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16" r:id="rId2"/>
    <p:sldId id="1233" r:id="rId3"/>
    <p:sldId id="1234" r:id="rId4"/>
    <p:sldId id="1235" r:id="rId5"/>
    <p:sldId id="1236" r:id="rId6"/>
    <p:sldId id="1237" r:id="rId7"/>
    <p:sldId id="1238" r:id="rId8"/>
    <p:sldId id="1239" r:id="rId9"/>
    <p:sldId id="1240" r:id="rId10"/>
    <p:sldId id="1241" r:id="rId11"/>
    <p:sldId id="1327" r:id="rId12"/>
    <p:sldId id="1328" r:id="rId13"/>
    <p:sldId id="1242" r:id="rId14"/>
    <p:sldId id="1243" r:id="rId15"/>
    <p:sldId id="1244" r:id="rId16"/>
    <p:sldId id="1245" r:id="rId17"/>
    <p:sldId id="1246" r:id="rId18"/>
    <p:sldId id="1247" r:id="rId19"/>
    <p:sldId id="1326" r:id="rId20"/>
    <p:sldId id="1325" r:id="rId21"/>
    <p:sldId id="1324" r:id="rId22"/>
    <p:sldId id="1248" r:id="rId23"/>
    <p:sldId id="1249" r:id="rId24"/>
    <p:sldId id="1250" r:id="rId25"/>
    <p:sldId id="1251" r:id="rId26"/>
    <p:sldId id="1252" r:id="rId27"/>
    <p:sldId id="1253" r:id="rId28"/>
    <p:sldId id="1254" r:id="rId29"/>
    <p:sldId id="1255" r:id="rId30"/>
    <p:sldId id="1256" r:id="rId31"/>
    <p:sldId id="1257" r:id="rId32"/>
    <p:sldId id="1258" r:id="rId33"/>
    <p:sldId id="1259" r:id="rId34"/>
    <p:sldId id="1260" r:id="rId35"/>
    <p:sldId id="1261" r:id="rId36"/>
    <p:sldId id="1329" r:id="rId37"/>
    <p:sldId id="1262" r:id="rId38"/>
    <p:sldId id="1263" r:id="rId39"/>
    <p:sldId id="1264" r:id="rId40"/>
    <p:sldId id="1265" r:id="rId41"/>
    <p:sldId id="1266" r:id="rId42"/>
    <p:sldId id="1267" r:id="rId43"/>
    <p:sldId id="1268" r:id="rId44"/>
    <p:sldId id="1269" r:id="rId45"/>
    <p:sldId id="1270" r:id="rId46"/>
    <p:sldId id="1271" r:id="rId47"/>
    <p:sldId id="1277" r:id="rId48"/>
    <p:sldId id="1278" r:id="rId49"/>
    <p:sldId id="1323" r:id="rId50"/>
    <p:sldId id="1279" r:id="rId51"/>
    <p:sldId id="1280" r:id="rId52"/>
    <p:sldId id="1281" r:id="rId53"/>
    <p:sldId id="1282" r:id="rId54"/>
    <p:sldId id="1283" r:id="rId55"/>
    <p:sldId id="1284" r:id="rId56"/>
    <p:sldId id="1285" r:id="rId57"/>
    <p:sldId id="1286" r:id="rId58"/>
    <p:sldId id="1287" r:id="rId59"/>
    <p:sldId id="1288" r:id="rId60"/>
    <p:sldId id="1289" r:id="rId61"/>
    <p:sldId id="1290" r:id="rId62"/>
    <p:sldId id="1291" r:id="rId63"/>
    <p:sldId id="1292" r:id="rId64"/>
    <p:sldId id="1293" r:id="rId65"/>
    <p:sldId id="1294" r:id="rId66"/>
    <p:sldId id="1295" r:id="rId67"/>
    <p:sldId id="1296" r:id="rId68"/>
    <p:sldId id="1297" r:id="rId69"/>
    <p:sldId id="1298" r:id="rId70"/>
    <p:sldId id="1299" r:id="rId71"/>
    <p:sldId id="1300" r:id="rId72"/>
    <p:sldId id="1301" r:id="rId73"/>
    <p:sldId id="1302" r:id="rId74"/>
    <p:sldId id="1303" r:id="rId75"/>
    <p:sldId id="1304" r:id="rId76"/>
    <p:sldId id="1305" r:id="rId77"/>
    <p:sldId id="1306" r:id="rId78"/>
    <p:sldId id="1307" r:id="rId79"/>
    <p:sldId id="1308" r:id="rId80"/>
    <p:sldId id="1309" r:id="rId81"/>
    <p:sldId id="1310" r:id="rId82"/>
    <p:sldId id="1311" r:id="rId83"/>
    <p:sldId id="1312" r:id="rId8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316"/>
          </p14:sldIdLst>
        </p14:section>
        <p14:section name="Boosting" id="{FA2EC36F-12D4-4F68-B9E1-87A103ED6320}">
          <p14:sldIdLst>
            <p14:sldId id="1233"/>
            <p14:sldId id="1234"/>
            <p14:sldId id="1235"/>
            <p14:sldId id="1236"/>
            <p14:sldId id="1237"/>
            <p14:sldId id="1238"/>
            <p14:sldId id="1239"/>
            <p14:sldId id="1240"/>
            <p14:sldId id="1241"/>
            <p14:sldId id="1327"/>
            <p14:sldId id="1328"/>
            <p14:sldId id="1242"/>
            <p14:sldId id="1243"/>
            <p14:sldId id="1244"/>
            <p14:sldId id="1245"/>
            <p14:sldId id="1246"/>
            <p14:sldId id="1247"/>
            <p14:sldId id="1326"/>
            <p14:sldId id="1325"/>
            <p14:sldId id="1324"/>
            <p14:sldId id="1248"/>
            <p14:sldId id="1249"/>
            <p14:sldId id="1250"/>
            <p14:sldId id="1251"/>
            <p14:sldId id="1252"/>
            <p14:sldId id="1253"/>
            <p14:sldId id="1254"/>
            <p14:sldId id="1255"/>
            <p14:sldId id="1256"/>
            <p14:sldId id="1257"/>
            <p14:sldId id="1258"/>
          </p14:sldIdLst>
        </p14:section>
        <p14:section name="Multiclass" id="{0A28125E-9F83-4876-A8CA-04B9B74C1B39}">
          <p14:sldIdLst>
            <p14:sldId id="1259"/>
            <p14:sldId id="1260"/>
            <p14:sldId id="1261"/>
            <p14:sldId id="1329"/>
            <p14:sldId id="1262"/>
            <p14:sldId id="1263"/>
            <p14:sldId id="1264"/>
            <p14:sldId id="1265"/>
            <p14:sldId id="1266"/>
            <p14:sldId id="1267"/>
            <p14:sldId id="1268"/>
            <p14:sldId id="1269"/>
            <p14:sldId id="1270"/>
            <p14:sldId id="1271"/>
            <p14:sldId id="1277"/>
            <p14:sldId id="1278"/>
            <p14:sldId id="1323"/>
            <p14:sldId id="1279"/>
            <p14:sldId id="1280"/>
            <p14:sldId id="1281"/>
            <p14:sldId id="1282"/>
            <p14:sldId id="1283"/>
            <p14:sldId id="1284"/>
            <p14:sldId id="1285"/>
            <p14:sldId id="1286"/>
            <p14:sldId id="1287"/>
            <p14:sldId id="1288"/>
            <p14:sldId id="1289"/>
            <p14:sldId id="1290"/>
            <p14:sldId id="1291"/>
            <p14:sldId id="1292"/>
            <p14:sldId id="1293"/>
            <p14:sldId id="1294"/>
            <p14:sldId id="1295"/>
            <p14:sldId id="1296"/>
            <p14:sldId id="1297"/>
            <p14:sldId id="1298"/>
            <p14:sldId id="1299"/>
            <p14:sldId id="1300"/>
            <p14:sldId id="1301"/>
            <p14:sldId id="1302"/>
            <p14:sldId id="1303"/>
            <p14:sldId id="1304"/>
            <p14:sldId id="1305"/>
            <p14:sldId id="1306"/>
            <p14:sldId id="1307"/>
            <p14:sldId id="1308"/>
            <p14:sldId id="1309"/>
            <p14:sldId id="1310"/>
            <p14:sldId id="1311"/>
            <p14:sldId id="1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FFFFCC"/>
    <a:srgbClr val="008000"/>
    <a:srgbClr val="FFB545"/>
    <a:srgbClr val="FFB039"/>
    <a:srgbClr val="FF9F10"/>
    <a:srgbClr val="045EA7"/>
    <a:srgbClr val="F79646"/>
    <a:srgbClr val="FBC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DA26F-22C1-4953-958B-A9AF2F827739}" v="341" dt="2020-11-11T14:36:22.042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8887" autoAdjust="0"/>
  </p:normalViewPr>
  <p:slideViewPr>
    <p:cSldViewPr snapToGrid="0" snapToObjects="1">
      <p:cViewPr varScale="1">
        <p:scale>
          <a:sx n="190" d="100"/>
          <a:sy n="190" d="100"/>
        </p:scale>
        <p:origin x="116" y="5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933DA26F-22C1-4953-958B-A9AF2F827739}"/>
    <pc:docChg chg="undo custSel addSld modSld">
      <pc:chgData name="Roth, Dan" userId="18da4c67-dd89-43a7-9856-8592f867a23c" providerId="ADAL" clId="{933DA26F-22C1-4953-958B-A9AF2F827739}" dt="2020-11-11T14:37:36.957" v="795" actId="1036"/>
      <pc:docMkLst>
        <pc:docMk/>
      </pc:docMkLst>
      <pc:sldChg chg="modSp">
        <pc:chgData name="Roth, Dan" userId="18da4c67-dd89-43a7-9856-8592f867a23c" providerId="ADAL" clId="{933DA26F-22C1-4953-958B-A9AF2F827739}" dt="2020-11-09T14:42:43.127" v="0" actId="207"/>
        <pc:sldMkLst>
          <pc:docMk/>
          <pc:sldMk cId="2829818052" sldId="1238"/>
        </pc:sldMkLst>
        <pc:spChg chg="mod">
          <ac:chgData name="Roth, Dan" userId="18da4c67-dd89-43a7-9856-8592f867a23c" providerId="ADAL" clId="{933DA26F-22C1-4953-958B-A9AF2F827739}" dt="2020-11-09T14:42:43.127" v="0" actId="207"/>
          <ac:spMkLst>
            <pc:docMk/>
            <pc:sldMk cId="2829818052" sldId="1238"/>
            <ac:spMk id="590851" creationId="{00000000-0000-0000-0000-000000000000}"/>
          </ac:spMkLst>
        </pc:spChg>
      </pc:sldChg>
      <pc:sldChg chg="modSp mod">
        <pc:chgData name="Roth, Dan" userId="18da4c67-dd89-43a7-9856-8592f867a23c" providerId="ADAL" clId="{933DA26F-22C1-4953-958B-A9AF2F827739}" dt="2020-11-09T14:51:48.113" v="1" actId="14100"/>
        <pc:sldMkLst>
          <pc:docMk/>
          <pc:sldMk cId="1837064016" sldId="1241"/>
        </pc:sldMkLst>
        <pc:spChg chg="mod">
          <ac:chgData name="Roth, Dan" userId="18da4c67-dd89-43a7-9856-8592f867a23c" providerId="ADAL" clId="{933DA26F-22C1-4953-958B-A9AF2F827739}" dt="2020-11-09T14:51:48.113" v="1" actId="14100"/>
          <ac:spMkLst>
            <pc:docMk/>
            <pc:sldMk cId="1837064016" sldId="1241"/>
            <ac:spMk id="10" creationId="{00000000-0000-0000-0000-000000000000}"/>
          </ac:spMkLst>
        </pc:spChg>
      </pc:sldChg>
      <pc:sldChg chg="addSp modSp mod modAnim">
        <pc:chgData name="Roth, Dan" userId="18da4c67-dd89-43a7-9856-8592f867a23c" providerId="ADAL" clId="{933DA26F-22C1-4953-958B-A9AF2F827739}" dt="2020-11-11T13:44:27.068" v="95"/>
        <pc:sldMkLst>
          <pc:docMk/>
          <pc:sldMk cId="1686245909" sldId="1247"/>
        </pc:sldMkLst>
        <pc:cxnChg chg="add mod">
          <ac:chgData name="Roth, Dan" userId="18da4c67-dd89-43a7-9856-8592f867a23c" providerId="ADAL" clId="{933DA26F-22C1-4953-958B-A9AF2F827739}" dt="2020-11-11T13:44:00.738" v="93" actId="1037"/>
          <ac:cxnSpMkLst>
            <pc:docMk/>
            <pc:sldMk cId="1686245909" sldId="1247"/>
            <ac:cxnSpMk id="7" creationId="{202332CE-1DAA-462A-AC6F-19362C789D0D}"/>
          </ac:cxnSpMkLst>
        </pc:cxnChg>
      </pc:sldChg>
      <pc:sldChg chg="delSp modSp mod">
        <pc:chgData name="Roth, Dan" userId="18da4c67-dd89-43a7-9856-8592f867a23c" providerId="ADAL" clId="{933DA26F-22C1-4953-958B-A9AF2F827739}" dt="2020-11-09T15:03:55.918" v="41" actId="1037"/>
        <pc:sldMkLst>
          <pc:docMk/>
          <pc:sldMk cId="2489798169" sldId="1248"/>
        </pc:sldMkLst>
        <pc:spChg chg="mod">
          <ac:chgData name="Roth, Dan" userId="18da4c67-dd89-43a7-9856-8592f867a23c" providerId="ADAL" clId="{933DA26F-22C1-4953-958B-A9AF2F827739}" dt="2020-11-09T15:03:55.918" v="41" actId="1037"/>
          <ac:spMkLst>
            <pc:docMk/>
            <pc:sldMk cId="2489798169" sldId="1248"/>
            <ac:spMk id="6" creationId="{00000000-0000-0000-0000-000000000000}"/>
          </ac:spMkLst>
        </pc:spChg>
        <pc:spChg chg="del">
          <ac:chgData name="Roth, Dan" userId="18da4c67-dd89-43a7-9856-8592f867a23c" providerId="ADAL" clId="{933DA26F-22C1-4953-958B-A9AF2F827739}" dt="2020-11-09T15:00:26.386" v="12" actId="478"/>
          <ac:spMkLst>
            <pc:docMk/>
            <pc:sldMk cId="2489798169" sldId="1248"/>
            <ac:spMk id="9" creationId="{C4C24292-5350-4EBF-B3CE-B09971680D8F}"/>
          </ac:spMkLst>
        </pc:spChg>
      </pc:sldChg>
      <pc:sldChg chg="addSp modSp mod modAnim">
        <pc:chgData name="Roth, Dan" userId="18da4c67-dd89-43a7-9856-8592f867a23c" providerId="ADAL" clId="{933DA26F-22C1-4953-958B-A9AF2F827739}" dt="2020-11-11T13:48:55" v="100"/>
        <pc:sldMkLst>
          <pc:docMk/>
          <pc:sldMk cId="2473815603" sldId="1249"/>
        </pc:sldMkLst>
        <pc:picChg chg="add mod">
          <ac:chgData name="Roth, Dan" userId="18da4c67-dd89-43a7-9856-8592f867a23c" providerId="ADAL" clId="{933DA26F-22C1-4953-958B-A9AF2F827739}" dt="2020-11-09T15:04:40.826" v="45" actId="1076"/>
          <ac:picMkLst>
            <pc:docMk/>
            <pc:sldMk cId="2473815603" sldId="1249"/>
            <ac:picMk id="7" creationId="{D532AEF8-7478-465A-A397-66999561D1DB}"/>
          </ac:picMkLst>
        </pc:picChg>
      </pc:sldChg>
      <pc:sldChg chg="addSp modSp mod modAnim">
        <pc:chgData name="Roth, Dan" userId="18da4c67-dd89-43a7-9856-8592f867a23c" providerId="ADAL" clId="{933DA26F-22C1-4953-958B-A9AF2F827739}" dt="2020-11-11T13:56:49.948" v="133" actId="1076"/>
        <pc:sldMkLst>
          <pc:docMk/>
          <pc:sldMk cId="328019054" sldId="1250"/>
        </pc:sldMkLst>
        <pc:spChg chg="mod">
          <ac:chgData name="Roth, Dan" userId="18da4c67-dd89-43a7-9856-8592f867a23c" providerId="ADAL" clId="{933DA26F-22C1-4953-958B-A9AF2F827739}" dt="2020-11-11T13:56:49.948" v="133" actId="1076"/>
          <ac:spMkLst>
            <pc:docMk/>
            <pc:sldMk cId="328019054" sldId="1250"/>
            <ac:spMk id="14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09T15:10:36.157" v="51" actId="208"/>
          <ac:spMkLst>
            <pc:docMk/>
            <pc:sldMk cId="328019054" sldId="1250"/>
            <ac:spMk id="15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09T15:10:31.809" v="50" actId="208"/>
          <ac:spMkLst>
            <pc:docMk/>
            <pc:sldMk cId="328019054" sldId="1250"/>
            <ac:spMk id="16" creationId="{00000000-0000-0000-0000-000000000000}"/>
          </ac:spMkLst>
        </pc:spChg>
        <pc:picChg chg="add mod">
          <ac:chgData name="Roth, Dan" userId="18da4c67-dd89-43a7-9856-8592f867a23c" providerId="ADAL" clId="{933DA26F-22C1-4953-958B-A9AF2F827739}" dt="2020-11-09T15:09:44.358" v="49" actId="1035"/>
          <ac:picMkLst>
            <pc:docMk/>
            <pc:sldMk cId="328019054" sldId="1250"/>
            <ac:picMk id="17" creationId="{CD5ABDDC-F533-4D03-9337-D90333913C10}"/>
          </ac:picMkLst>
        </pc:picChg>
      </pc:sldChg>
      <pc:sldChg chg="modSp mod">
        <pc:chgData name="Roth, Dan" userId="18da4c67-dd89-43a7-9856-8592f867a23c" providerId="ADAL" clId="{933DA26F-22C1-4953-958B-A9AF2F827739}" dt="2020-11-11T14:04:45.074" v="350" actId="6549"/>
        <pc:sldMkLst>
          <pc:docMk/>
          <pc:sldMk cId="525110243" sldId="1254"/>
        </pc:sldMkLst>
        <pc:spChg chg="mod">
          <ac:chgData name="Roth, Dan" userId="18da4c67-dd89-43a7-9856-8592f867a23c" providerId="ADAL" clId="{933DA26F-22C1-4953-958B-A9AF2F827739}" dt="2020-11-11T14:04:45.074" v="350" actId="6549"/>
          <ac:spMkLst>
            <pc:docMk/>
            <pc:sldMk cId="525110243" sldId="1254"/>
            <ac:spMk id="578563" creationId="{00000000-0000-0000-0000-000000000000}"/>
          </ac:spMkLst>
        </pc:spChg>
      </pc:sldChg>
      <pc:sldChg chg="modSp mod modAnim">
        <pc:chgData name="Roth, Dan" userId="18da4c67-dd89-43a7-9856-8592f867a23c" providerId="ADAL" clId="{933DA26F-22C1-4953-958B-A9AF2F827739}" dt="2020-11-11T14:06:26.930" v="353" actId="33524"/>
        <pc:sldMkLst>
          <pc:docMk/>
          <pc:sldMk cId="2665092007" sldId="1256"/>
        </pc:sldMkLst>
        <pc:spChg chg="mod">
          <ac:chgData name="Roth, Dan" userId="18da4c67-dd89-43a7-9856-8592f867a23c" providerId="ADAL" clId="{933DA26F-22C1-4953-958B-A9AF2F827739}" dt="2020-11-11T14:06:26.930" v="353" actId="33524"/>
          <ac:spMkLst>
            <pc:docMk/>
            <pc:sldMk cId="2665092007" sldId="1256"/>
            <ac:spMk id="571395" creationId="{00000000-0000-0000-0000-000000000000}"/>
          </ac:spMkLst>
        </pc:spChg>
      </pc:sldChg>
      <pc:sldChg chg="modSp mod">
        <pc:chgData name="Roth, Dan" userId="18da4c67-dd89-43a7-9856-8592f867a23c" providerId="ADAL" clId="{933DA26F-22C1-4953-958B-A9AF2F827739}" dt="2020-11-11T14:08:12.125" v="370" actId="1035"/>
        <pc:sldMkLst>
          <pc:docMk/>
          <pc:sldMk cId="1995623469" sldId="1260"/>
        </pc:sldMkLst>
        <pc:spChg chg="mod">
          <ac:chgData name="Roth, Dan" userId="18da4c67-dd89-43a7-9856-8592f867a23c" providerId="ADAL" clId="{933DA26F-22C1-4953-958B-A9AF2F827739}" dt="2020-11-11T14:08:12.125" v="370" actId="1035"/>
          <ac:spMkLst>
            <pc:docMk/>
            <pc:sldMk cId="1995623469" sldId="1260"/>
            <ac:spMk id="3" creationId="{00000000-0000-0000-0000-000000000000}"/>
          </ac:spMkLst>
        </pc:spChg>
      </pc:sldChg>
      <pc:sldChg chg="modSp modAnim">
        <pc:chgData name="Roth, Dan" userId="18da4c67-dd89-43a7-9856-8592f867a23c" providerId="ADAL" clId="{933DA26F-22C1-4953-958B-A9AF2F827739}" dt="2020-11-11T14:18:04.098" v="482" actId="20577"/>
        <pc:sldMkLst>
          <pc:docMk/>
          <pc:sldMk cId="2910792800" sldId="1263"/>
        </pc:sldMkLst>
        <pc:spChg chg="mod">
          <ac:chgData name="Roth, Dan" userId="18da4c67-dd89-43a7-9856-8592f867a23c" providerId="ADAL" clId="{933DA26F-22C1-4953-958B-A9AF2F827739}" dt="2020-11-11T14:18:04.098" v="482" actId="20577"/>
          <ac:spMkLst>
            <pc:docMk/>
            <pc:sldMk cId="2910792800" sldId="1263"/>
            <ac:spMk id="3" creationId="{00000000-0000-0000-0000-000000000000}"/>
          </ac:spMkLst>
        </pc:spChg>
      </pc:sldChg>
      <pc:sldChg chg="modSp mod modAnim">
        <pc:chgData name="Roth, Dan" userId="18da4c67-dd89-43a7-9856-8592f867a23c" providerId="ADAL" clId="{933DA26F-22C1-4953-958B-A9AF2F827739}" dt="2020-11-11T14:16:04.799" v="478" actId="14"/>
        <pc:sldMkLst>
          <pc:docMk/>
          <pc:sldMk cId="3876265526" sldId="1264"/>
        </pc:sldMkLst>
        <pc:spChg chg="mod">
          <ac:chgData name="Roth, Dan" userId="18da4c67-dd89-43a7-9856-8592f867a23c" providerId="ADAL" clId="{933DA26F-22C1-4953-958B-A9AF2F827739}" dt="2020-11-09T15:13:52.058" v="53" actId="20577"/>
          <ac:spMkLst>
            <pc:docMk/>
            <pc:sldMk cId="3876265526" sldId="1264"/>
            <ac:spMk id="189442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11T14:16:04.799" v="478" actId="14"/>
          <ac:spMkLst>
            <pc:docMk/>
            <pc:sldMk cId="3876265526" sldId="1264"/>
            <ac:spMk id="189443" creationId="{00000000-0000-0000-0000-000000000000}"/>
          </ac:spMkLst>
        </pc:spChg>
      </pc:sldChg>
      <pc:sldChg chg="modSp mod">
        <pc:chgData name="Roth, Dan" userId="18da4c67-dd89-43a7-9856-8592f867a23c" providerId="ADAL" clId="{933DA26F-22C1-4953-958B-A9AF2F827739}" dt="2020-11-09T15:19:31.968" v="68" actId="20577"/>
        <pc:sldMkLst>
          <pc:docMk/>
          <pc:sldMk cId="2868414394" sldId="1268"/>
        </pc:sldMkLst>
        <pc:spChg chg="mod">
          <ac:chgData name="Roth, Dan" userId="18da4c67-dd89-43a7-9856-8592f867a23c" providerId="ADAL" clId="{933DA26F-22C1-4953-958B-A9AF2F827739}" dt="2020-11-09T15:17:45.215" v="60" actId="207"/>
          <ac:spMkLst>
            <pc:docMk/>
            <pc:sldMk cId="2868414394" sldId="1268"/>
            <ac:spMk id="173064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09T15:18:13.697" v="63" actId="207"/>
          <ac:spMkLst>
            <pc:docMk/>
            <pc:sldMk cId="2868414394" sldId="1268"/>
            <ac:spMk id="173065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09T15:17:51.557" v="61" actId="207"/>
          <ac:spMkLst>
            <pc:docMk/>
            <pc:sldMk cId="2868414394" sldId="1268"/>
            <ac:spMk id="173070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09T15:18:08.782" v="62" actId="207"/>
          <ac:spMkLst>
            <pc:docMk/>
            <pc:sldMk cId="2868414394" sldId="1268"/>
            <ac:spMk id="173071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09T15:19:12.196" v="64" actId="207"/>
          <ac:spMkLst>
            <pc:docMk/>
            <pc:sldMk cId="2868414394" sldId="1268"/>
            <ac:spMk id="173088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09T15:19:31.968" v="68" actId="20577"/>
          <ac:spMkLst>
            <pc:docMk/>
            <pc:sldMk cId="2868414394" sldId="1268"/>
            <ac:spMk id="173096" creationId="{00000000-0000-0000-0000-000000000000}"/>
          </ac:spMkLst>
        </pc:spChg>
        <pc:cxnChg chg="mod">
          <ac:chgData name="Roth, Dan" userId="18da4c67-dd89-43a7-9856-8592f867a23c" providerId="ADAL" clId="{933DA26F-22C1-4953-958B-A9AF2F827739}" dt="2020-11-09T15:16:53.631" v="58"/>
          <ac:cxnSpMkLst>
            <pc:docMk/>
            <pc:sldMk cId="2868414394" sldId="1268"/>
            <ac:cxnSpMk id="173075" creationId="{00000000-0000-0000-0000-000000000000}"/>
          </ac:cxnSpMkLst>
        </pc:cxnChg>
        <pc:cxnChg chg="mod">
          <ac:chgData name="Roth, Dan" userId="18da4c67-dd89-43a7-9856-8592f867a23c" providerId="ADAL" clId="{933DA26F-22C1-4953-958B-A9AF2F827739}" dt="2020-11-09T15:16:45.890" v="57"/>
          <ac:cxnSpMkLst>
            <pc:docMk/>
            <pc:sldMk cId="2868414394" sldId="1268"/>
            <ac:cxnSpMk id="173076" creationId="{00000000-0000-0000-0000-000000000000}"/>
          </ac:cxnSpMkLst>
        </pc:cxnChg>
        <pc:cxnChg chg="mod">
          <ac:chgData name="Roth, Dan" userId="18da4c67-dd89-43a7-9856-8592f867a23c" providerId="ADAL" clId="{933DA26F-22C1-4953-958B-A9AF2F827739}" dt="2020-11-09T15:17:01.025" v="59"/>
          <ac:cxnSpMkLst>
            <pc:docMk/>
            <pc:sldMk cId="2868414394" sldId="1268"/>
            <ac:cxnSpMk id="173077" creationId="{00000000-0000-0000-0000-000000000000}"/>
          </ac:cxnSpMkLst>
        </pc:cxnChg>
        <pc:cxnChg chg="mod">
          <ac:chgData name="Roth, Dan" userId="18da4c67-dd89-43a7-9856-8592f867a23c" providerId="ADAL" clId="{933DA26F-22C1-4953-958B-A9AF2F827739}" dt="2020-11-09T15:16:23.243" v="54"/>
          <ac:cxnSpMkLst>
            <pc:docMk/>
            <pc:sldMk cId="2868414394" sldId="1268"/>
            <ac:cxnSpMk id="173078" creationId="{00000000-0000-0000-0000-000000000000}"/>
          </ac:cxnSpMkLst>
        </pc:cxnChg>
        <pc:cxnChg chg="mod">
          <ac:chgData name="Roth, Dan" userId="18da4c67-dd89-43a7-9856-8592f867a23c" providerId="ADAL" clId="{933DA26F-22C1-4953-958B-A9AF2F827739}" dt="2020-11-09T15:16:31.323" v="55"/>
          <ac:cxnSpMkLst>
            <pc:docMk/>
            <pc:sldMk cId="2868414394" sldId="1268"/>
            <ac:cxnSpMk id="173079" creationId="{00000000-0000-0000-0000-000000000000}"/>
          </ac:cxnSpMkLst>
        </pc:cxnChg>
        <pc:cxnChg chg="mod">
          <ac:chgData name="Roth, Dan" userId="18da4c67-dd89-43a7-9856-8592f867a23c" providerId="ADAL" clId="{933DA26F-22C1-4953-958B-A9AF2F827739}" dt="2020-11-09T15:16:38.043" v="56"/>
          <ac:cxnSpMkLst>
            <pc:docMk/>
            <pc:sldMk cId="2868414394" sldId="1268"/>
            <ac:cxnSpMk id="173080" creationId="{00000000-0000-0000-0000-000000000000}"/>
          </ac:cxnSpMkLst>
        </pc:cxnChg>
      </pc:sldChg>
      <pc:sldChg chg="modSp modAnim">
        <pc:chgData name="Roth, Dan" userId="18da4c67-dd89-43a7-9856-8592f867a23c" providerId="ADAL" clId="{933DA26F-22C1-4953-958B-A9AF2F827739}" dt="2020-11-11T14:20:49.223" v="483" actId="20577"/>
        <pc:sldMkLst>
          <pc:docMk/>
          <pc:sldMk cId="899368565" sldId="1269"/>
        </pc:sldMkLst>
        <pc:spChg chg="mod">
          <ac:chgData name="Roth, Dan" userId="18da4c67-dd89-43a7-9856-8592f867a23c" providerId="ADAL" clId="{933DA26F-22C1-4953-958B-A9AF2F827739}" dt="2020-11-11T14:20:49.223" v="483" actId="20577"/>
          <ac:spMkLst>
            <pc:docMk/>
            <pc:sldMk cId="899368565" sldId="1269"/>
            <ac:spMk id="3" creationId="{00000000-0000-0000-0000-000000000000}"/>
          </ac:spMkLst>
        </pc:spChg>
      </pc:sldChg>
      <pc:sldChg chg="modSp mod modAnim">
        <pc:chgData name="Roth, Dan" userId="18da4c67-dd89-43a7-9856-8592f867a23c" providerId="ADAL" clId="{933DA26F-22C1-4953-958B-A9AF2F827739}" dt="2020-11-11T14:24:05.048" v="589"/>
        <pc:sldMkLst>
          <pc:docMk/>
          <pc:sldMk cId="569546937" sldId="1271"/>
        </pc:sldMkLst>
        <pc:spChg chg="mod">
          <ac:chgData name="Roth, Dan" userId="18da4c67-dd89-43a7-9856-8592f867a23c" providerId="ADAL" clId="{933DA26F-22C1-4953-958B-A9AF2F827739}" dt="2020-11-11T14:23:20.049" v="586" actId="6549"/>
          <ac:spMkLst>
            <pc:docMk/>
            <pc:sldMk cId="569546937" sldId="1271"/>
            <ac:spMk id="264195" creationId="{00000000-0000-0000-0000-000000000000}"/>
          </ac:spMkLst>
        </pc:spChg>
      </pc:sldChg>
      <pc:sldChg chg="modSp mod">
        <pc:chgData name="Roth, Dan" userId="18da4c67-dd89-43a7-9856-8592f867a23c" providerId="ADAL" clId="{933DA26F-22C1-4953-958B-A9AF2F827739}" dt="2020-11-11T14:25:24.412" v="596" actId="20577"/>
        <pc:sldMkLst>
          <pc:docMk/>
          <pc:sldMk cId="1495305544" sldId="1278"/>
        </pc:sldMkLst>
        <pc:spChg chg="mod">
          <ac:chgData name="Roth, Dan" userId="18da4c67-dd89-43a7-9856-8592f867a23c" providerId="ADAL" clId="{933DA26F-22C1-4953-958B-A9AF2F827739}" dt="2020-11-11T14:25:24.412" v="596" actId="20577"/>
          <ac:spMkLst>
            <pc:docMk/>
            <pc:sldMk cId="1495305544" sldId="1278"/>
            <ac:spMk id="200707" creationId="{00000000-0000-0000-0000-000000000000}"/>
          </ac:spMkLst>
        </pc:spChg>
      </pc:sldChg>
      <pc:sldChg chg="modSp mod modAnim">
        <pc:chgData name="Roth, Dan" userId="18da4c67-dd89-43a7-9856-8592f867a23c" providerId="ADAL" clId="{933DA26F-22C1-4953-958B-A9AF2F827739}" dt="2020-11-11T14:37:36.957" v="795" actId="1036"/>
        <pc:sldMkLst>
          <pc:docMk/>
          <pc:sldMk cId="1585369580" sldId="1284"/>
        </pc:sldMkLst>
        <pc:spChg chg="mod">
          <ac:chgData name="Roth, Dan" userId="18da4c67-dd89-43a7-9856-8592f867a23c" providerId="ADAL" clId="{933DA26F-22C1-4953-958B-A9AF2F827739}" dt="2020-11-11T14:29:33.932" v="668" actId="1038"/>
          <ac:spMkLst>
            <pc:docMk/>
            <pc:sldMk cId="1585369580" sldId="1284"/>
            <ac:spMk id="3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11T14:29:58.384" v="670" actId="20577"/>
          <ac:spMkLst>
            <pc:docMk/>
            <pc:sldMk cId="1585369580" sldId="1284"/>
            <ac:spMk id="5" creationId="{16B5E60B-896F-45EA-88A4-90078F1C0A40}"/>
          </ac:spMkLst>
        </pc:spChg>
        <pc:spChg chg="mod">
          <ac:chgData name="Roth, Dan" userId="18da4c67-dd89-43a7-9856-8592f867a23c" providerId="ADAL" clId="{933DA26F-22C1-4953-958B-A9AF2F827739}" dt="2020-11-11T14:37:36.957" v="795" actId="1036"/>
          <ac:spMkLst>
            <pc:docMk/>
            <pc:sldMk cId="1585369580" sldId="1284"/>
            <ac:spMk id="30" creationId="{00000000-0000-0000-0000-000000000000}"/>
          </ac:spMkLst>
        </pc:spChg>
        <pc:grpChg chg="mod">
          <ac:chgData name="Roth, Dan" userId="18da4c67-dd89-43a7-9856-8592f867a23c" providerId="ADAL" clId="{933DA26F-22C1-4953-958B-A9AF2F827739}" dt="2020-11-11T14:37:36.957" v="795" actId="1036"/>
          <ac:grpSpMkLst>
            <pc:docMk/>
            <pc:sldMk cId="1585369580" sldId="1284"/>
            <ac:grpSpMk id="7" creationId="{00000000-0000-0000-0000-000000000000}"/>
          </ac:grpSpMkLst>
        </pc:grpChg>
        <pc:grpChg chg="mod">
          <ac:chgData name="Roth, Dan" userId="18da4c67-dd89-43a7-9856-8592f867a23c" providerId="ADAL" clId="{933DA26F-22C1-4953-958B-A9AF2F827739}" dt="2020-11-11T14:37:36.957" v="795" actId="1036"/>
          <ac:grpSpMkLst>
            <pc:docMk/>
            <pc:sldMk cId="1585369580" sldId="1284"/>
            <ac:grpSpMk id="11" creationId="{00000000-0000-0000-0000-000000000000}"/>
          </ac:grpSpMkLst>
        </pc:grpChg>
        <pc:grpChg chg="mod">
          <ac:chgData name="Roth, Dan" userId="18da4c67-dd89-43a7-9856-8592f867a23c" providerId="ADAL" clId="{933DA26F-22C1-4953-958B-A9AF2F827739}" dt="2020-11-11T14:37:36.957" v="795" actId="1036"/>
          <ac:grpSpMkLst>
            <pc:docMk/>
            <pc:sldMk cId="1585369580" sldId="1284"/>
            <ac:grpSpMk id="24" creationId="{00000000-0000-0000-0000-000000000000}"/>
          </ac:grpSpMkLst>
        </pc:grpChg>
        <pc:grpChg chg="mod">
          <ac:chgData name="Roth, Dan" userId="18da4c67-dd89-43a7-9856-8592f867a23c" providerId="ADAL" clId="{933DA26F-22C1-4953-958B-A9AF2F827739}" dt="2020-11-11T14:37:36.957" v="795" actId="1036"/>
          <ac:grpSpMkLst>
            <pc:docMk/>
            <pc:sldMk cId="1585369580" sldId="1284"/>
            <ac:grpSpMk id="25" creationId="{00000000-0000-0000-0000-000000000000}"/>
          </ac:grpSpMkLst>
        </pc:grpChg>
        <pc:picChg chg="mod">
          <ac:chgData name="Roth, Dan" userId="18da4c67-dd89-43a7-9856-8592f867a23c" providerId="ADAL" clId="{933DA26F-22C1-4953-958B-A9AF2F827739}" dt="2020-11-11T14:29:33.932" v="668" actId="1038"/>
          <ac:picMkLst>
            <pc:docMk/>
            <pc:sldMk cId="1585369580" sldId="1284"/>
            <ac:picMk id="13" creationId="{00000000-0000-0000-0000-000000000000}"/>
          </ac:picMkLst>
        </pc:picChg>
        <pc:picChg chg="mod">
          <ac:chgData name="Roth, Dan" userId="18da4c67-dd89-43a7-9856-8592f867a23c" providerId="ADAL" clId="{933DA26F-22C1-4953-958B-A9AF2F827739}" dt="2020-11-11T14:37:36.957" v="795" actId="1036"/>
          <ac:picMkLst>
            <pc:docMk/>
            <pc:sldMk cId="1585369580" sldId="1284"/>
            <ac:picMk id="14" creationId="{00000000-0000-0000-0000-000000000000}"/>
          </ac:picMkLst>
        </pc:picChg>
      </pc:sldChg>
      <pc:sldChg chg="modSp mod">
        <pc:chgData name="Roth, Dan" userId="18da4c67-dd89-43a7-9856-8592f867a23c" providerId="ADAL" clId="{933DA26F-22C1-4953-958B-A9AF2F827739}" dt="2020-11-11T14:32:25.308" v="724" actId="1036"/>
        <pc:sldMkLst>
          <pc:docMk/>
          <pc:sldMk cId="3717705121" sldId="1285"/>
        </pc:sldMkLst>
        <pc:spChg chg="mod">
          <ac:chgData name="Roth, Dan" userId="18da4c67-dd89-43a7-9856-8592f867a23c" providerId="ADAL" clId="{933DA26F-22C1-4953-958B-A9AF2F827739}" dt="2020-11-11T14:32:25.308" v="724" actId="1036"/>
          <ac:spMkLst>
            <pc:docMk/>
            <pc:sldMk cId="3717705121" sldId="1285"/>
            <ac:spMk id="8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11T14:32:25.308" v="724" actId="1036"/>
          <ac:spMkLst>
            <pc:docMk/>
            <pc:sldMk cId="3717705121" sldId="1285"/>
            <ac:spMk id="9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11T14:32:25.308" v="724" actId="1036"/>
          <ac:spMkLst>
            <pc:docMk/>
            <pc:sldMk cId="3717705121" sldId="1285"/>
            <ac:spMk id="10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11T14:32:25.308" v="724" actId="1036"/>
          <ac:spMkLst>
            <pc:docMk/>
            <pc:sldMk cId="3717705121" sldId="1285"/>
            <ac:spMk id="26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11T14:32:25.308" v="724" actId="1036"/>
          <ac:spMkLst>
            <pc:docMk/>
            <pc:sldMk cId="3717705121" sldId="1285"/>
            <ac:spMk id="28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11T14:32:25.308" v="724" actId="1036"/>
          <ac:spMkLst>
            <pc:docMk/>
            <pc:sldMk cId="3717705121" sldId="1285"/>
            <ac:spMk id="29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11T14:32:25.308" v="724" actId="1036"/>
          <ac:spMkLst>
            <pc:docMk/>
            <pc:sldMk cId="3717705121" sldId="1285"/>
            <ac:spMk id="30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11T14:32:25.308" v="724" actId="1036"/>
          <ac:spMkLst>
            <pc:docMk/>
            <pc:sldMk cId="3717705121" sldId="1285"/>
            <ac:spMk id="31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11T14:32:25.308" v="724" actId="1036"/>
          <ac:spMkLst>
            <pc:docMk/>
            <pc:sldMk cId="3717705121" sldId="1285"/>
            <ac:spMk id="34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11T14:32:25.308" v="724" actId="1036"/>
          <ac:spMkLst>
            <pc:docMk/>
            <pc:sldMk cId="3717705121" sldId="1285"/>
            <ac:spMk id="35" creationId="{00000000-0000-0000-0000-000000000000}"/>
          </ac:spMkLst>
        </pc:spChg>
        <pc:spChg chg="mod">
          <ac:chgData name="Roth, Dan" userId="18da4c67-dd89-43a7-9856-8592f867a23c" providerId="ADAL" clId="{933DA26F-22C1-4953-958B-A9AF2F827739}" dt="2020-11-11T14:32:25.308" v="724" actId="1036"/>
          <ac:spMkLst>
            <pc:docMk/>
            <pc:sldMk cId="3717705121" sldId="1285"/>
            <ac:spMk id="37" creationId="{00000000-0000-0000-0000-000000000000}"/>
          </ac:spMkLst>
        </pc:spChg>
        <pc:grpChg chg="mod">
          <ac:chgData name="Roth, Dan" userId="18da4c67-dd89-43a7-9856-8592f867a23c" providerId="ADAL" clId="{933DA26F-22C1-4953-958B-A9AF2F827739}" dt="2020-11-11T14:32:25.308" v="724" actId="1036"/>
          <ac:grpSpMkLst>
            <pc:docMk/>
            <pc:sldMk cId="3717705121" sldId="1285"/>
            <ac:grpSpMk id="24" creationId="{00000000-0000-0000-0000-000000000000}"/>
          </ac:grpSpMkLst>
        </pc:grpChg>
        <pc:grpChg chg="mod">
          <ac:chgData name="Roth, Dan" userId="18da4c67-dd89-43a7-9856-8592f867a23c" providerId="ADAL" clId="{933DA26F-22C1-4953-958B-A9AF2F827739}" dt="2020-11-11T14:32:25.308" v="724" actId="1036"/>
          <ac:grpSpMkLst>
            <pc:docMk/>
            <pc:sldMk cId="3717705121" sldId="1285"/>
            <ac:grpSpMk id="25" creationId="{00000000-0000-0000-0000-000000000000}"/>
          </ac:grpSpMkLst>
        </pc:grpChg>
        <pc:picChg chg="mod">
          <ac:chgData name="Roth, Dan" userId="18da4c67-dd89-43a7-9856-8592f867a23c" providerId="ADAL" clId="{933DA26F-22C1-4953-958B-A9AF2F827739}" dt="2020-11-11T14:32:25.308" v="724" actId="1036"/>
          <ac:picMkLst>
            <pc:docMk/>
            <pc:sldMk cId="3717705121" sldId="1285"/>
            <ac:picMk id="36" creationId="{00000000-0000-0000-0000-000000000000}"/>
          </ac:picMkLst>
        </pc:picChg>
        <pc:cxnChg chg="mod">
          <ac:chgData name="Roth, Dan" userId="18da4c67-dd89-43a7-9856-8592f867a23c" providerId="ADAL" clId="{933DA26F-22C1-4953-958B-A9AF2F827739}" dt="2020-11-11T14:32:25.308" v="724" actId="1036"/>
          <ac:cxnSpMkLst>
            <pc:docMk/>
            <pc:sldMk cId="3717705121" sldId="1285"/>
            <ac:cxnSpMk id="27" creationId="{00000000-0000-0000-0000-000000000000}"/>
          </ac:cxnSpMkLst>
        </pc:cxnChg>
        <pc:cxnChg chg="mod">
          <ac:chgData name="Roth, Dan" userId="18da4c67-dd89-43a7-9856-8592f867a23c" providerId="ADAL" clId="{933DA26F-22C1-4953-958B-A9AF2F827739}" dt="2020-11-11T14:32:25.308" v="724" actId="1036"/>
          <ac:cxnSpMkLst>
            <pc:docMk/>
            <pc:sldMk cId="3717705121" sldId="1285"/>
            <ac:cxnSpMk id="32" creationId="{00000000-0000-0000-0000-000000000000}"/>
          </ac:cxnSpMkLst>
        </pc:cxnChg>
        <pc:cxnChg chg="mod">
          <ac:chgData name="Roth, Dan" userId="18da4c67-dd89-43a7-9856-8592f867a23c" providerId="ADAL" clId="{933DA26F-22C1-4953-958B-A9AF2F827739}" dt="2020-11-11T14:32:25.308" v="724" actId="1036"/>
          <ac:cxnSpMkLst>
            <pc:docMk/>
            <pc:sldMk cId="3717705121" sldId="1285"/>
            <ac:cxnSpMk id="42" creationId="{00000000-0000-0000-0000-000000000000}"/>
          </ac:cxnSpMkLst>
        </pc:cxnChg>
      </pc:sldChg>
      <pc:sldChg chg="modSp">
        <pc:chgData name="Roth, Dan" userId="18da4c67-dd89-43a7-9856-8592f867a23c" providerId="ADAL" clId="{933DA26F-22C1-4953-958B-A9AF2F827739}" dt="2020-11-11T14:36:22.042" v="785" actId="6549"/>
        <pc:sldMkLst>
          <pc:docMk/>
          <pc:sldMk cId="44532142" sldId="1288"/>
        </pc:sldMkLst>
        <pc:spChg chg="mod">
          <ac:chgData name="Roth, Dan" userId="18da4c67-dd89-43a7-9856-8592f867a23c" providerId="ADAL" clId="{933DA26F-22C1-4953-958B-A9AF2F827739}" dt="2020-11-11T14:36:22.042" v="785" actId="6549"/>
          <ac:spMkLst>
            <pc:docMk/>
            <pc:sldMk cId="44532142" sldId="1288"/>
            <ac:spMk id="3" creationId="{00000000-0000-0000-0000-000000000000}"/>
          </ac:spMkLst>
        </pc:spChg>
      </pc:sldChg>
      <pc:sldChg chg="addSp modSp modAnim">
        <pc:chgData name="Roth, Dan" userId="18da4c67-dd89-43a7-9856-8592f867a23c" providerId="ADAL" clId="{933DA26F-22C1-4953-958B-A9AF2F827739}" dt="2020-11-11T13:44:52.993" v="99"/>
        <pc:sldMkLst>
          <pc:docMk/>
          <pc:sldMk cId="1690686601" sldId="1324"/>
        </pc:sldMkLst>
        <pc:cxnChg chg="add mod">
          <ac:chgData name="Roth, Dan" userId="18da4c67-dd89-43a7-9856-8592f867a23c" providerId="ADAL" clId="{933DA26F-22C1-4953-958B-A9AF2F827739}" dt="2020-11-11T13:44:45.188" v="96"/>
          <ac:cxnSpMkLst>
            <pc:docMk/>
            <pc:sldMk cId="1690686601" sldId="1324"/>
            <ac:cxnSpMk id="11" creationId="{08C52568-BB86-41E7-B1E6-4CB9F6C02D72}"/>
          </ac:cxnSpMkLst>
        </pc:cxnChg>
      </pc:sldChg>
      <pc:sldChg chg="addSp modSp add modNotes">
        <pc:chgData name="Roth, Dan" userId="18da4c67-dd89-43a7-9856-8592f867a23c" providerId="ADAL" clId="{933DA26F-22C1-4953-958B-A9AF2F827739}" dt="2020-11-09T14:56:16.436" v="6" actId="20577"/>
        <pc:sldMkLst>
          <pc:docMk/>
          <pc:sldMk cId="919024328" sldId="1325"/>
        </pc:sldMkLst>
        <pc:picChg chg="add mod">
          <ac:chgData name="Roth, Dan" userId="18da4c67-dd89-43a7-9856-8592f867a23c" providerId="ADAL" clId="{933DA26F-22C1-4953-958B-A9AF2F827739}" dt="2020-11-09T14:56:16.079" v="4"/>
          <ac:picMkLst>
            <pc:docMk/>
            <pc:sldMk cId="919024328" sldId="1325"/>
            <ac:picMk id="4" creationId="{AC0E1FBD-4F62-4676-AA34-DA4DA1D0D6BC}"/>
          </ac:picMkLst>
        </pc:picChg>
      </pc:sldChg>
      <pc:sldChg chg="addSp modSp add modNotes">
        <pc:chgData name="Roth, Dan" userId="18da4c67-dd89-43a7-9856-8592f867a23c" providerId="ADAL" clId="{933DA26F-22C1-4953-958B-A9AF2F827739}" dt="2020-11-09T14:59:22.851" v="11" actId="20577"/>
        <pc:sldMkLst>
          <pc:docMk/>
          <pc:sldMk cId="2697623708" sldId="1326"/>
        </pc:sldMkLst>
        <pc:picChg chg="add mod">
          <ac:chgData name="Roth, Dan" userId="18da4c67-dd89-43a7-9856-8592f867a23c" providerId="ADAL" clId="{933DA26F-22C1-4953-958B-A9AF2F827739}" dt="2020-11-09T14:59:22.714" v="9"/>
          <ac:picMkLst>
            <pc:docMk/>
            <pc:sldMk cId="2697623708" sldId="1326"/>
            <ac:picMk id="4" creationId="{429345D8-A3E8-41A2-8413-D383D9082B9A}"/>
          </ac:picMkLst>
        </pc:picChg>
      </pc:sldChg>
      <pc:sldChg chg="modSp add mod">
        <pc:chgData name="Roth, Dan" userId="18da4c67-dd89-43a7-9856-8592f867a23c" providerId="ADAL" clId="{933DA26F-22C1-4953-958B-A9AF2F827739}" dt="2020-11-11T13:40:30.120" v="71" actId="20577"/>
        <pc:sldMkLst>
          <pc:docMk/>
          <pc:sldMk cId="2795384197" sldId="1327"/>
        </pc:sldMkLst>
        <pc:spChg chg="mod">
          <ac:chgData name="Roth, Dan" userId="18da4c67-dd89-43a7-9856-8592f867a23c" providerId="ADAL" clId="{933DA26F-22C1-4953-958B-A9AF2F827739}" dt="2020-11-11T13:40:30.120" v="71" actId="20577"/>
          <ac:spMkLst>
            <pc:docMk/>
            <pc:sldMk cId="2795384197" sldId="1327"/>
            <ac:spMk id="1217538" creationId="{00000000-0000-0000-0000-000000000000}"/>
          </ac:spMkLst>
        </pc:spChg>
      </pc:sldChg>
      <pc:sldChg chg="addSp modSp add mod modAnim">
        <pc:chgData name="Roth, Dan" userId="18da4c67-dd89-43a7-9856-8592f867a23c" providerId="ADAL" clId="{933DA26F-22C1-4953-958B-A9AF2F827739}" dt="2020-11-11T13:41:53.260" v="78" actId="1035"/>
        <pc:sldMkLst>
          <pc:docMk/>
          <pc:sldMk cId="1828626155" sldId="1328"/>
        </pc:sldMkLst>
        <pc:spChg chg="add mod">
          <ac:chgData name="Roth, Dan" userId="18da4c67-dd89-43a7-9856-8592f867a23c" providerId="ADAL" clId="{933DA26F-22C1-4953-958B-A9AF2F827739}" dt="2020-11-11T13:41:53.260" v="78" actId="1035"/>
          <ac:spMkLst>
            <pc:docMk/>
            <pc:sldMk cId="1828626155" sldId="1328"/>
            <ac:spMk id="2" creationId="{B8F355E6-963F-4EB5-80DE-FB63E73AA1E1}"/>
          </ac:spMkLst>
        </pc:spChg>
      </pc:sldChg>
      <pc:sldChg chg="addSp modSp add modNotes">
        <pc:chgData name="Roth, Dan" userId="18da4c67-dd89-43a7-9856-8592f867a23c" providerId="ADAL" clId="{933DA26F-22C1-4953-958B-A9AF2F827739}" dt="2020-11-11T14:11:18.628" v="375" actId="20577"/>
        <pc:sldMkLst>
          <pc:docMk/>
          <pc:sldMk cId="1914577512" sldId="1329"/>
        </pc:sldMkLst>
        <pc:picChg chg="add mod">
          <ac:chgData name="Roth, Dan" userId="18da4c67-dd89-43a7-9856-8592f867a23c" providerId="ADAL" clId="{933DA26F-22C1-4953-958B-A9AF2F827739}" dt="2020-11-11T14:11:18.431" v="373"/>
          <ac:picMkLst>
            <pc:docMk/>
            <pc:sldMk cId="1914577512" sldId="1329"/>
            <ac:picMk id="4" creationId="{837740C7-48D8-44F8-8145-C565FEC0D3DF}"/>
          </ac:picMkLst>
        </pc:picChg>
      </pc:sldChg>
    </pc:docChg>
  </pc:docChgLst>
  <pc:docChgLst>
    <pc:chgData name="Dan" userId="18da4c67-dd89-43a7-9856-8592f867a23c" providerId="ADAL" clId="{933DA26F-22C1-4953-958B-A9AF2F827739}"/>
    <pc:docChg chg="modSld modMainMaster">
      <pc:chgData name="Dan" userId="18da4c67-dd89-43a7-9856-8592f867a23c" providerId="ADAL" clId="{933DA26F-22C1-4953-958B-A9AF2F827739}" dt="2020-11-04T15:22:26.168" v="10" actId="6549"/>
      <pc:docMkLst>
        <pc:docMk/>
      </pc:docMkLst>
      <pc:sldChg chg="modSp mod">
        <pc:chgData name="Dan" userId="18da4c67-dd89-43a7-9856-8592f867a23c" providerId="ADAL" clId="{933DA26F-22C1-4953-958B-A9AF2F827739}" dt="2020-11-04T15:22:26.168" v="10" actId="6549"/>
        <pc:sldMkLst>
          <pc:docMk/>
          <pc:sldMk cId="2621147619" sldId="316"/>
        </pc:sldMkLst>
        <pc:spChg chg="mod">
          <ac:chgData name="Dan" userId="18da4c67-dd89-43a7-9856-8592f867a23c" providerId="ADAL" clId="{933DA26F-22C1-4953-958B-A9AF2F827739}" dt="2020-11-04T15:22:26.168" v="10" actId="6549"/>
          <ac:spMkLst>
            <pc:docMk/>
            <pc:sldMk cId="2621147619" sldId="316"/>
            <ac:spMk id="7" creationId="{00000000-0000-0000-0000-000000000000}"/>
          </ac:spMkLst>
        </pc:spChg>
      </pc:sldChg>
      <pc:sldMasterChg chg="modSp mod">
        <pc:chgData name="Dan" userId="18da4c67-dd89-43a7-9856-8592f867a23c" providerId="ADAL" clId="{933DA26F-22C1-4953-958B-A9AF2F827739}" dt="2020-11-04T15:22:02.622" v="3" actId="20577"/>
        <pc:sldMasterMkLst>
          <pc:docMk/>
          <pc:sldMasterMk cId="1807833175" sldId="2147483648"/>
        </pc:sldMasterMkLst>
        <pc:spChg chg="mod">
          <ac:chgData name="Dan" userId="18da4c67-dd89-43a7-9856-8592f867a23c" providerId="ADAL" clId="{933DA26F-22C1-4953-958B-A9AF2F827739}" dt="2020-11-04T15:22:02.622" v="3" actId="20577"/>
          <ac:spMkLst>
            <pc:docMk/>
            <pc:sldMasterMk cId="1807833175" sldId="2147483648"/>
            <ac:spMk id="8" creationId="{B9B9EFDF-2017-4309-AD80-0BDC006F7CAB}"/>
          </ac:spMkLst>
        </pc:spChg>
      </pc:sldMasterChg>
    </pc:docChg>
  </pc:docChgLst>
  <pc:docChgLst>
    <pc:chgData name="Roth, Dan" userId="18da4c67-dd89-43a7-9856-8592f867a23c" providerId="ADAL" clId="{64E86A09-7219-42B8-945C-E6DB8D3D253D}"/>
    <pc:docChg chg="undo custSel addSld delSld modSld modSection">
      <pc:chgData name="Roth, Dan" userId="18da4c67-dd89-43a7-9856-8592f867a23c" providerId="ADAL" clId="{64E86A09-7219-42B8-945C-E6DB8D3D253D}" dt="2019-11-13T14:39:19.245" v="708" actId="20577"/>
      <pc:docMkLst>
        <pc:docMk/>
      </pc:docMkLst>
      <pc:sldChg chg="addSp delSp modSp">
        <pc:chgData name="Roth, Dan" userId="18da4c67-dd89-43a7-9856-8592f867a23c" providerId="ADAL" clId="{64E86A09-7219-42B8-945C-E6DB8D3D253D}" dt="2019-11-11T15:06:31.047" v="612" actId="1036"/>
        <pc:sldMkLst>
          <pc:docMk/>
          <pc:sldMk cId="65010337" sldId="1242"/>
        </pc:sldMkLst>
        <pc:spChg chg="add del mod">
          <ac:chgData name="Roth, Dan" userId="18da4c67-dd89-43a7-9856-8592f867a23c" providerId="ADAL" clId="{64E86A09-7219-42B8-945C-E6DB8D3D253D}" dt="2019-11-11T15:04:22.144" v="587" actId="478"/>
          <ac:spMkLst>
            <pc:docMk/>
            <pc:sldMk cId="65010337" sldId="1242"/>
            <ac:spMk id="6" creationId="{3B35C9ED-3A65-40AD-B229-01D5E4E7ECD4}"/>
          </ac:spMkLst>
        </pc:spChg>
        <pc:spChg chg="add mod">
          <ac:chgData name="Roth, Dan" userId="18da4c67-dd89-43a7-9856-8592f867a23c" providerId="ADAL" clId="{64E86A09-7219-42B8-945C-E6DB8D3D253D}" dt="2019-11-11T15:06:31.047" v="612" actId="1036"/>
          <ac:spMkLst>
            <pc:docMk/>
            <pc:sldMk cId="65010337" sldId="1242"/>
            <ac:spMk id="7" creationId="{EFFA290C-B172-4483-8577-1A4C7926F23D}"/>
          </ac:spMkLst>
        </pc:spChg>
        <pc:picChg chg="mod">
          <ac:chgData name="Roth, Dan" userId="18da4c67-dd89-43a7-9856-8592f867a23c" providerId="ADAL" clId="{64E86A09-7219-42B8-945C-E6DB8D3D253D}" dt="2019-11-11T15:06:08.214" v="601" actId="1076"/>
          <ac:picMkLst>
            <pc:docMk/>
            <pc:sldMk cId="65010337" sldId="1242"/>
            <ac:picMk id="4" creationId="{00000000-0000-0000-0000-000000000000}"/>
          </ac:picMkLst>
        </pc:picChg>
      </pc:sldChg>
      <pc:sldChg chg="addSp modSp">
        <pc:chgData name="Roth, Dan" userId="18da4c67-dd89-43a7-9856-8592f867a23c" providerId="ADAL" clId="{64E86A09-7219-42B8-945C-E6DB8D3D253D}" dt="2019-11-11T15:08:36.994" v="641" actId="1076"/>
        <pc:sldMkLst>
          <pc:docMk/>
          <pc:sldMk cId="2451920046" sldId="1243"/>
        </pc:sldMkLst>
        <pc:spChg chg="add mod">
          <ac:chgData name="Roth, Dan" userId="18da4c67-dd89-43a7-9856-8592f867a23c" providerId="ADAL" clId="{64E86A09-7219-42B8-945C-E6DB8D3D253D}" dt="2019-11-11T15:06:50.849" v="616" actId="1076"/>
          <ac:spMkLst>
            <pc:docMk/>
            <pc:sldMk cId="2451920046" sldId="1243"/>
            <ac:spMk id="6" creationId="{121C8F53-022A-4954-A251-E976C5322849}"/>
          </ac:spMkLst>
        </pc:spChg>
        <pc:spChg chg="add mod">
          <ac:chgData name="Roth, Dan" userId="18da4c67-dd89-43a7-9856-8592f867a23c" providerId="ADAL" clId="{64E86A09-7219-42B8-945C-E6DB8D3D253D}" dt="2019-11-11T15:08:36.994" v="641" actId="1076"/>
          <ac:spMkLst>
            <pc:docMk/>
            <pc:sldMk cId="2451920046" sldId="1243"/>
            <ac:spMk id="7" creationId="{258A2009-B8C8-4E75-BF27-DB751BFC4D4C}"/>
          </ac:spMkLst>
        </pc:spChg>
      </pc:sldChg>
      <pc:sldChg chg="addSp modSp">
        <pc:chgData name="Roth, Dan" userId="18da4c67-dd89-43a7-9856-8592f867a23c" providerId="ADAL" clId="{64E86A09-7219-42B8-945C-E6DB8D3D253D}" dt="2019-11-11T15:09:10.367" v="648" actId="1076"/>
        <pc:sldMkLst>
          <pc:docMk/>
          <pc:sldMk cId="3619983436" sldId="1244"/>
        </pc:sldMkLst>
        <pc:spChg chg="add mod">
          <ac:chgData name="Roth, Dan" userId="18da4c67-dd89-43a7-9856-8592f867a23c" providerId="ADAL" clId="{64E86A09-7219-42B8-945C-E6DB8D3D253D}" dt="2019-11-11T15:07:12.935" v="622" actId="1076"/>
          <ac:spMkLst>
            <pc:docMk/>
            <pc:sldMk cId="3619983436" sldId="1244"/>
            <ac:spMk id="7" creationId="{C4F39DFE-D8FE-489E-853C-557C8202FAAF}"/>
          </ac:spMkLst>
        </pc:spChg>
        <pc:spChg chg="add mod">
          <ac:chgData name="Roth, Dan" userId="18da4c67-dd89-43a7-9856-8592f867a23c" providerId="ADAL" clId="{64E86A09-7219-42B8-945C-E6DB8D3D253D}" dt="2019-11-11T15:09:10.367" v="648" actId="1076"/>
          <ac:spMkLst>
            <pc:docMk/>
            <pc:sldMk cId="3619983436" sldId="1244"/>
            <ac:spMk id="8" creationId="{5D734F01-DE25-4DEC-A523-90153A529D37}"/>
          </ac:spMkLst>
        </pc:spChg>
      </pc:sldChg>
      <pc:sldChg chg="addSp modSp">
        <pc:chgData name="Roth, Dan" userId="18da4c67-dd89-43a7-9856-8592f867a23c" providerId="ADAL" clId="{64E86A09-7219-42B8-945C-E6DB8D3D253D}" dt="2019-11-11T15:09:28.371" v="652" actId="1076"/>
        <pc:sldMkLst>
          <pc:docMk/>
          <pc:sldMk cId="3839512424" sldId="1245"/>
        </pc:sldMkLst>
        <pc:spChg chg="add mod">
          <ac:chgData name="Roth, Dan" userId="18da4c67-dd89-43a7-9856-8592f867a23c" providerId="ADAL" clId="{64E86A09-7219-42B8-945C-E6DB8D3D253D}" dt="2019-11-11T15:09:28.371" v="652" actId="1076"/>
          <ac:spMkLst>
            <pc:docMk/>
            <pc:sldMk cId="3839512424" sldId="1245"/>
            <ac:spMk id="6" creationId="{5F7C02E4-D568-4331-8A6D-6C7643D4AA97}"/>
          </ac:spMkLst>
        </pc:spChg>
      </pc:sldChg>
      <pc:sldChg chg="addSp modSp">
        <pc:chgData name="Roth, Dan" userId="18da4c67-dd89-43a7-9856-8592f867a23c" providerId="ADAL" clId="{64E86A09-7219-42B8-945C-E6DB8D3D253D}" dt="2019-11-11T15:07:47.802" v="633" actId="1076"/>
        <pc:sldMkLst>
          <pc:docMk/>
          <pc:sldMk cId="3623897545" sldId="1246"/>
        </pc:sldMkLst>
        <pc:spChg chg="add mod">
          <ac:chgData name="Roth, Dan" userId="18da4c67-dd89-43a7-9856-8592f867a23c" providerId="ADAL" clId="{64E86A09-7219-42B8-945C-E6DB8D3D253D}" dt="2019-11-11T15:07:47.802" v="633" actId="1076"/>
          <ac:spMkLst>
            <pc:docMk/>
            <pc:sldMk cId="3623897545" sldId="1246"/>
            <ac:spMk id="6" creationId="{810EF87F-3F04-4C79-B705-0A91E990B984}"/>
          </ac:spMkLst>
        </pc:spChg>
      </pc:sldChg>
      <pc:sldChg chg="modSp modAnim">
        <pc:chgData name="Roth, Dan" userId="18da4c67-dd89-43a7-9856-8592f867a23c" providerId="ADAL" clId="{64E86A09-7219-42B8-945C-E6DB8D3D253D}" dt="2019-11-11T15:14:36.180" v="654" actId="1076"/>
        <pc:sldMkLst>
          <pc:docMk/>
          <pc:sldMk cId="1686245909" sldId="1247"/>
        </pc:sldMkLst>
        <pc:spChg chg="mod">
          <ac:chgData name="Roth, Dan" userId="18da4c67-dd89-43a7-9856-8592f867a23c" providerId="ADAL" clId="{64E86A09-7219-42B8-945C-E6DB8D3D253D}" dt="2019-11-11T15:14:36.180" v="654" actId="1076"/>
          <ac:spMkLst>
            <pc:docMk/>
            <pc:sldMk cId="1686245909" sldId="1247"/>
            <ac:spMk id="10" creationId="{00000000-0000-0000-0000-000000000000}"/>
          </ac:spMkLst>
        </pc:spChg>
      </pc:sldChg>
      <pc:sldChg chg="modSp">
        <pc:chgData name="Roth, Dan" userId="18da4c67-dd89-43a7-9856-8592f867a23c" providerId="ADAL" clId="{64E86A09-7219-42B8-945C-E6DB8D3D253D}" dt="2019-11-13T14:30:09.199" v="656" actId="1076"/>
        <pc:sldMkLst>
          <pc:docMk/>
          <pc:sldMk cId="2868414394" sldId="1268"/>
        </pc:sldMkLst>
        <pc:grpChg chg="mod">
          <ac:chgData name="Roth, Dan" userId="18da4c67-dd89-43a7-9856-8592f867a23c" providerId="ADAL" clId="{64E86A09-7219-42B8-945C-E6DB8D3D253D}" dt="2019-11-13T14:30:09.199" v="656" actId="1076"/>
          <ac:grpSpMkLst>
            <pc:docMk/>
            <pc:sldMk cId="2868414394" sldId="1268"/>
            <ac:grpSpMk id="173059" creationId="{00000000-0000-0000-0000-000000000000}"/>
          </ac:grpSpMkLst>
        </pc:grpChg>
        <pc:grpChg chg="mod">
          <ac:chgData name="Roth, Dan" userId="18da4c67-dd89-43a7-9856-8592f867a23c" providerId="ADAL" clId="{64E86A09-7219-42B8-945C-E6DB8D3D253D}" dt="2019-11-13T14:30:09.199" v="656" actId="1076"/>
          <ac:grpSpMkLst>
            <pc:docMk/>
            <pc:sldMk cId="2868414394" sldId="1268"/>
            <ac:grpSpMk id="173060" creationId="{00000000-0000-0000-0000-000000000000}"/>
          </ac:grpSpMkLst>
        </pc:grpChg>
      </pc:sldChg>
      <pc:sldChg chg="addSp modSp modAnim">
        <pc:chgData name="Roth, Dan" userId="18da4c67-dd89-43a7-9856-8592f867a23c" providerId="ADAL" clId="{64E86A09-7219-42B8-945C-E6DB8D3D253D}" dt="2019-11-13T14:37:43.417" v="706"/>
        <pc:sldMkLst>
          <pc:docMk/>
          <pc:sldMk cId="3483869615" sldId="1277"/>
        </pc:sldMkLst>
        <pc:spChg chg="mod">
          <ac:chgData name="Roth, Dan" userId="18da4c67-dd89-43a7-9856-8592f867a23c" providerId="ADAL" clId="{64E86A09-7219-42B8-945C-E6DB8D3D253D}" dt="2019-11-13T14:37:23.694" v="704" actId="6549"/>
          <ac:spMkLst>
            <pc:docMk/>
            <pc:sldMk cId="3483869615" sldId="1277"/>
            <ac:spMk id="2" creationId="{00000000-0000-0000-0000-000000000000}"/>
          </ac:spMkLst>
        </pc:spChg>
        <pc:grpChg chg="add mod">
          <ac:chgData name="Roth, Dan" userId="18da4c67-dd89-43a7-9856-8592f867a23c" providerId="ADAL" clId="{64E86A09-7219-42B8-945C-E6DB8D3D253D}" dt="2019-11-13T14:36:32.838" v="662" actId="14100"/>
          <ac:grpSpMkLst>
            <pc:docMk/>
            <pc:sldMk cId="3483869615" sldId="1277"/>
            <ac:grpSpMk id="32" creationId="{70E64159-3789-4CF5-A4B2-FC582D56F4A3}"/>
          </ac:grpSpMkLst>
        </pc:grpChg>
        <pc:grpChg chg="mod">
          <ac:chgData name="Roth, Dan" userId="18da4c67-dd89-43a7-9856-8592f867a23c" providerId="ADAL" clId="{64E86A09-7219-42B8-945C-E6DB8D3D253D}" dt="2019-11-13T14:36:32.838" v="662" actId="14100"/>
          <ac:grpSpMkLst>
            <pc:docMk/>
            <pc:sldMk cId="3483869615" sldId="1277"/>
            <ac:grpSpMk id="33" creationId="{1D51CF71-4061-4BAF-BB91-EFEFF0A40FCB}"/>
          </ac:grpSpMkLst>
        </pc:grpChg>
        <pc:grpChg chg="mod">
          <ac:chgData name="Roth, Dan" userId="18da4c67-dd89-43a7-9856-8592f867a23c" providerId="ADAL" clId="{64E86A09-7219-42B8-945C-E6DB8D3D253D}" dt="2019-11-13T14:36:32.838" v="662" actId="14100"/>
          <ac:grpSpMkLst>
            <pc:docMk/>
            <pc:sldMk cId="3483869615" sldId="1277"/>
            <ac:grpSpMk id="34" creationId="{A0744FC8-C940-483D-8C44-814B29FCFA88}"/>
          </ac:grpSpMkLst>
        </pc:grpChg>
      </pc:sldChg>
      <pc:sldChg chg="modSp">
        <pc:chgData name="Roth, Dan" userId="18da4c67-dd89-43a7-9856-8592f867a23c" providerId="ADAL" clId="{64E86A09-7219-42B8-945C-E6DB8D3D253D}" dt="2019-11-13T14:39:19.245" v="708" actId="20577"/>
        <pc:sldMkLst>
          <pc:docMk/>
          <pc:sldMk cId="1495305544" sldId="1278"/>
        </pc:sldMkLst>
        <pc:spChg chg="mod">
          <ac:chgData name="Roth, Dan" userId="18da4c67-dd89-43a7-9856-8592f867a23c" providerId="ADAL" clId="{64E86A09-7219-42B8-945C-E6DB8D3D253D}" dt="2019-11-13T14:39:19.245" v="708" actId="20577"/>
          <ac:spMkLst>
            <pc:docMk/>
            <pc:sldMk cId="1495305544" sldId="1278"/>
            <ac:spMk id="200707" creationId="{00000000-0000-0000-0000-000000000000}"/>
          </ac:spMkLst>
        </pc:spChg>
      </pc:sldChg>
      <pc:sldChg chg="del">
        <pc:chgData name="Roth, Dan" userId="18da4c67-dd89-43a7-9856-8592f867a23c" providerId="ADAL" clId="{64E86A09-7219-42B8-945C-E6DB8D3D253D}" dt="2019-11-11T15:34:50.937" v="655" actId="47"/>
        <pc:sldMkLst>
          <pc:docMk/>
          <pc:sldMk cId="2140575970" sldId="1321"/>
        </pc:sldMkLst>
      </pc:sldChg>
      <pc:sldChg chg="modSp">
        <pc:chgData name="Roth, Dan" userId="18da4c67-dd89-43a7-9856-8592f867a23c" providerId="ADAL" clId="{64E86A09-7219-42B8-945C-E6DB8D3D253D}" dt="2019-11-11T14:50:46.002" v="584" actId="20577"/>
        <pc:sldMkLst>
          <pc:docMk/>
          <pc:sldMk cId="3681125271" sldId="1322"/>
        </pc:sldMkLst>
        <pc:spChg chg="mod">
          <ac:chgData name="Roth, Dan" userId="18da4c67-dd89-43a7-9856-8592f867a23c" providerId="ADAL" clId="{64E86A09-7219-42B8-945C-E6DB8D3D253D}" dt="2019-11-11T14:50:46.002" v="584" actId="20577"/>
          <ac:spMkLst>
            <pc:docMk/>
            <pc:sldMk cId="3681125271" sldId="1322"/>
            <ac:spMk id="719874" creationId="{00000000-0000-0000-0000-000000000000}"/>
          </ac:spMkLst>
        </pc:spChg>
        <pc:spChg chg="mod">
          <ac:chgData name="Roth, Dan" userId="18da4c67-dd89-43a7-9856-8592f867a23c" providerId="ADAL" clId="{64E86A09-7219-42B8-945C-E6DB8D3D253D}" dt="2019-11-11T14:50:36.799" v="579" actId="20577"/>
          <ac:spMkLst>
            <pc:docMk/>
            <pc:sldMk cId="3681125271" sldId="1322"/>
            <ac:spMk id="719875" creationId="{00000000-0000-0000-0000-000000000000}"/>
          </ac:spMkLst>
        </pc:spChg>
      </pc:sldChg>
      <pc:sldChg chg="addSp delSp modSp add delAnim modAnim">
        <pc:chgData name="Roth, Dan" userId="18da4c67-dd89-43a7-9856-8592f867a23c" providerId="ADAL" clId="{64E86A09-7219-42B8-945C-E6DB8D3D253D}" dt="2019-11-11T14:47:36.472" v="350"/>
        <pc:sldMkLst>
          <pc:docMk/>
          <pc:sldMk cId="2922175962" sldId="1324"/>
        </pc:sldMkLst>
        <pc:spChg chg="mod">
          <ac:chgData name="Roth, Dan" userId="18da4c67-dd89-43a7-9856-8592f867a23c" providerId="ADAL" clId="{64E86A09-7219-42B8-945C-E6DB8D3D253D}" dt="2019-11-11T14:40:17.092" v="179" actId="20577"/>
          <ac:spMkLst>
            <pc:docMk/>
            <pc:sldMk cId="2922175962" sldId="1324"/>
            <ac:spMk id="3" creationId="{00000000-0000-0000-0000-000000000000}"/>
          </ac:spMkLst>
        </pc:spChg>
        <pc:spChg chg="mod">
          <ac:chgData name="Roth, Dan" userId="18da4c67-dd89-43a7-9856-8592f867a23c" providerId="ADAL" clId="{64E86A09-7219-42B8-945C-E6DB8D3D253D}" dt="2019-11-11T14:46:52.257" v="347" actId="6549"/>
          <ac:spMkLst>
            <pc:docMk/>
            <pc:sldMk cId="2922175962" sldId="1324"/>
            <ac:spMk id="9" creationId="{00000000-0000-0000-0000-000000000000}"/>
          </ac:spMkLst>
        </pc:spChg>
        <pc:spChg chg="mod ord">
          <ac:chgData name="Roth, Dan" userId="18da4c67-dd89-43a7-9856-8592f867a23c" providerId="ADAL" clId="{64E86A09-7219-42B8-945C-E6DB8D3D253D}" dt="2019-11-11T14:39:44.376" v="155" actId="1076"/>
          <ac:spMkLst>
            <pc:docMk/>
            <pc:sldMk cId="2922175962" sldId="1324"/>
            <ac:spMk id="11" creationId="{00000000-0000-0000-0000-000000000000}"/>
          </ac:spMkLst>
        </pc:spChg>
        <pc:spChg chg="mod">
          <ac:chgData name="Roth, Dan" userId="18da4c67-dd89-43a7-9856-8592f867a23c" providerId="ADAL" clId="{64E86A09-7219-42B8-945C-E6DB8D3D253D}" dt="2019-11-11T14:44:48.549" v="199" actId="1076"/>
          <ac:spMkLst>
            <pc:docMk/>
            <pc:sldMk cId="2922175962" sldId="1324"/>
            <ac:spMk id="12" creationId="{00000000-0000-0000-0000-000000000000}"/>
          </ac:spMkLst>
        </pc:spChg>
        <pc:spChg chg="mod ord topLvl">
          <ac:chgData name="Roth, Dan" userId="18da4c67-dd89-43a7-9856-8592f867a23c" providerId="ADAL" clId="{64E86A09-7219-42B8-945C-E6DB8D3D253D}" dt="2019-11-11T14:44:32.251" v="198" actId="404"/>
          <ac:spMkLst>
            <pc:docMk/>
            <pc:sldMk cId="2922175962" sldId="1324"/>
            <ac:spMk id="14" creationId="{00000000-0000-0000-0000-000000000000}"/>
          </ac:spMkLst>
        </pc:spChg>
        <pc:grpChg chg="del">
          <ac:chgData name="Roth, Dan" userId="18da4c67-dd89-43a7-9856-8592f867a23c" providerId="ADAL" clId="{64E86A09-7219-42B8-945C-E6DB8D3D253D}" dt="2019-11-11T14:29:44.520" v="2" actId="478"/>
          <ac:grpSpMkLst>
            <pc:docMk/>
            <pc:sldMk cId="2922175962" sldId="1324"/>
            <ac:grpSpMk id="15" creationId="{00000000-0000-0000-0000-000000000000}"/>
          </ac:grpSpMkLst>
        </pc:grpChg>
        <pc:grpChg chg="del">
          <ac:chgData name="Roth, Dan" userId="18da4c67-dd89-43a7-9856-8592f867a23c" providerId="ADAL" clId="{64E86A09-7219-42B8-945C-E6DB8D3D253D}" dt="2019-11-11T14:29:49.597" v="3" actId="478"/>
          <ac:grpSpMkLst>
            <pc:docMk/>
            <pc:sldMk cId="2922175962" sldId="1324"/>
            <ac:grpSpMk id="18" creationId="{00000000-0000-0000-0000-000000000000}"/>
          </ac:grpSpMkLst>
        </pc:grpChg>
        <pc:picChg chg="del">
          <ac:chgData name="Roth, Dan" userId="18da4c67-dd89-43a7-9856-8592f867a23c" providerId="ADAL" clId="{64E86A09-7219-42B8-945C-E6DB8D3D253D}" dt="2019-11-11T14:29:31.369" v="1" actId="478"/>
          <ac:picMkLst>
            <pc:docMk/>
            <pc:sldMk cId="2922175962" sldId="1324"/>
            <ac:picMk id="6" creationId="{00000000-0000-0000-0000-000000000000}"/>
          </ac:picMkLst>
        </pc:picChg>
        <pc:picChg chg="del topLvl">
          <ac:chgData name="Roth, Dan" userId="18da4c67-dd89-43a7-9856-8592f867a23c" providerId="ADAL" clId="{64E86A09-7219-42B8-945C-E6DB8D3D253D}" dt="2019-11-11T14:29:44.520" v="2" actId="478"/>
          <ac:picMkLst>
            <pc:docMk/>
            <pc:sldMk cId="2922175962" sldId="1324"/>
            <ac:picMk id="13" creationId="{00000000-0000-0000-0000-000000000000}"/>
          </ac:picMkLst>
        </pc:picChg>
        <pc:picChg chg="add mod">
          <ac:chgData name="Roth, Dan" userId="18da4c67-dd89-43a7-9856-8592f867a23c" providerId="ADAL" clId="{64E86A09-7219-42B8-945C-E6DB8D3D253D}" dt="2019-11-11T14:35:36.335" v="105" actId="554"/>
          <ac:picMkLst>
            <pc:docMk/>
            <pc:sldMk cId="2922175962" sldId="1324"/>
            <ac:picMk id="1026" creationId="{C65F54A5-E5E1-46F3-86E9-64CFF49C5AF2}"/>
          </ac:picMkLst>
        </pc:picChg>
        <pc:picChg chg="add del mod">
          <ac:chgData name="Roth, Dan" userId="18da4c67-dd89-43a7-9856-8592f867a23c" providerId="ADAL" clId="{64E86A09-7219-42B8-945C-E6DB8D3D253D}" dt="2019-11-11T14:31:56.015" v="16"/>
          <ac:picMkLst>
            <pc:docMk/>
            <pc:sldMk cId="2922175962" sldId="1324"/>
            <ac:picMk id="1027" creationId="{6BD3F747-866F-4C67-9F60-F813DE03E217}"/>
          </ac:picMkLst>
        </pc:picChg>
        <pc:picChg chg="add mod">
          <ac:chgData name="Roth, Dan" userId="18da4c67-dd89-43a7-9856-8592f867a23c" providerId="ADAL" clId="{64E86A09-7219-42B8-945C-E6DB8D3D253D}" dt="2019-11-11T14:35:36.335" v="105" actId="554"/>
          <ac:picMkLst>
            <pc:docMk/>
            <pc:sldMk cId="2922175962" sldId="1324"/>
            <ac:picMk id="1028" creationId="{088DF8DF-1850-40DD-8E8B-3FC03FCE897C}"/>
          </ac:picMkLst>
        </pc:picChg>
      </pc:sldChg>
    </pc:docChg>
  </pc:docChgLst>
  <pc:docChgLst>
    <pc:chgData name="Roth, Dan" userId="18da4c67-dd89-43a7-9856-8592f867a23c" providerId="ADAL" clId="{174A0DAA-DDCB-4704-BB9E-84EBB2058D4A}"/>
    <pc:docChg chg="custSel modMainMaster">
      <pc:chgData name="Roth, Dan" userId="18da4c67-dd89-43a7-9856-8592f867a23c" providerId="ADAL" clId="{174A0DAA-DDCB-4704-BB9E-84EBB2058D4A}" dt="2019-09-04T13:17:13.700" v="1"/>
      <pc:docMkLst>
        <pc:docMk/>
      </pc:docMkLst>
      <pc:sldMasterChg chg="addSp delSp">
        <pc:chgData name="Roth, Dan" userId="18da4c67-dd89-43a7-9856-8592f867a23c" providerId="ADAL" clId="{174A0DAA-DDCB-4704-BB9E-84EBB2058D4A}" dt="2019-09-04T13:17:13.700" v="1"/>
        <pc:sldMasterMkLst>
          <pc:docMk/>
          <pc:sldMasterMk cId="1807833175" sldId="2147483648"/>
        </pc:sldMasterMkLst>
        <pc:spChg chg="add">
          <ac:chgData name="Roth, Dan" userId="18da4c67-dd89-43a7-9856-8592f867a23c" providerId="ADAL" clId="{174A0DAA-DDCB-4704-BB9E-84EBB2058D4A}" dt="2019-09-04T13:17:13.700" v="1"/>
          <ac:spMkLst>
            <pc:docMk/>
            <pc:sldMasterMk cId="1807833175" sldId="2147483648"/>
            <ac:spMk id="8" creationId="{B9B9EFDF-2017-4309-AD80-0BDC006F7CAB}"/>
          </ac:spMkLst>
        </pc:spChg>
        <pc:picChg chg="del">
          <ac:chgData name="Roth, Dan" userId="18da4c67-dd89-43a7-9856-8592f867a23c" providerId="ADAL" clId="{174A0DAA-DDCB-4704-BB9E-84EBB2058D4A}" dt="2019-09-04T13:17:12.603" v="0" actId="478"/>
          <ac:picMkLst>
            <pc:docMk/>
            <pc:sldMasterMk cId="1807833175" sldId="2147483648"/>
            <ac:picMk id="7" creationId="{00000000-0000-0000-0000-000000000000}"/>
          </ac:picMkLst>
        </pc:picChg>
      </pc:sldMasterChg>
    </pc:docChg>
  </pc:docChgLst>
  <pc:docChgLst>
    <pc:chgData name="Roth, Dan" userId="18da4c67-dd89-43a7-9856-8592f867a23c" providerId="ADAL" clId="{0FF0AE77-E812-4A0F-A5F1-5A2F3535652D}"/>
    <pc:docChg chg="undo custSel addSld delSld modSld modSection">
      <pc:chgData name="Roth, Dan" userId="18da4c67-dd89-43a7-9856-8592f867a23c" providerId="ADAL" clId="{0FF0AE77-E812-4A0F-A5F1-5A2F3535652D}" dt="2020-11-09T03:35:40.564" v="206" actId="1076"/>
      <pc:docMkLst>
        <pc:docMk/>
      </pc:docMkLst>
      <pc:sldChg chg="modSp mod">
        <pc:chgData name="Roth, Dan" userId="18da4c67-dd89-43a7-9856-8592f867a23c" providerId="ADAL" clId="{0FF0AE77-E812-4A0F-A5F1-5A2F3535652D}" dt="2020-11-09T02:37:47.890" v="6" actId="20577"/>
        <pc:sldMkLst>
          <pc:docMk/>
          <pc:sldMk cId="3357878314" sldId="1233"/>
        </pc:sldMkLst>
        <pc:spChg chg="mod">
          <ac:chgData name="Roth, Dan" userId="18da4c67-dd89-43a7-9856-8592f867a23c" providerId="ADAL" clId="{0FF0AE77-E812-4A0F-A5F1-5A2F3535652D}" dt="2020-11-09T02:37:47.890" v="6" actId="20577"/>
          <ac:spMkLst>
            <pc:docMk/>
            <pc:sldMk cId="3357878314" sldId="1233"/>
            <ac:spMk id="3" creationId="{00000000-0000-0000-0000-000000000000}"/>
          </ac:spMkLst>
        </pc:spChg>
      </pc:sldChg>
      <pc:sldChg chg="addSp modSp mod modAnim">
        <pc:chgData name="Roth, Dan" userId="18da4c67-dd89-43a7-9856-8592f867a23c" providerId="ADAL" clId="{0FF0AE77-E812-4A0F-A5F1-5A2F3535652D}" dt="2020-11-09T03:02:21.408" v="108"/>
        <pc:sldMkLst>
          <pc:docMk/>
          <pc:sldMk cId="3623897545" sldId="1246"/>
        </pc:sldMkLst>
        <pc:spChg chg="add mod">
          <ac:chgData name="Roth, Dan" userId="18da4c67-dd89-43a7-9856-8592f867a23c" providerId="ADAL" clId="{0FF0AE77-E812-4A0F-A5F1-5A2F3535652D}" dt="2020-11-09T03:01:39.509" v="107" actId="1035"/>
          <ac:spMkLst>
            <pc:docMk/>
            <pc:sldMk cId="3623897545" sldId="1246"/>
            <ac:spMk id="7" creationId="{1F402910-572B-4182-9735-D3F70774BCFC}"/>
          </ac:spMkLst>
        </pc:spChg>
        <pc:spChg chg="add mod">
          <ac:chgData name="Roth, Dan" userId="18da4c67-dd89-43a7-9856-8592f867a23c" providerId="ADAL" clId="{0FF0AE77-E812-4A0F-A5F1-5A2F3535652D}" dt="2020-11-09T03:01:39.509" v="107" actId="1035"/>
          <ac:spMkLst>
            <pc:docMk/>
            <pc:sldMk cId="3623897545" sldId="1246"/>
            <ac:spMk id="10" creationId="{80E560E4-2306-49CD-AE14-A2E55BA006EC}"/>
          </ac:spMkLst>
        </pc:spChg>
        <pc:spChg chg="add mod">
          <ac:chgData name="Roth, Dan" userId="18da4c67-dd89-43a7-9856-8592f867a23c" providerId="ADAL" clId="{0FF0AE77-E812-4A0F-A5F1-5A2F3535652D}" dt="2020-11-09T03:01:39.509" v="107" actId="1035"/>
          <ac:spMkLst>
            <pc:docMk/>
            <pc:sldMk cId="3623897545" sldId="1246"/>
            <ac:spMk id="11" creationId="{357EF381-87AA-4212-9B64-01B49B144D3D}"/>
          </ac:spMkLst>
        </pc:spChg>
        <pc:spChg chg="add mod">
          <ac:chgData name="Roth, Dan" userId="18da4c67-dd89-43a7-9856-8592f867a23c" providerId="ADAL" clId="{0FF0AE77-E812-4A0F-A5F1-5A2F3535652D}" dt="2020-11-09T03:01:39.509" v="107" actId="1035"/>
          <ac:spMkLst>
            <pc:docMk/>
            <pc:sldMk cId="3623897545" sldId="1246"/>
            <ac:spMk id="12" creationId="{C476FB00-BA12-4D8D-BB00-34525BCC98A2}"/>
          </ac:spMkLst>
        </pc:spChg>
        <pc:picChg chg="mod">
          <ac:chgData name="Roth, Dan" userId="18da4c67-dd89-43a7-9856-8592f867a23c" providerId="ADAL" clId="{0FF0AE77-E812-4A0F-A5F1-5A2F3535652D}" dt="2020-11-09T03:01:17.272" v="100" actId="555"/>
          <ac:picMkLst>
            <pc:docMk/>
            <pc:sldMk cId="3623897545" sldId="1246"/>
            <ac:picMk id="8" creationId="{00000000-0000-0000-0000-000000000000}"/>
          </ac:picMkLst>
        </pc:picChg>
      </pc:sldChg>
      <pc:sldChg chg="addSp delSp mod addAnim delAnim">
        <pc:chgData name="Roth, Dan" userId="18da4c67-dd89-43a7-9856-8592f867a23c" providerId="ADAL" clId="{0FF0AE77-E812-4A0F-A5F1-5A2F3535652D}" dt="2020-11-09T03:07:26.228" v="115" actId="478"/>
        <pc:sldMkLst>
          <pc:docMk/>
          <pc:sldMk cId="1686245909" sldId="1247"/>
        </pc:sldMkLst>
        <pc:spChg chg="add del">
          <ac:chgData name="Roth, Dan" userId="18da4c67-dd89-43a7-9856-8592f867a23c" providerId="ADAL" clId="{0FF0AE77-E812-4A0F-A5F1-5A2F3535652D}" dt="2020-11-09T03:07:20.560" v="114" actId="478"/>
          <ac:spMkLst>
            <pc:docMk/>
            <pc:sldMk cId="1686245909" sldId="1247"/>
            <ac:spMk id="8" creationId="{00000000-0000-0000-0000-000000000000}"/>
          </ac:spMkLst>
        </pc:spChg>
        <pc:spChg chg="add del">
          <ac:chgData name="Roth, Dan" userId="18da4c67-dd89-43a7-9856-8592f867a23c" providerId="ADAL" clId="{0FF0AE77-E812-4A0F-A5F1-5A2F3535652D}" dt="2020-11-09T03:07:12.510" v="112" actId="478"/>
          <ac:spMkLst>
            <pc:docMk/>
            <pc:sldMk cId="1686245909" sldId="1247"/>
            <ac:spMk id="9" creationId="{00000000-0000-0000-0000-000000000000}"/>
          </ac:spMkLst>
        </pc:spChg>
        <pc:spChg chg="del">
          <ac:chgData name="Roth, Dan" userId="18da4c67-dd89-43a7-9856-8592f867a23c" providerId="ADAL" clId="{0FF0AE77-E812-4A0F-A5F1-5A2F3535652D}" dt="2020-11-09T03:07:26.228" v="115" actId="478"/>
          <ac:spMkLst>
            <pc:docMk/>
            <pc:sldMk cId="1686245909" sldId="1247"/>
            <ac:spMk id="10" creationId="{00000000-0000-0000-0000-000000000000}"/>
          </ac:spMkLst>
        </pc:spChg>
      </pc:sldChg>
      <pc:sldChg chg="addSp delSp modSp mod delAnim modAnim">
        <pc:chgData name="Roth, Dan" userId="18da4c67-dd89-43a7-9856-8592f867a23c" providerId="ADAL" clId="{0FF0AE77-E812-4A0F-A5F1-5A2F3535652D}" dt="2020-11-09T03:35:40.564" v="206" actId="1076"/>
        <pc:sldMkLst>
          <pc:docMk/>
          <pc:sldMk cId="2489798169" sldId="1248"/>
        </pc:sldMkLst>
        <pc:spChg chg="mod">
          <ac:chgData name="Roth, Dan" userId="18da4c67-dd89-43a7-9856-8592f867a23c" providerId="ADAL" clId="{0FF0AE77-E812-4A0F-A5F1-5A2F3535652D}" dt="2020-11-09T03:29:05.255" v="176" actId="20577"/>
          <ac:spMkLst>
            <pc:docMk/>
            <pc:sldMk cId="2489798169" sldId="1248"/>
            <ac:spMk id="4" creationId="{851B85D6-64DC-4773-A9F9-9EFE0A03B897}"/>
          </ac:spMkLst>
        </pc:spChg>
        <pc:spChg chg="del">
          <ac:chgData name="Roth, Dan" userId="18da4c67-dd89-43a7-9856-8592f867a23c" providerId="ADAL" clId="{0FF0AE77-E812-4A0F-A5F1-5A2F3535652D}" dt="2020-11-09T03:35:31.035" v="205" actId="478"/>
          <ac:spMkLst>
            <pc:docMk/>
            <pc:sldMk cId="2489798169" sldId="1248"/>
            <ac:spMk id="8" creationId="{00000000-0000-0000-0000-000000000000}"/>
          </ac:spMkLst>
        </pc:spChg>
        <pc:spChg chg="add mod">
          <ac:chgData name="Roth, Dan" userId="18da4c67-dd89-43a7-9856-8592f867a23c" providerId="ADAL" clId="{0FF0AE77-E812-4A0F-A5F1-5A2F3535652D}" dt="2020-11-09T03:27:59.917" v="134" actId="1076"/>
          <ac:spMkLst>
            <pc:docMk/>
            <pc:sldMk cId="2489798169" sldId="1248"/>
            <ac:spMk id="9" creationId="{C4C24292-5350-4EBF-B3CE-B09971680D8F}"/>
          </ac:spMkLst>
        </pc:spChg>
        <pc:picChg chg="add mod">
          <ac:chgData name="Roth, Dan" userId="18da4c67-dd89-43a7-9856-8592f867a23c" providerId="ADAL" clId="{0FF0AE77-E812-4A0F-A5F1-5A2F3535652D}" dt="2020-11-09T03:35:40.564" v="206" actId="1076"/>
          <ac:picMkLst>
            <pc:docMk/>
            <pc:sldMk cId="2489798169" sldId="1248"/>
            <ac:picMk id="10" creationId="{F5A1BD2F-97DB-4C3D-AC4A-83D93E1BC0F7}"/>
          </ac:picMkLst>
        </pc:picChg>
      </pc:sldChg>
      <pc:sldChg chg="mod modShow">
        <pc:chgData name="Roth, Dan" userId="18da4c67-dd89-43a7-9856-8592f867a23c" providerId="ADAL" clId="{0FF0AE77-E812-4A0F-A5F1-5A2F3535652D}" dt="2020-11-09T03:16:33.944" v="116" actId="729"/>
        <pc:sldMkLst>
          <pc:docMk/>
          <pc:sldMk cId="2492488213" sldId="1251"/>
        </pc:sldMkLst>
      </pc:sldChg>
      <pc:sldChg chg="mod modShow">
        <pc:chgData name="Roth, Dan" userId="18da4c67-dd89-43a7-9856-8592f867a23c" providerId="ADAL" clId="{0FF0AE77-E812-4A0F-A5F1-5A2F3535652D}" dt="2020-11-09T03:16:38.399" v="117" actId="729"/>
        <pc:sldMkLst>
          <pc:docMk/>
          <pc:sldMk cId="1422327743" sldId="1252"/>
        </pc:sldMkLst>
      </pc:sldChg>
      <pc:sldChg chg="modSp mod">
        <pc:chgData name="Roth, Dan" userId="18da4c67-dd89-43a7-9856-8592f867a23c" providerId="ADAL" clId="{0FF0AE77-E812-4A0F-A5F1-5A2F3535652D}" dt="2020-11-09T03:17:08.994" v="118" actId="33524"/>
        <pc:sldMkLst>
          <pc:docMk/>
          <pc:sldMk cId="3529341155" sldId="1259"/>
        </pc:sldMkLst>
        <pc:spChg chg="mod">
          <ac:chgData name="Roth, Dan" userId="18da4c67-dd89-43a7-9856-8592f867a23c" providerId="ADAL" clId="{0FF0AE77-E812-4A0F-A5F1-5A2F3535652D}" dt="2020-11-09T03:17:08.994" v="118" actId="33524"/>
          <ac:spMkLst>
            <pc:docMk/>
            <pc:sldMk cId="3529341155" sldId="1259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0FF0AE77-E812-4A0F-A5F1-5A2F3535652D}" dt="2020-11-09T02:37:22.442" v="1" actId="47"/>
        <pc:sldMkLst>
          <pc:docMk/>
          <pc:sldMk cId="3681125271" sldId="1322"/>
        </pc:sldMkLst>
      </pc:sldChg>
      <pc:sldChg chg="add">
        <pc:chgData name="Roth, Dan" userId="18da4c67-dd89-43a7-9856-8592f867a23c" providerId="ADAL" clId="{0FF0AE77-E812-4A0F-A5F1-5A2F3535652D}" dt="2020-11-09T03:06:55.982" v="109"/>
        <pc:sldMkLst>
          <pc:docMk/>
          <pc:sldMk cId="1690686601" sldId="1324"/>
        </pc:sldMkLst>
      </pc:sldChg>
      <pc:sldChg chg="del">
        <pc:chgData name="Roth, Dan" userId="18da4c67-dd89-43a7-9856-8592f867a23c" providerId="ADAL" clId="{0FF0AE77-E812-4A0F-A5F1-5A2F3535652D}" dt="2020-11-09T02:37:17.693" v="0" actId="47"/>
        <pc:sldMkLst>
          <pc:docMk/>
          <pc:sldMk cId="2922175962" sldId="132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1pPr>
            <a:lvl2pPr marL="763975" indent="-293837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2pPr>
            <a:lvl3pPr marL="1175347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3pPr>
            <a:lvl4pPr marL="1645486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4pPr>
            <a:lvl5pPr marL="2115624" indent="-235069" defTabSz="948440">
              <a:defRPr sz="1400" u="sng">
                <a:solidFill>
                  <a:schemeClr val="tx1"/>
                </a:solidFill>
                <a:latin typeface="Arial Narrow" pitchFamily="34" charset="0"/>
              </a:defRPr>
            </a:lvl5pPr>
            <a:lvl6pPr marL="2585763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6pPr>
            <a:lvl7pPr marL="3055902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7pPr>
            <a:lvl8pPr marL="3526041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8pPr>
            <a:lvl9pPr marL="3996179" indent="-235069" defTabSz="94844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BBB5093E-21BF-43AF-B7A7-D6C30DBAB62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8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does training error &amp;lt; exp{-2\\gamma^2 T} mean? (here: \\gamma--small constant; T number of boosting rounds)
https://www.polleverywhere.com/free_text_polls/wmP5EEI5PdzIX9PsY5Ejy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7BFD7-489F-4A85-B28E-3CB956A4B81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Why is the Theorem stated in terms of training error? What guarantees do we really want? [we want guarantees on ..... error; but......]
https://www.polleverywhere.com/free_text_polls/ribvEw23cXdaCHaUjMnE2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EA390-C0F6-4E7F-8FAB-A18E3038B79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58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27EC5-2932-47D7-BAE4-07EA984CB597}" type="slidenum">
              <a:rPr lang="en-US"/>
              <a:pPr/>
              <a:t>25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5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84446-D1C8-47AE-BD6B-079FE4C500C3}" type="slidenum">
              <a:rPr lang="en-US"/>
              <a:pPr/>
              <a:t>26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0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8B055-DDBD-418F-907D-0F9752951106}" type="slidenum">
              <a:rPr lang="en-US"/>
              <a:pPr/>
              <a:t>27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16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BB77E-B79D-439E-9B06-7F798D3C5CE6}" type="slidenum">
              <a:rPr lang="en-US"/>
              <a:pPr/>
              <a:t>28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31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45E5C-61E6-48DA-8547-74512B7DFD64}" type="slidenum">
              <a:rPr lang="en-US"/>
              <a:pPr/>
              <a:t>29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47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51A0E-24D3-491F-9BC9-67AB957DFA7E}" type="slidenum">
              <a:rPr lang="en-US"/>
              <a:pPr/>
              <a:t>30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1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BBC79-3AD5-408B-8846-1D08DD759BA7}" type="slidenum">
              <a:rPr lang="en-US"/>
              <a:pPr/>
              <a:t>31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0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CA611-F91F-492D-8D84-417D07C771FD}" type="slidenum">
              <a:rPr lang="en-US"/>
              <a:pPr/>
              <a:t>32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1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3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325A77-696D-42D0-B161-4450D26A296F}" type="slidenum">
              <a:rPr lang="en-US"/>
              <a:pPr/>
              <a:t>34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simple, and in some sense most general is the mult-class classification problem</a:t>
            </a:r>
          </a:p>
          <a:p>
            <a:endParaRPr lang="en-US"/>
          </a:p>
          <a:p>
            <a:r>
              <a:rPr lang="en-US"/>
              <a:t>describe each one...</a:t>
            </a:r>
          </a:p>
          <a:p>
            <a:endParaRPr lang="en-US"/>
          </a:p>
          <a:p>
            <a:r>
              <a:rPr lang="en-US"/>
              <a:t>Say: ALL OF THESE TASKS have a fairly limited output space... </a:t>
            </a:r>
          </a:p>
          <a:p>
            <a:r>
              <a:rPr lang="en-US"/>
              <a:t>IN THAT: NUMBER OF CLASSES IS PRETTY SMALL...</a:t>
            </a:r>
          </a:p>
          <a:p>
            <a:r>
              <a:rPr lang="en-US"/>
              <a:t>THIS ISN”T ALWAYS THE CASE</a:t>
            </a:r>
          </a:p>
        </p:txBody>
      </p:sp>
    </p:spTree>
    <p:extLst>
      <p:ext uri="{BB962C8B-B14F-4D97-AF65-F5344CB8AC3E}">
        <p14:creationId xmlns:p14="http://schemas.microsoft.com/office/powerpoint/2010/main" val="3458933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You know how to train a binary classifier, say, an SVM. Now you have a 3-labels classification problem. What would you do?
https://www.polleverywhere.com/free_text_polls/YUJjJTLg7dFOJhc96FXJq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A6D71-8653-4BFD-8281-048EAAC14D9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0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63D12-631E-4C9D-BC13-EBA5F25096B4}" type="slidenum">
              <a:rPr lang="en-US"/>
              <a:pPr/>
              <a:t>39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work in ML is for the BINARY problem</a:t>
            </a:r>
          </a:p>
          <a:p>
            <a:r>
              <a:rPr lang="en-US"/>
              <a:t>	Well understood (Theory)</a:t>
            </a:r>
          </a:p>
          <a:p>
            <a:r>
              <a:rPr lang="en-US"/>
              <a:t>	Many algorithms work well (Practice)</a:t>
            </a:r>
          </a:p>
          <a:p>
            <a:r>
              <a:rPr lang="en-US"/>
              <a:t>Therefore </a:t>
            </a:r>
          </a:p>
          <a:p>
            <a:r>
              <a:rPr lang="en-US"/>
              <a:t>	Tempting and DESIREABLE to use binary algs to solve multiclass</a:t>
            </a:r>
          </a:p>
          <a:p>
            <a:endParaRPr lang="en-US"/>
          </a:p>
          <a:p>
            <a:r>
              <a:rPr lang="en-US"/>
              <a:t>The most common approach : **OvA**</a:t>
            </a:r>
          </a:p>
          <a:p>
            <a:r>
              <a:rPr lang="en-US"/>
              <a:t>	Learn a set of classifiers: one for each class versus the rest</a:t>
            </a:r>
          </a:p>
          <a:p>
            <a:r>
              <a:rPr lang="en-US"/>
              <a:t>	Notice however, that while it may be possilbe to find such a classifier</a:t>
            </a:r>
          </a:p>
          <a:p>
            <a:r>
              <a:rPr lang="en-US"/>
              <a:t>		-NOT ALWAYS THE CASE.</a:t>
            </a:r>
          </a:p>
          <a:p>
            <a:r>
              <a:rPr lang="en-US"/>
              <a:t>	In the last partition here, it is impossible to separate the red points</a:t>
            </a:r>
          </a:p>
          <a:p>
            <a:r>
              <a:rPr lang="en-US"/>
              <a:t>		from the rest using a linear function.</a:t>
            </a:r>
          </a:p>
          <a:p>
            <a:r>
              <a:rPr lang="en-US"/>
              <a:t>	Therefore this classifier will FAIL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**No theoretical justification unless the problem is easy**</a:t>
            </a:r>
          </a:p>
          <a:p>
            <a:endParaRPr lang="en-US"/>
          </a:p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3755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A8FAF-25C0-4663-86C1-740BBC64B952}" type="slidenum">
              <a:rPr lang="en-US"/>
              <a:pPr/>
              <a:t>40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OvA (one versus all)</a:t>
            </a:r>
          </a:p>
          <a:p>
            <a:r>
              <a:rPr lang="en-US"/>
              <a:t>	learn k </a:t>
            </a:r>
            <a:r>
              <a:rPr lang="en-US" i="1"/>
              <a:t>independent</a:t>
            </a:r>
            <a:r>
              <a:rPr lang="en-US"/>
              <a:t> classifiers</a:t>
            </a:r>
          </a:p>
          <a:p>
            <a:r>
              <a:rPr lang="en-US"/>
              <a:t>	each separate one class from rest</a:t>
            </a:r>
          </a:p>
          <a:p>
            <a:r>
              <a:rPr lang="en-US"/>
              <a:t>	blue, yellow, green – works fine</a:t>
            </a:r>
          </a:p>
          <a:p>
            <a:r>
              <a:rPr lang="en-US"/>
              <a:t>	red – impossible </a:t>
            </a:r>
          </a:p>
          <a:p>
            <a:endParaRPr lang="en-US"/>
          </a:p>
          <a:p>
            <a:r>
              <a:rPr lang="en-US"/>
              <a:t>	It’s possible that f(x) WILL classify correctly</a:t>
            </a:r>
          </a:p>
          <a:p>
            <a:r>
              <a:rPr lang="en-US"/>
              <a:t>	Can be shown that it may not</a:t>
            </a:r>
          </a:p>
          <a:p>
            <a:endParaRPr lang="en-US"/>
          </a:p>
          <a:p>
            <a:r>
              <a:rPr lang="en-US"/>
              <a:t>	Look at decision surface.</a:t>
            </a:r>
          </a:p>
          <a:p>
            <a:r>
              <a:rPr lang="en-US"/>
              <a:t>		Colored regions, THERE IS NO DISPUTE FROM CLASSIFIERS</a:t>
            </a:r>
          </a:p>
          <a:p>
            <a:r>
              <a:rPr lang="en-US"/>
              <a:t>		Black – all will be less than zero</a:t>
            </a:r>
          </a:p>
          <a:p>
            <a:r>
              <a:rPr lang="en-US"/>
              <a:t>		the rest depend on the magnitude of weight vectors</a:t>
            </a:r>
          </a:p>
          <a:p>
            <a:r>
              <a:rPr lang="en-US"/>
              <a:t>		... and how they are found</a:t>
            </a:r>
          </a:p>
          <a:p>
            <a:r>
              <a:rPr lang="en-US"/>
              <a:t>		</a:t>
            </a:r>
          </a:p>
          <a:p>
            <a:r>
              <a:rPr lang="en-US"/>
              <a:t>		IF RED HAS HIGH MAG </a:t>
            </a:r>
            <a:r>
              <a:rPr lang="en-US">
                <a:sym typeface="Wingdings" pitchFamily="2" charset="2"/>
              </a:rPr>
              <a:t> will dominate classification</a:t>
            </a:r>
            <a:r>
              <a:rPr lang="en-US"/>
              <a:t>	</a:t>
            </a:r>
          </a:p>
          <a:p>
            <a:r>
              <a:rPr lang="en-US"/>
              <a:t>	</a:t>
            </a:r>
          </a:p>
          <a:p>
            <a:r>
              <a:rPr lang="en-US"/>
              <a:t>	OVA uses rich enough rep</a:t>
            </a:r>
          </a:p>
          <a:p>
            <a:r>
              <a:rPr lang="en-US"/>
              <a:t>	Learning technique is inadequate</a:t>
            </a:r>
          </a:p>
          <a:p>
            <a:r>
              <a:rPr lang="en-US"/>
              <a:t>	binary classifiers it uses don’t have enough information</a:t>
            </a:r>
          </a:p>
        </p:txBody>
      </p:sp>
    </p:spTree>
    <p:extLst>
      <p:ext uri="{BB962C8B-B14F-4D97-AF65-F5344CB8AC3E}">
        <p14:creationId xmlns:p14="http://schemas.microsoft.com/office/powerpoint/2010/main" val="3715682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100D5-8C44-4FE0-A24D-49A3640E2A75}" type="slidenum">
              <a:rPr lang="en-US"/>
              <a:pPr/>
              <a:t>42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 dirty="0"/>
              <a:t>[ GENERAL NOTE: Focus on diagram, say it’s more powerful than WTA]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AvA</a:t>
            </a:r>
            <a:r>
              <a:rPr lang="en-US" dirty="0"/>
              <a:t> (All versus all)</a:t>
            </a:r>
          </a:p>
          <a:p>
            <a:r>
              <a:rPr lang="en-US" dirty="0"/>
              <a:t>	expand representation space</a:t>
            </a:r>
          </a:p>
          <a:p>
            <a:r>
              <a:rPr lang="en-US" dirty="0"/>
              <a:t>	learn (k choose 2) classifiers</a:t>
            </a:r>
          </a:p>
          <a:p>
            <a:r>
              <a:rPr lang="en-US" dirty="0"/>
              <a:t>	separate each pair of classes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for example </a:t>
            </a:r>
            <a:r>
              <a:rPr lang="en-US" dirty="0" err="1"/>
              <a:t>Vred,green</a:t>
            </a:r>
            <a:r>
              <a:rPr lang="en-US" dirty="0"/>
              <a:t> separates all red points from greed points</a:t>
            </a:r>
          </a:p>
          <a:p>
            <a:endParaRPr lang="en-US" dirty="0"/>
          </a:p>
          <a:p>
            <a:r>
              <a:rPr lang="en-US" dirty="0"/>
              <a:t>Decision Surface</a:t>
            </a:r>
          </a:p>
          <a:p>
            <a:r>
              <a:rPr lang="en-US" dirty="0"/>
              <a:t>	Can cover any </a:t>
            </a:r>
            <a:r>
              <a:rPr lang="en-US" i="1" dirty="0"/>
              <a:t>example set </a:t>
            </a:r>
            <a:r>
              <a:rPr lang="en-US" dirty="0"/>
              <a:t>the WTA can generate</a:t>
            </a:r>
          </a:p>
          <a:p>
            <a:r>
              <a:rPr lang="en-US" dirty="0"/>
              <a:t>	BUT </a:t>
            </a:r>
          </a:p>
          <a:p>
            <a:r>
              <a:rPr lang="en-US" dirty="0"/>
              <a:t>           1. TOO COMPLEX</a:t>
            </a:r>
          </a:p>
          <a:p>
            <a:r>
              <a:rPr lang="en-US" dirty="0"/>
              <a:t>	  2. AMBIGUOUS – Black regions are unknown</a:t>
            </a:r>
          </a:p>
          <a:p>
            <a:r>
              <a:rPr lang="en-US" dirty="0"/>
              <a:t>	      tournament or majority vote necessary </a:t>
            </a:r>
          </a:p>
        </p:txBody>
      </p:sp>
    </p:spTree>
    <p:extLst>
      <p:ext uri="{BB962C8B-B14F-4D97-AF65-F5344CB8AC3E}">
        <p14:creationId xmlns:p14="http://schemas.microsoft.com/office/powerpoint/2010/main" val="479903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DD028-3298-4F0E-9BC1-25D21751F847}" type="slidenum">
              <a:rPr lang="en-US"/>
              <a:pPr/>
              <a:t>43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2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DE81D-77C0-4266-BAB1-98A49B30A007}" type="slidenum">
              <a:rPr lang="en-US"/>
              <a:pPr/>
              <a:t>45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However, a PROBLEM W/ DECOMPOSITION TECHNIQUES</a:t>
            </a:r>
          </a:p>
          <a:p>
            <a:r>
              <a:rPr lang="en-US"/>
              <a:t>	Induced Binary problems are optimized INDEPENDENTLY</a:t>
            </a:r>
          </a:p>
          <a:p>
            <a:r>
              <a:rPr lang="en-US"/>
              <a:t>	NO GLOBAL METRIC IS USED.</a:t>
            </a:r>
          </a:p>
          <a:p>
            <a:endParaRPr lang="en-US"/>
          </a:p>
          <a:p>
            <a:r>
              <a:rPr lang="en-US"/>
              <a:t>FOR EXAMPLE, in MC, 	</a:t>
            </a:r>
          </a:p>
          <a:p>
            <a:r>
              <a:rPr lang="en-US"/>
              <a:t>	we don’t care about 1 vs rest performance</a:t>
            </a:r>
          </a:p>
          <a:p>
            <a:r>
              <a:rPr lang="en-US"/>
              <a:t>	only about the FINAL MC Classification</a:t>
            </a:r>
          </a:p>
          <a:p>
            <a:endParaRPr lang="en-US"/>
          </a:p>
          <a:p>
            <a:r>
              <a:rPr lang="en-US"/>
              <a:t>TRANSISTION: </a:t>
            </a:r>
          </a:p>
          <a:p>
            <a:r>
              <a:rPr lang="en-US"/>
              <a:t>We can look at a simple example:</a:t>
            </a:r>
          </a:p>
        </p:txBody>
      </p:sp>
    </p:spTree>
    <p:extLst>
      <p:ext uri="{BB962C8B-B14F-4D97-AF65-F5344CB8AC3E}">
        <p14:creationId xmlns:p14="http://schemas.microsoft.com/office/powerpoint/2010/main" val="440682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1BF6E-5D0D-44FE-86D0-DB4BBA70FD9F}" type="slidenum">
              <a:rPr lang="en-US"/>
              <a:pPr/>
              <a:t>46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dirty="0"/>
              <a:t>However, a PROBLEM W/ DECOMPOSITION TECHNIQUES</a:t>
            </a:r>
          </a:p>
          <a:p>
            <a:r>
              <a:rPr lang="en-US" dirty="0"/>
              <a:t>	Induced Binary problems are optimized INDEPENDENTLY</a:t>
            </a:r>
          </a:p>
          <a:p>
            <a:r>
              <a:rPr lang="en-US" dirty="0"/>
              <a:t>	NO GLOBAL METRIC IS USED.</a:t>
            </a:r>
          </a:p>
          <a:p>
            <a:endParaRPr lang="en-US" dirty="0"/>
          </a:p>
          <a:p>
            <a:r>
              <a:rPr lang="en-US" dirty="0"/>
              <a:t>FOR EXAMPLE, in MC, 	</a:t>
            </a:r>
          </a:p>
          <a:p>
            <a:r>
              <a:rPr lang="en-US" dirty="0"/>
              <a:t>	we don’t care about 1 </a:t>
            </a:r>
            <a:r>
              <a:rPr lang="en-US" dirty="0" err="1"/>
              <a:t>vs</a:t>
            </a:r>
            <a:r>
              <a:rPr lang="en-US" dirty="0"/>
              <a:t> rest performance</a:t>
            </a:r>
          </a:p>
          <a:p>
            <a:r>
              <a:rPr lang="en-US" dirty="0"/>
              <a:t>	only about the FINAL MC Classification</a:t>
            </a:r>
          </a:p>
          <a:p>
            <a:endParaRPr lang="en-US" dirty="0"/>
          </a:p>
          <a:p>
            <a:r>
              <a:rPr lang="en-US" dirty="0"/>
              <a:t>TRANSISTION: </a:t>
            </a:r>
          </a:p>
          <a:p>
            <a:r>
              <a:rPr lang="en-US" dirty="0"/>
              <a:t>We can look at a simple example:</a:t>
            </a:r>
          </a:p>
        </p:txBody>
      </p:sp>
    </p:spTree>
    <p:extLst>
      <p:ext uri="{BB962C8B-B14F-4D97-AF65-F5344CB8AC3E}">
        <p14:creationId xmlns:p14="http://schemas.microsoft.com/office/powerpoint/2010/main" val="749924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E4548-C92D-4A0E-BEEE-C886C1BDEDCD}" type="slidenum">
              <a:rPr lang="en-US"/>
              <a:pPr/>
              <a:t>47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302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0C49E-1CFC-4C5D-A610-96AF02DD2D4F}" type="slidenum">
              <a:rPr lang="en-US"/>
              <a:pPr/>
              <a:t>48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4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9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0C49E-1CFC-4C5D-A610-96AF02DD2D4F}" type="slidenum">
              <a:rPr lang="en-US"/>
              <a:pPr/>
              <a:t>49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579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50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1969588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702B-FA0B-CF46-9979-707E26409F6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7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60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34643903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61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5645984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3F955-7E76-49DF-B377-C08DF1BB7C52}" type="slidenum">
              <a:rPr lang="en-US"/>
              <a:pPr/>
              <a:t>63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pPr marL="228600" indent="-228600"/>
            <a:r>
              <a:rPr lang="en-US"/>
              <a:t>(LOOK AT SLIDE)!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Each example is labeled with a set of constraints.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Then, to maintain these preferences, we must maintain</a:t>
            </a:r>
          </a:p>
          <a:p>
            <a:pPr marL="228600" indent="-228600"/>
            <a:r>
              <a:rPr lang="en-US"/>
              <a:t>  fi &gt; fj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Linar case, we have </a:t>
            </a:r>
          </a:p>
          <a:p>
            <a:pPr marL="228600" indent="-228600"/>
            <a:r>
              <a:rPr lang="en-US"/>
              <a:t>wi.x  - wj.x &gt; 0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By rewriting all in one vector </a:t>
            </a:r>
          </a:p>
          <a:p>
            <a:pPr marL="228600" indent="-228600"/>
            <a:r>
              <a:rPr lang="en-US"/>
              <a:t>	(W = (w1,...))</a:t>
            </a:r>
          </a:p>
          <a:p>
            <a:pPr marL="228600" indent="-228600"/>
            <a:r>
              <a:rPr lang="en-US"/>
              <a:t>defining Xi = x in the ith component of Zero vector</a:t>
            </a:r>
          </a:p>
          <a:p>
            <a:pPr marL="228600" indent="-228600"/>
            <a:r>
              <a:rPr lang="en-US"/>
              <a:t>we can define NEW EXAMPLES</a:t>
            </a:r>
          </a:p>
          <a:p>
            <a:pPr marL="228600" indent="-228600"/>
            <a:r>
              <a:rPr lang="en-US"/>
              <a:t>	X IJ</a:t>
            </a:r>
          </a:p>
          <a:p>
            <a:pPr marL="228600" indent="-228600"/>
            <a:r>
              <a:rPr lang="en-US"/>
              <a:t>Now, the only thing to learn is W!!!!</a:t>
            </a:r>
          </a:p>
          <a:p>
            <a:pPr marL="228600" indent="-228600"/>
            <a:endParaRPr lang="en-US"/>
          </a:p>
          <a:p>
            <a:pPr marL="228600" indent="-228600"/>
            <a:r>
              <a:rPr lang="en-US"/>
              <a:t>[CLICK]</a:t>
            </a:r>
          </a:p>
          <a:p>
            <a:pPr marL="228600" indent="-228600"/>
            <a:r>
              <a:rPr lang="en-US"/>
              <a:t>Graphically, this produces a bunch of examples</a:t>
            </a:r>
          </a:p>
          <a:p>
            <a:pPr marL="228600" indent="-228600"/>
            <a:r>
              <a:rPr lang="en-US"/>
              <a:t> 	XIJ -- here we dipict also -XIJ as negative examples so that it is clear we are looking for a BINARY SEPARATION!</a:t>
            </a:r>
          </a:p>
          <a:p>
            <a:pPr marL="228600" indent="-2286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2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CC36B-7B86-4DA5-865C-1280619E8C85}" type="slidenum">
              <a:rPr lang="en-US"/>
              <a:pPr/>
              <a:t>64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First noticed by Kesler in about 1965</a:t>
            </a:r>
          </a:p>
          <a:p>
            <a:endParaRPr lang="en-US"/>
          </a:p>
          <a:p>
            <a:r>
              <a:rPr lang="en-US"/>
              <a:t>Goal</a:t>
            </a:r>
          </a:p>
          <a:p>
            <a:r>
              <a:rPr lang="en-US"/>
              <a:t>	learn MC classifier</a:t>
            </a:r>
          </a:p>
          <a:p>
            <a:r>
              <a:rPr lang="en-US"/>
              <a:t>	wta (argmax) over linear functions</a:t>
            </a:r>
          </a:p>
          <a:p>
            <a:r>
              <a:rPr lang="en-US"/>
              <a:t>	</a:t>
            </a:r>
          </a:p>
          <a:p>
            <a:endParaRPr lang="en-US"/>
          </a:p>
          <a:p>
            <a:r>
              <a:rPr lang="en-US"/>
              <a:t>Each example </a:t>
            </a:r>
          </a:p>
          <a:p>
            <a:r>
              <a:rPr lang="en-US"/>
              <a:t>	(x, RED) written as constraints</a:t>
            </a:r>
          </a:p>
          <a:p>
            <a:r>
              <a:rPr lang="en-US"/>
              <a:t>	RED &lt; BLUE, etc...</a:t>
            </a:r>
          </a:p>
          <a:p>
            <a:endParaRPr lang="en-US"/>
          </a:p>
          <a:p>
            <a:r>
              <a:rPr lang="en-US"/>
              <a:t>Learning goal</a:t>
            </a:r>
          </a:p>
          <a:p>
            <a:r>
              <a:rPr lang="en-US"/>
              <a:t>	find weight vectors such that</a:t>
            </a:r>
          </a:p>
          <a:p>
            <a:r>
              <a:rPr lang="en-US"/>
              <a:t>	v_red .x &gt; v_blue .x </a:t>
            </a:r>
          </a:p>
          <a:p>
            <a:r>
              <a:rPr lang="en-US"/>
              <a:t>	etc...</a:t>
            </a:r>
          </a:p>
        </p:txBody>
      </p:sp>
    </p:spTree>
    <p:extLst>
      <p:ext uri="{BB962C8B-B14F-4D97-AF65-F5344CB8AC3E}">
        <p14:creationId xmlns:p14="http://schemas.microsoft.com/office/powerpoint/2010/main" val="17395148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CD5B5-4013-40AF-BF95-3E14E9282325}" type="slidenum">
              <a:rPr lang="en-US"/>
              <a:pPr/>
              <a:t>65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Conditions can be rewritten in kd dim</a:t>
            </a:r>
          </a:p>
          <a:p>
            <a:r>
              <a:rPr lang="en-US"/>
              <a:t>	blowup of 4 here</a:t>
            </a:r>
          </a:p>
          <a:p>
            <a:endParaRPr lang="en-US"/>
          </a:p>
          <a:p>
            <a:r>
              <a:rPr lang="en-US"/>
              <a:t>Let </a:t>
            </a:r>
          </a:p>
          <a:p>
            <a:r>
              <a:rPr lang="en-US"/>
              <a:t>	v – concatenation of 4 d-dim weight vectors</a:t>
            </a:r>
          </a:p>
          <a:p>
            <a:r>
              <a:rPr lang="en-US"/>
              <a:t>	0^d – d-dim zero vec</a:t>
            </a:r>
          </a:p>
          <a:p>
            <a:endParaRPr lang="en-US"/>
          </a:p>
          <a:p>
            <a:r>
              <a:rPr lang="en-US"/>
              <a:t>Rewrite v_red .x &gt; v_blue .x as </a:t>
            </a:r>
          </a:p>
          <a:p>
            <a:r>
              <a:rPr lang="en-US"/>
              <a:t>	BOLD(V) dot a pt in high dim  &gt; 0</a:t>
            </a:r>
          </a:p>
          <a:p>
            <a:r>
              <a:rPr lang="en-US"/>
              <a:t>	This is a positive point</a:t>
            </a:r>
          </a:p>
          <a:p>
            <a:r>
              <a:rPr lang="en-US"/>
              <a:t>	Also, a negative point </a:t>
            </a:r>
          </a:p>
          <a:p>
            <a:r>
              <a:rPr lang="en-US"/>
              <a:t>		-FOR LINEAR CASE, REDUNDANT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42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500A0-4DCB-487E-ABCE-49158885225C}" type="slidenum">
              <a:rPr lang="en-US"/>
              <a:pPr/>
              <a:t>66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The general MC setting for linear functions is exactly the same</a:t>
            </a:r>
          </a:p>
          <a:p>
            <a:endParaRPr lang="en-US"/>
          </a:p>
          <a:p>
            <a:r>
              <a:rPr lang="en-US"/>
              <a:t>BOLD (V) is the weight vector we try to learn</a:t>
            </a:r>
          </a:p>
          <a:p>
            <a:r>
              <a:rPr lang="en-US"/>
              <a:t>BOLD (xij) is example in kd dim that says that</a:t>
            </a:r>
          </a:p>
          <a:p>
            <a:r>
              <a:rPr lang="en-US"/>
              <a:t>	i is preferred over j for example x</a:t>
            </a:r>
          </a:p>
          <a:p>
            <a:endParaRPr lang="en-US"/>
          </a:p>
          <a:p>
            <a:r>
              <a:rPr lang="en-US"/>
              <a:t>We create Positive examples where the winning class is prefered over all others</a:t>
            </a:r>
          </a:p>
          <a:p>
            <a:r>
              <a:rPr lang="en-US"/>
              <a:t>Negative examples, the same way.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788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7A302-255A-4B0A-A648-814D7DE05C8D}" type="slidenum">
              <a:rPr lang="en-US"/>
              <a:pPr/>
              <a:t>67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 lIns="90571" tIns="45286" rIns="90571" bIns="45286"/>
          <a:lstStyle/>
          <a:p>
            <a:r>
              <a:rPr lang="en-US"/>
              <a:t>The goal of learning</a:t>
            </a:r>
          </a:p>
          <a:p>
            <a:r>
              <a:rPr lang="en-US"/>
              <a:t>	-SEPARATE positive from negative (P+ from P-)</a:t>
            </a:r>
          </a:p>
          <a:p>
            <a:endParaRPr lang="en-US"/>
          </a:p>
          <a:p>
            <a:r>
              <a:rPr lang="en-US"/>
              <a:t>Notice the output:</a:t>
            </a:r>
          </a:p>
          <a:p>
            <a:r>
              <a:rPr lang="en-US"/>
              <a:t>	- interpret the components of BOLD(v)</a:t>
            </a:r>
          </a:p>
          <a:p>
            <a:r>
              <a:rPr lang="en-US"/>
              <a:t>		as class weight vectors</a:t>
            </a:r>
          </a:p>
          <a:p>
            <a:r>
              <a:rPr lang="en-US"/>
              <a:t>	- a winner take all case </a:t>
            </a:r>
          </a:p>
          <a:p>
            <a:endParaRPr lang="en-US"/>
          </a:p>
          <a:p>
            <a:r>
              <a:rPr lang="en-US"/>
              <a:t>Interpretation of examples in kd</a:t>
            </a:r>
          </a:p>
          <a:p>
            <a:r>
              <a:rPr lang="en-US"/>
              <a:t>	each point specifies that i is preferred over j for example x</a:t>
            </a:r>
          </a:p>
          <a:p>
            <a:r>
              <a:rPr lang="en-US"/>
              <a:t>	linear case, these constraints ensure wta </a:t>
            </a:r>
          </a:p>
          <a:p>
            <a:endParaRPr lang="en-US"/>
          </a:p>
          <a:p>
            <a:r>
              <a:rPr lang="en-US"/>
              <a:t>Any WTA function can be learned</a:t>
            </a:r>
          </a:p>
          <a:p>
            <a:r>
              <a:rPr lang="en-US"/>
              <a:t>	- by perceptron convergence theorem</a:t>
            </a:r>
          </a:p>
        </p:txBody>
      </p:sp>
    </p:spTree>
    <p:extLst>
      <p:ext uri="{BB962C8B-B14F-4D97-AF65-F5344CB8AC3E}">
        <p14:creationId xmlns:p14="http://schemas.microsoft.com/office/powerpoint/2010/main" val="342037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5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709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68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41328446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69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 dirty="0"/>
              <a:t>Brief introduction to St. Out. problems</a:t>
            </a:r>
          </a:p>
          <a:p>
            <a:r>
              <a:rPr lang="en-US" dirty="0"/>
              <a:t>HIGHLIGHT THE DIFFERENCE BETWEEN LOCAL AND GLOBAL LEARNING!!!</a:t>
            </a:r>
          </a:p>
          <a:p>
            <a:endParaRPr lang="en-US" dirty="0"/>
          </a:p>
          <a:p>
            <a:r>
              <a:rPr lang="en-US" dirty="0"/>
              <a:t>Start w/ probably the simplest St. Out. problem:  MULTICLASS!!!</a:t>
            </a:r>
          </a:p>
          <a:p>
            <a:r>
              <a:rPr lang="en-US" dirty="0"/>
              <a:t>	where instead of viewing the label as a single integer, we can view it as a bit vector</a:t>
            </a:r>
          </a:p>
          <a:p>
            <a:r>
              <a:rPr lang="en-US" dirty="0"/>
              <a:t>	ALONG WITH THE RESTIRCTION saying “EXACLTY ONE....”</a:t>
            </a:r>
          </a:p>
          <a:p>
            <a:r>
              <a:rPr lang="en-US" dirty="0"/>
              <a:t>	Then, as we saw in the previous section, we can learn a collection of functions in two ways.  </a:t>
            </a:r>
          </a:p>
          <a:p>
            <a:r>
              <a:rPr lang="en-US" dirty="0"/>
              <a:t>	</a:t>
            </a:r>
            <a:r>
              <a:rPr lang="en-US" dirty="0" err="1"/>
              <a:t>OvA</a:t>
            </a:r>
            <a:r>
              <a:rPr lang="en-US" dirty="0"/>
              <a:t> attempts to have each function predict a single bit w/o looking at the rest!  We call this LOCAL learning.</a:t>
            </a:r>
          </a:p>
          <a:p>
            <a:r>
              <a:rPr lang="en-US" dirty="0"/>
              <a:t>         CC also learns the collection, but in a way the RESPECTS THE GLOB REST.  LEARNS GLOBALLY all functions </a:t>
            </a:r>
            <a:r>
              <a:rPr lang="en-US" dirty="0" err="1"/>
              <a:t>toghehter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(LOOK AT SLIDE)!</a:t>
            </a:r>
          </a:p>
          <a:p>
            <a:endParaRPr lang="en-US" dirty="0"/>
          </a:p>
          <a:p>
            <a:r>
              <a:rPr lang="en-US" dirty="0"/>
              <a:t>Sequence tasks:</a:t>
            </a:r>
          </a:p>
          <a:p>
            <a:r>
              <a:rPr lang="en-US" dirty="0"/>
              <a:t>***** EX POS TAGGING, </a:t>
            </a:r>
          </a:p>
          <a:p>
            <a:r>
              <a:rPr lang="en-US" dirty="0"/>
              <a:t>	TWO WAYS TO VIEW LABEL 	::: Collection of word/</a:t>
            </a:r>
            <a:r>
              <a:rPr lang="en-US" dirty="0" err="1"/>
              <a:t>pos</a:t>
            </a:r>
            <a:r>
              <a:rPr lang="en-US" dirty="0"/>
              <a:t> pairs</a:t>
            </a:r>
          </a:p>
          <a:p>
            <a:r>
              <a:rPr lang="en-US" dirty="0"/>
              <a:t>							::: Single label (WHOLE SENT TAG).</a:t>
            </a:r>
          </a:p>
          <a:p>
            <a:r>
              <a:rPr lang="en-US" dirty="0"/>
              <a:t>	LEARN IN TWO WAYS 		::: </a:t>
            </a:r>
            <a:r>
              <a:rPr lang="en-US" dirty="0" err="1"/>
              <a:t>Fucnt</a:t>
            </a:r>
            <a:r>
              <a:rPr lang="en-US" dirty="0"/>
              <a:t> to predict each POS tag </a:t>
            </a:r>
            <a:r>
              <a:rPr lang="en-US" dirty="0" err="1"/>
              <a:t>sep.</a:t>
            </a:r>
            <a:endParaRPr lang="en-US" dirty="0"/>
          </a:p>
          <a:p>
            <a:r>
              <a:rPr lang="en-US" dirty="0"/>
              <a:t>							::: </a:t>
            </a:r>
            <a:r>
              <a:rPr lang="en-US" dirty="0" err="1"/>
              <a:t>Funct</a:t>
            </a:r>
            <a:r>
              <a:rPr lang="en-US" dirty="0"/>
              <a:t> to predict whole tag </a:t>
            </a:r>
            <a:r>
              <a:rPr lang="en-US" dirty="0" err="1"/>
              <a:t>seq</a:t>
            </a:r>
            <a:r>
              <a:rPr lang="en-US" dirty="0"/>
              <a:t> at once.</a:t>
            </a:r>
          </a:p>
          <a:p>
            <a:endParaRPr lang="en-US" dirty="0"/>
          </a:p>
          <a:p>
            <a:r>
              <a:rPr lang="en-US" dirty="0" err="1"/>
              <a:t>Struct</a:t>
            </a:r>
            <a:r>
              <a:rPr lang="en-US" dirty="0"/>
              <a:t> output:</a:t>
            </a:r>
          </a:p>
          <a:p>
            <a:r>
              <a:rPr lang="en-US" dirty="0"/>
              <a:t>	arbitrary global constraints</a:t>
            </a:r>
          </a:p>
          <a:p>
            <a:r>
              <a:rPr lang="en-US" dirty="0"/>
              <a:t>****	LOCAL FUNCTIONS DON’T HAVE ACCESS TO THE GLOBAL CONSTRAINTS</a:t>
            </a:r>
          </a:p>
          <a:p>
            <a:r>
              <a:rPr lang="en-US" dirty="0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26129388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5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D59E3-60FE-429A-9BA8-3B9ABBC0B30A}" type="slidenum">
              <a:rPr lang="en-US"/>
              <a:pPr/>
              <a:t>74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Brief introduction to St. Out. problems</a:t>
            </a:r>
          </a:p>
          <a:p>
            <a:r>
              <a:rPr lang="en-US"/>
              <a:t>HIGHLIGHT THE DIFFERENCE BETWEEN LOCAL AND GLOBAL LEARNING!!!</a:t>
            </a:r>
          </a:p>
          <a:p>
            <a:endParaRPr lang="en-US"/>
          </a:p>
          <a:p>
            <a:r>
              <a:rPr lang="en-US"/>
              <a:t>Start w/ probably the simplest St. Out. problem:  MULTICLASS!!!</a:t>
            </a:r>
          </a:p>
          <a:p>
            <a:r>
              <a:rPr lang="en-US"/>
              <a:t>	where instead of viewing the label as a single integer, we can view it as a bit vector</a:t>
            </a:r>
          </a:p>
          <a:p>
            <a:r>
              <a:rPr lang="en-US"/>
              <a:t>	ALONG WITH THE RESTIRCTION saying “EXACLTY ONE....”</a:t>
            </a:r>
          </a:p>
          <a:p>
            <a:r>
              <a:rPr lang="en-US"/>
              <a:t>	Then, as we saw in the previous section, we can learn a collection of functions in two ways.  </a:t>
            </a:r>
          </a:p>
          <a:p>
            <a:r>
              <a:rPr lang="en-US"/>
              <a:t>	OvA attempts to have each function predict a single bit w/o looking at the rest!  We call this LOCAL learning.</a:t>
            </a:r>
          </a:p>
          <a:p>
            <a:r>
              <a:rPr lang="en-US"/>
              <a:t>         CC also learns the collection, but in a way the RESPECTS THE GLOB REST.  LEARNS GLOBALLY all functions toghehter.</a:t>
            </a:r>
          </a:p>
          <a:p>
            <a:endParaRPr lang="en-US"/>
          </a:p>
          <a:p>
            <a:r>
              <a:rPr lang="en-US"/>
              <a:t>(LOOK AT SLIDE)!</a:t>
            </a:r>
          </a:p>
          <a:p>
            <a:endParaRPr lang="en-US"/>
          </a:p>
          <a:p>
            <a:r>
              <a:rPr lang="en-US"/>
              <a:t>Sequence tasks:</a:t>
            </a:r>
          </a:p>
          <a:p>
            <a:r>
              <a:rPr lang="en-US"/>
              <a:t>***** EX POS TAGGING, </a:t>
            </a:r>
          </a:p>
          <a:p>
            <a:r>
              <a:rPr lang="en-US"/>
              <a:t>	TWO WAYS TO VIEW LABEL 	::: Collection of word/pos pairs</a:t>
            </a:r>
          </a:p>
          <a:p>
            <a:r>
              <a:rPr lang="en-US"/>
              <a:t>							::: Single label (WHOLE SENT TAG).</a:t>
            </a:r>
          </a:p>
          <a:p>
            <a:r>
              <a:rPr lang="en-US"/>
              <a:t>	LEARN IN TWO WAYS 		::: Fucnt to predict each POS tag sep.</a:t>
            </a:r>
          </a:p>
          <a:p>
            <a:r>
              <a:rPr lang="en-US"/>
              <a:t>							::: Funct to predict whole tag seq at once.</a:t>
            </a:r>
          </a:p>
          <a:p>
            <a:endParaRPr lang="en-US"/>
          </a:p>
          <a:p>
            <a:r>
              <a:rPr lang="en-US"/>
              <a:t>Struct output:</a:t>
            </a:r>
          </a:p>
          <a:p>
            <a:r>
              <a:rPr lang="en-US"/>
              <a:t>	arbitrary global constraints</a:t>
            </a:r>
          </a:p>
          <a:p>
            <a:r>
              <a:rPr lang="en-US"/>
              <a:t>****	LOCAL FUNCTIONS DON’T HAVE ACCESS TO THE GLOBAL CONSTRAINTS</a:t>
            </a:r>
          </a:p>
          <a:p>
            <a:r>
              <a:rPr lang="en-US"/>
              <a:t>	--&gt; NO CHANCE!!</a:t>
            </a:r>
          </a:p>
        </p:txBody>
      </p:sp>
    </p:spTree>
    <p:extLst>
      <p:ext uri="{BB962C8B-B14F-4D97-AF65-F5344CB8AC3E}">
        <p14:creationId xmlns:p14="http://schemas.microsoft.com/office/powerpoint/2010/main" val="12475092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F87C5-C406-4332-B822-3E81DA2C673E}" type="slidenum">
              <a:rPr lang="en-US"/>
              <a:pPr/>
              <a:t>77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SPECIFICALLY, CC is a Framework for small output problems:</a:t>
            </a:r>
          </a:p>
          <a:p>
            <a:r>
              <a:rPr lang="en-US"/>
              <a:t>	MC,ML,CAT, HIER..</a:t>
            </a:r>
          </a:p>
          <a:p>
            <a:r>
              <a:rPr lang="en-US"/>
              <a:t>Key to unifying these  is to</a:t>
            </a:r>
          </a:p>
          <a:p>
            <a:r>
              <a:rPr lang="en-US"/>
              <a:t>	 learn a classifier to represent the CONSTRAINTS induced by the Mcat problem</a:t>
            </a:r>
          </a:p>
          <a:p>
            <a:endParaRPr lang="en-US"/>
          </a:p>
          <a:p>
            <a:r>
              <a:rPr lang="en-US"/>
              <a:t>TO reduce MCat to BIN, we</a:t>
            </a:r>
          </a:p>
          <a:p>
            <a:r>
              <a:rPr lang="en-US"/>
              <a:t>	transform each input example to a --&gt; set in higher dim space (pseudo)</a:t>
            </a:r>
          </a:p>
          <a:p>
            <a:r>
              <a:rPr lang="en-US"/>
              <a:t>	each pseudo-example in the pseudo-space is responsible for maintaining a single constraint</a:t>
            </a:r>
          </a:p>
          <a:p>
            <a:r>
              <a:rPr lang="en-US"/>
              <a:t>	Then, a SINGLE BINARY CLASSIFER CAN BE USED to learn these constraints.</a:t>
            </a:r>
          </a:p>
          <a:p>
            <a:endParaRPr lang="en-US"/>
          </a:p>
          <a:p>
            <a:r>
              <a:rPr lang="en-US"/>
              <a:t>Some NICE properties of this:</a:t>
            </a:r>
          </a:p>
          <a:p>
            <a:r>
              <a:rPr lang="en-US"/>
              <a:t>	Can use any binary alg.</a:t>
            </a:r>
          </a:p>
          <a:p>
            <a:r>
              <a:rPr lang="en-US"/>
              <a:t>	Many properties are inherited w/o much (or any) additional work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1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F831A-E11F-4AD7-B7F6-ABF92027085E}" type="slidenum">
              <a:rPr lang="en-US"/>
              <a:pPr/>
              <a:t>78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r>
              <a:rPr lang="en-US"/>
              <a:t>The TRANSFORMATIONS are very natural</a:t>
            </a:r>
          </a:p>
          <a:p>
            <a:endParaRPr lang="en-US"/>
          </a:p>
          <a:p>
            <a:r>
              <a:rPr lang="en-US"/>
              <a:t>GO THROUGH!!!</a:t>
            </a:r>
          </a:p>
          <a:p>
            <a:r>
              <a:rPr lang="en-US"/>
              <a:t>MC:</a:t>
            </a:r>
          </a:p>
          <a:p>
            <a:r>
              <a:rPr lang="en-US"/>
              <a:t>ML:</a:t>
            </a:r>
          </a:p>
          <a:p>
            <a:r>
              <a:rPr lang="en-US"/>
              <a:t>LR:</a:t>
            </a:r>
          </a:p>
          <a:p>
            <a:endParaRPr lang="en-US"/>
          </a:p>
          <a:p>
            <a:r>
              <a:rPr lang="en-US"/>
              <a:t>In general, we define a constraint example as one where the labels</a:t>
            </a:r>
          </a:p>
          <a:p>
            <a:r>
              <a:rPr lang="en-US"/>
              <a:t>	partial order</a:t>
            </a:r>
          </a:p>
          <a:p>
            <a:r>
              <a:rPr lang="en-US"/>
              <a:t>	defined by pairwise preferences.</a:t>
            </a:r>
          </a:p>
          <a:p>
            <a:r>
              <a:rPr lang="en-US"/>
              <a:t>CC classifier produces this order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Then we map the problem to the (PSEUDO) space </a:t>
            </a:r>
          </a:p>
          <a:p>
            <a:r>
              <a:rPr lang="en-US"/>
              <a:t>	where each of the pairwise constraints can be maintained</a:t>
            </a:r>
          </a:p>
          <a:p>
            <a:r>
              <a:rPr lang="en-US"/>
              <a:t>	and LEARN</a:t>
            </a:r>
          </a:p>
          <a:p>
            <a:endParaRPr lang="en-US"/>
          </a:p>
          <a:p>
            <a:r>
              <a:rPr lang="en-US"/>
              <a:t>TRANSITION:  I describe this mapping for the linear case.</a:t>
            </a:r>
          </a:p>
        </p:txBody>
      </p:sp>
    </p:spTree>
    <p:extLst>
      <p:ext uri="{BB962C8B-B14F-4D97-AF65-F5344CB8AC3E}">
        <p14:creationId xmlns:p14="http://schemas.microsoft.com/office/powerpoint/2010/main" val="8564424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A8E89-45CC-4A83-BF81-DDCCBC28CFCE}" type="slidenum">
              <a:rPr lang="en-US"/>
              <a:pPr/>
              <a:t>79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Take a moment  to go over some of the implications of the previous construction</a:t>
            </a:r>
          </a:p>
          <a:p>
            <a:r>
              <a:rPr lang="en-US"/>
              <a:t>1.	ANY  BINARY classifier can be used -- as long as it respects constraints!!!</a:t>
            </a:r>
          </a:p>
          <a:p>
            <a:endParaRPr lang="en-US"/>
          </a:p>
          <a:p>
            <a:r>
              <a:rPr lang="en-US"/>
              <a:t>2.	In the LINEAR CASE, many nice results</a:t>
            </a:r>
          </a:p>
          <a:p>
            <a:r>
              <a:rPr lang="en-US"/>
              <a:t>	1.  PERCEPTRON CONVERGENCE  implies that ANY argmax function can be learnined </a:t>
            </a:r>
          </a:p>
          <a:p>
            <a:r>
              <a:rPr lang="en-US"/>
              <a:t>		(ulike OvA and other decomp. methods) </a:t>
            </a:r>
          </a:p>
          <a:p>
            <a:r>
              <a:rPr lang="en-US"/>
              <a:t> 	2.  Related to some recent work in MC setting</a:t>
            </a:r>
          </a:p>
          <a:p>
            <a:r>
              <a:rPr lang="en-US"/>
              <a:t>		perceptron --&gt; Ultraconservative online alg</a:t>
            </a:r>
          </a:p>
          <a:p>
            <a:r>
              <a:rPr lang="en-US"/>
              <a:t>		winnow --&gt; multiclass winnow</a:t>
            </a:r>
          </a:p>
          <a:p>
            <a:r>
              <a:rPr lang="en-US"/>
              <a:t>	3.   Not only ALG, but ANALYSIS as well</a:t>
            </a:r>
          </a:p>
          <a:p>
            <a:r>
              <a:rPr lang="en-US"/>
              <a:t>		BEFORE:  new bounds were developed. </a:t>
            </a:r>
          </a:p>
          <a:p>
            <a:r>
              <a:rPr lang="en-US"/>
              <a:t>		NOW: extension is easy.</a:t>
            </a:r>
          </a:p>
          <a:p>
            <a:endParaRPr lang="en-US"/>
          </a:p>
          <a:p>
            <a:r>
              <a:rPr lang="en-US"/>
              <a:t>	[CLICK]</a:t>
            </a:r>
          </a:p>
          <a:p>
            <a:r>
              <a:rPr lang="en-US"/>
              <a:t>	LOOK at separation in low and high!</a:t>
            </a:r>
          </a:p>
          <a:p>
            <a:r>
              <a:rPr lang="en-US"/>
              <a:t>	Requires just a small amount of tweaking to develop margin bounds and VC bounds.</a:t>
            </a:r>
          </a:p>
        </p:txBody>
      </p:sp>
    </p:spTree>
    <p:extLst>
      <p:ext uri="{BB962C8B-B14F-4D97-AF65-F5344CB8AC3E}">
        <p14:creationId xmlns:p14="http://schemas.microsoft.com/office/powerpoint/2010/main" val="7107687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9AF4A-9E21-4816-8BB2-F2784038604A}" type="slidenum">
              <a:rPr lang="en-US"/>
              <a:pPr/>
              <a:t>80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7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In the common case, where each class is represented using a linear function (vi.x),</a:t>
            </a:r>
          </a:p>
          <a:p>
            <a:r>
              <a:rPr lang="en-US"/>
              <a:t>	we have both margin based generalization bounds and structure-based bounds.</a:t>
            </a:r>
          </a:p>
          <a:p>
            <a:r>
              <a:rPr lang="en-US"/>
              <a:t>	begin with margin</a:t>
            </a:r>
          </a:p>
          <a:p>
            <a:endParaRPr lang="en-US"/>
          </a:p>
          <a:p>
            <a:r>
              <a:rPr lang="en-US"/>
              <a:t>A very natural definition of margin emerges from the CC framework</a:t>
            </a:r>
          </a:p>
          <a:p>
            <a:r>
              <a:rPr lang="en-US"/>
              <a:t>The classifier will learn decision function whose boundaries are gamma-“far” away from the example points.</a:t>
            </a:r>
          </a:p>
          <a:p>
            <a:r>
              <a:rPr lang="en-US"/>
              <a:t>In this case, we can make a statement as to the generality of the classifier.</a:t>
            </a:r>
          </a:p>
          <a:p>
            <a:endParaRPr lang="en-US"/>
          </a:p>
          <a:p>
            <a:r>
              <a:rPr lang="en-US"/>
              <a:t>Specifically, for a given confidence level, we guarantee that the error decreases as the margin and number of examples correctly classified increases and decreases if we are required to predict many constraints (C)</a:t>
            </a:r>
          </a:p>
          <a:p>
            <a:endParaRPr lang="en-US"/>
          </a:p>
          <a:p>
            <a:r>
              <a:rPr lang="en-US"/>
              <a:t>----------------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Then one class i is “prefered” over another class j if vi.x &gt; vj.x</a:t>
            </a:r>
          </a:p>
          <a:p>
            <a:endParaRPr lang="en-US"/>
          </a:p>
          <a:p>
            <a:r>
              <a:rPr lang="en-US"/>
              <a:t>We can provide margin-based bounds and Growth function based bounds</a:t>
            </a:r>
          </a:p>
          <a:p>
            <a:endParaRPr lang="en-US"/>
          </a:p>
          <a:p>
            <a:r>
              <a:rPr lang="en-US"/>
              <a:t>A natural definition of margin falls out of this work</a:t>
            </a:r>
          </a:p>
          <a:p>
            <a:r>
              <a:rPr lang="en-US"/>
              <a:t>	simply the the distance between the classifier and the nearest example</a:t>
            </a:r>
          </a:p>
          <a:p>
            <a:r>
              <a:rPr lang="en-US"/>
              <a:t>	draw a padding around the classifier</a:t>
            </a:r>
          </a:p>
          <a:p>
            <a:endParaRPr lang="en-US"/>
          </a:p>
          <a:p>
            <a:r>
              <a:rPr lang="en-US"/>
              <a:t>Then, we can show a bound where the error increases with </a:t>
            </a:r>
          </a:p>
          <a:p>
            <a:r>
              <a:rPr lang="en-US"/>
              <a:t>	C the number of constraints enforced</a:t>
            </a:r>
          </a:p>
          <a:p>
            <a:r>
              <a:rPr lang="en-US"/>
              <a:t>And decreases with</a:t>
            </a:r>
          </a:p>
          <a:p>
            <a:r>
              <a:rPr lang="en-US"/>
              <a:t>	m more examples</a:t>
            </a:r>
          </a:p>
          <a:p>
            <a:r>
              <a:rPr lang="en-US"/>
              <a:t>	gamma larger margin</a:t>
            </a:r>
          </a:p>
        </p:txBody>
      </p:sp>
    </p:spTree>
    <p:extLst>
      <p:ext uri="{BB962C8B-B14F-4D97-AF65-F5344CB8AC3E}">
        <p14:creationId xmlns:p14="http://schemas.microsoft.com/office/powerpoint/2010/main" val="3085098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B665E-3781-4805-B6A4-1A8E687949C4}" type="slidenum">
              <a:rPr lang="en-US"/>
              <a:pPr/>
              <a:t>81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7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Margin bounds are data dependent, however there are additional bounds that depend on the complexity of the classifier involved</a:t>
            </a:r>
          </a:p>
          <a:p>
            <a:endParaRPr lang="en-US"/>
          </a:p>
          <a:p>
            <a:r>
              <a:rPr lang="en-US"/>
              <a:t>Here, this means the number of linear boundaries in the final classification</a:t>
            </a:r>
          </a:p>
          <a:p>
            <a:r>
              <a:rPr lang="en-US"/>
              <a:t>	increase with </a:t>
            </a:r>
          </a:p>
          <a:p>
            <a:r>
              <a:rPr lang="en-US"/>
              <a:t>		k -number of classes</a:t>
            </a:r>
          </a:p>
          <a:p>
            <a:r>
              <a:rPr lang="en-US"/>
              <a:t>		d- dimension </a:t>
            </a:r>
          </a:p>
          <a:p>
            <a:r>
              <a:rPr lang="en-US"/>
              <a:t>	decrese with </a:t>
            </a:r>
          </a:p>
          <a:p>
            <a:r>
              <a:rPr lang="en-US"/>
              <a:t>		m - more examples, (for law of large number reasons)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95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A3A2D-20D4-4B51-BBEA-3419B3B6AF4E}" type="slidenum">
              <a:rPr lang="en-US"/>
              <a:pPr/>
              <a:t>82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5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6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808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9CCE2-7533-4DED-B41A-08C8FCCE74A7}" type="slidenum">
              <a:rPr lang="en-US"/>
              <a:pPr/>
              <a:t>83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view SEQ Pred as a classification problem w/ VERY LARGE # of classes</a:t>
            </a:r>
          </a:p>
          <a:p>
            <a:r>
              <a:rPr lang="en-US"/>
              <a:t>	Label is a list of tokens ( each from {1,..,K})</a:t>
            </a:r>
          </a:p>
          <a:p>
            <a:r>
              <a:rPr lang="en-US"/>
              <a:t>	e.g. POS tagging:  50 POStags,  --&gt; Seq of len 10 has 50^10 classes</a:t>
            </a:r>
          </a:p>
          <a:p>
            <a:endParaRPr lang="en-US"/>
          </a:p>
          <a:p>
            <a:r>
              <a:rPr lang="en-US"/>
              <a:t>ALSO, STRCUT. OUT. PRED is mult-cat.</a:t>
            </a:r>
          </a:p>
          <a:p>
            <a:r>
              <a:rPr lang="en-US"/>
              <a:t>	assignm labels to a set of variables.</a:t>
            </a:r>
          </a:p>
          <a:p>
            <a:r>
              <a:rPr lang="en-US"/>
              <a:t>	Doesn’t have to be an ordered list</a:t>
            </a:r>
          </a:p>
          <a:p>
            <a:endParaRPr lang="en-US"/>
          </a:p>
          <a:p>
            <a:r>
              <a:rPr lang="en-US"/>
              <a:t>	IMPORTANT ASPECT -- CONSTRAINED OUTPUT!</a:t>
            </a:r>
          </a:p>
          <a:p>
            <a:r>
              <a:rPr lang="en-US"/>
              <a:t>		based on domain or problem specification or output type</a:t>
            </a:r>
          </a:p>
          <a:p>
            <a:endParaRPr lang="en-US"/>
          </a:p>
          <a:p>
            <a:r>
              <a:rPr lang="en-US"/>
              <a:t>	NOT CLEAR, but SRL example next slide...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6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7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41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C714A-090A-477C-855C-1361C4BC38A6}" type="slidenum">
              <a:rPr lang="en-US"/>
              <a:pPr/>
              <a:t>8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2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C84C-072A-4336-8F5C-B3629C079362}" type="slidenum">
              <a:rPr lang="en-US"/>
              <a:pPr/>
              <a:t>11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12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7"/>
            <a:ext cx="7772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314450"/>
            <a:ext cx="7772400" cy="33944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64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50"/>
            <a:ext cx="7772400" cy="110251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57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2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23116"/>
            <a:ext cx="7772400" cy="719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914401"/>
            <a:ext cx="7772400" cy="3737372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marR="0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38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9327"/>
            <a:ext cx="0" cy="4337447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23117"/>
            <a:ext cx="77724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028701"/>
            <a:ext cx="7162800" cy="3394472"/>
          </a:xfrm>
        </p:spPr>
        <p:txBody>
          <a:bodyPr/>
          <a:lstStyle>
            <a:lvl1pPr marL="257175" indent="-257175">
              <a:buSzPct val="75000"/>
              <a:buFontTx/>
              <a:buBlip>
                <a:blip r:embed="rId2"/>
              </a:buBlip>
              <a:defRPr/>
            </a:lvl1pPr>
            <a:lvl2pPr marL="557213" indent="-214313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857250" indent="-17145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200150" indent="-17145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1543050" indent="-17145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330291" y="1475742"/>
            <a:ext cx="1637587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60" y="4761148"/>
            <a:ext cx="8781841" cy="382352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1500" b="0" baseline="0">
                <a:solidFill>
                  <a:schemeClr val="tx1"/>
                </a:solidFill>
              </a:defRPr>
            </a:lvl1pPr>
            <a:lvl2pPr>
              <a:defRPr sz="1200" baseline="0"/>
            </a:lvl2pPr>
            <a:lvl3pPr>
              <a:defRPr sz="1200" baseline="0"/>
            </a:lvl3pPr>
            <a:lvl4pPr>
              <a:defRPr sz="12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INTRODUCTION			CS446 Fall ’11		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5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464" y="902369"/>
            <a:ext cx="8229600" cy="369079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B9EFDF-2017-4309-AD80-0BDC006F7CAB}"/>
              </a:ext>
            </a:extLst>
          </p:cNvPr>
          <p:cNvSpPr/>
          <p:nvPr userDrawn="1"/>
        </p:nvSpPr>
        <p:spPr>
          <a:xfrm>
            <a:off x="430464" y="4754593"/>
            <a:ext cx="13869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98A96"/>
                </a:solidFill>
              </a:rPr>
              <a:t>CIS 419/519 Fall’20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  <p:sldLayoutId id="2147483675" r:id="rId18"/>
    <p:sldLayoutId id="2147483676" r:id="rId19"/>
    <p:sldLayoutId id="2147483677" r:id="rId20"/>
    <p:sldLayoutId id="2147483678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19/fall2020/cis519-fall20-project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320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eweb.ucsd.edu/~yfreund/adaboos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9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2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61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png"/><Relationship Id="rId4" Type="http://schemas.openxmlformats.org/officeDocument/2006/relationships/image" Target="../media/image51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52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1.png"/><Relationship Id="rId4" Type="http://schemas.openxmlformats.org/officeDocument/2006/relationships/slide" Target="slide6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C6EF-D9AA-4ADF-B446-0F4780845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Boosting and Ensembles; </a:t>
            </a:r>
            <a:br>
              <a:rPr lang="en-US" dirty="0"/>
            </a:br>
            <a:r>
              <a:rPr lang="en-US" dirty="0"/>
              <a:t>Multi-class Classification and Ranking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Dan Roth </a:t>
            </a:r>
          </a:p>
          <a:p>
            <a:r>
              <a:rPr lang="nl-NL" dirty="0"/>
              <a:t>danroth@seas.upenn.edu|http://www.cis.upenn.edu/~danroth/|461C, 3401 Walnut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0C921938-476A-4922-BE24-3B8F6A2854D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051" y="4326319"/>
            <a:ext cx="6460958" cy="7155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Slides were created by Dan Roth (for CIS519/419 at Penn or CS446 at </a:t>
            </a:r>
            <a:r>
              <a:rPr lang="en-US" sz="1400">
                <a:solidFill>
                  <a:schemeClr val="bg1"/>
                </a:solidFill>
              </a:rPr>
              <a:t>UIUC) or other </a:t>
            </a:r>
            <a:r>
              <a:rPr lang="en-US" sz="1400" dirty="0">
                <a:solidFill>
                  <a:schemeClr val="bg1"/>
                </a:solidFill>
              </a:rPr>
              <a:t>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262114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>
              <a:xfrm>
                <a:off x="5273814" y="902369"/>
                <a:ext cx="2904318" cy="524077"/>
              </a:xfrm>
              <a:prstGeom prst="wedgeRectCallout">
                <a:avLst>
                  <a:gd name="adj1" fmla="val -101990"/>
                  <a:gd name="adj2" fmla="val 251546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1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814" y="902369"/>
                <a:ext cx="2904318" cy="524077"/>
              </a:xfrm>
              <a:prstGeom prst="wedgeRectCallout">
                <a:avLst>
                  <a:gd name="adj1" fmla="val -101990"/>
                  <a:gd name="adj2" fmla="val 251546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7836-A88A-4C3B-9E7E-6BB7F8A64E5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6302147" y="1797549"/>
                <a:ext cx="1742635" cy="269924"/>
              </a:xfrm>
              <a:prstGeom prst="wedgeRectCallout">
                <a:avLst>
                  <a:gd name="adj1" fmla="val -76112"/>
                  <a:gd name="adj2" fmla="val 22070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&lt; 1</m:t>
                    </m:r>
                  </m:oMath>
                </a14:m>
                <a:r>
                  <a:rPr lang="en-US" sz="1500" dirty="0">
                    <a:solidFill>
                      <a:srgbClr val="3333FF"/>
                    </a:solidFill>
                  </a:rPr>
                  <a:t>; smaller weight</a:t>
                </a:r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147" y="1797549"/>
                <a:ext cx="1742635" cy="269924"/>
              </a:xfrm>
              <a:prstGeom prst="wedgeRectCallout">
                <a:avLst>
                  <a:gd name="adj1" fmla="val -76112"/>
                  <a:gd name="adj2" fmla="val 22070"/>
                </a:avLst>
              </a:prstGeom>
              <a:blipFill>
                <a:blip r:embed="rId3"/>
                <a:stretch>
                  <a:fillRect t="-8333" b="-2708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6330282" y="2125880"/>
                <a:ext cx="1714500" cy="269924"/>
              </a:xfrm>
              <a:prstGeom prst="wedgeRectCallout">
                <a:avLst>
                  <a:gd name="adj1" fmla="val -76112"/>
                  <a:gd name="adj2" fmla="val 22070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&gt; 1</m:t>
                    </m:r>
                  </m:oMath>
                </a14:m>
                <a:r>
                  <a:rPr lang="en-US" sz="1500" dirty="0">
                    <a:solidFill>
                      <a:srgbClr val="3333FF"/>
                    </a:solidFill>
                  </a:rPr>
                  <a:t>; larger weight</a:t>
                </a:r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282" y="2125880"/>
                <a:ext cx="1714500" cy="269924"/>
              </a:xfrm>
              <a:prstGeom prst="wedgeRectCallout">
                <a:avLst>
                  <a:gd name="adj1" fmla="val -76112"/>
                  <a:gd name="adj2" fmla="val 22070"/>
                </a:avLst>
              </a:prstGeom>
              <a:blipFill>
                <a:blip r:embed="rId4"/>
                <a:stretch>
                  <a:fillRect t="-10417" b="-2708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5637996" y="2564871"/>
            <a:ext cx="3258354" cy="1524163"/>
          </a:xfrm>
          <a:prstGeom prst="wedgeRectCallout">
            <a:avLst>
              <a:gd name="adj1" fmla="val -86456"/>
              <a:gd name="adj2" fmla="val 1679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1200" b="1" dirty="0">
                <a:solidFill>
                  <a:schemeClr val="tx1"/>
                </a:solidFill>
              </a:rPr>
              <a:t>Notes about </a:t>
            </a:r>
            <a:r>
              <a:rPr lang="el-GR" sz="1200" dirty="0">
                <a:solidFill>
                  <a:schemeClr val="tx1"/>
                </a:solidFill>
                <a:latin typeface="cmmi10"/>
              </a:rPr>
              <a:t>α</a:t>
            </a:r>
            <a:r>
              <a:rPr lang="en-US" sz="1200" b="1" baseline="-25000" dirty="0">
                <a:solidFill>
                  <a:schemeClr val="tx1"/>
                </a:solidFill>
                <a:latin typeface="cmmi10"/>
              </a:rPr>
              <a:t>t</a:t>
            </a:r>
            <a:r>
              <a:rPr lang="en-US" sz="1200" b="1" dirty="0">
                <a:solidFill>
                  <a:schemeClr val="tx1"/>
                </a:solidFill>
              </a:rPr>
              <a:t>:              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3333FF"/>
                </a:solidFill>
              </a:rPr>
              <a:t>Positive </a:t>
            </a:r>
            <a:r>
              <a:rPr lang="en-US" sz="1200" dirty="0">
                <a:solidFill>
                  <a:schemeClr val="tx1"/>
                </a:solidFill>
              </a:rPr>
              <a:t>due to the weak learning assumption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Examples that we predicted </a:t>
            </a:r>
            <a:r>
              <a:rPr lang="en-US" sz="1200" dirty="0">
                <a:solidFill>
                  <a:srgbClr val="3333FF"/>
                </a:solidFill>
              </a:rPr>
              <a:t>correctly</a:t>
            </a:r>
            <a:r>
              <a:rPr lang="en-US" sz="1200" dirty="0">
                <a:solidFill>
                  <a:schemeClr val="tx1"/>
                </a:solidFill>
              </a:rPr>
              <a:t> are </a:t>
            </a:r>
            <a:r>
              <a:rPr lang="en-US" sz="1200" dirty="0">
                <a:solidFill>
                  <a:srgbClr val="3333FF"/>
                </a:solidFill>
              </a:rPr>
              <a:t>demoted</a:t>
            </a:r>
            <a:r>
              <a:rPr lang="en-US" sz="1200" dirty="0">
                <a:solidFill>
                  <a:schemeClr val="tx1"/>
                </a:solidFill>
              </a:rPr>
              <a:t>, others promoted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rgbClr val="3333FF"/>
                </a:solidFill>
              </a:rPr>
              <a:t>Sensible weighting scheme:   </a:t>
            </a:r>
            <a:r>
              <a:rPr lang="en-US" sz="1200" dirty="0">
                <a:solidFill>
                  <a:schemeClr val="tx1"/>
                </a:solidFill>
              </a:rPr>
              <a:t>better hypothesis (smaller error) 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200" dirty="0">
                <a:solidFill>
                  <a:schemeClr val="tx1"/>
                </a:solidFill>
              </a:rPr>
              <a:t> larger weight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4048848" y="166549"/>
                <a:ext cx="2599886" cy="514350"/>
              </a:xfrm>
              <a:prstGeom prst="wedgeRectCallout">
                <a:avLst>
                  <a:gd name="adj1" fmla="val 36529"/>
                  <a:gd name="adj2" fmla="val 113908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500" dirty="0">
                    <a:solidFill>
                      <a:schemeClr val="tx1"/>
                    </a:solidFill>
                  </a:rPr>
                  <a:t>Think about unwrapping it all the way to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1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848" y="166549"/>
                <a:ext cx="2599886" cy="514350"/>
              </a:xfrm>
              <a:prstGeom prst="wedgeRectCallout">
                <a:avLst>
                  <a:gd name="adj1" fmla="val 36529"/>
                  <a:gd name="adj2" fmla="val 113908"/>
                </a:avLst>
              </a:prstGeom>
              <a:blipFill>
                <a:blip r:embed="rId5"/>
                <a:stretch>
                  <a:fillRect l="-464" t="-208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68848" y="2432855"/>
                <a:ext cx="2322777" cy="57291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solidFill>
                                <a:schemeClr val="accent5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 smtClean="0">
                              <a:solidFill>
                                <a:schemeClr val="accent5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chemeClr val="accent5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b="0" i="1" dirty="0" smtClean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dirty="0" smtClean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b="0" i="1" dirty="0" smtClean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sz="1400" i="1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400" i="1" dirty="0" err="1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𝑠𝑞𝑟𝑡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i="1" dirty="0">
                              <a:solidFill>
                                <a:schemeClr val="accent5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dirty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l-GR" sz="1400" i="1" dirty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1400" i="1" baseline="-25000" dirty="0">
                                  <a:solidFill>
                                    <a:schemeClr val="accent5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b="0" i="1" dirty="0" smtClean="0">
                                      <a:solidFill>
                                        <a:schemeClr val="accent5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400" i="1" dirty="0">
                                      <a:solidFill>
                                        <a:schemeClr val="accent5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400" b="0" i="1" dirty="0" smtClean="0">
                                      <a:solidFill>
                                        <a:schemeClr val="accent5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400" b="0" i="1" dirty="0" smtClean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  <m:r>
                        <a:rPr lang="en-US" sz="1400" i="1" baseline="-25000" dirty="0">
                          <a:solidFill>
                            <a:schemeClr val="accent5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848" y="2432855"/>
                <a:ext cx="2322777" cy="572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Constructing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{1,…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}: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= 1/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: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b="0" dirty="0"/>
                  <a:t>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 err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 err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 dirty="0" err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= normalization constant</a:t>
                </a:r>
              </a:p>
              <a:p>
                <a:pPr marL="914400" lvl="2" indent="0">
                  <a:buNone/>
                </a:pPr>
                <a:r>
                  <a:rPr lang="en-US" dirty="0"/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½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⁡{ (1 −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}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Final hypothesis: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𝑠𝑖𝑔𝑛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889" t="-2810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6" grpId="0" animBg="1"/>
      <p:bldP spid="1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(11/11/20)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3" y="902368"/>
            <a:ext cx="8386463" cy="3796631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endParaRPr lang="en-US" sz="2000" dirty="0"/>
          </a:p>
          <a:p>
            <a:r>
              <a:rPr lang="en-US" sz="2000" dirty="0"/>
              <a:t>Remember that all the lectures are available on the website </a:t>
            </a:r>
            <a:r>
              <a:rPr lang="en-US" sz="2000" dirty="0">
                <a:solidFill>
                  <a:srgbClr val="FF0000"/>
                </a:solidFill>
              </a:rPr>
              <a:t>before the class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Go over it and be prepared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A new set </a:t>
            </a:r>
            <a:r>
              <a:rPr lang="en-US" sz="1800" dirty="0">
                <a:solidFill>
                  <a:srgbClr val="0070C0"/>
                </a:solidFill>
              </a:rPr>
              <a:t>of written notes will accompany most lectures, with some more details, examples and, (when relevant) some code. </a:t>
            </a:r>
            <a:endParaRPr lang="en-US" sz="1800" dirty="0"/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HW 3: </a:t>
            </a:r>
            <a:r>
              <a:rPr lang="en-US" sz="2000" dirty="0">
                <a:solidFill>
                  <a:srgbClr val="0070C0"/>
                </a:solidFill>
              </a:rPr>
              <a:t>Due on 11/16/20 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You cannot solve all the problems yet.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Less time consuming; no programming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Cheating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Several problems in HW1 and HW2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pPr lvl="2"/>
            <a:endParaRPr lang="en-US" sz="16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7C85084-7242-4289-BF9E-52494F4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24328"/>
            <a:ext cx="3723712" cy="66941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Are we recording? YES!</a:t>
            </a:r>
          </a:p>
          <a:p>
            <a:pPr algn="ctr">
              <a:spcBef>
                <a:spcPct val="50000"/>
              </a:spcBef>
            </a:pPr>
            <a:r>
              <a:rPr lang="en-US" sz="1500" dirty="0"/>
              <a:t>Available on the web site</a:t>
            </a:r>
          </a:p>
        </p:txBody>
      </p:sp>
    </p:spTree>
    <p:extLst>
      <p:ext uri="{BB962C8B-B14F-4D97-AF65-F5344CB8AC3E}">
        <p14:creationId xmlns:p14="http://schemas.microsoft.com/office/powerpoint/2010/main" val="27953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dirty="0"/>
              <a:t>CIS 519 students need to do a team project: Read the </a:t>
            </a:r>
            <a:r>
              <a:rPr lang="en-US" sz="1200" dirty="0">
                <a:hlinkClick r:id="rId3"/>
              </a:rPr>
              <a:t>project descriptions</a:t>
            </a:r>
            <a:endParaRPr lang="en-US" sz="1200" dirty="0"/>
          </a:p>
          <a:p>
            <a:pPr lvl="1"/>
            <a:r>
              <a:rPr lang="en-US" sz="1100" dirty="0"/>
              <a:t>Teams will be of size 2-4</a:t>
            </a:r>
          </a:p>
          <a:p>
            <a:pPr lvl="1"/>
            <a:r>
              <a:rPr lang="en-US" sz="1100" dirty="0"/>
              <a:t>We will help grouping if needed</a:t>
            </a:r>
          </a:p>
          <a:p>
            <a:endParaRPr lang="en-US" sz="1200" dirty="0"/>
          </a:p>
          <a:p>
            <a:r>
              <a:rPr lang="en-US" sz="1200" dirty="0"/>
              <a:t>There will be 3 projects. </a:t>
            </a:r>
          </a:p>
          <a:p>
            <a:pPr lvl="1"/>
            <a:r>
              <a:rPr lang="en-US" sz="1100" dirty="0"/>
              <a:t>Natural Language Processing (Text)</a:t>
            </a:r>
          </a:p>
          <a:p>
            <a:pPr lvl="1"/>
            <a:r>
              <a:rPr lang="en-US" sz="1100" dirty="0"/>
              <a:t>Computer Vision (Images)</a:t>
            </a:r>
          </a:p>
          <a:p>
            <a:pPr lvl="1"/>
            <a:r>
              <a:rPr lang="en-US" sz="1100" dirty="0"/>
              <a:t>Speech (Audio)</a:t>
            </a:r>
          </a:p>
          <a:p>
            <a:pPr lvl="1"/>
            <a:endParaRPr lang="en-US" sz="1100" dirty="0"/>
          </a:p>
          <a:p>
            <a:r>
              <a:rPr lang="en-US" sz="1500" dirty="0"/>
              <a:t>In all cases, we will give you datasets and initial ideas</a:t>
            </a:r>
          </a:p>
          <a:p>
            <a:pPr lvl="1"/>
            <a:r>
              <a:rPr lang="en-US" sz="1100" dirty="0"/>
              <a:t>The problem will be multiclass classification problems</a:t>
            </a:r>
          </a:p>
          <a:p>
            <a:pPr lvl="1"/>
            <a:r>
              <a:rPr lang="en-US" sz="1100" dirty="0"/>
              <a:t>You will get annotated data only for some of the labels, but will also have to predict other labels</a:t>
            </a:r>
          </a:p>
          <a:p>
            <a:pPr lvl="1"/>
            <a:r>
              <a:rPr lang="en-US" sz="1100" dirty="0"/>
              <a:t>0-zero shot learning; few-shot learning; transfer learning</a:t>
            </a:r>
          </a:p>
          <a:p>
            <a:pPr lvl="1"/>
            <a:endParaRPr lang="en-US" sz="1100" dirty="0"/>
          </a:p>
          <a:p>
            <a:r>
              <a:rPr lang="en-US" sz="1200" dirty="0"/>
              <a:t>A detailed note will come out today. </a:t>
            </a:r>
          </a:p>
          <a:p>
            <a:endParaRPr lang="en-US" sz="1200" dirty="0"/>
          </a:p>
          <a:p>
            <a:r>
              <a:rPr lang="en-US" sz="1200" dirty="0"/>
              <a:t>Timeline:</a:t>
            </a:r>
            <a:endParaRPr lang="en-US" sz="800" dirty="0"/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11/11</a:t>
            </a:r>
            <a:r>
              <a:rPr lang="en-US" sz="1100" dirty="0"/>
              <a:t> 	Choose a project and team up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11/23</a:t>
            </a:r>
            <a:r>
              <a:rPr lang="en-US" sz="1100" dirty="0"/>
              <a:t> 	Initial proposal describing what your team plans to do </a:t>
            </a:r>
          </a:p>
          <a:p>
            <a:pPr lvl="1"/>
            <a:r>
              <a:rPr lang="en-US" sz="1100" dirty="0">
                <a:solidFill>
                  <a:srgbClr val="FF0000"/>
                </a:solidFill>
              </a:rPr>
              <a:t>12/2</a:t>
            </a:r>
            <a:r>
              <a:rPr lang="en-US" sz="1100" dirty="0"/>
              <a:t> 	Progress report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12/15-20</a:t>
            </a:r>
            <a:r>
              <a:rPr lang="en-US" sz="1200" dirty="0"/>
              <a:t> 	(TBD) Final paper + short video</a:t>
            </a:r>
          </a:p>
          <a:p>
            <a:r>
              <a:rPr lang="en-US" sz="1200" dirty="0"/>
              <a:t> Try to make it interesting!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F355E6-963F-4EB5-80DE-FB63E73AA1E1}"/>
              </a:ext>
            </a:extLst>
          </p:cNvPr>
          <p:cNvSpPr/>
          <p:nvPr/>
        </p:nvSpPr>
        <p:spPr>
          <a:xfrm>
            <a:off x="841365" y="3645916"/>
            <a:ext cx="2670165" cy="17820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Toy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12E679-F309-4DB3-80AE-EE269D72E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43" y="1022343"/>
            <a:ext cx="3945835" cy="3353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FA290C-B172-4483-8577-1A4C7926F23D}"/>
              </a:ext>
            </a:extLst>
          </p:cNvPr>
          <p:cNvSpPr txBox="1"/>
          <p:nvPr/>
        </p:nvSpPr>
        <p:spPr>
          <a:xfrm>
            <a:off x="2599267" y="2328329"/>
            <a:ext cx="4360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01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8229600" cy="693738"/>
          </a:xfrm>
        </p:spPr>
        <p:txBody>
          <a:bodyPr/>
          <a:lstStyle/>
          <a:p>
            <a:r>
              <a:rPr lang="en-US" dirty="0"/>
              <a:t>A Toy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53" y="131638"/>
            <a:ext cx="3420094" cy="4745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56789" y="1250549"/>
                <a:ext cx="205051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 0.3 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baseline="-25000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= 0.42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789" y="1250549"/>
                <a:ext cx="205051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21C8F53-022A-4954-A251-E976C5322849}"/>
              </a:ext>
            </a:extLst>
          </p:cNvPr>
          <p:cNvSpPr txBox="1"/>
          <p:nvPr/>
        </p:nvSpPr>
        <p:spPr>
          <a:xfrm>
            <a:off x="2777067" y="3496729"/>
            <a:ext cx="4360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A2009-B8C8-4E75-BF27-DB751BFC4D4C}"/>
              </a:ext>
            </a:extLst>
          </p:cNvPr>
          <p:cNvSpPr txBox="1"/>
          <p:nvPr/>
        </p:nvSpPr>
        <p:spPr>
          <a:xfrm>
            <a:off x="3226020" y="2555425"/>
            <a:ext cx="39370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192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8229600" cy="693738"/>
          </a:xfrm>
        </p:spPr>
        <p:txBody>
          <a:bodyPr/>
          <a:lstStyle/>
          <a:p>
            <a:r>
              <a:rPr lang="en-US" dirty="0"/>
              <a:t>A Toy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35" y="118539"/>
            <a:ext cx="2798172" cy="4929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64689" y="2284026"/>
                <a:ext cx="177003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 0.21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= 0.65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689" y="2284026"/>
                <a:ext cx="177003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4F39DFE-D8FE-489E-853C-557C8202FAAF}"/>
              </a:ext>
            </a:extLst>
          </p:cNvPr>
          <p:cNvSpPr txBox="1"/>
          <p:nvPr/>
        </p:nvSpPr>
        <p:spPr>
          <a:xfrm>
            <a:off x="2870200" y="3962395"/>
            <a:ext cx="43603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34F01-DE25-4DEC-A523-90153A529D37}"/>
              </a:ext>
            </a:extLst>
          </p:cNvPr>
          <p:cNvSpPr txBox="1"/>
          <p:nvPr/>
        </p:nvSpPr>
        <p:spPr>
          <a:xfrm>
            <a:off x="4114800" y="3266625"/>
            <a:ext cx="351367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998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A49A-5B14-409F-93CB-CEF6A4DEA4D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8229600" cy="693738"/>
          </a:xfrm>
        </p:spPr>
        <p:txBody>
          <a:bodyPr/>
          <a:lstStyle/>
          <a:p>
            <a:r>
              <a:rPr lang="en-US"/>
              <a:t>A Toy 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71167"/>
            <a:ext cx="2565476" cy="48016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19066" y="3975022"/>
                <a:ext cx="177003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 baseline="-250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 0.14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baseline="-25000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= 0.92</m:t>
                      </m:r>
                    </m:oMath>
                  </m:oMathPara>
                </a14:m>
                <a:endParaRPr 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066" y="3975022"/>
                <a:ext cx="177003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F7C02E4-D568-4331-8A6D-6C7643D4AA97}"/>
              </a:ext>
            </a:extLst>
          </p:cNvPr>
          <p:cNvSpPr txBox="1"/>
          <p:nvPr/>
        </p:nvSpPr>
        <p:spPr>
          <a:xfrm>
            <a:off x="3106116" y="3696515"/>
            <a:ext cx="39370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39512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875"/>
            <a:ext cx="8229600" cy="693738"/>
          </a:xfrm>
        </p:spPr>
        <p:txBody>
          <a:bodyPr/>
          <a:lstStyle/>
          <a:p>
            <a:r>
              <a:rPr lang="en-US" dirty="0"/>
              <a:t>A Toy Example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76" y="709613"/>
            <a:ext cx="5037037" cy="4126831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5787607" y="3012676"/>
            <a:ext cx="2114550" cy="1685925"/>
          </a:xfrm>
          <a:prstGeom prst="wedgeRectCallout">
            <a:avLst>
              <a:gd name="adj1" fmla="val -45210"/>
              <a:gd name="adj2" fmla="val 428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A cool and important note about the final hypothesis: it is possible that the combined hypothesis makes no mistakes on the training data, but boosting can still learn, by adding more weak hypotheses.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0EF87F-3F04-4C79-B705-0A91E990B984}"/>
              </a:ext>
            </a:extLst>
          </p:cNvPr>
          <p:cNvSpPr txBox="1"/>
          <p:nvPr/>
        </p:nvSpPr>
        <p:spPr>
          <a:xfrm>
            <a:off x="2247899" y="1079496"/>
            <a:ext cx="65616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final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ular Callout 8">
            <a:extLst>
              <a:ext uri="{FF2B5EF4-FFF2-40B4-BE49-F238E27FC236}">
                <a16:creationId xmlns:a16="http://schemas.microsoft.com/office/drawing/2014/main" id="{1F402910-572B-4182-9735-D3F70774BCFC}"/>
              </a:ext>
            </a:extLst>
          </p:cNvPr>
          <p:cNvSpPr/>
          <p:nvPr/>
        </p:nvSpPr>
        <p:spPr>
          <a:xfrm>
            <a:off x="2738211" y="2038493"/>
            <a:ext cx="448485" cy="171450"/>
          </a:xfrm>
          <a:prstGeom prst="wedgeRectCallout">
            <a:avLst>
              <a:gd name="adj1" fmla="val -45210"/>
              <a:gd name="adj2" fmla="val 428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0.42</a:t>
            </a:r>
          </a:p>
        </p:txBody>
      </p:sp>
      <p:sp>
        <p:nvSpPr>
          <p:cNvPr id="10" name="Rectangular Callout 8">
            <a:extLst>
              <a:ext uri="{FF2B5EF4-FFF2-40B4-BE49-F238E27FC236}">
                <a16:creationId xmlns:a16="http://schemas.microsoft.com/office/drawing/2014/main" id="{80E560E4-2306-49CD-AE14-A2E55BA006EC}"/>
              </a:ext>
            </a:extLst>
          </p:cNvPr>
          <p:cNvSpPr/>
          <p:nvPr/>
        </p:nvSpPr>
        <p:spPr>
          <a:xfrm>
            <a:off x="3999831" y="2038493"/>
            <a:ext cx="514742" cy="171450"/>
          </a:xfrm>
          <a:prstGeom prst="wedgeRectCallout">
            <a:avLst>
              <a:gd name="adj1" fmla="val -45210"/>
              <a:gd name="adj2" fmla="val 428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+0.65</a:t>
            </a:r>
          </a:p>
        </p:txBody>
      </p:sp>
      <p:sp>
        <p:nvSpPr>
          <p:cNvPr id="11" name="Rectangular Callout 8">
            <a:extLst>
              <a:ext uri="{FF2B5EF4-FFF2-40B4-BE49-F238E27FC236}">
                <a16:creationId xmlns:a16="http://schemas.microsoft.com/office/drawing/2014/main" id="{357EF381-87AA-4212-9B64-01B49B144D3D}"/>
              </a:ext>
            </a:extLst>
          </p:cNvPr>
          <p:cNvSpPr/>
          <p:nvPr/>
        </p:nvSpPr>
        <p:spPr>
          <a:xfrm>
            <a:off x="5404010" y="2038493"/>
            <a:ext cx="514742" cy="171450"/>
          </a:xfrm>
          <a:prstGeom prst="wedgeRectCallout">
            <a:avLst>
              <a:gd name="adj1" fmla="val -45210"/>
              <a:gd name="adj2" fmla="val 428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+0.92</a:t>
            </a:r>
          </a:p>
        </p:txBody>
      </p:sp>
      <p:sp>
        <p:nvSpPr>
          <p:cNvPr id="12" name="Rectangular Callout 8">
            <a:extLst>
              <a:ext uri="{FF2B5EF4-FFF2-40B4-BE49-F238E27FC236}">
                <a16:creationId xmlns:a16="http://schemas.microsoft.com/office/drawing/2014/main" id="{C476FB00-BA12-4D8D-BB00-34525BCC98A2}"/>
              </a:ext>
            </a:extLst>
          </p:cNvPr>
          <p:cNvSpPr/>
          <p:nvPr/>
        </p:nvSpPr>
        <p:spPr>
          <a:xfrm>
            <a:off x="2135147" y="2038493"/>
            <a:ext cx="495506" cy="171450"/>
          </a:xfrm>
          <a:prstGeom prst="wedgeRectCallout">
            <a:avLst>
              <a:gd name="adj1" fmla="val -45210"/>
              <a:gd name="adj2" fmla="val 428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=sign</a:t>
            </a:r>
          </a:p>
        </p:txBody>
      </p:sp>
    </p:spTree>
    <p:extLst>
      <p:ext uri="{BB962C8B-B14F-4D97-AF65-F5344CB8AC3E}">
        <p14:creationId xmlns:p14="http://schemas.microsoft.com/office/powerpoint/2010/main" val="36238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</a:t>
            </a:r>
            <a:r>
              <a:rPr lang="en-US" dirty="0" err="1"/>
              <a:t>Adaboost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FB71E6-6BBB-4F7E-B252-401DA2069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4" y="724391"/>
            <a:ext cx="4562060" cy="4265414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570284" y="811359"/>
            <a:ext cx="3143252" cy="914400"/>
          </a:xfrm>
          <a:prstGeom prst="wedgeRectCallout">
            <a:avLst>
              <a:gd name="adj1" fmla="val -65480"/>
              <a:gd name="adj2" fmla="val 5305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1. Why is the theorem stated in terms of minimizing </a:t>
            </a:r>
            <a:r>
              <a:rPr lang="en-US" sz="1350" dirty="0">
                <a:solidFill>
                  <a:srgbClr val="3333FF"/>
                </a:solidFill>
              </a:rPr>
              <a:t>training error</a:t>
            </a:r>
            <a:r>
              <a:rPr lang="en-US" sz="1350" dirty="0">
                <a:solidFill>
                  <a:schemeClr val="tx1"/>
                </a:solidFill>
              </a:rPr>
              <a:t>? Is that what we want?</a:t>
            </a:r>
          </a:p>
          <a:p>
            <a:r>
              <a:rPr lang="en-US" sz="1350" dirty="0">
                <a:solidFill>
                  <a:schemeClr val="tx1"/>
                </a:solidFill>
              </a:rPr>
              <a:t>2. What does the bound mean?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2332CE-1DAA-462A-AC6F-19362C789D0D}"/>
              </a:ext>
            </a:extLst>
          </p:cNvPr>
          <p:cNvCxnSpPr/>
          <p:nvPr/>
        </p:nvCxnSpPr>
        <p:spPr>
          <a:xfrm>
            <a:off x="3298270" y="4084123"/>
            <a:ext cx="27402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7A7CF6-F60F-449B-A875-F70B3BC4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345D8-A3E8-41A2-8413-D383D9082B9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2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81B9-1F41-4746-93DA-C2C03D5871A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21510"/>
            <a:ext cx="5913783" cy="38592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Algorithms</a:t>
            </a:r>
          </a:p>
          <a:p>
            <a:pPr lvl="1"/>
            <a:r>
              <a:rPr lang="en-US" dirty="0"/>
              <a:t>DTs</a:t>
            </a:r>
          </a:p>
          <a:p>
            <a:pPr lvl="1"/>
            <a:r>
              <a:rPr lang="en-US" dirty="0"/>
              <a:t>Perceptron + Winnow</a:t>
            </a:r>
          </a:p>
          <a:p>
            <a:pPr lvl="1"/>
            <a:r>
              <a:rPr lang="en-US" dirty="0"/>
              <a:t>Gradient Descent</a:t>
            </a:r>
          </a:p>
          <a:p>
            <a:pPr lvl="1"/>
            <a:r>
              <a:rPr lang="en-US" dirty="0"/>
              <a:t>SVM</a:t>
            </a:r>
          </a:p>
          <a:p>
            <a:r>
              <a:rPr lang="en-US" dirty="0"/>
              <a:t>  Theory</a:t>
            </a:r>
          </a:p>
          <a:p>
            <a:pPr lvl="1"/>
            <a:r>
              <a:rPr lang="en-US" dirty="0"/>
              <a:t>Mistake Bound</a:t>
            </a:r>
          </a:p>
          <a:p>
            <a:pPr lvl="1"/>
            <a:r>
              <a:rPr lang="en-US" dirty="0"/>
              <a:t>PAC Learning </a:t>
            </a:r>
          </a:p>
          <a:p>
            <a:r>
              <a:rPr lang="en-US" dirty="0"/>
              <a:t>We have a formal notion of “learnability”</a:t>
            </a:r>
          </a:p>
          <a:p>
            <a:pPr lvl="1"/>
            <a:r>
              <a:rPr lang="en-US" dirty="0"/>
              <a:t>We understand Generalization</a:t>
            </a:r>
          </a:p>
          <a:p>
            <a:pPr lvl="2"/>
            <a:r>
              <a:rPr lang="en-US" dirty="0"/>
              <a:t>How will your algorithm do on the next example?</a:t>
            </a:r>
          </a:p>
          <a:p>
            <a:pPr lvl="1"/>
            <a:r>
              <a:rPr lang="en-US" dirty="0"/>
              <a:t>How it depends on the hypothesis class (VC dim)</a:t>
            </a:r>
          </a:p>
          <a:p>
            <a:pPr lvl="2"/>
            <a:r>
              <a:rPr lang="en-US" dirty="0"/>
              <a:t>and other complexity parameters</a:t>
            </a:r>
          </a:p>
          <a:p>
            <a:r>
              <a:rPr lang="en-US" dirty="0"/>
              <a:t>Algorithmic Implications of the theory?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77078" y="3088507"/>
            <a:ext cx="437322" cy="285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57878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93827E-6 L 0.00018 0.25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407337-5DBB-4378-9610-701ED8FA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E1FBD-4F62-4676-AA34-DA4DA1D0D6B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24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</a:t>
            </a:r>
            <a:r>
              <a:rPr lang="en-US" dirty="0" err="1"/>
              <a:t>Adaboost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FB71E6-6BBB-4F7E-B252-401DA2069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34" y="724391"/>
            <a:ext cx="4562060" cy="4265414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5570284" y="811359"/>
            <a:ext cx="3143252" cy="914400"/>
          </a:xfrm>
          <a:prstGeom prst="wedgeRectCallout">
            <a:avLst>
              <a:gd name="adj1" fmla="val -65480"/>
              <a:gd name="adj2" fmla="val 53055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1. Why is the theorem stated in terms of minimizing </a:t>
            </a:r>
            <a:r>
              <a:rPr lang="en-US" sz="1350" dirty="0">
                <a:solidFill>
                  <a:srgbClr val="3333FF"/>
                </a:solidFill>
              </a:rPr>
              <a:t>training error</a:t>
            </a:r>
            <a:r>
              <a:rPr lang="en-US" sz="1350" dirty="0">
                <a:solidFill>
                  <a:schemeClr val="tx1"/>
                </a:solidFill>
              </a:rPr>
              <a:t>? Is that what we want?</a:t>
            </a:r>
          </a:p>
          <a:p>
            <a:r>
              <a:rPr lang="en-US" sz="1350" dirty="0">
                <a:solidFill>
                  <a:schemeClr val="tx1"/>
                </a:solidFill>
              </a:rPr>
              <a:t>2. What does the bound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716236" y="2227050"/>
                <a:ext cx="3095996" cy="914400"/>
              </a:xfrm>
              <a:prstGeom prst="wedgeRectCallout">
                <a:avLst>
                  <a:gd name="adj1" fmla="val 71501"/>
                  <a:gd name="adj2" fmla="val -20792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sz="135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35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 (1/2−</m:t>
                      </m:r>
                      <m:r>
                        <m:rPr>
                          <m:sty m:val="p"/>
                        </m:rPr>
                        <a:rPr lang="el-GR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sz="135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)(1/2+</m:t>
                      </m:r>
                      <m:r>
                        <a:rPr lang="el-GR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sz="135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 = 1/4 − </m:t>
                      </m:r>
                      <m:r>
                        <m:rPr>
                          <m:sty m:val="p"/>
                        </m:rPr>
                        <a:rPr lang="el-GR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sz="135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350" baseline="30000" dirty="0">
                  <a:solidFill>
                    <a:schemeClr val="tx1"/>
                  </a:solidFill>
                </a:endParaRPr>
              </a:p>
              <a:p>
                <a:endParaRPr lang="en-US" sz="135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m:rPr>
                          <m:sty m:val="p"/>
                        </m:rPr>
                        <a:rPr lang="el-GR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sz="135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35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≤ </m:t>
                      </m:r>
                      <m:r>
                        <m:rPr>
                          <m:sty m:val="p"/>
                        </m:rP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⁡(−(2</m:t>
                      </m:r>
                      <m:r>
                        <m:rPr>
                          <m:sty m:val="p"/>
                        </m:rPr>
                        <a:rPr lang="el-GR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ϒ</m:t>
                      </m:r>
                      <m:r>
                        <a:rPr lang="en-US" sz="1350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35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3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baseline="300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6" y="2227050"/>
                <a:ext cx="3095996" cy="914400"/>
              </a:xfrm>
              <a:prstGeom prst="wedgeRectCallout">
                <a:avLst>
                  <a:gd name="adj1" fmla="val 71501"/>
                  <a:gd name="adj2" fmla="val -20792"/>
                </a:avLst>
              </a:prstGeom>
              <a:blipFill>
                <a:blip r:embed="rId3"/>
                <a:stretch>
                  <a:fillRect b="-194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7463643" y="2262472"/>
            <a:ext cx="1371600" cy="733491"/>
          </a:xfrm>
          <a:prstGeom prst="wedgeRectCallout">
            <a:avLst>
              <a:gd name="adj1" fmla="val -180383"/>
              <a:gd name="adj2" fmla="val -5640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Need to prove only the first inequality, the rest is algebra.</a:t>
            </a:r>
            <a:endParaRPr lang="en-US" sz="1200" baseline="30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C52568-BB86-41E7-B1E6-4CB9F6C02D72}"/>
              </a:ext>
            </a:extLst>
          </p:cNvPr>
          <p:cNvCxnSpPr/>
          <p:nvPr/>
        </p:nvCxnSpPr>
        <p:spPr>
          <a:xfrm>
            <a:off x="3298270" y="4084123"/>
            <a:ext cx="27402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8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Proof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1B85D6-64DC-4773-A9F9-9EFE0A03B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𝑓𝑖𝑛𝑎𝑙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𝑠𝑖𝑔𝑛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:r>
                  <a:rPr lang="en-US" sz="2000" dirty="0"/>
                  <a:t>Step 1: the final weight of an example (via unwrapping recursion)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num>
                        <m:den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51B85D6-64DC-4773-A9F9-9EFE0A03B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6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105656" y="2072269"/>
            <a:ext cx="1652955" cy="400049"/>
          </a:xfrm>
          <a:prstGeom prst="wedgeRectCallout">
            <a:avLst>
              <a:gd name="adj1" fmla="val 75429"/>
              <a:gd name="adj2" fmla="val 430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The final “weight” of the </a:t>
            </a:r>
            <a:r>
              <a:rPr lang="en-US" sz="1350" dirty="0" err="1">
                <a:solidFill>
                  <a:schemeClr val="tx1"/>
                </a:solidFill>
              </a:rPr>
              <a:t>i-th</a:t>
            </a:r>
            <a:r>
              <a:rPr lang="en-US" sz="1350" dirty="0">
                <a:solidFill>
                  <a:schemeClr val="tx1"/>
                </a:solidFill>
              </a:rPr>
              <a:t> example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A1BD2F-97DB-4C3D-AC4A-83D93E1BC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186" y="15485"/>
            <a:ext cx="2775448" cy="9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Proof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B7A89B-85AD-4825-89FE-2ADF8A6C6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3" y="902368"/>
                <a:ext cx="8381027" cy="422564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u="sng" dirty="0"/>
                  <a:t>Step 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𝑡𝑟𝑎𝑖𝑛𝑖𝑛𝑔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𝑒𝑟𝑟𝑜𝑟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𝑓𝑖𝑛𝑎𝑙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So: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𝑡𝑟𝑎𝑖𝑛𝑖𝑛𝑔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𝑒𝑟𝑟𝑜𝑟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𝑓𝑖𝑛𝑎𝑙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𝑒𝑙𝑠𝑒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CB7A89B-85AD-4825-89FE-2ADF8A6C6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3" y="902368"/>
                <a:ext cx="8381027" cy="4225648"/>
              </a:xfrm>
              <a:blipFill>
                <a:blip r:embed="rId2"/>
                <a:stretch>
                  <a:fillRect l="-364" t="-10101" b="-1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6219298" y="1421236"/>
            <a:ext cx="1257303" cy="630451"/>
          </a:xfrm>
          <a:prstGeom prst="wedgeRectCallout">
            <a:avLst>
              <a:gd name="adj1" fmla="val -114145"/>
              <a:gd name="adj2" fmla="val 9133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The definition of training error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492451" y="3335541"/>
            <a:ext cx="1652955" cy="400049"/>
          </a:xfrm>
          <a:prstGeom prst="wedgeRectCallout">
            <a:avLst>
              <a:gd name="adj1" fmla="val 81715"/>
              <a:gd name="adj2" fmla="val 1469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Always holds for mistakes (see above)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492451" y="3843680"/>
            <a:ext cx="1652955" cy="400049"/>
          </a:xfrm>
          <a:prstGeom prst="wedgeRectCallout">
            <a:avLst>
              <a:gd name="adj1" fmla="val 76058"/>
              <a:gd name="adj2" fmla="val 17288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Using Step 1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492451" y="4351819"/>
            <a:ext cx="1652955" cy="400049"/>
          </a:xfrm>
          <a:prstGeom prst="wedgeRectCallout">
            <a:avLst>
              <a:gd name="adj1" fmla="val 82344"/>
              <a:gd name="adj2" fmla="val 14691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D is a distribution over the m examples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83825-63C3-4261-86C0-B6A4EF11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29" y="2377352"/>
            <a:ext cx="233754" cy="926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32AEF8-7478-465A-A397-66999561D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48" y="85083"/>
            <a:ext cx="3350852" cy="11809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38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Proof(3)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D97CE15-5D55-46AF-BA72-6C3881E34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0464" y="891789"/>
                <a:ext cx="8229600" cy="39919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Step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=2 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D97CE15-5D55-46AF-BA72-6C3881E34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891789"/>
                <a:ext cx="8229600" cy="3991938"/>
              </a:xfrm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64975" y="2571750"/>
            <a:ext cx="1652955" cy="571499"/>
          </a:xfrm>
          <a:prstGeom prst="wedgeRectCallout">
            <a:avLst>
              <a:gd name="adj1" fmla="val 69143"/>
              <a:gd name="adj2" fmla="val 1884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Splitting the sum to “mistakes” and no-mistakes”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>
              <a:xfrm>
                <a:off x="310152" y="3342503"/>
                <a:ext cx="1652955" cy="400049"/>
              </a:xfrm>
              <a:prstGeom prst="wedgeRectCallout">
                <a:avLst>
                  <a:gd name="adj1" fmla="val 81086"/>
                  <a:gd name="adj2" fmla="val 19885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350" dirty="0">
                    <a:solidFill>
                      <a:schemeClr val="tx1"/>
                    </a:solidFill>
                  </a:rPr>
                  <a:t>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3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350" baseline="-2500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52" y="3342503"/>
                <a:ext cx="1652955" cy="400049"/>
              </a:xfrm>
              <a:prstGeom prst="wedgeRectCallout">
                <a:avLst>
                  <a:gd name="adj1" fmla="val 81086"/>
                  <a:gd name="adj2" fmla="val 19885"/>
                </a:avLst>
              </a:prstGeom>
              <a:blipFill>
                <a:blip r:embed="rId3"/>
                <a:stretch>
                  <a:fillRect l="-27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403728" y="3868743"/>
            <a:ext cx="1652955" cy="312092"/>
          </a:xfrm>
          <a:prstGeom prst="wedgeRectCallout">
            <a:avLst>
              <a:gd name="adj1" fmla="val 82344"/>
              <a:gd name="adj2" fmla="val 24278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The definition of </a:t>
            </a:r>
            <a:r>
              <a:rPr lang="el-GR" sz="1350" dirty="0">
                <a:solidFill>
                  <a:schemeClr val="tx1"/>
                </a:solidFill>
                <a:latin typeface="cmmi10"/>
              </a:rPr>
              <a:t>α</a:t>
            </a:r>
            <a:r>
              <a:rPr lang="en-US" sz="1350" baseline="-25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5503007" y="1269998"/>
            <a:ext cx="2000250" cy="400049"/>
          </a:xfrm>
          <a:prstGeom prst="wedgeRectCallout">
            <a:avLst>
              <a:gd name="adj1" fmla="val -156597"/>
              <a:gd name="adj2" fmla="val 11243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</a:rPr>
              <a:t>By definition of </a:t>
            </a:r>
            <a:r>
              <a:rPr lang="en-US" sz="1350" dirty="0" err="1">
                <a:solidFill>
                  <a:schemeClr val="tx1"/>
                </a:solidFill>
                <a:latin typeface="Calibri"/>
              </a:rPr>
              <a:t>Z</a:t>
            </a:r>
            <a:r>
              <a:rPr lang="en-US" sz="1350" baseline="-25000" dirty="0" err="1">
                <a:solidFill>
                  <a:schemeClr val="tx1"/>
                </a:solidFill>
                <a:latin typeface="Calibri"/>
              </a:rPr>
              <a:t>t</a:t>
            </a:r>
            <a:r>
              <a:rPr lang="en-US" sz="1350" dirty="0">
                <a:solidFill>
                  <a:schemeClr val="tx1"/>
                </a:solidFill>
              </a:rPr>
              <a:t>; it’s a normalization term</a:t>
            </a:r>
            <a:endParaRPr lang="en-US" sz="1350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ular Callout 13"/>
              <p:cNvSpPr/>
              <p:nvPr/>
            </p:nvSpPr>
            <p:spPr>
              <a:xfrm>
                <a:off x="5085697" y="4140494"/>
                <a:ext cx="3999937" cy="922869"/>
              </a:xfrm>
              <a:prstGeom prst="wedgeRectCallout">
                <a:avLst>
                  <a:gd name="adj1" fmla="val -69023"/>
                  <a:gd name="adj2" fmla="val -54037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350" dirty="0">
                    <a:solidFill>
                      <a:schemeClr val="tx1"/>
                    </a:solidFill>
                  </a:rPr>
                  <a:t>Step 2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𝑡𝑟𝑎𝑖𝑛𝑖𝑛𝑔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d>
                      <m:d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𝑓𝑖𝑛𝑎𝑙</m:t>
                            </m:r>
                          </m:sub>
                        </m:sSub>
                      </m:e>
                    </m:d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∏"/>
                        <m:supHide m:val="on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US" sz="1400" i="1">
                        <a:solidFill>
                          <a:srgbClr val="44464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350" dirty="0">
                  <a:solidFill>
                    <a:schemeClr val="tx1"/>
                  </a:solidFill>
                </a:endParaRPr>
              </a:p>
              <a:p>
                <a:r>
                  <a:rPr lang="en-US" sz="1350" dirty="0">
                    <a:solidFill>
                      <a:schemeClr val="tx1"/>
                    </a:solidFill>
                  </a:rPr>
                  <a:t>and step 3 together prove the Theorem.</a:t>
                </a:r>
              </a:p>
              <a:p>
                <a:r>
                  <a:rPr lang="en-US" sz="135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135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135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The error of the final hypothesis can be as low as you want.</a:t>
                </a:r>
                <a:endParaRPr lang="en-US" sz="1350" baseline="-250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97" y="4140494"/>
                <a:ext cx="3999937" cy="922869"/>
              </a:xfrm>
              <a:prstGeom prst="wedgeRectCallout">
                <a:avLst>
                  <a:gd name="adj1" fmla="val -69023"/>
                  <a:gd name="adj2" fmla="val -54037"/>
                </a:avLst>
              </a:prstGeom>
              <a:blipFill>
                <a:blip r:embed="rId4"/>
                <a:stretch>
                  <a:fillRect t="-25767" b="-613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0151" y="4211643"/>
                <a:ext cx="3129239" cy="504305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𝑠𝑞𝑟𝑡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dirty="0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51" y="4211643"/>
                <a:ext cx="3129239" cy="5043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ular Callout 14"/>
          <p:cNvSpPr/>
          <p:nvPr/>
        </p:nvSpPr>
        <p:spPr>
          <a:xfrm>
            <a:off x="6877050" y="2696762"/>
            <a:ext cx="2000250" cy="922869"/>
          </a:xfrm>
          <a:prstGeom prst="wedgeRectCallout">
            <a:avLst>
              <a:gd name="adj1" fmla="val -19125"/>
              <a:gd name="adj2" fmla="val -49294"/>
            </a:avLst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A strong assumption due to the “for all distributions”.</a:t>
            </a:r>
          </a:p>
          <a:p>
            <a:r>
              <a:rPr lang="en-US" sz="1200" dirty="0">
                <a:solidFill>
                  <a:schemeClr val="tx1"/>
                </a:solidFill>
              </a:rPr>
              <a:t>But – works  well in practice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877050" y="1903616"/>
            <a:ext cx="1394493" cy="668134"/>
          </a:xfrm>
          <a:prstGeom prst="wedgeRectCallout">
            <a:avLst>
              <a:gd name="adj1" fmla="val -19125"/>
              <a:gd name="adj2" fmla="val -49294"/>
            </a:avLst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Why does it work? 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Weak Learning Hypothesis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5ABDDC-F533-4D03-9337-D90333913C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186" y="12136"/>
            <a:ext cx="2775448" cy="9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1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7EC4-B23C-4B5E-B858-3CE291C49474}" type="slidenum">
              <a:rPr lang="en-US"/>
              <a:pPr/>
              <a:t>25</a:t>
            </a:fld>
            <a:endParaRPr 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Boosting The Confidence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24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7150" y="902369"/>
                <a:ext cx="9029700" cy="369079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100" dirty="0"/>
                  <a:t>Unlike Boosting the </a:t>
                </a:r>
                <a:r>
                  <a:rPr lang="en-US" sz="2100" dirty="0">
                    <a:solidFill>
                      <a:srgbClr val="3333FF"/>
                    </a:solidFill>
                  </a:rPr>
                  <a:t>accuracy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, Boosting the </a:t>
                </a:r>
                <a:r>
                  <a:rPr lang="en-US" sz="2100" dirty="0">
                    <a:solidFill>
                      <a:srgbClr val="3333FF"/>
                    </a:solidFill>
                  </a:rPr>
                  <a:t>confidence (</a:t>
                </a:r>
                <a:r>
                  <a:rPr lang="en-US" sz="2100" dirty="0">
                    <a:solidFill>
                      <a:srgbClr val="3333FF"/>
                    </a:solidFill>
                    <a:latin typeface="Symbol" pitchFamily="18" charset="2"/>
                    <a:sym typeface="Symbol" pitchFamily="18" charset="2"/>
                  </a:rPr>
                  <a:t></a:t>
                </a:r>
                <a:r>
                  <a:rPr lang="en-US" sz="2100" dirty="0">
                    <a:solidFill>
                      <a:srgbClr val="3333FF"/>
                    </a:solidFill>
                  </a:rPr>
                  <a:t>)</a:t>
                </a:r>
                <a:r>
                  <a:rPr lang="en-US" sz="2100" dirty="0"/>
                  <a:t> is easy. </a:t>
                </a:r>
              </a:p>
              <a:p>
                <a:pPr>
                  <a:lnSpc>
                    <a:spcPct val="80000"/>
                  </a:lnSpc>
                </a:pPr>
                <a:endParaRPr lang="en-US" sz="2100" dirty="0"/>
              </a:p>
              <a:p>
                <a:pPr>
                  <a:lnSpc>
                    <a:spcPct val="80000"/>
                  </a:lnSpc>
                </a:pPr>
                <a:r>
                  <a:rPr lang="en-US" sz="2100" dirty="0"/>
                  <a:t>Let’s fix the accuracy parameter to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100" dirty="0"/>
                  <a:t>.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100" dirty="0"/>
                  <a:t>Suppose that we have a learning algorithm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100" dirty="0"/>
                  <a:t> such that for any target concept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100" b="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and any distribution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outputs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s.t.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 &lt;</m:t>
                    </m:r>
                    <m:r>
                      <a:rPr lang="en-US" sz="2100" b="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with confidence at  least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1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</m:t>
                    </m:r>
                    <m:r>
                      <a:rPr lang="en-US" sz="21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sz="2100" baseline="-25000" dirty="0">
                    <a:solidFill>
                      <a:srgbClr val="FF0000"/>
                    </a:solidFill>
                    <a:sym typeface="Symbol" pitchFamily="18" charset="2"/>
                  </a:rPr>
                  <a:t>, </a:t>
                </a:r>
                <a:r>
                  <a:rPr lang="en-US" sz="2100" dirty="0"/>
                  <a:t> where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  <m:r>
                      <a:rPr lang="en-US" sz="21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1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 dirty="0" err="1">
                        <a:latin typeface="Cambria Math" panose="02040503050406030204" pitchFamily="18" charset="0"/>
                      </a:rPr>
                      <m:t>𝑠𝑖𝑧𝑒</m:t>
                    </m:r>
                    <m:d>
                      <m:dPr>
                        <m:ctrlPr>
                          <a:rPr lang="en-US" sz="2100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1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, for some polynomial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100" dirty="0"/>
                  <a:t>.</a:t>
                </a:r>
              </a:p>
              <a:p>
                <a:pPr>
                  <a:lnSpc>
                    <a:spcPct val="80000"/>
                  </a:lnSpc>
                </a:pPr>
                <a:endParaRPr lang="en-US" sz="2100" dirty="0"/>
              </a:p>
              <a:p>
                <a:pPr>
                  <a:lnSpc>
                    <a:spcPct val="80000"/>
                  </a:lnSpc>
                </a:pPr>
                <a:r>
                  <a:rPr lang="en-US" sz="2100" dirty="0"/>
                  <a:t>Then, if we are willing to tolerate a slightly higher hypothesis error,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100" b="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100" dirty="0">
                    <a:solidFill>
                      <a:srgbClr val="3333FF"/>
                    </a:solidFill>
                  </a:rPr>
                  <a:t>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100" dirty="0">
                    <a:solidFill>
                      <a:srgbClr val="3333FF"/>
                    </a:solidFill>
                  </a:rPr>
                  <a:t>      </a:t>
                </a:r>
                <a:r>
                  <a:rPr lang="en-US" sz="2100" dirty="0"/>
                  <a:t>(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𝛾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&gt; 0</m:t>
                    </m:r>
                  </m:oMath>
                </a14:m>
                <a:r>
                  <a:rPr lang="en-US" sz="2100" dirty="0"/>
                  <a:t>, arbitrarily small) then we can achieve arbitrary high confidence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100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</m:oMath>
                </a14:m>
                <a:r>
                  <a:rPr lang="en-US" sz="2100" dirty="0"/>
                  <a:t>.</a:t>
                </a:r>
              </a:p>
            </p:txBody>
          </p:sp>
        </mc:Choice>
        <mc:Fallback xmlns="">
          <p:sp>
            <p:nvSpPr>
              <p:cNvPr id="572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" y="902369"/>
                <a:ext cx="9029700" cy="3690798"/>
              </a:xfrm>
              <a:blipFill>
                <a:blip r:embed="rId3"/>
                <a:stretch>
                  <a:fillRect l="-675" t="-2810" r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488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7138-572C-43A4-ACFF-4D5D25A17D72}" type="slidenum">
              <a:rPr lang="en-US"/>
              <a:pPr/>
              <a:t>26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Boosting The Confidence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6675" y="902369"/>
                <a:ext cx="8620125" cy="3983956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1800" dirty="0">
                    <a:solidFill>
                      <a:srgbClr val="FF0000"/>
                    </a:solidFill>
                  </a:rPr>
                  <a:t>Idea: </a:t>
                </a:r>
                <a:r>
                  <a:rPr lang="en-US" sz="1800" dirty="0"/>
                  <a:t>Given the algorithm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/>
                  <a:t>, we construct a new algorithm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1800" dirty="0"/>
                  <a:t>that simulates algorithm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times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will be determined later) on independent samples from the same distribution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be the hypotheses produced. Then, since the simulations are independent, the probability that </a:t>
                </a:r>
                <a:r>
                  <a:rPr lang="en-US" sz="1800" dirty="0">
                    <a:solidFill>
                      <a:srgbClr val="3333FF"/>
                    </a:solidFill>
                  </a:rPr>
                  <a:t>all</a:t>
                </a:r>
                <a:r>
                  <a:rPr lang="en-US" sz="18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18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have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&gt;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is as most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. Otherwise, </a:t>
                </a:r>
                <a:r>
                  <a:rPr lang="en-US" sz="1800" dirty="0">
                    <a:solidFill>
                      <a:srgbClr val="FF0000"/>
                    </a:solidFill>
                  </a:rPr>
                  <a:t>at least one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is </a:t>
                </a:r>
                <a:r>
                  <a:rPr lang="en-US" sz="1800" dirty="0">
                    <a:solidFill>
                      <a:srgbClr val="3333FF"/>
                    </a:solidFill>
                  </a:rPr>
                  <a:t>good</a:t>
                </a:r>
                <a:r>
                  <a:rPr lang="en-US" sz="1800" dirty="0">
                    <a:solidFill>
                      <a:srgbClr val="FF0000"/>
                    </a:solidFill>
                  </a:rPr>
                  <a:t>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Solving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/2 </m:t>
                    </m:r>
                  </m:oMath>
                </a14:m>
                <a:r>
                  <a:rPr lang="en-US" sz="1800" dirty="0"/>
                  <a:t>yields that value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we need,             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&gt; (1/</m:t>
                      </m:r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1800" i="1" dirty="0" err="1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1800" i="1" dirty="0" err="1">
                          <a:latin typeface="Cambria Math" panose="02040503050406030204" pitchFamily="18" charset="0"/>
                        </a:rPr>
                        <m:t>⁡(2/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800" i="1" dirty="0" err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>
                  <a:lnSpc>
                    <a:spcPct val="90000"/>
                  </a:lnSpc>
                </a:pPr>
                <a:r>
                  <a:rPr lang="en-US" sz="1800" dirty="0"/>
                  <a:t>There is still a need to show how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1800" dirty="0"/>
                  <a:t>works. It would work by using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that makes the fewest mistakes on the sample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; we need to compute how large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should be to guarantee that it does not make too many mistakes. </a:t>
                </a:r>
                <a:r>
                  <a:rPr lang="en-US" sz="1400" dirty="0">
                    <a:solidFill>
                      <a:srgbClr val="FF0000"/>
                    </a:solidFill>
                  </a:rPr>
                  <a:t>[Kearns and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Vazirani’s</a:t>
                </a:r>
                <a:r>
                  <a:rPr lang="en-US" sz="1400" dirty="0">
                    <a:solidFill>
                      <a:srgbClr val="FF0000"/>
                    </a:solidFill>
                  </a:rPr>
                  <a:t> book]</a:t>
                </a:r>
              </a:p>
            </p:txBody>
          </p:sp>
        </mc:Choice>
        <mc:Fallback xmlns="">
          <p:sp>
            <p:nvSpPr>
              <p:cNvPr id="573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75" y="902369"/>
                <a:ext cx="8620125" cy="3983956"/>
              </a:xfrm>
              <a:blipFill>
                <a:blip r:embed="rId3"/>
                <a:stretch>
                  <a:fillRect l="-495" t="-1376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32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3336-9E4A-4548-A031-E540A4C3ED1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Ensemble Methods 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94239"/>
            <a:ext cx="2941386" cy="3690798"/>
          </a:xfrm>
        </p:spPr>
        <p:txBody>
          <a:bodyPr/>
          <a:lstStyle/>
          <a:p>
            <a:r>
              <a:rPr lang="en-US" dirty="0"/>
              <a:t>Boosting</a:t>
            </a:r>
          </a:p>
          <a:p>
            <a:r>
              <a:rPr lang="en-US" dirty="0"/>
              <a:t>Bagging</a:t>
            </a:r>
          </a:p>
          <a:p>
            <a:r>
              <a:rPr lang="en-US" dirty="0"/>
              <a:t>Random Forests</a:t>
            </a:r>
          </a:p>
        </p:txBody>
      </p:sp>
    </p:spTree>
    <p:extLst>
      <p:ext uri="{BB962C8B-B14F-4D97-AF65-F5344CB8AC3E}">
        <p14:creationId xmlns:p14="http://schemas.microsoft.com/office/powerpoint/2010/main" val="4020473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4326-5D26-4626-8BE4-8FE3A56954C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856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Initialization:</a:t>
                </a:r>
              </a:p>
              <a:p>
                <a:pPr lvl="1"/>
                <a:r>
                  <a:rPr lang="en-US" dirty="0"/>
                  <a:t>Weigh all training samples equally</a:t>
                </a:r>
              </a:p>
              <a:p>
                <a:r>
                  <a:rPr lang="en-US" dirty="0"/>
                  <a:t>Iteration Step:</a:t>
                </a:r>
              </a:p>
              <a:p>
                <a:pPr lvl="1"/>
                <a:r>
                  <a:rPr lang="en-US" dirty="0"/>
                  <a:t>Train model on (weighted) train set</a:t>
                </a:r>
              </a:p>
              <a:p>
                <a:pPr lvl="2"/>
                <a:r>
                  <a:rPr lang="en-US" dirty="0"/>
                  <a:t>Choose your favorite hypothesis space &amp; learning algorithm</a:t>
                </a:r>
              </a:p>
              <a:p>
                <a:pPr lvl="1"/>
                <a:r>
                  <a:rPr lang="en-US" dirty="0"/>
                  <a:t>Compute error of model on train set</a:t>
                </a:r>
              </a:p>
              <a:p>
                <a:pPr lvl="1"/>
                <a:r>
                  <a:rPr lang="en-US" dirty="0"/>
                  <a:t>Update the distribution: </a:t>
                </a:r>
              </a:p>
              <a:p>
                <a:pPr lvl="2"/>
                <a:r>
                  <a:rPr lang="en-US" dirty="0"/>
                  <a:t>Increase/decrease weights on training cases model gets wrong/correct.</a:t>
                </a:r>
              </a:p>
              <a:p>
                <a:r>
                  <a:rPr lang="en-US" dirty="0"/>
                  <a:t>Typically requires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1000’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iterations</a:t>
                </a:r>
              </a:p>
              <a:p>
                <a:r>
                  <a:rPr lang="en-US" dirty="0"/>
                  <a:t>Return final model: </a:t>
                </a:r>
              </a:p>
              <a:p>
                <a:pPr lvl="1"/>
                <a:r>
                  <a:rPr lang="en-US" dirty="0"/>
                  <a:t>Carefully weighted prediction of each model</a:t>
                </a:r>
              </a:p>
            </p:txBody>
          </p:sp>
        </mc:Choice>
        <mc:Fallback>
          <p:sp>
            <p:nvSpPr>
              <p:cNvPr id="578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89" t="-2149" b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110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59BC-12BD-43D4-80DE-74E0233C1A3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Boosting: Different Perspectives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902368"/>
            <a:ext cx="8229600" cy="379663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Boosting is a maximum-margin method  (</a:t>
            </a:r>
            <a:r>
              <a:rPr lang="en-US" dirty="0" err="1"/>
              <a:t>Schapire</a:t>
            </a:r>
            <a:r>
              <a:rPr lang="en-US" dirty="0"/>
              <a:t> et al. 1998, Rosset et al. 2004)</a:t>
            </a:r>
          </a:p>
          <a:p>
            <a:pPr lvl="1"/>
            <a:r>
              <a:rPr lang="en-US" dirty="0"/>
              <a:t>Trades lower margin on easy cases for higher margin on harder cases</a:t>
            </a:r>
          </a:p>
          <a:p>
            <a:endParaRPr lang="en-US" dirty="0"/>
          </a:p>
          <a:p>
            <a:r>
              <a:rPr lang="en-US" dirty="0"/>
              <a:t>Boosting is an additive logistic regression model  (Friedman, Hastie and </a:t>
            </a:r>
            <a:r>
              <a:rPr lang="en-US" dirty="0" err="1"/>
              <a:t>Tibshirani</a:t>
            </a:r>
            <a:r>
              <a:rPr lang="en-US" dirty="0"/>
              <a:t> 2000)</a:t>
            </a:r>
          </a:p>
          <a:p>
            <a:pPr lvl="1"/>
            <a:r>
              <a:rPr lang="en-US" dirty="0"/>
              <a:t>Tries to fit the logit of the true conditional probabilities</a:t>
            </a:r>
          </a:p>
          <a:p>
            <a:r>
              <a:rPr lang="en-US" dirty="0"/>
              <a:t>Boosting is an equalizer  (</a:t>
            </a:r>
            <a:r>
              <a:rPr lang="en-US" dirty="0" err="1"/>
              <a:t>Breiman</a:t>
            </a:r>
            <a:r>
              <a:rPr lang="en-US" dirty="0"/>
              <a:t> 1998) (Friedman, Hastie, </a:t>
            </a:r>
            <a:r>
              <a:rPr lang="en-US" dirty="0" err="1"/>
              <a:t>Tibshirani</a:t>
            </a:r>
            <a:r>
              <a:rPr lang="en-US" dirty="0"/>
              <a:t> 2000)</a:t>
            </a:r>
          </a:p>
          <a:p>
            <a:pPr lvl="1"/>
            <a:r>
              <a:rPr lang="en-US" dirty="0"/>
              <a:t>Weighted proportion of times example is misclassified by base learners tends to be the same for all training cases</a:t>
            </a:r>
          </a:p>
          <a:p>
            <a:pPr lvl="1"/>
            <a:endParaRPr lang="en-US" dirty="0"/>
          </a:p>
          <a:p>
            <a:r>
              <a:rPr lang="en-US" dirty="0"/>
              <a:t>Boosting is a linear classifier, over an incrementally acquired “feature space”.</a:t>
            </a:r>
          </a:p>
        </p:txBody>
      </p:sp>
    </p:spTree>
    <p:extLst>
      <p:ext uri="{BB962C8B-B14F-4D97-AF65-F5344CB8AC3E}">
        <p14:creationId xmlns:p14="http://schemas.microsoft.com/office/powerpoint/2010/main" val="251866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D53A2-F8D2-4BC1-814D-BCE2F6B1809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08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Boosting is (today) a general learning paradigm for putting together a Strong Learner, given a collection (possibly infinite) of Weak Learners.</a:t>
                </a:r>
              </a:p>
              <a:p>
                <a:r>
                  <a:rPr lang="en-US" dirty="0"/>
                  <a:t>The original Boosting Algorithm was proposed as an answer to a theoretical question in PAC learning. [The Strength of Weak Learnability; </a:t>
                </a:r>
                <a:r>
                  <a:rPr lang="en-US" dirty="0" err="1"/>
                  <a:t>Schapire</a:t>
                </a:r>
                <a:r>
                  <a:rPr lang="en-US" dirty="0"/>
                  <a:t>, 89]</a:t>
                </a:r>
              </a:p>
              <a:p>
                <a:r>
                  <a:rPr lang="en-US" dirty="0"/>
                  <a:t>Consequently, Boosting has interesting theoretical implications, e.g., on the relations between PAC learnability and compression.</a:t>
                </a:r>
              </a:p>
              <a:p>
                <a:pPr lvl="1"/>
                <a:r>
                  <a:rPr lang="en-US" dirty="0"/>
                  <a:t>If a concept class is efficiently PAC learnable then it is efficiently PAC learnable by an algorithm whose required memory is bounded by a </a:t>
                </a:r>
                <a:r>
                  <a:rPr lang="en-US" dirty="0">
                    <a:solidFill>
                      <a:schemeClr val="accent2"/>
                    </a:solidFill>
                  </a:rPr>
                  <a:t>polynomial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ε</m:t>
                        </m:r>
                      </m:den>
                    </m:f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.</a:t>
                </a:r>
                <a:endParaRPr lang="en-US" dirty="0"/>
              </a:p>
              <a:p>
                <a:pPr lvl="1"/>
                <a:r>
                  <a:rPr lang="en-US" dirty="0"/>
                  <a:t>There is no concept class for which efficient PAC learnability requires that the entire sample be contained in memory at one time – there is always another algorithm that “forgets” most of the sample. </a:t>
                </a:r>
              </a:p>
            </p:txBody>
          </p:sp>
        </mc:Choice>
        <mc:Fallback xmlns="">
          <p:sp>
            <p:nvSpPr>
              <p:cNvPr id="590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7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19B61-DEFF-43C7-9A2C-43B520C4F87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Bagging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899020"/>
            <a:ext cx="8229600" cy="36907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Bagging predictors is a method for generating multiple versions of a predictor and using these to get an aggregated predictor.</a:t>
            </a:r>
          </a:p>
          <a:p>
            <a:pPr lvl="1"/>
            <a:r>
              <a:rPr lang="en-US" dirty="0"/>
              <a:t>The aggregation averages over the versions when predicting a numerical outcome and does a plurality vote when predicting a class.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multiple versions </a:t>
            </a:r>
            <a:r>
              <a:rPr lang="en-US" dirty="0"/>
              <a:t>are formed by making </a:t>
            </a:r>
            <a:r>
              <a:rPr lang="en-US" dirty="0">
                <a:solidFill>
                  <a:srgbClr val="FF0000"/>
                </a:solidFill>
              </a:rPr>
              <a:t>bootstrap replicates </a:t>
            </a:r>
            <a:r>
              <a:rPr lang="en-US" dirty="0"/>
              <a:t>of the learning set and using these as new learning sets.</a:t>
            </a:r>
          </a:p>
          <a:p>
            <a:pPr lvl="1"/>
            <a:r>
              <a:rPr lang="en-US" dirty="0"/>
              <a:t>That is, use samples of the data, with repetition</a:t>
            </a:r>
          </a:p>
          <a:p>
            <a:endParaRPr lang="en-US" dirty="0"/>
          </a:p>
          <a:p>
            <a:r>
              <a:rPr lang="en-US" dirty="0"/>
              <a:t>Tests on real and simulated data sets using classification and regression trees and subset selection in linear regression show that bagging can give substantial gains in accuracy.</a:t>
            </a:r>
          </a:p>
          <a:p>
            <a:r>
              <a:rPr lang="en-US" dirty="0"/>
              <a:t>The vital element is the </a:t>
            </a:r>
            <a:r>
              <a:rPr lang="en-US" dirty="0">
                <a:solidFill>
                  <a:srgbClr val="FF0000"/>
                </a:solidFill>
              </a:rPr>
              <a:t>instability of the prediction </a:t>
            </a:r>
            <a:r>
              <a:rPr lang="en-US" dirty="0"/>
              <a:t>method. If perturbing the learning set can cause significant changes in the predictor constructed, then bagging can improve accuracy.</a:t>
            </a:r>
          </a:p>
        </p:txBody>
      </p:sp>
    </p:spTree>
    <p:extLst>
      <p:ext uri="{BB962C8B-B14F-4D97-AF65-F5344CB8AC3E}">
        <p14:creationId xmlns:p14="http://schemas.microsoft.com/office/powerpoint/2010/main" val="26650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0A0F-CF67-43A5-A1DC-8E4A518DDDC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Bagged Decision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44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 bootstrap samples of data</a:t>
                </a:r>
              </a:p>
              <a:p>
                <a:r>
                  <a:rPr lang="en-US" dirty="0"/>
                  <a:t>Train trees on each sample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 trees</a:t>
                </a:r>
              </a:p>
              <a:p>
                <a:r>
                  <a:rPr lang="en-US" dirty="0"/>
                  <a:t>Average prediction of trees on out-of-bag samples</a:t>
                </a:r>
              </a:p>
            </p:txBody>
          </p:sp>
        </mc:Choice>
        <mc:Fallback xmlns="">
          <p:sp>
            <p:nvSpPr>
              <p:cNvPr id="574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4468" name="Group 4"/>
          <p:cNvGrpSpPr>
            <a:grpSpLocks/>
          </p:cNvGrpSpPr>
          <p:nvPr/>
        </p:nvGrpSpPr>
        <p:grpSpPr bwMode="auto">
          <a:xfrm rot="5400000">
            <a:off x="5229225" y="2714625"/>
            <a:ext cx="371475" cy="314325"/>
            <a:chOff x="4272" y="2304"/>
            <a:chExt cx="432" cy="384"/>
          </a:xfrm>
        </p:grpSpPr>
        <p:grpSp>
          <p:nvGrpSpPr>
            <p:cNvPr id="574469" name="Group 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70" name="Oval 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471" name="Line 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472" name="Line 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473" name="Oval 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74" name="Line 1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75" name="Line 1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76" name="Oval 1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77" name="Line 1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78" name="Line 1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479" name="Group 15"/>
          <p:cNvGrpSpPr>
            <a:grpSpLocks/>
          </p:cNvGrpSpPr>
          <p:nvPr/>
        </p:nvGrpSpPr>
        <p:grpSpPr bwMode="auto">
          <a:xfrm rot="5400000">
            <a:off x="4800600" y="2914650"/>
            <a:ext cx="371475" cy="314325"/>
            <a:chOff x="4272" y="2304"/>
            <a:chExt cx="432" cy="384"/>
          </a:xfrm>
        </p:grpSpPr>
        <p:grpSp>
          <p:nvGrpSpPr>
            <p:cNvPr id="574480" name="Group 1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81" name="Oval 1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482" name="Line 1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483" name="Line 1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484" name="Oval 2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85" name="Line 2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86" name="Line 2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87" name="Oval 2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88" name="Line 2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89" name="Line 2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490" name="Group 26"/>
          <p:cNvGrpSpPr>
            <a:grpSpLocks/>
          </p:cNvGrpSpPr>
          <p:nvPr/>
        </p:nvGrpSpPr>
        <p:grpSpPr bwMode="auto">
          <a:xfrm rot="5400000">
            <a:off x="4400550" y="2743200"/>
            <a:ext cx="371475" cy="314325"/>
            <a:chOff x="4272" y="2304"/>
            <a:chExt cx="432" cy="384"/>
          </a:xfrm>
        </p:grpSpPr>
        <p:grpSp>
          <p:nvGrpSpPr>
            <p:cNvPr id="574491" name="Group 2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492" name="Oval 2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493" name="Line 2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494" name="Line 3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495" name="Oval 3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96" name="Line 3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97" name="Line 3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98" name="Oval 3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499" name="Line 3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00" name="Line 3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501" name="Group 37"/>
          <p:cNvGrpSpPr>
            <a:grpSpLocks/>
          </p:cNvGrpSpPr>
          <p:nvPr/>
        </p:nvGrpSpPr>
        <p:grpSpPr bwMode="auto">
          <a:xfrm rot="5400000">
            <a:off x="4000500" y="2914650"/>
            <a:ext cx="371475" cy="314325"/>
            <a:chOff x="4272" y="2304"/>
            <a:chExt cx="432" cy="384"/>
          </a:xfrm>
        </p:grpSpPr>
        <p:grpSp>
          <p:nvGrpSpPr>
            <p:cNvPr id="574502" name="Group 3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03" name="Oval 3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0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05" name="Line 4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06" name="Oval 4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07" name="Line 4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08" name="Line 4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09" name="Oval 4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10" name="Line 4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11" name="Line 4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74512" name="Text Box 48"/>
          <p:cNvSpPr txBox="1">
            <a:spLocks noChangeArrowheads="1"/>
          </p:cNvSpPr>
          <p:nvPr/>
        </p:nvSpPr>
        <p:spPr bwMode="auto">
          <a:xfrm>
            <a:off x="6000751" y="268605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pitchFamily="18" charset="0"/>
              </a:rPr>
              <a:t>…</a:t>
            </a:r>
          </a:p>
        </p:txBody>
      </p:sp>
      <p:sp>
        <p:nvSpPr>
          <p:cNvPr id="574513" name="Line 49"/>
          <p:cNvSpPr>
            <a:spLocks noChangeShapeType="1"/>
          </p:cNvSpPr>
          <p:nvPr/>
        </p:nvSpPr>
        <p:spPr bwMode="auto">
          <a:xfrm>
            <a:off x="3800475" y="3114675"/>
            <a:ext cx="428625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14" name="Line 50"/>
          <p:cNvSpPr>
            <a:spLocks noChangeShapeType="1"/>
          </p:cNvSpPr>
          <p:nvPr/>
        </p:nvSpPr>
        <p:spPr bwMode="auto">
          <a:xfrm>
            <a:off x="4257675" y="3343275"/>
            <a:ext cx="171450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15" name="Line 51"/>
          <p:cNvSpPr>
            <a:spLocks noChangeShapeType="1"/>
          </p:cNvSpPr>
          <p:nvPr/>
        </p:nvSpPr>
        <p:spPr bwMode="auto">
          <a:xfrm>
            <a:off x="4600575" y="311467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16" name="Line 52"/>
          <p:cNvSpPr>
            <a:spLocks noChangeShapeType="1"/>
          </p:cNvSpPr>
          <p:nvPr/>
        </p:nvSpPr>
        <p:spPr bwMode="auto">
          <a:xfrm flipH="1">
            <a:off x="4772025" y="3286125"/>
            <a:ext cx="22860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17" name="Line 53"/>
          <p:cNvSpPr>
            <a:spLocks noChangeShapeType="1"/>
          </p:cNvSpPr>
          <p:nvPr/>
        </p:nvSpPr>
        <p:spPr bwMode="auto">
          <a:xfrm flipH="1">
            <a:off x="5086350" y="3314700"/>
            <a:ext cx="57150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18" name="Text Box 54"/>
          <p:cNvSpPr txBox="1">
            <a:spLocks noChangeArrowheads="1"/>
          </p:cNvSpPr>
          <p:nvPr/>
        </p:nvSpPr>
        <p:spPr bwMode="auto">
          <a:xfrm>
            <a:off x="2290165" y="4011217"/>
            <a:ext cx="452438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350">
                <a:latin typeface="Times" pitchFamily="18" charset="0"/>
              </a:rPr>
              <a:t>Average prediction</a:t>
            </a:r>
          </a:p>
          <a:p>
            <a:pPr algn="ctr"/>
            <a:r>
              <a:rPr lang="en-US" sz="1350">
                <a:latin typeface="Times" pitchFamily="18" charset="0"/>
              </a:rPr>
              <a:t>(0.23 + 0.19 + 0.34 + 0.22 + 0.26 + … + 0.31) / # Trees = 0.24</a:t>
            </a:r>
          </a:p>
        </p:txBody>
      </p:sp>
      <p:grpSp>
        <p:nvGrpSpPr>
          <p:cNvPr id="574519" name="Group 55"/>
          <p:cNvGrpSpPr>
            <a:grpSpLocks/>
          </p:cNvGrpSpPr>
          <p:nvPr/>
        </p:nvGrpSpPr>
        <p:grpSpPr bwMode="auto">
          <a:xfrm rot="5400000">
            <a:off x="5629275" y="2914650"/>
            <a:ext cx="371475" cy="314325"/>
            <a:chOff x="4272" y="2304"/>
            <a:chExt cx="432" cy="384"/>
          </a:xfrm>
        </p:grpSpPr>
        <p:grpSp>
          <p:nvGrpSpPr>
            <p:cNvPr id="574520" name="Group 5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21" name="Oval 5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22" name="Line 5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23" name="Line 5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24" name="Oval 6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25" name="Line 6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26" name="Line 6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27" name="Oval 6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28" name="Line 6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29" name="Line 6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530" name="Group 66"/>
          <p:cNvGrpSpPr>
            <a:grpSpLocks/>
          </p:cNvGrpSpPr>
          <p:nvPr/>
        </p:nvGrpSpPr>
        <p:grpSpPr bwMode="auto">
          <a:xfrm rot="5400000">
            <a:off x="6486525" y="2743200"/>
            <a:ext cx="371475" cy="314325"/>
            <a:chOff x="4272" y="2304"/>
            <a:chExt cx="432" cy="384"/>
          </a:xfrm>
        </p:grpSpPr>
        <p:grpSp>
          <p:nvGrpSpPr>
            <p:cNvPr id="574531" name="Group 6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32" name="Oval 6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33" name="Line 6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34" name="Line 7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35" name="Oval 7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36" name="Line 7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37" name="Line 7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38" name="Oval 7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39" name="Line 7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40" name="Line 7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541" name="Group 77"/>
          <p:cNvGrpSpPr>
            <a:grpSpLocks/>
          </p:cNvGrpSpPr>
          <p:nvPr/>
        </p:nvGrpSpPr>
        <p:grpSpPr bwMode="auto">
          <a:xfrm rot="5400000">
            <a:off x="3600450" y="2743200"/>
            <a:ext cx="371475" cy="314325"/>
            <a:chOff x="4272" y="2304"/>
            <a:chExt cx="432" cy="384"/>
          </a:xfrm>
        </p:grpSpPr>
        <p:grpSp>
          <p:nvGrpSpPr>
            <p:cNvPr id="574542" name="Group 7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43" name="Oval 7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44" name="Line 8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45" name="Line 8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46" name="Oval 8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47" name="Line 8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48" name="Line 8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49" name="Oval 8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50" name="Line 8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51" name="Line 8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552" name="Group 88"/>
          <p:cNvGrpSpPr>
            <a:grpSpLocks/>
          </p:cNvGrpSpPr>
          <p:nvPr/>
        </p:nvGrpSpPr>
        <p:grpSpPr bwMode="auto">
          <a:xfrm rot="5400000">
            <a:off x="3171825" y="2914650"/>
            <a:ext cx="371475" cy="314325"/>
            <a:chOff x="4272" y="2304"/>
            <a:chExt cx="432" cy="384"/>
          </a:xfrm>
        </p:grpSpPr>
        <p:grpSp>
          <p:nvGrpSpPr>
            <p:cNvPr id="574553" name="Group 89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54" name="Oval 90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55" name="Line 91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56" name="Line 92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57" name="Oval 93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58" name="Line 94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59" name="Line 95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60" name="Oval 96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61" name="Line 97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62" name="Line 98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4563" name="Group 99"/>
          <p:cNvGrpSpPr>
            <a:grpSpLocks/>
          </p:cNvGrpSpPr>
          <p:nvPr/>
        </p:nvGrpSpPr>
        <p:grpSpPr bwMode="auto">
          <a:xfrm rot="5400000">
            <a:off x="2743200" y="2714625"/>
            <a:ext cx="371475" cy="314325"/>
            <a:chOff x="4272" y="2304"/>
            <a:chExt cx="432" cy="384"/>
          </a:xfrm>
        </p:grpSpPr>
        <p:grpSp>
          <p:nvGrpSpPr>
            <p:cNvPr id="574564" name="Group 100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65" name="Oval 101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66" name="Line 102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67" name="Line 103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68" name="Oval 104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69" name="Line 105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70" name="Line 106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71" name="Oval 107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72" name="Line 108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73" name="Line 109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74574" name="Line 110"/>
          <p:cNvSpPr>
            <a:spLocks noChangeShapeType="1"/>
          </p:cNvSpPr>
          <p:nvPr/>
        </p:nvSpPr>
        <p:spPr bwMode="auto">
          <a:xfrm flipH="1">
            <a:off x="5200650" y="3143250"/>
            <a:ext cx="1371600" cy="828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75" name="Line 111"/>
          <p:cNvSpPr>
            <a:spLocks noChangeShapeType="1"/>
          </p:cNvSpPr>
          <p:nvPr/>
        </p:nvSpPr>
        <p:spPr bwMode="auto">
          <a:xfrm flipH="1">
            <a:off x="4914900" y="3143250"/>
            <a:ext cx="51435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76" name="Line 112"/>
          <p:cNvSpPr>
            <a:spLocks noChangeShapeType="1"/>
          </p:cNvSpPr>
          <p:nvPr/>
        </p:nvSpPr>
        <p:spPr bwMode="auto">
          <a:xfrm>
            <a:off x="2971800" y="3143250"/>
            <a:ext cx="97155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77" name="Line 113"/>
          <p:cNvSpPr>
            <a:spLocks noChangeShapeType="1"/>
          </p:cNvSpPr>
          <p:nvPr/>
        </p:nvSpPr>
        <p:spPr bwMode="auto">
          <a:xfrm>
            <a:off x="3486150" y="3314700"/>
            <a:ext cx="62865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574578" name="Group 114"/>
          <p:cNvGrpSpPr>
            <a:grpSpLocks/>
          </p:cNvGrpSpPr>
          <p:nvPr/>
        </p:nvGrpSpPr>
        <p:grpSpPr bwMode="auto">
          <a:xfrm rot="5400000">
            <a:off x="2343150" y="2886075"/>
            <a:ext cx="371475" cy="314325"/>
            <a:chOff x="4272" y="2304"/>
            <a:chExt cx="432" cy="384"/>
          </a:xfrm>
        </p:grpSpPr>
        <p:grpSp>
          <p:nvGrpSpPr>
            <p:cNvPr id="574579" name="Group 11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4580" name="Oval 11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F1B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81" name="Line 11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4582" name="Line 11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4583" name="Oval 11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84" name="Line 12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85" name="Line 12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86" name="Oval 12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87" name="Line 12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4588" name="Line 12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74589" name="Line 125"/>
          <p:cNvSpPr>
            <a:spLocks noChangeShapeType="1"/>
          </p:cNvSpPr>
          <p:nvPr/>
        </p:nvSpPr>
        <p:spPr bwMode="auto">
          <a:xfrm>
            <a:off x="2628900" y="3257550"/>
            <a:ext cx="120015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4590" name="Rectangle 126"/>
          <p:cNvSpPr>
            <a:spLocks noChangeArrowheads="1"/>
          </p:cNvSpPr>
          <p:nvPr/>
        </p:nvSpPr>
        <p:spPr bwMode="auto">
          <a:xfrm>
            <a:off x="2093119" y="2571750"/>
            <a:ext cx="5143500" cy="2171700"/>
          </a:xfrm>
          <a:prstGeom prst="rect">
            <a:avLst/>
          </a:prstGeom>
          <a:solidFill>
            <a:srgbClr val="FB271E">
              <a:alpha val="14999"/>
            </a:srgbClr>
          </a:solidFill>
          <a:ln w="12700">
            <a:solidFill>
              <a:srgbClr val="ABC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25001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EF44-0297-43AF-8A8C-DB98D37CF54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Forests (Bagged Trees++)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54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1000+ </m:t>
                    </m:r>
                  </m:oMath>
                </a14:m>
                <a:r>
                  <a:rPr lang="en-US" dirty="0"/>
                  <a:t>bootstrap samples of data</a:t>
                </a:r>
              </a:p>
              <a:p>
                <a:r>
                  <a:rPr lang="en-US" dirty="0"/>
                  <a:t>Draw sample of available attributes at each split</a:t>
                </a:r>
              </a:p>
              <a:p>
                <a:r>
                  <a:rPr lang="en-US" dirty="0"/>
                  <a:t>Train trees on each sample/attribute set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dirty="0"/>
                  <a:t>trees</a:t>
                </a:r>
              </a:p>
              <a:p>
                <a:r>
                  <a:rPr lang="en-US" dirty="0"/>
                  <a:t>Average prediction of trees on out-of-bag samples</a:t>
                </a:r>
              </a:p>
            </p:txBody>
          </p:sp>
        </mc:Choice>
        <mc:Fallback xmlns="">
          <p:sp>
            <p:nvSpPr>
              <p:cNvPr id="575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5492" name="Group 4"/>
          <p:cNvGrpSpPr>
            <a:grpSpLocks/>
          </p:cNvGrpSpPr>
          <p:nvPr/>
        </p:nvGrpSpPr>
        <p:grpSpPr bwMode="auto">
          <a:xfrm rot="5400000">
            <a:off x="5229225" y="2714625"/>
            <a:ext cx="371475" cy="314325"/>
            <a:chOff x="4272" y="2304"/>
            <a:chExt cx="432" cy="384"/>
          </a:xfrm>
        </p:grpSpPr>
        <p:grpSp>
          <p:nvGrpSpPr>
            <p:cNvPr id="575493" name="Group 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494" name="Oval 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495" name="Line 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496" name="Line 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497" name="Oval 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498" name="Line 1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499" name="Line 1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00" name="Oval 1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01" name="Line 1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02" name="Line 1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03" name="Group 15"/>
          <p:cNvGrpSpPr>
            <a:grpSpLocks/>
          </p:cNvGrpSpPr>
          <p:nvPr/>
        </p:nvGrpSpPr>
        <p:grpSpPr bwMode="auto">
          <a:xfrm rot="5400000">
            <a:off x="4800600" y="2914650"/>
            <a:ext cx="371475" cy="314325"/>
            <a:chOff x="4272" y="2304"/>
            <a:chExt cx="432" cy="384"/>
          </a:xfrm>
        </p:grpSpPr>
        <p:grpSp>
          <p:nvGrpSpPr>
            <p:cNvPr id="575504" name="Group 1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05" name="Oval 1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06" name="Line 1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07" name="Line 1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08" name="Oval 2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09" name="Line 2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10" name="Line 2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11" name="Oval 2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12" name="Line 2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13" name="Line 2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14" name="Group 26"/>
          <p:cNvGrpSpPr>
            <a:grpSpLocks/>
          </p:cNvGrpSpPr>
          <p:nvPr/>
        </p:nvGrpSpPr>
        <p:grpSpPr bwMode="auto">
          <a:xfrm rot="5400000">
            <a:off x="4400550" y="2743200"/>
            <a:ext cx="371475" cy="314325"/>
            <a:chOff x="4272" y="2304"/>
            <a:chExt cx="432" cy="384"/>
          </a:xfrm>
        </p:grpSpPr>
        <p:grpSp>
          <p:nvGrpSpPr>
            <p:cNvPr id="575515" name="Group 2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16" name="Oval 2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17" name="Line 2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18" name="Line 3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19" name="Oval 3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20" name="Line 3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21" name="Line 3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22" name="Oval 3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23" name="Line 3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24" name="Line 3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25" name="Group 37"/>
          <p:cNvGrpSpPr>
            <a:grpSpLocks/>
          </p:cNvGrpSpPr>
          <p:nvPr/>
        </p:nvGrpSpPr>
        <p:grpSpPr bwMode="auto">
          <a:xfrm rot="5400000">
            <a:off x="4000500" y="2914650"/>
            <a:ext cx="371475" cy="314325"/>
            <a:chOff x="4272" y="2304"/>
            <a:chExt cx="432" cy="384"/>
          </a:xfrm>
        </p:grpSpPr>
        <p:grpSp>
          <p:nvGrpSpPr>
            <p:cNvPr id="575526" name="Group 3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27" name="Oval 3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28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29" name="Line 4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30" name="Oval 4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31" name="Line 4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32" name="Line 4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33" name="Oval 4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34" name="Line 4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35" name="Line 4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75536" name="Text Box 48"/>
          <p:cNvSpPr txBox="1">
            <a:spLocks noChangeArrowheads="1"/>
          </p:cNvSpPr>
          <p:nvPr/>
        </p:nvSpPr>
        <p:spPr bwMode="auto">
          <a:xfrm>
            <a:off x="6000751" y="2686050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Times" pitchFamily="18" charset="0"/>
              </a:rPr>
              <a:t>…</a:t>
            </a:r>
          </a:p>
        </p:txBody>
      </p:sp>
      <p:sp>
        <p:nvSpPr>
          <p:cNvPr id="575537" name="Line 49"/>
          <p:cNvSpPr>
            <a:spLocks noChangeShapeType="1"/>
          </p:cNvSpPr>
          <p:nvPr/>
        </p:nvSpPr>
        <p:spPr bwMode="auto">
          <a:xfrm>
            <a:off x="3800475" y="3114675"/>
            <a:ext cx="428625" cy="771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538" name="Line 50"/>
          <p:cNvSpPr>
            <a:spLocks noChangeShapeType="1"/>
          </p:cNvSpPr>
          <p:nvPr/>
        </p:nvSpPr>
        <p:spPr bwMode="auto">
          <a:xfrm>
            <a:off x="4257675" y="3343275"/>
            <a:ext cx="171450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539" name="Line 51"/>
          <p:cNvSpPr>
            <a:spLocks noChangeShapeType="1"/>
          </p:cNvSpPr>
          <p:nvPr/>
        </p:nvSpPr>
        <p:spPr bwMode="auto">
          <a:xfrm>
            <a:off x="4600575" y="3114675"/>
            <a:ext cx="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540" name="Line 52"/>
          <p:cNvSpPr>
            <a:spLocks noChangeShapeType="1"/>
          </p:cNvSpPr>
          <p:nvPr/>
        </p:nvSpPr>
        <p:spPr bwMode="auto">
          <a:xfrm flipH="1">
            <a:off x="4772025" y="3286125"/>
            <a:ext cx="22860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541" name="Line 53"/>
          <p:cNvSpPr>
            <a:spLocks noChangeShapeType="1"/>
          </p:cNvSpPr>
          <p:nvPr/>
        </p:nvSpPr>
        <p:spPr bwMode="auto">
          <a:xfrm flipH="1">
            <a:off x="5086350" y="3314700"/>
            <a:ext cx="57150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542" name="Text Box 54"/>
          <p:cNvSpPr txBox="1">
            <a:spLocks noChangeArrowheads="1"/>
          </p:cNvSpPr>
          <p:nvPr/>
        </p:nvSpPr>
        <p:spPr bwMode="auto">
          <a:xfrm>
            <a:off x="2290165" y="4011217"/>
            <a:ext cx="452438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350">
                <a:latin typeface="Times" pitchFamily="18" charset="0"/>
              </a:rPr>
              <a:t>Average prediction</a:t>
            </a:r>
          </a:p>
          <a:p>
            <a:pPr algn="ctr"/>
            <a:r>
              <a:rPr lang="en-US" sz="1350">
                <a:latin typeface="Times" pitchFamily="18" charset="0"/>
              </a:rPr>
              <a:t>(0.23 + 0.19 + 0.34 + 0.22 + 0.26 + … + 0.31) / # Trees = 0.24</a:t>
            </a:r>
          </a:p>
        </p:txBody>
      </p:sp>
      <p:grpSp>
        <p:nvGrpSpPr>
          <p:cNvPr id="575543" name="Group 55"/>
          <p:cNvGrpSpPr>
            <a:grpSpLocks/>
          </p:cNvGrpSpPr>
          <p:nvPr/>
        </p:nvGrpSpPr>
        <p:grpSpPr bwMode="auto">
          <a:xfrm rot="5400000">
            <a:off x="5629275" y="2914650"/>
            <a:ext cx="371475" cy="314325"/>
            <a:chOff x="4272" y="2304"/>
            <a:chExt cx="432" cy="384"/>
          </a:xfrm>
        </p:grpSpPr>
        <p:grpSp>
          <p:nvGrpSpPr>
            <p:cNvPr id="575544" name="Group 56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45" name="Oval 57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46" name="Line 58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47" name="Line 59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48" name="Oval 60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49" name="Line 61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50" name="Line 62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51" name="Oval 63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52" name="Line 64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53" name="Line 65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54" name="Group 66"/>
          <p:cNvGrpSpPr>
            <a:grpSpLocks/>
          </p:cNvGrpSpPr>
          <p:nvPr/>
        </p:nvGrpSpPr>
        <p:grpSpPr bwMode="auto">
          <a:xfrm rot="5400000">
            <a:off x="6486525" y="2743200"/>
            <a:ext cx="371475" cy="314325"/>
            <a:chOff x="4272" y="2304"/>
            <a:chExt cx="432" cy="384"/>
          </a:xfrm>
        </p:grpSpPr>
        <p:grpSp>
          <p:nvGrpSpPr>
            <p:cNvPr id="575555" name="Group 67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56" name="Oval 68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57" name="Line 69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58" name="Line 70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59" name="Oval 71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60" name="Line 72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61" name="Line 73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62" name="Oval 74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63" name="Line 75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64" name="Line 76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65" name="Group 77"/>
          <p:cNvGrpSpPr>
            <a:grpSpLocks/>
          </p:cNvGrpSpPr>
          <p:nvPr/>
        </p:nvGrpSpPr>
        <p:grpSpPr bwMode="auto">
          <a:xfrm rot="5400000">
            <a:off x="3600450" y="2743200"/>
            <a:ext cx="371475" cy="314325"/>
            <a:chOff x="4272" y="2304"/>
            <a:chExt cx="432" cy="384"/>
          </a:xfrm>
        </p:grpSpPr>
        <p:grpSp>
          <p:nvGrpSpPr>
            <p:cNvPr id="575566" name="Group 78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67" name="Oval 79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68" name="Line 8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69" name="Line 81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70" name="Oval 82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71" name="Line 83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72" name="Line 84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73" name="Oval 85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74" name="Line 86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75" name="Line 87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76" name="Group 88"/>
          <p:cNvGrpSpPr>
            <a:grpSpLocks/>
          </p:cNvGrpSpPr>
          <p:nvPr/>
        </p:nvGrpSpPr>
        <p:grpSpPr bwMode="auto">
          <a:xfrm rot="5400000">
            <a:off x="3171825" y="2914650"/>
            <a:ext cx="371475" cy="314325"/>
            <a:chOff x="4272" y="2304"/>
            <a:chExt cx="432" cy="384"/>
          </a:xfrm>
        </p:grpSpPr>
        <p:grpSp>
          <p:nvGrpSpPr>
            <p:cNvPr id="575577" name="Group 89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78" name="Oval 90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79" name="Line 91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80" name="Line 92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81" name="Oval 93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82" name="Line 94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83" name="Line 95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84" name="Oval 96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85" name="Line 97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86" name="Line 98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575587" name="Group 99"/>
          <p:cNvGrpSpPr>
            <a:grpSpLocks/>
          </p:cNvGrpSpPr>
          <p:nvPr/>
        </p:nvGrpSpPr>
        <p:grpSpPr bwMode="auto">
          <a:xfrm rot="5400000">
            <a:off x="2743200" y="2714625"/>
            <a:ext cx="371475" cy="314325"/>
            <a:chOff x="4272" y="2304"/>
            <a:chExt cx="432" cy="384"/>
          </a:xfrm>
        </p:grpSpPr>
        <p:grpSp>
          <p:nvGrpSpPr>
            <p:cNvPr id="575588" name="Group 100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589" name="Oval 101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B27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90" name="Line 102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591" name="Line 103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592" name="Oval 104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93" name="Line 105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94" name="Line 106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95" name="Oval 107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B271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96" name="Line 108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597" name="Line 109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75598" name="Line 110"/>
          <p:cNvSpPr>
            <a:spLocks noChangeShapeType="1"/>
          </p:cNvSpPr>
          <p:nvPr/>
        </p:nvSpPr>
        <p:spPr bwMode="auto">
          <a:xfrm flipH="1">
            <a:off x="5200650" y="3143250"/>
            <a:ext cx="1371600" cy="828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599" name="Line 111"/>
          <p:cNvSpPr>
            <a:spLocks noChangeShapeType="1"/>
          </p:cNvSpPr>
          <p:nvPr/>
        </p:nvSpPr>
        <p:spPr bwMode="auto">
          <a:xfrm flipH="1">
            <a:off x="4914900" y="3143250"/>
            <a:ext cx="51435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600" name="Line 112"/>
          <p:cNvSpPr>
            <a:spLocks noChangeShapeType="1"/>
          </p:cNvSpPr>
          <p:nvPr/>
        </p:nvSpPr>
        <p:spPr bwMode="auto">
          <a:xfrm>
            <a:off x="2971800" y="3143250"/>
            <a:ext cx="97155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601" name="Line 113"/>
          <p:cNvSpPr>
            <a:spLocks noChangeShapeType="1"/>
          </p:cNvSpPr>
          <p:nvPr/>
        </p:nvSpPr>
        <p:spPr bwMode="auto">
          <a:xfrm>
            <a:off x="3486150" y="3314700"/>
            <a:ext cx="62865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575602" name="Group 114"/>
          <p:cNvGrpSpPr>
            <a:grpSpLocks/>
          </p:cNvGrpSpPr>
          <p:nvPr/>
        </p:nvGrpSpPr>
        <p:grpSpPr bwMode="auto">
          <a:xfrm rot="5400000">
            <a:off x="2343150" y="2886075"/>
            <a:ext cx="371475" cy="314325"/>
            <a:chOff x="4272" y="2304"/>
            <a:chExt cx="432" cy="384"/>
          </a:xfrm>
        </p:grpSpPr>
        <p:grpSp>
          <p:nvGrpSpPr>
            <p:cNvPr id="575603" name="Group 115"/>
            <p:cNvGrpSpPr>
              <a:grpSpLocks/>
            </p:cNvGrpSpPr>
            <p:nvPr/>
          </p:nvGrpSpPr>
          <p:grpSpPr bwMode="auto">
            <a:xfrm>
              <a:off x="4272" y="2384"/>
              <a:ext cx="192" cy="192"/>
              <a:chOff x="3456" y="1920"/>
              <a:chExt cx="192" cy="192"/>
            </a:xfrm>
          </p:grpSpPr>
          <p:sp>
            <p:nvSpPr>
              <p:cNvPr id="575604" name="Oval 116"/>
              <p:cNvSpPr>
                <a:spLocks noChangeArrowheads="1"/>
              </p:cNvSpPr>
              <p:nvPr/>
            </p:nvSpPr>
            <p:spPr bwMode="auto">
              <a:xfrm>
                <a:off x="3456" y="1968"/>
                <a:ext cx="48" cy="48"/>
              </a:xfrm>
              <a:prstGeom prst="ellipse">
                <a:avLst/>
              </a:prstGeom>
              <a:solidFill>
                <a:srgbClr val="FF1B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605" name="Line 11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75606" name="Line 118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575607" name="Oval 119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608" name="Line 120"/>
            <p:cNvSpPr>
              <a:spLocks noChangeShapeType="1"/>
            </p:cNvSpPr>
            <p:nvPr/>
          </p:nvSpPr>
          <p:spPr bwMode="auto">
            <a:xfrm>
              <a:off x="4512" y="24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609" name="Line 121"/>
            <p:cNvSpPr>
              <a:spLocks noChangeShapeType="1"/>
            </p:cNvSpPr>
            <p:nvPr/>
          </p:nvSpPr>
          <p:spPr bwMode="auto">
            <a:xfrm flipV="1">
              <a:off x="4512" y="230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610" name="Oval 122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ellipse">
              <a:avLst/>
            </a:prstGeom>
            <a:solidFill>
              <a:srgbClr val="FF1B1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611" name="Line 123"/>
            <p:cNvSpPr>
              <a:spLocks noChangeShapeType="1"/>
            </p:cNvSpPr>
            <p:nvPr/>
          </p:nvSpPr>
          <p:spPr bwMode="auto">
            <a:xfrm>
              <a:off x="4512" y="259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5612" name="Line 124"/>
            <p:cNvSpPr>
              <a:spLocks noChangeShapeType="1"/>
            </p:cNvSpPr>
            <p:nvPr/>
          </p:nvSpPr>
          <p:spPr bwMode="auto">
            <a:xfrm flipV="1">
              <a:off x="4512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75613" name="Line 125"/>
          <p:cNvSpPr>
            <a:spLocks noChangeShapeType="1"/>
          </p:cNvSpPr>
          <p:nvPr/>
        </p:nvSpPr>
        <p:spPr bwMode="auto">
          <a:xfrm>
            <a:off x="2628900" y="3257550"/>
            <a:ext cx="120015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5614" name="Rectangle 126"/>
          <p:cNvSpPr>
            <a:spLocks noChangeArrowheads="1"/>
          </p:cNvSpPr>
          <p:nvPr/>
        </p:nvSpPr>
        <p:spPr bwMode="auto">
          <a:xfrm>
            <a:off x="2093119" y="2621359"/>
            <a:ext cx="5143500" cy="2214562"/>
          </a:xfrm>
          <a:prstGeom prst="rect">
            <a:avLst/>
          </a:prstGeom>
          <a:solidFill>
            <a:srgbClr val="FB271E">
              <a:alpha val="14999"/>
            </a:srgbClr>
          </a:solidFill>
          <a:ln w="12700">
            <a:solidFill>
              <a:srgbClr val="ABC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04336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Far: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far, we focused on Binary Classification	</a:t>
                </a:r>
              </a:p>
              <a:p>
                <a:r>
                  <a:rPr lang="en-US" dirty="0"/>
                  <a:t>For linear models: </a:t>
                </a:r>
              </a:p>
              <a:p>
                <a:pPr lvl="1"/>
                <a:r>
                  <a:rPr lang="en-US" dirty="0"/>
                  <a:t>Perceptron, Winnow, SVM, GD, SGD	</a:t>
                </a:r>
              </a:p>
              <a:p>
                <a:r>
                  <a:rPr lang="en-US" dirty="0"/>
                  <a:t>The prediction is simple: </a:t>
                </a:r>
              </a:p>
              <a:p>
                <a:pPr lvl="1"/>
                <a:r>
                  <a:rPr lang="en-US" dirty="0"/>
                  <a:t>Given an 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Prediction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is the learned model	</a:t>
                </a:r>
              </a:p>
              <a:p>
                <a:r>
                  <a:rPr lang="en-US" dirty="0"/>
                  <a:t>The output	is a single bit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341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Multi-Categorical Output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0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3289" y="858645"/>
                <a:ext cx="8229600" cy="3690798"/>
              </a:xfrm>
            </p:spPr>
            <p:txBody>
              <a:bodyPr>
                <a:normAutofit lnSpcReduction="10000"/>
              </a:bodyPr>
              <a:lstStyle/>
              <a:p>
                <a:pPr lvl="1"/>
                <a:r>
                  <a:rPr lang="en-US" dirty="0"/>
                  <a:t>Multi-class Classification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{1,…,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character recognition (‘6’)</a:t>
                </a:r>
              </a:p>
              <a:p>
                <a:pPr lvl="2"/>
                <a:r>
                  <a:rPr lang="en-US" dirty="0"/>
                  <a:t>document classification (‘homepage’)</a:t>
                </a:r>
              </a:p>
              <a:p>
                <a:pPr lvl="1"/>
                <a:r>
                  <a:rPr lang="en-US" dirty="0"/>
                  <a:t>Multi-label Classification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{1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document classification (‘(</a:t>
                </a:r>
                <a:r>
                  <a:rPr lang="en-US" dirty="0" err="1"/>
                  <a:t>homepage,facultypage</a:t>
                </a:r>
                <a:r>
                  <a:rPr lang="en-US" dirty="0"/>
                  <a:t>)’)</a:t>
                </a:r>
              </a:p>
              <a:p>
                <a:pPr lvl="1"/>
                <a:r>
                  <a:rPr lang="en-US" dirty="0"/>
                  <a:t>Category Ranking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user preference (‘(love &gt; like &gt; hate)’)</a:t>
                </a:r>
              </a:p>
              <a:p>
                <a:pPr lvl="2"/>
                <a:r>
                  <a:rPr lang="en-US" dirty="0"/>
                  <a:t>document classification (‘</a:t>
                </a:r>
                <a:r>
                  <a:rPr lang="en-US" dirty="0" err="1"/>
                  <a:t>hompage</a:t>
                </a:r>
                <a:r>
                  <a:rPr lang="en-US" dirty="0"/>
                  <a:t> &gt; </a:t>
                </a:r>
                <a:r>
                  <a:rPr lang="en-US" dirty="0" err="1"/>
                  <a:t>facultypage</a:t>
                </a:r>
                <a:r>
                  <a:rPr lang="en-US" dirty="0"/>
                  <a:t> &gt; sports’)</a:t>
                </a:r>
              </a:p>
              <a:p>
                <a:pPr lvl="1"/>
                <a:r>
                  <a:rPr lang="en-US" dirty="0"/>
                  <a:t>Hierarchical Classification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{1,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cohere with class hierarchy</a:t>
                </a:r>
              </a:p>
              <a:p>
                <a:pPr lvl="2"/>
                <a:r>
                  <a:rPr lang="en-US" dirty="0"/>
                  <a:t>place document into index where ‘soccer’ is-a ‘sport’</a:t>
                </a:r>
              </a:p>
            </p:txBody>
          </p:sp>
        </mc:Choice>
        <mc:Fallback xmlns="">
          <p:sp>
            <p:nvSpPr>
              <p:cNvPr id="216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3289" y="858645"/>
                <a:ext cx="8229600" cy="3690798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552367" y="914617"/>
            <a:ext cx="377487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956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58645"/>
                <a:ext cx="8229600" cy="3690798"/>
              </a:xfrm>
            </p:spPr>
            <p:txBody>
              <a:bodyPr/>
              <a:lstStyle/>
              <a:p>
                <a:pPr lvl="1"/>
                <a:r>
                  <a:rPr lang="en-US" dirty="0"/>
                  <a:t>Learning:</a:t>
                </a:r>
              </a:p>
              <a:p>
                <a:pPr lvl="2"/>
                <a:r>
                  <a:rPr lang="en-US" dirty="0"/>
                  <a:t>Given a data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{(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aseline="30000" dirty="0">
                  <a:latin typeface="Calibri"/>
                </a:endParaRPr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{1,2,…,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Prediction (inference):</a:t>
                </a:r>
              </a:p>
              <a:p>
                <a:pPr lvl="2"/>
                <a:r>
                  <a:rPr lang="en-US" dirty="0"/>
                  <a:t>Given an 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and a learned function (model),</a:t>
                </a:r>
              </a:p>
              <a:p>
                <a:pPr lvl="2"/>
                <a:r>
                  <a:rPr lang="en-US" dirty="0"/>
                  <a:t>Output a single class labels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58645"/>
                <a:ext cx="8229600" cy="3690798"/>
              </a:xfrm>
              <a:blipFill>
                <a:blip r:embed="rId2"/>
                <a:stretch>
                  <a:fillRect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222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237034-EA45-4B36-9CE1-626FAE15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740C7-48D8-44F8-8145-C565FEC0D3D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00" y="254000"/>
            <a:ext cx="863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77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to Multiclass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schemes for multiclass classification work by reducing the problem to that of binary classification.</a:t>
            </a:r>
          </a:p>
          <a:p>
            <a:r>
              <a:rPr lang="en-US" dirty="0"/>
              <a:t>There are multiple ways to decompose the multiclass prediction into multiple binary decisions	</a:t>
            </a:r>
          </a:p>
          <a:p>
            <a:pPr lvl="1"/>
            <a:r>
              <a:rPr lang="en-US" dirty="0"/>
              <a:t>One-vs-all	</a:t>
            </a:r>
          </a:p>
          <a:p>
            <a:pPr lvl="1"/>
            <a:r>
              <a:rPr lang="en-US" dirty="0"/>
              <a:t>All-vs-all	</a:t>
            </a:r>
          </a:p>
          <a:p>
            <a:pPr lvl="1"/>
            <a:r>
              <a:rPr lang="en-US" dirty="0"/>
              <a:t>Error correcting codes</a:t>
            </a:r>
          </a:p>
          <a:p>
            <a:r>
              <a:rPr lang="en-US" dirty="0"/>
              <a:t>We will then talk about a more general scheme:</a:t>
            </a:r>
          </a:p>
          <a:p>
            <a:pPr lvl="1"/>
            <a:r>
              <a:rPr lang="en-US" dirty="0"/>
              <a:t>Constraint Classification</a:t>
            </a:r>
          </a:p>
          <a:p>
            <a:r>
              <a:rPr lang="en-US" dirty="0"/>
              <a:t>It can be used to model other non-binary classification schemes and leads to </a:t>
            </a:r>
            <a:r>
              <a:rPr lang="en-US" dirty="0">
                <a:solidFill>
                  <a:srgbClr val="FF0000"/>
                </a:solidFill>
              </a:rPr>
              <a:t>Structured Prediction</a:t>
            </a:r>
            <a:r>
              <a:rPr lang="en-US" dirty="0"/>
              <a:t>.	</a:t>
            </a:r>
          </a:p>
        </p:txBody>
      </p:sp>
      <p:pic>
        <p:nvPicPr>
          <p:cNvPr id="59394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8" y="2295236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8" y="2577704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One-Vs-All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Assumption: </a:t>
                </a:r>
                <a:r>
                  <a:rPr lang="en-US" dirty="0"/>
                  <a:t>Each class can be separated from </a:t>
                </a:r>
                <a:r>
                  <a:rPr lang="en-US" dirty="0">
                    <a:solidFill>
                      <a:srgbClr val="0000FF"/>
                    </a:solidFill>
                  </a:rPr>
                  <a:t>all the rest</a:t>
                </a:r>
                <a:r>
                  <a:rPr lang="en-US" dirty="0"/>
                  <a:t> using a binary classifier in the hypothesis space.</a:t>
                </a: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Learning: </a:t>
                </a:r>
                <a:r>
                  <a:rPr lang="en-US" dirty="0"/>
                  <a:t>Decomposed to learning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independent binary classifiers, one for each class label.</a:t>
                </a: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Learning: 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the set of training examples. 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label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, </a:t>
                </a:r>
                <a:r>
                  <a:rPr lang="en-US" dirty="0"/>
                  <a:t>construct a binary classification problem as follows: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Positive examples: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with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Negative examples: All other elements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This is a binary learning problem that we can solve, producing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binary classifiers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Decision: </a:t>
                </a:r>
                <a:r>
                  <a:rPr lang="en-US" dirty="0"/>
                  <a:t>Winner Takes All (WTA): </a:t>
                </a:r>
              </a:p>
              <a:p>
                <a:pPr lvl="1"/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792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02" y="63845"/>
            <a:ext cx="8229600" cy="693605"/>
          </a:xfrm>
        </p:spPr>
        <p:txBody>
          <a:bodyPr/>
          <a:lstStyle/>
          <a:p>
            <a:r>
              <a:rPr lang="en-US" sz="2700" dirty="0"/>
              <a:t>Solving </a:t>
            </a:r>
            <a:r>
              <a:rPr lang="en-US" sz="2700" dirty="0" err="1"/>
              <a:t>MultiClass</a:t>
            </a:r>
            <a:r>
              <a:rPr lang="en-US" sz="2700" dirty="0"/>
              <a:t> with 1 vs All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94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MultiClass classifier</a:t>
                </a:r>
              </a:p>
              <a:p>
                <a:pPr lvl="1"/>
                <a:r>
                  <a:rPr lang="en-US" dirty="0"/>
                  <a:t>Function  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 {1,2,3,…,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endParaRPr lang="en-US" dirty="0"/>
              </a:p>
              <a:p>
                <a:r>
                  <a:rPr lang="en-US" dirty="0"/>
                  <a:t>Decompose into binary problems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 always possible to learn </a:t>
                </a:r>
              </a:p>
              <a:p>
                <a:r>
                  <a:rPr lang="en-US" dirty="0"/>
                  <a:t>No theoretical justification </a:t>
                </a:r>
              </a:p>
              <a:p>
                <a:pPr lvl="1"/>
                <a:r>
                  <a:rPr lang="en-US" dirty="0"/>
                  <a:t>Also: need to make sure the range of all classifiers is the same (for the argmax)</a:t>
                </a:r>
              </a:p>
              <a:p>
                <a:r>
                  <a:rPr lang="en-US" dirty="0"/>
                  <a:t>Note: in high dimensional spaces, it’s likely that things are separable</a:t>
                </a:r>
              </a:p>
            </p:txBody>
          </p:sp>
        </mc:Choice>
        <mc:Fallback>
          <p:sp>
            <p:nvSpPr>
              <p:cNvPr id="189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1653"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5775483" y="1184784"/>
            <a:ext cx="1426262" cy="1041387"/>
            <a:chOff x="605" y="1987"/>
            <a:chExt cx="2227" cy="1536"/>
          </a:xfrm>
        </p:grpSpPr>
        <p:sp>
          <p:nvSpPr>
            <p:cNvPr id="189445" name="Oval 5"/>
            <p:cNvSpPr>
              <a:spLocks noChangeArrowheads="1"/>
            </p:cNvSpPr>
            <p:nvPr/>
          </p:nvSpPr>
          <p:spPr bwMode="auto">
            <a:xfrm flipV="1">
              <a:off x="1143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46" name="Oval 6"/>
            <p:cNvSpPr>
              <a:spLocks noChangeArrowheads="1"/>
            </p:cNvSpPr>
            <p:nvPr/>
          </p:nvSpPr>
          <p:spPr bwMode="auto">
            <a:xfrm flipV="1">
              <a:off x="1373" y="1987"/>
              <a:ext cx="154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47" name="Oval 7"/>
            <p:cNvSpPr>
              <a:spLocks noChangeArrowheads="1"/>
            </p:cNvSpPr>
            <p:nvPr/>
          </p:nvSpPr>
          <p:spPr bwMode="auto">
            <a:xfrm flipV="1">
              <a:off x="1373" y="3216"/>
              <a:ext cx="154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48" name="Oval 8"/>
            <p:cNvSpPr>
              <a:spLocks noChangeArrowheads="1"/>
            </p:cNvSpPr>
            <p:nvPr/>
          </p:nvSpPr>
          <p:spPr bwMode="auto">
            <a:xfrm flipV="1">
              <a:off x="1603" y="2601"/>
              <a:ext cx="154" cy="15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49" name="Oval 9"/>
            <p:cNvSpPr>
              <a:spLocks noChangeArrowheads="1"/>
            </p:cNvSpPr>
            <p:nvPr/>
          </p:nvSpPr>
          <p:spPr bwMode="auto">
            <a:xfrm flipV="1">
              <a:off x="2448" y="2909"/>
              <a:ext cx="154" cy="15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0" name="Oval 10"/>
            <p:cNvSpPr>
              <a:spLocks noChangeArrowheads="1"/>
            </p:cNvSpPr>
            <p:nvPr/>
          </p:nvSpPr>
          <p:spPr bwMode="auto">
            <a:xfrm flipV="1">
              <a:off x="2602" y="2755"/>
              <a:ext cx="153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1" name="Oval 11"/>
            <p:cNvSpPr>
              <a:spLocks noChangeArrowheads="1"/>
            </p:cNvSpPr>
            <p:nvPr/>
          </p:nvSpPr>
          <p:spPr bwMode="auto">
            <a:xfrm flipV="1">
              <a:off x="1757" y="2909"/>
              <a:ext cx="153" cy="15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2" name="Oval 12"/>
            <p:cNvSpPr>
              <a:spLocks noChangeArrowheads="1"/>
            </p:cNvSpPr>
            <p:nvPr/>
          </p:nvSpPr>
          <p:spPr bwMode="auto">
            <a:xfrm flipV="1">
              <a:off x="1910" y="313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3" name="Oval 13"/>
            <p:cNvSpPr>
              <a:spLocks noChangeArrowheads="1"/>
            </p:cNvSpPr>
            <p:nvPr/>
          </p:nvSpPr>
          <p:spPr bwMode="auto">
            <a:xfrm flipV="1">
              <a:off x="1910" y="3369"/>
              <a:ext cx="154" cy="15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4" name="Oval 14"/>
            <p:cNvSpPr>
              <a:spLocks noChangeArrowheads="1"/>
            </p:cNvSpPr>
            <p:nvPr/>
          </p:nvSpPr>
          <p:spPr bwMode="auto">
            <a:xfrm flipV="1">
              <a:off x="2678" y="2985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5" name="Oval 15"/>
            <p:cNvSpPr>
              <a:spLocks noChangeArrowheads="1"/>
            </p:cNvSpPr>
            <p:nvPr/>
          </p:nvSpPr>
          <p:spPr bwMode="auto">
            <a:xfrm flipV="1">
              <a:off x="2371" y="2678"/>
              <a:ext cx="154" cy="15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6" name="Oval 16"/>
            <p:cNvSpPr>
              <a:spLocks noChangeArrowheads="1"/>
            </p:cNvSpPr>
            <p:nvPr/>
          </p:nvSpPr>
          <p:spPr bwMode="auto">
            <a:xfrm flipV="1">
              <a:off x="1680" y="2525"/>
              <a:ext cx="154" cy="15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189457" name="Oval 17"/>
            <p:cNvSpPr>
              <a:spLocks noChangeArrowheads="1"/>
            </p:cNvSpPr>
            <p:nvPr/>
          </p:nvSpPr>
          <p:spPr bwMode="auto">
            <a:xfrm flipV="1">
              <a:off x="1527" y="2141"/>
              <a:ext cx="153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8" name="Oval 18"/>
            <p:cNvSpPr>
              <a:spLocks noChangeArrowheads="1"/>
            </p:cNvSpPr>
            <p:nvPr/>
          </p:nvSpPr>
          <p:spPr bwMode="auto">
            <a:xfrm flipV="1">
              <a:off x="1143" y="2371"/>
              <a:ext cx="153" cy="15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59" name="Oval 19"/>
            <p:cNvSpPr>
              <a:spLocks noChangeArrowheads="1"/>
            </p:cNvSpPr>
            <p:nvPr/>
          </p:nvSpPr>
          <p:spPr bwMode="auto">
            <a:xfrm flipV="1">
              <a:off x="605" y="2448"/>
              <a:ext cx="154" cy="1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89508" name="Oval 68"/>
          <p:cNvSpPr>
            <a:spLocks noChangeArrowheads="1"/>
          </p:cNvSpPr>
          <p:nvPr/>
        </p:nvSpPr>
        <p:spPr bwMode="auto">
          <a:xfrm flipV="1">
            <a:off x="6559154" y="3051573"/>
            <a:ext cx="77390" cy="7739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09" name="Oval 69"/>
          <p:cNvSpPr>
            <a:spLocks noChangeArrowheads="1"/>
          </p:cNvSpPr>
          <p:nvPr/>
        </p:nvSpPr>
        <p:spPr bwMode="auto">
          <a:xfrm flipV="1">
            <a:off x="6984206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0" name="Oval 70"/>
          <p:cNvSpPr>
            <a:spLocks noChangeArrowheads="1"/>
          </p:cNvSpPr>
          <p:nvPr/>
        </p:nvSpPr>
        <p:spPr bwMode="auto">
          <a:xfrm flipV="1">
            <a:off x="7061597" y="3128963"/>
            <a:ext cx="7620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1" name="Oval 71"/>
          <p:cNvSpPr>
            <a:spLocks noChangeArrowheads="1"/>
          </p:cNvSpPr>
          <p:nvPr/>
        </p:nvSpPr>
        <p:spPr bwMode="auto">
          <a:xfrm flipV="1">
            <a:off x="6636544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2" name="Oval 72"/>
          <p:cNvSpPr>
            <a:spLocks noChangeArrowheads="1"/>
          </p:cNvSpPr>
          <p:nvPr/>
        </p:nvSpPr>
        <p:spPr bwMode="auto">
          <a:xfrm flipV="1">
            <a:off x="6713935" y="3321844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3" name="Oval 73"/>
          <p:cNvSpPr>
            <a:spLocks noChangeArrowheads="1"/>
          </p:cNvSpPr>
          <p:nvPr/>
        </p:nvSpPr>
        <p:spPr bwMode="auto">
          <a:xfrm flipV="1">
            <a:off x="6713935" y="3437335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4" name="Oval 74"/>
          <p:cNvSpPr>
            <a:spLocks noChangeArrowheads="1"/>
          </p:cNvSpPr>
          <p:nvPr/>
        </p:nvSpPr>
        <p:spPr bwMode="auto">
          <a:xfrm flipV="1">
            <a:off x="7099698" y="3244454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5" name="Oval 75"/>
          <p:cNvSpPr>
            <a:spLocks noChangeArrowheads="1"/>
          </p:cNvSpPr>
          <p:nvPr/>
        </p:nvSpPr>
        <p:spPr bwMode="auto">
          <a:xfrm flipV="1">
            <a:off x="6944917" y="3090863"/>
            <a:ext cx="7739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6" name="Oval 76"/>
          <p:cNvSpPr>
            <a:spLocks noChangeArrowheads="1"/>
          </p:cNvSpPr>
          <p:nvPr/>
        </p:nvSpPr>
        <p:spPr bwMode="auto">
          <a:xfrm flipV="1">
            <a:off x="6598444" y="3013473"/>
            <a:ext cx="77391" cy="7739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9517" name="Oval 77"/>
          <p:cNvSpPr>
            <a:spLocks noChangeArrowheads="1"/>
          </p:cNvSpPr>
          <p:nvPr/>
        </p:nvSpPr>
        <p:spPr bwMode="auto">
          <a:xfrm flipV="1">
            <a:off x="6521054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4" name="Group 3"/>
          <p:cNvGrpSpPr/>
          <p:nvPr/>
        </p:nvGrpSpPr>
        <p:grpSpPr>
          <a:xfrm>
            <a:off x="1287065" y="2449301"/>
            <a:ext cx="5035154" cy="971550"/>
            <a:chOff x="457200" y="3657600"/>
            <a:chExt cx="6713538" cy="1295400"/>
          </a:xfrm>
        </p:grpSpPr>
        <p:sp>
          <p:nvSpPr>
            <p:cNvPr id="189460" name="Oval 20"/>
            <p:cNvSpPr>
              <a:spLocks noChangeArrowheads="1"/>
            </p:cNvSpPr>
            <p:nvPr/>
          </p:nvSpPr>
          <p:spPr bwMode="auto">
            <a:xfrm flipV="1">
              <a:off x="817563" y="3760788"/>
              <a:ext cx="103187" cy="1031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1" name="Oval 21"/>
            <p:cNvSpPr>
              <a:spLocks noChangeArrowheads="1"/>
            </p:cNvSpPr>
            <p:nvPr/>
          </p:nvSpPr>
          <p:spPr bwMode="auto">
            <a:xfrm flipV="1">
              <a:off x="971550" y="3657600"/>
              <a:ext cx="103188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2" name="Oval 22"/>
            <p:cNvSpPr>
              <a:spLocks noChangeArrowheads="1"/>
            </p:cNvSpPr>
            <p:nvPr/>
          </p:nvSpPr>
          <p:spPr bwMode="auto">
            <a:xfrm flipV="1">
              <a:off x="9715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3" name="Oval 23"/>
            <p:cNvSpPr>
              <a:spLocks noChangeArrowheads="1"/>
            </p:cNvSpPr>
            <p:nvPr/>
          </p:nvSpPr>
          <p:spPr bwMode="auto">
            <a:xfrm flipV="1">
              <a:off x="11255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4" name="Oval 24"/>
            <p:cNvSpPr>
              <a:spLocks noChangeArrowheads="1"/>
            </p:cNvSpPr>
            <p:nvPr/>
          </p:nvSpPr>
          <p:spPr bwMode="auto">
            <a:xfrm flipV="1">
              <a:off x="169227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5" name="Oval 25"/>
            <p:cNvSpPr>
              <a:spLocks noChangeArrowheads="1"/>
            </p:cNvSpPr>
            <p:nvPr/>
          </p:nvSpPr>
          <p:spPr bwMode="auto">
            <a:xfrm flipV="1">
              <a:off x="1795463" y="4171950"/>
              <a:ext cx="101600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6" name="Oval 26"/>
            <p:cNvSpPr>
              <a:spLocks noChangeArrowheads="1"/>
            </p:cNvSpPr>
            <p:nvPr/>
          </p:nvSpPr>
          <p:spPr bwMode="auto">
            <a:xfrm flipV="1">
              <a:off x="122872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7" name="Oval 27"/>
            <p:cNvSpPr>
              <a:spLocks noChangeArrowheads="1"/>
            </p:cNvSpPr>
            <p:nvPr/>
          </p:nvSpPr>
          <p:spPr bwMode="auto">
            <a:xfrm flipV="1">
              <a:off x="1331913" y="442912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8" name="Oval 28"/>
            <p:cNvSpPr>
              <a:spLocks noChangeArrowheads="1"/>
            </p:cNvSpPr>
            <p:nvPr/>
          </p:nvSpPr>
          <p:spPr bwMode="auto">
            <a:xfrm flipV="1">
              <a:off x="1331913" y="458311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69" name="Oval 29"/>
            <p:cNvSpPr>
              <a:spLocks noChangeArrowheads="1"/>
            </p:cNvSpPr>
            <p:nvPr/>
          </p:nvSpPr>
          <p:spPr bwMode="auto">
            <a:xfrm flipV="1">
              <a:off x="1846263" y="432593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0" name="Oval 30"/>
            <p:cNvSpPr>
              <a:spLocks noChangeArrowheads="1"/>
            </p:cNvSpPr>
            <p:nvPr/>
          </p:nvSpPr>
          <p:spPr bwMode="auto">
            <a:xfrm flipV="1">
              <a:off x="1639888" y="4121150"/>
              <a:ext cx="103187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1" name="Oval 31"/>
            <p:cNvSpPr>
              <a:spLocks noChangeArrowheads="1"/>
            </p:cNvSpPr>
            <p:nvPr/>
          </p:nvSpPr>
          <p:spPr bwMode="auto">
            <a:xfrm flipV="1">
              <a:off x="11779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2" name="Oval 32"/>
            <p:cNvSpPr>
              <a:spLocks noChangeArrowheads="1"/>
            </p:cNvSpPr>
            <p:nvPr/>
          </p:nvSpPr>
          <p:spPr bwMode="auto">
            <a:xfrm flipV="1">
              <a:off x="1074738" y="3760788"/>
              <a:ext cx="103187" cy="10318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3" name="Oval 33"/>
            <p:cNvSpPr>
              <a:spLocks noChangeArrowheads="1"/>
            </p:cNvSpPr>
            <p:nvPr/>
          </p:nvSpPr>
          <p:spPr bwMode="auto">
            <a:xfrm flipV="1">
              <a:off x="817563" y="3914775"/>
              <a:ext cx="103187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4" name="Oval 34"/>
            <p:cNvSpPr>
              <a:spLocks noChangeArrowheads="1"/>
            </p:cNvSpPr>
            <p:nvPr/>
          </p:nvSpPr>
          <p:spPr bwMode="auto">
            <a:xfrm flipV="1">
              <a:off x="457200" y="3965575"/>
              <a:ext cx="103188" cy="1031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5" name="Oval 35"/>
            <p:cNvSpPr>
              <a:spLocks noChangeArrowheads="1"/>
            </p:cNvSpPr>
            <p:nvPr/>
          </p:nvSpPr>
          <p:spPr bwMode="auto">
            <a:xfrm flipV="1">
              <a:off x="28749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6" name="Oval 36"/>
            <p:cNvSpPr>
              <a:spLocks noChangeArrowheads="1"/>
            </p:cNvSpPr>
            <p:nvPr/>
          </p:nvSpPr>
          <p:spPr bwMode="auto">
            <a:xfrm flipV="1">
              <a:off x="30289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7" name="Oval 37"/>
            <p:cNvSpPr>
              <a:spLocks noChangeArrowheads="1"/>
            </p:cNvSpPr>
            <p:nvPr/>
          </p:nvSpPr>
          <p:spPr bwMode="auto">
            <a:xfrm flipV="1">
              <a:off x="3028950" y="4479925"/>
              <a:ext cx="103188" cy="1031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8" name="Oval 38"/>
            <p:cNvSpPr>
              <a:spLocks noChangeArrowheads="1"/>
            </p:cNvSpPr>
            <p:nvPr/>
          </p:nvSpPr>
          <p:spPr bwMode="auto">
            <a:xfrm flipV="1">
              <a:off x="31829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79" name="Oval 39"/>
            <p:cNvSpPr>
              <a:spLocks noChangeArrowheads="1"/>
            </p:cNvSpPr>
            <p:nvPr/>
          </p:nvSpPr>
          <p:spPr bwMode="auto">
            <a:xfrm flipV="1">
              <a:off x="374967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0" name="Oval 40"/>
            <p:cNvSpPr>
              <a:spLocks noChangeArrowheads="1"/>
            </p:cNvSpPr>
            <p:nvPr/>
          </p:nvSpPr>
          <p:spPr bwMode="auto">
            <a:xfrm flipV="1">
              <a:off x="3852863" y="4171950"/>
              <a:ext cx="101600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1" name="Oval 41"/>
            <p:cNvSpPr>
              <a:spLocks noChangeArrowheads="1"/>
            </p:cNvSpPr>
            <p:nvPr/>
          </p:nvSpPr>
          <p:spPr bwMode="auto">
            <a:xfrm flipV="1">
              <a:off x="3286125" y="4275138"/>
              <a:ext cx="103188" cy="1031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2" name="Oval 42"/>
            <p:cNvSpPr>
              <a:spLocks noChangeArrowheads="1"/>
            </p:cNvSpPr>
            <p:nvPr/>
          </p:nvSpPr>
          <p:spPr bwMode="auto">
            <a:xfrm flipV="1">
              <a:off x="3389313" y="4429125"/>
              <a:ext cx="103187" cy="1031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3" name="Oval 43"/>
            <p:cNvSpPr>
              <a:spLocks noChangeArrowheads="1"/>
            </p:cNvSpPr>
            <p:nvPr/>
          </p:nvSpPr>
          <p:spPr bwMode="auto">
            <a:xfrm flipV="1">
              <a:off x="3389313" y="4583113"/>
              <a:ext cx="103187" cy="1031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4" name="Oval 44"/>
            <p:cNvSpPr>
              <a:spLocks noChangeArrowheads="1"/>
            </p:cNvSpPr>
            <p:nvPr/>
          </p:nvSpPr>
          <p:spPr bwMode="auto">
            <a:xfrm flipV="1">
              <a:off x="3903663" y="432593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5" name="Oval 45"/>
            <p:cNvSpPr>
              <a:spLocks noChangeArrowheads="1"/>
            </p:cNvSpPr>
            <p:nvPr/>
          </p:nvSpPr>
          <p:spPr bwMode="auto">
            <a:xfrm flipV="1">
              <a:off x="3697288" y="4121150"/>
              <a:ext cx="103187" cy="10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6" name="Oval 46"/>
            <p:cNvSpPr>
              <a:spLocks noChangeArrowheads="1"/>
            </p:cNvSpPr>
            <p:nvPr/>
          </p:nvSpPr>
          <p:spPr bwMode="auto">
            <a:xfrm flipV="1">
              <a:off x="32353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7" name="Oval 47"/>
            <p:cNvSpPr>
              <a:spLocks noChangeArrowheads="1"/>
            </p:cNvSpPr>
            <p:nvPr/>
          </p:nvSpPr>
          <p:spPr bwMode="auto">
            <a:xfrm flipV="1">
              <a:off x="3132138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8" name="Oval 48"/>
            <p:cNvSpPr>
              <a:spLocks noChangeArrowheads="1"/>
            </p:cNvSpPr>
            <p:nvPr/>
          </p:nvSpPr>
          <p:spPr bwMode="auto">
            <a:xfrm flipV="1">
              <a:off x="28749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89" name="Oval 49"/>
            <p:cNvSpPr>
              <a:spLocks noChangeArrowheads="1"/>
            </p:cNvSpPr>
            <p:nvPr/>
          </p:nvSpPr>
          <p:spPr bwMode="auto">
            <a:xfrm flipV="1">
              <a:off x="25146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0" name="Oval 50"/>
            <p:cNvSpPr>
              <a:spLocks noChangeArrowheads="1"/>
            </p:cNvSpPr>
            <p:nvPr/>
          </p:nvSpPr>
          <p:spPr bwMode="auto">
            <a:xfrm flipV="1">
              <a:off x="49323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1" name="Oval 51"/>
            <p:cNvSpPr>
              <a:spLocks noChangeArrowheads="1"/>
            </p:cNvSpPr>
            <p:nvPr/>
          </p:nvSpPr>
          <p:spPr bwMode="auto">
            <a:xfrm flipV="1">
              <a:off x="50863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2" name="Oval 52"/>
            <p:cNvSpPr>
              <a:spLocks noChangeArrowheads="1"/>
            </p:cNvSpPr>
            <p:nvPr/>
          </p:nvSpPr>
          <p:spPr bwMode="auto">
            <a:xfrm flipV="1">
              <a:off x="50863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3" name="Oval 53"/>
            <p:cNvSpPr>
              <a:spLocks noChangeArrowheads="1"/>
            </p:cNvSpPr>
            <p:nvPr/>
          </p:nvSpPr>
          <p:spPr bwMode="auto">
            <a:xfrm flipV="1">
              <a:off x="5240338" y="406876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4" name="Oval 54"/>
            <p:cNvSpPr>
              <a:spLocks noChangeArrowheads="1"/>
            </p:cNvSpPr>
            <p:nvPr/>
          </p:nvSpPr>
          <p:spPr bwMode="auto">
            <a:xfrm flipV="1">
              <a:off x="5807075" y="4275138"/>
              <a:ext cx="103188" cy="1031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5" name="Oval 55"/>
            <p:cNvSpPr>
              <a:spLocks noChangeArrowheads="1"/>
            </p:cNvSpPr>
            <p:nvPr/>
          </p:nvSpPr>
          <p:spPr bwMode="auto">
            <a:xfrm flipV="1">
              <a:off x="5910263" y="4171950"/>
              <a:ext cx="101600" cy="10318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6" name="Oval 56"/>
            <p:cNvSpPr>
              <a:spLocks noChangeArrowheads="1"/>
            </p:cNvSpPr>
            <p:nvPr/>
          </p:nvSpPr>
          <p:spPr bwMode="auto">
            <a:xfrm flipV="1">
              <a:off x="5343525" y="4275138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7" name="Oval 57"/>
            <p:cNvSpPr>
              <a:spLocks noChangeArrowheads="1"/>
            </p:cNvSpPr>
            <p:nvPr/>
          </p:nvSpPr>
          <p:spPr bwMode="auto">
            <a:xfrm flipV="1">
              <a:off x="5446713" y="442912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8" name="Oval 58"/>
            <p:cNvSpPr>
              <a:spLocks noChangeArrowheads="1"/>
            </p:cNvSpPr>
            <p:nvPr/>
          </p:nvSpPr>
          <p:spPr bwMode="auto">
            <a:xfrm flipV="1">
              <a:off x="5446713" y="4583113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499" name="Oval 59"/>
            <p:cNvSpPr>
              <a:spLocks noChangeArrowheads="1"/>
            </p:cNvSpPr>
            <p:nvPr/>
          </p:nvSpPr>
          <p:spPr bwMode="auto">
            <a:xfrm flipV="1">
              <a:off x="5961063" y="4325938"/>
              <a:ext cx="103187" cy="1031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0" name="Oval 60"/>
            <p:cNvSpPr>
              <a:spLocks noChangeArrowheads="1"/>
            </p:cNvSpPr>
            <p:nvPr/>
          </p:nvSpPr>
          <p:spPr bwMode="auto">
            <a:xfrm flipV="1">
              <a:off x="5754688" y="4121150"/>
              <a:ext cx="103187" cy="101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1" name="Oval 61"/>
            <p:cNvSpPr>
              <a:spLocks noChangeArrowheads="1"/>
            </p:cNvSpPr>
            <p:nvPr/>
          </p:nvSpPr>
          <p:spPr bwMode="auto">
            <a:xfrm flipV="1">
              <a:off x="5292725" y="4017963"/>
              <a:ext cx="103188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2" name="Oval 62"/>
            <p:cNvSpPr>
              <a:spLocks noChangeArrowheads="1"/>
            </p:cNvSpPr>
            <p:nvPr/>
          </p:nvSpPr>
          <p:spPr bwMode="auto">
            <a:xfrm flipV="1">
              <a:off x="5189538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3" name="Oval 63"/>
            <p:cNvSpPr>
              <a:spLocks noChangeArrowheads="1"/>
            </p:cNvSpPr>
            <p:nvPr/>
          </p:nvSpPr>
          <p:spPr bwMode="auto">
            <a:xfrm flipV="1">
              <a:off x="49323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4" name="Oval 64"/>
            <p:cNvSpPr>
              <a:spLocks noChangeArrowheads="1"/>
            </p:cNvSpPr>
            <p:nvPr/>
          </p:nvSpPr>
          <p:spPr bwMode="auto">
            <a:xfrm flipV="1">
              <a:off x="45720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5" name="Oval 65"/>
            <p:cNvSpPr>
              <a:spLocks noChangeArrowheads="1"/>
            </p:cNvSpPr>
            <p:nvPr/>
          </p:nvSpPr>
          <p:spPr bwMode="auto">
            <a:xfrm flipV="1">
              <a:off x="6913563" y="3760788"/>
              <a:ext cx="103187" cy="1031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6" name="Oval 66"/>
            <p:cNvSpPr>
              <a:spLocks noChangeArrowheads="1"/>
            </p:cNvSpPr>
            <p:nvPr/>
          </p:nvSpPr>
          <p:spPr bwMode="auto">
            <a:xfrm flipV="1">
              <a:off x="7067550" y="3657600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07" name="Oval 67"/>
            <p:cNvSpPr>
              <a:spLocks noChangeArrowheads="1"/>
            </p:cNvSpPr>
            <p:nvPr/>
          </p:nvSpPr>
          <p:spPr bwMode="auto">
            <a:xfrm flipV="1">
              <a:off x="7067550" y="447992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18" name="Oval 78"/>
            <p:cNvSpPr>
              <a:spLocks noChangeArrowheads="1"/>
            </p:cNvSpPr>
            <p:nvPr/>
          </p:nvSpPr>
          <p:spPr bwMode="auto">
            <a:xfrm flipV="1">
              <a:off x="6913563" y="3914775"/>
              <a:ext cx="103187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19" name="Oval 79"/>
            <p:cNvSpPr>
              <a:spLocks noChangeArrowheads="1"/>
            </p:cNvSpPr>
            <p:nvPr/>
          </p:nvSpPr>
          <p:spPr bwMode="auto">
            <a:xfrm flipV="1">
              <a:off x="6553200" y="3965575"/>
              <a:ext cx="103188" cy="1031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9520" name="Line 80"/>
            <p:cNvSpPr>
              <a:spLocks noChangeShapeType="1"/>
            </p:cNvSpPr>
            <p:nvPr/>
          </p:nvSpPr>
          <p:spPr bwMode="auto">
            <a:xfrm flipH="1">
              <a:off x="609600" y="3657600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9521" name="Line 81"/>
            <p:cNvSpPr>
              <a:spLocks noChangeShapeType="1"/>
            </p:cNvSpPr>
            <p:nvPr/>
          </p:nvSpPr>
          <p:spPr bwMode="auto">
            <a:xfrm>
              <a:off x="2667000" y="4191000"/>
              <a:ext cx="1447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9522" name="Line 82"/>
            <p:cNvSpPr>
              <a:spLocks noChangeShapeType="1"/>
            </p:cNvSpPr>
            <p:nvPr/>
          </p:nvSpPr>
          <p:spPr bwMode="auto">
            <a:xfrm flipH="1">
              <a:off x="5638800" y="3733800"/>
              <a:ext cx="762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189523" name="Line 83"/>
          <p:cNvSpPr>
            <a:spLocks noChangeShapeType="1"/>
          </p:cNvSpPr>
          <p:nvPr/>
        </p:nvSpPr>
        <p:spPr bwMode="auto">
          <a:xfrm flipH="1">
            <a:off x="6515100" y="2628900"/>
            <a:ext cx="17145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8E08E-B8DB-4D5C-86AA-6B7E3327FC5B}"/>
              </a:ext>
            </a:extLst>
          </p:cNvPr>
          <p:cNvSpPr/>
          <p:nvPr/>
        </p:nvSpPr>
        <p:spPr>
          <a:xfrm>
            <a:off x="6392488" y="1524228"/>
            <a:ext cx="257131" cy="274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899E5-3F4C-4D90-9811-D9A3F3FE2DF8}"/>
              </a:ext>
            </a:extLst>
          </p:cNvPr>
          <p:cNvSpPr/>
          <p:nvPr/>
        </p:nvSpPr>
        <p:spPr>
          <a:xfrm>
            <a:off x="5797068" y="2358540"/>
            <a:ext cx="1428837" cy="11781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236D-8B4D-41C9-BECA-925D81D89E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52" y="170657"/>
            <a:ext cx="8229600" cy="693605"/>
          </a:xfrm>
        </p:spPr>
        <p:txBody>
          <a:bodyPr>
            <a:normAutofit fontScale="90000"/>
          </a:bodyPr>
          <a:lstStyle/>
          <a:p>
            <a:r>
              <a:rPr lang="en-US" dirty="0"/>
              <a:t>Boosting Notes</a:t>
            </a:r>
            <a:br>
              <a:rPr lang="en-US" dirty="0"/>
            </a:br>
            <a:endParaRPr lang="en-US" dirty="0"/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However, the key contribution of Boosting has been practical, as a way to compose a good learner from many weak learners.</a:t>
            </a:r>
          </a:p>
          <a:p>
            <a:r>
              <a:rPr lang="en-US"/>
              <a:t>It is a member of a family of Ensemble Algorithms, but has stronger guarantees than others.</a:t>
            </a:r>
          </a:p>
          <a:p>
            <a:r>
              <a:rPr lang="en-US"/>
              <a:t>A Boosting demo is available at </a:t>
            </a:r>
            <a:r>
              <a:rPr lang="en-US">
                <a:hlinkClick r:id="rId3"/>
              </a:rPr>
              <a:t>http://cseweb.ucsd.edu/~yfreund/adaboost/</a:t>
            </a:r>
            <a:endParaRPr lang="en-US"/>
          </a:p>
          <a:p>
            <a:r>
              <a:rPr lang="en-US"/>
              <a:t>Example</a:t>
            </a:r>
          </a:p>
          <a:p>
            <a:r>
              <a:rPr lang="en-US"/>
              <a:t>Theory of Boosting</a:t>
            </a:r>
          </a:p>
          <a:p>
            <a:pPr lvl="1"/>
            <a:r>
              <a:rPr lang="en-US"/>
              <a:t>Simple &amp; insightful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902" y="112330"/>
            <a:ext cx="8229600" cy="693605"/>
          </a:xfrm>
        </p:spPr>
        <p:txBody>
          <a:bodyPr>
            <a:normAutofit/>
          </a:bodyPr>
          <a:lstStyle/>
          <a:p>
            <a:r>
              <a:rPr lang="en-US" sz="3200" dirty="0"/>
              <a:t>Learning via One-Versus-All (</a:t>
            </a:r>
            <a:r>
              <a:rPr lang="en-US" sz="3200" dirty="0" err="1"/>
              <a:t>OvA</a:t>
            </a:r>
            <a:r>
              <a:rPr lang="en-US" sz="3200" dirty="0"/>
              <a:t>)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96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500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 such that </a:t>
                </a:r>
              </a:p>
              <a:p>
                <a:pPr marL="457200" lvl="1" indent="0">
                  <a:lnSpc>
                    <a:spcPct val="7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&gt;0 	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𝑖𝑓𝑓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𝑟𝑒𝑑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sym typeface="Symbol" pitchFamily="18" charset="2"/>
                  </a:rPr>
                  <a:t>   </a:t>
                </a:r>
              </a:p>
              <a:p>
                <a:pPr marL="457200" lvl="1" indent="0">
                  <a:lnSpc>
                    <a:spcPct val="7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 baseline="-25000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&gt; 0 	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𝑖𝑓𝑓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𝑏𝑙𝑢𝑒</m:t>
                      </m:r>
                      <m:r>
                        <a:rPr lang="en-US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  	</m:t>
                      </m:r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  <a:p>
                <a:pPr marL="457200" lvl="1" indent="0">
                  <a:lnSpc>
                    <a:spcPct val="7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 baseline="-25000" dirty="0" err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&gt; 0 	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𝑖𝑓𝑓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𝑔𝑟𝑒𝑒𝑛</m:t>
                      </m:r>
                      <m:r>
                        <a:rPr lang="en-US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	</m:t>
                      </m:r>
                    </m:oMath>
                  </m:oMathPara>
                </a14:m>
                <a:endParaRPr lang="en-US" b="1" dirty="0"/>
              </a:p>
              <a:p>
                <a:pPr marL="457200" lvl="1" indent="0">
                  <a:lnSpc>
                    <a:spcPct val="7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 baseline="-25000" dirty="0" smtClean="0">
                          <a:solidFill>
                            <a:srgbClr val="FFB545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&gt; 0 	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𝑖𝑓𝑓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𝑦𝑒𝑙𝑙𝑜𝑤</m:t>
                      </m:r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b="1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ym typeface="Symbol" pitchFamily="18" charset="2"/>
                </a:endParaRPr>
              </a:p>
              <a:p>
                <a:r>
                  <a:rPr lang="en-US" sz="1500" b="1" dirty="0"/>
                  <a:t>Classification: </a:t>
                </a: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5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5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15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15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825" b="1" dirty="0"/>
                  <a:t>   </a:t>
                </a:r>
              </a:p>
              <a:p>
                <a:pPr marL="0" indent="0">
                  <a:buNone/>
                </a:pPr>
                <a:r>
                  <a:rPr lang="en-US" sz="1500" dirty="0">
                    <a:sym typeface="Symbol" pitchFamily="18" charset="2"/>
                  </a:rPr>
                  <a:t>	</a:t>
                </a:r>
              </a:p>
            </p:txBody>
          </p:sp>
        </mc:Choice>
        <mc:Fallback xmlns="">
          <p:sp>
            <p:nvSpPr>
              <p:cNvPr id="168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013" name="Text Box 53"/>
              <p:cNvSpPr txBox="1">
                <a:spLocks noChangeArrowheads="1"/>
              </p:cNvSpPr>
              <p:nvPr/>
            </p:nvSpPr>
            <p:spPr bwMode="auto">
              <a:xfrm>
                <a:off x="6515099" y="1657350"/>
                <a:ext cx="1418167" cy="36298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i="1" baseline="30000" dirty="0" err="1">
                          <a:latin typeface="Cambria Math" panose="02040503050406030204" pitchFamily="18" charset="0"/>
                        </a:rPr>
                        <m:t>𝑛𝑘</m:t>
                      </m:r>
                    </m:oMath>
                  </m:oMathPara>
                </a14:m>
                <a:endParaRPr lang="en-US" baseline="30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6901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5099" y="1657350"/>
                <a:ext cx="1418167" cy="362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20"/>
          <p:cNvSpPr>
            <a:spLocks noChangeArrowheads="1"/>
          </p:cNvSpPr>
          <p:nvPr/>
        </p:nvSpPr>
        <p:spPr bwMode="auto">
          <a:xfrm flipV="1">
            <a:off x="1756173" y="2820592"/>
            <a:ext cx="77390" cy="7739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5" name="Oval 21"/>
          <p:cNvSpPr>
            <a:spLocks noChangeArrowheads="1"/>
          </p:cNvSpPr>
          <p:nvPr/>
        </p:nvSpPr>
        <p:spPr bwMode="auto">
          <a:xfrm flipV="1">
            <a:off x="1871663" y="2743200"/>
            <a:ext cx="77391" cy="7739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6" name="Oval 22"/>
          <p:cNvSpPr>
            <a:spLocks noChangeArrowheads="1"/>
          </p:cNvSpPr>
          <p:nvPr/>
        </p:nvSpPr>
        <p:spPr bwMode="auto">
          <a:xfrm flipV="1">
            <a:off x="1871663" y="3359944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7" name="Oval 23"/>
          <p:cNvSpPr>
            <a:spLocks noChangeArrowheads="1"/>
          </p:cNvSpPr>
          <p:nvPr/>
        </p:nvSpPr>
        <p:spPr bwMode="auto">
          <a:xfrm flipV="1">
            <a:off x="1987154" y="3051573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8" name="Oval 24"/>
          <p:cNvSpPr>
            <a:spLocks noChangeArrowheads="1"/>
          </p:cNvSpPr>
          <p:nvPr/>
        </p:nvSpPr>
        <p:spPr bwMode="auto">
          <a:xfrm flipV="1">
            <a:off x="2412206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 flipV="1">
            <a:off x="2489597" y="3128963"/>
            <a:ext cx="7620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0" name="Oval 26"/>
          <p:cNvSpPr>
            <a:spLocks noChangeArrowheads="1"/>
          </p:cNvSpPr>
          <p:nvPr/>
        </p:nvSpPr>
        <p:spPr bwMode="auto">
          <a:xfrm flipV="1">
            <a:off x="2064544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 flipV="1">
            <a:off x="2141935" y="3321844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" name="Oval 28"/>
          <p:cNvSpPr>
            <a:spLocks noChangeArrowheads="1"/>
          </p:cNvSpPr>
          <p:nvPr/>
        </p:nvSpPr>
        <p:spPr bwMode="auto">
          <a:xfrm flipV="1">
            <a:off x="2141935" y="3437335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3" name="Oval 29"/>
          <p:cNvSpPr>
            <a:spLocks noChangeArrowheads="1"/>
          </p:cNvSpPr>
          <p:nvPr/>
        </p:nvSpPr>
        <p:spPr bwMode="auto">
          <a:xfrm flipV="1">
            <a:off x="2527698" y="3244454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4" name="Oval 30"/>
          <p:cNvSpPr>
            <a:spLocks noChangeArrowheads="1"/>
          </p:cNvSpPr>
          <p:nvPr/>
        </p:nvSpPr>
        <p:spPr bwMode="auto">
          <a:xfrm flipV="1">
            <a:off x="2372917" y="3090863"/>
            <a:ext cx="7739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5" name="Oval 31"/>
          <p:cNvSpPr>
            <a:spLocks noChangeArrowheads="1"/>
          </p:cNvSpPr>
          <p:nvPr/>
        </p:nvSpPr>
        <p:spPr bwMode="auto">
          <a:xfrm flipV="1">
            <a:off x="2026444" y="3013473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" name="Oval 32"/>
          <p:cNvSpPr>
            <a:spLocks noChangeArrowheads="1"/>
          </p:cNvSpPr>
          <p:nvPr/>
        </p:nvSpPr>
        <p:spPr bwMode="auto">
          <a:xfrm flipV="1">
            <a:off x="1949054" y="2820592"/>
            <a:ext cx="77390" cy="7739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" name="Oval 33"/>
          <p:cNvSpPr>
            <a:spLocks noChangeArrowheads="1"/>
          </p:cNvSpPr>
          <p:nvPr/>
        </p:nvSpPr>
        <p:spPr bwMode="auto">
          <a:xfrm flipV="1">
            <a:off x="1756173" y="2936081"/>
            <a:ext cx="77390" cy="7739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" name="Oval 34"/>
          <p:cNvSpPr>
            <a:spLocks noChangeArrowheads="1"/>
          </p:cNvSpPr>
          <p:nvPr/>
        </p:nvSpPr>
        <p:spPr bwMode="auto">
          <a:xfrm flipV="1">
            <a:off x="1485900" y="2974181"/>
            <a:ext cx="77391" cy="7739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9" name="Oval 35"/>
          <p:cNvSpPr>
            <a:spLocks noChangeArrowheads="1"/>
          </p:cNvSpPr>
          <p:nvPr/>
        </p:nvSpPr>
        <p:spPr bwMode="auto">
          <a:xfrm flipV="1">
            <a:off x="3299223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0" name="Oval 36"/>
          <p:cNvSpPr>
            <a:spLocks noChangeArrowheads="1"/>
          </p:cNvSpPr>
          <p:nvPr/>
        </p:nvSpPr>
        <p:spPr bwMode="auto">
          <a:xfrm flipV="1">
            <a:off x="3414713" y="2743200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1" name="Oval 37"/>
          <p:cNvSpPr>
            <a:spLocks noChangeArrowheads="1"/>
          </p:cNvSpPr>
          <p:nvPr/>
        </p:nvSpPr>
        <p:spPr bwMode="auto">
          <a:xfrm flipV="1">
            <a:off x="3414713" y="3359944"/>
            <a:ext cx="77391" cy="77391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" name="Oval 38"/>
          <p:cNvSpPr>
            <a:spLocks noChangeArrowheads="1"/>
          </p:cNvSpPr>
          <p:nvPr/>
        </p:nvSpPr>
        <p:spPr bwMode="auto">
          <a:xfrm flipV="1">
            <a:off x="3530204" y="3051573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3" name="Oval 39"/>
          <p:cNvSpPr>
            <a:spLocks noChangeArrowheads="1"/>
          </p:cNvSpPr>
          <p:nvPr/>
        </p:nvSpPr>
        <p:spPr bwMode="auto">
          <a:xfrm flipV="1">
            <a:off x="3955256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4" name="Oval 40"/>
          <p:cNvSpPr>
            <a:spLocks noChangeArrowheads="1"/>
          </p:cNvSpPr>
          <p:nvPr/>
        </p:nvSpPr>
        <p:spPr bwMode="auto">
          <a:xfrm flipV="1">
            <a:off x="4032647" y="3128963"/>
            <a:ext cx="7620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5" name="Oval 41"/>
          <p:cNvSpPr>
            <a:spLocks noChangeArrowheads="1"/>
          </p:cNvSpPr>
          <p:nvPr/>
        </p:nvSpPr>
        <p:spPr bwMode="auto">
          <a:xfrm flipV="1">
            <a:off x="3607594" y="3206354"/>
            <a:ext cx="77391" cy="7739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6" name="Oval 42"/>
          <p:cNvSpPr>
            <a:spLocks noChangeArrowheads="1"/>
          </p:cNvSpPr>
          <p:nvPr/>
        </p:nvSpPr>
        <p:spPr bwMode="auto">
          <a:xfrm flipV="1">
            <a:off x="3684985" y="3321844"/>
            <a:ext cx="77390" cy="77391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7" name="Oval 43"/>
          <p:cNvSpPr>
            <a:spLocks noChangeArrowheads="1"/>
          </p:cNvSpPr>
          <p:nvPr/>
        </p:nvSpPr>
        <p:spPr bwMode="auto">
          <a:xfrm flipV="1">
            <a:off x="3684985" y="3437335"/>
            <a:ext cx="77390" cy="7739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8" name="Oval 44"/>
          <p:cNvSpPr>
            <a:spLocks noChangeArrowheads="1"/>
          </p:cNvSpPr>
          <p:nvPr/>
        </p:nvSpPr>
        <p:spPr bwMode="auto">
          <a:xfrm flipV="1">
            <a:off x="4070748" y="3244454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9" name="Oval 45"/>
          <p:cNvSpPr>
            <a:spLocks noChangeArrowheads="1"/>
          </p:cNvSpPr>
          <p:nvPr/>
        </p:nvSpPr>
        <p:spPr bwMode="auto">
          <a:xfrm flipV="1">
            <a:off x="3915967" y="3090863"/>
            <a:ext cx="7739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0" name="Oval 46"/>
          <p:cNvSpPr>
            <a:spLocks noChangeArrowheads="1"/>
          </p:cNvSpPr>
          <p:nvPr/>
        </p:nvSpPr>
        <p:spPr bwMode="auto">
          <a:xfrm flipV="1">
            <a:off x="3569494" y="3013473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1" name="Oval 47"/>
          <p:cNvSpPr>
            <a:spLocks noChangeArrowheads="1"/>
          </p:cNvSpPr>
          <p:nvPr/>
        </p:nvSpPr>
        <p:spPr bwMode="auto">
          <a:xfrm flipV="1">
            <a:off x="3492104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2" name="Oval 48"/>
          <p:cNvSpPr>
            <a:spLocks noChangeArrowheads="1"/>
          </p:cNvSpPr>
          <p:nvPr/>
        </p:nvSpPr>
        <p:spPr bwMode="auto">
          <a:xfrm flipV="1">
            <a:off x="3299223" y="2936081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3" name="Oval 49"/>
          <p:cNvSpPr>
            <a:spLocks noChangeArrowheads="1"/>
          </p:cNvSpPr>
          <p:nvPr/>
        </p:nvSpPr>
        <p:spPr bwMode="auto">
          <a:xfrm flipV="1">
            <a:off x="3028950" y="2974181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4" name="Oval 50"/>
          <p:cNvSpPr>
            <a:spLocks noChangeArrowheads="1"/>
          </p:cNvSpPr>
          <p:nvPr/>
        </p:nvSpPr>
        <p:spPr bwMode="auto">
          <a:xfrm flipV="1">
            <a:off x="4842273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5" name="Oval 51"/>
          <p:cNvSpPr>
            <a:spLocks noChangeArrowheads="1"/>
          </p:cNvSpPr>
          <p:nvPr/>
        </p:nvSpPr>
        <p:spPr bwMode="auto">
          <a:xfrm flipV="1">
            <a:off x="4957763" y="2743200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6" name="Oval 52"/>
          <p:cNvSpPr>
            <a:spLocks noChangeArrowheads="1"/>
          </p:cNvSpPr>
          <p:nvPr/>
        </p:nvSpPr>
        <p:spPr bwMode="auto">
          <a:xfrm flipV="1">
            <a:off x="4957763" y="3359944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7" name="Oval 53"/>
          <p:cNvSpPr>
            <a:spLocks noChangeArrowheads="1"/>
          </p:cNvSpPr>
          <p:nvPr/>
        </p:nvSpPr>
        <p:spPr bwMode="auto">
          <a:xfrm flipV="1">
            <a:off x="5073254" y="3051573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8" name="Oval 54"/>
          <p:cNvSpPr>
            <a:spLocks noChangeArrowheads="1"/>
          </p:cNvSpPr>
          <p:nvPr/>
        </p:nvSpPr>
        <p:spPr bwMode="auto">
          <a:xfrm flipV="1">
            <a:off x="5498306" y="3206354"/>
            <a:ext cx="77391" cy="7739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9" name="Oval 55"/>
          <p:cNvSpPr>
            <a:spLocks noChangeArrowheads="1"/>
          </p:cNvSpPr>
          <p:nvPr/>
        </p:nvSpPr>
        <p:spPr bwMode="auto">
          <a:xfrm flipV="1">
            <a:off x="5575697" y="3128963"/>
            <a:ext cx="76200" cy="77391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0" name="Oval 56"/>
          <p:cNvSpPr>
            <a:spLocks noChangeArrowheads="1"/>
          </p:cNvSpPr>
          <p:nvPr/>
        </p:nvSpPr>
        <p:spPr bwMode="auto">
          <a:xfrm flipV="1">
            <a:off x="5150644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 flipV="1">
            <a:off x="5228035" y="3321844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2" name="Oval 58"/>
          <p:cNvSpPr>
            <a:spLocks noChangeArrowheads="1"/>
          </p:cNvSpPr>
          <p:nvPr/>
        </p:nvSpPr>
        <p:spPr bwMode="auto">
          <a:xfrm flipV="1">
            <a:off x="5228035" y="3437335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3" name="Oval 59"/>
          <p:cNvSpPr>
            <a:spLocks noChangeArrowheads="1"/>
          </p:cNvSpPr>
          <p:nvPr/>
        </p:nvSpPr>
        <p:spPr bwMode="auto">
          <a:xfrm flipV="1">
            <a:off x="5613798" y="3244454"/>
            <a:ext cx="77390" cy="7739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4" name="Oval 60"/>
          <p:cNvSpPr>
            <a:spLocks noChangeArrowheads="1"/>
          </p:cNvSpPr>
          <p:nvPr/>
        </p:nvSpPr>
        <p:spPr bwMode="auto">
          <a:xfrm flipV="1">
            <a:off x="5459017" y="3090863"/>
            <a:ext cx="77390" cy="76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5" name="Oval 61"/>
          <p:cNvSpPr>
            <a:spLocks noChangeArrowheads="1"/>
          </p:cNvSpPr>
          <p:nvPr/>
        </p:nvSpPr>
        <p:spPr bwMode="auto">
          <a:xfrm flipV="1">
            <a:off x="5112544" y="3013473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6" name="Oval 62"/>
          <p:cNvSpPr>
            <a:spLocks noChangeArrowheads="1"/>
          </p:cNvSpPr>
          <p:nvPr/>
        </p:nvSpPr>
        <p:spPr bwMode="auto">
          <a:xfrm flipV="1">
            <a:off x="5035154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7" name="Oval 63"/>
          <p:cNvSpPr>
            <a:spLocks noChangeArrowheads="1"/>
          </p:cNvSpPr>
          <p:nvPr/>
        </p:nvSpPr>
        <p:spPr bwMode="auto">
          <a:xfrm flipV="1">
            <a:off x="4842273" y="2936081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8" name="Oval 64"/>
          <p:cNvSpPr>
            <a:spLocks noChangeArrowheads="1"/>
          </p:cNvSpPr>
          <p:nvPr/>
        </p:nvSpPr>
        <p:spPr bwMode="auto">
          <a:xfrm flipV="1">
            <a:off x="4572000" y="2974181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9" name="Oval 65"/>
          <p:cNvSpPr>
            <a:spLocks noChangeArrowheads="1"/>
          </p:cNvSpPr>
          <p:nvPr/>
        </p:nvSpPr>
        <p:spPr bwMode="auto">
          <a:xfrm flipV="1">
            <a:off x="6328173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0" name="Oval 66"/>
          <p:cNvSpPr>
            <a:spLocks noChangeArrowheads="1"/>
          </p:cNvSpPr>
          <p:nvPr/>
        </p:nvSpPr>
        <p:spPr bwMode="auto">
          <a:xfrm flipV="1">
            <a:off x="6443663" y="2743200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1" name="Oval 67"/>
          <p:cNvSpPr>
            <a:spLocks noChangeArrowheads="1"/>
          </p:cNvSpPr>
          <p:nvPr/>
        </p:nvSpPr>
        <p:spPr bwMode="auto">
          <a:xfrm flipV="1">
            <a:off x="6443663" y="3359944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" name="Oval 68"/>
          <p:cNvSpPr>
            <a:spLocks noChangeArrowheads="1"/>
          </p:cNvSpPr>
          <p:nvPr/>
        </p:nvSpPr>
        <p:spPr bwMode="auto">
          <a:xfrm flipV="1">
            <a:off x="6559154" y="3051573"/>
            <a:ext cx="77390" cy="7739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3" name="Oval 69"/>
          <p:cNvSpPr>
            <a:spLocks noChangeArrowheads="1"/>
          </p:cNvSpPr>
          <p:nvPr/>
        </p:nvSpPr>
        <p:spPr bwMode="auto">
          <a:xfrm flipV="1">
            <a:off x="6984206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4" name="Oval 70"/>
          <p:cNvSpPr>
            <a:spLocks noChangeArrowheads="1"/>
          </p:cNvSpPr>
          <p:nvPr/>
        </p:nvSpPr>
        <p:spPr bwMode="auto">
          <a:xfrm flipV="1">
            <a:off x="7061597" y="3128963"/>
            <a:ext cx="7620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5" name="Oval 71"/>
          <p:cNvSpPr>
            <a:spLocks noChangeArrowheads="1"/>
          </p:cNvSpPr>
          <p:nvPr/>
        </p:nvSpPr>
        <p:spPr bwMode="auto">
          <a:xfrm flipV="1">
            <a:off x="6636544" y="3206354"/>
            <a:ext cx="77391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6" name="Oval 72"/>
          <p:cNvSpPr>
            <a:spLocks noChangeArrowheads="1"/>
          </p:cNvSpPr>
          <p:nvPr/>
        </p:nvSpPr>
        <p:spPr bwMode="auto">
          <a:xfrm flipV="1">
            <a:off x="6713935" y="3321844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7" name="Oval 73"/>
          <p:cNvSpPr>
            <a:spLocks noChangeArrowheads="1"/>
          </p:cNvSpPr>
          <p:nvPr/>
        </p:nvSpPr>
        <p:spPr bwMode="auto">
          <a:xfrm flipV="1">
            <a:off x="6713935" y="3437335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8" name="Oval 74"/>
          <p:cNvSpPr>
            <a:spLocks noChangeArrowheads="1"/>
          </p:cNvSpPr>
          <p:nvPr/>
        </p:nvSpPr>
        <p:spPr bwMode="auto">
          <a:xfrm flipV="1">
            <a:off x="7099698" y="3244454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9" name="Oval 75"/>
          <p:cNvSpPr>
            <a:spLocks noChangeArrowheads="1"/>
          </p:cNvSpPr>
          <p:nvPr/>
        </p:nvSpPr>
        <p:spPr bwMode="auto">
          <a:xfrm flipV="1">
            <a:off x="6944917" y="3090863"/>
            <a:ext cx="7739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0" name="Oval 76"/>
          <p:cNvSpPr>
            <a:spLocks noChangeArrowheads="1"/>
          </p:cNvSpPr>
          <p:nvPr/>
        </p:nvSpPr>
        <p:spPr bwMode="auto">
          <a:xfrm flipV="1">
            <a:off x="6598444" y="3013473"/>
            <a:ext cx="77391" cy="7739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1" name="Oval 77"/>
          <p:cNvSpPr>
            <a:spLocks noChangeArrowheads="1"/>
          </p:cNvSpPr>
          <p:nvPr/>
        </p:nvSpPr>
        <p:spPr bwMode="auto">
          <a:xfrm flipV="1">
            <a:off x="6521054" y="2820592"/>
            <a:ext cx="77390" cy="773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" name="Oval 78"/>
          <p:cNvSpPr>
            <a:spLocks noChangeArrowheads="1"/>
          </p:cNvSpPr>
          <p:nvPr/>
        </p:nvSpPr>
        <p:spPr bwMode="auto">
          <a:xfrm flipV="1">
            <a:off x="6328173" y="2936081"/>
            <a:ext cx="77390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3" name="Oval 79"/>
          <p:cNvSpPr>
            <a:spLocks noChangeArrowheads="1"/>
          </p:cNvSpPr>
          <p:nvPr/>
        </p:nvSpPr>
        <p:spPr bwMode="auto">
          <a:xfrm flipV="1">
            <a:off x="6057900" y="2974181"/>
            <a:ext cx="77391" cy="773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4" name="Line 80"/>
          <p:cNvSpPr>
            <a:spLocks noChangeShapeType="1"/>
          </p:cNvSpPr>
          <p:nvPr/>
        </p:nvSpPr>
        <p:spPr bwMode="auto">
          <a:xfrm flipH="1">
            <a:off x="1600200" y="2743200"/>
            <a:ext cx="68580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5" name="Line 81"/>
          <p:cNvSpPr>
            <a:spLocks noChangeShapeType="1"/>
          </p:cNvSpPr>
          <p:nvPr/>
        </p:nvSpPr>
        <p:spPr bwMode="auto">
          <a:xfrm>
            <a:off x="3143250" y="3143250"/>
            <a:ext cx="108585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6" name="Line 82"/>
          <p:cNvSpPr>
            <a:spLocks noChangeShapeType="1"/>
          </p:cNvSpPr>
          <p:nvPr/>
        </p:nvSpPr>
        <p:spPr bwMode="auto">
          <a:xfrm flipH="1">
            <a:off x="5372100" y="2800350"/>
            <a:ext cx="5715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7" name="Line 83"/>
          <p:cNvSpPr>
            <a:spLocks noChangeShapeType="1"/>
          </p:cNvSpPr>
          <p:nvPr/>
        </p:nvSpPr>
        <p:spPr bwMode="auto">
          <a:xfrm flipH="1">
            <a:off x="6515100" y="2628900"/>
            <a:ext cx="17145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143" name="Group 84"/>
          <p:cNvGrpSpPr>
            <a:grpSpLocks/>
          </p:cNvGrpSpPr>
          <p:nvPr/>
        </p:nvGrpSpPr>
        <p:grpSpPr bwMode="auto">
          <a:xfrm>
            <a:off x="5886450" y="3657600"/>
            <a:ext cx="1485900" cy="1257300"/>
            <a:chOff x="1680" y="1632"/>
            <a:chExt cx="2304" cy="1920"/>
          </a:xfrm>
        </p:grpSpPr>
        <p:grpSp>
          <p:nvGrpSpPr>
            <p:cNvPr id="144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162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3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4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5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6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145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146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7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8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9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0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1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2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3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4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5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6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7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8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9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0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1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167" name="Rectangle 108"/>
          <p:cNvSpPr>
            <a:spLocks noChangeArrowheads="1"/>
          </p:cNvSpPr>
          <p:nvPr/>
        </p:nvSpPr>
        <p:spPr bwMode="auto">
          <a:xfrm>
            <a:off x="7259884" y="3476030"/>
            <a:ext cx="1064966" cy="5078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en-US" sz="1350" dirty="0"/>
              <a:t>Real Problem</a:t>
            </a:r>
          </a:p>
        </p:txBody>
      </p:sp>
      <p:pic>
        <p:nvPicPr>
          <p:cNvPr id="118" name="Picture 2" descr="Image result for checkmark image">
            <a:extLst>
              <a:ext uri="{FF2B5EF4-FFF2-40B4-BE49-F238E27FC236}">
                <a16:creationId xmlns:a16="http://schemas.microsoft.com/office/drawing/2014/main" id="{D664AD55-CCD7-4E81-8F5D-262415185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57" y="1448594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Image result for checkmark image">
            <a:extLst>
              <a:ext uri="{FF2B5EF4-FFF2-40B4-BE49-F238E27FC236}">
                <a16:creationId xmlns:a16="http://schemas.microsoft.com/office/drawing/2014/main" id="{18E10392-C3D0-4C35-8296-602F934EC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83" y="1714936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Image result for checkmark image">
            <a:extLst>
              <a:ext uri="{FF2B5EF4-FFF2-40B4-BE49-F238E27FC236}">
                <a16:creationId xmlns:a16="http://schemas.microsoft.com/office/drawing/2014/main" id="{A81AFFDF-C774-45F7-A0E7-94227EB20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57" y="1964967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13" grpId="0" animBg="1"/>
      <p:bldP spid="16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All-Vs-All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14" y="902369"/>
                <a:ext cx="8618286" cy="369079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Assumption: There is a separation between every pair of classes using a binary classifier in the hypothesis space.</a:t>
                </a:r>
              </a:p>
              <a:p>
                <a:r>
                  <a:rPr lang="en-US" dirty="0"/>
                  <a:t>Learning: Decomposed to learning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𝑐h𝑜𝑜𝑠𝑒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2] ~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independent binary classifiers, one corresponding to each pair of class labels. For the pair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Positive example: all examples with label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Negative examples: all examples with label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Decision: More involved, since output of binary classifier may not cohere. Each label gets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votes.</a:t>
                </a:r>
              </a:p>
              <a:p>
                <a:r>
                  <a:rPr lang="en-US" dirty="0"/>
                  <a:t>Decision Options: </a:t>
                </a:r>
              </a:p>
              <a:p>
                <a:pPr lvl="1"/>
                <a:r>
                  <a:rPr lang="en-US" dirty="0"/>
                  <a:t>Majority: classify 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to take label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wins 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more often than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tournament: start with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pairs; continue with winners 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14" y="902369"/>
                <a:ext cx="8618286" cy="3690798"/>
              </a:xfrm>
              <a:blipFill>
                <a:blip r:embed="rId2"/>
                <a:stretch>
                  <a:fillRect l="-636" t="-1653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1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Learning via All-Verses-All (</a:t>
            </a:r>
            <a:r>
              <a:rPr lang="en-US" sz="3200" dirty="0" err="1"/>
              <a:t>AvA</a:t>
            </a:r>
            <a:r>
              <a:rPr lang="en-US" sz="3200" dirty="0"/>
              <a:t>)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0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ln/>
              <a:extLst>
                <a:ext uri="{91240B29-F687-4F45-9708-019B960494DF}">
                  <a14:hiddenLine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/>
              </a:bodyPr>
              <a:lstStyle/>
              <a:p>
                <a:r>
                  <a:rPr lang="en-US" sz="1500" dirty="0"/>
                  <a:t>Find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500" b="1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500" b="1" i="1" baseline="-25000" dirty="0" err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500" b="1" i="1" baseline="-25000" dirty="0" err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500" b="1" i="1" baseline="-25000" dirty="0" err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500" b="1" i="1" baseline="-25000" dirty="0" err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500" b="1" i="1" baseline="-25000" dirty="0" err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500" b="1" i="1" baseline="-25000" dirty="0" err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500" i="1" baseline="30000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/>
                  <a:t>such that </a:t>
                </a:r>
              </a:p>
              <a:p>
                <a:endParaRPr lang="en-US" sz="1500" dirty="0"/>
              </a:p>
              <a:p>
                <a:pPr lvl="1">
                  <a:lnSpc>
                    <a:spcPct val="75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0 	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𝑟𝑒𝑑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75000"/>
                  </a:lnSpc>
                  <a:buFont typeface="Wingdings" pitchFamily="2" charset="2"/>
                  <a:buNone/>
                </a:pPr>
                <a:r>
                  <a:rPr lang="en-US" dirty="0"/>
                  <a:t>		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 	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𝑏𝑙𝑢𝑒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lvl="1">
                  <a:lnSpc>
                    <a:spcPct val="75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baseline="-25000" dirty="0" err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0 	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𝑟𝑒𝑑</m:t>
                    </m:r>
                  </m:oMath>
                </a14:m>
                <a:endParaRPr lang="en-US" b="1" dirty="0"/>
              </a:p>
              <a:p>
                <a:pPr lvl="1">
                  <a:lnSpc>
                    <a:spcPct val="75000"/>
                  </a:lnSpc>
                  <a:buFont typeface="Wingdings" pitchFamily="2" charset="2"/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 0 	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𝑔𝑟𝑒𝑒𝑛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pPr lvl="1">
                  <a:lnSpc>
                    <a:spcPct val="75000"/>
                  </a:lnSpc>
                </a:pPr>
                <a:r>
                  <a:rPr lang="en-US" dirty="0"/>
                  <a:t>... (for all pairs)</a:t>
                </a:r>
              </a:p>
              <a:p>
                <a:pPr marL="342900" lvl="1" indent="0">
                  <a:lnSpc>
                    <a:spcPct val="75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1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3152775" y="3484960"/>
            <a:ext cx="11913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imes New Roman" pitchFamily="18" charset="0"/>
              </a:rPr>
              <a:t>Individual </a:t>
            </a:r>
          </a:p>
          <a:p>
            <a:pPr algn="l"/>
            <a:r>
              <a:rPr lang="en-US">
                <a:latin typeface="Times New Roman" pitchFamily="18" charset="0"/>
              </a:rPr>
              <a:t>Classifiers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523185" y="4270773"/>
            <a:ext cx="10631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Times New Roman" pitchFamily="18" charset="0"/>
              </a:rPr>
              <a:t>Decision </a:t>
            </a:r>
          </a:p>
          <a:p>
            <a:pPr algn="l"/>
            <a:r>
              <a:rPr lang="en-US">
                <a:latin typeface="Times New Roman" pitchFamily="18" charset="0"/>
              </a:rPr>
              <a:t>Regions</a:t>
            </a:r>
          </a:p>
        </p:txBody>
      </p:sp>
      <p:sp>
        <p:nvSpPr>
          <p:cNvPr id="171033" name="Line 25"/>
          <p:cNvSpPr>
            <a:spLocks noChangeShapeType="1"/>
          </p:cNvSpPr>
          <p:nvPr/>
        </p:nvSpPr>
        <p:spPr bwMode="auto">
          <a:xfrm flipH="1">
            <a:off x="1627585" y="3403997"/>
            <a:ext cx="1253728" cy="1085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1034" name="Line 26"/>
          <p:cNvSpPr>
            <a:spLocks noChangeShapeType="1"/>
          </p:cNvSpPr>
          <p:nvPr/>
        </p:nvSpPr>
        <p:spPr bwMode="auto">
          <a:xfrm>
            <a:off x="2531269" y="3529013"/>
            <a:ext cx="400050" cy="148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1035" name="Line 27"/>
          <p:cNvSpPr>
            <a:spLocks noChangeShapeType="1"/>
          </p:cNvSpPr>
          <p:nvPr/>
        </p:nvSpPr>
        <p:spPr bwMode="auto">
          <a:xfrm flipV="1">
            <a:off x="1849042" y="3896916"/>
            <a:ext cx="1135856" cy="57864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 flipV="1">
            <a:off x="1563291" y="4021931"/>
            <a:ext cx="1128713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 flipH="1">
            <a:off x="2188369" y="3382566"/>
            <a:ext cx="603647" cy="14608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grpSp>
        <p:nvGrpSpPr>
          <p:cNvPr id="171039" name="Group 31"/>
          <p:cNvGrpSpPr>
            <a:grpSpLocks/>
          </p:cNvGrpSpPr>
          <p:nvPr/>
        </p:nvGrpSpPr>
        <p:grpSpPr bwMode="auto">
          <a:xfrm>
            <a:off x="5486400" y="3386137"/>
            <a:ext cx="2077641" cy="1643063"/>
            <a:chOff x="1858" y="2652"/>
            <a:chExt cx="1745" cy="1380"/>
          </a:xfrm>
        </p:grpSpPr>
        <p:sp>
          <p:nvSpPr>
            <p:cNvPr id="171040" name="Freeform 32"/>
            <p:cNvSpPr>
              <a:spLocks/>
            </p:cNvSpPr>
            <p:nvPr/>
          </p:nvSpPr>
          <p:spPr bwMode="auto">
            <a:xfrm>
              <a:off x="3005" y="2652"/>
              <a:ext cx="151" cy="131"/>
            </a:xfrm>
            <a:custGeom>
              <a:avLst/>
              <a:gdLst>
                <a:gd name="T0" fmla="*/ 0 w 151"/>
                <a:gd name="T1" fmla="*/ 131 h 131"/>
                <a:gd name="T2" fmla="*/ 151 w 151"/>
                <a:gd name="T3" fmla="*/ 0 h 131"/>
                <a:gd name="T4" fmla="*/ 45 w 151"/>
                <a:gd name="T5" fmla="*/ 12 h 131"/>
                <a:gd name="T6" fmla="*/ 0 w 151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31">
                  <a:moveTo>
                    <a:pt x="0" y="131"/>
                  </a:moveTo>
                  <a:lnTo>
                    <a:pt x="151" y="0"/>
                  </a:lnTo>
                  <a:lnTo>
                    <a:pt x="45" y="12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41" name="Freeform 33"/>
            <p:cNvSpPr>
              <a:spLocks/>
            </p:cNvSpPr>
            <p:nvPr/>
          </p:nvSpPr>
          <p:spPr bwMode="auto">
            <a:xfrm>
              <a:off x="2862" y="3227"/>
              <a:ext cx="161" cy="262"/>
            </a:xfrm>
            <a:custGeom>
              <a:avLst/>
              <a:gdLst>
                <a:gd name="T0" fmla="*/ 0 w 161"/>
                <a:gd name="T1" fmla="*/ 45 h 262"/>
                <a:gd name="T2" fmla="*/ 92 w 161"/>
                <a:gd name="T3" fmla="*/ 0 h 262"/>
                <a:gd name="T4" fmla="*/ 161 w 161"/>
                <a:gd name="T5" fmla="*/ 262 h 262"/>
                <a:gd name="T6" fmla="*/ 0 w 161"/>
                <a:gd name="T7" fmla="*/ 4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62">
                  <a:moveTo>
                    <a:pt x="0" y="45"/>
                  </a:moveTo>
                  <a:lnTo>
                    <a:pt x="92" y="0"/>
                  </a:lnTo>
                  <a:lnTo>
                    <a:pt x="161" y="2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42" name="Freeform 34"/>
            <p:cNvSpPr>
              <a:spLocks/>
            </p:cNvSpPr>
            <p:nvPr/>
          </p:nvSpPr>
          <p:spPr bwMode="auto">
            <a:xfrm>
              <a:off x="2867" y="2793"/>
              <a:ext cx="132" cy="236"/>
            </a:xfrm>
            <a:custGeom>
              <a:avLst/>
              <a:gdLst>
                <a:gd name="T0" fmla="*/ 0 w 132"/>
                <a:gd name="T1" fmla="*/ 110 h 236"/>
                <a:gd name="T2" fmla="*/ 132 w 132"/>
                <a:gd name="T3" fmla="*/ 0 h 236"/>
                <a:gd name="T4" fmla="*/ 33 w 132"/>
                <a:gd name="T5" fmla="*/ 236 h 236"/>
                <a:gd name="T6" fmla="*/ 0 w 132"/>
                <a:gd name="T7" fmla="*/ 1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236">
                  <a:moveTo>
                    <a:pt x="0" y="110"/>
                  </a:moveTo>
                  <a:lnTo>
                    <a:pt x="132" y="0"/>
                  </a:lnTo>
                  <a:lnTo>
                    <a:pt x="33" y="23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43" name="Freeform 35"/>
            <p:cNvSpPr>
              <a:spLocks/>
            </p:cNvSpPr>
            <p:nvPr/>
          </p:nvSpPr>
          <p:spPr bwMode="auto">
            <a:xfrm>
              <a:off x="1858" y="2906"/>
              <a:ext cx="1091" cy="872"/>
            </a:xfrm>
            <a:custGeom>
              <a:avLst/>
              <a:gdLst>
                <a:gd name="T0" fmla="*/ 438 w 1091"/>
                <a:gd name="T1" fmla="*/ 492 h 872"/>
                <a:gd name="T2" fmla="*/ 1006 w 1091"/>
                <a:gd name="T3" fmla="*/ 0 h 872"/>
                <a:gd name="T4" fmla="*/ 1091 w 1091"/>
                <a:gd name="T5" fmla="*/ 322 h 872"/>
                <a:gd name="T6" fmla="*/ 0 w 1091"/>
                <a:gd name="T7" fmla="*/ 872 h 872"/>
                <a:gd name="T8" fmla="*/ 438 w 1091"/>
                <a:gd name="T9" fmla="*/ 49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872">
                  <a:moveTo>
                    <a:pt x="438" y="492"/>
                  </a:moveTo>
                  <a:lnTo>
                    <a:pt x="1006" y="0"/>
                  </a:lnTo>
                  <a:lnTo>
                    <a:pt x="1091" y="322"/>
                  </a:lnTo>
                  <a:lnTo>
                    <a:pt x="0" y="872"/>
                  </a:lnTo>
                  <a:lnTo>
                    <a:pt x="438" y="492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44" name="Freeform 36"/>
            <p:cNvSpPr>
              <a:spLocks/>
            </p:cNvSpPr>
            <p:nvPr/>
          </p:nvSpPr>
          <p:spPr bwMode="auto">
            <a:xfrm>
              <a:off x="2028" y="2688"/>
              <a:ext cx="1011" cy="771"/>
            </a:xfrm>
            <a:custGeom>
              <a:avLst/>
              <a:gdLst>
                <a:gd name="T0" fmla="*/ 72 w 1011"/>
                <a:gd name="T1" fmla="*/ 771 h 771"/>
                <a:gd name="T2" fmla="*/ 258 w 1011"/>
                <a:gd name="T3" fmla="*/ 717 h 771"/>
                <a:gd name="T4" fmla="*/ 972 w 1011"/>
                <a:gd name="T5" fmla="*/ 99 h 771"/>
                <a:gd name="T6" fmla="*/ 1011 w 1011"/>
                <a:gd name="T7" fmla="*/ 0 h 771"/>
                <a:gd name="T8" fmla="*/ 504 w 1011"/>
                <a:gd name="T9" fmla="*/ 9 h 771"/>
                <a:gd name="T10" fmla="*/ 0 w 1011"/>
                <a:gd name="T11" fmla="*/ 414 h 771"/>
                <a:gd name="T12" fmla="*/ 72 w 1011"/>
                <a:gd name="T13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1" h="771">
                  <a:moveTo>
                    <a:pt x="72" y="771"/>
                  </a:moveTo>
                  <a:lnTo>
                    <a:pt x="258" y="717"/>
                  </a:lnTo>
                  <a:lnTo>
                    <a:pt x="972" y="99"/>
                  </a:lnTo>
                  <a:lnTo>
                    <a:pt x="1011" y="0"/>
                  </a:lnTo>
                  <a:lnTo>
                    <a:pt x="504" y="9"/>
                  </a:lnTo>
                  <a:lnTo>
                    <a:pt x="0" y="414"/>
                  </a:lnTo>
                  <a:lnTo>
                    <a:pt x="72" y="771"/>
                  </a:ln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45" name="Freeform 37"/>
            <p:cNvSpPr>
              <a:spLocks/>
            </p:cNvSpPr>
            <p:nvPr/>
          </p:nvSpPr>
          <p:spPr bwMode="auto">
            <a:xfrm>
              <a:off x="2265" y="3273"/>
              <a:ext cx="1038" cy="618"/>
            </a:xfrm>
            <a:custGeom>
              <a:avLst/>
              <a:gdLst>
                <a:gd name="T0" fmla="*/ 0 w 1038"/>
                <a:gd name="T1" fmla="*/ 306 h 618"/>
                <a:gd name="T2" fmla="*/ 594 w 1038"/>
                <a:gd name="T3" fmla="*/ 0 h 618"/>
                <a:gd name="T4" fmla="*/ 1038 w 1038"/>
                <a:gd name="T5" fmla="*/ 618 h 618"/>
                <a:gd name="T6" fmla="*/ 153 w 1038"/>
                <a:gd name="T7" fmla="*/ 525 h 618"/>
                <a:gd name="T8" fmla="*/ 0 w 1038"/>
                <a:gd name="T9" fmla="*/ 30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8" h="618">
                  <a:moveTo>
                    <a:pt x="0" y="306"/>
                  </a:moveTo>
                  <a:lnTo>
                    <a:pt x="594" y="0"/>
                  </a:lnTo>
                  <a:lnTo>
                    <a:pt x="1038" y="618"/>
                  </a:lnTo>
                  <a:lnTo>
                    <a:pt x="153" y="525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46" name="Freeform 38"/>
            <p:cNvSpPr>
              <a:spLocks/>
            </p:cNvSpPr>
            <p:nvPr/>
          </p:nvSpPr>
          <p:spPr bwMode="auto">
            <a:xfrm>
              <a:off x="2898" y="2697"/>
              <a:ext cx="705" cy="1200"/>
            </a:xfrm>
            <a:custGeom>
              <a:avLst/>
              <a:gdLst>
                <a:gd name="T0" fmla="*/ 102 w 705"/>
                <a:gd name="T1" fmla="*/ 93 h 1200"/>
                <a:gd name="T2" fmla="*/ 0 w 705"/>
                <a:gd name="T3" fmla="*/ 330 h 1200"/>
                <a:gd name="T4" fmla="*/ 129 w 705"/>
                <a:gd name="T5" fmla="*/ 807 h 1200"/>
                <a:gd name="T6" fmla="*/ 405 w 705"/>
                <a:gd name="T7" fmla="*/ 1188 h 1200"/>
                <a:gd name="T8" fmla="*/ 705 w 705"/>
                <a:gd name="T9" fmla="*/ 1200 h 1200"/>
                <a:gd name="T10" fmla="*/ 213 w 705"/>
                <a:gd name="T11" fmla="*/ 0 h 1200"/>
                <a:gd name="T12" fmla="*/ 102 w 705"/>
                <a:gd name="T13" fmla="*/ 93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1200">
                  <a:moveTo>
                    <a:pt x="102" y="93"/>
                  </a:moveTo>
                  <a:lnTo>
                    <a:pt x="0" y="330"/>
                  </a:lnTo>
                  <a:lnTo>
                    <a:pt x="129" y="807"/>
                  </a:lnTo>
                  <a:lnTo>
                    <a:pt x="405" y="1188"/>
                  </a:lnTo>
                  <a:lnTo>
                    <a:pt x="705" y="1200"/>
                  </a:lnTo>
                  <a:lnTo>
                    <a:pt x="213" y="0"/>
                  </a:lnTo>
                  <a:lnTo>
                    <a:pt x="102" y="9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71047" name="Group 39"/>
            <p:cNvGrpSpPr>
              <a:grpSpLocks/>
            </p:cNvGrpSpPr>
            <p:nvPr/>
          </p:nvGrpSpPr>
          <p:grpSpPr bwMode="auto">
            <a:xfrm>
              <a:off x="2106" y="2854"/>
              <a:ext cx="1206" cy="832"/>
              <a:chOff x="2106" y="2854"/>
              <a:chExt cx="1206" cy="832"/>
            </a:xfrm>
          </p:grpSpPr>
          <p:sp>
            <p:nvSpPr>
              <p:cNvPr id="171048" name="Oval 40"/>
              <p:cNvSpPr>
                <a:spLocks noChangeArrowheads="1"/>
              </p:cNvSpPr>
              <p:nvPr/>
            </p:nvSpPr>
            <p:spPr bwMode="auto">
              <a:xfrm flipV="1">
                <a:off x="2397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49" name="Oval 41"/>
              <p:cNvSpPr>
                <a:spLocks noChangeArrowheads="1"/>
              </p:cNvSpPr>
              <p:nvPr/>
            </p:nvSpPr>
            <p:spPr bwMode="auto">
              <a:xfrm flipV="1">
                <a:off x="2522" y="285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0" name="Oval 42"/>
              <p:cNvSpPr>
                <a:spLocks noChangeArrowheads="1"/>
              </p:cNvSpPr>
              <p:nvPr/>
            </p:nvSpPr>
            <p:spPr bwMode="auto">
              <a:xfrm flipV="1">
                <a:off x="2522" y="3520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1" name="Oval 43"/>
              <p:cNvSpPr>
                <a:spLocks noChangeArrowheads="1"/>
              </p:cNvSpPr>
              <p:nvPr/>
            </p:nvSpPr>
            <p:spPr bwMode="auto">
              <a:xfrm flipV="1">
                <a:off x="2647" y="3187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2" name="Oval 44"/>
              <p:cNvSpPr>
                <a:spLocks noChangeArrowheads="1"/>
              </p:cNvSpPr>
              <p:nvPr/>
            </p:nvSpPr>
            <p:spPr bwMode="auto">
              <a:xfrm flipV="1">
                <a:off x="3104" y="3353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3" name="Oval 45"/>
              <p:cNvSpPr>
                <a:spLocks noChangeArrowheads="1"/>
              </p:cNvSpPr>
              <p:nvPr/>
            </p:nvSpPr>
            <p:spPr bwMode="auto">
              <a:xfrm flipV="1">
                <a:off x="3187" y="3270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4" name="Oval 46"/>
              <p:cNvSpPr>
                <a:spLocks noChangeArrowheads="1"/>
              </p:cNvSpPr>
              <p:nvPr/>
            </p:nvSpPr>
            <p:spPr bwMode="auto">
              <a:xfrm flipV="1">
                <a:off x="2730" y="335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5" name="Oval 47"/>
              <p:cNvSpPr>
                <a:spLocks noChangeArrowheads="1"/>
              </p:cNvSpPr>
              <p:nvPr/>
            </p:nvSpPr>
            <p:spPr bwMode="auto">
              <a:xfrm flipV="1">
                <a:off x="2813" y="3478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6" name="Oval 48"/>
              <p:cNvSpPr>
                <a:spLocks noChangeArrowheads="1"/>
              </p:cNvSpPr>
              <p:nvPr/>
            </p:nvSpPr>
            <p:spPr bwMode="auto">
              <a:xfrm flipV="1">
                <a:off x="2813" y="360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7" name="Oval 49"/>
              <p:cNvSpPr>
                <a:spLocks noChangeArrowheads="1"/>
              </p:cNvSpPr>
              <p:nvPr/>
            </p:nvSpPr>
            <p:spPr bwMode="auto">
              <a:xfrm flipV="1">
                <a:off x="3229" y="3395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8" name="Oval 50"/>
              <p:cNvSpPr>
                <a:spLocks noChangeArrowheads="1"/>
              </p:cNvSpPr>
              <p:nvPr/>
            </p:nvSpPr>
            <p:spPr bwMode="auto">
              <a:xfrm flipV="1">
                <a:off x="3062" y="3228"/>
                <a:ext cx="84" cy="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59" name="Oval 51"/>
              <p:cNvSpPr>
                <a:spLocks noChangeArrowheads="1"/>
              </p:cNvSpPr>
              <p:nvPr/>
            </p:nvSpPr>
            <p:spPr bwMode="auto">
              <a:xfrm flipV="1">
                <a:off x="2688" y="3145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60" name="Oval 52"/>
              <p:cNvSpPr>
                <a:spLocks noChangeArrowheads="1"/>
              </p:cNvSpPr>
              <p:nvPr/>
            </p:nvSpPr>
            <p:spPr bwMode="auto">
              <a:xfrm flipV="1">
                <a:off x="2605" y="2937"/>
                <a:ext cx="83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61" name="Oval 53"/>
              <p:cNvSpPr>
                <a:spLocks noChangeArrowheads="1"/>
              </p:cNvSpPr>
              <p:nvPr/>
            </p:nvSpPr>
            <p:spPr bwMode="auto">
              <a:xfrm flipV="1">
                <a:off x="2397" y="3062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62" name="Oval 54"/>
              <p:cNvSpPr>
                <a:spLocks noChangeArrowheads="1"/>
              </p:cNvSpPr>
              <p:nvPr/>
            </p:nvSpPr>
            <p:spPr bwMode="auto">
              <a:xfrm flipV="1">
                <a:off x="2106" y="310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71063" name="Line 55"/>
            <p:cNvSpPr>
              <a:spLocks noChangeShapeType="1"/>
            </p:cNvSpPr>
            <p:nvPr/>
          </p:nvSpPr>
          <p:spPr bwMode="auto">
            <a:xfrm flipH="1">
              <a:off x="2073" y="2679"/>
              <a:ext cx="1053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64" name="Line 56"/>
            <p:cNvSpPr>
              <a:spLocks noChangeShapeType="1"/>
            </p:cNvSpPr>
            <p:nvPr/>
          </p:nvSpPr>
          <p:spPr bwMode="auto">
            <a:xfrm>
              <a:off x="2832" y="2784"/>
              <a:ext cx="336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65" name="Line 57"/>
            <p:cNvSpPr>
              <a:spLocks noChangeShapeType="1"/>
            </p:cNvSpPr>
            <p:nvPr/>
          </p:nvSpPr>
          <p:spPr bwMode="auto">
            <a:xfrm flipV="1">
              <a:off x="2259" y="3093"/>
              <a:ext cx="954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66" name="Line 58"/>
            <p:cNvSpPr>
              <a:spLocks noChangeShapeType="1"/>
            </p:cNvSpPr>
            <p:nvPr/>
          </p:nvSpPr>
          <p:spPr bwMode="auto">
            <a:xfrm>
              <a:off x="2544" y="2832"/>
              <a:ext cx="86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67" name="Line 59"/>
            <p:cNvSpPr>
              <a:spLocks noChangeShapeType="1"/>
            </p:cNvSpPr>
            <p:nvPr/>
          </p:nvSpPr>
          <p:spPr bwMode="auto">
            <a:xfrm flipV="1">
              <a:off x="2019" y="3198"/>
              <a:ext cx="9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68" name="Line 60"/>
            <p:cNvSpPr>
              <a:spLocks noChangeShapeType="1"/>
            </p:cNvSpPr>
            <p:nvPr/>
          </p:nvSpPr>
          <p:spPr bwMode="auto">
            <a:xfrm flipH="1">
              <a:off x="2544" y="2661"/>
              <a:ext cx="507" cy="1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1069" name="Freeform 61"/>
            <p:cNvSpPr>
              <a:spLocks/>
            </p:cNvSpPr>
            <p:nvPr/>
          </p:nvSpPr>
          <p:spPr bwMode="auto">
            <a:xfrm>
              <a:off x="2025" y="3411"/>
              <a:ext cx="249" cy="222"/>
            </a:xfrm>
            <a:custGeom>
              <a:avLst/>
              <a:gdLst>
                <a:gd name="T0" fmla="*/ 12 w 249"/>
                <a:gd name="T1" fmla="*/ 69 h 222"/>
                <a:gd name="T2" fmla="*/ 249 w 249"/>
                <a:gd name="T3" fmla="*/ 0 h 222"/>
                <a:gd name="T4" fmla="*/ 0 w 249"/>
                <a:gd name="T5" fmla="*/ 222 h 222"/>
                <a:gd name="T6" fmla="*/ 12 w 249"/>
                <a:gd name="T7" fmla="*/ 6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222">
                  <a:moveTo>
                    <a:pt x="12" y="69"/>
                  </a:moveTo>
                  <a:lnTo>
                    <a:pt x="249" y="0"/>
                  </a:lnTo>
                  <a:lnTo>
                    <a:pt x="0" y="222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171070" name="Group 62"/>
          <p:cNvGrpSpPr>
            <a:grpSpLocks/>
          </p:cNvGrpSpPr>
          <p:nvPr/>
        </p:nvGrpSpPr>
        <p:grpSpPr bwMode="auto">
          <a:xfrm>
            <a:off x="6742926" y="2115014"/>
            <a:ext cx="1378744" cy="954882"/>
            <a:chOff x="4656" y="1632"/>
            <a:chExt cx="1158" cy="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071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656" y="1632"/>
                  <a:ext cx="1158" cy="305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i="1" baseline="30000" dirty="0" err="1">
                            <a:latin typeface="Cambria Math" panose="02040503050406030204" pitchFamily="18" charset="0"/>
                          </a:rPr>
                          <m:t>𝑘𝑘𝑛</m:t>
                        </m:r>
                      </m:oMath>
                    </m:oMathPara>
                  </a14:m>
                  <a:endParaRPr lang="en-US" baseline="30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1071" name="Text 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56" y="1632"/>
                  <a:ext cx="1158" cy="3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1072" name="Text Box 64"/>
            <p:cNvSpPr txBox="1">
              <a:spLocks noChangeArrowheads="1"/>
            </p:cNvSpPr>
            <p:nvPr/>
          </p:nvSpPr>
          <p:spPr bwMode="auto">
            <a:xfrm>
              <a:off x="4702" y="1969"/>
              <a:ext cx="912" cy="46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500" dirty="0">
                  <a:latin typeface="+mj-lt"/>
                </a:rPr>
                <a:t>How to classify?</a:t>
              </a:r>
              <a:endParaRPr lang="en-US" sz="1500" baseline="30000" dirty="0">
                <a:latin typeface="+mj-lt"/>
              </a:endParaRPr>
            </a:p>
          </p:txBody>
        </p:sp>
      </p:grpSp>
      <p:grpSp>
        <p:nvGrpSpPr>
          <p:cNvPr id="171073" name="Group 65"/>
          <p:cNvGrpSpPr>
            <a:grpSpLocks/>
          </p:cNvGrpSpPr>
          <p:nvPr/>
        </p:nvGrpSpPr>
        <p:grpSpPr bwMode="auto">
          <a:xfrm>
            <a:off x="1657350" y="3600450"/>
            <a:ext cx="1714500" cy="1200150"/>
            <a:chOff x="432" y="2976"/>
            <a:chExt cx="1440" cy="1008"/>
          </a:xfrm>
        </p:grpSpPr>
        <p:grpSp>
          <p:nvGrpSpPr>
            <p:cNvPr id="171074" name="Group 66"/>
            <p:cNvGrpSpPr>
              <a:grpSpLocks/>
            </p:cNvGrpSpPr>
            <p:nvPr/>
          </p:nvGrpSpPr>
          <p:grpSpPr bwMode="auto">
            <a:xfrm>
              <a:off x="570" y="3094"/>
              <a:ext cx="1206" cy="832"/>
              <a:chOff x="570" y="2854"/>
              <a:chExt cx="1206" cy="832"/>
            </a:xfrm>
          </p:grpSpPr>
          <p:sp>
            <p:nvSpPr>
              <p:cNvPr id="171075" name="Oval 67"/>
              <p:cNvSpPr>
                <a:spLocks noChangeArrowheads="1"/>
              </p:cNvSpPr>
              <p:nvPr/>
            </p:nvSpPr>
            <p:spPr bwMode="auto">
              <a:xfrm flipV="1">
                <a:off x="861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76" name="Oval 68"/>
              <p:cNvSpPr>
                <a:spLocks noChangeArrowheads="1"/>
              </p:cNvSpPr>
              <p:nvPr/>
            </p:nvSpPr>
            <p:spPr bwMode="auto">
              <a:xfrm flipV="1">
                <a:off x="986" y="285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77" name="Oval 69"/>
              <p:cNvSpPr>
                <a:spLocks noChangeArrowheads="1"/>
              </p:cNvSpPr>
              <p:nvPr/>
            </p:nvSpPr>
            <p:spPr bwMode="auto">
              <a:xfrm flipV="1">
                <a:off x="986" y="3520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78" name="Oval 70"/>
              <p:cNvSpPr>
                <a:spLocks noChangeArrowheads="1"/>
              </p:cNvSpPr>
              <p:nvPr/>
            </p:nvSpPr>
            <p:spPr bwMode="auto">
              <a:xfrm flipV="1">
                <a:off x="1111" y="3187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79" name="Oval 71"/>
              <p:cNvSpPr>
                <a:spLocks noChangeArrowheads="1"/>
              </p:cNvSpPr>
              <p:nvPr/>
            </p:nvSpPr>
            <p:spPr bwMode="auto">
              <a:xfrm flipV="1">
                <a:off x="1568" y="3353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0" name="Oval 72"/>
              <p:cNvSpPr>
                <a:spLocks noChangeArrowheads="1"/>
              </p:cNvSpPr>
              <p:nvPr/>
            </p:nvSpPr>
            <p:spPr bwMode="auto">
              <a:xfrm flipV="1">
                <a:off x="1651" y="3270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1" name="Oval 73"/>
              <p:cNvSpPr>
                <a:spLocks noChangeArrowheads="1"/>
              </p:cNvSpPr>
              <p:nvPr/>
            </p:nvSpPr>
            <p:spPr bwMode="auto">
              <a:xfrm flipV="1">
                <a:off x="1194" y="335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2" name="Oval 74"/>
              <p:cNvSpPr>
                <a:spLocks noChangeArrowheads="1"/>
              </p:cNvSpPr>
              <p:nvPr/>
            </p:nvSpPr>
            <p:spPr bwMode="auto">
              <a:xfrm flipV="1">
                <a:off x="1277" y="3478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3" name="Oval 75"/>
              <p:cNvSpPr>
                <a:spLocks noChangeArrowheads="1"/>
              </p:cNvSpPr>
              <p:nvPr/>
            </p:nvSpPr>
            <p:spPr bwMode="auto">
              <a:xfrm flipV="1">
                <a:off x="1277" y="3603"/>
                <a:ext cx="83" cy="83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4" name="Oval 76"/>
              <p:cNvSpPr>
                <a:spLocks noChangeArrowheads="1"/>
              </p:cNvSpPr>
              <p:nvPr/>
            </p:nvSpPr>
            <p:spPr bwMode="auto">
              <a:xfrm flipV="1">
                <a:off x="1693" y="3395"/>
                <a:ext cx="83" cy="83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5" name="Oval 77"/>
              <p:cNvSpPr>
                <a:spLocks noChangeArrowheads="1"/>
              </p:cNvSpPr>
              <p:nvPr/>
            </p:nvSpPr>
            <p:spPr bwMode="auto">
              <a:xfrm flipV="1">
                <a:off x="1526" y="3228"/>
                <a:ext cx="84" cy="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6" name="Oval 78"/>
              <p:cNvSpPr>
                <a:spLocks noChangeArrowheads="1"/>
              </p:cNvSpPr>
              <p:nvPr/>
            </p:nvSpPr>
            <p:spPr bwMode="auto">
              <a:xfrm flipV="1">
                <a:off x="1152" y="3145"/>
                <a:ext cx="83" cy="8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7" name="Oval 79"/>
              <p:cNvSpPr>
                <a:spLocks noChangeArrowheads="1"/>
              </p:cNvSpPr>
              <p:nvPr/>
            </p:nvSpPr>
            <p:spPr bwMode="auto">
              <a:xfrm flipV="1">
                <a:off x="1069" y="2937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8" name="Oval 80"/>
              <p:cNvSpPr>
                <a:spLocks noChangeArrowheads="1"/>
              </p:cNvSpPr>
              <p:nvPr/>
            </p:nvSpPr>
            <p:spPr bwMode="auto">
              <a:xfrm flipV="1">
                <a:off x="861" y="3062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1089" name="Oval 81"/>
              <p:cNvSpPr>
                <a:spLocks noChangeArrowheads="1"/>
              </p:cNvSpPr>
              <p:nvPr/>
            </p:nvSpPr>
            <p:spPr bwMode="auto">
              <a:xfrm flipV="1">
                <a:off x="570" y="3104"/>
                <a:ext cx="83" cy="8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71090" name="Group 82"/>
            <p:cNvGrpSpPr>
              <a:grpSpLocks/>
            </p:cNvGrpSpPr>
            <p:nvPr/>
          </p:nvGrpSpPr>
          <p:grpSpPr bwMode="auto">
            <a:xfrm>
              <a:off x="432" y="2976"/>
              <a:ext cx="1440" cy="1008"/>
              <a:chOff x="432" y="2736"/>
              <a:chExt cx="1440" cy="1008"/>
            </a:xfrm>
          </p:grpSpPr>
          <p:sp>
            <p:nvSpPr>
              <p:cNvPr id="171091" name="Line 83"/>
              <p:cNvSpPr>
                <a:spLocks noChangeShapeType="1"/>
              </p:cNvSpPr>
              <p:nvPr/>
            </p:nvSpPr>
            <p:spPr bwMode="auto">
              <a:xfrm flipV="1">
                <a:off x="672" y="2736"/>
                <a:ext cx="768" cy="816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1092" name="Line 84"/>
              <p:cNvSpPr>
                <a:spLocks noChangeShapeType="1"/>
              </p:cNvSpPr>
              <p:nvPr/>
            </p:nvSpPr>
            <p:spPr bwMode="auto">
              <a:xfrm>
                <a:off x="1440" y="2928"/>
                <a:ext cx="144" cy="81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1093" name="Line 85"/>
              <p:cNvSpPr>
                <a:spLocks noChangeShapeType="1"/>
              </p:cNvSpPr>
              <p:nvPr/>
            </p:nvSpPr>
            <p:spPr bwMode="auto">
              <a:xfrm>
                <a:off x="432" y="3168"/>
                <a:ext cx="1440" cy="336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1094" name="Line 86"/>
              <p:cNvSpPr>
                <a:spLocks noChangeShapeType="1"/>
              </p:cNvSpPr>
              <p:nvPr/>
            </p:nvSpPr>
            <p:spPr bwMode="auto">
              <a:xfrm>
                <a:off x="1296" y="3024"/>
                <a:ext cx="48" cy="38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</p:grpSp>
      <p:grpSp>
        <p:nvGrpSpPr>
          <p:cNvPr id="67" name="Group 84"/>
          <p:cNvGrpSpPr>
            <a:grpSpLocks/>
          </p:cNvGrpSpPr>
          <p:nvPr/>
        </p:nvGrpSpPr>
        <p:grpSpPr bwMode="auto">
          <a:xfrm>
            <a:off x="4972050" y="1085850"/>
            <a:ext cx="1485900" cy="1257300"/>
            <a:chOff x="1680" y="1632"/>
            <a:chExt cx="2304" cy="1920"/>
          </a:xfrm>
        </p:grpSpPr>
        <p:grpSp>
          <p:nvGrpSpPr>
            <p:cNvPr id="68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86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7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8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9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0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69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70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1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2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3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4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5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6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7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8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79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0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1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2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3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4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85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40086" y="932022"/>
                <a:ext cx="1803814" cy="92333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latin typeface="Calibri" panose="020F0502020204030204" pitchFamily="34" charset="0"/>
                  </a:rPr>
                  <a:t>It is possible to separate all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350" dirty="0">
                    <a:latin typeface="Calibri" panose="020F0502020204030204" pitchFamily="34" charset="0"/>
                  </a:rPr>
                  <a:t> classes with the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350" dirty="0">
                    <a:latin typeface="Calibri" panose="020F0502020204030204" pitchFamily="34" charset="0"/>
                  </a:rPr>
                  <a:t>classifiers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086" y="932022"/>
                <a:ext cx="1803814" cy="923330"/>
              </a:xfrm>
              <a:prstGeom prst="rect">
                <a:avLst/>
              </a:prstGeom>
              <a:blipFill>
                <a:blip r:embed="rId5"/>
                <a:stretch>
                  <a:fillRect l="-671" t="-654" b="-588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5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en-US"/>
              <a:t>Classifying with AvA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86CE80-3A2C-42BC-B89C-9737FB8AE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73059" name="Group 3"/>
          <p:cNvGrpSpPr>
            <a:grpSpLocks/>
          </p:cNvGrpSpPr>
          <p:nvPr/>
        </p:nvGrpSpPr>
        <p:grpSpPr bwMode="auto">
          <a:xfrm>
            <a:off x="2357804" y="1371600"/>
            <a:ext cx="1771650" cy="1257300"/>
            <a:chOff x="1008" y="1152"/>
            <a:chExt cx="1488" cy="1056"/>
          </a:xfrm>
        </p:grpSpPr>
        <p:grpSp>
          <p:nvGrpSpPr>
            <p:cNvPr id="173060" name="Group 4"/>
            <p:cNvGrpSpPr>
              <a:grpSpLocks/>
            </p:cNvGrpSpPr>
            <p:nvPr/>
          </p:nvGrpSpPr>
          <p:grpSpPr bwMode="auto">
            <a:xfrm>
              <a:off x="1248" y="1488"/>
              <a:ext cx="1248" cy="720"/>
              <a:chOff x="1248" y="1488"/>
              <a:chExt cx="1248" cy="720"/>
            </a:xfrm>
          </p:grpSpPr>
          <p:sp>
            <p:nvSpPr>
              <p:cNvPr id="173061" name="Rectangle 5"/>
              <p:cNvSpPr>
                <a:spLocks noChangeArrowheads="1"/>
              </p:cNvSpPr>
              <p:nvPr/>
            </p:nvSpPr>
            <p:spPr bwMode="auto">
              <a:xfrm>
                <a:off x="1776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2" name="Rectangle 6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73063" name="Rectangle 7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4" name="Rectangle 8"/>
              <p:cNvSpPr>
                <a:spLocks noChangeArrowheads="1"/>
              </p:cNvSpPr>
              <p:nvPr/>
            </p:nvSpPr>
            <p:spPr bwMode="auto">
              <a:xfrm>
                <a:off x="1536" y="1776"/>
                <a:ext cx="96" cy="144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5" name="Rectangle 9"/>
              <p:cNvSpPr>
                <a:spLocks noChangeArrowheads="1"/>
              </p:cNvSpPr>
              <p:nvPr/>
            </p:nvSpPr>
            <p:spPr bwMode="auto">
              <a:xfrm>
                <a:off x="2112" y="1776"/>
                <a:ext cx="96" cy="144"/>
              </a:xfrm>
              <a:prstGeom prst="rect">
                <a:avLst/>
              </a:prstGeom>
              <a:solidFill>
                <a:srgbClr val="7030A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6" name="Rectangle 10"/>
              <p:cNvSpPr>
                <a:spLocks noChangeArrowheads="1"/>
              </p:cNvSpPr>
              <p:nvPr/>
            </p:nvSpPr>
            <p:spPr bwMode="auto">
              <a:xfrm>
                <a:off x="2208" y="1776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7" name="Rectangle 11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8" name="Rectangle 12"/>
              <p:cNvSpPr>
                <a:spLocks noChangeArrowheads="1"/>
              </p:cNvSpPr>
              <p:nvPr/>
            </p:nvSpPr>
            <p:spPr bwMode="auto">
              <a:xfrm>
                <a:off x="134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69" name="Rectangle 13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70" name="Rectangle 14"/>
              <p:cNvSpPr>
                <a:spLocks noChangeArrowheads="1"/>
              </p:cNvSpPr>
              <p:nvPr/>
            </p:nvSpPr>
            <p:spPr bwMode="auto">
              <a:xfrm>
                <a:off x="1680" y="2064"/>
                <a:ext cx="96" cy="144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71" name="Rectangle 15"/>
              <p:cNvSpPr>
                <a:spLocks noChangeArrowheads="1"/>
              </p:cNvSpPr>
              <p:nvPr/>
            </p:nvSpPr>
            <p:spPr bwMode="auto">
              <a:xfrm>
                <a:off x="1968" y="2064"/>
                <a:ext cx="96" cy="144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72" name="Rectangle 16"/>
              <p:cNvSpPr>
                <a:spLocks noChangeArrowheads="1"/>
              </p:cNvSpPr>
              <p:nvPr/>
            </p:nvSpPr>
            <p:spPr bwMode="auto">
              <a:xfrm>
                <a:off x="2064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73" name="Rectangle 17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74" name="Rectangle 18"/>
              <p:cNvSpPr>
                <a:spLocks noChangeArrowheads="1"/>
              </p:cNvSpPr>
              <p:nvPr/>
            </p:nvSpPr>
            <p:spPr bwMode="auto">
              <a:xfrm>
                <a:off x="2400" y="2064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cxnSp>
            <p:nvCxnSpPr>
              <p:cNvPr id="173075" name="AutoShape 19"/>
              <p:cNvCxnSpPr>
                <a:cxnSpLocks noChangeShapeType="1"/>
                <a:stCxn id="173061" idx="2"/>
                <a:endCxn id="173064" idx="0"/>
              </p:cNvCxnSpPr>
              <p:nvPr/>
            </p:nvCxnSpPr>
            <p:spPr bwMode="auto">
              <a:xfrm flipH="1">
                <a:off x="1584" y="1632"/>
                <a:ext cx="24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6" name="AutoShape 20"/>
              <p:cNvCxnSpPr>
                <a:cxnSpLocks noChangeShapeType="1"/>
                <a:stCxn id="173062" idx="2"/>
                <a:endCxn id="173065" idx="0"/>
              </p:cNvCxnSpPr>
              <p:nvPr/>
            </p:nvCxnSpPr>
            <p:spPr bwMode="auto">
              <a:xfrm>
                <a:off x="1920" y="1638"/>
                <a:ext cx="240" cy="13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7" name="AutoShape 21"/>
              <p:cNvCxnSpPr>
                <a:cxnSpLocks noChangeShapeType="1"/>
                <a:stCxn id="173063" idx="2"/>
                <a:endCxn id="173068" idx="0"/>
              </p:cNvCxnSpPr>
              <p:nvPr/>
            </p:nvCxnSpPr>
            <p:spPr bwMode="auto">
              <a:xfrm flipH="1">
                <a:off x="1392" y="1920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8" name="AutoShape 22"/>
              <p:cNvCxnSpPr>
                <a:cxnSpLocks noChangeShapeType="1"/>
                <a:stCxn id="173064" idx="2"/>
                <a:endCxn id="173069" idx="0"/>
              </p:cNvCxnSpPr>
              <p:nvPr/>
            </p:nvCxnSpPr>
            <p:spPr bwMode="auto">
              <a:xfrm>
                <a:off x="1584" y="1920"/>
                <a:ext cx="4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79" name="AutoShape 23"/>
              <p:cNvCxnSpPr>
                <a:cxnSpLocks noChangeShapeType="1"/>
                <a:stCxn id="173065" idx="2"/>
                <a:endCxn id="173072" idx="0"/>
              </p:cNvCxnSpPr>
              <p:nvPr/>
            </p:nvCxnSpPr>
            <p:spPr bwMode="auto">
              <a:xfrm flipH="1">
                <a:off x="2112" y="1926"/>
                <a:ext cx="48" cy="13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3080" name="AutoShape 24"/>
              <p:cNvCxnSpPr>
                <a:cxnSpLocks noChangeShapeType="1"/>
                <a:stCxn id="173066" idx="2"/>
                <a:endCxn id="173073" idx="0"/>
              </p:cNvCxnSpPr>
              <p:nvPr/>
            </p:nvCxnSpPr>
            <p:spPr bwMode="auto">
              <a:xfrm>
                <a:off x="2256" y="1920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3081" name="Text Box 25"/>
            <p:cNvSpPr txBox="1">
              <a:spLocks noChangeArrowheads="1"/>
            </p:cNvSpPr>
            <p:nvPr/>
          </p:nvSpPr>
          <p:spPr bwMode="auto">
            <a:xfrm>
              <a:off x="1008" y="1152"/>
              <a:ext cx="111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</a:rPr>
                <a:t>Tournament</a:t>
              </a:r>
            </a:p>
          </p:txBody>
        </p:sp>
      </p:grpSp>
      <p:grpSp>
        <p:nvGrpSpPr>
          <p:cNvPr id="173082" name="Group 26"/>
          <p:cNvGrpSpPr>
            <a:grpSpLocks/>
          </p:cNvGrpSpPr>
          <p:nvPr/>
        </p:nvGrpSpPr>
        <p:grpSpPr bwMode="auto">
          <a:xfrm>
            <a:off x="4886329" y="1415458"/>
            <a:ext cx="2352676" cy="1332310"/>
            <a:chOff x="2976" y="1152"/>
            <a:chExt cx="1976" cy="1119"/>
          </a:xfrm>
        </p:grpSpPr>
        <p:grpSp>
          <p:nvGrpSpPr>
            <p:cNvPr id="173083" name="Group 27"/>
            <p:cNvGrpSpPr>
              <a:grpSpLocks/>
            </p:cNvGrpSpPr>
            <p:nvPr/>
          </p:nvGrpSpPr>
          <p:grpSpPr bwMode="auto">
            <a:xfrm>
              <a:off x="3264" y="1488"/>
              <a:ext cx="1632" cy="144"/>
              <a:chOff x="3264" y="1488"/>
              <a:chExt cx="1632" cy="144"/>
            </a:xfrm>
          </p:grpSpPr>
          <p:sp>
            <p:nvSpPr>
              <p:cNvPr id="173084" name="Rectangle 28"/>
              <p:cNvSpPr>
                <a:spLocks noChangeArrowheads="1"/>
              </p:cNvSpPr>
              <p:nvPr/>
            </p:nvSpPr>
            <p:spPr bwMode="auto">
              <a:xfrm>
                <a:off x="3552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85" name="Rectangle 29"/>
              <p:cNvSpPr>
                <a:spLocks noChangeArrowheads="1"/>
              </p:cNvSpPr>
              <p:nvPr/>
            </p:nvSpPr>
            <p:spPr bwMode="auto">
              <a:xfrm>
                <a:off x="3648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73086" name="Rectangle 30"/>
              <p:cNvSpPr>
                <a:spLocks noChangeArrowheads="1"/>
              </p:cNvSpPr>
              <p:nvPr/>
            </p:nvSpPr>
            <p:spPr bwMode="auto">
              <a:xfrm>
                <a:off x="3264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87" name="Rectangle 31"/>
              <p:cNvSpPr>
                <a:spLocks noChangeArrowheads="1"/>
              </p:cNvSpPr>
              <p:nvPr/>
            </p:nvSpPr>
            <p:spPr bwMode="auto">
              <a:xfrm>
                <a:off x="3360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88" name="Rectangle 32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96" cy="144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89" name="Rectangle 33"/>
              <p:cNvSpPr>
                <a:spLocks noChangeArrowheads="1"/>
              </p:cNvSpPr>
              <p:nvPr/>
            </p:nvSpPr>
            <p:spPr bwMode="auto">
              <a:xfrm>
                <a:off x="3936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90" name="Rectangle 34"/>
              <p:cNvSpPr>
                <a:spLocks noChangeArrowheads="1"/>
              </p:cNvSpPr>
              <p:nvPr/>
            </p:nvSpPr>
            <p:spPr bwMode="auto">
              <a:xfrm>
                <a:off x="4128" y="1488"/>
                <a:ext cx="96" cy="14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91" name="Rectangle 3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92" name="Rectangle 3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96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93" name="Rectangle 37"/>
              <p:cNvSpPr>
                <a:spLocks noChangeArrowheads="1"/>
              </p:cNvSpPr>
              <p:nvPr/>
            </p:nvSpPr>
            <p:spPr bwMode="auto">
              <a:xfrm>
                <a:off x="4512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94" name="Rectangle 38"/>
              <p:cNvSpPr>
                <a:spLocks noChangeArrowheads="1"/>
              </p:cNvSpPr>
              <p:nvPr/>
            </p:nvSpPr>
            <p:spPr bwMode="auto">
              <a:xfrm>
                <a:off x="4704" y="1488"/>
                <a:ext cx="96" cy="14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3095" name="Rectangle 39"/>
              <p:cNvSpPr>
                <a:spLocks noChangeArrowheads="1"/>
              </p:cNvSpPr>
              <p:nvPr/>
            </p:nvSpPr>
            <p:spPr bwMode="auto">
              <a:xfrm>
                <a:off x="4800" y="1488"/>
                <a:ext cx="96" cy="144"/>
              </a:xfrm>
              <a:prstGeom prst="rect">
                <a:avLst/>
              </a:prstGeom>
              <a:solidFill>
                <a:srgbClr val="008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73096" name="Text Box 40"/>
            <p:cNvSpPr txBox="1">
              <a:spLocks noChangeArrowheads="1"/>
            </p:cNvSpPr>
            <p:nvPr/>
          </p:nvSpPr>
          <p:spPr bwMode="auto">
            <a:xfrm>
              <a:off x="3120" y="1728"/>
              <a:ext cx="183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</a:rPr>
                <a:t>1 red, </a:t>
              </a:r>
              <a:r>
                <a:rPr lang="en-US">
                  <a:latin typeface="Calibri" panose="020F0502020204030204" pitchFamily="34" charset="0"/>
                </a:rPr>
                <a:t>2 blue, </a:t>
              </a:r>
              <a:r>
                <a:rPr lang="en-US" dirty="0">
                  <a:latin typeface="Calibri" panose="020F0502020204030204" pitchFamily="34" charset="0"/>
                </a:rPr>
                <a:t>2 green</a:t>
              </a:r>
            </a:p>
            <a:p>
              <a:pPr algn="l"/>
              <a:r>
                <a:rPr lang="en-US" dirty="0">
                  <a:latin typeface="Times New Roman" pitchFamily="18" charset="0"/>
                </a:rPr>
                <a:t>	</a:t>
              </a:r>
              <a:r>
                <a:rPr lang="en-US" dirty="0">
                  <a:latin typeface="Times New Roman" pitchFamily="18" charset="0"/>
                  <a:sym typeface="Wingdings" pitchFamily="2" charset="2"/>
                </a:rPr>
                <a:t> ?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2976" y="1152"/>
              <a:ext cx="123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Calibri" panose="020F0502020204030204" pitchFamily="34" charset="0"/>
                </a:rPr>
                <a:t>Majority Vote</a:t>
              </a:r>
            </a:p>
          </p:txBody>
        </p:sp>
      </p:grpSp>
      <p:sp>
        <p:nvSpPr>
          <p:cNvPr id="173111" name="Text Box 55"/>
          <p:cNvSpPr txBox="1">
            <a:spLocks noChangeArrowheads="1"/>
          </p:cNvSpPr>
          <p:nvPr/>
        </p:nvSpPr>
        <p:spPr bwMode="auto">
          <a:xfrm>
            <a:off x="2360120" y="3718210"/>
            <a:ext cx="4652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All are post-learning and </a:t>
            </a:r>
            <a:r>
              <a:rPr lang="en-US" i="1" dirty="0">
                <a:solidFill>
                  <a:srgbClr val="FF0000"/>
                </a:solidFill>
              </a:rPr>
              <a:t>might</a:t>
            </a:r>
            <a:r>
              <a:rPr lang="en-US" dirty="0">
                <a:solidFill>
                  <a:srgbClr val="FF0000"/>
                </a:solidFill>
              </a:rPr>
              <a:t> cause weird stuff</a:t>
            </a:r>
          </a:p>
        </p:txBody>
      </p:sp>
    </p:spTree>
    <p:extLst>
      <p:ext uri="{BB962C8B-B14F-4D97-AF65-F5344CB8AC3E}">
        <p14:creationId xmlns:p14="http://schemas.microsoft.com/office/powerpoint/2010/main" val="28684143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One-vs-All vs. All vs. 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Assume m examples,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class labels. </a:t>
                </a:r>
              </a:p>
              <a:p>
                <a:pPr lvl="1"/>
                <a:r>
                  <a:rPr lang="en-US" dirty="0"/>
                  <a:t>For simplicity, say,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each.</a:t>
                </a:r>
              </a:p>
              <a:p>
                <a:r>
                  <a:rPr lang="en-US" dirty="0"/>
                  <a:t>One vs. All:</a:t>
                </a:r>
              </a:p>
              <a:p>
                <a:pPr lvl="1"/>
                <a:r>
                  <a:rPr lang="en-US" dirty="0"/>
                  <a:t>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(+)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(-)</a:t>
                </a:r>
              </a:p>
              <a:p>
                <a:pPr lvl="1"/>
                <a:r>
                  <a:rPr lang="en-US" dirty="0"/>
                  <a:t>Decision: </a:t>
                </a:r>
              </a:p>
              <a:p>
                <a:pPr lvl="1"/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linear classifiers and do Winner Takes All (WTA): </a:t>
                </a:r>
              </a:p>
              <a:p>
                <a:pPr lvl="1"/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= 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All vs. All:</a:t>
                </a:r>
              </a:p>
              <a:p>
                <a:pPr lvl="1"/>
                <a:r>
                  <a:rPr lang="en-US" dirty="0"/>
                  <a:t>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(+)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(-)</a:t>
                </a:r>
              </a:p>
              <a:p>
                <a:pPr lvl="1"/>
                <a:r>
                  <a:rPr lang="en-US" dirty="0"/>
                  <a:t>More expressivity, but less examples to learn from.</a:t>
                </a:r>
              </a:p>
              <a:p>
                <a:pPr lvl="1"/>
                <a:r>
                  <a:rPr lang="en-US" dirty="0"/>
                  <a:t>Decision: </a:t>
                </a:r>
              </a:p>
              <a:p>
                <a:pPr lvl="1"/>
                <a:r>
                  <a:rPr lang="en-US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linear classifiers; decision sometimes unstable.  </a:t>
                </a:r>
              </a:p>
              <a:p>
                <a:r>
                  <a:rPr lang="en-US" dirty="0"/>
                  <a:t>What type of learning methods would prefer All vs. All (efficiency-wise)? 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2149" b="-2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445552" y="1107017"/>
            <a:ext cx="2010487" cy="30008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350" dirty="0"/>
              <a:t>(Think about Dual/Primal)</a:t>
            </a:r>
          </a:p>
        </p:txBody>
      </p:sp>
    </p:spTree>
    <p:extLst>
      <p:ext uri="{BB962C8B-B14F-4D97-AF65-F5344CB8AC3E}">
        <p14:creationId xmlns:p14="http://schemas.microsoft.com/office/powerpoint/2010/main" val="89936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45</a:t>
            </a:fld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Error Correcting Codes Decomposition</a:t>
            </a:r>
          </a:p>
        </p:txBody>
      </p:sp>
      <p:graphicFrame>
        <p:nvGraphicFramePr>
          <p:cNvPr id="230484" name="Group 8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433171"/>
              </p:ext>
            </p:extLst>
          </p:nvPr>
        </p:nvGraphicFramePr>
        <p:xfrm>
          <a:off x="5418667" y="1324444"/>
          <a:ext cx="3725330" cy="2240280"/>
        </p:xfrm>
        <a:graphic>
          <a:graphicData uri="http://schemas.openxmlformats.org/drawingml/2006/table">
            <a:tbl>
              <a:tblPr/>
              <a:tblGrid>
                <a:gridCol w="93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4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Label</a:t>
                      </a:r>
                    </a:p>
                  </a:txBody>
                  <a:tcPr marL="235131" marR="235131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P1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P2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P3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P4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235131" marR="235131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235131" marR="235131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235131" marR="235131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235131" marR="235131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marL="235131" marR="235131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235131" marR="235131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0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0887" y="816791"/>
            <a:ext cx="5248513" cy="37147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350" dirty="0">
                <a:latin typeface="Calibri" pitchFamily="34" charset="0"/>
                <a:cs typeface="Calibri" pitchFamily="34" charset="0"/>
              </a:rPr>
              <a:t>1-vs-all uses k classifiers for k labels; can you use only log</a:t>
            </a:r>
            <a:r>
              <a:rPr lang="en-US" sz="135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350" dirty="0">
                <a:latin typeface="Calibri" pitchFamily="34" charset="0"/>
                <a:cs typeface="Calibri" pitchFamily="34" charset="0"/>
              </a:rPr>
              <a:t> k?</a:t>
            </a:r>
          </a:p>
          <a:p>
            <a:pPr>
              <a:lnSpc>
                <a:spcPct val="80000"/>
              </a:lnSpc>
            </a:pPr>
            <a:r>
              <a:rPr lang="en-US" sz="1350" dirty="0">
                <a:latin typeface="Calibri" pitchFamily="34" charset="0"/>
                <a:cs typeface="Calibri" pitchFamily="34" charset="0"/>
              </a:rPr>
              <a:t>Reduce the multi-class classification to random binary problems.</a:t>
            </a:r>
          </a:p>
          <a:p>
            <a:pPr lvl="1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Choose a “code word” for each label.  </a:t>
            </a:r>
          </a:p>
          <a:p>
            <a:pPr lvl="1">
              <a:lnSpc>
                <a:spcPct val="80000"/>
              </a:lnSpc>
            </a:pPr>
            <a:r>
              <a:rPr lang="en-US" sz="12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K=8:  all we need is 3 bits, three classifiers </a:t>
            </a:r>
          </a:p>
          <a:p>
            <a:pPr>
              <a:lnSpc>
                <a:spcPct val="80000"/>
              </a:lnSpc>
            </a:pPr>
            <a:r>
              <a:rPr lang="en-US" sz="13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Rows:</a:t>
            </a:r>
            <a:r>
              <a:rPr lang="en-US" sz="1350" dirty="0">
                <a:latin typeface="Calibri" pitchFamily="34" charset="0"/>
                <a:cs typeface="Calibri" pitchFamily="34" charset="0"/>
              </a:rPr>
              <a:t> An encoding of each class (k rows)</a:t>
            </a:r>
          </a:p>
          <a:p>
            <a:pPr>
              <a:lnSpc>
                <a:spcPct val="80000"/>
              </a:lnSpc>
            </a:pPr>
            <a:r>
              <a:rPr lang="en-US" sz="13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Columns: </a:t>
            </a:r>
            <a:r>
              <a:rPr lang="en-US" sz="1350" dirty="0">
                <a:latin typeface="Calibri" pitchFamily="34" charset="0"/>
                <a:cs typeface="Calibri" pitchFamily="34" charset="0"/>
              </a:rPr>
              <a:t>L </a:t>
            </a:r>
            <a:r>
              <a:rPr lang="en-US" sz="135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dichotomies</a:t>
            </a:r>
            <a:r>
              <a:rPr lang="en-US" sz="1350" dirty="0">
                <a:latin typeface="Calibri" pitchFamily="34" charset="0"/>
                <a:cs typeface="Calibri" pitchFamily="34" charset="0"/>
              </a:rPr>
              <a:t> of the data, each corresponds to a new classification problem</a:t>
            </a:r>
          </a:p>
          <a:p>
            <a:pPr>
              <a:lnSpc>
                <a:spcPct val="80000"/>
              </a:lnSpc>
            </a:pPr>
            <a:r>
              <a:rPr lang="en-US" sz="13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Extreme cases:  </a:t>
            </a:r>
          </a:p>
          <a:p>
            <a:pPr lvl="1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1-vs-all: k rows, k columns </a:t>
            </a:r>
          </a:p>
          <a:p>
            <a:pPr lvl="1"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k rows </a:t>
            </a:r>
            <a:r>
              <a:rPr lang="en-US" sz="1200" dirty="0">
                <a:latin typeface="Calibri"/>
                <a:cs typeface="Calibri" pitchFamily="34" charset="0"/>
              </a:rPr>
              <a:t>log</a:t>
            </a:r>
            <a:r>
              <a:rPr lang="en-US" sz="1200" baseline="-25000" dirty="0">
                <a:latin typeface="Calibri"/>
                <a:cs typeface="Calibri" pitchFamily="34" charset="0"/>
              </a:rPr>
              <a:t>2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k columns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Each training example is mapped to one example per column</a:t>
            </a:r>
          </a:p>
          <a:p>
            <a:pPr lvl="1">
              <a:lnSpc>
                <a:spcPct val="80000"/>
              </a:lnSpc>
            </a:pPr>
            <a:r>
              <a:rPr lang="en-US" sz="1050" dirty="0">
                <a:latin typeface="Calibri" pitchFamily="34" charset="0"/>
                <a:cs typeface="Calibri" pitchFamily="34" charset="0"/>
              </a:rPr>
              <a:t>(x,3) </a:t>
            </a:r>
            <a:r>
              <a:rPr lang="en-US" sz="105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{(x,P1), +; </a:t>
            </a:r>
            <a:r>
              <a:rPr lang="en-US" sz="1050" dirty="0">
                <a:latin typeface="Calibri" pitchFamily="34" charset="0"/>
                <a:cs typeface="Calibri" pitchFamily="34" charset="0"/>
              </a:rPr>
              <a:t>(x,P2), -; (x,P3), -; (x,P4), +} </a:t>
            </a:r>
          </a:p>
          <a:p>
            <a:pPr>
              <a:lnSpc>
                <a:spcPct val="80000"/>
              </a:lnSpc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To classify a new example x:</a:t>
            </a:r>
            <a:endParaRPr lang="en-US" sz="1200" dirty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050" dirty="0">
                <a:latin typeface="Calibri" pitchFamily="34" charset="0"/>
                <a:cs typeface="Calibri" pitchFamily="34" charset="0"/>
              </a:rPr>
              <a:t>Evaluate hypothesis on the 4 </a:t>
            </a:r>
            <a:r>
              <a:rPr lang="en-US" sz="105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binary</a:t>
            </a:r>
            <a:r>
              <a:rPr lang="en-US" sz="105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50" dirty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problems</a:t>
            </a:r>
            <a:r>
              <a:rPr lang="en-US" sz="105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050" dirty="0">
                <a:latin typeface="Calibri" pitchFamily="34" charset="0"/>
                <a:cs typeface="Calibri" pitchFamily="34" charset="0"/>
                <a:sym typeface="Wingdings" pitchFamily="2" charset="2"/>
              </a:rPr>
              <a:t>			</a:t>
            </a:r>
            <a:r>
              <a:rPr lang="en-US" sz="10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{(x,P1) ,</a:t>
            </a:r>
            <a:r>
              <a:rPr lang="en-US" sz="10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(x,P2), (x,P3), (x,P4),} </a:t>
            </a:r>
          </a:p>
          <a:p>
            <a:pPr lvl="1">
              <a:lnSpc>
                <a:spcPct val="80000"/>
              </a:lnSpc>
            </a:pPr>
            <a:r>
              <a:rPr lang="en-US" sz="1050" dirty="0">
                <a:latin typeface="Calibri" pitchFamily="34" charset="0"/>
                <a:cs typeface="Calibri" pitchFamily="34" charset="0"/>
              </a:rPr>
              <a:t>Choose label that is </a:t>
            </a:r>
            <a:r>
              <a:rPr lang="en-US" sz="10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most consistent </a:t>
            </a:r>
            <a:r>
              <a:rPr lang="en-US" sz="1050" dirty="0">
                <a:latin typeface="Calibri" pitchFamily="34" charset="0"/>
                <a:cs typeface="Calibri" pitchFamily="34" charset="0"/>
              </a:rPr>
              <a:t>with the results.</a:t>
            </a:r>
          </a:p>
          <a:p>
            <a:pPr lvl="2">
              <a:lnSpc>
                <a:spcPct val="80000"/>
              </a:lnSpc>
            </a:pPr>
            <a:r>
              <a:rPr lang="en-US" sz="900" dirty="0">
                <a:latin typeface="Calibri" pitchFamily="34" charset="0"/>
                <a:cs typeface="Calibri" pitchFamily="34" charset="0"/>
              </a:rPr>
              <a:t>Use Hamming distance (bit-wise distance)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Nice theoretical results as a function of the performance of the </a:t>
            </a:r>
            <a:r>
              <a:rPr lang="en-US" sz="1200" dirty="0">
                <a:latin typeface="Calibri"/>
                <a:cs typeface="Calibri" pitchFamily="34" charset="0"/>
              </a:rPr>
              <a:t>P</a:t>
            </a:r>
            <a:r>
              <a:rPr lang="en-US" sz="1200" baseline="-25000" dirty="0">
                <a:latin typeface="Calibri"/>
                <a:cs typeface="Calibri" pitchFamily="34" charset="0"/>
              </a:rPr>
              <a:t>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s (depending on code &amp;  size)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alibri" pitchFamily="34" charset="0"/>
                <a:cs typeface="Calibri" pitchFamily="34" charset="0"/>
              </a:rPr>
              <a:t>Potential Problems?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347063" y="1843365"/>
            <a:ext cx="2686050" cy="4000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028" y="4457700"/>
            <a:ext cx="2592889" cy="300082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Can you separate any dichotomy? </a:t>
            </a:r>
            <a:endParaRPr lang="en-US" sz="135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uiExpand="1" build="p"/>
      <p:bldP spid="2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Decompositions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6687"/>
            <a:ext cx="8229600" cy="369079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Learning optimizes over local metrics</a:t>
            </a:r>
          </a:p>
          <a:p>
            <a:pPr lvl="1"/>
            <a:r>
              <a:rPr lang="en-US" dirty="0"/>
              <a:t>Does not guarantee good global performance</a:t>
            </a:r>
          </a:p>
          <a:p>
            <a:pPr lvl="1"/>
            <a:r>
              <a:rPr lang="en-US" dirty="0"/>
              <a:t>We don’t care about the performance of the local classifiers</a:t>
            </a:r>
          </a:p>
          <a:p>
            <a:endParaRPr lang="en-US" dirty="0"/>
          </a:p>
          <a:p>
            <a:r>
              <a:rPr lang="en-US" dirty="0"/>
              <a:t>Poor decomposition </a:t>
            </a: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poor performance</a:t>
            </a:r>
          </a:p>
          <a:p>
            <a:pPr lvl="1"/>
            <a:r>
              <a:rPr lang="en-US" dirty="0"/>
              <a:t>Difficult local problems</a:t>
            </a:r>
          </a:p>
          <a:p>
            <a:pPr lvl="1"/>
            <a:r>
              <a:rPr lang="en-US" dirty="0"/>
              <a:t>Irrelevant local problems</a:t>
            </a:r>
          </a:p>
          <a:p>
            <a:pPr lvl="1"/>
            <a:endParaRPr lang="en-US" dirty="0"/>
          </a:p>
          <a:p>
            <a:r>
              <a:rPr lang="en-US" dirty="0"/>
              <a:t>Especially true for Error Correcting Output Codes</a:t>
            </a:r>
          </a:p>
          <a:p>
            <a:pPr lvl="1"/>
            <a:r>
              <a:rPr lang="en-US" dirty="0"/>
              <a:t>Another (class of) decomposition</a:t>
            </a:r>
          </a:p>
          <a:p>
            <a:pPr lvl="1"/>
            <a:r>
              <a:rPr lang="en-US" dirty="0"/>
              <a:t>Difficulty: how to make sure that the resulting problems are separable.</a:t>
            </a:r>
          </a:p>
          <a:p>
            <a:endParaRPr lang="en-US" dirty="0"/>
          </a:p>
          <a:p>
            <a:r>
              <a:rPr lang="en-US" dirty="0"/>
              <a:t>Efficiency: e.g., All vs. All vs. One vs. All</a:t>
            </a:r>
          </a:p>
          <a:p>
            <a:r>
              <a:rPr lang="en-US" dirty="0"/>
              <a:t>Former has advantage when working with the dual space.</a:t>
            </a:r>
          </a:p>
          <a:p>
            <a:endParaRPr lang="en-US" dirty="0"/>
          </a:p>
          <a:p>
            <a:r>
              <a:rPr lang="en-US" dirty="0"/>
              <a:t>Nevertheless, the most dominant approach in applications is One Vs. All.</a:t>
            </a:r>
          </a:p>
          <a:p>
            <a:r>
              <a:rPr lang="en-US" dirty="0">
                <a:solidFill>
                  <a:srgbClr val="FF0000"/>
                </a:solidFill>
              </a:rPr>
              <a:t>Not clear how to generalize it well to problems with a very large # of labels.</a:t>
            </a:r>
          </a:p>
          <a:p>
            <a:endParaRPr lang="en-US" dirty="0"/>
          </a:p>
        </p:txBody>
      </p:sp>
      <p:grpSp>
        <p:nvGrpSpPr>
          <p:cNvPr id="264196" name="Group 4"/>
          <p:cNvGrpSpPr>
            <a:grpSpLocks/>
          </p:cNvGrpSpPr>
          <p:nvPr/>
        </p:nvGrpSpPr>
        <p:grpSpPr bwMode="auto">
          <a:xfrm>
            <a:off x="6115050" y="1771650"/>
            <a:ext cx="1550194" cy="1285875"/>
            <a:chOff x="1197" y="2731"/>
            <a:chExt cx="1440" cy="1169"/>
          </a:xfrm>
        </p:grpSpPr>
        <p:sp>
          <p:nvSpPr>
            <p:cNvPr id="264197" name="Freeform 5"/>
            <p:cNvSpPr>
              <a:spLocks/>
            </p:cNvSpPr>
            <p:nvPr/>
          </p:nvSpPr>
          <p:spPr bwMode="auto">
            <a:xfrm>
              <a:off x="1197" y="2733"/>
              <a:ext cx="1027" cy="608"/>
            </a:xfrm>
            <a:custGeom>
              <a:avLst/>
              <a:gdLst>
                <a:gd name="T0" fmla="*/ 0 w 1027"/>
                <a:gd name="T1" fmla="*/ 606 h 608"/>
                <a:gd name="T2" fmla="*/ 368 w 1027"/>
                <a:gd name="T3" fmla="*/ 608 h 608"/>
                <a:gd name="T4" fmla="*/ 839 w 1027"/>
                <a:gd name="T5" fmla="*/ 421 h 608"/>
                <a:gd name="T6" fmla="*/ 1027 w 1027"/>
                <a:gd name="T7" fmla="*/ 1 h 608"/>
                <a:gd name="T8" fmla="*/ 0 w 1027"/>
                <a:gd name="T9" fmla="*/ 0 h 608"/>
                <a:gd name="T10" fmla="*/ 0 w 1027"/>
                <a:gd name="T11" fmla="*/ 60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7" h="608">
                  <a:moveTo>
                    <a:pt x="0" y="606"/>
                  </a:moveTo>
                  <a:lnTo>
                    <a:pt x="368" y="608"/>
                  </a:lnTo>
                  <a:lnTo>
                    <a:pt x="839" y="421"/>
                  </a:lnTo>
                  <a:lnTo>
                    <a:pt x="1027" y="1"/>
                  </a:lnTo>
                  <a:lnTo>
                    <a:pt x="0" y="0"/>
                  </a:lnTo>
                  <a:lnTo>
                    <a:pt x="0" y="606"/>
                  </a:lnTo>
                  <a:close/>
                </a:path>
              </a:pathLst>
            </a:cu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4198" name="Freeform 6"/>
            <p:cNvSpPr>
              <a:spLocks/>
            </p:cNvSpPr>
            <p:nvPr/>
          </p:nvSpPr>
          <p:spPr bwMode="auto">
            <a:xfrm>
              <a:off x="1198" y="3341"/>
              <a:ext cx="1162" cy="559"/>
            </a:xfrm>
            <a:custGeom>
              <a:avLst/>
              <a:gdLst>
                <a:gd name="T0" fmla="*/ 0 w 1162"/>
                <a:gd name="T1" fmla="*/ 1 h 559"/>
                <a:gd name="T2" fmla="*/ 0 w 1162"/>
                <a:gd name="T3" fmla="*/ 559 h 559"/>
                <a:gd name="T4" fmla="*/ 1162 w 1162"/>
                <a:gd name="T5" fmla="*/ 558 h 559"/>
                <a:gd name="T6" fmla="*/ 837 w 1162"/>
                <a:gd name="T7" fmla="*/ 94 h 559"/>
                <a:gd name="T8" fmla="*/ 373 w 1162"/>
                <a:gd name="T9" fmla="*/ 0 h 559"/>
                <a:gd name="T10" fmla="*/ 0 w 1162"/>
                <a:gd name="T11" fmla="*/ 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2" h="559">
                  <a:moveTo>
                    <a:pt x="0" y="1"/>
                  </a:moveTo>
                  <a:lnTo>
                    <a:pt x="0" y="559"/>
                  </a:lnTo>
                  <a:lnTo>
                    <a:pt x="1162" y="558"/>
                  </a:lnTo>
                  <a:lnTo>
                    <a:pt x="837" y="94"/>
                  </a:lnTo>
                  <a:lnTo>
                    <a:pt x="37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4199" name="Freeform 7"/>
            <p:cNvSpPr>
              <a:spLocks/>
            </p:cNvSpPr>
            <p:nvPr/>
          </p:nvSpPr>
          <p:spPr bwMode="auto">
            <a:xfrm>
              <a:off x="2035" y="2731"/>
              <a:ext cx="602" cy="1168"/>
            </a:xfrm>
            <a:custGeom>
              <a:avLst/>
              <a:gdLst>
                <a:gd name="T0" fmla="*/ 186 w 602"/>
                <a:gd name="T1" fmla="*/ 0 h 1168"/>
                <a:gd name="T2" fmla="*/ 602 w 602"/>
                <a:gd name="T3" fmla="*/ 0 h 1168"/>
                <a:gd name="T4" fmla="*/ 602 w 602"/>
                <a:gd name="T5" fmla="*/ 1168 h 1168"/>
                <a:gd name="T6" fmla="*/ 328 w 602"/>
                <a:gd name="T7" fmla="*/ 1168 h 1168"/>
                <a:gd name="T8" fmla="*/ 0 w 602"/>
                <a:gd name="T9" fmla="*/ 701 h 1168"/>
                <a:gd name="T10" fmla="*/ 0 w 602"/>
                <a:gd name="T11" fmla="*/ 426 h 1168"/>
                <a:gd name="T12" fmla="*/ 186 w 602"/>
                <a:gd name="T13" fmla="*/ 0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2" h="1168">
                  <a:moveTo>
                    <a:pt x="186" y="0"/>
                  </a:moveTo>
                  <a:lnTo>
                    <a:pt x="602" y="0"/>
                  </a:lnTo>
                  <a:lnTo>
                    <a:pt x="602" y="1168"/>
                  </a:lnTo>
                  <a:lnTo>
                    <a:pt x="328" y="1168"/>
                  </a:lnTo>
                  <a:lnTo>
                    <a:pt x="0" y="701"/>
                  </a:lnTo>
                  <a:lnTo>
                    <a:pt x="0" y="42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4200" name="Freeform 8"/>
            <p:cNvSpPr>
              <a:spLocks/>
            </p:cNvSpPr>
            <p:nvPr/>
          </p:nvSpPr>
          <p:spPr bwMode="auto">
            <a:xfrm>
              <a:off x="1573" y="3154"/>
              <a:ext cx="463" cy="280"/>
            </a:xfrm>
            <a:custGeom>
              <a:avLst/>
              <a:gdLst>
                <a:gd name="T0" fmla="*/ 0 w 463"/>
                <a:gd name="T1" fmla="*/ 185 h 280"/>
                <a:gd name="T2" fmla="*/ 463 w 463"/>
                <a:gd name="T3" fmla="*/ 0 h 280"/>
                <a:gd name="T4" fmla="*/ 463 w 463"/>
                <a:gd name="T5" fmla="*/ 280 h 280"/>
                <a:gd name="T6" fmla="*/ 0 w 463"/>
                <a:gd name="T7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280">
                  <a:moveTo>
                    <a:pt x="0" y="185"/>
                  </a:moveTo>
                  <a:lnTo>
                    <a:pt x="463" y="0"/>
                  </a:lnTo>
                  <a:lnTo>
                    <a:pt x="463" y="280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FFA7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264201" name="Group 9"/>
            <p:cNvGrpSpPr>
              <a:grpSpLocks/>
            </p:cNvGrpSpPr>
            <p:nvPr/>
          </p:nvGrpSpPr>
          <p:grpSpPr bwMode="auto">
            <a:xfrm>
              <a:off x="1200" y="2736"/>
              <a:ext cx="1392" cy="1160"/>
              <a:chOff x="3936" y="1008"/>
              <a:chExt cx="1440" cy="1200"/>
            </a:xfrm>
          </p:grpSpPr>
          <p:grpSp>
            <p:nvGrpSpPr>
              <p:cNvPr id="264202" name="Group 10"/>
              <p:cNvGrpSpPr>
                <a:grpSpLocks/>
              </p:cNvGrpSpPr>
              <p:nvPr/>
            </p:nvGrpSpPr>
            <p:grpSpPr bwMode="auto">
              <a:xfrm>
                <a:off x="3936" y="1008"/>
                <a:ext cx="1200" cy="1200"/>
                <a:chOff x="3936" y="1008"/>
                <a:chExt cx="1200" cy="1200"/>
              </a:xfrm>
            </p:grpSpPr>
            <p:sp>
              <p:nvSpPr>
                <p:cNvPr id="26420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20" y="1440"/>
                  <a:ext cx="48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64204" name="Line 12"/>
                <p:cNvSpPr>
                  <a:spLocks noChangeShapeType="1"/>
                </p:cNvSpPr>
                <p:nvPr/>
              </p:nvSpPr>
              <p:spPr bwMode="auto">
                <a:xfrm>
                  <a:off x="4320" y="1632"/>
                  <a:ext cx="48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64205" name="Line 13"/>
                <p:cNvSpPr>
                  <a:spLocks noChangeShapeType="1"/>
                </p:cNvSpPr>
                <p:nvPr/>
              </p:nvSpPr>
              <p:spPr bwMode="auto">
                <a:xfrm>
                  <a:off x="4800" y="1728"/>
                  <a:ext cx="336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6420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800" y="1008"/>
                  <a:ext cx="19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6420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36" y="1632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264208" name="Group 16"/>
              <p:cNvGrpSpPr>
                <a:grpSpLocks/>
              </p:cNvGrpSpPr>
              <p:nvPr/>
            </p:nvGrpSpPr>
            <p:grpSpPr bwMode="auto">
              <a:xfrm>
                <a:off x="3984" y="1200"/>
                <a:ext cx="1392" cy="960"/>
                <a:chOff x="3984" y="1200"/>
                <a:chExt cx="1392" cy="960"/>
              </a:xfrm>
            </p:grpSpPr>
            <p:sp>
              <p:nvSpPr>
                <p:cNvPr id="264209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0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1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2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3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4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64216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7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8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19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20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21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22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23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4224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6954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47</a:t>
            </a:fld>
            <a:endParaRPr lang="en-US" dirty="0">
              <a:solidFill>
                <a:srgbClr val="0F243E"/>
              </a:solidFill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en-US" dirty="0" err="1"/>
              <a:t>Vs</a:t>
            </a:r>
            <a:r>
              <a:rPr lang="en-US" dirty="0"/>
              <a:t> All:  Learning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500" dirty="0"/>
                  <a:t> label nodes;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500" dirty="0"/>
                  <a:t> input features,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sz="1500" dirty="0"/>
                  <a:t> weights.</a:t>
                </a:r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Evaluation:</a:t>
                </a:r>
                <a:r>
                  <a:rPr lang="en-US" sz="1500" dirty="0"/>
                  <a:t> Winner Take All</a:t>
                </a:r>
              </a:p>
              <a:p>
                <a:r>
                  <a:rPr lang="en-US" sz="1500" dirty="0">
                    <a:solidFill>
                      <a:srgbClr val="0000FF"/>
                    </a:solidFill>
                  </a:rPr>
                  <a:t>Training:</a:t>
                </a:r>
                <a:r>
                  <a:rPr lang="en-US" sz="1500" dirty="0"/>
                  <a:t> Each set of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500" dirty="0"/>
                  <a:t> weights, corresponding to the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500" dirty="0" err="1">
                    <a:solidFill>
                      <a:srgbClr val="FF0000"/>
                    </a:solidFill>
                  </a:rPr>
                  <a:t>-</a:t>
                </a:r>
                <a:r>
                  <a:rPr lang="en-US" sz="1500" dirty="0" err="1"/>
                  <a:t>th</a:t>
                </a:r>
                <a:r>
                  <a:rPr lang="en-US" sz="1500" dirty="0"/>
                  <a:t> label, is trained </a:t>
                </a:r>
              </a:p>
              <a:p>
                <a:pPr lvl="1"/>
                <a:r>
                  <a:rPr lang="en-US" sz="1200" dirty="0"/>
                  <a:t>Independently, given </a:t>
                </a:r>
                <a:r>
                  <a:rPr lang="en-US" sz="1200" dirty="0">
                    <a:solidFill>
                      <a:srgbClr val="FF0000"/>
                    </a:solidFill>
                  </a:rPr>
                  <a:t>its</a:t>
                </a:r>
                <a:r>
                  <a:rPr lang="en-US" sz="1200" dirty="0"/>
                  <a:t> performance on example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,</a:t>
                </a:r>
                <a:r>
                  <a:rPr lang="en-US" sz="1200" dirty="0"/>
                  <a:t> and </a:t>
                </a:r>
              </a:p>
              <a:p>
                <a:pPr lvl="1"/>
                <a:r>
                  <a:rPr lang="en-US" sz="1200" dirty="0">
                    <a:solidFill>
                      <a:srgbClr val="0000FF"/>
                    </a:solidFill>
                  </a:rPr>
                  <a:t>Independently </a:t>
                </a:r>
                <a:r>
                  <a:rPr lang="en-US" sz="1200" dirty="0"/>
                  <a:t>of the performance of label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200" dirty="0"/>
                  <a:t> on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/>
                  <a:t>. </a:t>
                </a:r>
              </a:p>
              <a:p>
                <a:r>
                  <a:rPr lang="en-US" sz="1500" dirty="0"/>
                  <a:t>Hence: </a:t>
                </a:r>
                <a:r>
                  <a:rPr lang="en-US" sz="1500" dirty="0">
                    <a:solidFill>
                      <a:srgbClr val="FF0000"/>
                    </a:solidFill>
                  </a:rPr>
                  <a:t>Local learning</a:t>
                </a:r>
                <a:r>
                  <a:rPr lang="en-US" sz="1500" dirty="0"/>
                  <a:t>; only the final decision is global, </a:t>
                </a:r>
                <a:r>
                  <a:rPr lang="en-US" sz="1500" dirty="0">
                    <a:solidFill>
                      <a:srgbClr val="FF0000"/>
                    </a:solidFill>
                  </a:rPr>
                  <a:t>(Winner Takes All (WTA)).</a:t>
                </a:r>
              </a:p>
              <a:p>
                <a:r>
                  <a:rPr lang="en-US" sz="1500" dirty="0"/>
                  <a:t>However, this architecture allows multiple learning algorithms, including those the are “global”</a:t>
                </a:r>
              </a:p>
              <a:p>
                <a:pPr lvl="1"/>
                <a:r>
                  <a:rPr lang="en-US" sz="1100" dirty="0"/>
                  <a:t>e.g., see the implementation in the </a:t>
                </a:r>
                <a:r>
                  <a:rPr lang="en-US" sz="1100" dirty="0" err="1"/>
                  <a:t>SNoW</a:t>
                </a:r>
                <a:r>
                  <a:rPr lang="en-US" sz="1100" dirty="0"/>
                  <a:t>/</a:t>
                </a:r>
                <a:r>
                  <a:rPr lang="en-US" sz="1100" dirty="0" err="1"/>
                  <a:t>LbJava</a:t>
                </a:r>
                <a:r>
                  <a:rPr lang="en-US" sz="1100" dirty="0"/>
                  <a:t> Multi-class Classifier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928419" y="2914651"/>
            <a:ext cx="5329631" cy="1978598"/>
            <a:chOff x="304800" y="1905000"/>
            <a:chExt cx="8305800" cy="3264941"/>
          </a:xfrm>
        </p:grpSpPr>
        <p:sp>
          <p:nvSpPr>
            <p:cNvPr id="202755" name="AutoShape 3"/>
            <p:cNvSpPr>
              <a:spLocks noChangeArrowheads="1"/>
            </p:cNvSpPr>
            <p:nvPr/>
          </p:nvSpPr>
          <p:spPr bwMode="auto">
            <a:xfrm>
              <a:off x="35814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56" name="AutoShape 4"/>
            <p:cNvSpPr>
              <a:spLocks noChangeArrowheads="1"/>
            </p:cNvSpPr>
            <p:nvPr/>
          </p:nvSpPr>
          <p:spPr bwMode="auto">
            <a:xfrm>
              <a:off x="55626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57" name="AutoShape 5"/>
            <p:cNvSpPr>
              <a:spLocks noChangeArrowheads="1"/>
            </p:cNvSpPr>
            <p:nvPr/>
          </p:nvSpPr>
          <p:spPr bwMode="auto">
            <a:xfrm>
              <a:off x="7543800" y="1981200"/>
              <a:ext cx="304800" cy="30480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58" name="Oval 6"/>
            <p:cNvSpPr>
              <a:spLocks noChangeArrowheads="1"/>
            </p:cNvSpPr>
            <p:nvPr/>
          </p:nvSpPr>
          <p:spPr bwMode="auto">
            <a:xfrm>
              <a:off x="29718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59" name="Oval 7"/>
            <p:cNvSpPr>
              <a:spLocks noChangeArrowheads="1"/>
            </p:cNvSpPr>
            <p:nvPr/>
          </p:nvSpPr>
          <p:spPr bwMode="auto">
            <a:xfrm>
              <a:off x="36576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0" name="Oval 8"/>
            <p:cNvSpPr>
              <a:spLocks noChangeArrowheads="1"/>
            </p:cNvSpPr>
            <p:nvPr/>
          </p:nvSpPr>
          <p:spPr bwMode="auto">
            <a:xfrm>
              <a:off x="43434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1" name="Oval 9"/>
            <p:cNvSpPr>
              <a:spLocks noChangeArrowheads="1"/>
            </p:cNvSpPr>
            <p:nvPr/>
          </p:nvSpPr>
          <p:spPr bwMode="auto">
            <a:xfrm>
              <a:off x="50292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2" name="Oval 10"/>
            <p:cNvSpPr>
              <a:spLocks noChangeArrowheads="1"/>
            </p:cNvSpPr>
            <p:nvPr/>
          </p:nvSpPr>
          <p:spPr bwMode="auto">
            <a:xfrm>
              <a:off x="57150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3" name="Oval 11"/>
            <p:cNvSpPr>
              <a:spLocks noChangeArrowheads="1"/>
            </p:cNvSpPr>
            <p:nvPr/>
          </p:nvSpPr>
          <p:spPr bwMode="auto">
            <a:xfrm>
              <a:off x="64008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4" name="Oval 12"/>
            <p:cNvSpPr>
              <a:spLocks noChangeArrowheads="1"/>
            </p:cNvSpPr>
            <p:nvPr/>
          </p:nvSpPr>
          <p:spPr bwMode="auto">
            <a:xfrm>
              <a:off x="70866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5" name="Oval 13"/>
            <p:cNvSpPr>
              <a:spLocks noChangeArrowheads="1"/>
            </p:cNvSpPr>
            <p:nvPr/>
          </p:nvSpPr>
          <p:spPr bwMode="auto">
            <a:xfrm>
              <a:off x="77724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2766" name="Oval 14"/>
            <p:cNvSpPr>
              <a:spLocks noChangeArrowheads="1"/>
            </p:cNvSpPr>
            <p:nvPr/>
          </p:nvSpPr>
          <p:spPr bwMode="auto">
            <a:xfrm>
              <a:off x="8458200" y="4876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cxnSp>
          <p:nvCxnSpPr>
            <p:cNvPr id="202767" name="AutoShape 15"/>
            <p:cNvCxnSpPr>
              <a:cxnSpLocks noChangeShapeType="1"/>
              <a:stCxn id="202755" idx="2"/>
              <a:endCxn id="202758" idx="0"/>
            </p:cNvCxnSpPr>
            <p:nvPr/>
          </p:nvCxnSpPr>
          <p:spPr bwMode="auto">
            <a:xfrm flipH="1">
              <a:off x="3048000" y="2286000"/>
              <a:ext cx="6858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68" name="AutoShape 16"/>
            <p:cNvCxnSpPr>
              <a:cxnSpLocks noChangeShapeType="1"/>
              <a:stCxn id="202755" idx="2"/>
              <a:endCxn id="202761" idx="0"/>
            </p:cNvCxnSpPr>
            <p:nvPr/>
          </p:nvCxnSpPr>
          <p:spPr bwMode="auto">
            <a:xfrm>
              <a:off x="3733800" y="2286000"/>
              <a:ext cx="13716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69" name="AutoShape 17"/>
            <p:cNvCxnSpPr>
              <a:cxnSpLocks noChangeShapeType="1"/>
              <a:stCxn id="202755" idx="2"/>
              <a:endCxn id="202763" idx="1"/>
            </p:cNvCxnSpPr>
            <p:nvPr/>
          </p:nvCxnSpPr>
          <p:spPr bwMode="auto">
            <a:xfrm>
              <a:off x="3733800" y="2286000"/>
              <a:ext cx="2689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0" name="AutoShape 18"/>
            <p:cNvCxnSpPr>
              <a:cxnSpLocks noChangeShapeType="1"/>
              <a:stCxn id="202755" idx="2"/>
              <a:endCxn id="202764" idx="1"/>
            </p:cNvCxnSpPr>
            <p:nvPr/>
          </p:nvCxnSpPr>
          <p:spPr bwMode="auto">
            <a:xfrm>
              <a:off x="3733800" y="2286000"/>
              <a:ext cx="33750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1" name="AutoShape 19"/>
            <p:cNvCxnSpPr>
              <a:cxnSpLocks noChangeShapeType="1"/>
              <a:stCxn id="202756" idx="2"/>
              <a:endCxn id="202759" idx="7"/>
            </p:cNvCxnSpPr>
            <p:nvPr/>
          </p:nvCxnSpPr>
          <p:spPr bwMode="auto">
            <a:xfrm flipH="1">
              <a:off x="3787775" y="2286000"/>
              <a:ext cx="1927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2" name="AutoShape 20"/>
            <p:cNvCxnSpPr>
              <a:cxnSpLocks noChangeShapeType="1"/>
              <a:stCxn id="202756" idx="2"/>
              <a:endCxn id="202765" idx="1"/>
            </p:cNvCxnSpPr>
            <p:nvPr/>
          </p:nvCxnSpPr>
          <p:spPr bwMode="auto">
            <a:xfrm>
              <a:off x="5715000" y="2286000"/>
              <a:ext cx="20796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3" name="AutoShape 21"/>
            <p:cNvCxnSpPr>
              <a:cxnSpLocks noChangeShapeType="1"/>
              <a:stCxn id="202756" idx="2"/>
              <a:endCxn id="202764" idx="0"/>
            </p:cNvCxnSpPr>
            <p:nvPr/>
          </p:nvCxnSpPr>
          <p:spPr bwMode="auto">
            <a:xfrm>
              <a:off x="5715000" y="2286000"/>
              <a:ext cx="14478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4" name="AutoShape 22"/>
            <p:cNvCxnSpPr>
              <a:cxnSpLocks noChangeShapeType="1"/>
              <a:stCxn id="202757" idx="2"/>
              <a:endCxn id="202763" idx="7"/>
            </p:cNvCxnSpPr>
            <p:nvPr/>
          </p:nvCxnSpPr>
          <p:spPr bwMode="auto">
            <a:xfrm flipH="1">
              <a:off x="6530975" y="2286000"/>
              <a:ext cx="11652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5" name="AutoShape 23"/>
            <p:cNvCxnSpPr>
              <a:cxnSpLocks noChangeShapeType="1"/>
              <a:stCxn id="202757" idx="2"/>
              <a:endCxn id="202761" idx="7"/>
            </p:cNvCxnSpPr>
            <p:nvPr/>
          </p:nvCxnSpPr>
          <p:spPr bwMode="auto">
            <a:xfrm flipH="1">
              <a:off x="5159375" y="2286000"/>
              <a:ext cx="25368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6" name="AutoShape 24"/>
            <p:cNvCxnSpPr>
              <a:cxnSpLocks noChangeShapeType="1"/>
              <a:stCxn id="202757" idx="2"/>
              <a:endCxn id="202762" idx="7"/>
            </p:cNvCxnSpPr>
            <p:nvPr/>
          </p:nvCxnSpPr>
          <p:spPr bwMode="auto">
            <a:xfrm flipH="1">
              <a:off x="5845175" y="2286000"/>
              <a:ext cx="1851025" cy="261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777" name="AutoShape 25"/>
            <p:cNvCxnSpPr>
              <a:cxnSpLocks noChangeShapeType="1"/>
              <a:stCxn id="202757" idx="2"/>
              <a:endCxn id="202766" idx="0"/>
            </p:cNvCxnSpPr>
            <p:nvPr/>
          </p:nvCxnSpPr>
          <p:spPr bwMode="auto">
            <a:xfrm>
              <a:off x="7696200" y="2286000"/>
              <a:ext cx="838200" cy="2590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304800" y="1905000"/>
              <a:ext cx="2682714" cy="495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350" dirty="0">
                  <a:ea typeface="ＭＳ Ｐゴシック" pitchFamily="20" charset="-128"/>
                </a:rPr>
                <a:t>Targets (each an LTU)</a:t>
              </a:r>
            </a:p>
          </p:txBody>
        </p:sp>
        <p:sp>
          <p:nvSpPr>
            <p:cNvPr id="202779" name="Text Box 27"/>
            <p:cNvSpPr txBox="1">
              <a:spLocks noChangeArrowheads="1"/>
            </p:cNvSpPr>
            <p:nvPr/>
          </p:nvSpPr>
          <p:spPr bwMode="auto">
            <a:xfrm>
              <a:off x="365125" y="4674767"/>
              <a:ext cx="1381079" cy="495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350" b="1" dirty="0">
                  <a:ea typeface="ＭＳ Ｐゴシック" pitchFamily="20" charset="-128"/>
                </a:rPr>
                <a:t>Features</a:t>
              </a:r>
            </a:p>
          </p:txBody>
        </p:sp>
        <p:sp>
          <p:nvSpPr>
            <p:cNvPr id="202780" name="Text Box 28"/>
            <p:cNvSpPr txBox="1">
              <a:spLocks noChangeArrowheads="1"/>
            </p:cNvSpPr>
            <p:nvPr/>
          </p:nvSpPr>
          <p:spPr bwMode="auto">
            <a:xfrm>
              <a:off x="304800" y="3200401"/>
              <a:ext cx="2987675" cy="837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1350" b="1" dirty="0">
                  <a:ea typeface="ＭＳ Ｐゴシック" pitchFamily="20" charset="-128"/>
                </a:rPr>
                <a:t>Weighted edges (weight vectors)</a:t>
              </a:r>
            </a:p>
          </p:txBody>
        </p:sp>
      </p:grpSp>
      <p:grpSp>
        <p:nvGrpSpPr>
          <p:cNvPr id="32" name="Group 84">
            <a:extLst>
              <a:ext uri="{FF2B5EF4-FFF2-40B4-BE49-F238E27FC236}">
                <a16:creationId xmlns:a16="http://schemas.microsoft.com/office/drawing/2014/main" id="{70E64159-3789-4CF5-A4B2-FC582D56F4A3}"/>
              </a:ext>
            </a:extLst>
          </p:cNvPr>
          <p:cNvGrpSpPr>
            <a:grpSpLocks/>
          </p:cNvGrpSpPr>
          <p:nvPr/>
        </p:nvGrpSpPr>
        <p:grpSpPr bwMode="auto">
          <a:xfrm>
            <a:off x="7517422" y="1125415"/>
            <a:ext cx="902629" cy="965301"/>
            <a:chOff x="1680" y="1632"/>
            <a:chExt cx="2304" cy="1920"/>
          </a:xfrm>
        </p:grpSpPr>
        <p:grpSp>
          <p:nvGrpSpPr>
            <p:cNvPr id="33" name="Group 85">
              <a:extLst>
                <a:ext uri="{FF2B5EF4-FFF2-40B4-BE49-F238E27FC236}">
                  <a16:creationId xmlns:a16="http://schemas.microsoft.com/office/drawing/2014/main" id="{1D51CF71-4061-4BAF-BB91-EFEFF0A40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51" name="Line 86">
                <a:extLst>
                  <a:ext uri="{FF2B5EF4-FFF2-40B4-BE49-F238E27FC236}">
                    <a16:creationId xmlns:a16="http://schemas.microsoft.com/office/drawing/2014/main" id="{AAAFDAAB-F3DE-424D-9F77-55BE892C7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" name="Line 87">
                <a:extLst>
                  <a:ext uri="{FF2B5EF4-FFF2-40B4-BE49-F238E27FC236}">
                    <a16:creationId xmlns:a16="http://schemas.microsoft.com/office/drawing/2014/main" id="{D9146389-C78E-4CBF-857A-E9BD7DDA8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" name="Line 88">
                <a:extLst>
                  <a:ext uri="{FF2B5EF4-FFF2-40B4-BE49-F238E27FC236}">
                    <a16:creationId xmlns:a16="http://schemas.microsoft.com/office/drawing/2014/main" id="{DF439A6D-2BD5-4010-A160-5160C2D09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" name="Line 89">
                <a:extLst>
                  <a:ext uri="{FF2B5EF4-FFF2-40B4-BE49-F238E27FC236}">
                    <a16:creationId xmlns:a16="http://schemas.microsoft.com/office/drawing/2014/main" id="{D784CAD6-05E8-4881-9495-FA763547F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" name="Line 90">
                <a:extLst>
                  <a:ext uri="{FF2B5EF4-FFF2-40B4-BE49-F238E27FC236}">
                    <a16:creationId xmlns:a16="http://schemas.microsoft.com/office/drawing/2014/main" id="{383C6359-E80A-4FF6-8E5A-C01C49315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34" name="Group 91">
              <a:extLst>
                <a:ext uri="{FF2B5EF4-FFF2-40B4-BE49-F238E27FC236}">
                  <a16:creationId xmlns:a16="http://schemas.microsoft.com/office/drawing/2014/main" id="{A0744FC8-C940-483D-8C44-814B29FCF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35" name="Oval 92">
                <a:extLst>
                  <a:ext uri="{FF2B5EF4-FFF2-40B4-BE49-F238E27FC236}">
                    <a16:creationId xmlns:a16="http://schemas.microsoft.com/office/drawing/2014/main" id="{0C53FCA8-2433-4BDC-9A51-5471670DB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" name="Oval 93">
                <a:extLst>
                  <a:ext uri="{FF2B5EF4-FFF2-40B4-BE49-F238E27FC236}">
                    <a16:creationId xmlns:a16="http://schemas.microsoft.com/office/drawing/2014/main" id="{F16DC376-CE6B-49BC-A3CC-4D493B500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7" name="Oval 94">
                <a:extLst>
                  <a:ext uri="{FF2B5EF4-FFF2-40B4-BE49-F238E27FC236}">
                    <a16:creationId xmlns:a16="http://schemas.microsoft.com/office/drawing/2014/main" id="{483F7FC1-F90B-41AA-8DBA-729EEEE24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8" name="Oval 95">
                <a:extLst>
                  <a:ext uri="{FF2B5EF4-FFF2-40B4-BE49-F238E27FC236}">
                    <a16:creationId xmlns:a16="http://schemas.microsoft.com/office/drawing/2014/main" id="{2ECA3D22-619C-4CD6-ABC8-769930952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9" name="Oval 96">
                <a:extLst>
                  <a:ext uri="{FF2B5EF4-FFF2-40B4-BE49-F238E27FC236}">
                    <a16:creationId xmlns:a16="http://schemas.microsoft.com/office/drawing/2014/main" id="{01E4483C-3A69-404F-9356-819CD3C5D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0" name="Oval 97">
                <a:extLst>
                  <a:ext uri="{FF2B5EF4-FFF2-40B4-BE49-F238E27FC236}">
                    <a16:creationId xmlns:a16="http://schemas.microsoft.com/office/drawing/2014/main" id="{5B643238-BEB8-43FE-A3B1-6EBDE611B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1" name="Line 98">
                <a:extLst>
                  <a:ext uri="{FF2B5EF4-FFF2-40B4-BE49-F238E27FC236}">
                    <a16:creationId xmlns:a16="http://schemas.microsoft.com/office/drawing/2014/main" id="{E208BBEE-0894-4681-8597-28B3A8826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2" name="Oval 99">
                <a:extLst>
                  <a:ext uri="{FF2B5EF4-FFF2-40B4-BE49-F238E27FC236}">
                    <a16:creationId xmlns:a16="http://schemas.microsoft.com/office/drawing/2014/main" id="{880D291C-64B4-4E2E-ABF2-20E70A559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3" name="Oval 100">
                <a:extLst>
                  <a:ext uri="{FF2B5EF4-FFF2-40B4-BE49-F238E27FC236}">
                    <a16:creationId xmlns:a16="http://schemas.microsoft.com/office/drawing/2014/main" id="{037BBFF1-30B6-4DAE-B935-FFA829501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4" name="Oval 101">
                <a:extLst>
                  <a:ext uri="{FF2B5EF4-FFF2-40B4-BE49-F238E27FC236}">
                    <a16:creationId xmlns:a16="http://schemas.microsoft.com/office/drawing/2014/main" id="{FBCAAFBA-D29A-4E0A-9271-3031BDBAF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5" name="Oval 102">
                <a:extLst>
                  <a:ext uri="{FF2B5EF4-FFF2-40B4-BE49-F238E27FC236}">
                    <a16:creationId xmlns:a16="http://schemas.microsoft.com/office/drawing/2014/main" id="{61F00F51-7B63-430D-A9E3-9D496724A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6" name="Oval 103">
                <a:extLst>
                  <a:ext uri="{FF2B5EF4-FFF2-40B4-BE49-F238E27FC236}">
                    <a16:creationId xmlns:a16="http://schemas.microsoft.com/office/drawing/2014/main" id="{C3356304-A981-4F0A-AA06-4B077ADC7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7" name="Oval 104">
                <a:extLst>
                  <a:ext uri="{FF2B5EF4-FFF2-40B4-BE49-F238E27FC236}">
                    <a16:creationId xmlns:a16="http://schemas.microsoft.com/office/drawing/2014/main" id="{EBACA959-74D7-4B8D-AE90-315BB1932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8" name="Oval 105">
                <a:extLst>
                  <a:ext uri="{FF2B5EF4-FFF2-40B4-BE49-F238E27FC236}">
                    <a16:creationId xmlns:a16="http://schemas.microsoft.com/office/drawing/2014/main" id="{5CD4D2C0-4605-4E78-86AD-3268264B7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9" name="Oval 106">
                <a:extLst>
                  <a:ext uri="{FF2B5EF4-FFF2-40B4-BE49-F238E27FC236}">
                    <a16:creationId xmlns:a16="http://schemas.microsoft.com/office/drawing/2014/main" id="{A6A57CC0-735E-4197-A514-770604C71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50" name="Oval 107">
                <a:extLst>
                  <a:ext uri="{FF2B5EF4-FFF2-40B4-BE49-F238E27FC236}">
                    <a16:creationId xmlns:a16="http://schemas.microsoft.com/office/drawing/2014/main" id="{11F8034D-0771-4784-9FA5-A12D01DD6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386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48</a:t>
            </a:fld>
            <a:endParaRPr lang="en-US" dirty="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Another View on Binary Classification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07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500" dirty="0"/>
                  <a:t>Rather than a single binary variable at the output</a:t>
                </a:r>
                <a:endParaRPr lang="en-US" sz="1500" dirty="0">
                  <a:solidFill>
                    <a:schemeClr val="hlink"/>
                  </a:solidFill>
                </a:endParaRPr>
              </a:p>
              <a:p>
                <a:endParaRPr lang="en-US" sz="1500" dirty="0"/>
              </a:p>
              <a:p>
                <a:r>
                  <a:rPr lang="en-US" sz="1500" dirty="0"/>
                  <a:t>Represent 2 weights per feature; 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</a:rPr>
                  <a:t>Decision:</a:t>
                </a:r>
                <a:r>
                  <a:rPr lang="en-US" sz="1350" dirty="0"/>
                  <a:t> using the “effective weight”, </a:t>
                </a:r>
              </a:p>
              <a:p>
                <a:pPr marL="342900" lvl="1" indent="0">
                  <a:buNone/>
                </a:pPr>
                <a:r>
                  <a:rPr lang="en-US" sz="1350" dirty="0"/>
                  <a:t>      the difference between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and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1350" baseline="30000" dirty="0">
                  <a:latin typeface="Calibri"/>
                </a:endParaRPr>
              </a:p>
              <a:p>
                <a:pPr lvl="1"/>
                <a:r>
                  <a:rPr lang="en-US" sz="1350" dirty="0"/>
                  <a:t>This is equivalent to the Winner take all decision 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</a:rPr>
                  <a:t>Learning: </a:t>
                </a:r>
                <a:r>
                  <a:rPr lang="en-US" sz="1350" dirty="0"/>
                  <a:t>In principle, it is possible to use the 1-vs-all rule and update each set of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350" dirty="0"/>
                  <a:t> weights </a:t>
                </a:r>
                <a:r>
                  <a:rPr lang="en-US" sz="1350" dirty="0">
                    <a:solidFill>
                      <a:srgbClr val="0000FF"/>
                    </a:solidFill>
                  </a:rPr>
                  <a:t>separately</a:t>
                </a:r>
                <a:r>
                  <a:rPr lang="en-US" sz="1350" dirty="0"/>
                  <a:t>, but we suggest a “balanced” Update rule that takes into account how </a:t>
                </a:r>
                <a:r>
                  <a:rPr lang="en-US" sz="1350" dirty="0">
                    <a:solidFill>
                      <a:srgbClr val="FF0000"/>
                    </a:solidFill>
                  </a:rPr>
                  <a:t>both sets </a:t>
                </a:r>
                <a:r>
                  <a:rPr lang="en-US" sz="1350" dirty="0"/>
                  <a:t>of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350" dirty="0"/>
                  <a:t> weights predict on example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]≠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b="1" i="1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sz="1800" i="1" dirty="0">
                  <a:solidFill>
                    <a:srgbClr val="FF0000"/>
                  </a:solidFill>
                </a:endParaRPr>
              </a:p>
              <a:p>
                <a:pPr lvl="1"/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0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579482" y="844421"/>
            <a:ext cx="2378120" cy="1662416"/>
            <a:chOff x="3329025" y="3795371"/>
            <a:chExt cx="4237627" cy="246283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850579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5545630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32902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91577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4502522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5089270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676018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262767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84951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743626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cxnSp>
          <p:nvCxnSpPr>
            <p:cNvPr id="18" name="AutoShape 15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 flipH="1">
              <a:off x="3394219" y="4041655"/>
              <a:ext cx="586748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6" idx="2"/>
              <a:endCxn id="12" idx="0"/>
            </p:cNvCxnSpPr>
            <p:nvPr/>
          </p:nvCxnSpPr>
          <p:spPr bwMode="auto">
            <a:xfrm>
              <a:off x="3980968" y="4041655"/>
              <a:ext cx="1173497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6" idx="2"/>
              <a:endCxn id="14" idx="1"/>
            </p:cNvCxnSpPr>
            <p:nvPr/>
          </p:nvCxnSpPr>
          <p:spPr bwMode="auto">
            <a:xfrm>
              <a:off x="3980968" y="4041655"/>
              <a:ext cx="2300814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6" idx="2"/>
              <a:endCxn id="15" idx="1"/>
            </p:cNvCxnSpPr>
            <p:nvPr/>
          </p:nvCxnSpPr>
          <p:spPr bwMode="auto">
            <a:xfrm>
              <a:off x="3980968" y="4041655"/>
              <a:ext cx="2887562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7" idx="2"/>
              <a:endCxn id="10" idx="7"/>
            </p:cNvCxnSpPr>
            <p:nvPr/>
          </p:nvCxnSpPr>
          <p:spPr bwMode="auto">
            <a:xfrm flipH="1">
              <a:off x="4027147" y="4041655"/>
              <a:ext cx="1648871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7" idx="2"/>
              <a:endCxn id="16" idx="1"/>
            </p:cNvCxnSpPr>
            <p:nvPr/>
          </p:nvCxnSpPr>
          <p:spPr bwMode="auto">
            <a:xfrm>
              <a:off x="5676018" y="4041655"/>
              <a:ext cx="1779260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2"/>
              <a:endCxn id="15" idx="0"/>
            </p:cNvCxnSpPr>
            <p:nvPr/>
          </p:nvCxnSpPr>
          <p:spPr bwMode="auto">
            <a:xfrm>
              <a:off x="5676018" y="4041655"/>
              <a:ext cx="1238691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473" y="726949"/>
                <a:ext cx="77713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Positive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𝑤</m:t>
                      </m:r>
                      <m:r>
                        <a:rPr lang="en-US" sz="15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</m:oMath>
                  </m:oMathPara>
                </a14:m>
                <a:endParaRPr lang="en-US" sz="1500" baseline="30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473" y="726949"/>
                <a:ext cx="777136" cy="553998"/>
              </a:xfrm>
              <a:prstGeom prst="rect">
                <a:avLst/>
              </a:prstGeom>
              <a:blipFill>
                <a:blip r:embed="rId4"/>
                <a:stretch>
                  <a:fillRect l="-3125" t="-2198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84439" y="733664"/>
                <a:ext cx="8699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Negative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𝑤</m:t>
                      </m:r>
                      <m:r>
                        <a:rPr lang="en-US" sz="15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39" y="733664"/>
                <a:ext cx="869918" cy="553998"/>
              </a:xfrm>
              <a:prstGeom prst="rect">
                <a:avLst/>
              </a:prstGeom>
              <a:blipFill>
                <a:blip r:embed="rId5"/>
                <a:stretch>
                  <a:fillRect l="-2797" t="-2198" r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71600" y="4105161"/>
                <a:ext cx="2400300" cy="50783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latin typeface="Calibri" panose="020F0502020204030204" pitchFamily="34" charset="0"/>
                  </a:rPr>
                  <a:t>Can this be generalized to the case of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latin typeface="Calibri" panose="020F0502020204030204" pitchFamily="34" charset="0"/>
                  </a:rPr>
                  <a:t>labels,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&gt;2</m:t>
                    </m:r>
                  </m:oMath>
                </a14:m>
                <a:r>
                  <a:rPr lang="en-US" sz="1350" dirty="0">
                    <a:latin typeface="Calibri" panose="020F050202020403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05161"/>
                <a:ext cx="2400300" cy="507831"/>
              </a:xfrm>
              <a:prstGeom prst="rect">
                <a:avLst/>
              </a:prstGeom>
              <a:blipFill>
                <a:blip r:embed="rId6"/>
                <a:stretch>
                  <a:fillRect l="-253" b="-930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84"/>
          <p:cNvGrpSpPr>
            <a:grpSpLocks/>
          </p:cNvGrpSpPr>
          <p:nvPr/>
        </p:nvGrpSpPr>
        <p:grpSpPr bwMode="auto">
          <a:xfrm>
            <a:off x="6281148" y="3714750"/>
            <a:ext cx="1485900" cy="1257300"/>
            <a:chOff x="1680" y="1632"/>
            <a:chExt cx="2304" cy="1920"/>
          </a:xfrm>
        </p:grpSpPr>
        <p:grpSp>
          <p:nvGrpSpPr>
            <p:cNvPr id="2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46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2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2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5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7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8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9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0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1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2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3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4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5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4578450" y="4012807"/>
            <a:ext cx="1522824" cy="71558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</a:rPr>
              <a:t>We need a “global” learning approach</a:t>
            </a:r>
          </a:p>
        </p:txBody>
      </p:sp>
    </p:spTree>
    <p:extLst>
      <p:ext uri="{BB962C8B-B14F-4D97-AF65-F5344CB8AC3E}">
        <p14:creationId xmlns:p14="http://schemas.microsoft.com/office/powerpoint/2010/main" val="14953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49</a:t>
            </a:fld>
            <a:endParaRPr lang="en-US" dirty="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Winnow’s 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7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500" dirty="0"/>
                  <a:t>Winnow learns </a:t>
                </a:r>
                <a:r>
                  <a:rPr lang="en-US" sz="1500" dirty="0">
                    <a:solidFill>
                      <a:schemeClr val="hlink"/>
                    </a:solidFill>
                  </a:rPr>
                  <a:t>monotone Boolean functions</a:t>
                </a:r>
              </a:p>
              <a:p>
                <a:r>
                  <a:rPr lang="en-US" sz="1500" dirty="0"/>
                  <a:t>We extended to general Boolean functions via</a:t>
                </a:r>
              </a:p>
              <a:p>
                <a:r>
                  <a:rPr lang="en-US" sz="1650" dirty="0"/>
                  <a:t>“Balanced Winnow”</a:t>
                </a:r>
              </a:p>
              <a:p>
                <a:pPr lvl="1"/>
                <a:r>
                  <a:rPr lang="en-US" sz="1350" dirty="0"/>
                  <a:t>2 weights per variable; 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</a:rPr>
                  <a:t>Decision:</a:t>
                </a:r>
                <a:r>
                  <a:rPr lang="en-US" sz="1350" dirty="0"/>
                  <a:t> using the “effective weight”, </a:t>
                </a:r>
              </a:p>
              <a:p>
                <a:pPr marL="342900" lvl="1" indent="0">
                  <a:buNone/>
                </a:pPr>
                <a:r>
                  <a:rPr lang="en-US" sz="1350" dirty="0"/>
                  <a:t>      the difference between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and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350" i="1" baseline="30000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1350" baseline="30000" dirty="0">
                  <a:latin typeface="Calibri"/>
                </a:endParaRPr>
              </a:p>
              <a:p>
                <a:pPr lvl="1"/>
                <a:r>
                  <a:rPr lang="en-US" sz="1350" dirty="0"/>
                  <a:t>This is equivalent to the Winner take all decision </a:t>
                </a:r>
              </a:p>
              <a:p>
                <a:pPr lvl="1"/>
                <a:r>
                  <a:rPr lang="en-US" sz="1350" dirty="0">
                    <a:solidFill>
                      <a:srgbClr val="0000FF"/>
                    </a:solidFill>
                  </a:rPr>
                  <a:t>Learning: </a:t>
                </a:r>
                <a:r>
                  <a:rPr lang="en-US" sz="1350" dirty="0"/>
                  <a:t>In principle, it is possible to use the 1-vs-all rule and update each set of n weights </a:t>
                </a:r>
                <a:r>
                  <a:rPr lang="en-US" sz="1350" dirty="0">
                    <a:solidFill>
                      <a:srgbClr val="0000FF"/>
                    </a:solidFill>
                  </a:rPr>
                  <a:t>separately</a:t>
                </a:r>
                <a:r>
                  <a:rPr lang="en-US" sz="1350" dirty="0"/>
                  <a:t>, but we suggested the “balanced” Update rule that takes into account how both sets of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weights predict on example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35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18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]≠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b="1" i="1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US" sz="175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0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331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451430" y="1028700"/>
            <a:ext cx="2378120" cy="1662416"/>
            <a:chOff x="3329025" y="3795371"/>
            <a:chExt cx="4237627" cy="2462838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850579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5545630" y="3795371"/>
              <a:ext cx="260777" cy="24628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32902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91577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4502522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5089270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5676018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262767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849515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7436263" y="6135067"/>
              <a:ext cx="130389" cy="1231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cxnSp>
          <p:nvCxnSpPr>
            <p:cNvPr id="18" name="AutoShape 15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 flipH="1">
              <a:off x="3394219" y="4041655"/>
              <a:ext cx="586748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6" idx="2"/>
              <a:endCxn id="12" idx="0"/>
            </p:cNvCxnSpPr>
            <p:nvPr/>
          </p:nvCxnSpPr>
          <p:spPr bwMode="auto">
            <a:xfrm>
              <a:off x="3980968" y="4041655"/>
              <a:ext cx="1173497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6" idx="2"/>
              <a:endCxn id="14" idx="1"/>
            </p:cNvCxnSpPr>
            <p:nvPr/>
          </p:nvCxnSpPr>
          <p:spPr bwMode="auto">
            <a:xfrm>
              <a:off x="3980968" y="4041655"/>
              <a:ext cx="2300814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6" idx="2"/>
              <a:endCxn id="15" idx="1"/>
            </p:cNvCxnSpPr>
            <p:nvPr/>
          </p:nvCxnSpPr>
          <p:spPr bwMode="auto">
            <a:xfrm>
              <a:off x="3980968" y="4041655"/>
              <a:ext cx="2887562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7" idx="2"/>
              <a:endCxn id="10" idx="7"/>
            </p:cNvCxnSpPr>
            <p:nvPr/>
          </p:nvCxnSpPr>
          <p:spPr bwMode="auto">
            <a:xfrm flipH="1">
              <a:off x="4027147" y="4041655"/>
              <a:ext cx="1648871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7" idx="2"/>
              <a:endCxn id="16" idx="1"/>
            </p:cNvCxnSpPr>
            <p:nvPr/>
          </p:nvCxnSpPr>
          <p:spPr bwMode="auto">
            <a:xfrm>
              <a:off x="5676018" y="4041655"/>
              <a:ext cx="1779260" cy="21113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7" idx="2"/>
              <a:endCxn id="15" idx="0"/>
            </p:cNvCxnSpPr>
            <p:nvPr/>
          </p:nvCxnSpPr>
          <p:spPr bwMode="auto">
            <a:xfrm>
              <a:off x="5676018" y="4041655"/>
              <a:ext cx="1238691" cy="20934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39238" y="854858"/>
                <a:ext cx="77713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Positive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𝒘</m:t>
                      </m:r>
                      <m:r>
                        <a:rPr lang="en-US" sz="15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</m:oMath>
                  </m:oMathPara>
                </a14:m>
                <a:endParaRPr lang="en-US" sz="1500" baseline="300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238" y="854858"/>
                <a:ext cx="777136" cy="553998"/>
              </a:xfrm>
              <a:prstGeom prst="rect">
                <a:avLst/>
              </a:prstGeom>
              <a:blipFill>
                <a:blip r:embed="rId4"/>
                <a:stretch>
                  <a:fillRect l="-3125" t="-2198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72300" y="866727"/>
                <a:ext cx="86991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Negative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𝒘</m:t>
                      </m:r>
                      <m:r>
                        <a:rPr lang="en-US" sz="1500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866727"/>
                <a:ext cx="869918" cy="553998"/>
              </a:xfrm>
              <a:prstGeom prst="rect">
                <a:avLst/>
              </a:prstGeom>
              <a:blipFill>
                <a:blip r:embed="rId5"/>
                <a:stretch>
                  <a:fillRect l="-2817" t="-2198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71600" y="4105161"/>
                <a:ext cx="2400300" cy="50783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350" dirty="0">
                    <a:latin typeface="Calibri" panose="020F0502020204030204" pitchFamily="34" charset="0"/>
                  </a:rPr>
                  <a:t>Can this be generalized to the case of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350" dirty="0">
                    <a:latin typeface="Calibri" panose="020F0502020204030204" pitchFamily="34" charset="0"/>
                  </a:rPr>
                  <a:t> labels,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&gt;2</m:t>
                    </m:r>
                  </m:oMath>
                </a14:m>
                <a:r>
                  <a:rPr lang="en-US" sz="1350" dirty="0">
                    <a:latin typeface="Calibri" panose="020F050202020403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05161"/>
                <a:ext cx="2400300" cy="507831"/>
              </a:xfrm>
              <a:prstGeom prst="rect">
                <a:avLst/>
              </a:prstGeom>
              <a:blipFill>
                <a:blip r:embed="rId6"/>
                <a:stretch>
                  <a:fillRect l="-253" b="-930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84"/>
          <p:cNvGrpSpPr>
            <a:grpSpLocks/>
          </p:cNvGrpSpPr>
          <p:nvPr/>
        </p:nvGrpSpPr>
        <p:grpSpPr bwMode="auto">
          <a:xfrm>
            <a:off x="6281148" y="3714750"/>
            <a:ext cx="1485900" cy="1257300"/>
            <a:chOff x="1680" y="1632"/>
            <a:chExt cx="2304" cy="1920"/>
          </a:xfrm>
        </p:grpSpPr>
        <p:grpSp>
          <p:nvGrpSpPr>
            <p:cNvPr id="2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46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2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2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5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6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7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8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39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0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1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2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3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4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45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4572000" y="4217670"/>
            <a:ext cx="1522824" cy="71558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</a:rPr>
              <a:t>We need a “global” learning approach</a:t>
            </a:r>
          </a:p>
        </p:txBody>
      </p:sp>
    </p:spTree>
    <p:extLst>
      <p:ext uri="{BB962C8B-B14F-4D97-AF65-F5344CB8AC3E}">
        <p14:creationId xmlns:p14="http://schemas.microsoft.com/office/powerpoint/2010/main" val="25578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33B2-3A36-4D34-BFAF-263E0A6B01E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 Motivation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EB89F4-D4CD-4329-81C7-496689490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23" y="792798"/>
            <a:ext cx="4629477" cy="41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271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Balanced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500" dirty="0"/>
                  <a:t>In a 1-vs-all training you have a target node that represents </a:t>
                </a:r>
                <a:r>
                  <a:rPr lang="en-US" sz="1500" dirty="0">
                    <a:solidFill>
                      <a:srgbClr val="0000FF"/>
                    </a:solidFill>
                  </a:rPr>
                  <a:t>positive</a:t>
                </a:r>
                <a:r>
                  <a:rPr lang="en-US" sz="1500" dirty="0"/>
                  <a:t> examples and target node that represents </a:t>
                </a:r>
                <a:r>
                  <a:rPr lang="en-US" sz="1500" dirty="0">
                    <a:solidFill>
                      <a:srgbClr val="FF0000"/>
                    </a:solidFill>
                  </a:rPr>
                  <a:t>negative</a:t>
                </a:r>
                <a:r>
                  <a:rPr lang="en-US" sz="1500" dirty="0"/>
                  <a:t> examples. </a:t>
                </a:r>
              </a:p>
              <a:p>
                <a:r>
                  <a:rPr lang="en-US" sz="1500" dirty="0"/>
                  <a:t>Typically, we train each node separately (mine/not-mine example).</a:t>
                </a:r>
              </a:p>
              <a:p>
                <a:r>
                  <a:rPr lang="en-US" sz="1500" dirty="0"/>
                  <a:t>Rather, given an example we could say: this is more a </a:t>
                </a:r>
                <a:r>
                  <a:rPr lang="en-US" sz="1500" dirty="0">
                    <a:solidFill>
                      <a:srgbClr val="FF0000"/>
                    </a:solidFill>
                  </a:rPr>
                  <a:t>+</a:t>
                </a:r>
                <a:r>
                  <a:rPr lang="en-US" sz="1500" dirty="0"/>
                  <a:t> example than a </a:t>
                </a:r>
                <a:r>
                  <a:rPr lang="en-US" sz="1500" dirty="0">
                    <a:solidFill>
                      <a:srgbClr val="FF0000"/>
                    </a:solidFill>
                  </a:rPr>
                  <a:t>–</a:t>
                </a:r>
                <a:r>
                  <a:rPr lang="en-US" sz="1500" dirty="0"/>
                  <a:t> example. </a:t>
                </a:r>
              </a:p>
              <a:p>
                <a:r>
                  <a:rPr lang="en-US" sz="1500" dirty="0"/>
                  <a:t>We compared the activation of the different target nodes (classifiers) on a given example.  (This example is more class</a:t>
                </a:r>
                <a:r>
                  <a:rPr lang="en-US" sz="1500" dirty="0">
                    <a:solidFill>
                      <a:srgbClr val="FF0000"/>
                    </a:solidFill>
                  </a:rPr>
                  <a:t> +</a:t>
                </a:r>
                <a:r>
                  <a:rPr lang="en-US" sz="1500" dirty="0"/>
                  <a:t> than class</a:t>
                </a:r>
                <a:r>
                  <a:rPr lang="en-US" sz="1500" dirty="0">
                    <a:solidFill>
                      <a:srgbClr val="FF0000"/>
                    </a:solidFill>
                  </a:rPr>
                  <a:t> -</a:t>
                </a:r>
                <a:r>
                  <a:rPr lang="en-US" sz="1500" dirty="0"/>
                  <a:t>)</a:t>
                </a:r>
              </a:p>
              <a:p>
                <a:pPr marL="0" indent="0" algn="ctr">
                  <a:buNone/>
                </a:pPr>
                <a:r>
                  <a:rPr lang="en-US" sz="1500" b="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15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5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15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5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5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500" b="1" i="1" smtClean="0">
                        <a:latin typeface="Cambria Math" panose="02040503050406030204" pitchFamily="18" charset="0"/>
                      </a:rPr>
                      <m:t>]≠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500" b="1" i="1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5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5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sz="15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5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15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5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sz="1500" b="1" i="1" dirty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5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sz="15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5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500" i="1" dirty="0">
                            <a:latin typeface="Cambria Math" panose="02040503050406030204" pitchFamily="18" charset="0"/>
                          </a:rPr>
                          <m:t>𝑦</m:t>
                        </m:r>
                        <m:sSub>
                          <m:sSubPr>
                            <m:ctrlPr>
                              <a:rPr lang="en-US" sz="1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5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15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500" b="1" i="1" dirty="0"/>
              </a:p>
              <a:p>
                <a:pPr marL="0" indent="0">
                  <a:buNone/>
                </a:pPr>
                <a:endParaRPr lang="en-US" sz="1500" dirty="0"/>
              </a:p>
              <a:p>
                <a:r>
                  <a:rPr lang="en-US" sz="1500" dirty="0"/>
                  <a:t>Can this be generalized to the case of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500" dirty="0"/>
                  <a:t> labels,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&gt;2</m:t>
                    </m:r>
                  </m:oMath>
                </a14:m>
                <a:r>
                  <a:rPr lang="en-US" sz="1500" dirty="0"/>
                  <a:t>? </a:t>
                </a:r>
                <a:endParaRPr lang="en-US" sz="1500" b="1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6355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51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120000"/>
              </a:lnSpc>
            </a:pPr>
            <a:r>
              <a:rPr lang="en-US" dirty="0"/>
              <a:t>Combining binary classifiers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One-vs-all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All-vs-all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Error correcting codes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CC3333"/>
                </a:solidFill>
              </a:rPr>
              <a:t>Training a single (global) classifier</a:t>
            </a:r>
          </a:p>
          <a:p>
            <a:pPr lvl="1">
              <a:lnSpc>
                <a:spcPct val="120000"/>
              </a:lnSpc>
            </a:pPr>
            <a:r>
              <a:rPr lang="en-US" u="sng" dirty="0">
                <a:solidFill>
                  <a:srgbClr val="CC3333"/>
                </a:solidFill>
              </a:rPr>
              <a:t>Multiclass SVM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CC3333"/>
                </a:solidFill>
              </a:rPr>
              <a:t>Constraint classification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5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994298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39" y="2451497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heckmark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3829051"/>
            <a:ext cx="223328" cy="2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89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52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Recall: Margin for binary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C3333"/>
                </a:solidFill>
              </a:rPr>
              <a:t>margin</a:t>
            </a:r>
            <a:r>
              <a:rPr lang="en-US" dirty="0"/>
              <a:t> of a </a:t>
            </a:r>
            <a:r>
              <a:rPr lang="en-US" dirty="0" err="1"/>
              <a:t>hyperplane</a:t>
            </a:r>
            <a:r>
              <a:rPr lang="en-US" dirty="0"/>
              <a:t> for a dataset is the distance between the </a:t>
            </a:r>
            <a:r>
              <a:rPr lang="en-US" dirty="0" err="1"/>
              <a:t>hyperplane</a:t>
            </a:r>
            <a:r>
              <a:rPr lang="en-US" dirty="0"/>
              <a:t> and the data point nearest to it.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77020" y="2602854"/>
            <a:ext cx="1170723" cy="806797"/>
            <a:chOff x="4279516" y="2394188"/>
            <a:chExt cx="1560964" cy="1075729"/>
          </a:xfrm>
        </p:grpSpPr>
        <p:sp>
          <p:nvSpPr>
            <p:cNvPr id="33" name="TextBox 32"/>
            <p:cNvSpPr txBox="1"/>
            <p:nvPr/>
          </p:nvSpPr>
          <p:spPr>
            <a:xfrm>
              <a:off x="4673600" y="2458720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79516" y="2894744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30800" y="2578855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30800" y="2915920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27600" y="2438400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82324" y="2394188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84800" y="2558535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4800" y="2895600"/>
              <a:ext cx="45568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+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16302" y="2651253"/>
            <a:ext cx="908439" cy="1317337"/>
            <a:chOff x="4514116" y="4353838"/>
            <a:chExt cx="1211251" cy="1756449"/>
          </a:xfrm>
        </p:grpSpPr>
        <p:sp>
          <p:nvSpPr>
            <p:cNvPr id="15" name="TextBox 14"/>
            <p:cNvSpPr txBox="1"/>
            <p:nvPr/>
          </p:nvSpPr>
          <p:spPr>
            <a:xfrm>
              <a:off x="4592320" y="4389121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14116" y="4878586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7120" y="4693921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0664" y="5251490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54656" y="4353838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1784" y="4878586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26082" y="4693921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66516" y="5030986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9520" y="4846320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23064" y="5403890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07056" y="4506238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94184" y="5030986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97120" y="4693921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18916" y="5183386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01920" y="4998720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75464" y="5556290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59455" y="4658638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46584" y="5183386"/>
              <a:ext cx="36591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CC3333"/>
                  </a:solidFill>
                </a:rPr>
                <a:t>-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254228" y="2252648"/>
            <a:ext cx="0" cy="20921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22120" y="3038191"/>
            <a:ext cx="5059680" cy="123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2051" y="2187625"/>
            <a:ext cx="1370533" cy="20617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540251" y="3225279"/>
            <a:ext cx="336550" cy="2299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64767" y="3486961"/>
            <a:ext cx="28954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Margin with respect to this </a:t>
            </a:r>
            <a:r>
              <a:rPr lang="en-US" sz="1350" dirty="0" err="1"/>
              <a:t>hyperplane</a:t>
            </a:r>
            <a:endParaRPr lang="en-US" sz="1350" dirty="0"/>
          </a:p>
        </p:txBody>
      </p:sp>
      <p:cxnSp>
        <p:nvCxnSpPr>
          <p:cNvPr id="57" name="Straight Arrow Connector 56"/>
          <p:cNvCxnSpPr>
            <a:stCxn id="55" idx="1"/>
          </p:cNvCxnSpPr>
          <p:nvPr/>
        </p:nvCxnSpPr>
        <p:spPr>
          <a:xfrm flipH="1" flipV="1">
            <a:off x="4718051" y="3486962"/>
            <a:ext cx="246716" cy="15004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46819" y="2012789"/>
            <a:ext cx="1370533" cy="2061761"/>
          </a:xfrm>
          <a:prstGeom prst="line">
            <a:avLst/>
          </a:prstGeom>
          <a:ln>
            <a:solidFill>
              <a:srgbClr val="3366C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369929" y="2396707"/>
            <a:ext cx="1370533" cy="2061761"/>
          </a:xfrm>
          <a:prstGeom prst="line">
            <a:avLst/>
          </a:prstGeom>
          <a:ln>
            <a:solidFill>
              <a:srgbClr val="3366C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710269" y="2726116"/>
            <a:ext cx="336550" cy="2299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3464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Margin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23" y="901700"/>
            <a:ext cx="6642179" cy="3690938"/>
          </a:xfrm>
        </p:spPr>
      </p:pic>
    </p:spTree>
    <p:extLst>
      <p:ext uri="{BB962C8B-B14F-4D97-AF65-F5344CB8AC3E}">
        <p14:creationId xmlns:p14="http://schemas.microsoft.com/office/powerpoint/2010/main" val="40004214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54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SVM (Intuition)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Recall: Binary SVM</a:t>
                </a:r>
              </a:p>
              <a:p>
                <a:pPr lvl="1"/>
                <a:r>
                  <a:rPr lang="en-US" dirty="0"/>
                  <a:t>Maximize margin</a:t>
                </a:r>
              </a:p>
              <a:p>
                <a:pPr lvl="1"/>
                <a:r>
                  <a:rPr lang="en-US" dirty="0"/>
                  <a:t>Equivalently, </a:t>
                </a:r>
              </a:p>
              <a:p>
                <a:pPr marL="685800" lvl="2" indent="0">
                  <a:buNone/>
                </a:pPr>
                <a:r>
                  <a:rPr lang="en-US" dirty="0"/>
                  <a:t>Minimize norm of weight vector, while keeping the closest points to the hyperplane with a score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Multiclass SVM</a:t>
                </a:r>
              </a:p>
              <a:p>
                <a:pPr lvl="1"/>
                <a:r>
                  <a:rPr lang="en-US" dirty="0"/>
                  <a:t>Each label has a different weight vector (like one-vs-all)</a:t>
                </a:r>
              </a:p>
              <a:p>
                <a:pPr lvl="2"/>
                <a:r>
                  <a:rPr lang="en-US" dirty="0"/>
                  <a:t>But, weight vectors are </a:t>
                </a:r>
                <a:r>
                  <a:rPr lang="en-US" dirty="0">
                    <a:solidFill>
                      <a:srgbClr val="245795"/>
                    </a:solidFill>
                  </a:rPr>
                  <a:t>not</a:t>
                </a:r>
                <a:r>
                  <a:rPr lang="en-US" dirty="0"/>
                  <a:t> learned independently </a:t>
                </a:r>
              </a:p>
              <a:p>
                <a:pPr lvl="1"/>
                <a:r>
                  <a:rPr lang="en-US" dirty="0"/>
                  <a:t>Maximize multiclass margin</a:t>
                </a:r>
              </a:p>
              <a:p>
                <a:pPr lvl="1"/>
                <a:r>
                  <a:rPr lang="en-US" dirty="0"/>
                  <a:t>Equivalently,</a:t>
                </a:r>
              </a:p>
              <a:p>
                <a:pPr marL="685800" lvl="2" indent="0">
                  <a:buNone/>
                </a:pPr>
                <a:r>
                  <a:rPr lang="en-US" dirty="0"/>
                  <a:t>Minimize total norm of the weight vectors while making sure  that the true label scores at least 1 more than the second best one.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2810" r="-370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7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83" y="2164770"/>
            <a:ext cx="4961136" cy="1182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55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Multiclass SVM in the separable case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B5E60B-896F-45EA-88A4-90078F1C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61828" y="2057739"/>
            <a:ext cx="1873232" cy="1289306"/>
            <a:chOff x="3491770" y="2467790"/>
            <a:chExt cx="2497643" cy="1719074"/>
          </a:xfrm>
        </p:grpSpPr>
        <p:sp>
          <p:nvSpPr>
            <p:cNvPr id="8" name="Rectangle 7"/>
            <p:cNvSpPr/>
            <p:nvPr/>
          </p:nvSpPr>
          <p:spPr>
            <a:xfrm>
              <a:off x="4008213" y="2467790"/>
              <a:ext cx="1981200" cy="72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91770" y="3883445"/>
              <a:ext cx="2359635" cy="303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92275" y="3265718"/>
              <a:ext cx="449580" cy="269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4639" y="944966"/>
            <a:ext cx="1809406" cy="931685"/>
            <a:chOff x="-504481" y="993500"/>
            <a:chExt cx="2412541" cy="1242246"/>
          </a:xfrm>
        </p:grpSpPr>
        <p:pic>
          <p:nvPicPr>
            <p:cNvPr id="13" name="Picture 12" descr="Screen Region 2014-09-01 at 18.31.19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126" y="1486128"/>
              <a:ext cx="2083398" cy="7496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-504481" y="993500"/>
              <a:ext cx="2412541" cy="40010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Recall hard binary SVM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00596" y="2870651"/>
            <a:ext cx="3112224" cy="1183292"/>
            <a:chOff x="1798321" y="3742506"/>
            <a:chExt cx="4149632" cy="1577722"/>
          </a:xfrm>
        </p:grpSpPr>
        <p:sp>
          <p:nvSpPr>
            <p:cNvPr id="12" name="TextBox 11"/>
            <p:cNvSpPr txBox="1"/>
            <p:nvPr/>
          </p:nvSpPr>
          <p:spPr>
            <a:xfrm>
              <a:off x="1798321" y="4643120"/>
              <a:ext cx="3972559" cy="6771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50" dirty="0"/>
                <a:t>The score for the true label is higher than the score for </a:t>
              </a:r>
              <a:r>
                <a:rPr lang="en-US" sz="1350" b="1" i="1" dirty="0"/>
                <a:t>any</a:t>
              </a:r>
              <a:r>
                <a:rPr lang="en-US" sz="1350" dirty="0"/>
                <a:t> other label by 1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999808" y="3767031"/>
              <a:ext cx="0" cy="876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72919" y="3742506"/>
              <a:ext cx="1575034" cy="16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335110" y="1075444"/>
            <a:ext cx="2080260" cy="1089326"/>
            <a:chOff x="4337956" y="898517"/>
            <a:chExt cx="2773680" cy="1452435"/>
          </a:xfrm>
        </p:grpSpPr>
        <p:sp>
          <p:nvSpPr>
            <p:cNvPr id="6" name="Rectangle 5"/>
            <p:cNvSpPr/>
            <p:nvPr/>
          </p:nvSpPr>
          <p:spPr>
            <a:xfrm>
              <a:off x="4617356" y="898517"/>
              <a:ext cx="249428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Size of the weights. Effectively, </a:t>
              </a:r>
              <a:r>
                <a:rPr lang="en-US" sz="1350" dirty="0" err="1"/>
                <a:t>regularizer</a:t>
              </a:r>
              <a:endParaRPr lang="en-US" sz="1350" dirty="0"/>
            </a:p>
          </p:txBody>
        </p: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4753429" y="1467477"/>
              <a:ext cx="1111067" cy="883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37956" y="2350952"/>
              <a:ext cx="996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3051328" y="2356306"/>
            <a:ext cx="159206" cy="198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8536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83" y="2162525"/>
            <a:ext cx="4961136" cy="1182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56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SVM: General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8B8BD-1EC8-4E48-8A26-5FD204DD0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56215" y="2055746"/>
            <a:ext cx="1485900" cy="544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3784738" y="3077955"/>
            <a:ext cx="1729740" cy="367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4655151" y="2632774"/>
            <a:ext cx="337185" cy="202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3335110" y="1073198"/>
            <a:ext cx="2080260" cy="1089326"/>
            <a:chOff x="4337956" y="898517"/>
            <a:chExt cx="2773680" cy="1452435"/>
          </a:xfrm>
        </p:grpSpPr>
        <p:sp>
          <p:nvSpPr>
            <p:cNvPr id="6" name="Rectangle 5"/>
            <p:cNvSpPr/>
            <p:nvPr/>
          </p:nvSpPr>
          <p:spPr>
            <a:xfrm>
              <a:off x="4617356" y="898517"/>
              <a:ext cx="2494280" cy="5689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Size of the weights. Effectively, </a:t>
              </a:r>
              <a:r>
                <a:rPr lang="en-US" sz="1350" dirty="0" err="1"/>
                <a:t>regularizer</a:t>
              </a:r>
              <a:endParaRPr lang="en-US" sz="1350" dirty="0"/>
            </a:p>
          </p:txBody>
        </p:sp>
        <p:cxnSp>
          <p:nvCxnSpPr>
            <p:cNvPr id="17" name="Straight Arrow Connector 16"/>
            <p:cNvCxnSpPr>
              <a:endCxn id="6" idx="2"/>
            </p:cNvCxnSpPr>
            <p:nvPr/>
          </p:nvCxnSpPr>
          <p:spPr>
            <a:xfrm flipV="1">
              <a:off x="4753429" y="1467477"/>
              <a:ext cx="1111067" cy="8834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37956" y="2350952"/>
              <a:ext cx="9960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500596" y="2868405"/>
            <a:ext cx="3112224" cy="1183292"/>
            <a:chOff x="1798321" y="3742506"/>
            <a:chExt cx="4149632" cy="1577722"/>
          </a:xfrm>
        </p:grpSpPr>
        <p:sp>
          <p:nvSpPr>
            <p:cNvPr id="12" name="TextBox 11"/>
            <p:cNvSpPr txBox="1"/>
            <p:nvPr/>
          </p:nvSpPr>
          <p:spPr>
            <a:xfrm>
              <a:off x="1798321" y="4643120"/>
              <a:ext cx="3972559" cy="6771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350" dirty="0"/>
                <a:t>The score for the true label is higher than the score for </a:t>
              </a:r>
              <a:r>
                <a:rPr lang="en-US" sz="1350" b="1" i="1" dirty="0"/>
                <a:t>any</a:t>
              </a:r>
              <a:r>
                <a:rPr lang="en-US" sz="1350" dirty="0"/>
                <a:t> other label by 1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999808" y="3767031"/>
              <a:ext cx="0" cy="8760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72919" y="3742506"/>
              <a:ext cx="1575034" cy="16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4742362" y="3580218"/>
            <a:ext cx="1729740" cy="838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Slack variables. Not all examples need to satisfy  the margin constraint. </a:t>
            </a:r>
          </a:p>
        </p:txBody>
      </p:sp>
      <p:cxnSp>
        <p:nvCxnSpPr>
          <p:cNvPr id="27" name="Straight Arrow Connector 26"/>
          <p:cNvCxnSpPr>
            <a:stCxn id="28" idx="4"/>
          </p:cNvCxnSpPr>
          <p:nvPr/>
        </p:nvCxnSpPr>
        <p:spPr>
          <a:xfrm>
            <a:off x="4905692" y="2886798"/>
            <a:ext cx="287193" cy="693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814252" y="2589618"/>
            <a:ext cx="182880" cy="2971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3058383" y="2354060"/>
            <a:ext cx="159206" cy="198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6057900" y="894098"/>
            <a:ext cx="1790700" cy="8504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Total slack. Effectively, don’t allow too many examples to violate the margin constraint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19994" y="2149946"/>
            <a:ext cx="857524" cy="4433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177518" y="1744575"/>
            <a:ext cx="880382" cy="4053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055622" y="2289285"/>
            <a:ext cx="182880" cy="2971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/>
          <p:cNvSpPr/>
          <p:nvPr/>
        </p:nvSpPr>
        <p:spPr>
          <a:xfrm>
            <a:off x="3512820" y="4641450"/>
            <a:ext cx="1729740" cy="4696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Slack variables can only be positive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51378" y="3106075"/>
            <a:ext cx="515031" cy="21510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2" name="Elbow Connector 41"/>
          <p:cNvCxnSpPr/>
          <p:nvPr/>
        </p:nvCxnSpPr>
        <p:spPr>
          <a:xfrm rot="16200000" flipH="1">
            <a:off x="3875162" y="3866346"/>
            <a:ext cx="1379957" cy="170252"/>
          </a:xfrm>
          <a:prstGeom prst="bentConnector3">
            <a:avLst>
              <a:gd name="adj1" fmla="val -10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7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Region 2014-09-09 at 16.0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44" y="1928983"/>
            <a:ext cx="5111975" cy="1218221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t>57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SVM: General case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7301" y="3346269"/>
            <a:ext cx="3028950" cy="715581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The score for the true label is higher than the score for </a:t>
            </a:r>
            <a:r>
              <a:rPr lang="en-US" sz="1350" b="1" i="1" dirty="0"/>
              <a:t>any</a:t>
            </a:r>
            <a:r>
              <a:rPr lang="en-US" sz="1350" dirty="0"/>
              <a:t> other label by 1 - </a:t>
            </a:r>
            <a:r>
              <a:rPr lang="el-GR" sz="1350" dirty="0">
                <a:latin typeface="cmmi10"/>
                <a:ea typeface="cmmi10"/>
                <a:cs typeface="cmmi10"/>
              </a:rPr>
              <a:t>ξ</a:t>
            </a:r>
            <a:r>
              <a:rPr lang="en-US" sz="1350" baseline="-25000" dirty="0">
                <a:latin typeface="cmmi10"/>
                <a:ea typeface="cmmi10"/>
                <a:cs typeface="cmmi10"/>
              </a:rPr>
              <a:t>i</a:t>
            </a:r>
            <a:endParaRPr lang="en-US" sz="1350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01711" y="2689202"/>
            <a:ext cx="0" cy="65706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4660" y="875602"/>
            <a:ext cx="1870710" cy="42672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Size of the weights. Effectively, </a:t>
            </a:r>
            <a:r>
              <a:rPr lang="en-US" sz="1350" dirty="0" err="1"/>
              <a:t>regularizer</a:t>
            </a:r>
            <a:endParaRPr lang="en-US" sz="1350" dirty="0"/>
          </a:p>
        </p:txBody>
      </p:sp>
      <p:cxnSp>
        <p:nvCxnSpPr>
          <p:cNvPr id="17" name="Straight Arrow Connector 16"/>
          <p:cNvCxnSpPr>
            <a:endCxn id="6" idx="2"/>
          </p:cNvCxnSpPr>
          <p:nvPr/>
        </p:nvCxnSpPr>
        <p:spPr>
          <a:xfrm flipV="1">
            <a:off x="3781778" y="1302322"/>
            <a:ext cx="698237" cy="71556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42362" y="3382622"/>
            <a:ext cx="1729740" cy="838200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Slack variables. Not all examples need to satisfy  the margin constraint.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57900" y="696502"/>
            <a:ext cx="1790700" cy="850477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Total slack. Effectively, don’t allow too many examples to violate the margin constraint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12820" y="4443854"/>
            <a:ext cx="1729740" cy="469652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Slack variables can only be positive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891582" y="1546979"/>
            <a:ext cx="1166318" cy="4709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H="1">
            <a:off x="3846048" y="3639634"/>
            <a:ext cx="1438187" cy="170252"/>
          </a:xfrm>
          <a:prstGeom prst="bentConnector3">
            <a:avLst>
              <a:gd name="adj1" fmla="val -530"/>
            </a:avLst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91582" y="2689202"/>
            <a:ext cx="287193" cy="69342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979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Multiclass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Generalizes binary SVM algorithm</a:t>
            </a:r>
          </a:p>
          <a:p>
            <a:pPr lvl="1"/>
            <a:r>
              <a:rPr lang="en-US"/>
              <a:t>If we have only two classes, this reduces to the binary (up to scale)</a:t>
            </a:r>
          </a:p>
          <a:p>
            <a:r>
              <a:rPr lang="en-US"/>
              <a:t>Comes with similar generalization guarantees as the binary SVM</a:t>
            </a:r>
          </a:p>
          <a:p>
            <a:r>
              <a:rPr lang="en-US"/>
              <a:t>Can be trained using different optimization methods</a:t>
            </a:r>
          </a:p>
          <a:p>
            <a:pPr lvl="1"/>
            <a:r>
              <a:rPr lang="en-US"/>
              <a:t>Stochastic sub-gradient descent can be generalized </a:t>
            </a:r>
          </a:p>
          <a:p>
            <a:pPr lvl="1"/>
            <a:r>
              <a:rPr lang="en-US"/>
              <a:t>Try as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95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07CF-84E0-A549-BBF2-3CB035FBC747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Multiclass SVM: 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Training:</a:t>
                </a:r>
              </a:p>
              <a:p>
                <a:pPr lvl="1"/>
                <a:r>
                  <a:rPr lang="en-US" dirty="0"/>
                  <a:t>Optimize the “global” SVM objective</a:t>
                </a:r>
              </a:p>
              <a:p>
                <a:r>
                  <a:rPr lang="en-US" dirty="0"/>
                  <a:t>Prediction:</a:t>
                </a:r>
              </a:p>
              <a:p>
                <a:pPr lvl="1"/>
                <a:r>
                  <a:rPr lang="en-US" dirty="0"/>
                  <a:t>Winner takes all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labels and inputs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𝑛𝐾</m:t>
                    </m:r>
                  </m:oMath>
                </a14:m>
                <a:r>
                  <a:rPr lang="en-US" dirty="0"/>
                  <a:t> weights in all</a:t>
                </a:r>
              </a:p>
              <a:p>
                <a:pPr lvl="1"/>
                <a:r>
                  <a:rPr lang="en-US" dirty="0"/>
                  <a:t>Same as one-vs-all</a:t>
                </a:r>
              </a:p>
              <a:p>
                <a:r>
                  <a:rPr lang="en-US" dirty="0"/>
                  <a:t>Why does it work?</a:t>
                </a:r>
              </a:p>
              <a:p>
                <a:pPr lvl="1"/>
                <a:r>
                  <a:rPr lang="en-US" dirty="0"/>
                  <a:t>Why is this the “right” definition of multiclass margin?</a:t>
                </a:r>
              </a:p>
              <a:p>
                <a:r>
                  <a:rPr lang="en-US" dirty="0"/>
                  <a:t>A theoretical justification, along with extensions to other algorithms beyond SVM is given by “Constraint Classification”</a:t>
                </a:r>
              </a:p>
              <a:p>
                <a:pPr lvl="1"/>
                <a:r>
                  <a:rPr lang="en-US" dirty="0"/>
                  <a:t>Applies also to multi-label problems, ranking problems, etc. </a:t>
                </a:r>
              </a:p>
              <a:p>
                <a:pPr lvl="1"/>
                <a:r>
                  <a:rPr lang="en-US" dirty="0"/>
                  <a:t>[Zimak et al. </a:t>
                </a:r>
                <a:r>
                  <a:rPr lang="en-US" dirty="0" err="1"/>
                  <a:t>NeurIPS</a:t>
                </a:r>
                <a:r>
                  <a:rPr lang="en-US" dirty="0"/>
                  <a:t> 2003]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314" b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933201" y="885082"/>
            <a:ext cx="1257300" cy="1097756"/>
            <a:chOff x="3893" y="2756"/>
            <a:chExt cx="1488" cy="123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7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1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2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5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7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34" name="Rectangle 33"/>
          <p:cNvSpPr/>
          <p:nvPr/>
        </p:nvSpPr>
        <p:spPr>
          <a:xfrm>
            <a:off x="3238254" y="4657180"/>
            <a:ext cx="2373395" cy="258532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</a:rPr>
              <a:t>Skip the rest of the notes</a:t>
            </a:r>
          </a:p>
        </p:txBody>
      </p:sp>
    </p:spTree>
    <p:extLst>
      <p:ext uri="{BB962C8B-B14F-4D97-AF65-F5344CB8AC3E}">
        <p14:creationId xmlns:p14="http://schemas.microsoft.com/office/powerpoint/2010/main" val="445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33B2-3A36-4D34-BFAF-263E0A6B01E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27" y="176617"/>
            <a:ext cx="8229600" cy="693605"/>
          </a:xfrm>
        </p:spPr>
        <p:txBody>
          <a:bodyPr>
            <a:normAutofit fontScale="90000"/>
          </a:bodyPr>
          <a:lstStyle/>
          <a:p>
            <a:r>
              <a:rPr lang="en-US" dirty="0"/>
              <a:t>The Boosting Approach</a:t>
            </a:r>
            <a:br>
              <a:rPr lang="en-US" dirty="0"/>
            </a:br>
            <a:endParaRPr lang="en-US" dirty="0"/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-179136" y="754216"/>
            <a:ext cx="8229600" cy="4225646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Algorithm</a:t>
            </a:r>
          </a:p>
          <a:p>
            <a:pPr lvl="2"/>
            <a:r>
              <a:rPr lang="en-US" dirty="0"/>
              <a:t>Select a small subset of examples</a:t>
            </a:r>
          </a:p>
          <a:p>
            <a:pPr lvl="2"/>
            <a:r>
              <a:rPr lang="en-US" dirty="0"/>
              <a:t>Derive a rough rule of thumb</a:t>
            </a:r>
          </a:p>
          <a:p>
            <a:pPr lvl="2"/>
            <a:r>
              <a:rPr lang="en-US" dirty="0"/>
              <a:t>Examine 2nd set of examples</a:t>
            </a:r>
          </a:p>
          <a:p>
            <a:pPr lvl="2"/>
            <a:r>
              <a:rPr lang="en-US" dirty="0"/>
              <a:t>Derive 2nd rule of thumb</a:t>
            </a:r>
          </a:p>
          <a:p>
            <a:pPr lvl="2"/>
            <a:r>
              <a:rPr lang="en-US" dirty="0"/>
              <a:t>Repeat T times</a:t>
            </a:r>
          </a:p>
          <a:p>
            <a:pPr lvl="2"/>
            <a:r>
              <a:rPr lang="en-US" dirty="0"/>
              <a:t>Combine the learned rules into a single hypothesis</a:t>
            </a:r>
          </a:p>
          <a:p>
            <a:pPr lvl="1"/>
            <a:r>
              <a:rPr lang="en-US" dirty="0"/>
              <a:t>Questions:</a:t>
            </a:r>
          </a:p>
          <a:p>
            <a:pPr lvl="2"/>
            <a:r>
              <a:rPr lang="en-US" dirty="0"/>
              <a:t>How to choose subsets of examples to examine on each round?</a:t>
            </a:r>
          </a:p>
          <a:p>
            <a:pPr lvl="2"/>
            <a:r>
              <a:rPr lang="en-US" dirty="0"/>
              <a:t>How to combine all the rules of thumb into single prediction rule?</a:t>
            </a:r>
          </a:p>
          <a:p>
            <a:pPr lvl="1"/>
            <a:r>
              <a:rPr lang="en-US" dirty="0"/>
              <a:t>Boosting </a:t>
            </a:r>
          </a:p>
          <a:p>
            <a:pPr lvl="2"/>
            <a:r>
              <a:rPr lang="en-US" dirty="0"/>
              <a:t>General method of converting rough rules of thumb into highly accurate prediction rule</a:t>
            </a:r>
          </a:p>
        </p:txBody>
      </p:sp>
    </p:spTree>
    <p:extLst>
      <p:ext uri="{BB962C8B-B14F-4D97-AF65-F5344CB8AC3E}">
        <p14:creationId xmlns:p14="http://schemas.microsoft.com/office/powerpoint/2010/main" val="164371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60</a:t>
            </a:fld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389686" cy="407047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dirty="0"/>
                  <a:t>The examples we give the learner are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{1,…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400" dirty="0"/>
                  <a:t>The “black box learner” (1 vs. all) we described might be thought of as a  function of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only but, actually, we made use of the labels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90000"/>
                  </a:lnSpc>
                </a:pPr>
                <a:r>
                  <a:rPr lang="en-US" sz="1400" dirty="0"/>
                  <a:t>How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/>
                  <a:t> being used?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/>
                  <a:t> decides what to do with the example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400" dirty="0"/>
                  <a:t>; that is, which of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classifiers </a:t>
                </a:r>
                <a:r>
                  <a:rPr lang="en-US" sz="1400" dirty="0"/>
                  <a:t>should take the example as a positive example (making it a negative to all the others).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400" dirty="0"/>
                  <a:t>How do we predict?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400" dirty="0">
                    <a:latin typeface="Calibri"/>
                  </a:rPr>
                  <a:t>Let: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40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40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30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400" b="1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1400" dirty="0"/>
                  <a:t>Then, we predict using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:    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90000"/>
                  </a:lnSpc>
                </a:pPr>
                <a:r>
                  <a:rPr lang="en-US" sz="1400" dirty="0"/>
                  <a:t>Equivalently, we can say that we predict as follows: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400" dirty="0"/>
                  <a:t>Predict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 err="1"/>
                  <a:t>iff</a:t>
                </a:r>
                <a:r>
                  <a:rPr lang="en-US" sz="1400" dirty="0"/>
                  <a:t>  </a:t>
                </a:r>
                <a:r>
                  <a:rPr lang="en-US" sz="1400" dirty="0">
                    <a:latin typeface="cmsy1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’∈ {1,…,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’≠</m:t>
                    </m:r>
                    <m:r>
                      <a:rPr lang="en-US" sz="14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    (</m:t>
                    </m:r>
                    <m:r>
                      <a:rPr lang="en-US" sz="1400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4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i="1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– </m:t>
                    </m:r>
                    <m:r>
                      <a:rPr lang="en-US" sz="1400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400" i="1" baseline="-25000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baseline="-25000" dirty="0" err="1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1400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i="1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≥ 0    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(∗∗)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400" dirty="0"/>
                  <a:t>So far, we did not say how we learn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/>
                  <a:t> weight vectors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140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 = 1,…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lvl="1">
                  <a:lnSpc>
                    <a:spcPct val="90000"/>
                  </a:lnSpc>
                </a:pPr>
                <a:r>
                  <a:rPr lang="en-US" sz="1400" dirty="0"/>
                  <a:t>Can we train in a way that </a:t>
                </a:r>
                <a:r>
                  <a:rPr lang="en-US" sz="1400" dirty="0">
                    <a:solidFill>
                      <a:srgbClr val="0000FF"/>
                    </a:solidFill>
                  </a:rPr>
                  <a:t>better fits the way we predict</a:t>
                </a:r>
                <a:r>
                  <a:rPr lang="en-US" sz="1400" dirty="0"/>
                  <a:t>?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400" dirty="0"/>
                  <a:t>What does it mean? </a:t>
                </a:r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389686" cy="4070474"/>
              </a:xfrm>
              <a:blipFill>
                <a:blip r:embed="rId3"/>
                <a:stretch>
                  <a:fillRect l="-145" t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791200" y="2374106"/>
            <a:ext cx="2373395" cy="258532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Calibri" panose="020F0502020204030204" pitchFamily="34" charset="0"/>
              </a:rPr>
              <a:t>Is it better in any well defined way?</a:t>
            </a:r>
          </a:p>
        </p:txBody>
      </p:sp>
    </p:spTree>
    <p:extLst>
      <p:ext uri="{BB962C8B-B14F-4D97-AF65-F5344CB8AC3E}">
        <p14:creationId xmlns:p14="http://schemas.microsoft.com/office/powerpoint/2010/main" val="13533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09144" y="2355744"/>
            <a:ext cx="5428989" cy="151528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0949" y="779560"/>
                <a:ext cx="8963906" cy="429711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We are learning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weight vectors, so we can concatenate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weight vectors into </a:t>
                </a:r>
              </a:p>
              <a:p>
                <a:pPr lvl="1"/>
                <a:r>
                  <a:rPr lang="en-US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dirty="0" err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Key Construction: (</a:t>
                </a:r>
                <a:r>
                  <a:rPr lang="en-US" dirty="0" err="1"/>
                  <a:t>Kesler</a:t>
                </a:r>
                <a:r>
                  <a:rPr lang="en-US" dirty="0"/>
                  <a:t> Construction; </a:t>
                </a:r>
                <a:r>
                  <a:rPr lang="en-US" dirty="0" err="1"/>
                  <a:t>Zimak’s</a:t>
                </a:r>
                <a:r>
                  <a:rPr lang="en-US" dirty="0"/>
                  <a:t> Constraint Classification)</a:t>
                </a:r>
              </a:p>
              <a:p>
                <a:pPr lvl="1"/>
                <a:r>
                  <a:rPr lang="en-US" dirty="0"/>
                  <a:t>We will represent each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/>
                  <a:t>-dimensional vector,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embedded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part of it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=1,2,…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the other coordinates are 0.</a:t>
                </a:r>
              </a:p>
              <a:p>
                <a:r>
                  <a:rPr lang="en-US" dirty="0"/>
                  <a:t>                  E.g.,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         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h𝑒𝑟𝑒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we can understand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decision rule: </a:t>
                </a:r>
              </a:p>
              <a:p>
                <a:r>
                  <a:rPr lang="en-US" dirty="0"/>
                  <a:t>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’∈ 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– </m:t>
                        </m:r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 0   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(**)</a:t>
                </a:r>
              </a:p>
              <a:p>
                <a:r>
                  <a:rPr lang="en-US" dirty="0"/>
                  <a:t>Equivalently,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/>
                  <a:t>-dimensional space</a:t>
                </a:r>
              </a:p>
              <a:p>
                <a:r>
                  <a:rPr lang="en-US" dirty="0"/>
                  <a:t>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’∈ {1,…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’≠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		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– </m:t>
                        </m:r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 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≥ 0 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Conclusion: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, + )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+) </m:t>
                    </m:r>
                  </m:oMath>
                </a14:m>
                <a:r>
                  <a:rPr lang="en-US" dirty="0"/>
                  <a:t>is linearly separable from the 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− ) </m:t>
                    </m:r>
                  </m:oMath>
                </a14:m>
                <a:r>
                  <a:rPr lang="en-US" dirty="0"/>
                  <a:t>using the linear separator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lvl="1"/>
                <a:r>
                  <a:rPr lang="en-US" u="sng" dirty="0"/>
                  <a:t>We solved </a:t>
                </a:r>
                <a:r>
                  <a:rPr lang="en-US" dirty="0"/>
                  <a:t>the </a:t>
                </a:r>
                <a:r>
                  <a:rPr lang="en-US" dirty="0" err="1"/>
                  <a:t>voroni</a:t>
                </a:r>
                <a:r>
                  <a:rPr lang="en-US" dirty="0"/>
                  <a:t> diagram challenge.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49" y="779560"/>
                <a:ext cx="8963906" cy="4297119"/>
              </a:xfrm>
              <a:blipFill>
                <a:blip r:embed="rId3"/>
                <a:stretch>
                  <a:fillRect l="-204" t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Separability for Multiclass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54508" y="1002132"/>
            <a:ext cx="2842392" cy="590931"/>
          </a:xfrm>
          <a:prstGeom prst="rect">
            <a:avLst/>
          </a:prstGeom>
          <a:solidFill>
            <a:srgbClr val="FFFFCC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</a:rPr>
              <a:t>Notice: </a:t>
            </a:r>
            <a:r>
              <a:rPr lang="en-US" sz="1200" dirty="0">
                <a:latin typeface="Calibri" panose="020F0502020204030204" pitchFamily="34" charset="0"/>
              </a:rPr>
              <a:t>This is just a representational trick. We did not say how to learn the weight vectors. </a:t>
            </a:r>
          </a:p>
        </p:txBody>
      </p: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5811460" y="2475986"/>
            <a:ext cx="1143000" cy="971550"/>
            <a:chOff x="1680" y="1632"/>
            <a:chExt cx="2304" cy="1920"/>
          </a:xfrm>
        </p:grpSpPr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1680" y="1632"/>
              <a:ext cx="1920" cy="1920"/>
              <a:chOff x="3936" y="1008"/>
              <a:chExt cx="1200" cy="1200"/>
            </a:xfrm>
          </p:grpSpPr>
          <p:sp>
            <p:nvSpPr>
              <p:cNvPr id="25" name="Line 86"/>
              <p:cNvSpPr>
                <a:spLocks noChangeShapeType="1"/>
              </p:cNvSpPr>
              <p:nvPr/>
            </p:nvSpPr>
            <p:spPr bwMode="auto">
              <a:xfrm flipH="1">
                <a:off x="4320" y="1440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" name="Line 87"/>
              <p:cNvSpPr>
                <a:spLocks noChangeShapeType="1"/>
              </p:cNvSpPr>
              <p:nvPr/>
            </p:nvSpPr>
            <p:spPr bwMode="auto">
              <a:xfrm>
                <a:off x="4320" y="163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" name="Line 88"/>
              <p:cNvSpPr>
                <a:spLocks noChangeShapeType="1"/>
              </p:cNvSpPr>
              <p:nvPr/>
            </p:nvSpPr>
            <p:spPr bwMode="auto">
              <a:xfrm>
                <a:off x="4800" y="1728"/>
                <a:ext cx="336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" name="Line 89"/>
              <p:cNvSpPr>
                <a:spLocks noChangeShapeType="1"/>
              </p:cNvSpPr>
              <p:nvPr/>
            </p:nvSpPr>
            <p:spPr bwMode="auto">
              <a:xfrm flipV="1">
                <a:off x="4800" y="1008"/>
                <a:ext cx="19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" name="Line 90"/>
              <p:cNvSpPr>
                <a:spLocks noChangeShapeType="1"/>
              </p:cNvSpPr>
              <p:nvPr/>
            </p:nvSpPr>
            <p:spPr bwMode="auto">
              <a:xfrm flipH="1">
                <a:off x="3936" y="1632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grpSp>
          <p:nvGrpSpPr>
            <p:cNvPr id="8" name="Group 91"/>
            <p:cNvGrpSpPr>
              <a:grpSpLocks/>
            </p:cNvGrpSpPr>
            <p:nvPr/>
          </p:nvGrpSpPr>
          <p:grpSpPr bwMode="auto">
            <a:xfrm>
              <a:off x="1757" y="1939"/>
              <a:ext cx="2227" cy="1536"/>
              <a:chOff x="1757" y="1939"/>
              <a:chExt cx="2227" cy="1536"/>
            </a:xfrm>
          </p:grpSpPr>
          <p:sp>
            <p:nvSpPr>
              <p:cNvPr id="9" name="Oval 92"/>
              <p:cNvSpPr>
                <a:spLocks noChangeArrowheads="1"/>
              </p:cNvSpPr>
              <p:nvPr/>
            </p:nvSpPr>
            <p:spPr bwMode="auto">
              <a:xfrm flipV="1">
                <a:off x="2295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" name="Oval 93"/>
              <p:cNvSpPr>
                <a:spLocks noChangeArrowheads="1"/>
              </p:cNvSpPr>
              <p:nvPr/>
            </p:nvSpPr>
            <p:spPr bwMode="auto">
              <a:xfrm flipV="1">
                <a:off x="2525" y="1939"/>
                <a:ext cx="154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" name="Oval 94"/>
              <p:cNvSpPr>
                <a:spLocks noChangeArrowheads="1"/>
              </p:cNvSpPr>
              <p:nvPr/>
            </p:nvSpPr>
            <p:spPr bwMode="auto">
              <a:xfrm flipV="1">
                <a:off x="2525" y="3168"/>
                <a:ext cx="154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2" name="Oval 95"/>
              <p:cNvSpPr>
                <a:spLocks noChangeArrowheads="1"/>
              </p:cNvSpPr>
              <p:nvPr/>
            </p:nvSpPr>
            <p:spPr bwMode="auto">
              <a:xfrm flipV="1">
                <a:off x="2755" y="2553"/>
                <a:ext cx="154" cy="1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3" name="Oval 96"/>
              <p:cNvSpPr>
                <a:spLocks noChangeArrowheads="1"/>
              </p:cNvSpPr>
              <p:nvPr/>
            </p:nvSpPr>
            <p:spPr bwMode="auto">
              <a:xfrm flipV="1">
                <a:off x="3600" y="2861"/>
                <a:ext cx="154" cy="15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" name="Oval 97"/>
              <p:cNvSpPr>
                <a:spLocks noChangeArrowheads="1"/>
              </p:cNvSpPr>
              <p:nvPr/>
            </p:nvSpPr>
            <p:spPr bwMode="auto">
              <a:xfrm flipV="1">
                <a:off x="3754" y="2707"/>
                <a:ext cx="153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" name="Line 98"/>
              <p:cNvSpPr>
                <a:spLocks noChangeShapeType="1"/>
              </p:cNvSpPr>
              <p:nvPr/>
            </p:nvSpPr>
            <p:spPr bwMode="auto">
              <a:xfrm flipV="1">
                <a:off x="3062" y="2323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" name="Oval 99"/>
              <p:cNvSpPr>
                <a:spLocks noChangeArrowheads="1"/>
              </p:cNvSpPr>
              <p:nvPr/>
            </p:nvSpPr>
            <p:spPr bwMode="auto">
              <a:xfrm flipV="1">
                <a:off x="2909" y="2861"/>
                <a:ext cx="153" cy="153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" name="Oval 100"/>
              <p:cNvSpPr>
                <a:spLocks noChangeArrowheads="1"/>
              </p:cNvSpPr>
              <p:nvPr/>
            </p:nvSpPr>
            <p:spPr bwMode="auto">
              <a:xfrm flipV="1">
                <a:off x="3062" y="309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8" name="Oval 101"/>
              <p:cNvSpPr>
                <a:spLocks noChangeArrowheads="1"/>
              </p:cNvSpPr>
              <p:nvPr/>
            </p:nvSpPr>
            <p:spPr bwMode="auto">
              <a:xfrm flipV="1">
                <a:off x="3062" y="3321"/>
                <a:ext cx="154" cy="15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" name="Oval 102"/>
              <p:cNvSpPr>
                <a:spLocks noChangeArrowheads="1"/>
              </p:cNvSpPr>
              <p:nvPr/>
            </p:nvSpPr>
            <p:spPr bwMode="auto">
              <a:xfrm flipV="1">
                <a:off x="3830" y="2937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" name="Oval 103"/>
              <p:cNvSpPr>
                <a:spLocks noChangeArrowheads="1"/>
              </p:cNvSpPr>
              <p:nvPr/>
            </p:nvSpPr>
            <p:spPr bwMode="auto">
              <a:xfrm flipV="1">
                <a:off x="3523" y="2630"/>
                <a:ext cx="154" cy="154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1" name="Oval 104"/>
              <p:cNvSpPr>
                <a:spLocks noChangeArrowheads="1"/>
              </p:cNvSpPr>
              <p:nvPr/>
            </p:nvSpPr>
            <p:spPr bwMode="auto">
              <a:xfrm flipV="1">
                <a:off x="2832" y="2477"/>
                <a:ext cx="154" cy="15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2" name="Oval 105"/>
              <p:cNvSpPr>
                <a:spLocks noChangeArrowheads="1"/>
              </p:cNvSpPr>
              <p:nvPr/>
            </p:nvSpPr>
            <p:spPr bwMode="auto">
              <a:xfrm flipV="1">
                <a:off x="2679" y="2093"/>
                <a:ext cx="153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3" name="Oval 106"/>
              <p:cNvSpPr>
                <a:spLocks noChangeArrowheads="1"/>
              </p:cNvSpPr>
              <p:nvPr/>
            </p:nvSpPr>
            <p:spPr bwMode="auto">
              <a:xfrm flipV="1">
                <a:off x="2295" y="2323"/>
                <a:ext cx="153" cy="15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" name="Oval 107"/>
              <p:cNvSpPr>
                <a:spLocks noChangeArrowheads="1"/>
              </p:cNvSpPr>
              <p:nvPr/>
            </p:nvSpPr>
            <p:spPr bwMode="auto">
              <a:xfrm flipV="1">
                <a:off x="1757" y="2400"/>
                <a:ext cx="154" cy="1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sp>
        <p:nvSpPr>
          <p:cNvPr id="4" name="Rectangular Callout 3"/>
          <p:cNvSpPr/>
          <p:nvPr/>
        </p:nvSpPr>
        <p:spPr>
          <a:xfrm>
            <a:off x="7075387" y="1960552"/>
            <a:ext cx="2019397" cy="1059401"/>
          </a:xfrm>
          <a:prstGeom prst="wedgeRectCallout">
            <a:avLst>
              <a:gd name="adj1" fmla="val -56247"/>
              <a:gd name="adj2" fmla="val 76074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We showed: if pairs of labels are separable (a reasonable assumption) than in some higher dimensional space, the problem is linearly separable. </a:t>
            </a:r>
          </a:p>
        </p:txBody>
      </p:sp>
    </p:spTree>
    <p:extLst>
      <p:ext uri="{BB962C8B-B14F-4D97-AF65-F5344CB8AC3E}">
        <p14:creationId xmlns:p14="http://schemas.microsoft.com/office/powerpoint/2010/main" val="296959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 Classification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42687" y="798675"/>
                <a:ext cx="8935278" cy="3918109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Training: </a:t>
                </a:r>
              </a:p>
              <a:p>
                <a:pPr lvl="2"/>
                <a:r>
                  <a:rPr lang="en-US" dirty="0"/>
                  <a:t>We first explain via Kesler’s construction; then show we don’t need it</a:t>
                </a:r>
              </a:p>
              <a:p>
                <a:pPr lvl="2"/>
                <a:r>
                  <a:rPr lang="en-US" dirty="0"/>
                  <a:t>Given a data set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{(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)},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examples) 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{1,2,…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dirty="0"/>
                  <a:t>	  create a binary classification task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</m:oMath>
                </a14:m>
                <a:r>
                  <a:rPr lang="en-US" dirty="0"/>
                  <a:t>):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−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, +),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’ –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−)</m:t>
                    </m:r>
                  </m:oMath>
                </a14:m>
                <a:r>
                  <a:rPr lang="en-US" dirty="0"/>
                  <a:t>,  for all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’ ≠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 [2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−1) </m:t>
                    </m:r>
                  </m:oMath>
                </a14:m>
                <a:r>
                  <a:rPr lang="en-US" dirty="0"/>
                  <a:t>examples]</a:t>
                </a:r>
              </a:p>
              <a:p>
                <a:pPr marL="914400" lvl="2" indent="0">
                  <a:buNone/>
                </a:pPr>
                <a:r>
                  <a:rPr lang="en-US" dirty="0"/>
                  <a:t>	  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Use your favorite linear learning algorithm to train a binary classifier. </a:t>
                </a:r>
              </a:p>
              <a:p>
                <a:pPr lvl="1"/>
                <a:r>
                  <a:rPr lang="en-US" dirty="0"/>
                  <a:t>Prediction: </a:t>
                </a:r>
              </a:p>
              <a:p>
                <a:pPr lvl="2"/>
                <a:r>
                  <a:rPr lang="en-US" dirty="0"/>
                  <a:t>Given an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/>
                  <a:t> dimensional weight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and a new 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predict:                     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2687" y="798675"/>
                <a:ext cx="8935278" cy="3918109"/>
              </a:xfrm>
              <a:blipFill>
                <a:blip r:embed="rId2"/>
                <a:stretch>
                  <a:fillRect t="-778" r="-3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5867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485"/>
            <a:ext cx="9243390" cy="693605"/>
          </a:xfrm>
        </p:spPr>
        <p:txBody>
          <a:bodyPr>
            <a:normAutofit fontScale="90000"/>
          </a:bodyPr>
          <a:lstStyle/>
          <a:p>
            <a:r>
              <a:rPr lang="en-US" dirty="0"/>
              <a:t>Details: Kesler Construction &amp; Multi-Class Separability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 Examples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240644" name="Group 4"/>
          <p:cNvGrpSpPr>
            <a:grpSpLocks/>
          </p:cNvGrpSpPr>
          <p:nvPr/>
        </p:nvGrpSpPr>
        <p:grpSpPr bwMode="auto">
          <a:xfrm>
            <a:off x="2228850" y="1600200"/>
            <a:ext cx="1200150" cy="1200150"/>
            <a:chOff x="912" y="1344"/>
            <a:chExt cx="1008" cy="1008"/>
          </a:xfrm>
        </p:grpSpPr>
        <p:sp>
          <p:nvSpPr>
            <p:cNvPr id="240645" name="Oval 5"/>
            <p:cNvSpPr>
              <a:spLocks noChangeArrowheads="1"/>
            </p:cNvSpPr>
            <p:nvPr/>
          </p:nvSpPr>
          <p:spPr bwMode="auto">
            <a:xfrm flipV="1">
              <a:off x="912" y="158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46" name="Oval 6"/>
            <p:cNvSpPr>
              <a:spLocks noChangeArrowheads="1"/>
            </p:cNvSpPr>
            <p:nvPr/>
          </p:nvSpPr>
          <p:spPr bwMode="auto">
            <a:xfrm flipV="1">
              <a:off x="1152" y="148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47" name="Oval 7"/>
            <p:cNvSpPr>
              <a:spLocks noChangeArrowheads="1"/>
            </p:cNvSpPr>
            <p:nvPr/>
          </p:nvSpPr>
          <p:spPr bwMode="auto">
            <a:xfrm flipV="1">
              <a:off x="1056" y="225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48" name="Oval 8"/>
            <p:cNvSpPr>
              <a:spLocks noChangeArrowheads="1"/>
            </p:cNvSpPr>
            <p:nvPr/>
          </p:nvSpPr>
          <p:spPr bwMode="auto">
            <a:xfrm flipV="1">
              <a:off x="1200" y="187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49" name="Oval 9"/>
            <p:cNvSpPr>
              <a:spLocks noChangeArrowheads="1"/>
            </p:cNvSpPr>
            <p:nvPr/>
          </p:nvSpPr>
          <p:spPr bwMode="auto">
            <a:xfrm flipV="1">
              <a:off x="1728" y="206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50" name="Oval 10"/>
            <p:cNvSpPr>
              <a:spLocks noChangeArrowheads="1"/>
            </p:cNvSpPr>
            <p:nvPr/>
          </p:nvSpPr>
          <p:spPr bwMode="auto">
            <a:xfrm flipV="1">
              <a:off x="1824" y="19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51" name="Line 11"/>
            <p:cNvSpPr>
              <a:spLocks noChangeShapeType="1"/>
            </p:cNvSpPr>
            <p:nvPr/>
          </p:nvSpPr>
          <p:spPr bwMode="auto">
            <a:xfrm flipV="1">
              <a:off x="1248" y="134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0652" name="Line 12"/>
            <p:cNvSpPr>
              <a:spLocks noChangeShapeType="1"/>
            </p:cNvSpPr>
            <p:nvPr/>
          </p:nvSpPr>
          <p:spPr bwMode="auto">
            <a:xfrm>
              <a:off x="124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240653" name="Group 13"/>
          <p:cNvGrpSpPr>
            <a:grpSpLocks/>
          </p:cNvGrpSpPr>
          <p:nvPr/>
        </p:nvGrpSpPr>
        <p:grpSpPr bwMode="auto">
          <a:xfrm>
            <a:off x="1310878" y="1869284"/>
            <a:ext cx="917972" cy="922735"/>
            <a:chOff x="141" y="1570"/>
            <a:chExt cx="771" cy="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65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1" y="1570"/>
                  <a:ext cx="672" cy="775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pitchFamily="20" charset="-128"/>
                          </a:rPr>
                          <m:t>2&gt;1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ea typeface="ＭＳ Ｐゴシック" pitchFamily="20" charset="-128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pitchFamily="20" charset="-128"/>
                          </a:rPr>
                          <m:t>2&gt;3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ea typeface="ＭＳ Ｐゴシック" pitchFamily="20" charset="-128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pitchFamily="20" charset="-128"/>
                          </a:rPr>
                          <m:t>2&gt;4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ea typeface="ＭＳ Ｐゴシック" pitchFamily="20" charset="-128"/>
                  </a:endParaRPr>
                </a:p>
              </p:txBody>
            </p:sp>
          </mc:Choice>
          <mc:Fallback xmlns="">
            <p:sp>
              <p:nvSpPr>
                <p:cNvPr id="240654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1" y="1570"/>
                  <a:ext cx="672" cy="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0655" name="AutoShape 15"/>
            <p:cNvCxnSpPr>
              <a:cxnSpLocks noChangeShapeType="1"/>
              <a:stCxn id="240654" idx="3"/>
              <a:endCxn id="240645" idx="2"/>
            </p:cNvCxnSpPr>
            <p:nvPr/>
          </p:nvCxnSpPr>
          <p:spPr bwMode="auto">
            <a:xfrm flipV="1">
              <a:off x="813" y="1632"/>
              <a:ext cx="99" cy="32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0656" name="Group 16"/>
          <p:cNvGrpSpPr>
            <a:grpSpLocks/>
          </p:cNvGrpSpPr>
          <p:nvPr/>
        </p:nvGrpSpPr>
        <p:grpSpPr bwMode="auto">
          <a:xfrm>
            <a:off x="6000752" y="1245395"/>
            <a:ext cx="2184797" cy="469106"/>
            <a:chOff x="4080" y="1046"/>
            <a:chExt cx="1835" cy="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65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243" y="1046"/>
                  <a:ext cx="672" cy="31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pitchFamily="20" charset="-128"/>
                          </a:rPr>
                          <m:t>2&gt;1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ea typeface="ＭＳ Ｐゴシック" pitchFamily="20" charset="-128"/>
                  </a:endParaRPr>
                </a:p>
              </p:txBody>
            </p:sp>
          </mc:Choice>
          <mc:Fallback xmlns="">
            <p:sp>
              <p:nvSpPr>
                <p:cNvPr id="240657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3" y="1046"/>
                  <a:ext cx="672" cy="3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0658" name="AutoShape 18"/>
            <p:cNvCxnSpPr>
              <a:cxnSpLocks noChangeShapeType="1"/>
              <a:stCxn id="240657" idx="2"/>
              <a:endCxn id="240674" idx="6"/>
            </p:cNvCxnSpPr>
            <p:nvPr/>
          </p:nvCxnSpPr>
          <p:spPr bwMode="auto">
            <a:xfrm rot="5400000">
              <a:off x="4788" y="648"/>
              <a:ext cx="84" cy="149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0659" name="Group 19"/>
          <p:cNvGrpSpPr>
            <a:grpSpLocks/>
          </p:cNvGrpSpPr>
          <p:nvPr/>
        </p:nvGrpSpPr>
        <p:grpSpPr bwMode="auto">
          <a:xfrm>
            <a:off x="3714750" y="1657350"/>
            <a:ext cx="2286000" cy="1371600"/>
            <a:chOff x="2160" y="1392"/>
            <a:chExt cx="1920" cy="1152"/>
          </a:xfrm>
        </p:grpSpPr>
        <p:grpSp>
          <p:nvGrpSpPr>
            <p:cNvPr id="240660" name="Group 20"/>
            <p:cNvGrpSpPr>
              <a:grpSpLocks/>
            </p:cNvGrpSpPr>
            <p:nvPr/>
          </p:nvGrpSpPr>
          <p:grpSpPr bwMode="auto">
            <a:xfrm>
              <a:off x="3216" y="2304"/>
              <a:ext cx="240" cy="240"/>
              <a:chOff x="3792" y="1680"/>
              <a:chExt cx="240" cy="240"/>
            </a:xfrm>
          </p:grpSpPr>
          <p:sp>
            <p:nvSpPr>
              <p:cNvPr id="240661" name="Oval 21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62" name="Oval 22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63" name="Oval 23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240664" name="Group 24"/>
            <p:cNvGrpSpPr>
              <a:grpSpLocks/>
            </p:cNvGrpSpPr>
            <p:nvPr/>
          </p:nvGrpSpPr>
          <p:grpSpPr bwMode="auto">
            <a:xfrm>
              <a:off x="3072" y="1440"/>
              <a:ext cx="240" cy="240"/>
              <a:chOff x="3792" y="1680"/>
              <a:chExt cx="240" cy="240"/>
            </a:xfrm>
          </p:grpSpPr>
          <p:sp>
            <p:nvSpPr>
              <p:cNvPr id="240665" name="Oval 25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66" name="Oval 26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67" name="Oval 27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240668" name="Group 28"/>
            <p:cNvGrpSpPr>
              <a:grpSpLocks/>
            </p:cNvGrpSpPr>
            <p:nvPr/>
          </p:nvGrpSpPr>
          <p:grpSpPr bwMode="auto">
            <a:xfrm>
              <a:off x="2832" y="1824"/>
              <a:ext cx="240" cy="240"/>
              <a:chOff x="3792" y="1680"/>
              <a:chExt cx="240" cy="240"/>
            </a:xfrm>
          </p:grpSpPr>
          <p:sp>
            <p:nvSpPr>
              <p:cNvPr id="240669" name="Oval 29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70" name="Oval 30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71" name="Oval 31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240672" name="Group 32"/>
            <p:cNvGrpSpPr>
              <a:grpSpLocks/>
            </p:cNvGrpSpPr>
            <p:nvPr/>
          </p:nvGrpSpPr>
          <p:grpSpPr bwMode="auto">
            <a:xfrm>
              <a:off x="3840" y="1392"/>
              <a:ext cx="240" cy="240"/>
              <a:chOff x="3792" y="1680"/>
              <a:chExt cx="240" cy="240"/>
            </a:xfrm>
          </p:grpSpPr>
          <p:sp>
            <p:nvSpPr>
              <p:cNvPr id="240673" name="Oval 33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74" name="Oval 34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75" name="Oval 35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240676" name="Group 36"/>
            <p:cNvGrpSpPr>
              <a:grpSpLocks/>
            </p:cNvGrpSpPr>
            <p:nvPr/>
          </p:nvGrpSpPr>
          <p:grpSpPr bwMode="auto">
            <a:xfrm>
              <a:off x="3744" y="1824"/>
              <a:ext cx="240" cy="240"/>
              <a:chOff x="3792" y="1680"/>
              <a:chExt cx="240" cy="240"/>
            </a:xfrm>
          </p:grpSpPr>
          <p:sp>
            <p:nvSpPr>
              <p:cNvPr id="240677" name="Oval 37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78" name="Oval 38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79" name="Oval 39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240680" name="Group 40"/>
            <p:cNvGrpSpPr>
              <a:grpSpLocks/>
            </p:cNvGrpSpPr>
            <p:nvPr/>
          </p:nvGrpSpPr>
          <p:grpSpPr bwMode="auto">
            <a:xfrm>
              <a:off x="3600" y="2064"/>
              <a:ext cx="240" cy="240"/>
              <a:chOff x="3792" y="1680"/>
              <a:chExt cx="240" cy="240"/>
            </a:xfrm>
          </p:grpSpPr>
          <p:sp>
            <p:nvSpPr>
              <p:cNvPr id="240681" name="Oval 41"/>
              <p:cNvSpPr>
                <a:spLocks noChangeArrowheads="1"/>
              </p:cNvSpPr>
              <p:nvPr/>
            </p:nvSpPr>
            <p:spPr bwMode="auto">
              <a:xfrm flipV="1">
                <a:off x="3792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82" name="Oval 42"/>
              <p:cNvSpPr>
                <a:spLocks noChangeArrowheads="1"/>
              </p:cNvSpPr>
              <p:nvPr/>
            </p:nvSpPr>
            <p:spPr bwMode="auto">
              <a:xfrm flipV="1">
                <a:off x="3936" y="16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0683" name="Oval 43"/>
              <p:cNvSpPr>
                <a:spLocks noChangeArrowheads="1"/>
              </p:cNvSpPr>
              <p:nvPr/>
            </p:nvSpPr>
            <p:spPr bwMode="auto">
              <a:xfrm flipV="1">
                <a:off x="3936" y="18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240684" name="Line 44"/>
            <p:cNvSpPr>
              <a:spLocks noChangeShapeType="1"/>
            </p:cNvSpPr>
            <p:nvPr/>
          </p:nvSpPr>
          <p:spPr bwMode="auto">
            <a:xfrm flipV="1">
              <a:off x="3408" y="17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0685" name="Line 45"/>
            <p:cNvSpPr>
              <a:spLocks noChangeShapeType="1"/>
            </p:cNvSpPr>
            <p:nvPr/>
          </p:nvSpPr>
          <p:spPr bwMode="auto">
            <a:xfrm flipV="1">
              <a:off x="3408" y="192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0686" name="Line 46"/>
            <p:cNvSpPr>
              <a:spLocks noChangeShapeType="1"/>
            </p:cNvSpPr>
            <p:nvPr/>
          </p:nvSpPr>
          <p:spPr bwMode="auto">
            <a:xfrm flipH="1" flipV="1">
              <a:off x="3216" y="192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0687" name="Line 47"/>
            <p:cNvSpPr>
              <a:spLocks noChangeShapeType="1"/>
            </p:cNvSpPr>
            <p:nvPr/>
          </p:nvSpPr>
          <p:spPr bwMode="auto">
            <a:xfrm>
              <a:off x="3408" y="206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0688" name="Line 48"/>
            <p:cNvSpPr>
              <a:spLocks noChangeShapeType="1"/>
            </p:cNvSpPr>
            <p:nvPr/>
          </p:nvSpPr>
          <p:spPr bwMode="auto">
            <a:xfrm flipH="1">
              <a:off x="3264" y="206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0689" name="AutoShape 49"/>
            <p:cNvSpPr>
              <a:spLocks noChangeArrowheads="1"/>
            </p:cNvSpPr>
            <p:nvPr/>
          </p:nvSpPr>
          <p:spPr bwMode="auto">
            <a:xfrm>
              <a:off x="2160" y="1728"/>
              <a:ext cx="528" cy="192"/>
            </a:xfrm>
            <a:prstGeom prst="notchedRigh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690" name="AutoShape 50"/>
            <p:cNvSpPr>
              <a:spLocks noChangeArrowheads="1"/>
            </p:cNvSpPr>
            <p:nvPr/>
          </p:nvSpPr>
          <p:spPr bwMode="auto">
            <a:xfrm flipH="1">
              <a:off x="2160" y="1968"/>
              <a:ext cx="528" cy="192"/>
            </a:xfrm>
            <a:prstGeom prst="notchedRightArrow">
              <a:avLst>
                <a:gd name="adj1" fmla="val 50000"/>
                <a:gd name="adj2" fmla="val 6875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40691" name="Group 51"/>
          <p:cNvGrpSpPr>
            <a:grpSpLocks/>
          </p:cNvGrpSpPr>
          <p:nvPr/>
        </p:nvGrpSpPr>
        <p:grpSpPr bwMode="auto">
          <a:xfrm>
            <a:off x="5984083" y="1816895"/>
            <a:ext cx="1902619" cy="369094"/>
            <a:chOff x="4066" y="1526"/>
            <a:chExt cx="1598" cy="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69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992" y="1526"/>
                  <a:ext cx="672" cy="31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pitchFamily="20" charset="-128"/>
                          </a:rPr>
                          <m:t>2&gt;3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ea typeface="ＭＳ Ｐゴシック" pitchFamily="20" charset="-128"/>
                  </a:endParaRPr>
                </a:p>
              </p:txBody>
            </p:sp>
          </mc:Choice>
          <mc:Fallback xmlns="">
            <p:sp>
              <p:nvSpPr>
                <p:cNvPr id="240692" name="Text 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92" y="1526"/>
                  <a:ext cx="672" cy="3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0693" name="AutoShape 53"/>
            <p:cNvCxnSpPr>
              <a:cxnSpLocks noChangeShapeType="1"/>
              <a:stCxn id="240692" idx="1"/>
              <a:endCxn id="240675" idx="7"/>
            </p:cNvCxnSpPr>
            <p:nvPr/>
          </p:nvCxnSpPr>
          <p:spPr bwMode="auto">
            <a:xfrm rot="10800000">
              <a:off x="4066" y="1618"/>
              <a:ext cx="926" cy="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0694" name="Text Box 54"/>
              <p:cNvSpPr txBox="1">
                <a:spLocks noChangeArrowheads="1"/>
              </p:cNvSpPr>
              <p:nvPr/>
            </p:nvSpPr>
            <p:spPr bwMode="auto">
              <a:xfrm>
                <a:off x="1285874" y="3204677"/>
                <a:ext cx="3196283" cy="1511119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&gt;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𝑓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) − </m:t>
                      </m:r>
                      <m:r>
                        <a:rPr lang="en-US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𝑓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(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) 	  &gt; 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	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           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𝒘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  <a:sym typeface="Symbol" pitchFamily="18" charset="2"/>
                        </a:rPr>
                        <m:t>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−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𝒘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sz="2100" b="1" i="1" dirty="0">
                          <a:latin typeface="Cambria Math" panose="02040503050406030204" pitchFamily="18" charset="0"/>
                          <a:ea typeface="ＭＳ Ｐゴシック" pitchFamily="20" charset="-128"/>
                          <a:sym typeface="Symbol" pitchFamily="18" charset="2"/>
                        </a:rPr>
                        <m:t>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	 &gt; 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	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           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𝑾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  <a:sym typeface="Symbol" pitchFamily="18" charset="2"/>
                        </a:rPr>
                        <m:t>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−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𝑾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  <a:sym typeface="Symbol" pitchFamily="18" charset="2"/>
                        </a:rPr>
                        <m:t>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&gt; 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	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           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𝑾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  <a:sym typeface="Symbol" pitchFamily="18" charset="2"/>
                        </a:rPr>
                        <m:t>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−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)	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&gt; 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	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           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𝑾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  <a:sym typeface="Symbol" pitchFamily="18" charset="2"/>
                        </a:rPr>
                        <m:t>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	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           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&gt; 0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</p:txBody>
          </p:sp>
        </mc:Choice>
        <mc:Fallback xmlns="">
          <p:sp>
            <p:nvSpPr>
              <p:cNvPr id="240694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5874" y="3204677"/>
                <a:ext cx="3196283" cy="1511119"/>
              </a:xfrm>
              <a:prstGeom prst="rect">
                <a:avLst/>
              </a:prstGeom>
              <a:blipFill>
                <a:blip r:embed="rId7"/>
                <a:stretch>
                  <a:fillRect b="-800"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695" name="Text Box 55"/>
              <p:cNvSpPr txBox="1">
                <a:spLocks noChangeArrowheads="1"/>
              </p:cNvSpPr>
              <p:nvPr/>
            </p:nvSpPr>
            <p:spPr bwMode="auto">
              <a:xfrm>
                <a:off x="5081587" y="3432904"/>
                <a:ext cx="3505822" cy="1193981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= 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𝒙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𝟎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∈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𝑹</m:t>
                      </m:r>
                      <m:r>
                        <a:rPr lang="en-US" i="1" baseline="30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𝑘𝑑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= 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𝒙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∈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𝑹</m:t>
                      </m:r>
                      <m:r>
                        <a:rPr lang="en-US" i="1" baseline="30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𝑘𝑑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𝑖𝑗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=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</m:ctrlPr>
                        </m:sSub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−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𝑿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𝑗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= (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𝟎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,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𝒙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,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𝟎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,−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ea typeface="ＭＳ Ｐゴシック" pitchFamily="2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𝑾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= 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</m:ctrlPr>
                        </m:dPr>
                        <m:e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𝒘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𝒘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𝒘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3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,</m:t>
                          </m:r>
                          <m:r>
                            <a:rPr lang="en-US" b="1" i="1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𝒘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ＭＳ Ｐゴシック" pitchFamily="20" charset="-128"/>
                            </a:rPr>
                            <m:t>4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∈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𝑹</m:t>
                      </m:r>
                      <m:r>
                        <a:rPr lang="en-US" i="1" baseline="30000" dirty="0" err="1">
                          <a:latin typeface="Cambria Math" panose="02040503050406030204" pitchFamily="18" charset="0"/>
                          <a:ea typeface="ＭＳ Ｐゴシック" pitchFamily="20" charset="-128"/>
                        </a:rPr>
                        <m:t>𝑘𝑑</m:t>
                      </m:r>
                    </m:oMath>
                  </m:oMathPara>
                </a14:m>
                <a:endParaRPr lang="en-US" baseline="30000" dirty="0">
                  <a:latin typeface="Times New Roman" pitchFamily="18" charset="0"/>
                  <a:ea typeface="ＭＳ Ｐゴシック" pitchFamily="20" charset="-128"/>
                </a:endParaRPr>
              </a:p>
            </p:txBody>
          </p:sp>
        </mc:Choice>
        <mc:Fallback xmlns="">
          <p:sp>
            <p:nvSpPr>
              <p:cNvPr id="240695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1587" y="3432904"/>
                <a:ext cx="3505822" cy="11939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0696" name="Group 56"/>
          <p:cNvGrpSpPr>
            <a:grpSpLocks/>
          </p:cNvGrpSpPr>
          <p:nvPr/>
        </p:nvGrpSpPr>
        <p:grpSpPr bwMode="auto">
          <a:xfrm>
            <a:off x="5715000" y="1245394"/>
            <a:ext cx="1371600" cy="469106"/>
            <a:chOff x="3840" y="1046"/>
            <a:chExt cx="1152" cy="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069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320" y="1046"/>
                  <a:ext cx="672" cy="31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ＭＳ Ｐゴシック" pitchFamily="20" charset="-128"/>
                          </a:rPr>
                          <m:t>2&gt;4</m:t>
                        </m:r>
                      </m:oMath>
                    </m:oMathPara>
                  </a14:m>
                  <a:endParaRPr lang="en-US" dirty="0">
                    <a:latin typeface="Times New Roman" pitchFamily="18" charset="0"/>
                    <a:ea typeface="ＭＳ Ｐゴシック" pitchFamily="20" charset="-128"/>
                  </a:endParaRPr>
                </a:p>
              </p:txBody>
            </p:sp>
          </mc:Choice>
          <mc:Fallback xmlns="">
            <p:sp>
              <p:nvSpPr>
                <p:cNvPr id="240697" name="Text 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0" y="1046"/>
                  <a:ext cx="672" cy="3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0698" name="AutoShape 58"/>
            <p:cNvCxnSpPr>
              <a:cxnSpLocks noChangeShapeType="1"/>
              <a:stCxn id="240697" idx="1"/>
              <a:endCxn id="240673" idx="2"/>
            </p:cNvCxnSpPr>
            <p:nvPr/>
          </p:nvCxnSpPr>
          <p:spPr bwMode="auto">
            <a:xfrm rot="10800000" flipV="1">
              <a:off x="3840" y="1201"/>
              <a:ext cx="480" cy="239"/>
            </a:xfrm>
            <a:prstGeom prst="curvedConnector3">
              <a:avLst>
                <a:gd name="adj1" fmla="val 14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AutoShape 5"/>
              <p:cNvSpPr>
                <a:spLocks noChangeArrowheads="1"/>
              </p:cNvSpPr>
              <p:nvPr/>
            </p:nvSpPr>
            <p:spPr bwMode="auto">
              <a:xfrm>
                <a:off x="6032896" y="2242071"/>
                <a:ext cx="3087939" cy="1110675"/>
              </a:xfrm>
              <a:prstGeom prst="wedgeRectCallout">
                <a:avLst>
                  <a:gd name="adj1" fmla="val -95432"/>
                  <a:gd name="adj2" fmla="val 91172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None/>
                </a:pPr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(</m:t>
                    </m:r>
                    <m:r>
                      <a:rPr lang="en-US" sz="135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135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,</m:t>
                    </m:r>
                    <m:r>
                      <a:rPr lang="en-US" sz="135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𝑖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) 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was a given n-dimensional example (that is, </a:t>
                </a:r>
                <a14:m>
                  <m:oMath xmlns:m="http://schemas.openxmlformats.org/officeDocument/2006/math">
                    <m:r>
                      <a:rPr lang="en-US" sz="135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 has is labeled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𝑖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, then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14:m>
                  <m:oMath xmlns:m="http://schemas.openxmlformats.org/officeDocument/2006/math">
                    <m:r>
                      <a:rPr lang="en-US" sz="135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135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𝑖𝑗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az-Cyrl-AZ" sz="135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∀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𝑗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=1,…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𝑘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𝑗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≠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𝑖</m:t>
                    </m:r>
                  </m:oMath>
                </a14:m>
                <a:r>
                  <a:rPr lang="en-US" sz="135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are positive examples in the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𝑛𝑘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-dimensional space.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14:m>
                  <m:oMath xmlns:m="http://schemas.openxmlformats.org/officeDocument/2006/math">
                    <m:r>
                      <a:rPr lang="en-US" sz="13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–</m:t>
                    </m:r>
                    <m:r>
                      <a:rPr lang="en-US" sz="1350" b="1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𝒙</m:t>
                    </m:r>
                    <m:r>
                      <a:rPr lang="en-US" sz="135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𝑖𝑗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1350" dirty="0">
                    <a:latin typeface="Calibri" pitchFamily="34" charset="0"/>
                    <a:cs typeface="Calibri" pitchFamily="34" charset="0"/>
                  </a:rPr>
                  <a:t>are negative examples. </a:t>
                </a:r>
              </a:p>
            </p:txBody>
          </p:sp>
        </mc:Choice>
        <mc:Fallback xmlns="">
          <p:sp>
            <p:nvSpPr>
              <p:cNvPr id="59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2896" y="2242071"/>
                <a:ext cx="3087939" cy="1110675"/>
              </a:xfrm>
              <a:prstGeom prst="wedgeRectCallout">
                <a:avLst>
                  <a:gd name="adj1" fmla="val -95432"/>
                  <a:gd name="adj2" fmla="val 91172"/>
                </a:avLst>
              </a:prstGeom>
              <a:blipFill>
                <a:blip r:embed="rId10"/>
                <a:stretch>
                  <a:fillRect t="-152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94" grpId="0" animBg="1"/>
      <p:bldP spid="240695" grpId="0" animBg="1"/>
      <p:bldP spid="5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64</a:t>
            </a:fld>
            <a:endParaRPr lang="en-US" dirty="0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Kesler’s</a:t>
            </a:r>
            <a:r>
              <a:rPr lang="en-US" dirty="0"/>
              <a:t> Construction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3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45EA7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9F1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1" i="1" baseline="-25000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76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37" t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132" name="Text Box 4"/>
              <p:cNvSpPr txBox="1">
                <a:spLocks noChangeArrowheads="1"/>
              </p:cNvSpPr>
              <p:nvPr/>
            </p:nvSpPr>
            <p:spPr bwMode="auto">
              <a:xfrm>
                <a:off x="6043666" y="1992152"/>
                <a:ext cx="1271533" cy="36933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i="1" baseline="30000" dirty="0" err="1">
                          <a:latin typeface="Cambria Math" panose="02040503050406030204" pitchFamily="18" charset="0"/>
                        </a:rPr>
                        <m:t>𝑘𝑛</m:t>
                      </m:r>
                    </m:oMath>
                  </m:oMathPara>
                </a14:m>
                <a:endParaRPr lang="en-US" baseline="300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7613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3666" y="1992152"/>
                <a:ext cx="127153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48100" y="2467316"/>
            <a:ext cx="2838450" cy="2319129"/>
            <a:chOff x="3893" y="2756"/>
            <a:chExt cx="1488" cy="123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3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4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5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6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7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1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2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3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4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5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7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721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65</a:t>
            </a:fld>
            <a:endParaRPr lang="en-US" dirty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Kesler’s Construction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1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912289"/>
                <a:ext cx="9059333" cy="36907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baseline="-25000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baseline="-25000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baseline="-25000" dirty="0" err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baseline="-25000" dirty="0" err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</m:oMath>
                </a14:m>
                <a:endParaRPr lang="en-US" sz="1500" baseline="30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be the n-dim zero vector</a:t>
                </a:r>
              </a:p>
              <a:p>
                <a:endParaRPr lang="en-US" dirty="0"/>
              </a:p>
              <a:p>
                <a:endParaRPr lang="en-US" sz="1500" b="1" dirty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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.(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&gt; 0 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.(−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&lt; 0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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.(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&gt; 0 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.(−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&lt; 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 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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.(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𝟎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&gt; 0 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.(−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)&lt; 0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78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2289"/>
                <a:ext cx="9059333" cy="3690798"/>
              </a:xfrm>
              <a:blipFill>
                <a:blip r:embed="rId3"/>
                <a:stretch>
                  <a:fillRect l="-875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8180" name="Group 4"/>
          <p:cNvGrpSpPr>
            <a:grpSpLocks/>
          </p:cNvGrpSpPr>
          <p:nvPr/>
        </p:nvGrpSpPr>
        <p:grpSpPr bwMode="auto">
          <a:xfrm>
            <a:off x="2935818" y="2174081"/>
            <a:ext cx="1648690" cy="228600"/>
            <a:chOff x="2160" y="2016"/>
            <a:chExt cx="960" cy="192"/>
          </a:xfrm>
        </p:grpSpPr>
        <p:sp>
          <p:nvSpPr>
            <p:cNvPr id="178181" name="Rectangle 5"/>
            <p:cNvSpPr>
              <a:spLocks noChangeArrowheads="1"/>
            </p:cNvSpPr>
            <p:nvPr/>
          </p:nvSpPr>
          <p:spPr bwMode="auto">
            <a:xfrm>
              <a:off x="2160" y="2016"/>
              <a:ext cx="24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8182" name="Rectangle 6"/>
            <p:cNvSpPr>
              <a:spLocks noChangeArrowheads="1"/>
            </p:cNvSpPr>
            <p:nvPr/>
          </p:nvSpPr>
          <p:spPr bwMode="auto">
            <a:xfrm>
              <a:off x="2400" y="2016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78183" name="Rectangle 7" descr="Wide upward diagonal"/>
            <p:cNvSpPr>
              <a:spLocks noChangeArrowheads="1"/>
            </p:cNvSpPr>
            <p:nvPr/>
          </p:nvSpPr>
          <p:spPr bwMode="auto">
            <a:xfrm>
              <a:off x="2640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78184" name="Rectangle 8" descr="Wide upward diagonal"/>
            <p:cNvSpPr>
              <a:spLocks noChangeArrowheads="1"/>
            </p:cNvSpPr>
            <p:nvPr/>
          </p:nvSpPr>
          <p:spPr bwMode="auto">
            <a:xfrm>
              <a:off x="2880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78185" name="Group 9"/>
          <p:cNvGrpSpPr>
            <a:grpSpLocks/>
          </p:cNvGrpSpPr>
          <p:nvPr/>
        </p:nvGrpSpPr>
        <p:grpSpPr bwMode="auto">
          <a:xfrm>
            <a:off x="6008219" y="2171700"/>
            <a:ext cx="1529850" cy="226188"/>
            <a:chOff x="4032" y="2016"/>
            <a:chExt cx="960" cy="192"/>
          </a:xfrm>
        </p:grpSpPr>
        <p:sp>
          <p:nvSpPr>
            <p:cNvPr id="178186" name="Rectangle 10"/>
            <p:cNvSpPr>
              <a:spLocks noChangeArrowheads="1"/>
            </p:cNvSpPr>
            <p:nvPr/>
          </p:nvSpPr>
          <p:spPr bwMode="auto">
            <a:xfrm>
              <a:off x="4032" y="2016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78187" name="Rectangle 11"/>
            <p:cNvSpPr>
              <a:spLocks noChangeArrowheads="1"/>
            </p:cNvSpPr>
            <p:nvPr/>
          </p:nvSpPr>
          <p:spPr bwMode="auto">
            <a:xfrm>
              <a:off x="4272" y="2016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8188" name="Rectangle 12" descr="Wide upward diagonal"/>
            <p:cNvSpPr>
              <a:spLocks noChangeArrowheads="1"/>
            </p:cNvSpPr>
            <p:nvPr/>
          </p:nvSpPr>
          <p:spPr bwMode="auto">
            <a:xfrm>
              <a:off x="4512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78189" name="Rectangle 13" descr="Wide upward diagonal"/>
            <p:cNvSpPr>
              <a:spLocks noChangeArrowheads="1"/>
            </p:cNvSpPr>
            <p:nvPr/>
          </p:nvSpPr>
          <p:spPr bwMode="auto">
            <a:xfrm>
              <a:off x="4752" y="2016"/>
              <a:ext cx="240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78190" name="Group 14"/>
          <p:cNvGrpSpPr>
            <a:grpSpLocks/>
          </p:cNvGrpSpPr>
          <p:nvPr/>
        </p:nvGrpSpPr>
        <p:grpSpPr bwMode="auto">
          <a:xfrm>
            <a:off x="2857502" y="3797300"/>
            <a:ext cx="1727008" cy="1175543"/>
            <a:chOff x="2208" y="3264"/>
            <a:chExt cx="864" cy="624"/>
          </a:xfrm>
        </p:grpSpPr>
        <p:sp>
          <p:nvSpPr>
            <p:cNvPr id="178191" name="AutoShape 15"/>
            <p:cNvSpPr>
              <a:spLocks noChangeArrowheads="1"/>
            </p:cNvSpPr>
            <p:nvPr/>
          </p:nvSpPr>
          <p:spPr bwMode="auto">
            <a:xfrm>
              <a:off x="2448" y="3456"/>
              <a:ext cx="432" cy="432"/>
            </a:xfrm>
            <a:prstGeom prst="plus">
              <a:avLst>
                <a:gd name="adj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8192" name="AutoShape 16"/>
            <p:cNvSpPr>
              <a:spLocks/>
            </p:cNvSpPr>
            <p:nvPr/>
          </p:nvSpPr>
          <p:spPr bwMode="auto">
            <a:xfrm rot="-5400000">
              <a:off x="2592" y="2880"/>
              <a:ext cx="96" cy="864"/>
            </a:xfrm>
            <a:prstGeom prst="leftBrace">
              <a:avLst>
                <a:gd name="adj1" fmla="val 75000"/>
                <a:gd name="adj2" fmla="val 5104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78193" name="Group 17"/>
          <p:cNvGrpSpPr>
            <a:grpSpLocks/>
          </p:cNvGrpSpPr>
          <p:nvPr/>
        </p:nvGrpSpPr>
        <p:grpSpPr bwMode="auto">
          <a:xfrm>
            <a:off x="6515100" y="3901171"/>
            <a:ext cx="1714500" cy="786764"/>
            <a:chOff x="4128" y="3264"/>
            <a:chExt cx="864" cy="413"/>
          </a:xfrm>
        </p:grpSpPr>
        <p:sp>
          <p:nvSpPr>
            <p:cNvPr id="178194" name="Rectangle 18"/>
            <p:cNvSpPr>
              <a:spLocks noChangeArrowheads="1"/>
            </p:cNvSpPr>
            <p:nvPr/>
          </p:nvSpPr>
          <p:spPr bwMode="auto">
            <a:xfrm>
              <a:off x="4354" y="3610"/>
              <a:ext cx="480" cy="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8195" name="AutoShape 19"/>
            <p:cNvSpPr>
              <a:spLocks/>
            </p:cNvSpPr>
            <p:nvPr/>
          </p:nvSpPr>
          <p:spPr bwMode="auto">
            <a:xfrm rot="-5400000">
              <a:off x="4512" y="2880"/>
              <a:ext cx="96" cy="864"/>
            </a:xfrm>
            <a:prstGeom prst="leftBrace">
              <a:avLst>
                <a:gd name="adj1" fmla="val 75000"/>
                <a:gd name="adj2" fmla="val 5104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5993336" y="548403"/>
            <a:ext cx="1771650" cy="1466850"/>
            <a:chOff x="3893" y="2756"/>
            <a:chExt cx="1488" cy="1232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25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4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5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6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27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28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9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0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1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2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3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5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6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7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8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9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40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41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42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43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71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66</a:t>
            </a:fld>
            <a:endParaRPr lang="en-US" dirty="0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Wingdings" pitchFamily="2" charset="2"/>
              </a:rPr>
              <a:t>Kesler’s Construction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2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ym typeface="Wingdings" pitchFamily="2" charset="2"/>
                  </a:rPr>
                  <a:t>Let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 …,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×…×</m:t>
                    </m:r>
                  </m:oMath>
                </a14:m>
                <a:r>
                  <a:rPr lang="en-US" b="1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𝑹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𝑘𝑛</m:t>
                        </m:r>
                      </m:sup>
                    </m:sSup>
                  </m:oMath>
                </a14:m>
                <a:r>
                  <a:rPr lang="en-US" b="1" dirty="0">
                    <a:sym typeface="Wingdings" pitchFamily="2" charset="2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𝑖𝑗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= </m:t>
                    </m:r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𝟎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 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𝟎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–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𝟎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𝑗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,–</m:t>
                        </m:r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𝟎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dirty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sym typeface="Wingdings" pitchFamily="2" charset="2"/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{1,…,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sym typeface="Wingdings" pitchFamily="2" charset="2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   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(all other labels)</a:t>
                </a:r>
                <a:endParaRPr lang="en-US" dirty="0">
                  <a:sym typeface="Wingdings" pitchFamily="2" charset="2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dirty="0">
                    <a:sym typeface="Wingdings" pitchFamily="2" charset="2"/>
                  </a:rPr>
                  <a:t>Add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𝑷</m:t>
                    </m:r>
                    <m:r>
                      <a:rPr lang="en-US" b="1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b="0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), (</m:t>
                    </m:r>
                    <m:r>
                      <a:rPr lang="en-US" b="1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𝑦𝑗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 1)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dirty="0">
                    <a:sym typeface="Wingdings" pitchFamily="2" charset="2"/>
                  </a:rPr>
                  <a:t>Add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𝑷</m:t>
                    </m:r>
                    <m:r>
                      <a:rPr lang="en-US" b="1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), (–</m:t>
                    </m:r>
                    <m:r>
                      <a:rPr lang="en-US" b="1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𝑦𝑗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, −1)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>
                  <a:lnSpc>
                    <a:spcPct val="90000"/>
                  </a:lnSpc>
                </a:pPr>
                <a:endParaRPr lang="en-US" dirty="0">
                  <a:sym typeface="Wingdings" pitchFamily="2" charset="2"/>
                </a:endParaRP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𝑷</m:t>
                    </m:r>
                    <m:r>
                      <a:rPr lang="en-US" b="1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−1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positive examples (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500" i="1" baseline="30000" dirty="0" err="1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)</a:t>
                </a:r>
                <a:r>
                  <a:rPr lang="en-US" sz="1500" dirty="0">
                    <a:sym typeface="Symbol" pitchFamily="18" charset="2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𝑷</m:t>
                    </m:r>
                    <m:r>
                      <a:rPr lang="en-US" b="1" i="1" baseline="30000" dirty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)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−1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negative examples (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500" i="1" baseline="30000" dirty="0" err="1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180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37" t="-3140" b="-3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228" name="Group 4"/>
          <p:cNvGrpSpPr>
            <a:grpSpLocks/>
          </p:cNvGrpSpPr>
          <p:nvPr/>
        </p:nvGrpSpPr>
        <p:grpSpPr bwMode="auto">
          <a:xfrm>
            <a:off x="5029200" y="2053941"/>
            <a:ext cx="3657600" cy="228600"/>
            <a:chOff x="1056" y="1968"/>
            <a:chExt cx="3072" cy="192"/>
          </a:xfrm>
        </p:grpSpPr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2976" y="1968"/>
              <a:ext cx="38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1"/>
                  </a:solidFill>
                  <a:latin typeface="Times New Roman" pitchFamily="18" charset="0"/>
                </a:rPr>
                <a:t>-x</a:t>
              </a:r>
            </a:p>
          </p:txBody>
        </p:sp>
        <p:sp>
          <p:nvSpPr>
            <p:cNvPr id="180230" name="Rectangle 6" descr="Wide upward diagonal"/>
            <p:cNvSpPr>
              <a:spLocks noChangeArrowheads="1"/>
            </p:cNvSpPr>
            <p:nvPr/>
          </p:nvSpPr>
          <p:spPr bwMode="auto">
            <a:xfrm>
              <a:off x="1056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0231" name="Rectangle 7" descr="Wide upward diagonal"/>
            <p:cNvSpPr>
              <a:spLocks noChangeArrowheads="1"/>
            </p:cNvSpPr>
            <p:nvPr/>
          </p:nvSpPr>
          <p:spPr bwMode="auto">
            <a:xfrm>
              <a:off x="2208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0232" name="Rectangle 8" descr="Wide upward diagonal"/>
            <p:cNvSpPr>
              <a:spLocks noChangeArrowheads="1"/>
            </p:cNvSpPr>
            <p:nvPr/>
          </p:nvSpPr>
          <p:spPr bwMode="auto">
            <a:xfrm>
              <a:off x="2592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180233" name="Rectangle 9" descr="Wide upward diagonal"/>
            <p:cNvSpPr>
              <a:spLocks noChangeArrowheads="1"/>
            </p:cNvSpPr>
            <p:nvPr/>
          </p:nvSpPr>
          <p:spPr bwMode="auto">
            <a:xfrm>
              <a:off x="1440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0234" name="Rectangle 10" descr="Wide upward diagonal"/>
            <p:cNvSpPr>
              <a:spLocks noChangeArrowheads="1"/>
            </p:cNvSpPr>
            <p:nvPr/>
          </p:nvSpPr>
          <p:spPr bwMode="auto">
            <a:xfrm>
              <a:off x="3360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0235" name="Rectangle 11" descr="Wide upward diagonal"/>
            <p:cNvSpPr>
              <a:spLocks noChangeArrowheads="1"/>
            </p:cNvSpPr>
            <p:nvPr/>
          </p:nvSpPr>
          <p:spPr bwMode="auto">
            <a:xfrm>
              <a:off x="3744" y="1968"/>
              <a:ext cx="384" cy="192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0236" name="Rectangle 12"/>
            <p:cNvSpPr>
              <a:spLocks noChangeArrowheads="1"/>
            </p:cNvSpPr>
            <p:nvPr/>
          </p:nvSpPr>
          <p:spPr bwMode="auto">
            <a:xfrm>
              <a:off x="1824" y="1968"/>
              <a:ext cx="38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6308005" y="2596437"/>
            <a:ext cx="2333270" cy="2018900"/>
            <a:chOff x="3893" y="2756"/>
            <a:chExt cx="1488" cy="123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9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3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8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9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20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21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2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3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4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5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8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9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0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1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2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3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4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5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36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919790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Wingdings" pitchFamily="2" charset="2"/>
              </a:rPr>
              <a:t>Learning via Kesler’s Construction</a:t>
            </a:r>
            <a:endParaRPr lang="en-US" dirty="0"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27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ym typeface="Wingdings" pitchFamily="2" charset="2"/>
                  </a:rPr>
                  <a:t>Given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𝐱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), …,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𝑁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𝑁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)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×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{1,…,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}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Create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𝑷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=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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𝑷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dirty="0" err="1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𝑷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–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 =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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𝑷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–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dirty="0" err="1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)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Find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= 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𝐰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𝐰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)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𝑘𝑛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, such that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𝒘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.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separates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𝑷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𝑷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–</m:t>
                        </m:r>
                      </m:sup>
                    </m:sSup>
                  </m:oMath>
                </a14:m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One can use any algorithm in this space: Perceptron, Winnow, SVM, etc.</a:t>
                </a:r>
              </a:p>
              <a:p>
                <a:r>
                  <a:rPr lang="en-US" dirty="0">
                    <a:sym typeface="Wingdings" pitchFamily="2" charset="2"/>
                  </a:rPr>
                  <a:t>To understand how to update the weight vector in the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-dimensional space, we note that</a:t>
                </a:r>
              </a:p>
              <a:p>
                <a:pPr marL="0" indent="0">
                  <a:buNone/>
                </a:pPr>
                <a:r>
                  <a:rPr lang="en-US" dirty="0"/>
                  <a:t>	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≥ 0              </m:t>
                    </m:r>
                  </m:oMath>
                </a14:m>
                <a:r>
                  <a:rPr lang="en-US" dirty="0"/>
                  <a:t>(in the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/>
                  <a:t>-dimensional space)</a:t>
                </a:r>
              </a:p>
              <a:p>
                <a:r>
                  <a:rPr lang="en-US" dirty="0"/>
                  <a:t>is equivalent to: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	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>
                        <a:latin typeface="Cambria Math" panose="02040503050406030204" pitchFamily="18" charset="0"/>
                      </a:rPr>
                      <m:t> –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dirty="0" err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US" dirty="0"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≥ 0  </m:t>
                    </m:r>
                  </m:oMath>
                </a14:m>
                <a:r>
                  <a:rPr lang="en-US" dirty="0"/>
                  <a:t>   (in the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space)</a:t>
                </a:r>
              </a:p>
            </p:txBody>
          </p:sp>
        </mc:Choice>
        <mc:Fallback xmlns="">
          <p:sp>
            <p:nvSpPr>
              <p:cNvPr id="182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93" t="-2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5896505" y="530718"/>
            <a:ext cx="2347912" cy="2162175"/>
            <a:chOff x="3893" y="2756"/>
            <a:chExt cx="1488" cy="1232"/>
          </a:xfrm>
        </p:grpSpPr>
        <p:sp>
          <p:nvSpPr>
            <p:cNvPr id="182277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2278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2279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2280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182281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82282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18228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82284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82285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822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8228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182288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82289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0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1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2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3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4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82296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7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8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299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300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301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302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303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2304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4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Perceptron in Kesler Construction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sym typeface="Wingdings" pitchFamily="2" charset="2"/>
                  </a:rPr>
                  <a:t>A perceptron update rule applied in the </a:t>
                </a:r>
                <a14:m>
                  <m:oMath xmlns:m="http://schemas.openxmlformats.org/officeDocument/2006/math">
                    <m:r>
                      <a:rPr lang="en-US" u="sng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u="sng" dirty="0"/>
                  <a:t>-dimensional space</a:t>
                </a:r>
                <a:r>
                  <a:rPr lang="en-US" u="sng" dirty="0">
                    <a:sym typeface="Wingdings" pitchFamily="2" charset="2"/>
                  </a:rPr>
                  <a:t> </a:t>
                </a:r>
                <a:r>
                  <a:rPr lang="en-US" dirty="0">
                    <a:sym typeface="Wingdings" pitchFamily="2" charset="2"/>
                  </a:rPr>
                  <a:t>due to a mistake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≥ 0             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Or, equivalently to 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>
                        <a:latin typeface="Cambria Math" panose="02040503050406030204" pitchFamily="18" charset="0"/>
                      </a:rPr>
                      <m:t> –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>
                        <a:latin typeface="Cambria Math" panose="02040503050406030204" pitchFamily="18" charset="0"/>
                      </a:rPr>
                      <m:t> )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≥ 0  </m:t>
                    </m:r>
                  </m:oMath>
                </a14:m>
                <a:r>
                  <a:rPr lang="en-US" dirty="0"/>
                  <a:t>(in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 space)</a:t>
                </a:r>
              </a:p>
              <a:p>
                <a:r>
                  <a:rPr lang="en-US" dirty="0"/>
                  <a:t>Implies the following update:</a:t>
                </a:r>
              </a:p>
              <a:p>
                <a:endParaRPr lang="en-US" dirty="0"/>
              </a:p>
              <a:p>
                <a:r>
                  <a:rPr lang="en-US" dirty="0"/>
                  <a:t>Given example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labeled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1,…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r>
                  <a:rPr lang="en-US" dirty="0"/>
                  <a:t>(***)</a:t>
                </a:r>
              </a:p>
              <a:p>
                <a:pPr lvl="1"/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−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&lt; 0  </m:t>
                    </m:r>
                  </m:oMath>
                </a14:m>
                <a:r>
                  <a:rPr lang="en-US" dirty="0"/>
                  <a:t>(mistaken prediction;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&lt; 0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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(promotion)           and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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–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(demotion)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Note that this is a generalization of balanced Winnow rule.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Note that we promote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 and demote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−1 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weight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5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Conservative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-104775" y="880813"/>
                <a:ext cx="8764839" cy="3926806"/>
              </a:xfrm>
            </p:spPr>
            <p:txBody>
              <a:bodyPr>
                <a:normAutofit fontScale="92500" lnSpcReduction="20000"/>
              </a:bodyPr>
              <a:lstStyle/>
              <a:p>
                <a:pPr lvl="1"/>
                <a:r>
                  <a:rPr lang="en-US" dirty="0">
                    <a:sym typeface="Wingdings" pitchFamily="2" charset="2"/>
                  </a:rPr>
                  <a:t>The general scheme suggests: </a:t>
                </a:r>
              </a:p>
              <a:p>
                <a:pPr lvl="1"/>
                <a:r>
                  <a:rPr lang="en-US" dirty="0"/>
                  <a:t>Given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(example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labeled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1,…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                    </m:t>
                    </m:r>
                  </m:oMath>
                </a14:m>
                <a:r>
                  <a:rPr lang="en-US" dirty="0"/>
                  <a:t>(***)</a:t>
                </a:r>
              </a:p>
              <a:p>
                <a:pPr lvl="2"/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−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&lt; 0  </m:t>
                    </m:r>
                  </m:oMath>
                </a14:m>
                <a:r>
                  <a:rPr lang="en-US" dirty="0"/>
                  <a:t>(mistaken prediction;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&lt; 0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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+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(promotion)           and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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–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(demotion)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Promote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Wingdings" pitchFamily="2" charset="2"/>
                  </a:rPr>
                  <a:t> and demote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−1 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weight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conservative update: (</a:t>
                </a:r>
                <a:r>
                  <a:rPr lang="en-US" dirty="0" err="1"/>
                  <a:t>SNoW</a:t>
                </a:r>
                <a:r>
                  <a:rPr lang="en-US" dirty="0"/>
                  <a:t> and </a:t>
                </a:r>
                <a:r>
                  <a:rPr lang="en-US" dirty="0" err="1"/>
                  <a:t>LBJava’s</a:t>
                </a:r>
                <a:r>
                  <a:rPr lang="en-US" dirty="0"/>
                  <a:t> implementation):</a:t>
                </a:r>
              </a:p>
              <a:p>
                <a:pPr lvl="2"/>
                <a:r>
                  <a:rPr lang="en-US" dirty="0"/>
                  <a:t>In case of a mistake: only the weights corresponding to the target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 that closest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updated. </a:t>
                </a:r>
              </a:p>
              <a:p>
                <a:pPr lvl="2"/>
                <a:r>
                  <a:rPr lang="en-US" dirty="0"/>
                  <a:t>Let: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(highest activation among competing labels) </a:t>
                </a:r>
              </a:p>
              <a:p>
                <a:pPr lvl="2"/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&lt; 0  </m:t>
                    </m:r>
                  </m:oMath>
                </a14:m>
                <a:r>
                  <a:rPr lang="en-US" dirty="0"/>
                  <a:t>(mistaken prediction)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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+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(promotion)           and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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𝒘</m:t>
                        </m:r>
                      </m:e>
                      <m:sub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– </m:t>
                    </m:r>
                    <m:r>
                      <a:rPr lang="en-US" b="1" i="1" dirty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(demotion)</a:t>
                </a:r>
              </a:p>
              <a:p>
                <a:pPr lvl="2"/>
                <a:r>
                  <a:rPr lang="en-US" dirty="0"/>
                  <a:t>Other weight vectors are not being updated.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4775" y="880813"/>
                <a:ext cx="8764839" cy="3926806"/>
              </a:xfrm>
              <a:blipFill>
                <a:blip r:embed="rId3"/>
                <a:stretch>
                  <a:fillRect t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62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33B2-3A36-4D34-BFAF-263E0A6B01E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Theoretical Motivation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08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-1" y="858645"/>
                <a:ext cx="8963025" cy="3977276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“Strong” PAC algorithm:</a:t>
                </a:r>
              </a:p>
              <a:p>
                <a:pPr lvl="2"/>
                <a:r>
                  <a:rPr lang="en-US" dirty="0"/>
                  <a:t>for any distribution</a:t>
                </a:r>
              </a:p>
              <a:p>
                <a:pPr lvl="2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Given polynomially many random examples </a:t>
                </a:r>
              </a:p>
              <a:p>
                <a:pPr lvl="2"/>
                <a:r>
                  <a:rPr lang="en-US" dirty="0"/>
                  <a:t>Finds hypothesis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(1−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“Weak” PAC algorithm </a:t>
                </a:r>
              </a:p>
              <a:p>
                <a:pPr lvl="2"/>
                <a:r>
                  <a:rPr lang="en-US" dirty="0"/>
                  <a:t>Same, but only for some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≤ ½ − 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[Kearns &amp; Valiant ’88]: </a:t>
                </a:r>
              </a:p>
              <a:p>
                <a:pPr lvl="2"/>
                <a:r>
                  <a:rPr lang="en-US" dirty="0"/>
                  <a:t>Does weak learnability imply strong learnability?</a:t>
                </a:r>
              </a:p>
              <a:p>
                <a:pPr lvl="2"/>
                <a:r>
                  <a:rPr lang="en-US" dirty="0"/>
                  <a:t>Anecdote: the importance of the </a:t>
                </a:r>
                <a:r>
                  <a:rPr lang="en-US" dirty="0">
                    <a:solidFill>
                      <a:srgbClr val="0070C0"/>
                    </a:solidFill>
                  </a:rPr>
                  <a:t>distribution free </a:t>
                </a:r>
                <a:r>
                  <a:rPr lang="en-US" dirty="0"/>
                  <a:t>assumption</a:t>
                </a:r>
              </a:p>
              <a:p>
                <a:pPr lvl="3"/>
                <a:r>
                  <a:rPr lang="en-US" dirty="0"/>
                  <a:t>It does not hold if PAC is restricted to only the uniform distribution, say</a:t>
                </a:r>
              </a:p>
            </p:txBody>
          </p:sp>
        </mc:Choice>
        <mc:Fallback xmlns="">
          <p:sp>
            <p:nvSpPr>
              <p:cNvPr id="590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858645"/>
                <a:ext cx="8963025" cy="3977276"/>
              </a:xfrm>
              <a:blipFill>
                <a:blip r:embed="rId3"/>
                <a:stretch>
                  <a:fillRect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8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70</a:t>
            </a:fld>
            <a:endParaRPr lang="en-US" altLang="zh-T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Multiclass Classification Summary 1:</a:t>
            </a:r>
            <a:br>
              <a:rPr lang="en-US" sz="2100" dirty="0"/>
            </a:br>
            <a:r>
              <a:rPr lang="en-US" sz="1500" dirty="0"/>
              <a:t>Multiclass Classification</a:t>
            </a:r>
            <a:endParaRPr lang="en-US" sz="21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771651" y="1028700"/>
            <a:ext cx="1082159" cy="833726"/>
            <a:chOff x="1514188" y="1266209"/>
            <a:chExt cx="1442879" cy="1111634"/>
          </a:xfrm>
        </p:grpSpPr>
        <p:sp>
          <p:nvSpPr>
            <p:cNvPr id="26" name="Oval 25"/>
            <p:cNvSpPr/>
            <p:nvPr/>
          </p:nvSpPr>
          <p:spPr>
            <a:xfrm>
              <a:off x="1880278" y="1373156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987225" y="126620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723970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040698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880278" y="163887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586866" y="17458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147645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70496" y="2005173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943477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514188" y="2112120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24875" y="2270895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670496" y="2270896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850120" y="18982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743174" y="1373156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479919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796647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636227" y="158540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712303" y="914401"/>
            <a:ext cx="3986718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the full dataset, construct three binary classifiers, one for each class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1524370" y="2218042"/>
            <a:ext cx="1711607" cy="1673346"/>
            <a:chOff x="524528" y="3574143"/>
            <a:chExt cx="2282143" cy="2231128"/>
          </a:xfrm>
        </p:grpSpPr>
        <p:grpSp>
          <p:nvGrpSpPr>
            <p:cNvPr id="47" name="Group 46"/>
            <p:cNvGrpSpPr/>
            <p:nvPr/>
          </p:nvGrpSpPr>
          <p:grpSpPr>
            <a:xfrm>
              <a:off x="730810" y="3665014"/>
              <a:ext cx="1442879" cy="1111634"/>
              <a:chOff x="1514188" y="1266209"/>
              <a:chExt cx="1442879" cy="111163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880278" y="1373156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987225" y="1266209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723970" y="1480103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040698" y="1480103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880278" y="1638879"/>
                <a:ext cx="106947" cy="10694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586866" y="174582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147645" y="21149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670496" y="2005173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943477" y="21149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514188" y="211212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124875" y="22708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70496" y="2270896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850120" y="189822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743174" y="1373156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479919" y="158705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796647" y="158705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636227" y="158540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 flipV="1">
              <a:off x="524528" y="3574143"/>
              <a:ext cx="1634351" cy="100624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524528" y="5025571"/>
                  <a:ext cx="2282143" cy="77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baseline="-25000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𝒃𝒍𝒖𝒆</m:t>
                      </m:r>
                      <m:r>
                        <a:rPr lang="en-US" sz="16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&gt; 0 </m:t>
                      </m:r>
                    </m:oMath>
                  </a14:m>
                  <a:r>
                    <a:rPr lang="en-US" sz="1600" dirty="0"/>
                    <a:t>for </a:t>
                  </a:r>
                  <a:r>
                    <a:rPr lang="en-US" sz="1600" b="1" dirty="0">
                      <a:solidFill>
                        <a:srgbClr val="0000FF"/>
                      </a:solidFill>
                    </a:rPr>
                    <a:t>blue</a:t>
                  </a:r>
                  <a:r>
                    <a:rPr lang="en-US" sz="1600" dirty="0"/>
                    <a:t> </a:t>
                  </a:r>
                  <a:r>
                    <a:rPr lang="en-US" sz="1600" b="1" dirty="0"/>
                    <a:t>inputs</a:t>
                  </a:r>
                  <a:endParaRPr lang="en-US" sz="1600" b="1" baseline="30000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528" y="5025571"/>
                  <a:ext cx="2282143" cy="779700"/>
                </a:xfrm>
                <a:prstGeom prst="rect">
                  <a:avLst/>
                </a:prstGeom>
                <a:blipFill>
                  <a:blip r:embed="rId2"/>
                  <a:stretch>
                    <a:fillRect l="-1779" t="-3125" r="-712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7" name="Group 136"/>
          <p:cNvGrpSpPr/>
          <p:nvPr/>
        </p:nvGrpSpPr>
        <p:grpSpPr>
          <a:xfrm>
            <a:off x="3648135" y="2279054"/>
            <a:ext cx="1688748" cy="1614479"/>
            <a:chOff x="3231258" y="3655494"/>
            <a:chExt cx="2251663" cy="2152638"/>
          </a:xfrm>
        </p:grpSpPr>
        <p:grpSp>
          <p:nvGrpSpPr>
            <p:cNvPr id="136" name="Group 135"/>
            <p:cNvGrpSpPr/>
            <p:nvPr/>
          </p:nvGrpSpPr>
          <p:grpSpPr>
            <a:xfrm>
              <a:off x="3316814" y="3655494"/>
              <a:ext cx="1999225" cy="1111634"/>
              <a:chOff x="3490452" y="3655494"/>
              <a:chExt cx="1999225" cy="1111634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3750229" y="3655494"/>
                <a:ext cx="1439989" cy="1111634"/>
                <a:chOff x="3750229" y="3655494"/>
                <a:chExt cx="1439989" cy="1111634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4113429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4220376" y="3655494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957121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273849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113429" y="4028164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820017" y="41351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380796" y="4504203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906537" y="4394458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4179518" y="4504203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3750229" y="4501405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358026" y="4660180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906537" y="4660181"/>
                  <a:ext cx="106947" cy="106947"/>
                </a:xfrm>
                <a:prstGeom prst="ellipse">
                  <a:avLst/>
                </a:prstGeom>
                <a:solidFill>
                  <a:srgbClr val="F79646"/>
                </a:solidFill>
                <a:ln>
                  <a:solidFill>
                    <a:srgbClr val="F79646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083271" y="42875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4976325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713070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5029798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869378" y="397469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8" name="Straight Connector 87"/>
              <p:cNvCxnSpPr/>
              <p:nvPr/>
            </p:nvCxnSpPr>
            <p:spPr>
              <a:xfrm>
                <a:off x="3490452" y="4192893"/>
                <a:ext cx="1999225" cy="366295"/>
              </a:xfrm>
              <a:prstGeom prst="line">
                <a:avLst/>
              </a:prstGeom>
              <a:ln>
                <a:solidFill>
                  <a:srgbClr val="F79646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3231258" y="5028432"/>
                  <a:ext cx="2251663" cy="77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baseline="-25000" dirty="0" err="1">
                          <a:solidFill>
                            <a:srgbClr val="F79646"/>
                          </a:solidFill>
                          <a:latin typeface="Cambria Math" panose="02040503050406030204" pitchFamily="18" charset="0"/>
                        </a:rPr>
                        <m:t>𝒐𝒓𝒈</m:t>
                      </m:r>
                      <m:r>
                        <a:rPr lang="en-US" sz="16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&gt; 0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1600" dirty="0"/>
                    <a:t>or </a:t>
                  </a:r>
                  <a:r>
                    <a:rPr lang="en-US" sz="1600" b="1" dirty="0">
                      <a:solidFill>
                        <a:srgbClr val="F79646"/>
                      </a:solidFill>
                    </a:rPr>
                    <a:t>orange</a:t>
                  </a:r>
                  <a:r>
                    <a:rPr lang="en-US" sz="16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1600" b="1" dirty="0">
                      <a:solidFill>
                        <a:srgbClr val="F79646"/>
                      </a:solidFill>
                    </a:rPr>
                    <a:t>inputs</a:t>
                  </a:r>
                  <a:endParaRPr lang="en-US" sz="1600" b="1" baseline="30000" dirty="0">
                    <a:solidFill>
                      <a:srgbClr val="F79646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258" y="5028432"/>
                  <a:ext cx="2251663" cy="779700"/>
                </a:xfrm>
                <a:prstGeom prst="rect">
                  <a:avLst/>
                </a:prstGeom>
                <a:blipFill>
                  <a:blip r:embed="rId3"/>
                  <a:stretch>
                    <a:fillRect l="-1805" t="-3125" r="-3249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/>
          <p:cNvGrpSpPr/>
          <p:nvPr/>
        </p:nvGrpSpPr>
        <p:grpSpPr>
          <a:xfrm>
            <a:off x="6053668" y="2084837"/>
            <a:ext cx="1800610" cy="1812950"/>
            <a:chOff x="6563594" y="3396537"/>
            <a:chExt cx="2400814" cy="2417267"/>
          </a:xfrm>
        </p:grpSpPr>
        <p:grpSp>
          <p:nvGrpSpPr>
            <p:cNvPr id="138" name="Group 137"/>
            <p:cNvGrpSpPr/>
            <p:nvPr/>
          </p:nvGrpSpPr>
          <p:grpSpPr>
            <a:xfrm>
              <a:off x="6709076" y="3396537"/>
              <a:ext cx="1442879" cy="1556463"/>
              <a:chOff x="6828113" y="3396537"/>
              <a:chExt cx="1442879" cy="1556463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6828113" y="3762441"/>
                <a:ext cx="1442879" cy="1111634"/>
                <a:chOff x="6828113" y="3762441"/>
                <a:chExt cx="1442879" cy="1111634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7194203" y="38693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01150" y="376244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7037895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7354623" y="397633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7194203" y="413511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7900791" y="424205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7461570" y="461115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6984421" y="450140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7257402" y="461115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828113" y="460835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7438800" y="476712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6984421" y="476712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8164045" y="439445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8057099" y="3869388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793844" y="4083282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8110572" y="4083282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7950152" y="4081637"/>
                  <a:ext cx="106947" cy="106947"/>
                </a:xfrm>
                <a:prstGeom prst="ellipse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9" name="Straight Connector 128"/>
              <p:cNvCxnSpPr/>
              <p:nvPr/>
            </p:nvCxnSpPr>
            <p:spPr>
              <a:xfrm>
                <a:off x="7436988" y="3396537"/>
                <a:ext cx="513164" cy="1556463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6563594" y="5034104"/>
                  <a:ext cx="2400814" cy="77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baseline="-25000" dirty="0" err="1">
                          <a:latin typeface="Cambria Math" panose="02040503050406030204" pitchFamily="18" charset="0"/>
                        </a:rPr>
                        <m:t>𝒃𝒍𝒂𝒄𝒌</m:t>
                      </m:r>
                      <m:r>
                        <a:rPr lang="en-US" sz="16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&gt; 0 </m:t>
                      </m:r>
                    </m:oMath>
                  </a14:m>
                  <a:r>
                    <a:rPr lang="en-US" sz="1600" dirty="0"/>
                    <a:t>for </a:t>
                  </a:r>
                  <a:r>
                    <a:rPr lang="en-US" sz="1600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black inputs</a:t>
                  </a:r>
                  <a:endParaRPr lang="en-US" sz="1600" b="1" baseline="30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594" y="5034104"/>
                  <a:ext cx="2400814" cy="779700"/>
                </a:xfrm>
                <a:prstGeom prst="rect">
                  <a:avLst/>
                </a:prstGeom>
                <a:blipFill>
                  <a:blip r:embed="rId4"/>
                  <a:stretch>
                    <a:fillRect l="-1695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0" name="TextBox 139"/>
          <p:cNvSpPr txBox="1"/>
          <p:nvPr/>
        </p:nvSpPr>
        <p:spPr>
          <a:xfrm>
            <a:off x="3235731" y="4088446"/>
            <a:ext cx="4699455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Winner Take All will predict the right answer. Only the correct label will have a positive score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1208814" y="3296546"/>
            <a:ext cx="1564786" cy="1676297"/>
            <a:chOff x="252476" y="4429135"/>
            <a:chExt cx="2112624" cy="2322220"/>
          </a:xfrm>
        </p:grpSpPr>
        <p:sp>
          <p:nvSpPr>
            <p:cNvPr id="141" name="TextBox 140"/>
            <p:cNvSpPr txBox="1"/>
            <p:nvPr/>
          </p:nvSpPr>
          <p:spPr>
            <a:xfrm>
              <a:off x="252476" y="5520248"/>
              <a:ext cx="2112624" cy="12311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Notation: Score for blue label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94622" y="4429135"/>
              <a:ext cx="1078331" cy="4590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Arrow Connector 143"/>
            <p:cNvCxnSpPr>
              <a:stCxn id="142" idx="1"/>
            </p:cNvCxnSpPr>
            <p:nvPr/>
          </p:nvCxnSpPr>
          <p:spPr>
            <a:xfrm flipH="1">
              <a:off x="325120" y="4658683"/>
              <a:ext cx="369502" cy="8615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0" name="Straight Arrow Connector 149"/>
          <p:cNvCxnSpPr/>
          <p:nvPr/>
        </p:nvCxnSpPr>
        <p:spPr>
          <a:xfrm>
            <a:off x="2472715" y="1672617"/>
            <a:ext cx="117231" cy="412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2472715" y="1672617"/>
            <a:ext cx="1827134" cy="412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2483589" y="1670518"/>
            <a:ext cx="4074074" cy="414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4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F18D4-0D70-44DE-A8FF-A8D5002D1168}" type="slidenum">
              <a:rPr lang="en-US" altLang="zh-TW" smtClean="0"/>
              <a:pPr>
                <a:defRPr/>
              </a:pPr>
              <a:t>71</a:t>
            </a:fld>
            <a:endParaRPr lang="en-US" altLang="zh-T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Multiclass Classification Summary 2:</a:t>
            </a:r>
            <a:br>
              <a:rPr lang="en-US" sz="2100" dirty="0"/>
            </a:br>
            <a:r>
              <a:rPr lang="en-US" sz="1500" dirty="0"/>
              <a:t>One-vs-all may not always work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60639" y="1043533"/>
            <a:ext cx="4495983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points are not separable with a single binary classifier</a:t>
            </a:r>
          </a:p>
          <a:p>
            <a:r>
              <a:rPr lang="en-US" i="1" dirty="0"/>
              <a:t>The decomposition is not expressive enough!</a:t>
            </a:r>
            <a:endParaRPr lang="en-US" sz="1950" dirty="0"/>
          </a:p>
        </p:txBody>
      </p:sp>
      <p:grpSp>
        <p:nvGrpSpPr>
          <p:cNvPr id="252" name="Group 251"/>
          <p:cNvGrpSpPr/>
          <p:nvPr/>
        </p:nvGrpSpPr>
        <p:grpSpPr>
          <a:xfrm>
            <a:off x="1295615" y="2441159"/>
            <a:ext cx="1752742" cy="1883222"/>
            <a:chOff x="203486" y="3254878"/>
            <a:chExt cx="2336989" cy="2510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203486" y="4986141"/>
                  <a:ext cx="2336989" cy="77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baseline="-25000" dirty="0" err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𝒃𝒍𝒖𝒆</m:t>
                      </m:r>
                      <m:r>
                        <a:rPr lang="en-US" sz="16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&gt; 0 </m:t>
                      </m:r>
                    </m:oMath>
                  </a14:m>
                  <a:r>
                    <a:rPr lang="en-US" sz="1600" dirty="0"/>
                    <a:t>for </a:t>
                  </a:r>
                  <a:r>
                    <a:rPr lang="en-US" sz="1600" b="1" dirty="0">
                      <a:solidFill>
                        <a:srgbClr val="0000FF"/>
                      </a:solidFill>
                    </a:rPr>
                    <a:t>blue</a:t>
                  </a:r>
                  <a:r>
                    <a:rPr lang="en-US" sz="16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sz="1600" b="1" dirty="0">
                      <a:solidFill>
                        <a:srgbClr val="0000FF"/>
                      </a:solidFill>
                    </a:rPr>
                    <a:t>inputs</a:t>
                  </a:r>
                  <a:endParaRPr lang="en-US" sz="1600" b="1" baseline="30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86" y="4986141"/>
                  <a:ext cx="2336989" cy="779700"/>
                </a:xfrm>
                <a:prstGeom prst="rect">
                  <a:avLst/>
                </a:prstGeom>
                <a:blipFill>
                  <a:blip r:embed="rId5"/>
                  <a:stretch>
                    <a:fillRect l="-2091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1" name="Group 250"/>
            <p:cNvGrpSpPr/>
            <p:nvPr/>
          </p:nvGrpSpPr>
          <p:grpSpPr>
            <a:xfrm>
              <a:off x="526917" y="3254878"/>
              <a:ext cx="1634351" cy="1256277"/>
              <a:chOff x="526917" y="3254878"/>
              <a:chExt cx="1634351" cy="125627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flipV="1">
                <a:off x="526917" y="3254878"/>
                <a:ext cx="1634351" cy="100624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oup 100"/>
              <p:cNvGrpSpPr/>
              <p:nvPr/>
            </p:nvGrpSpPr>
            <p:grpSpPr>
              <a:xfrm>
                <a:off x="718389" y="3346048"/>
                <a:ext cx="1442879" cy="1165107"/>
                <a:chOff x="704445" y="2828601"/>
                <a:chExt cx="1442879" cy="1165107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1070535" y="2935548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1177482" y="2828601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914227" y="3042495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1230955" y="3042495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1070535" y="3201271"/>
                  <a:ext cx="106947" cy="10694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1291482" y="336169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445850" y="33082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1777123" y="33082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1445850" y="351409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1505376" y="3886761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860753" y="3567565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1133734" y="3677310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704445" y="367451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1315132" y="383328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860753" y="383328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2040377" y="346061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1933431" y="2935548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1670176" y="314944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1986904" y="3149442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826484" y="3147797"/>
                  <a:ext cx="106947" cy="1069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950"/>
                </a:p>
              </p:txBody>
            </p:sp>
          </p:grpSp>
        </p:grpSp>
      </p:grpSp>
      <p:grpSp>
        <p:nvGrpSpPr>
          <p:cNvPr id="95" name="Group 94"/>
          <p:cNvGrpSpPr/>
          <p:nvPr/>
        </p:nvGrpSpPr>
        <p:grpSpPr>
          <a:xfrm>
            <a:off x="1686828" y="853281"/>
            <a:ext cx="1205246" cy="1099345"/>
            <a:chOff x="725103" y="1137708"/>
            <a:chExt cx="1606995" cy="1465793"/>
          </a:xfrm>
        </p:grpSpPr>
        <p:cxnSp>
          <p:nvCxnSpPr>
            <p:cNvPr id="158" name="Straight Connector 157"/>
            <p:cNvCxnSpPr/>
            <p:nvPr/>
          </p:nvCxnSpPr>
          <p:spPr>
            <a:xfrm flipV="1">
              <a:off x="1177482" y="1490234"/>
              <a:ext cx="560089" cy="3726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196877" y="1844760"/>
              <a:ext cx="871967" cy="4887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737571" y="1490234"/>
              <a:ext cx="331273" cy="8433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068844" y="2317065"/>
              <a:ext cx="263254" cy="2864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746627" y="1137708"/>
              <a:ext cx="50470" cy="3687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725103" y="1842348"/>
              <a:ext cx="459834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2927622" y="2509537"/>
            <a:ext cx="1717506" cy="1781514"/>
            <a:chOff x="2317967" y="3346048"/>
            <a:chExt cx="2290008" cy="23753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2317967" y="4941699"/>
                  <a:ext cx="2290008" cy="77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baseline="-25000" dirty="0" err="1">
                          <a:solidFill>
                            <a:srgbClr val="F79646"/>
                          </a:solidFill>
                          <a:latin typeface="Cambria Math" panose="02040503050406030204" pitchFamily="18" charset="0"/>
                        </a:rPr>
                        <m:t>𝒐𝒓𝒈</m:t>
                      </m:r>
                      <m:r>
                        <a:rPr lang="en-US" sz="16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&gt; 0 </m:t>
                      </m:r>
                    </m:oMath>
                  </a14:m>
                  <a:r>
                    <a:rPr lang="en-US" sz="1600" dirty="0"/>
                    <a:t>for </a:t>
                  </a:r>
                  <a:r>
                    <a:rPr lang="en-US" sz="1600" b="1" dirty="0">
                      <a:solidFill>
                        <a:srgbClr val="F79646"/>
                      </a:solidFill>
                    </a:rPr>
                    <a:t>orange</a:t>
                  </a:r>
                  <a:r>
                    <a:rPr lang="en-US" sz="16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sz="1600" b="1" dirty="0">
                      <a:solidFill>
                        <a:srgbClr val="F79646"/>
                      </a:solidFill>
                    </a:rPr>
                    <a:t>inputs</a:t>
                  </a:r>
                  <a:endParaRPr lang="en-US" sz="1600" b="1" baseline="30000" dirty="0">
                    <a:solidFill>
                      <a:srgbClr val="F79646"/>
                    </a:solidFill>
                  </a:endParaRPr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967" y="4941699"/>
                  <a:ext cx="2290008" cy="779700"/>
                </a:xfrm>
                <a:prstGeom prst="rect">
                  <a:avLst/>
                </a:prstGeom>
                <a:blipFill>
                  <a:blip r:embed="rId3"/>
                  <a:stretch>
                    <a:fillRect l="-1773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99"/>
            <p:cNvGrpSpPr/>
            <p:nvPr/>
          </p:nvGrpSpPr>
          <p:grpSpPr>
            <a:xfrm>
              <a:off x="2605681" y="3346048"/>
              <a:ext cx="1442879" cy="1165107"/>
              <a:chOff x="2607303" y="2828601"/>
              <a:chExt cx="1442879" cy="1165107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2973393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080340" y="282860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817085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133813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973393" y="320127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194340" y="33616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348708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679981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348708" y="35140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408234" y="3886761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763611" y="3567565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036592" y="3677310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607303" y="3674512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217990" y="3833287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763611" y="3833288"/>
                <a:ext cx="106947" cy="106947"/>
              </a:xfrm>
              <a:prstGeom prst="ellipse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943235" y="34606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836289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573034" y="31494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889762" y="31494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729342" y="314779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</p:grpSp>
        <p:cxnSp>
          <p:nvCxnSpPr>
            <p:cNvPr id="97" name="Straight Connector 96"/>
            <p:cNvCxnSpPr/>
            <p:nvPr/>
          </p:nvCxnSpPr>
          <p:spPr>
            <a:xfrm>
              <a:off x="2586066" y="3640615"/>
              <a:ext cx="1482109" cy="1058160"/>
            </a:xfrm>
            <a:prstGeom prst="line">
              <a:avLst/>
            </a:prstGeom>
            <a:ln>
              <a:solidFill>
                <a:srgbClr val="F79646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1825869" y="916435"/>
            <a:ext cx="1066205" cy="873830"/>
            <a:chOff x="1535461" y="1266209"/>
            <a:chExt cx="1421606" cy="1165107"/>
          </a:xfrm>
        </p:grpSpPr>
        <p:sp>
          <p:nvSpPr>
            <p:cNvPr id="186" name="Oval 185"/>
            <p:cNvSpPr/>
            <p:nvPr/>
          </p:nvSpPr>
          <p:spPr>
            <a:xfrm>
              <a:off x="1880278" y="1373156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87" name="Oval 186"/>
            <p:cNvSpPr/>
            <p:nvPr/>
          </p:nvSpPr>
          <p:spPr>
            <a:xfrm>
              <a:off x="1987225" y="126620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88" name="Oval 187"/>
            <p:cNvSpPr/>
            <p:nvPr/>
          </p:nvSpPr>
          <p:spPr>
            <a:xfrm>
              <a:off x="1723970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89" name="Oval 188"/>
            <p:cNvSpPr/>
            <p:nvPr/>
          </p:nvSpPr>
          <p:spPr>
            <a:xfrm>
              <a:off x="2040698" y="1480103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0" name="Oval 189"/>
            <p:cNvSpPr/>
            <p:nvPr/>
          </p:nvSpPr>
          <p:spPr>
            <a:xfrm>
              <a:off x="1880278" y="1638879"/>
              <a:ext cx="106947" cy="10694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1" name="Oval 190"/>
            <p:cNvSpPr/>
            <p:nvPr/>
          </p:nvSpPr>
          <p:spPr>
            <a:xfrm>
              <a:off x="2101225" y="1799299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2" name="Oval 191"/>
            <p:cNvSpPr/>
            <p:nvPr/>
          </p:nvSpPr>
          <p:spPr>
            <a:xfrm>
              <a:off x="2255593" y="1745825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3" name="Oval 192"/>
            <p:cNvSpPr/>
            <p:nvPr/>
          </p:nvSpPr>
          <p:spPr>
            <a:xfrm>
              <a:off x="2586866" y="17458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4" name="Oval 193"/>
            <p:cNvSpPr/>
            <p:nvPr/>
          </p:nvSpPr>
          <p:spPr>
            <a:xfrm>
              <a:off x="2255593" y="1951699"/>
              <a:ext cx="106947" cy="1069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5" name="Oval 194"/>
            <p:cNvSpPr/>
            <p:nvPr/>
          </p:nvSpPr>
          <p:spPr>
            <a:xfrm>
              <a:off x="2315119" y="2324369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6" name="Oval 195"/>
            <p:cNvSpPr/>
            <p:nvPr/>
          </p:nvSpPr>
          <p:spPr>
            <a:xfrm>
              <a:off x="1691769" y="2005173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7" name="Oval 196"/>
            <p:cNvSpPr/>
            <p:nvPr/>
          </p:nvSpPr>
          <p:spPr>
            <a:xfrm>
              <a:off x="1943477" y="2114918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8" name="Oval 197"/>
            <p:cNvSpPr/>
            <p:nvPr/>
          </p:nvSpPr>
          <p:spPr>
            <a:xfrm>
              <a:off x="1535461" y="2112120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99" name="Oval 198"/>
            <p:cNvSpPr/>
            <p:nvPr/>
          </p:nvSpPr>
          <p:spPr>
            <a:xfrm>
              <a:off x="2124875" y="2270895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200" name="Oval 199"/>
            <p:cNvSpPr/>
            <p:nvPr/>
          </p:nvSpPr>
          <p:spPr>
            <a:xfrm>
              <a:off x="1691769" y="2270896"/>
              <a:ext cx="106947" cy="106947"/>
            </a:xfrm>
            <a:prstGeom prst="ellipse">
              <a:avLst/>
            </a:prstGeom>
            <a:solidFill>
              <a:srgbClr val="F79646"/>
            </a:solidFill>
            <a:ln>
              <a:solidFill>
                <a:srgbClr val="F7964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850120" y="189822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202" name="Oval 201"/>
            <p:cNvSpPr/>
            <p:nvPr/>
          </p:nvSpPr>
          <p:spPr>
            <a:xfrm>
              <a:off x="2743174" y="1373156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203" name="Oval 202"/>
            <p:cNvSpPr/>
            <p:nvPr/>
          </p:nvSpPr>
          <p:spPr>
            <a:xfrm>
              <a:off x="2479919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204" name="Oval 203"/>
            <p:cNvSpPr/>
            <p:nvPr/>
          </p:nvSpPr>
          <p:spPr>
            <a:xfrm>
              <a:off x="2796647" y="1587050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205" name="Oval 204"/>
            <p:cNvSpPr/>
            <p:nvPr/>
          </p:nvSpPr>
          <p:spPr>
            <a:xfrm>
              <a:off x="2636227" y="1585405"/>
              <a:ext cx="106947" cy="1069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605023" y="2365785"/>
            <a:ext cx="1915096" cy="1927364"/>
            <a:chOff x="4417276" y="3154379"/>
            <a:chExt cx="2553460" cy="2569817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5126011" y="3154379"/>
              <a:ext cx="513164" cy="1556463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4428735" y="4944496"/>
                  <a:ext cx="2542001" cy="77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baseline="-25000" dirty="0" err="1">
                          <a:latin typeface="Cambria Math" panose="02040503050406030204" pitchFamily="18" charset="0"/>
                        </a:rPr>
                        <m:t>𝒃𝒍𝒂𝒄𝒌</m:t>
                      </m:r>
                      <m:r>
                        <a:rPr lang="en-US" sz="16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600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&gt; 0 </m:t>
                      </m:r>
                    </m:oMath>
                  </a14:m>
                  <a:r>
                    <a:rPr lang="en-US" sz="1600" dirty="0"/>
                    <a:t>for </a:t>
                  </a:r>
                  <a:r>
                    <a:rPr lang="en-US" sz="1600" b="1" dirty="0">
                      <a:solidFill>
                        <a:schemeClr val="accent3">
                          <a:lumMod val="50000"/>
                        </a:schemeClr>
                      </a:solidFill>
                    </a:rPr>
                    <a:t>black inputs</a:t>
                  </a:r>
                  <a:endParaRPr lang="en-US" sz="1600" b="1" baseline="30000" dirty="0">
                    <a:solidFill>
                      <a:schemeClr val="accent3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735" y="4944496"/>
                  <a:ext cx="2542001" cy="779700"/>
                </a:xfrm>
                <a:prstGeom prst="rect">
                  <a:avLst/>
                </a:prstGeom>
                <a:blipFill>
                  <a:blip r:embed="rId4"/>
                  <a:stretch>
                    <a:fillRect l="-1917"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9" name="Group 98"/>
            <p:cNvGrpSpPr/>
            <p:nvPr/>
          </p:nvGrpSpPr>
          <p:grpSpPr>
            <a:xfrm>
              <a:off x="4417276" y="3346048"/>
              <a:ext cx="1442879" cy="1165107"/>
              <a:chOff x="4403332" y="2828601"/>
              <a:chExt cx="1442879" cy="1165107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4769422" y="29355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876369" y="282860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4613114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4929842" y="30424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4769422" y="320127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990369" y="33616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5144737" y="330821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5476010" y="330821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5144737" y="351409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204263" y="3886761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559640" y="356756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832621" y="3677310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4403332" y="367451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5014019" y="383328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559640" y="383328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5739264" y="346061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632318" y="2935548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369063" y="3149442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685791" y="3149442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5525371" y="3147797"/>
                <a:ext cx="106947" cy="106947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6128604" y="2509536"/>
            <a:ext cx="1082159" cy="1632744"/>
            <a:chOff x="6647471" y="3346048"/>
            <a:chExt cx="1442879" cy="2176992"/>
          </a:xfrm>
        </p:grpSpPr>
        <p:grpSp>
          <p:nvGrpSpPr>
            <p:cNvPr id="102" name="Group 101"/>
            <p:cNvGrpSpPr/>
            <p:nvPr/>
          </p:nvGrpSpPr>
          <p:grpSpPr>
            <a:xfrm>
              <a:off x="6647471" y="3346048"/>
              <a:ext cx="1442879" cy="1165107"/>
              <a:chOff x="6491163" y="3346048"/>
              <a:chExt cx="1442879" cy="1165107"/>
            </a:xfrm>
          </p:grpSpPr>
          <p:sp>
            <p:nvSpPr>
              <p:cNvPr id="228" name="Oval 227"/>
              <p:cNvSpPr/>
              <p:nvPr/>
            </p:nvSpPr>
            <p:spPr>
              <a:xfrm>
                <a:off x="6857253" y="34529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6964200" y="334604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6700945" y="35599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017673" y="355994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6857253" y="371871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7078200" y="3879138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7232568" y="3825664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7563841" y="382566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7232568" y="4031538"/>
                <a:ext cx="106947" cy="106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7292094" y="4404208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6647471" y="4085012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6920452" y="4194757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6491163" y="419195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7101850" y="435073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6647471" y="435073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7827095" y="397806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7720149" y="3452995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7456894" y="366688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7773622" y="3666889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7613202" y="3665244"/>
                <a:ext cx="106947" cy="1069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950"/>
              </a:p>
            </p:txBody>
          </p:sp>
        </p:grpSp>
        <p:sp>
          <p:nvSpPr>
            <p:cNvPr id="248" name="TextBox 247"/>
            <p:cNvSpPr txBox="1"/>
            <p:nvPr/>
          </p:nvSpPr>
          <p:spPr>
            <a:xfrm>
              <a:off x="7117039" y="5030597"/>
              <a:ext cx="9198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???</a:t>
              </a:r>
              <a:endParaRPr lang="en-US" b="1" baseline="30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6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18D4-0D70-44DE-A8FF-A8D5002D1168}" type="slidenum">
              <a:rPr lang="en-US" altLang="zh-TW" smtClean="0"/>
              <a:pPr/>
              <a:t>72</a:t>
            </a:fld>
            <a:endParaRPr lang="en-US" altLang="zh-T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26" y="429777"/>
            <a:ext cx="8229600" cy="395823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3: 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Local Learning: One-vs-all classification</a:t>
                </a:r>
              </a:p>
              <a:p>
                <a:r>
                  <a:rPr lang="en-US" dirty="0"/>
                  <a:t>Easy to learn</a:t>
                </a:r>
              </a:p>
              <a:p>
                <a:pPr lvl="1"/>
                <a:r>
                  <a:rPr lang="en-US" dirty="0"/>
                  <a:t>Use any binary classifier learning algorithm</a:t>
                </a:r>
              </a:p>
              <a:p>
                <a:r>
                  <a:rPr lang="en-US" dirty="0"/>
                  <a:t>Potential Problems</a:t>
                </a:r>
              </a:p>
              <a:p>
                <a:pPr lvl="1"/>
                <a:r>
                  <a:rPr lang="en-US" dirty="0"/>
                  <a:t>Calibration issues</a:t>
                </a:r>
              </a:p>
              <a:p>
                <a:pPr lvl="2"/>
                <a:r>
                  <a:rPr lang="en-US" dirty="0"/>
                  <a:t>We are comparing scores produced by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classifiers trained independently. No reason for the scores to be in the same numerical range!</a:t>
                </a:r>
              </a:p>
              <a:p>
                <a:pPr lvl="1"/>
                <a:r>
                  <a:rPr lang="en-US" dirty="0"/>
                  <a:t>Train vs. Train</a:t>
                </a:r>
              </a:p>
              <a:p>
                <a:pPr lvl="2"/>
                <a:r>
                  <a:rPr lang="en-US" dirty="0"/>
                  <a:t>Does not account for how the final predictor will be used</a:t>
                </a:r>
              </a:p>
              <a:p>
                <a:pPr lvl="2"/>
                <a:r>
                  <a:rPr lang="en-US" dirty="0"/>
                  <a:t>Does not optimize any </a:t>
                </a:r>
                <a:r>
                  <a:rPr lang="en-US" u="sng" dirty="0"/>
                  <a:t>global</a:t>
                </a:r>
                <a:r>
                  <a:rPr lang="en-US" dirty="0"/>
                  <a:t> measure of correctness</a:t>
                </a:r>
              </a:p>
              <a:p>
                <a:pPr lvl="1"/>
                <a:r>
                  <a:rPr lang="en-US" dirty="0"/>
                  <a:t>Yet, works fairly well </a:t>
                </a:r>
              </a:p>
              <a:p>
                <a:pPr lvl="2"/>
                <a:r>
                  <a:rPr lang="en-US" dirty="0"/>
                  <a:t>In most cases, especially in high dimensional problems (everything is already linearly separable).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3796630"/>
              </a:xfrm>
              <a:blipFill>
                <a:blip r:embed="rId2"/>
                <a:stretch>
                  <a:fillRect l="-889" t="-2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4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18D4-0D70-44DE-A8FF-A8D5002D1168}" type="slidenum">
              <a:rPr lang="en-US" altLang="zh-TW" smtClean="0"/>
              <a:pPr/>
              <a:t>73</a:t>
            </a:fld>
            <a:endParaRPr lang="en-US" altLang="zh-TW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87" y="173440"/>
            <a:ext cx="8229600" cy="693605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4: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Global Multiclass Approach [Constraint Classification, Har-</a:t>
                </a:r>
                <a:r>
                  <a:rPr lang="en-US" dirty="0" err="1"/>
                  <a:t>Peled</a:t>
                </a:r>
                <a:r>
                  <a:rPr lang="en-US" dirty="0"/>
                  <a:t> et. al ‘02]</a:t>
                </a:r>
              </a:p>
              <a:p>
                <a:pPr lvl="1"/>
                <a:r>
                  <a:rPr lang="en-US" dirty="0"/>
                  <a:t>Create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classifiers: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 ; </a:t>
                </a:r>
              </a:p>
              <a:p>
                <a:pPr lvl="1"/>
                <a:r>
                  <a:rPr lang="en-US" dirty="0"/>
                  <a:t>Predict with WTA: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 err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But, train differently: </a:t>
                </a:r>
              </a:p>
              <a:p>
                <a:pPr lvl="2"/>
                <a:r>
                  <a:rPr lang="en-US" dirty="0"/>
                  <a:t>For examples with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want  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&gt;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Training: </a:t>
                </a:r>
                <a:r>
                  <a:rPr lang="en-US" altLang="zh-TW" dirty="0"/>
                  <a:t>For each training example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TW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:         </a:t>
                </a:r>
              </a:p>
              <a:p>
                <a:pPr marL="914400" lvl="2" indent="0">
                  <a:buNone/>
                </a:pPr>
                <a:r>
                  <a:rPr lang="en-US" altLang="zh-TW" dirty="0"/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𝑎𝑟𝑔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zh-TW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  </a:t>
                </a:r>
              </a:p>
              <a:p>
                <a:pPr marL="914400" lvl="2" indent="0">
                  <a:buNone/>
                </a:pPr>
                <a:r>
                  <a:rPr lang="en-US" altLang="zh-TW" dirty="0"/>
                  <a:t>      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dirty="0"/>
              </a:p>
              <a:p>
                <a:pPr lvl="2"/>
                <a:r>
                  <a:rPr lang="en-US" altLang="zh-TW" dirty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  (promote)</a:t>
                </a:r>
              </a:p>
              <a:p>
                <a:pPr lvl="2"/>
                <a:r>
                  <a:rPr lang="en-US" altLang="zh-TW" dirty="0"/>
                  <a:t>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       (demote)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889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82748" y="3873093"/>
                <a:ext cx="1694631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95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950" dirty="0"/>
                  <a:t>: learning rate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748" y="3873093"/>
                <a:ext cx="1694631" cy="392415"/>
              </a:xfrm>
              <a:prstGeom prst="rect">
                <a:avLst/>
              </a:prstGeom>
              <a:blipFill>
                <a:blip r:embed="rId6"/>
                <a:stretch>
                  <a:fillRect t="-9231" r="-3237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3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Significance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9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8"/>
                <a:ext cx="8229600" cy="403598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hypothesis learned above is more expressive than when the </a:t>
                </a:r>
                <a:r>
                  <a:rPr lang="en-US" dirty="0" err="1"/>
                  <a:t>OvA</a:t>
                </a:r>
                <a:r>
                  <a:rPr lang="en-US" dirty="0"/>
                  <a:t> assumption is used. </a:t>
                </a:r>
              </a:p>
              <a:p>
                <a:r>
                  <a:rPr lang="en-US" dirty="0"/>
                  <a:t>Any </a:t>
                </a:r>
                <a:r>
                  <a:rPr lang="en-US" u="sng" dirty="0"/>
                  <a:t>linear learning algorithm </a:t>
                </a:r>
                <a:r>
                  <a:rPr lang="en-US" dirty="0"/>
                  <a:t>can be used, and algorithmic-specific properties are maintained (e.g., attribute efficiency if using winnow.)</a:t>
                </a:r>
              </a:p>
              <a:p>
                <a:r>
                  <a:rPr lang="en-US" dirty="0"/>
                  <a:t>E.g., the multiclass support vector machine can be implemented by learning a hyperplane to separate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with maximal margin.</a:t>
                </a:r>
              </a:p>
              <a:p>
                <a:endParaRPr lang="en-US" dirty="0"/>
              </a:p>
              <a:p>
                <a:r>
                  <a:rPr lang="en-US" dirty="0"/>
                  <a:t>As a byproduct of the linear separability observation, we get a natural notion of a margin in the multi-class case, inherited from the  binary separability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r>
                  <a:rPr lang="en-US" dirty="0"/>
                  <a:t>-dimensional space. </a:t>
                </a:r>
              </a:p>
              <a:p>
                <a:pPr lvl="1"/>
                <a:r>
                  <a:rPr lang="en-US" dirty="0"/>
                  <a:t>Given example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𝑛𝑘</m:t>
                        </m:r>
                      </m:sup>
                    </m:sSup>
                  </m:oMath>
                </a14:m>
                <a:r>
                  <a:rPr lang="en-US" dirty="0"/>
                  <a:t>,   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𝑚𝑎𝑟𝑔𝑖𝑛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err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dirty="0" err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err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err="1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dirty="0" err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Consequently, given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labeled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𝑚𝑎𝑟𝑔𝑖𝑛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err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err="1">
                              <a:latin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err="1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dirty="0" err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8"/>
                <a:ext cx="8229600" cy="4035983"/>
              </a:xfrm>
              <a:blipFill>
                <a:blip r:embed="rId4"/>
                <a:stretch>
                  <a:fillRect l="-593" t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443614" y="19936"/>
            <a:ext cx="1595437" cy="1009650"/>
            <a:chOff x="3893" y="2756"/>
            <a:chExt cx="1488" cy="123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316" y="3310"/>
              <a:ext cx="409" cy="241"/>
            </a:xfrm>
            <a:custGeom>
              <a:avLst/>
              <a:gdLst>
                <a:gd name="T0" fmla="*/ 0 w 409"/>
                <a:gd name="T1" fmla="*/ 168 h 241"/>
                <a:gd name="T2" fmla="*/ 409 w 409"/>
                <a:gd name="T3" fmla="*/ 0 h 241"/>
                <a:gd name="T4" fmla="*/ 409 w 409"/>
                <a:gd name="T5" fmla="*/ 241 h 241"/>
                <a:gd name="T6" fmla="*/ 0 w 409"/>
                <a:gd name="T7" fmla="*/ 16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9" h="241">
                  <a:moveTo>
                    <a:pt x="0" y="168"/>
                  </a:moveTo>
                  <a:lnTo>
                    <a:pt x="409" y="0"/>
                  </a:lnTo>
                  <a:lnTo>
                    <a:pt x="409" y="241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41" y="3478"/>
              <a:ext cx="853" cy="510"/>
            </a:xfrm>
            <a:custGeom>
              <a:avLst/>
              <a:gdLst>
                <a:gd name="T0" fmla="*/ 0 w 853"/>
                <a:gd name="T1" fmla="*/ 0 h 510"/>
                <a:gd name="T2" fmla="*/ 183 w 853"/>
                <a:gd name="T3" fmla="*/ 0 h 510"/>
                <a:gd name="T4" fmla="*/ 591 w 853"/>
                <a:gd name="T5" fmla="*/ 73 h 510"/>
                <a:gd name="T6" fmla="*/ 853 w 853"/>
                <a:gd name="T7" fmla="*/ 452 h 510"/>
                <a:gd name="T8" fmla="*/ 226 w 853"/>
                <a:gd name="T9" fmla="*/ 510 h 510"/>
                <a:gd name="T10" fmla="*/ 0 w 853"/>
                <a:gd name="T11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3" h="510">
                  <a:moveTo>
                    <a:pt x="0" y="0"/>
                  </a:moveTo>
                  <a:lnTo>
                    <a:pt x="183" y="0"/>
                  </a:lnTo>
                  <a:lnTo>
                    <a:pt x="591" y="73"/>
                  </a:lnTo>
                  <a:lnTo>
                    <a:pt x="853" y="452"/>
                  </a:lnTo>
                  <a:lnTo>
                    <a:pt x="226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732" y="2982"/>
              <a:ext cx="649" cy="911"/>
            </a:xfrm>
            <a:custGeom>
              <a:avLst/>
              <a:gdLst>
                <a:gd name="T0" fmla="*/ 146 w 649"/>
                <a:gd name="T1" fmla="*/ 0 h 911"/>
                <a:gd name="T2" fmla="*/ 0 w 649"/>
                <a:gd name="T3" fmla="*/ 328 h 911"/>
                <a:gd name="T4" fmla="*/ 0 w 649"/>
                <a:gd name="T5" fmla="*/ 569 h 911"/>
                <a:gd name="T6" fmla="*/ 241 w 649"/>
                <a:gd name="T7" fmla="*/ 911 h 911"/>
                <a:gd name="T8" fmla="*/ 649 w 649"/>
                <a:gd name="T9" fmla="*/ 685 h 911"/>
                <a:gd name="T10" fmla="*/ 146 w 649"/>
                <a:gd name="T11" fmla="*/ 0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911">
                  <a:moveTo>
                    <a:pt x="146" y="0"/>
                  </a:moveTo>
                  <a:lnTo>
                    <a:pt x="0" y="328"/>
                  </a:lnTo>
                  <a:lnTo>
                    <a:pt x="0" y="569"/>
                  </a:lnTo>
                  <a:lnTo>
                    <a:pt x="241" y="911"/>
                  </a:lnTo>
                  <a:lnTo>
                    <a:pt x="649" y="68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893" y="2756"/>
              <a:ext cx="985" cy="722"/>
            </a:xfrm>
            <a:custGeom>
              <a:avLst/>
              <a:gdLst>
                <a:gd name="T0" fmla="*/ 88 w 985"/>
                <a:gd name="T1" fmla="*/ 715 h 722"/>
                <a:gd name="T2" fmla="*/ 416 w 985"/>
                <a:gd name="T3" fmla="*/ 722 h 722"/>
                <a:gd name="T4" fmla="*/ 839 w 985"/>
                <a:gd name="T5" fmla="*/ 547 h 722"/>
                <a:gd name="T6" fmla="*/ 985 w 985"/>
                <a:gd name="T7" fmla="*/ 226 h 722"/>
                <a:gd name="T8" fmla="*/ 628 w 985"/>
                <a:gd name="T9" fmla="*/ 0 h 722"/>
                <a:gd name="T10" fmla="*/ 0 w 985"/>
                <a:gd name="T11" fmla="*/ 379 h 722"/>
                <a:gd name="T12" fmla="*/ 248 w 985"/>
                <a:gd name="T13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722">
                  <a:moveTo>
                    <a:pt x="88" y="715"/>
                  </a:moveTo>
                  <a:lnTo>
                    <a:pt x="416" y="722"/>
                  </a:lnTo>
                  <a:lnTo>
                    <a:pt x="839" y="547"/>
                  </a:lnTo>
                  <a:lnTo>
                    <a:pt x="985" y="226"/>
                  </a:lnTo>
                  <a:lnTo>
                    <a:pt x="628" y="0"/>
                  </a:lnTo>
                  <a:lnTo>
                    <a:pt x="0" y="379"/>
                  </a:lnTo>
                  <a:lnTo>
                    <a:pt x="248" y="722"/>
                  </a:lnTo>
                </a:path>
              </a:pathLst>
            </a:cu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984" y="2928"/>
              <a:ext cx="1248" cy="1040"/>
              <a:chOff x="3984" y="2928"/>
              <a:chExt cx="1248" cy="1040"/>
            </a:xfrm>
          </p:grpSpPr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3984" y="2928"/>
                <a:ext cx="1040" cy="1040"/>
                <a:chOff x="3984" y="2928"/>
                <a:chExt cx="1040" cy="1040"/>
              </a:xfrm>
            </p:grpSpPr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317" y="3302"/>
                  <a:ext cx="416" cy="1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9" name="Line 12"/>
                <p:cNvSpPr>
                  <a:spLocks noChangeShapeType="1"/>
                </p:cNvSpPr>
                <p:nvPr/>
              </p:nvSpPr>
              <p:spPr bwMode="auto">
                <a:xfrm>
                  <a:off x="4317" y="3469"/>
                  <a:ext cx="416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0" name="Line 13"/>
                <p:cNvSpPr>
                  <a:spLocks noChangeShapeType="1"/>
                </p:cNvSpPr>
                <p:nvPr/>
              </p:nvSpPr>
              <p:spPr bwMode="auto">
                <a:xfrm>
                  <a:off x="4733" y="3552"/>
                  <a:ext cx="291" cy="4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733" y="2928"/>
                  <a:ext cx="166" cy="3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32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984" y="3469"/>
                  <a:ext cx="33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4026" y="3094"/>
                <a:ext cx="1206" cy="832"/>
                <a:chOff x="3984" y="1200"/>
                <a:chExt cx="1392" cy="960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/>
              </p:nvSpPr>
              <p:spPr bwMode="auto">
                <a:xfrm flipV="1">
                  <a:off x="432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/>
              </p:nvSpPr>
              <p:spPr bwMode="auto">
                <a:xfrm flipV="1">
                  <a:off x="4464" y="120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/>
              </p:nvSpPr>
              <p:spPr bwMode="auto">
                <a:xfrm flipV="1">
                  <a:off x="4464" y="1968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/>
              </p:nvSpPr>
              <p:spPr bwMode="auto">
                <a:xfrm flipV="1">
                  <a:off x="4608" y="158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/>
              </p:nvSpPr>
              <p:spPr bwMode="auto">
                <a:xfrm flipV="1">
                  <a:off x="5136" y="17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7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5232" y="1680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1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00" y="144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19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4704" y="1776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4800" y="1920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1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4800" y="2064"/>
                  <a:ext cx="96" cy="9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2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5280" y="18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3" name="Oval 28"/>
                <p:cNvSpPr>
                  <a:spLocks noChangeArrowheads="1"/>
                </p:cNvSpPr>
                <p:nvPr/>
              </p:nvSpPr>
              <p:spPr bwMode="auto">
                <a:xfrm flipV="1">
                  <a:off x="5088" y="163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4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4656" y="153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5" name="Oval 30"/>
                <p:cNvSpPr>
                  <a:spLocks noChangeArrowheads="1"/>
                </p:cNvSpPr>
                <p:nvPr/>
              </p:nvSpPr>
              <p:spPr bwMode="auto">
                <a:xfrm flipV="1">
                  <a:off x="4560" y="12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6" name="Oval 31"/>
                <p:cNvSpPr>
                  <a:spLocks noChangeArrowheads="1"/>
                </p:cNvSpPr>
                <p:nvPr/>
              </p:nvSpPr>
              <p:spPr bwMode="auto">
                <a:xfrm flipV="1">
                  <a:off x="4320" y="14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7" name="Oval 32"/>
                <p:cNvSpPr>
                  <a:spLocks noChangeArrowheads="1"/>
                </p:cNvSpPr>
                <p:nvPr/>
              </p:nvSpPr>
              <p:spPr bwMode="auto">
                <a:xfrm flipV="1">
                  <a:off x="3984" y="148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470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5" y="901700"/>
            <a:ext cx="7383536" cy="3797300"/>
          </a:xfrm>
        </p:spPr>
      </p:pic>
    </p:spTree>
    <p:extLst>
      <p:ext uri="{BB962C8B-B14F-4D97-AF65-F5344CB8AC3E}">
        <p14:creationId xmlns:p14="http://schemas.microsoft.com/office/powerpoint/2010/main" val="32747714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Multiclass Margin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" y="924595"/>
            <a:ext cx="7271656" cy="3774404"/>
          </a:xfrm>
        </p:spPr>
      </p:pic>
    </p:spTree>
    <p:extLst>
      <p:ext uri="{BB962C8B-B14F-4D97-AF65-F5344CB8AC3E}">
        <p14:creationId xmlns:p14="http://schemas.microsoft.com/office/powerpoint/2010/main" val="12586250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 Classification</a:t>
            </a:r>
            <a:endParaRPr lang="en-US" dirty="0"/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scheme presented can be generalized to provide a uniform view for multiple types of problems: multi-class, multi-label, category-ranking </a:t>
            </a:r>
          </a:p>
          <a:p>
            <a:r>
              <a:rPr lang="en-US" dirty="0"/>
              <a:t>Reduces learning to a single binary learning task</a:t>
            </a:r>
          </a:p>
          <a:p>
            <a:r>
              <a:rPr lang="en-US" dirty="0"/>
              <a:t>Captures theoretical properties of binary algorithm</a:t>
            </a:r>
          </a:p>
          <a:p>
            <a:r>
              <a:rPr lang="en-US" dirty="0"/>
              <a:t>Experimentally verified</a:t>
            </a:r>
          </a:p>
          <a:p>
            <a:r>
              <a:rPr lang="en-US" dirty="0"/>
              <a:t>Naturally extends Perceptron, SVM, etc...</a:t>
            </a:r>
          </a:p>
          <a:p>
            <a:r>
              <a:rPr lang="en-US" dirty="0"/>
              <a:t>It is called </a:t>
            </a:r>
            <a:r>
              <a:rPr lang="en-US" dirty="0">
                <a:solidFill>
                  <a:schemeClr val="accent1"/>
                </a:solidFill>
              </a:rPr>
              <a:t>“constraint classification” </a:t>
            </a:r>
            <a:r>
              <a:rPr lang="en-US" dirty="0"/>
              <a:t>since it does it all by representing labels as a set of </a:t>
            </a:r>
            <a:r>
              <a:rPr lang="en-US" dirty="0">
                <a:solidFill>
                  <a:schemeClr val="accent1"/>
                </a:solidFill>
              </a:rPr>
              <a:t>constraints</a:t>
            </a:r>
            <a:r>
              <a:rPr lang="en-US" dirty="0"/>
              <a:t> or </a:t>
            </a:r>
            <a:r>
              <a:rPr lang="en-US" dirty="0">
                <a:solidFill>
                  <a:schemeClr val="accent1"/>
                </a:solidFill>
              </a:rPr>
              <a:t>preferences</a:t>
            </a:r>
            <a:r>
              <a:rPr lang="en-US" dirty="0"/>
              <a:t> among output labels.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76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t>78</a:t>
            </a:fld>
            <a:endParaRPr lang="en-US" dirty="0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Multi-category to </a:t>
            </a:r>
            <a:r>
              <a:rPr lang="en-US" sz="2400" dirty="0">
                <a:sym typeface="Wingdings" pitchFamily="2" charset="2"/>
              </a:rPr>
              <a:t>Constraint Classification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5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1500" dirty="0"/>
                  <a:t>The unified formulation is clear from the following examples:</a:t>
                </a:r>
              </a:p>
              <a:p>
                <a:r>
                  <a:rPr lang="en-US" sz="1500" dirty="0"/>
                  <a:t>Multiclass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50" dirty="0"/>
                  <a:t>       		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 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(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) )</m:t>
                    </m:r>
                  </m:oMath>
                </a14:m>
                <a:endParaRPr lang="en-US" sz="1350" dirty="0">
                  <a:sym typeface="Symbol" pitchFamily="18" charset="2"/>
                </a:endParaRPr>
              </a:p>
              <a:p>
                <a:r>
                  <a:rPr lang="en-US" sz="1500" dirty="0"/>
                  <a:t>Multilabel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)) 	</m:t>
                    </m:r>
                  </m:oMath>
                </a14:m>
                <a:r>
                  <a:rPr lang="en-US" sz="1350" dirty="0"/>
                  <a:t>	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 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( (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35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𝐴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chemeClr val="hlink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𝐶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35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𝐵</m:t>
                    </m:r>
                    <m:r>
                      <a:rPr lang="en-US" sz="1350" i="1" dirty="0">
                        <a:latin typeface="Cambria Math" panose="02040503050406030204" pitchFamily="18" charset="0"/>
                        <a:cs typeface="Times New Roman" pitchFamily="18" charset="0"/>
                        <a:sym typeface="MT Extra" pitchFamily="18" charset="2"/>
                      </a:rPr>
                      <m:t>&gt;</m:t>
                    </m:r>
                    <m:r>
                      <a:rPr lang="en-US" sz="135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350" i="1" dirty="0">
                        <a:latin typeface="Cambria Math" panose="02040503050406030204" pitchFamily="18" charset="0"/>
                        <a:sym typeface="Symbol" pitchFamily="18" charset="2"/>
                      </a:rPr>
                      <m:t>) ) </m:t>
                    </m:r>
                  </m:oMath>
                </a14:m>
                <a:r>
                  <a:rPr lang="en-US" sz="1350" dirty="0">
                    <a:sym typeface="Symbol" pitchFamily="18" charset="2"/>
                  </a:rPr>
                  <a:t>	</a:t>
                </a:r>
              </a:p>
              <a:p>
                <a:r>
                  <a:rPr lang="en-US" sz="1500" dirty="0">
                    <a:sym typeface="Symbol" pitchFamily="18" charset="2"/>
                  </a:rPr>
                  <a:t>Label Ranking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(5&gt;4&gt;3&gt;2&gt;1))    (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, ( (5&gt;4, 4&gt;3, 3&gt;2, 2&gt;1) )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90000"/>
                  </a:lnSpc>
                </a:pPr>
                <a:endParaRPr lang="en-US" sz="1500" dirty="0"/>
              </a:p>
              <a:p>
                <a:pPr>
                  <a:lnSpc>
                    <a:spcPct val="90000"/>
                  </a:lnSpc>
                </a:pPr>
                <a:r>
                  <a:rPr lang="en-US" sz="1500" dirty="0"/>
                  <a:t>In all cases, we have examples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5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sz="1500" dirty="0"/>
                  <a:t>with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500" b="1" i="1" baseline="-25000" dirty="0" err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1500" b="1" baseline="-25000" dirty="0"/>
              </a:p>
              <a:p>
                <a:pPr>
                  <a:lnSpc>
                    <a:spcPct val="90000"/>
                  </a:lnSpc>
                </a:pPr>
                <a:r>
                  <a:rPr lang="en-US" sz="1500" dirty="0"/>
                  <a:t>Where</a:t>
                </a:r>
                <a:r>
                  <a:rPr lang="en-US" sz="1500" b="1" dirty="0"/>
                  <a:t>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500" b="1" i="1" baseline="-25000" dirty="0" err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500" dirty="0"/>
                  <a:t> : partial order over class labels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500" dirty="0"/>
              </a:p>
              <a:p>
                <a:pPr lvl="1">
                  <a:lnSpc>
                    <a:spcPct val="90000"/>
                  </a:lnSpc>
                </a:pPr>
                <a:r>
                  <a:rPr lang="en-US" sz="1350" dirty="0"/>
                  <a:t>defines “</a:t>
                </a:r>
                <a:r>
                  <a:rPr lang="en-US" sz="1350" i="1" dirty="0"/>
                  <a:t>preference</a:t>
                </a:r>
                <a:r>
                  <a:rPr lang="en-US" sz="1350" dirty="0"/>
                  <a:t>” relation ( </a:t>
                </a:r>
                <a:r>
                  <a:rPr lang="en-US" dirty="0">
                    <a:cs typeface="Times New Roman" pitchFamily="18" charset="0"/>
                    <a:sym typeface="MT Extra" pitchFamily="18" charset="2"/>
                  </a:rPr>
                  <a:t>&gt; </a:t>
                </a:r>
                <a:r>
                  <a:rPr lang="en-US" sz="1350" dirty="0"/>
                  <a:t>) for class labeling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500" dirty="0"/>
                  <a:t>Consequently, the Constraint Classifier is: 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5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15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 dirty="0">
                        <a:latin typeface="Cambria Math" panose="02040503050406030204" pitchFamily="18" charset="0"/>
                        <a:sym typeface="Symbol" pitchFamily="18" charset="2"/>
                      </a:rPr>
                      <m:t></m:t>
                    </m:r>
                    <m:r>
                      <a:rPr lang="en-US" sz="1500" i="1" dirty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sz="1500" b="1" i="1" dirty="0" err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500" b="1" i="1" baseline="-25000" dirty="0" err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1500" b="1" i="1" baseline="-25000" dirty="0">
                  <a:latin typeface="Cambria Math" panose="02040503050406030204" pitchFamily="18" charset="0"/>
                </a:endParaRPr>
              </a:p>
              <a:p>
                <a:pPr lvl="3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a partial order</a:t>
                </a:r>
              </a:p>
              <a:p>
                <a:pPr lvl="3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</a:t>
                </a:r>
                <a:r>
                  <a:rPr lang="en-US" i="1" dirty="0"/>
                  <a:t>consistent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itchFamily="18" charset="0"/>
                            <a:sym typeface="MT Extra" pitchFamily="18" charset="2"/>
                          </a:rPr>
                          <m:t>&lt;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itchFamily="18" charset="0"/>
                            <a:sym typeface="MT Extra" pitchFamily="18" charset="2"/>
                          </a:rPr>
                          <m:t>&lt;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sz="1500" b="1" baseline="-25000" dirty="0"/>
              </a:p>
            </p:txBody>
          </p:sp>
        </mc:Choice>
        <mc:Fallback xmlns="">
          <p:sp>
            <p:nvSpPr>
              <p:cNvPr id="238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"/>
              <p:cNvSpPr>
                <a:spLocks noChangeArrowheads="1"/>
              </p:cNvSpPr>
              <p:nvPr/>
            </p:nvSpPr>
            <p:spPr bwMode="auto">
              <a:xfrm>
                <a:off x="5855970" y="1087046"/>
                <a:ext cx="2353752" cy="2063658"/>
              </a:xfrm>
              <a:prstGeom prst="wedgeRectCallout">
                <a:avLst>
                  <a:gd name="adj1" fmla="val -52203"/>
                  <a:gd name="adj2" fmla="val 59151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:r>
                  <a:rPr lang="en-US" sz="1500" dirty="0">
                    <a:latin typeface="Calibri" pitchFamily="34" charset="0"/>
                    <a:cs typeface="Calibri" pitchFamily="34" charset="0"/>
                  </a:rPr>
                  <a:t>Just like in the multiclass we learn one </a:t>
                </a:r>
                <a14:m>
                  <m:oMath xmlns:m="http://schemas.openxmlformats.org/officeDocument/2006/math">
                    <m:r>
                      <a:rPr lang="en-US" sz="1500" b="1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𝒘</m:t>
                    </m:r>
                    <m:r>
                      <a:rPr lang="en-US" sz="1500" i="1" baseline="-25000" dirty="0" err="1">
                        <a:latin typeface="Cambria Math" panose="02040503050406030204" pitchFamily="18" charset="0"/>
                        <a:cs typeface="Calibri" pitchFamily="34" charset="0"/>
                      </a:rPr>
                      <m:t>𝑖</m:t>
                    </m:r>
                    <m:r>
                      <a:rPr lang="en-US" sz="1500" b="0" i="1" dirty="0" smtClean="0">
                        <a:latin typeface="Cambria Math" panose="02040503050406030204" pitchFamily="18" charset="0"/>
                        <a:cs typeface="Calibri" pitchFamily="34" charset="0"/>
                      </a:rPr>
                      <m:t>∈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US" sz="1500" b="1" i="1" dirty="0">
                        <a:latin typeface="Cambria Math" panose="02040503050406030204" pitchFamily="18" charset="0"/>
                        <a:cs typeface="Calibri" pitchFamily="34" charset="0"/>
                      </a:rPr>
                      <m:t>𝑹</m:t>
                    </m:r>
                    <m:r>
                      <a:rPr lang="en-US" sz="1500" i="1" baseline="30000" dirty="0">
                        <a:latin typeface="Cambria Math" panose="02040503050406030204" pitchFamily="18" charset="0"/>
                        <a:cs typeface="Calibri" pitchFamily="34" charset="0"/>
                      </a:rPr>
                      <m:t>𝑛</m:t>
                    </m:r>
                    <m:r>
                      <a:rPr lang="en-US" sz="1500" i="1" dirty="0"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1500" dirty="0">
                    <a:latin typeface="Calibri" pitchFamily="34" charset="0"/>
                    <a:cs typeface="Calibri" pitchFamily="34" charset="0"/>
                  </a:rPr>
                  <a:t>for each label, the same is done for multi-label and ranking. The weight vectors are updated according with the requirements from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𝑦</m:t>
                      </m:r>
                      <m:r>
                        <a:rPr lang="en-US" sz="1500" b="0" i="1" dirty="0" smtClean="0">
                          <a:latin typeface="Cambria Math" panose="02040503050406030204" pitchFamily="18" charset="0"/>
                          <a:cs typeface="Calibri" pitchFamily="34" charset="0"/>
                        </a:rPr>
                        <m:t>∈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cs typeface="Calibri" pitchFamily="34" charset="0"/>
                        </a:rPr>
                        <m:t> </m:t>
                      </m:r>
                      <m:r>
                        <a:rPr lang="en-US" sz="1500" i="1" dirty="0" err="1">
                          <a:latin typeface="Cambria Math" panose="02040503050406030204" pitchFamily="18" charset="0"/>
                          <a:cs typeface="Calibri" pitchFamily="34" charset="0"/>
                        </a:rPr>
                        <m:t>𝑆</m:t>
                      </m:r>
                      <m:r>
                        <a:rPr lang="en-US" sz="1500" i="1" baseline="-25000" dirty="0" err="1">
                          <a:latin typeface="Cambria Math" panose="02040503050406030204" pitchFamily="18" charset="0"/>
                          <a:cs typeface="Calibri" pitchFamily="34" charset="0"/>
                        </a:rPr>
                        <m:t>𝑘</m:t>
                      </m:r>
                    </m:oMath>
                  </m:oMathPara>
                </a14:m>
                <a:endParaRPr lang="en-US" sz="1500" baseline="-25000" dirty="0">
                  <a:latin typeface="Calibri"/>
                  <a:cs typeface="Calibri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None/>
                </a:pPr>
                <a:r>
                  <a:rPr lang="en-US" sz="1200" baseline="-25000" dirty="0">
                    <a:latin typeface="Calibri"/>
                    <a:cs typeface="Calibri" pitchFamily="34" charset="0"/>
                  </a:rPr>
                  <a:t>(Consult the </a:t>
                </a:r>
                <a:r>
                  <a:rPr lang="en-US" sz="1200" baseline="-25000" dirty="0">
                    <a:latin typeface="Calibri"/>
                    <a:cs typeface="Calibri" pitchFamily="34" charset="0"/>
                    <a:hlinkClick r:id="rId4" action="ppaction://hlinksldjump"/>
                  </a:rPr>
                  <a:t>Perceptron</a:t>
                </a:r>
                <a:r>
                  <a:rPr lang="en-US" sz="1200" baseline="-25000" dirty="0">
                    <a:latin typeface="Calibri"/>
                    <a:cs typeface="Calibri" pitchFamily="34" charset="0"/>
                  </a:rPr>
                  <a:t> in </a:t>
                </a:r>
                <a:r>
                  <a:rPr lang="en-US" sz="1200" baseline="-25000" dirty="0" err="1">
                    <a:latin typeface="Calibri"/>
                    <a:cs typeface="Calibri" pitchFamily="34" charset="0"/>
                  </a:rPr>
                  <a:t>Kesler</a:t>
                </a:r>
                <a:r>
                  <a:rPr lang="en-US" sz="1200" baseline="-25000" dirty="0">
                    <a:latin typeface="Calibri"/>
                    <a:cs typeface="Calibri" pitchFamily="34" charset="0"/>
                  </a:rPr>
                  <a:t> construction slide)</a:t>
                </a:r>
              </a:p>
              <a:p>
                <a:pPr algn="l">
                  <a:lnSpc>
                    <a:spcPct val="9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None/>
                </a:pPr>
                <a:endParaRPr lang="en-US" sz="15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5970" y="1087046"/>
                <a:ext cx="2353752" cy="2063658"/>
              </a:xfrm>
              <a:prstGeom prst="wedgeRectCallout">
                <a:avLst>
                  <a:gd name="adj1" fmla="val -52203"/>
                  <a:gd name="adj2" fmla="val 59151"/>
                </a:avLst>
              </a:prstGeom>
              <a:blipFill>
                <a:blip r:embed="rId5"/>
                <a:stretch>
                  <a:fillRect t="-1070" r="-49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Properties of Construction </a:t>
            </a:r>
            <a:r>
              <a:rPr lang="en-US" sz="2000" dirty="0">
                <a:sym typeface="Wingdings" pitchFamily="2" charset="2"/>
              </a:rPr>
              <a:t>(</a:t>
            </a:r>
            <a:r>
              <a:rPr lang="en-US" sz="2000" dirty="0" err="1">
                <a:sym typeface="Wingdings" pitchFamily="2" charset="2"/>
              </a:rPr>
              <a:t>Zimak</a:t>
            </a:r>
            <a:r>
              <a:rPr lang="en-US" sz="2000" dirty="0">
                <a:sym typeface="Wingdings" pitchFamily="2" charset="2"/>
              </a:rPr>
              <a:t> et. al 2002, 2003)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0464" y="902369"/>
                <a:ext cx="8229600" cy="256609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ym typeface="Wingdings" pitchFamily="2" charset="2"/>
                  </a:rPr>
                  <a:t>Can learn any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𝑎𝑟𝑔𝑚𝑎𝑥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dirty="0" err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lang="en-US" dirty="0" err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⋅</m:t>
                    </m:r>
                    <m:r>
                      <a:rPr lang="en-US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𝒙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function (even when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dirty="0" err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𝑖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isn’t linearly separable from the union of the others) </a:t>
                </a:r>
              </a:p>
              <a:p>
                <a:r>
                  <a:rPr lang="en-US" dirty="0">
                    <a:sym typeface="Wingdings" pitchFamily="2" charset="2"/>
                  </a:rPr>
                  <a:t>Can use any algorithm to find linear separation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Perceptron Algorithm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ultraconservative online algorithm [Crammer, Singer 2001]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Winnow Algorithm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multiclass winnow [ </a:t>
                </a:r>
                <a:r>
                  <a:rPr lang="en-US" dirty="0" err="1">
                    <a:sym typeface="Wingdings" pitchFamily="2" charset="2"/>
                  </a:rPr>
                  <a:t>Masterharm</a:t>
                </a:r>
                <a:r>
                  <a:rPr lang="en-US" dirty="0">
                    <a:sym typeface="Wingdings" pitchFamily="2" charset="2"/>
                  </a:rPr>
                  <a:t> 2000 ] </a:t>
                </a:r>
              </a:p>
              <a:p>
                <a:r>
                  <a:rPr lang="en-US" dirty="0">
                    <a:sym typeface="Wingdings" pitchFamily="2" charset="2"/>
                  </a:rPr>
                  <a:t>Defines a multiclass margin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by binary margin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𝑹</m:t>
                        </m:r>
                      </m:e>
                      <m:sup>
                        <m:r>
                          <a:rPr lang="en-US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𝑘𝑑</m:t>
                        </m:r>
                      </m:sup>
                    </m:sSup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multiclass SVM [Crammer, Singer 2001]</a:t>
                </a:r>
              </a:p>
              <a:p>
                <a:pPr lvl="2"/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464" y="902369"/>
                <a:ext cx="8229600" cy="2566097"/>
              </a:xfrm>
              <a:blipFill>
                <a:blip r:embed="rId3"/>
                <a:stretch>
                  <a:fillRect l="-593" t="-3088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828" name="Group 4"/>
          <p:cNvGrpSpPr>
            <a:grpSpLocks/>
          </p:cNvGrpSpPr>
          <p:nvPr/>
        </p:nvGrpSpPr>
        <p:grpSpPr bwMode="auto">
          <a:xfrm flipH="1">
            <a:off x="2298353" y="3412474"/>
            <a:ext cx="5231261" cy="1401987"/>
            <a:chOff x="480" y="1248"/>
            <a:chExt cx="4800" cy="1680"/>
          </a:xfrm>
        </p:grpSpPr>
        <p:sp>
          <p:nvSpPr>
            <p:cNvPr id="205829" name="Rectangle 5"/>
            <p:cNvSpPr>
              <a:spLocks noChangeArrowheads="1"/>
            </p:cNvSpPr>
            <p:nvPr/>
          </p:nvSpPr>
          <p:spPr bwMode="auto">
            <a:xfrm>
              <a:off x="480" y="1248"/>
              <a:ext cx="4800" cy="1680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grpSp>
          <p:nvGrpSpPr>
            <p:cNvPr id="205830" name="Group 6"/>
            <p:cNvGrpSpPr>
              <a:grpSpLocks/>
            </p:cNvGrpSpPr>
            <p:nvPr/>
          </p:nvGrpSpPr>
          <p:grpSpPr bwMode="auto">
            <a:xfrm>
              <a:off x="800" y="1485"/>
              <a:ext cx="4048" cy="1148"/>
              <a:chOff x="570" y="2716"/>
              <a:chExt cx="4785" cy="1356"/>
            </a:xfrm>
          </p:grpSpPr>
          <p:grpSp>
            <p:nvGrpSpPr>
              <p:cNvPr id="205831" name="Group 7"/>
              <p:cNvGrpSpPr>
                <a:grpSpLocks/>
              </p:cNvGrpSpPr>
              <p:nvPr/>
            </p:nvGrpSpPr>
            <p:grpSpPr bwMode="auto">
              <a:xfrm>
                <a:off x="570" y="2880"/>
                <a:ext cx="1782" cy="1152"/>
                <a:chOff x="570" y="2880"/>
                <a:chExt cx="1782" cy="1152"/>
              </a:xfrm>
            </p:grpSpPr>
            <p:sp>
              <p:nvSpPr>
                <p:cNvPr id="205832" name="Rectangle 8"/>
                <p:cNvSpPr>
                  <a:spLocks noChangeArrowheads="1"/>
                </p:cNvSpPr>
                <p:nvPr/>
              </p:nvSpPr>
              <p:spPr bwMode="auto">
                <a:xfrm rot="2999230">
                  <a:off x="1012" y="2588"/>
                  <a:ext cx="754" cy="163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3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68" y="2880"/>
                  <a:ext cx="1248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34" name="Oval 10"/>
                <p:cNvSpPr>
                  <a:spLocks noChangeArrowheads="1"/>
                </p:cNvSpPr>
                <p:nvPr/>
              </p:nvSpPr>
              <p:spPr bwMode="auto">
                <a:xfrm>
                  <a:off x="696" y="29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35" name="Oval 11"/>
                <p:cNvSpPr>
                  <a:spLocks noChangeArrowheads="1"/>
                </p:cNvSpPr>
                <p:nvPr/>
              </p:nvSpPr>
              <p:spPr bwMode="auto">
                <a:xfrm>
                  <a:off x="1008" y="297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36" name="Oval 12"/>
                <p:cNvSpPr>
                  <a:spLocks noChangeArrowheads="1"/>
                </p:cNvSpPr>
                <p:nvPr/>
              </p:nvSpPr>
              <p:spPr bwMode="auto">
                <a:xfrm>
                  <a:off x="624" y="340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37" name="Oval 13"/>
                <p:cNvSpPr>
                  <a:spLocks noChangeArrowheads="1"/>
                </p:cNvSpPr>
                <p:nvPr/>
              </p:nvSpPr>
              <p:spPr bwMode="auto">
                <a:xfrm>
                  <a:off x="1392" y="288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38" name="Oval 14"/>
                <p:cNvSpPr>
                  <a:spLocks noChangeArrowheads="1"/>
                </p:cNvSpPr>
                <p:nvPr/>
              </p:nvSpPr>
              <p:spPr bwMode="auto">
                <a:xfrm>
                  <a:off x="2160" y="321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39" name="Oval 15"/>
                <p:cNvSpPr>
                  <a:spLocks noChangeArrowheads="1"/>
                </p:cNvSpPr>
                <p:nvPr/>
              </p:nvSpPr>
              <p:spPr bwMode="auto">
                <a:xfrm>
                  <a:off x="1440" y="384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0" name="Oval 16"/>
                <p:cNvSpPr>
                  <a:spLocks noChangeArrowheads="1"/>
                </p:cNvSpPr>
                <p:nvPr/>
              </p:nvSpPr>
              <p:spPr bwMode="auto">
                <a:xfrm>
                  <a:off x="1584" y="388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1" name="Oval 17"/>
                <p:cNvSpPr>
                  <a:spLocks noChangeArrowheads="1"/>
                </p:cNvSpPr>
                <p:nvPr/>
              </p:nvSpPr>
              <p:spPr bwMode="auto">
                <a:xfrm>
                  <a:off x="1680" y="3984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2" name="Oval 18"/>
                <p:cNvSpPr>
                  <a:spLocks noChangeArrowheads="1"/>
                </p:cNvSpPr>
                <p:nvPr/>
              </p:nvSpPr>
              <p:spPr bwMode="auto">
                <a:xfrm>
                  <a:off x="2064" y="3552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3" name="Oval 19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4" name="Oval 20"/>
                <p:cNvSpPr>
                  <a:spLocks noChangeArrowheads="1"/>
                </p:cNvSpPr>
                <p:nvPr/>
              </p:nvSpPr>
              <p:spPr bwMode="auto">
                <a:xfrm>
                  <a:off x="1968" y="3840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5" name="Oval 21"/>
                <p:cNvSpPr>
                  <a:spLocks noChangeArrowheads="1"/>
                </p:cNvSpPr>
                <p:nvPr/>
              </p:nvSpPr>
              <p:spPr bwMode="auto">
                <a:xfrm>
                  <a:off x="2304" y="340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05846" name="Group 22"/>
              <p:cNvGrpSpPr>
                <a:grpSpLocks/>
              </p:cNvGrpSpPr>
              <p:nvPr/>
            </p:nvGrpSpPr>
            <p:grpSpPr bwMode="auto">
              <a:xfrm>
                <a:off x="3072" y="2716"/>
                <a:ext cx="2283" cy="1356"/>
                <a:chOff x="3072" y="2716"/>
                <a:chExt cx="2283" cy="1356"/>
              </a:xfrm>
            </p:grpSpPr>
            <p:sp>
              <p:nvSpPr>
                <p:cNvPr id="205847" name="Rectangle 23"/>
                <p:cNvSpPr>
                  <a:spLocks noChangeArrowheads="1"/>
                </p:cNvSpPr>
                <p:nvPr/>
              </p:nvSpPr>
              <p:spPr bwMode="auto">
                <a:xfrm rot="13694486">
                  <a:off x="3336" y="3267"/>
                  <a:ext cx="288" cy="71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8" name="Rectangle 24"/>
                <p:cNvSpPr>
                  <a:spLocks noChangeArrowheads="1"/>
                </p:cNvSpPr>
                <p:nvPr/>
              </p:nvSpPr>
              <p:spPr bwMode="auto">
                <a:xfrm rot="6111585">
                  <a:off x="4043" y="3037"/>
                  <a:ext cx="288" cy="91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49" name="Rectangle 25"/>
                <p:cNvSpPr>
                  <a:spLocks noChangeArrowheads="1"/>
                </p:cNvSpPr>
                <p:nvPr/>
              </p:nvSpPr>
              <p:spPr bwMode="auto">
                <a:xfrm rot="11302415">
                  <a:off x="3635" y="2785"/>
                  <a:ext cx="288" cy="59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50" name="Rectangle 26"/>
                <p:cNvSpPr>
                  <a:spLocks noChangeArrowheads="1"/>
                </p:cNvSpPr>
                <p:nvPr/>
              </p:nvSpPr>
              <p:spPr bwMode="auto">
                <a:xfrm rot="9679373">
                  <a:off x="4338" y="2716"/>
                  <a:ext cx="288" cy="891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51" name="Rectangle 27"/>
                <p:cNvSpPr>
                  <a:spLocks noChangeArrowheads="1"/>
                </p:cNvSpPr>
                <p:nvPr/>
              </p:nvSpPr>
              <p:spPr bwMode="auto">
                <a:xfrm rot="7648232">
                  <a:off x="4802" y="3404"/>
                  <a:ext cx="288" cy="81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52" name="Line 28"/>
                <p:cNvSpPr>
                  <a:spLocks noChangeShapeType="1"/>
                </p:cNvSpPr>
                <p:nvPr/>
              </p:nvSpPr>
              <p:spPr bwMode="auto">
                <a:xfrm>
                  <a:off x="4349" y="2736"/>
                  <a:ext cx="283" cy="8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53" name="Line 29"/>
                <p:cNvSpPr>
                  <a:spLocks noChangeShapeType="1"/>
                </p:cNvSpPr>
                <p:nvPr/>
              </p:nvSpPr>
              <p:spPr bwMode="auto">
                <a:xfrm>
                  <a:off x="3742" y="3384"/>
                  <a:ext cx="890" cy="20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5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742" y="2776"/>
                  <a:ext cx="81" cy="6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5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216" y="3384"/>
                  <a:ext cx="526" cy="4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56" name="Line 32"/>
                <p:cNvSpPr>
                  <a:spLocks noChangeShapeType="1"/>
                </p:cNvSpPr>
                <p:nvPr/>
              </p:nvSpPr>
              <p:spPr bwMode="auto">
                <a:xfrm>
                  <a:off x="4632" y="3586"/>
                  <a:ext cx="648" cy="4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350"/>
                </a:p>
              </p:txBody>
            </p:sp>
            <p:sp>
              <p:nvSpPr>
                <p:cNvPr id="205857" name="Oval 33"/>
                <p:cNvSpPr>
                  <a:spLocks noChangeArrowheads="1"/>
                </p:cNvSpPr>
                <p:nvPr/>
              </p:nvSpPr>
              <p:spPr bwMode="auto">
                <a:xfrm>
                  <a:off x="4944" y="3216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58" name="Oval 34"/>
                <p:cNvSpPr>
                  <a:spLocks noChangeArrowheads="1"/>
                </p:cNvSpPr>
                <p:nvPr/>
              </p:nvSpPr>
              <p:spPr bwMode="auto">
                <a:xfrm>
                  <a:off x="4224" y="384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59" name="Oval 35"/>
                <p:cNvSpPr>
                  <a:spLocks noChangeArrowheads="1"/>
                </p:cNvSpPr>
                <p:nvPr/>
              </p:nvSpPr>
              <p:spPr bwMode="auto">
                <a:xfrm>
                  <a:off x="4368" y="388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0" name="Oval 36"/>
                <p:cNvSpPr>
                  <a:spLocks noChangeArrowheads="1"/>
                </p:cNvSpPr>
                <p:nvPr/>
              </p:nvSpPr>
              <p:spPr bwMode="auto">
                <a:xfrm>
                  <a:off x="4464" y="398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1" name="Oval 37"/>
                <p:cNvSpPr>
                  <a:spLocks noChangeArrowheads="1"/>
                </p:cNvSpPr>
                <p:nvPr/>
              </p:nvSpPr>
              <p:spPr bwMode="auto">
                <a:xfrm>
                  <a:off x="4848" y="355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2" name="Oval 38"/>
                <p:cNvSpPr>
                  <a:spLocks noChangeArrowheads="1"/>
                </p:cNvSpPr>
                <p:nvPr/>
              </p:nvSpPr>
              <p:spPr bwMode="auto">
                <a:xfrm>
                  <a:off x="4752" y="384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3" name="Oval 39"/>
                <p:cNvSpPr>
                  <a:spLocks noChangeArrowheads="1"/>
                </p:cNvSpPr>
                <p:nvPr/>
              </p:nvSpPr>
              <p:spPr bwMode="auto">
                <a:xfrm>
                  <a:off x="3552" y="28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4" name="Oval 40"/>
                <p:cNvSpPr>
                  <a:spLocks noChangeArrowheads="1"/>
                </p:cNvSpPr>
                <p:nvPr/>
              </p:nvSpPr>
              <p:spPr bwMode="auto">
                <a:xfrm>
                  <a:off x="4080" y="3072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5" name="Oval 41"/>
                <p:cNvSpPr>
                  <a:spLocks noChangeArrowheads="1"/>
                </p:cNvSpPr>
                <p:nvPr/>
              </p:nvSpPr>
              <p:spPr bwMode="auto">
                <a:xfrm>
                  <a:off x="3072" y="36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6" name="Oval 42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7" name="Oval 43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8" name="Oval 44"/>
                <p:cNvSpPr>
                  <a:spLocks noChangeArrowheads="1"/>
                </p:cNvSpPr>
                <p:nvPr/>
              </p:nvSpPr>
              <p:spPr bwMode="auto">
                <a:xfrm>
                  <a:off x="3168" y="307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69" name="Oval 45"/>
                <p:cNvSpPr>
                  <a:spLocks noChangeArrowheads="1"/>
                </p:cNvSpPr>
                <p:nvPr/>
              </p:nvSpPr>
              <p:spPr bwMode="auto">
                <a:xfrm>
                  <a:off x="4032" y="3120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05870" name="Oval 46"/>
                <p:cNvSpPr>
                  <a:spLocks noChangeArrowheads="1"/>
                </p:cNvSpPr>
                <p:nvPr/>
              </p:nvSpPr>
              <p:spPr bwMode="auto">
                <a:xfrm>
                  <a:off x="4176" y="2976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51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333B2-3A36-4D34-BFAF-263E0A6B01E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>
          <a:xfrm>
            <a:off x="430464" y="902369"/>
            <a:ext cx="8229600" cy="392680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[</a:t>
            </a:r>
            <a:r>
              <a:rPr lang="en-US" dirty="0" err="1"/>
              <a:t>Schapire</a:t>
            </a:r>
            <a:r>
              <a:rPr lang="en-US" dirty="0"/>
              <a:t> ’89]:</a:t>
            </a:r>
          </a:p>
          <a:p>
            <a:pPr lvl="1"/>
            <a:r>
              <a:rPr lang="en-US" dirty="0"/>
              <a:t>First provable boosting algorithm</a:t>
            </a:r>
          </a:p>
          <a:p>
            <a:pPr lvl="1"/>
            <a:r>
              <a:rPr lang="en-US" dirty="0"/>
              <a:t>Call weak learner three times on three modified distributions </a:t>
            </a:r>
          </a:p>
          <a:p>
            <a:pPr lvl="1"/>
            <a:r>
              <a:rPr lang="en-US" dirty="0"/>
              <a:t>Get slight boost in accuracy </a:t>
            </a:r>
          </a:p>
          <a:p>
            <a:pPr lvl="1"/>
            <a:r>
              <a:rPr lang="en-US" dirty="0"/>
              <a:t>apply recursively</a:t>
            </a:r>
          </a:p>
          <a:p>
            <a:r>
              <a:rPr lang="en-US" dirty="0"/>
              <a:t>[Freund ’90]:</a:t>
            </a:r>
          </a:p>
          <a:p>
            <a:pPr lvl="1"/>
            <a:r>
              <a:rPr lang="en-US" dirty="0"/>
              <a:t>“Optimal” algorithm that “boosts by majority”</a:t>
            </a:r>
          </a:p>
          <a:p>
            <a:r>
              <a:rPr lang="en-US" dirty="0"/>
              <a:t>[Drucker, </a:t>
            </a:r>
            <a:r>
              <a:rPr lang="en-US" dirty="0" err="1"/>
              <a:t>Schapire</a:t>
            </a:r>
            <a:r>
              <a:rPr lang="en-US" dirty="0"/>
              <a:t> &amp; Simard ’92]:</a:t>
            </a:r>
          </a:p>
          <a:p>
            <a:pPr lvl="1"/>
            <a:r>
              <a:rPr lang="en-US" dirty="0"/>
              <a:t>First experiments using boosting</a:t>
            </a:r>
          </a:p>
          <a:p>
            <a:pPr lvl="1"/>
            <a:r>
              <a:rPr lang="en-US" dirty="0"/>
              <a:t>Limited by practical drawbacks</a:t>
            </a:r>
          </a:p>
          <a:p>
            <a:r>
              <a:rPr lang="en-US" dirty="0"/>
              <a:t>[Freund &amp; </a:t>
            </a:r>
            <a:r>
              <a:rPr lang="en-US" dirty="0" err="1"/>
              <a:t>Schapire</a:t>
            </a:r>
            <a:r>
              <a:rPr lang="en-US" dirty="0"/>
              <a:t> ’95]:</a:t>
            </a:r>
          </a:p>
          <a:p>
            <a:pPr lvl="1"/>
            <a:r>
              <a:rPr lang="en-US" dirty="0"/>
              <a:t>Introduced “AdaBoost” algorithm</a:t>
            </a:r>
          </a:p>
          <a:p>
            <a:pPr lvl="1"/>
            <a:r>
              <a:rPr lang="en-US" dirty="0"/>
              <a:t>Strong practical advantages over previous boosting algorithms</a:t>
            </a:r>
          </a:p>
          <a:p>
            <a:r>
              <a:rPr lang="en-US" dirty="0"/>
              <a:t>AdaBoost was followed by a huge number of papers and practical applications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828799"/>
            <a:ext cx="2633870" cy="300082"/>
          </a:xfrm>
          <a:prstGeom prst="rect">
            <a:avLst/>
          </a:prstGeom>
          <a:solidFill>
            <a:srgbClr val="FFFF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Some lessons for Ph.D. students</a:t>
            </a:r>
          </a:p>
        </p:txBody>
      </p:sp>
    </p:spTree>
    <p:extLst>
      <p:ext uri="{BB962C8B-B14F-4D97-AF65-F5344CB8AC3E}">
        <p14:creationId xmlns:p14="http://schemas.microsoft.com/office/powerpoint/2010/main" val="133852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uiExpand="1" build="p" autoUpdateAnimBg="0"/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Margin Generalization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Hypothesis space: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𝑎𝑟𝑔𝑠𝑜𝑟𝑡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𝑹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𝑎𝑟𝑔𝑠𝑜𝑟𝑡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returns permutation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{1,…,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CC margin-based bound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 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𝑥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,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𝑺</m:t>
                            </m:r>
                          </m:lim>
                        </m:limLow>
                      </m:fName>
                      <m:e>
                        <m:limLow>
                          <m:limLow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 &lt;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𝑦</m:t>
                            </m:r>
                          </m:lim>
                        </m:limLow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𝒗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⋅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–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𝒗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⋅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endParaRPr lang="en-US" b="1" dirty="0"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𝑒𝑟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𝐶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𝑚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 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𝛿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d>
                  </m:oMath>
                </a14:m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0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068" name="Group 20"/>
          <p:cNvGrpSpPr>
            <a:grpSpLocks/>
          </p:cNvGrpSpPr>
          <p:nvPr/>
        </p:nvGrpSpPr>
        <p:grpSpPr bwMode="auto">
          <a:xfrm>
            <a:off x="5858292" y="1355152"/>
            <a:ext cx="2228850" cy="1323975"/>
            <a:chOff x="3072" y="2716"/>
            <a:chExt cx="2283" cy="1356"/>
          </a:xfrm>
        </p:grpSpPr>
        <p:sp>
          <p:nvSpPr>
            <p:cNvPr id="130069" name="Rectangle 21"/>
            <p:cNvSpPr>
              <a:spLocks noChangeArrowheads="1"/>
            </p:cNvSpPr>
            <p:nvPr/>
          </p:nvSpPr>
          <p:spPr bwMode="auto">
            <a:xfrm rot="13694486">
              <a:off x="3336" y="3267"/>
              <a:ext cx="288" cy="71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70" name="Rectangle 22"/>
            <p:cNvSpPr>
              <a:spLocks noChangeArrowheads="1"/>
            </p:cNvSpPr>
            <p:nvPr/>
          </p:nvSpPr>
          <p:spPr bwMode="auto">
            <a:xfrm rot="6111585">
              <a:off x="4043" y="3037"/>
              <a:ext cx="288" cy="91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71" name="Rectangle 23"/>
            <p:cNvSpPr>
              <a:spLocks noChangeArrowheads="1"/>
            </p:cNvSpPr>
            <p:nvPr/>
          </p:nvSpPr>
          <p:spPr bwMode="auto">
            <a:xfrm rot="11302415">
              <a:off x="3635" y="2785"/>
              <a:ext cx="288" cy="59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72" name="Rectangle 24"/>
            <p:cNvSpPr>
              <a:spLocks noChangeArrowheads="1"/>
            </p:cNvSpPr>
            <p:nvPr/>
          </p:nvSpPr>
          <p:spPr bwMode="auto">
            <a:xfrm rot="9679373">
              <a:off x="4338" y="2716"/>
              <a:ext cx="288" cy="89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73" name="Rectangle 25"/>
            <p:cNvSpPr>
              <a:spLocks noChangeArrowheads="1"/>
            </p:cNvSpPr>
            <p:nvPr/>
          </p:nvSpPr>
          <p:spPr bwMode="auto">
            <a:xfrm rot="7648232">
              <a:off x="4802" y="3404"/>
              <a:ext cx="288" cy="8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74" name="Line 26"/>
            <p:cNvSpPr>
              <a:spLocks noChangeShapeType="1"/>
            </p:cNvSpPr>
            <p:nvPr/>
          </p:nvSpPr>
          <p:spPr bwMode="auto">
            <a:xfrm>
              <a:off x="4349" y="2736"/>
              <a:ext cx="283" cy="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0075" name="Line 27"/>
            <p:cNvSpPr>
              <a:spLocks noChangeShapeType="1"/>
            </p:cNvSpPr>
            <p:nvPr/>
          </p:nvSpPr>
          <p:spPr bwMode="auto">
            <a:xfrm>
              <a:off x="3742" y="3384"/>
              <a:ext cx="890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0076" name="Line 28"/>
            <p:cNvSpPr>
              <a:spLocks noChangeShapeType="1"/>
            </p:cNvSpPr>
            <p:nvPr/>
          </p:nvSpPr>
          <p:spPr bwMode="auto">
            <a:xfrm flipH="1">
              <a:off x="3742" y="2776"/>
              <a:ext cx="81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0077" name="Line 29"/>
            <p:cNvSpPr>
              <a:spLocks noChangeShapeType="1"/>
            </p:cNvSpPr>
            <p:nvPr/>
          </p:nvSpPr>
          <p:spPr bwMode="auto">
            <a:xfrm flipH="1">
              <a:off x="3216" y="3384"/>
              <a:ext cx="526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0078" name="Line 30"/>
            <p:cNvSpPr>
              <a:spLocks noChangeShapeType="1"/>
            </p:cNvSpPr>
            <p:nvPr/>
          </p:nvSpPr>
          <p:spPr bwMode="auto">
            <a:xfrm>
              <a:off x="4632" y="3586"/>
              <a:ext cx="648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944" y="321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4224" y="3840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4368" y="3888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464" y="3984"/>
              <a:ext cx="48" cy="4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48" y="35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4752" y="384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3552" y="28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080" y="3072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3072" y="360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8" name="Oval 40"/>
            <p:cNvSpPr>
              <a:spLocks noChangeArrowheads="1"/>
            </p:cNvSpPr>
            <p:nvPr/>
          </p:nvSpPr>
          <p:spPr bwMode="auto">
            <a:xfrm>
              <a:off x="3312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89" name="Oval 41"/>
            <p:cNvSpPr>
              <a:spLocks noChangeArrowheads="1"/>
            </p:cNvSpPr>
            <p:nvPr/>
          </p:nvSpPr>
          <p:spPr bwMode="auto">
            <a:xfrm>
              <a:off x="3456" y="31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90" name="Oval 42"/>
            <p:cNvSpPr>
              <a:spLocks noChangeArrowheads="1"/>
            </p:cNvSpPr>
            <p:nvPr/>
          </p:nvSpPr>
          <p:spPr bwMode="auto">
            <a:xfrm>
              <a:off x="3168" y="307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91" name="Oval 43"/>
            <p:cNvSpPr>
              <a:spLocks noChangeArrowheads="1"/>
            </p:cNvSpPr>
            <p:nvPr/>
          </p:nvSpPr>
          <p:spPr bwMode="auto">
            <a:xfrm>
              <a:off x="4032" y="3120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092" name="Oval 44"/>
            <p:cNvSpPr>
              <a:spLocks noChangeArrowheads="1"/>
            </p:cNvSpPr>
            <p:nvPr/>
          </p:nvSpPr>
          <p:spPr bwMode="auto">
            <a:xfrm>
              <a:off x="4176" y="2976"/>
              <a:ext cx="48" cy="4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095" name="Rectangle 47"/>
              <p:cNvSpPr>
                <a:spLocks noChangeArrowheads="1"/>
              </p:cNvSpPr>
              <p:nvPr/>
            </p:nvSpPr>
            <p:spPr bwMode="auto">
              <a:xfrm>
                <a:off x="4596448" y="3334200"/>
                <a:ext cx="2480243" cy="10858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350" dirty="0">
                    <a:latin typeface="Gill Sans "/>
                  </a:rPr>
                  <a:t> - number of examples</a:t>
                </a:r>
              </a:p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350" dirty="0">
                    <a:latin typeface="Gill Sans 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350" dirty="0">
                    <a:latin typeface="Gill Sans 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en-US" sz="1350" i="1" baseline="-25000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 ||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350" i="1" dirty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sz="1350" dirty="0">
                  <a:latin typeface="Gill Sans "/>
                </a:endParaRPr>
              </a:p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350" dirty="0">
                    <a:latin typeface="Gill Sans 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</m:t>
                    </m:r>
                  </m:oMath>
                </a14:m>
                <a:r>
                  <a:rPr lang="en-US" sz="1350" dirty="0">
                    <a:latin typeface="Gill Sans "/>
                  </a:rPr>
                  <a:t> - confidence</a:t>
                </a:r>
              </a:p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350" dirty="0">
                    <a:latin typeface="Gill Sans 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35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latin typeface="Gill Sans "/>
                  </a:rPr>
                  <a:t>- average # constraints</a:t>
                </a:r>
              </a:p>
            </p:txBody>
          </p:sp>
        </mc:Choice>
        <mc:Fallback xmlns="">
          <p:sp>
            <p:nvSpPr>
              <p:cNvPr id="130095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6448" y="3334200"/>
                <a:ext cx="2480243" cy="1085850"/>
              </a:xfrm>
              <a:prstGeom prst="rect">
                <a:avLst/>
              </a:prstGeom>
              <a:blipFill>
                <a:blip r:embed="rId4"/>
                <a:stretch>
                  <a:fillRect t="-556" b="-111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95882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VC-style Generalization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Hypothesis space: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𝑎𝑟𝑔𝑠𝑜𝑟𝑡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 err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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𝑹</m:t>
                        </m:r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𝑎𝑟𝑔𝑠𝑜𝑟𝑡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returns permutation of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{1,…,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CC VC-based bound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𝑒𝑟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𝑒𝑟𝑟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𝜃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𝑘𝑑𝑙𝑜𝑔</m:t>
                                    </m:r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𝑚𝑘</m:t>
                                            </m:r>
                                          </m:num>
                                          <m:den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4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367" name="Rectangle 31"/>
              <p:cNvSpPr>
                <a:spLocks noChangeArrowheads="1"/>
              </p:cNvSpPr>
              <p:nvPr/>
            </p:nvSpPr>
            <p:spPr bwMode="auto">
              <a:xfrm>
                <a:off x="6100792" y="2878668"/>
                <a:ext cx="3028950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500" dirty="0">
                    <a:latin typeface="Gill 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500" dirty="0">
                    <a:latin typeface="Gill Sans"/>
                  </a:rPr>
                  <a:t> - number of examples</a:t>
                </a:r>
              </a:p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500" dirty="0">
                    <a:latin typeface="Gill 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500" dirty="0">
                    <a:latin typeface="Gill Sans"/>
                  </a:rPr>
                  <a:t> - dimension of input space</a:t>
                </a:r>
              </a:p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500" dirty="0">
                    <a:latin typeface="Gill 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500" dirty="0">
                    <a:latin typeface="Gill Sans"/>
                  </a:rPr>
                  <a:t> - confidence</a:t>
                </a:r>
              </a:p>
              <a:p>
                <a:pPr marL="257175" indent="-257175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sz="1500" dirty="0">
                    <a:latin typeface="Gill 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500" dirty="0">
                    <a:latin typeface="Gill Sans"/>
                  </a:rPr>
                  <a:t> - number of classes</a:t>
                </a:r>
              </a:p>
            </p:txBody>
          </p:sp>
        </mc:Choice>
        <mc:Fallback xmlns="">
          <p:sp>
            <p:nvSpPr>
              <p:cNvPr id="14236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0792" y="2878668"/>
                <a:ext cx="3028950" cy="1143000"/>
              </a:xfrm>
              <a:prstGeom prst="rect">
                <a:avLst/>
              </a:prstGeom>
              <a:blipFill>
                <a:blip r:embed="rId4"/>
                <a:stretch>
                  <a:fillRect t="-1064" b="-58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2373" name="Group 37"/>
          <p:cNvGrpSpPr>
            <a:grpSpLocks/>
          </p:cNvGrpSpPr>
          <p:nvPr/>
        </p:nvGrpSpPr>
        <p:grpSpPr bwMode="auto">
          <a:xfrm>
            <a:off x="6314011" y="1345281"/>
            <a:ext cx="800100" cy="600075"/>
            <a:chOff x="3840" y="864"/>
            <a:chExt cx="1152" cy="864"/>
          </a:xfrm>
        </p:grpSpPr>
        <p:sp>
          <p:nvSpPr>
            <p:cNvPr id="142368" name="Line 32"/>
            <p:cNvSpPr>
              <a:spLocks noChangeShapeType="1"/>
            </p:cNvSpPr>
            <p:nvPr/>
          </p:nvSpPr>
          <p:spPr bwMode="auto">
            <a:xfrm>
              <a:off x="3984" y="864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69" name="Line 33"/>
            <p:cNvSpPr>
              <a:spLocks noChangeShapeType="1"/>
            </p:cNvSpPr>
            <p:nvPr/>
          </p:nvSpPr>
          <p:spPr bwMode="auto">
            <a:xfrm flipH="1">
              <a:off x="3840" y="1296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0" name="Line 34"/>
            <p:cNvSpPr>
              <a:spLocks noChangeShapeType="1"/>
            </p:cNvSpPr>
            <p:nvPr/>
          </p:nvSpPr>
          <p:spPr bwMode="auto">
            <a:xfrm flipV="1">
              <a:off x="4272" y="1248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1" name="Line 35"/>
            <p:cNvSpPr>
              <a:spLocks noChangeShapeType="1"/>
            </p:cNvSpPr>
            <p:nvPr/>
          </p:nvSpPr>
          <p:spPr bwMode="auto">
            <a:xfrm>
              <a:off x="4656" y="124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2" name="Line 36"/>
            <p:cNvSpPr>
              <a:spLocks noChangeShapeType="1"/>
            </p:cNvSpPr>
            <p:nvPr/>
          </p:nvSpPr>
          <p:spPr bwMode="auto">
            <a:xfrm flipV="1">
              <a:off x="4656" y="86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42407" name="Group 71"/>
          <p:cNvGrpSpPr>
            <a:grpSpLocks/>
          </p:cNvGrpSpPr>
          <p:nvPr/>
        </p:nvGrpSpPr>
        <p:grpSpPr bwMode="auto">
          <a:xfrm rot="5400000">
            <a:off x="7387554" y="878903"/>
            <a:ext cx="1485900" cy="1126331"/>
            <a:chOff x="3792" y="384"/>
            <a:chExt cx="2976" cy="2256"/>
          </a:xfrm>
        </p:grpSpPr>
        <p:sp>
          <p:nvSpPr>
            <p:cNvPr id="142375" name="Line 39"/>
            <p:cNvSpPr>
              <a:spLocks noChangeShapeType="1"/>
            </p:cNvSpPr>
            <p:nvPr/>
          </p:nvSpPr>
          <p:spPr bwMode="auto">
            <a:xfrm>
              <a:off x="4128" y="912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6" name="Line 40"/>
            <p:cNvSpPr>
              <a:spLocks noChangeShapeType="1"/>
            </p:cNvSpPr>
            <p:nvPr/>
          </p:nvSpPr>
          <p:spPr bwMode="auto">
            <a:xfrm flipH="1">
              <a:off x="3984" y="134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7" name="Line 41"/>
            <p:cNvSpPr>
              <a:spLocks noChangeShapeType="1"/>
            </p:cNvSpPr>
            <p:nvPr/>
          </p:nvSpPr>
          <p:spPr bwMode="auto">
            <a:xfrm flipV="1">
              <a:off x="4416" y="1296"/>
              <a:ext cx="3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8" name="Line 42"/>
            <p:cNvSpPr>
              <a:spLocks noChangeShapeType="1"/>
            </p:cNvSpPr>
            <p:nvPr/>
          </p:nvSpPr>
          <p:spPr bwMode="auto">
            <a:xfrm>
              <a:off x="4800" y="129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79" name="Line 43"/>
            <p:cNvSpPr>
              <a:spLocks noChangeShapeType="1"/>
            </p:cNvSpPr>
            <p:nvPr/>
          </p:nvSpPr>
          <p:spPr bwMode="auto">
            <a:xfrm flipV="1">
              <a:off x="4800" y="912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0" name="Line 44"/>
            <p:cNvSpPr>
              <a:spLocks noChangeShapeType="1"/>
            </p:cNvSpPr>
            <p:nvPr/>
          </p:nvSpPr>
          <p:spPr bwMode="auto">
            <a:xfrm>
              <a:off x="4992" y="9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2" name="Line 46"/>
            <p:cNvSpPr>
              <a:spLocks noChangeShapeType="1"/>
            </p:cNvSpPr>
            <p:nvPr/>
          </p:nvSpPr>
          <p:spPr bwMode="auto">
            <a:xfrm flipH="1" flipV="1">
              <a:off x="4752" y="384"/>
              <a:ext cx="24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3" name="Line 47"/>
            <p:cNvSpPr>
              <a:spLocks noChangeShapeType="1"/>
            </p:cNvSpPr>
            <p:nvPr/>
          </p:nvSpPr>
          <p:spPr bwMode="auto">
            <a:xfrm>
              <a:off x="5424" y="912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4" name="Line 48"/>
            <p:cNvSpPr>
              <a:spLocks noChangeShapeType="1"/>
            </p:cNvSpPr>
            <p:nvPr/>
          </p:nvSpPr>
          <p:spPr bwMode="auto">
            <a:xfrm flipV="1">
              <a:off x="5424" y="528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5" name="Line 49"/>
            <p:cNvSpPr>
              <a:spLocks noChangeShapeType="1"/>
            </p:cNvSpPr>
            <p:nvPr/>
          </p:nvSpPr>
          <p:spPr bwMode="auto">
            <a:xfrm flipV="1">
              <a:off x="5136" y="1488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6" name="Line 50"/>
            <p:cNvSpPr>
              <a:spLocks noChangeShapeType="1"/>
            </p:cNvSpPr>
            <p:nvPr/>
          </p:nvSpPr>
          <p:spPr bwMode="auto">
            <a:xfrm flipH="1">
              <a:off x="5424" y="115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7" name="Line 51"/>
            <p:cNvSpPr>
              <a:spLocks noChangeShapeType="1"/>
            </p:cNvSpPr>
            <p:nvPr/>
          </p:nvSpPr>
          <p:spPr bwMode="auto">
            <a:xfrm>
              <a:off x="5568" y="115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88" name="Line 52"/>
            <p:cNvSpPr>
              <a:spLocks noChangeShapeType="1"/>
            </p:cNvSpPr>
            <p:nvPr/>
          </p:nvSpPr>
          <p:spPr bwMode="auto">
            <a:xfrm>
              <a:off x="5424" y="148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95" name="Line 59"/>
            <p:cNvSpPr>
              <a:spLocks noChangeShapeType="1"/>
            </p:cNvSpPr>
            <p:nvPr/>
          </p:nvSpPr>
          <p:spPr bwMode="auto">
            <a:xfrm flipV="1">
              <a:off x="5760" y="163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96" name="Line 60"/>
            <p:cNvSpPr>
              <a:spLocks noChangeShapeType="1"/>
            </p:cNvSpPr>
            <p:nvPr/>
          </p:nvSpPr>
          <p:spPr bwMode="auto">
            <a:xfrm flipH="1">
              <a:off x="3792" y="177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97" name="Line 61"/>
            <p:cNvSpPr>
              <a:spLocks noChangeShapeType="1"/>
            </p:cNvSpPr>
            <p:nvPr/>
          </p:nvSpPr>
          <p:spPr bwMode="auto">
            <a:xfrm>
              <a:off x="6048" y="129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398" name="Line 62"/>
            <p:cNvSpPr>
              <a:spLocks noChangeShapeType="1"/>
            </p:cNvSpPr>
            <p:nvPr/>
          </p:nvSpPr>
          <p:spPr bwMode="auto">
            <a:xfrm>
              <a:off x="6192" y="1632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401" name="Line 65"/>
            <p:cNvSpPr>
              <a:spLocks noChangeShapeType="1"/>
            </p:cNvSpPr>
            <p:nvPr/>
          </p:nvSpPr>
          <p:spPr bwMode="auto">
            <a:xfrm flipH="1">
              <a:off x="4320" y="1536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402" name="Line 66"/>
            <p:cNvSpPr>
              <a:spLocks noChangeShapeType="1"/>
            </p:cNvSpPr>
            <p:nvPr/>
          </p:nvSpPr>
          <p:spPr bwMode="auto">
            <a:xfrm>
              <a:off x="5760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403" name="Line 67"/>
            <p:cNvSpPr>
              <a:spLocks noChangeShapeType="1"/>
            </p:cNvSpPr>
            <p:nvPr/>
          </p:nvSpPr>
          <p:spPr bwMode="auto">
            <a:xfrm flipV="1">
              <a:off x="6048" y="720"/>
              <a:ext cx="67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404" name="Line 68"/>
            <p:cNvSpPr>
              <a:spLocks noChangeShapeType="1"/>
            </p:cNvSpPr>
            <p:nvPr/>
          </p:nvSpPr>
          <p:spPr bwMode="auto">
            <a:xfrm>
              <a:off x="3984" y="177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405" name="Line 69"/>
            <p:cNvSpPr>
              <a:spLocks noChangeShapeType="1"/>
            </p:cNvSpPr>
            <p:nvPr/>
          </p:nvSpPr>
          <p:spPr bwMode="auto">
            <a:xfrm>
              <a:off x="5760" y="182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406" name="Line 70"/>
            <p:cNvSpPr>
              <a:spLocks noChangeShapeType="1"/>
            </p:cNvSpPr>
            <p:nvPr/>
          </p:nvSpPr>
          <p:spPr bwMode="auto">
            <a:xfrm>
              <a:off x="4320" y="216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710530" y="4068142"/>
            <a:ext cx="3428843" cy="908654"/>
          </a:xfrm>
          <a:prstGeom prst="wedgeRectCallout">
            <a:avLst>
              <a:gd name="adj1" fmla="val -66991"/>
              <a:gd name="adj2" fmla="val -3583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3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Performance: </a:t>
            </a:r>
            <a:r>
              <a:rPr lang="en-US" sz="1350" dirty="0">
                <a:latin typeface="Calibri" pitchFamily="34" charset="0"/>
                <a:cs typeface="Calibri" pitchFamily="34" charset="0"/>
              </a:rPr>
              <a:t>even though this is </a:t>
            </a:r>
            <a:r>
              <a:rPr lang="en-US" sz="135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 right thing to do</a:t>
            </a:r>
            <a:r>
              <a:rPr lang="en-US" sz="1350" dirty="0">
                <a:latin typeface="Calibri" pitchFamily="34" charset="0"/>
                <a:cs typeface="Calibri" pitchFamily="34" charset="0"/>
              </a:rPr>
              <a:t>, and differences can be observed in low dimensional cases, in high dimensional cases, the impact is not always significant. </a:t>
            </a:r>
            <a:endParaRPr lang="en-US" sz="900" baseline="-25000" dirty="0">
              <a:latin typeface="Calibri"/>
              <a:cs typeface="Calibri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35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43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MultiClass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816644"/>
                <a:ext cx="8229600" cy="3690798"/>
              </a:xfrm>
            </p:spPr>
            <p:txBody>
              <a:bodyPr>
                <a:normAutofit fontScale="92500" lnSpcReduction="10000"/>
              </a:bodyPr>
              <a:lstStyle/>
              <a:p>
                <a:pPr lvl="1"/>
                <a:r>
                  <a:rPr lang="en-US" dirty="0"/>
                  <a:t>Ranking</a:t>
                </a:r>
              </a:p>
              <a:p>
                <a:pPr lvl="2"/>
                <a:r>
                  <a:rPr lang="en-US" dirty="0"/>
                  <a:t>category ranking (over classes)</a:t>
                </a:r>
              </a:p>
              <a:p>
                <a:pPr lvl="2"/>
                <a:r>
                  <a:rPr lang="en-US" dirty="0"/>
                  <a:t>ordinal regression (over examples)</a:t>
                </a:r>
              </a:p>
              <a:p>
                <a:pPr lvl="1"/>
                <a:r>
                  <a:rPr lang="en-US" dirty="0"/>
                  <a:t>Multilabel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both red and blue</a:t>
                </a:r>
              </a:p>
              <a:p>
                <a:pPr lvl="1"/>
                <a:r>
                  <a:rPr lang="en-US" dirty="0"/>
                  <a:t>Complex relationships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more red than blue, but not green</a:t>
                </a:r>
              </a:p>
              <a:p>
                <a:pPr lvl="1"/>
                <a:r>
                  <a:rPr lang="en-US" dirty="0"/>
                  <a:t>Millions of classes</a:t>
                </a:r>
              </a:p>
              <a:p>
                <a:pPr lvl="2"/>
                <a:r>
                  <a:rPr lang="en-US" dirty="0"/>
                  <a:t>sequence labeling (e.g. POS tagging)</a:t>
                </a:r>
              </a:p>
              <a:p>
                <a:pPr lvl="2"/>
                <a:r>
                  <a:rPr lang="en-US" dirty="0"/>
                  <a:t>The same algorithms can be applied to these problems, namely, to Structured Prediction</a:t>
                </a:r>
              </a:p>
              <a:p>
                <a:pPr lvl="2"/>
                <a:r>
                  <a:rPr lang="en-US" dirty="0"/>
                  <a:t>This observation is the starting point for CS546.</a:t>
                </a:r>
              </a:p>
            </p:txBody>
          </p:sp>
        </mc:Choice>
        <mc:Fallback xmlns="">
          <p:sp>
            <p:nvSpPr>
              <p:cNvPr id="184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16644"/>
                <a:ext cx="8229600" cy="3690798"/>
              </a:xfrm>
              <a:blipFill>
                <a:blip r:embed="rId3"/>
                <a:stretch>
                  <a:fillRect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9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(more) Multi-Categorical Output Tasks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1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Sequential Prediction (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1,…,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POS tagging (‘(NVNNA)’)</a:t>
                </a:r>
              </a:p>
              <a:p>
                <a:pPr lvl="2"/>
                <a:r>
                  <a:rPr lang="en-US" dirty="0"/>
                  <a:t>	“This is a sentence.” </a:t>
                </a:r>
                <a:r>
                  <a:rPr lang="en-US" dirty="0">
                    <a:sym typeface="Symbol" pitchFamily="18" charset="2"/>
                  </a:rPr>
                  <a:t></a:t>
                </a:r>
                <a:r>
                  <a:rPr lang="en-US" dirty="0"/>
                  <a:t> D V D N </a:t>
                </a:r>
              </a:p>
              <a:p>
                <a:pPr lvl="1"/>
                <a:r>
                  <a:rPr lang="en-US" dirty="0"/>
                  <a:t>e.g. phrase identification</a:t>
                </a:r>
              </a:p>
              <a:p>
                <a:pPr lvl="1"/>
                <a:r>
                  <a:rPr lang="en-US" dirty="0"/>
                  <a:t>Many labels: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dirty="0"/>
                  <a:t> for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sentence</a:t>
                </a:r>
              </a:p>
              <a:p>
                <a:r>
                  <a:rPr lang="en-US" dirty="0"/>
                  <a:t>Structured Output Prediction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1,…,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parse tree, multi-level phrase identification</a:t>
                </a:r>
              </a:p>
              <a:p>
                <a:pPr lvl="1"/>
                <a:r>
                  <a:rPr lang="en-US" dirty="0"/>
                  <a:t>e.g. sequential prediction</a:t>
                </a:r>
              </a:p>
              <a:p>
                <a:pPr lvl="1"/>
                <a:r>
                  <a:rPr lang="en-US" dirty="0"/>
                  <a:t>Constrained by: </a:t>
                </a:r>
              </a:p>
              <a:p>
                <a:pPr lvl="2"/>
                <a:r>
                  <a:rPr lang="en-US" dirty="0"/>
                  <a:t>	domain, problem, data, background knowledge, etc...</a:t>
                </a:r>
              </a:p>
            </p:txBody>
          </p:sp>
        </mc:Choice>
        <mc:Fallback xmlns="">
          <p:sp>
            <p:nvSpPr>
              <p:cNvPr id="218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3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58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Formal View of Boosting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</a:t>
                </a:r>
                <a:r>
                  <a:rPr lang="en-US" dirty="0">
                    <a:solidFill>
                      <a:srgbClr val="3333FF"/>
                    </a:solidFill>
                  </a:rPr>
                  <a:t>training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), … (</m:t>
                    </m:r>
                    <m:r>
                      <a:rPr lang="en-US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{−1, +1} </m:t>
                    </m:r>
                  </m:oMath>
                </a14:m>
                <a:r>
                  <a:rPr lang="en-US" dirty="0"/>
                  <a:t>is the correct label of instance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1, 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Construct a </a:t>
                </a:r>
                <a:r>
                  <a:rPr lang="en-US" dirty="0">
                    <a:solidFill>
                      <a:srgbClr val="3333FF"/>
                    </a:solidFill>
                  </a:rPr>
                  <a:t>distribution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{1,…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Find </a:t>
                </a:r>
                <a:r>
                  <a:rPr lang="en-US" dirty="0">
                    <a:solidFill>
                      <a:srgbClr val="3333FF"/>
                    </a:solidFill>
                  </a:rPr>
                  <a:t>weak hypothesis </a:t>
                </a:r>
                <a:r>
                  <a:rPr lang="en-US" dirty="0"/>
                  <a:t>(“rule of thumb”)</a:t>
                </a:r>
              </a:p>
              <a:p>
                <a:pPr marL="342900" lvl="1" indent="0">
                  <a:buNone/>
                </a:pPr>
                <a:r>
                  <a:rPr lang="en-US" dirty="0">
                    <a:latin typeface="Calibri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baseline="-25000" dirty="0" err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→ {−1, +1}</m:t>
                    </m:r>
                  </m:oMath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     with small error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baseline="-25000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:r>
                  <a:rPr lang="en-US" dirty="0">
                    <a:latin typeface="Calibri"/>
                  </a:rPr>
                  <a:t>D</a:t>
                </a:r>
                <a:r>
                  <a:rPr lang="en-US" baseline="-25000" dirty="0">
                    <a:latin typeface="Calibri"/>
                  </a:rPr>
                  <a:t>t</a:t>
                </a:r>
                <a:r>
                  <a:rPr lang="en-US" dirty="0"/>
                  <a:t>:</a:t>
                </a:r>
              </a:p>
              <a:p>
                <a:pPr marL="342900" lvl="1" indent="0">
                  <a:buNone/>
                </a:pPr>
                <a:r>
                  <a:rPr lang="en-US" dirty="0">
                    <a:latin typeface="cmmi10"/>
                  </a:rPr>
                  <a:t> 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</a:t>
                </a:r>
                <a:r>
                  <a:rPr lang="en-US" dirty="0">
                    <a:solidFill>
                      <a:srgbClr val="3333FF"/>
                    </a:solidFill>
                  </a:rPr>
                  <a:t>final hypothesis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𝑓𝑖𝑛𝑎𝑙</m:t>
                    </m:r>
                  </m:oMath>
                </a14:m>
                <a:endParaRPr lang="en-US" baseline="-25000" dirty="0">
                  <a:latin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 t="-2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0978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f572523-ab6a-4c2f-893d-47fc3b31412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57bdb48-25ef-4b8c-b64d-02080d09ee5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13477cb-49b8-452d-b35c-4310e46de85b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0016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10723</TotalTime>
  <Words>10491</Words>
  <Application>Microsoft Office PowerPoint</Application>
  <PresentationFormat>On-screen Show (16:9)</PresentationFormat>
  <Paragraphs>1384</Paragraphs>
  <Slides>83</Slides>
  <Notes>50</Notes>
  <HiddenSlides>5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7" baseType="lpstr">
      <vt:lpstr>Arial</vt:lpstr>
      <vt:lpstr>Arial Narrow</vt:lpstr>
      <vt:lpstr>Calibri</vt:lpstr>
      <vt:lpstr>Cambria Math</vt:lpstr>
      <vt:lpstr>cmmi10</vt:lpstr>
      <vt:lpstr>cmsy10</vt:lpstr>
      <vt:lpstr>Gill Sans</vt:lpstr>
      <vt:lpstr>Gill Sans </vt:lpstr>
      <vt:lpstr>Gill Sans MT</vt:lpstr>
      <vt:lpstr>Symbol</vt:lpstr>
      <vt:lpstr>Times</vt:lpstr>
      <vt:lpstr>Times New Roman</vt:lpstr>
      <vt:lpstr>Wingdings</vt:lpstr>
      <vt:lpstr>Office Theme</vt:lpstr>
      <vt:lpstr>Boosting and Ensembles;  Multi-class Classification and Ranking</vt:lpstr>
      <vt:lpstr>Where are we?</vt:lpstr>
      <vt:lpstr>Boosting</vt:lpstr>
      <vt:lpstr>Boosting Notes </vt:lpstr>
      <vt:lpstr>Boosting Motivation</vt:lpstr>
      <vt:lpstr>The Boosting Approach </vt:lpstr>
      <vt:lpstr>Theoretical Motivation</vt:lpstr>
      <vt:lpstr>History</vt:lpstr>
      <vt:lpstr>A Formal View of Boosting</vt:lpstr>
      <vt:lpstr>Adaboost</vt:lpstr>
      <vt:lpstr>Administration (11/11/20)</vt:lpstr>
      <vt:lpstr>Projects</vt:lpstr>
      <vt:lpstr>A Toy Example</vt:lpstr>
      <vt:lpstr>A Toy Example</vt:lpstr>
      <vt:lpstr>A Toy Example</vt:lpstr>
      <vt:lpstr>A Toy Example</vt:lpstr>
      <vt:lpstr>A Toy Example</vt:lpstr>
      <vt:lpstr>Analyzing Adaboost</vt:lpstr>
      <vt:lpstr>PowerPoint Presentation</vt:lpstr>
      <vt:lpstr>PowerPoint Presentation</vt:lpstr>
      <vt:lpstr>Analyzing Adaboost</vt:lpstr>
      <vt:lpstr>AdaBoost Proof (1)</vt:lpstr>
      <vt:lpstr>AdaBoost Proof (2)</vt:lpstr>
      <vt:lpstr>AdaBoost Proof(3)</vt:lpstr>
      <vt:lpstr>Boosting The Confidence (1)</vt:lpstr>
      <vt:lpstr>Boosting The Confidence (2)</vt:lpstr>
      <vt:lpstr>Summary of Ensemble Methods </vt:lpstr>
      <vt:lpstr>Boosting</vt:lpstr>
      <vt:lpstr>Boosting: Different Perspectives</vt:lpstr>
      <vt:lpstr>Bagging</vt:lpstr>
      <vt:lpstr>Example: Bagged Decision Trees</vt:lpstr>
      <vt:lpstr>Random Forests (Bagged Trees++)</vt:lpstr>
      <vt:lpstr>So Far: Classification</vt:lpstr>
      <vt:lpstr>Multi-Categorical Output Tasks</vt:lpstr>
      <vt:lpstr>Setting</vt:lpstr>
      <vt:lpstr>PowerPoint Presentation</vt:lpstr>
      <vt:lpstr>Binary to Multiclass</vt:lpstr>
      <vt:lpstr>One-Vs-All</vt:lpstr>
      <vt:lpstr>Solving MultiClass with 1 vs All learning</vt:lpstr>
      <vt:lpstr>Learning via One-Versus-All (OvA) Assumption</vt:lpstr>
      <vt:lpstr>All-Vs-All</vt:lpstr>
      <vt:lpstr>Learning via All-Verses-All (AvA) Assumption</vt:lpstr>
      <vt:lpstr>Classifying with AvA</vt:lpstr>
      <vt:lpstr>One-vs-All vs. All vs. All</vt:lpstr>
      <vt:lpstr>Error Correcting Codes Decomposition</vt:lpstr>
      <vt:lpstr>Problems with Decompositions</vt:lpstr>
      <vt:lpstr>1 Vs All:  Learning Architecture</vt:lpstr>
      <vt:lpstr>Another View on Binary Classification</vt:lpstr>
      <vt:lpstr>Recall: Winnow’s Extensions</vt:lpstr>
      <vt:lpstr>Extending Balanced</vt:lpstr>
      <vt:lpstr>Where are we?</vt:lpstr>
      <vt:lpstr>Recall: Margin for binary classifiers</vt:lpstr>
      <vt:lpstr>Multiclass Margin</vt:lpstr>
      <vt:lpstr>Multiclass SVM (Intuition)</vt:lpstr>
      <vt:lpstr>Multiclass SVM in the separable case</vt:lpstr>
      <vt:lpstr>Multiclass SVM: General case</vt:lpstr>
      <vt:lpstr>Multiclass SVM: General case</vt:lpstr>
      <vt:lpstr>Multiclass SVM</vt:lpstr>
      <vt:lpstr>Multiclass SVM: Summary</vt:lpstr>
      <vt:lpstr>Constraint Classification</vt:lpstr>
      <vt:lpstr>Linear Separability for Multiclass</vt:lpstr>
      <vt:lpstr>Constraint Classification</vt:lpstr>
      <vt:lpstr>Details: Kesler Construction &amp; Multi-Class Separability</vt:lpstr>
      <vt:lpstr>Kesler’s Construction (1)</vt:lpstr>
      <vt:lpstr>Kesler’s Construction (2)</vt:lpstr>
      <vt:lpstr>Kesler’s Construction (3)</vt:lpstr>
      <vt:lpstr>Learning via Kesler’s Construction</vt:lpstr>
      <vt:lpstr>Perceptron in Kesler Construction </vt:lpstr>
      <vt:lpstr>Conservative update</vt:lpstr>
      <vt:lpstr>Multiclass Classification Summary 1: Multiclass Classification</vt:lpstr>
      <vt:lpstr>Multiclass Classification Summary 2: One-vs-all may not always work</vt:lpstr>
      <vt:lpstr>Summary 3:  </vt:lpstr>
      <vt:lpstr>Summary 4: </vt:lpstr>
      <vt:lpstr>Significance  </vt:lpstr>
      <vt:lpstr>Margin</vt:lpstr>
      <vt:lpstr>Multiclass Margin</vt:lpstr>
      <vt:lpstr>Constraint Classification</vt:lpstr>
      <vt:lpstr>Multi-category to Constraint Classification</vt:lpstr>
      <vt:lpstr>Properties of Construction (Zimak et. al 2002, 2003)</vt:lpstr>
      <vt:lpstr>Margin Generalization Bounds</vt:lpstr>
      <vt:lpstr>VC-style Generalization Bounds</vt:lpstr>
      <vt:lpstr>Beyond MultiClass Classification</vt:lpstr>
      <vt:lpstr>(more) Multi-Categorical Output Tasks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Roth, Dan</cp:lastModifiedBy>
  <cp:revision>343</cp:revision>
  <dcterms:created xsi:type="dcterms:W3CDTF">2017-09-22T15:37:04Z</dcterms:created>
  <dcterms:modified xsi:type="dcterms:W3CDTF">2020-11-11T14:37:55Z</dcterms:modified>
</cp:coreProperties>
</file>