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316" r:id="rId2"/>
    <p:sldId id="1327" r:id="rId3"/>
    <p:sldId id="1328" r:id="rId4"/>
    <p:sldId id="1187" r:id="rId5"/>
    <p:sldId id="1188" r:id="rId6"/>
    <p:sldId id="1189" r:id="rId7"/>
    <p:sldId id="1293" r:id="rId8"/>
    <p:sldId id="1310" r:id="rId9"/>
    <p:sldId id="1309" r:id="rId10"/>
    <p:sldId id="1308" r:id="rId11"/>
    <p:sldId id="1311" r:id="rId12"/>
    <p:sldId id="1195" r:id="rId13"/>
    <p:sldId id="1198" r:id="rId14"/>
    <p:sldId id="1199" r:id="rId15"/>
    <p:sldId id="1201" r:id="rId16"/>
    <p:sldId id="1202" r:id="rId17"/>
    <p:sldId id="1292" r:id="rId18"/>
    <p:sldId id="1281" r:id="rId19"/>
    <p:sldId id="1290" r:id="rId20"/>
    <p:sldId id="1288" r:id="rId21"/>
    <p:sldId id="1313" r:id="rId22"/>
    <p:sldId id="1207" r:id="rId23"/>
    <p:sldId id="1216" r:id="rId24"/>
    <p:sldId id="1279" r:id="rId25"/>
    <p:sldId id="1212" r:id="rId26"/>
    <p:sldId id="1329" r:id="rId27"/>
    <p:sldId id="1330" r:id="rId28"/>
    <p:sldId id="1282" r:id="rId29"/>
    <p:sldId id="1213" r:id="rId30"/>
    <p:sldId id="1214" r:id="rId31"/>
    <p:sldId id="1215" r:id="rId32"/>
    <p:sldId id="1280" r:id="rId33"/>
    <p:sldId id="1283" r:id="rId34"/>
    <p:sldId id="1284" r:id="rId35"/>
    <p:sldId id="1291" r:id="rId36"/>
    <p:sldId id="1217" r:id="rId37"/>
    <p:sldId id="1219" r:id="rId38"/>
    <p:sldId id="1218" r:id="rId39"/>
    <p:sldId id="1220" r:id="rId40"/>
    <p:sldId id="1221" r:id="rId41"/>
    <p:sldId id="1222" r:id="rId42"/>
    <p:sldId id="1314" r:id="rId43"/>
    <p:sldId id="1223" r:id="rId44"/>
    <p:sldId id="1224" r:id="rId45"/>
    <p:sldId id="1225" r:id="rId46"/>
    <p:sldId id="1226" r:id="rId47"/>
    <p:sldId id="1287" r:id="rId48"/>
    <p:sldId id="1315" r:id="rId49"/>
    <p:sldId id="1317" r:id="rId50"/>
    <p:sldId id="1316" r:id="rId51"/>
    <p:sldId id="1318" r:id="rId52"/>
    <p:sldId id="1319" r:id="rId53"/>
    <p:sldId id="1331" r:id="rId54"/>
    <p:sldId id="1332" r:id="rId55"/>
    <p:sldId id="1333" r:id="rId56"/>
    <p:sldId id="1230" r:id="rId57"/>
    <p:sldId id="1231" r:id="rId58"/>
    <p:sldId id="1232" r:id="rId59"/>
    <p:sldId id="1243"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ration" id="{721573FB-1162-4787-A93A-6E5765BBFAB9}">
          <p14:sldIdLst>
            <p14:sldId id="316"/>
            <p14:sldId id="1327"/>
            <p14:sldId id="1328"/>
          </p14:sldIdLst>
        </p14:section>
        <p14:section name="Introduction" id="{FE206563-2C0B-4881-B654-377F744CEB0F}">
          <p14:sldIdLst>
            <p14:sldId id="1187"/>
            <p14:sldId id="1188"/>
            <p14:sldId id="1189"/>
            <p14:sldId id="1293"/>
            <p14:sldId id="1310"/>
            <p14:sldId id="1309"/>
            <p14:sldId id="1308"/>
          </p14:sldIdLst>
        </p14:section>
        <p14:section name="NN-1" id="{A09D7B1C-2962-40F1-9D71-121120492093}">
          <p14:sldIdLst>
            <p14:sldId id="1311"/>
            <p14:sldId id="1195"/>
            <p14:sldId id="1198"/>
            <p14:sldId id="1199"/>
            <p14:sldId id="1201"/>
            <p14:sldId id="1202"/>
            <p14:sldId id="1292"/>
            <p14:sldId id="1281"/>
            <p14:sldId id="1290"/>
            <p14:sldId id="1288"/>
            <p14:sldId id="1313"/>
            <p14:sldId id="1207"/>
            <p14:sldId id="1216"/>
            <p14:sldId id="1279"/>
            <p14:sldId id="1212"/>
            <p14:sldId id="1329"/>
            <p14:sldId id="1330"/>
            <p14:sldId id="1282"/>
            <p14:sldId id="1213"/>
            <p14:sldId id="1214"/>
            <p14:sldId id="1215"/>
            <p14:sldId id="1280"/>
            <p14:sldId id="1283"/>
            <p14:sldId id="1284"/>
            <p14:sldId id="1291"/>
            <p14:sldId id="1217"/>
            <p14:sldId id="1219"/>
            <p14:sldId id="1218"/>
            <p14:sldId id="1220"/>
            <p14:sldId id="1221"/>
            <p14:sldId id="1222"/>
            <p14:sldId id="1314"/>
            <p14:sldId id="1223"/>
            <p14:sldId id="1224"/>
            <p14:sldId id="1225"/>
            <p14:sldId id="1226"/>
            <p14:sldId id="1287"/>
            <p14:sldId id="1315"/>
            <p14:sldId id="1317"/>
            <p14:sldId id="1316"/>
            <p14:sldId id="1318"/>
            <p14:sldId id="1319"/>
            <p14:sldId id="1331"/>
            <p14:sldId id="1332"/>
            <p14:sldId id="1333"/>
            <p14:sldId id="1230"/>
            <p14:sldId id="1231"/>
            <p14:sldId id="1232"/>
            <p14:sldId id="1243"/>
          </p14:sldIdLst>
        </p14:section>
        <p14:section name="NN-2" id="{899E8557-FE9E-466C-9E10-899DAC8AE7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70E"/>
    <a:srgbClr val="6B6C6E"/>
    <a:srgbClr val="858587"/>
    <a:srgbClr val="44464B"/>
    <a:srgbClr val="787A7D"/>
    <a:srgbClr val="045EA7"/>
    <a:srgbClr val="A0A1A4"/>
    <a:srgbClr val="5A3149"/>
    <a:srgbClr val="662D49"/>
    <a:srgbClr val="6637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76F08-019D-42BB-8E51-4E0669D3453E}" v="514" dt="2020-11-16T16:52:59.76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843" autoAdjust="0"/>
    <p:restoredTop sz="86364" autoAdjust="0"/>
  </p:normalViewPr>
  <p:slideViewPr>
    <p:cSldViewPr snapToGrid="0" snapToObjects="1">
      <p:cViewPr varScale="1">
        <p:scale>
          <a:sx n="215" d="100"/>
          <a:sy n="215" d="100"/>
        </p:scale>
        <p:origin x="136" y="1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EBFD2C7F-CB3F-40E1-8935-C2E6B180059A}"/>
    <pc:docChg chg="custSel modMainMaster">
      <pc:chgData name="Roth, Dan" userId="18da4c67-dd89-43a7-9856-8592f867a23c" providerId="ADAL" clId="{EBFD2C7F-CB3F-40E1-8935-C2E6B180059A}" dt="2019-09-04T13:18:13.868" v="1"/>
      <pc:docMkLst>
        <pc:docMk/>
      </pc:docMkLst>
      <pc:sldMasterChg chg="addSp delSp">
        <pc:chgData name="Roth, Dan" userId="18da4c67-dd89-43a7-9856-8592f867a23c" providerId="ADAL" clId="{EBFD2C7F-CB3F-40E1-8935-C2E6B180059A}" dt="2019-09-04T13:18:13.868" v="1"/>
        <pc:sldMasterMkLst>
          <pc:docMk/>
          <pc:sldMasterMk cId="1807833175" sldId="2147483648"/>
        </pc:sldMasterMkLst>
        <pc:spChg chg="add">
          <ac:chgData name="Roth, Dan" userId="18da4c67-dd89-43a7-9856-8592f867a23c" providerId="ADAL" clId="{EBFD2C7F-CB3F-40E1-8935-C2E6B180059A}" dt="2019-09-04T13:18:13.868" v="1"/>
          <ac:spMkLst>
            <pc:docMk/>
            <pc:sldMasterMk cId="1807833175" sldId="2147483648"/>
            <ac:spMk id="8" creationId="{1E5CAE0A-54AF-4779-BFCF-9940939C1762}"/>
          </ac:spMkLst>
        </pc:spChg>
        <pc:picChg chg="del">
          <ac:chgData name="Roth, Dan" userId="18da4c67-dd89-43a7-9856-8592f867a23c" providerId="ADAL" clId="{EBFD2C7F-CB3F-40E1-8935-C2E6B180059A}" dt="2019-09-04T13:18:11.188" v="0" actId="478"/>
          <ac:picMkLst>
            <pc:docMk/>
            <pc:sldMasterMk cId="1807833175" sldId="2147483648"/>
            <ac:picMk id="7" creationId="{00000000-0000-0000-0000-000000000000}"/>
          </ac:picMkLst>
        </pc:picChg>
      </pc:sldMasterChg>
    </pc:docChg>
  </pc:docChgLst>
  <pc:docChgLst>
    <pc:chgData name="Roth, Dan" userId="18da4c67-dd89-43a7-9856-8592f867a23c" providerId="ADAL" clId="{573B8565-6BA3-438E-8AB2-C07B1BCDB393}"/>
    <pc:docChg chg="undo custSel delSld modSld modMainMaster modSection">
      <pc:chgData name="Roth, Dan" userId="18da4c67-dd89-43a7-9856-8592f867a23c" providerId="ADAL" clId="{573B8565-6BA3-438E-8AB2-C07B1BCDB393}" dt="2020-11-11T22:56:04.574" v="537" actId="47"/>
      <pc:docMkLst>
        <pc:docMk/>
      </pc:docMkLst>
      <pc:sldChg chg="modSp mod">
        <pc:chgData name="Roth, Dan" userId="18da4c67-dd89-43a7-9856-8592f867a23c" providerId="ADAL" clId="{573B8565-6BA3-438E-8AB2-C07B1BCDB393}" dt="2020-11-11T14:39:38.696" v="14" actId="27636"/>
        <pc:sldMkLst>
          <pc:docMk/>
          <pc:sldMk cId="2621147619" sldId="316"/>
        </pc:sldMkLst>
        <pc:spChg chg="mod">
          <ac:chgData name="Roth, Dan" userId="18da4c67-dd89-43a7-9856-8592f867a23c" providerId="ADAL" clId="{573B8565-6BA3-438E-8AB2-C07B1BCDB393}" dt="2020-11-11T14:39:38.696" v="14" actId="27636"/>
          <ac:spMkLst>
            <pc:docMk/>
            <pc:sldMk cId="2621147619" sldId="316"/>
            <ac:spMk id="6" creationId="{00000000-0000-0000-0000-000000000000}"/>
          </ac:spMkLst>
        </pc:spChg>
        <pc:spChg chg="mod">
          <ac:chgData name="Roth, Dan" userId="18da4c67-dd89-43a7-9856-8592f867a23c" providerId="ADAL" clId="{573B8565-6BA3-438E-8AB2-C07B1BCDB393}" dt="2020-11-11T14:39:33.069" v="12" actId="6549"/>
          <ac:spMkLst>
            <pc:docMk/>
            <pc:sldMk cId="2621147619" sldId="316"/>
            <ac:spMk id="7" creationId="{00000000-0000-0000-0000-000000000000}"/>
          </ac:spMkLst>
        </pc:spChg>
      </pc:sldChg>
      <pc:sldChg chg="modSp mod">
        <pc:chgData name="Roth, Dan" userId="18da4c67-dd89-43a7-9856-8592f867a23c" providerId="ADAL" clId="{573B8565-6BA3-438E-8AB2-C07B1BCDB393}" dt="2020-11-11T14:49:02.975" v="229" actId="27636"/>
        <pc:sldMkLst>
          <pc:docMk/>
          <pc:sldMk cId="1637242410" sldId="1199"/>
        </pc:sldMkLst>
        <pc:spChg chg="mod">
          <ac:chgData name="Roth, Dan" userId="18da4c67-dd89-43a7-9856-8592f867a23c" providerId="ADAL" clId="{573B8565-6BA3-438E-8AB2-C07B1BCDB393}" dt="2020-11-11T14:49:02.975" v="229" actId="27636"/>
          <ac:spMkLst>
            <pc:docMk/>
            <pc:sldMk cId="1637242410" sldId="1199"/>
            <ac:spMk id="3" creationId="{00000000-0000-0000-0000-000000000000}"/>
          </ac:spMkLst>
        </pc:spChg>
      </pc:sldChg>
      <pc:sldChg chg="modSp">
        <pc:chgData name="Roth, Dan" userId="18da4c67-dd89-43a7-9856-8592f867a23c" providerId="ADAL" clId="{573B8565-6BA3-438E-8AB2-C07B1BCDB393}" dt="2020-11-11T14:49:52.031" v="230" actId="20577"/>
        <pc:sldMkLst>
          <pc:docMk/>
          <pc:sldMk cId="4117643184" sldId="1201"/>
        </pc:sldMkLst>
        <pc:spChg chg="mod">
          <ac:chgData name="Roth, Dan" userId="18da4c67-dd89-43a7-9856-8592f867a23c" providerId="ADAL" clId="{573B8565-6BA3-438E-8AB2-C07B1BCDB393}" dt="2020-11-11T14:49:52.031" v="230" actId="20577"/>
          <ac:spMkLst>
            <pc:docMk/>
            <pc:sldMk cId="4117643184" sldId="1201"/>
            <ac:spMk id="808963" creationId="{00000000-0000-0000-0000-000000000000}"/>
          </ac:spMkLst>
        </pc:spChg>
      </pc:sldChg>
      <pc:sldChg chg="modSp">
        <pc:chgData name="Roth, Dan" userId="18da4c67-dd89-43a7-9856-8592f867a23c" providerId="ADAL" clId="{573B8565-6BA3-438E-8AB2-C07B1BCDB393}" dt="2020-11-11T14:50:46.152" v="232" actId="1076"/>
        <pc:sldMkLst>
          <pc:docMk/>
          <pc:sldMk cId="4142879075" sldId="1202"/>
        </pc:sldMkLst>
        <pc:picChg chg="mod">
          <ac:chgData name="Roth, Dan" userId="18da4c67-dd89-43a7-9856-8592f867a23c" providerId="ADAL" clId="{573B8565-6BA3-438E-8AB2-C07B1BCDB393}" dt="2020-11-11T14:50:46.152" v="232" actId="1076"/>
          <ac:picMkLst>
            <pc:docMk/>
            <pc:sldMk cId="4142879075" sldId="1202"/>
            <ac:picMk id="54745" creationId="{00000000-0000-0000-0000-000000000000}"/>
          </ac:picMkLst>
        </pc:picChg>
      </pc:sldChg>
      <pc:sldChg chg="addSp delSp modSp mod modAnim">
        <pc:chgData name="Roth, Dan" userId="18da4c67-dd89-43a7-9856-8592f867a23c" providerId="ADAL" clId="{573B8565-6BA3-438E-8AB2-C07B1BCDB393}" dt="2020-11-11T15:16:05.697" v="535"/>
        <pc:sldMkLst>
          <pc:docMk/>
          <pc:sldMk cId="2342945799" sldId="1218"/>
        </pc:sldMkLst>
        <pc:spChg chg="mod">
          <ac:chgData name="Roth, Dan" userId="18da4c67-dd89-43a7-9856-8592f867a23c" providerId="ADAL" clId="{573B8565-6BA3-438E-8AB2-C07B1BCDB393}" dt="2020-11-11T15:08:59.995" v="369"/>
          <ac:spMkLst>
            <pc:docMk/>
            <pc:sldMk cId="2342945799" sldId="1218"/>
            <ac:spMk id="46" creationId="{B741F7FD-9027-425A-BAD0-A7DA27971BAB}"/>
          </ac:spMkLst>
        </pc:spChg>
        <pc:spChg chg="mod">
          <ac:chgData name="Roth, Dan" userId="18da4c67-dd89-43a7-9856-8592f867a23c" providerId="ADAL" clId="{573B8565-6BA3-438E-8AB2-C07B1BCDB393}" dt="2020-11-11T15:08:59.995" v="369"/>
          <ac:spMkLst>
            <pc:docMk/>
            <pc:sldMk cId="2342945799" sldId="1218"/>
            <ac:spMk id="47" creationId="{8B639C87-C0CE-4958-97CE-3FD4058CE671}"/>
          </ac:spMkLst>
        </pc:spChg>
        <pc:spChg chg="mod">
          <ac:chgData name="Roth, Dan" userId="18da4c67-dd89-43a7-9856-8592f867a23c" providerId="ADAL" clId="{573B8565-6BA3-438E-8AB2-C07B1BCDB393}" dt="2020-11-11T15:08:59.995" v="369"/>
          <ac:spMkLst>
            <pc:docMk/>
            <pc:sldMk cId="2342945799" sldId="1218"/>
            <ac:spMk id="111" creationId="{62CC0238-DBC6-4AEA-AB15-B58020AEA077}"/>
          </ac:spMkLst>
        </pc:spChg>
        <pc:spChg chg="mod">
          <ac:chgData name="Roth, Dan" userId="18da4c67-dd89-43a7-9856-8592f867a23c" providerId="ADAL" clId="{573B8565-6BA3-438E-8AB2-C07B1BCDB393}" dt="2020-11-11T15:08:59.995" v="369"/>
          <ac:spMkLst>
            <pc:docMk/>
            <pc:sldMk cId="2342945799" sldId="1218"/>
            <ac:spMk id="112" creationId="{6376F242-5EA4-4FB9-9AF5-1CDD6DD3CDF1}"/>
          </ac:spMkLst>
        </pc:spChg>
        <pc:spChg chg="mod">
          <ac:chgData name="Roth, Dan" userId="18da4c67-dd89-43a7-9856-8592f867a23c" providerId="ADAL" clId="{573B8565-6BA3-438E-8AB2-C07B1BCDB393}" dt="2020-11-11T15:08:59.995" v="369"/>
          <ac:spMkLst>
            <pc:docMk/>
            <pc:sldMk cId="2342945799" sldId="1218"/>
            <ac:spMk id="113" creationId="{66B7F495-DFED-4604-8143-FC0ED933005C}"/>
          </ac:spMkLst>
        </pc:spChg>
        <pc:spChg chg="mod">
          <ac:chgData name="Roth, Dan" userId="18da4c67-dd89-43a7-9856-8592f867a23c" providerId="ADAL" clId="{573B8565-6BA3-438E-8AB2-C07B1BCDB393}" dt="2020-11-11T15:08:59.995" v="369"/>
          <ac:spMkLst>
            <pc:docMk/>
            <pc:sldMk cId="2342945799" sldId="1218"/>
            <ac:spMk id="114" creationId="{AED596DE-A174-4B7F-947A-328449D3FFCE}"/>
          </ac:spMkLst>
        </pc:spChg>
        <pc:spChg chg="mod">
          <ac:chgData name="Roth, Dan" userId="18da4c67-dd89-43a7-9856-8592f867a23c" providerId="ADAL" clId="{573B8565-6BA3-438E-8AB2-C07B1BCDB393}" dt="2020-11-11T15:08:59.995" v="369"/>
          <ac:spMkLst>
            <pc:docMk/>
            <pc:sldMk cId="2342945799" sldId="1218"/>
            <ac:spMk id="115" creationId="{A56F4573-B065-4262-9ACB-9F320EA39B83}"/>
          </ac:spMkLst>
        </pc:spChg>
        <pc:spChg chg="mod">
          <ac:chgData name="Roth, Dan" userId="18da4c67-dd89-43a7-9856-8592f867a23c" providerId="ADAL" clId="{573B8565-6BA3-438E-8AB2-C07B1BCDB393}" dt="2020-11-11T15:08:59.995" v="369"/>
          <ac:spMkLst>
            <pc:docMk/>
            <pc:sldMk cId="2342945799" sldId="1218"/>
            <ac:spMk id="116" creationId="{62752F42-632D-4FD3-BEB8-CF59AB454C9A}"/>
          </ac:spMkLst>
        </pc:spChg>
        <pc:spChg chg="mod">
          <ac:chgData name="Roth, Dan" userId="18da4c67-dd89-43a7-9856-8592f867a23c" providerId="ADAL" clId="{573B8565-6BA3-438E-8AB2-C07B1BCDB393}" dt="2020-11-11T15:08:59.995" v="369"/>
          <ac:spMkLst>
            <pc:docMk/>
            <pc:sldMk cId="2342945799" sldId="1218"/>
            <ac:spMk id="117" creationId="{CCEE0CC5-93FF-4158-863B-4DD2BD13E450}"/>
          </ac:spMkLst>
        </pc:spChg>
        <pc:spChg chg="mod">
          <ac:chgData name="Roth, Dan" userId="18da4c67-dd89-43a7-9856-8592f867a23c" providerId="ADAL" clId="{573B8565-6BA3-438E-8AB2-C07B1BCDB393}" dt="2020-11-11T15:08:59.995" v="369"/>
          <ac:spMkLst>
            <pc:docMk/>
            <pc:sldMk cId="2342945799" sldId="1218"/>
            <ac:spMk id="118" creationId="{414B9EBD-DC96-4BE3-8AFE-1DD58D4CE862}"/>
          </ac:spMkLst>
        </pc:spChg>
        <pc:spChg chg="mod">
          <ac:chgData name="Roth, Dan" userId="18da4c67-dd89-43a7-9856-8592f867a23c" providerId="ADAL" clId="{573B8565-6BA3-438E-8AB2-C07B1BCDB393}" dt="2020-11-11T15:08:59.995" v="369"/>
          <ac:spMkLst>
            <pc:docMk/>
            <pc:sldMk cId="2342945799" sldId="1218"/>
            <ac:spMk id="119" creationId="{2EC2D831-149B-4CE2-BD69-6022530CEC76}"/>
          </ac:spMkLst>
        </pc:spChg>
        <pc:spChg chg="mod">
          <ac:chgData name="Roth, Dan" userId="18da4c67-dd89-43a7-9856-8592f867a23c" providerId="ADAL" clId="{573B8565-6BA3-438E-8AB2-C07B1BCDB393}" dt="2020-11-11T15:08:59.995" v="369"/>
          <ac:spMkLst>
            <pc:docMk/>
            <pc:sldMk cId="2342945799" sldId="1218"/>
            <ac:spMk id="120" creationId="{E0397803-AF11-47D1-A6F2-F3C6E65063C1}"/>
          </ac:spMkLst>
        </pc:spChg>
        <pc:spChg chg="mod">
          <ac:chgData name="Roth, Dan" userId="18da4c67-dd89-43a7-9856-8592f867a23c" providerId="ADAL" clId="{573B8565-6BA3-438E-8AB2-C07B1BCDB393}" dt="2020-11-11T15:08:59.995" v="369"/>
          <ac:spMkLst>
            <pc:docMk/>
            <pc:sldMk cId="2342945799" sldId="1218"/>
            <ac:spMk id="121" creationId="{601D797F-9ECA-4898-9F4F-9155588AC3CF}"/>
          </ac:spMkLst>
        </pc:spChg>
        <pc:grpChg chg="add mod">
          <ac:chgData name="Roth, Dan" userId="18da4c67-dd89-43a7-9856-8592f867a23c" providerId="ADAL" clId="{573B8565-6BA3-438E-8AB2-C07B1BCDB393}" dt="2020-11-11T15:09:20.253" v="488" actId="1037"/>
          <ac:grpSpMkLst>
            <pc:docMk/>
            <pc:sldMk cId="2342945799" sldId="1218"/>
            <ac:grpSpMk id="44" creationId="{9228E2BE-ACB9-4389-8E1C-FF577FFE143A}"/>
          </ac:grpSpMkLst>
        </pc:grpChg>
        <pc:grpChg chg="mod">
          <ac:chgData name="Roth, Dan" userId="18da4c67-dd89-43a7-9856-8592f867a23c" providerId="ADAL" clId="{573B8565-6BA3-438E-8AB2-C07B1BCDB393}" dt="2020-11-11T15:08:59.995" v="369"/>
          <ac:grpSpMkLst>
            <pc:docMk/>
            <pc:sldMk cId="2342945799" sldId="1218"/>
            <ac:grpSpMk id="45" creationId="{FEB774DD-0749-466B-959E-06899510C64D}"/>
          </ac:grpSpMkLst>
        </pc:grpChg>
        <pc:grpChg chg="del">
          <ac:chgData name="Roth, Dan" userId="18da4c67-dd89-43a7-9856-8592f867a23c" providerId="ADAL" clId="{573B8565-6BA3-438E-8AB2-C07B1BCDB393}" dt="2020-11-11T15:09:40.967" v="489" actId="478"/>
          <ac:grpSpMkLst>
            <pc:docMk/>
            <pc:sldMk cId="2342945799" sldId="1218"/>
            <ac:grpSpMk id="48" creationId="{00000000-0000-0000-0000-000000000000}"/>
          </ac:grpSpMkLst>
        </pc:grpChg>
        <pc:grpChg chg="mod">
          <ac:chgData name="Roth, Dan" userId="18da4c67-dd89-43a7-9856-8592f867a23c" providerId="ADAL" clId="{573B8565-6BA3-438E-8AB2-C07B1BCDB393}" dt="2020-11-11T15:08:59.995" v="369"/>
          <ac:grpSpMkLst>
            <pc:docMk/>
            <pc:sldMk cId="2342945799" sldId="1218"/>
            <ac:grpSpMk id="49" creationId="{32B4BCCE-A397-4CF1-9AC5-E08EE04A5716}"/>
          </ac:grpSpMkLst>
        </pc:grpChg>
        <pc:grpChg chg="mod">
          <ac:chgData name="Roth, Dan" userId="18da4c67-dd89-43a7-9856-8592f867a23c" providerId="ADAL" clId="{573B8565-6BA3-438E-8AB2-C07B1BCDB393}" dt="2020-11-11T15:08:59.995" v="369"/>
          <ac:grpSpMkLst>
            <pc:docMk/>
            <pc:sldMk cId="2342945799" sldId="1218"/>
            <ac:grpSpMk id="88" creationId="{D970C32F-B430-46CA-A1DA-050A3988C2B9}"/>
          </ac:grpSpMkLst>
        </pc:grpChg>
        <pc:grpChg chg="mod">
          <ac:chgData name="Roth, Dan" userId="18da4c67-dd89-43a7-9856-8592f867a23c" providerId="ADAL" clId="{573B8565-6BA3-438E-8AB2-C07B1BCDB393}" dt="2020-11-11T15:08:59.995" v="369"/>
          <ac:grpSpMkLst>
            <pc:docMk/>
            <pc:sldMk cId="2342945799" sldId="1218"/>
            <ac:grpSpMk id="89" creationId="{EC04A669-7894-483E-BA7D-A9E2A17391A4}"/>
          </ac:grpSpMkLst>
        </pc:grpChg>
        <pc:picChg chg="add mod">
          <ac:chgData name="Roth, Dan" userId="18da4c67-dd89-43a7-9856-8592f867a23c" providerId="ADAL" clId="{573B8565-6BA3-438E-8AB2-C07B1BCDB393}" dt="2020-11-11T15:15:18.195" v="526" actId="208"/>
          <ac:picMkLst>
            <pc:docMk/>
            <pc:sldMk cId="2342945799" sldId="1218"/>
            <ac:picMk id="6" creationId="{15E88AF0-3D65-474C-99F1-A8F63CE6F6FA}"/>
          </ac:picMkLst>
        </pc:picChg>
        <pc:picChg chg="add del">
          <ac:chgData name="Roth, Dan" userId="18da4c67-dd89-43a7-9856-8592f867a23c" providerId="ADAL" clId="{573B8565-6BA3-438E-8AB2-C07B1BCDB393}" dt="2020-11-11T15:13:59.133" v="494" actId="22"/>
          <ac:picMkLst>
            <pc:docMk/>
            <pc:sldMk cId="2342945799" sldId="1218"/>
            <ac:picMk id="8" creationId="{7391C83A-0417-4DF9-86AA-EF67793BE70F}"/>
          </ac:picMkLst>
        </pc:picChg>
        <pc:picChg chg="add mod">
          <ac:chgData name="Roth, Dan" userId="18da4c67-dd89-43a7-9856-8592f867a23c" providerId="ADAL" clId="{573B8565-6BA3-438E-8AB2-C07B1BCDB393}" dt="2020-11-11T15:15:36.063" v="530" actId="14100"/>
          <ac:picMkLst>
            <pc:docMk/>
            <pc:sldMk cId="2342945799" sldId="1218"/>
            <ac:picMk id="10" creationId="{74231DA4-6F0D-404F-941E-8EBBA65600D3}"/>
          </ac:picMkLst>
        </pc:picChg>
        <pc:picChg chg="add mod">
          <ac:chgData name="Roth, Dan" userId="18da4c67-dd89-43a7-9856-8592f867a23c" providerId="ADAL" clId="{573B8565-6BA3-438E-8AB2-C07B1BCDB393}" dt="2020-11-11T15:15:49.816" v="533" actId="1076"/>
          <ac:picMkLst>
            <pc:docMk/>
            <pc:sldMk cId="2342945799" sldId="1218"/>
            <ac:picMk id="12" creationId="{2BAF8930-F616-4B91-89AF-098C9CF51ABB}"/>
          </ac:picMkLst>
        </pc:picChg>
        <pc:cxnChg chg="mod">
          <ac:chgData name="Roth, Dan" userId="18da4c67-dd89-43a7-9856-8592f867a23c" providerId="ADAL" clId="{573B8565-6BA3-438E-8AB2-C07B1BCDB393}" dt="2020-11-11T15:09:40.967" v="489" actId="478"/>
          <ac:cxnSpMkLst>
            <pc:docMk/>
            <pc:sldMk cId="2342945799" sldId="1218"/>
            <ac:cxnSpMk id="56"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57"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58"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59"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0"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1"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2"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3"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4"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5"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6"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8"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1"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2"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3"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4"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5"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6" creationId="{00000000-0000-0000-0000-000000000000}"/>
          </ac:cxnSpMkLst>
        </pc:cxnChg>
        <pc:cxnChg chg="mod">
          <ac:chgData name="Roth, Dan" userId="18da4c67-dd89-43a7-9856-8592f867a23c" providerId="ADAL" clId="{573B8565-6BA3-438E-8AB2-C07B1BCDB393}" dt="2020-11-11T15:08:59.995" v="369"/>
          <ac:cxnSpMkLst>
            <pc:docMk/>
            <pc:sldMk cId="2342945799" sldId="1218"/>
            <ac:cxnSpMk id="90" creationId="{283167BD-0876-47E7-89EF-F9BE6AA91E01}"/>
          </ac:cxnSpMkLst>
        </pc:cxnChg>
        <pc:cxnChg chg="mod">
          <ac:chgData name="Roth, Dan" userId="18da4c67-dd89-43a7-9856-8592f867a23c" providerId="ADAL" clId="{573B8565-6BA3-438E-8AB2-C07B1BCDB393}" dt="2020-11-11T15:08:59.995" v="369"/>
          <ac:cxnSpMkLst>
            <pc:docMk/>
            <pc:sldMk cId="2342945799" sldId="1218"/>
            <ac:cxnSpMk id="91" creationId="{28F6D630-3F9A-4225-AA31-F7B32B5ECA76}"/>
          </ac:cxnSpMkLst>
        </pc:cxnChg>
        <pc:cxnChg chg="mod">
          <ac:chgData name="Roth, Dan" userId="18da4c67-dd89-43a7-9856-8592f867a23c" providerId="ADAL" clId="{573B8565-6BA3-438E-8AB2-C07B1BCDB393}" dt="2020-11-11T15:08:59.995" v="369"/>
          <ac:cxnSpMkLst>
            <pc:docMk/>
            <pc:sldMk cId="2342945799" sldId="1218"/>
            <ac:cxnSpMk id="92" creationId="{2DC82D32-01A8-4E56-B8F3-CE2E5B16EF18}"/>
          </ac:cxnSpMkLst>
        </pc:cxnChg>
        <pc:cxnChg chg="mod">
          <ac:chgData name="Roth, Dan" userId="18da4c67-dd89-43a7-9856-8592f867a23c" providerId="ADAL" clId="{573B8565-6BA3-438E-8AB2-C07B1BCDB393}" dt="2020-11-11T15:08:59.995" v="369"/>
          <ac:cxnSpMkLst>
            <pc:docMk/>
            <pc:sldMk cId="2342945799" sldId="1218"/>
            <ac:cxnSpMk id="93" creationId="{5069C2D7-A30C-4A24-BEEA-22942397508D}"/>
          </ac:cxnSpMkLst>
        </pc:cxnChg>
        <pc:cxnChg chg="mod">
          <ac:chgData name="Roth, Dan" userId="18da4c67-dd89-43a7-9856-8592f867a23c" providerId="ADAL" clId="{573B8565-6BA3-438E-8AB2-C07B1BCDB393}" dt="2020-11-11T15:08:59.995" v="369"/>
          <ac:cxnSpMkLst>
            <pc:docMk/>
            <pc:sldMk cId="2342945799" sldId="1218"/>
            <ac:cxnSpMk id="94" creationId="{7BB7E630-D1CE-41E9-8C87-E5F027EB3665}"/>
          </ac:cxnSpMkLst>
        </pc:cxnChg>
        <pc:cxnChg chg="mod">
          <ac:chgData name="Roth, Dan" userId="18da4c67-dd89-43a7-9856-8592f867a23c" providerId="ADAL" clId="{573B8565-6BA3-438E-8AB2-C07B1BCDB393}" dt="2020-11-11T15:08:59.995" v="369"/>
          <ac:cxnSpMkLst>
            <pc:docMk/>
            <pc:sldMk cId="2342945799" sldId="1218"/>
            <ac:cxnSpMk id="95" creationId="{64AAB31A-4558-4D3F-9EA2-E47F6D30A494}"/>
          </ac:cxnSpMkLst>
        </pc:cxnChg>
        <pc:cxnChg chg="mod">
          <ac:chgData name="Roth, Dan" userId="18da4c67-dd89-43a7-9856-8592f867a23c" providerId="ADAL" clId="{573B8565-6BA3-438E-8AB2-C07B1BCDB393}" dt="2020-11-11T15:08:59.995" v="369"/>
          <ac:cxnSpMkLst>
            <pc:docMk/>
            <pc:sldMk cId="2342945799" sldId="1218"/>
            <ac:cxnSpMk id="96" creationId="{A83248EF-AD32-4548-828F-944C9E0E2ECB}"/>
          </ac:cxnSpMkLst>
        </pc:cxnChg>
        <pc:cxnChg chg="mod">
          <ac:chgData name="Roth, Dan" userId="18da4c67-dd89-43a7-9856-8592f867a23c" providerId="ADAL" clId="{573B8565-6BA3-438E-8AB2-C07B1BCDB393}" dt="2020-11-11T15:08:59.995" v="369"/>
          <ac:cxnSpMkLst>
            <pc:docMk/>
            <pc:sldMk cId="2342945799" sldId="1218"/>
            <ac:cxnSpMk id="97" creationId="{1D30B00F-BAED-45D2-9AAF-ABD1BAC7F818}"/>
          </ac:cxnSpMkLst>
        </pc:cxnChg>
        <pc:cxnChg chg="mod">
          <ac:chgData name="Roth, Dan" userId="18da4c67-dd89-43a7-9856-8592f867a23c" providerId="ADAL" clId="{573B8565-6BA3-438E-8AB2-C07B1BCDB393}" dt="2020-11-11T15:08:59.995" v="369"/>
          <ac:cxnSpMkLst>
            <pc:docMk/>
            <pc:sldMk cId="2342945799" sldId="1218"/>
            <ac:cxnSpMk id="98" creationId="{40C12CFD-DE2D-4541-99F5-6B5C49B16B19}"/>
          </ac:cxnSpMkLst>
        </pc:cxnChg>
        <pc:cxnChg chg="mod">
          <ac:chgData name="Roth, Dan" userId="18da4c67-dd89-43a7-9856-8592f867a23c" providerId="ADAL" clId="{573B8565-6BA3-438E-8AB2-C07B1BCDB393}" dt="2020-11-11T15:08:59.995" v="369"/>
          <ac:cxnSpMkLst>
            <pc:docMk/>
            <pc:sldMk cId="2342945799" sldId="1218"/>
            <ac:cxnSpMk id="99" creationId="{853148C0-0DE1-4AD9-82BD-E5EFFECAFD4A}"/>
          </ac:cxnSpMkLst>
        </pc:cxnChg>
        <pc:cxnChg chg="mod">
          <ac:chgData name="Roth, Dan" userId="18da4c67-dd89-43a7-9856-8592f867a23c" providerId="ADAL" clId="{573B8565-6BA3-438E-8AB2-C07B1BCDB393}" dt="2020-11-11T15:08:59.995" v="369"/>
          <ac:cxnSpMkLst>
            <pc:docMk/>
            <pc:sldMk cId="2342945799" sldId="1218"/>
            <ac:cxnSpMk id="100" creationId="{B9D6DFB6-D5C3-4239-9D0D-AADABE253777}"/>
          </ac:cxnSpMkLst>
        </pc:cxnChg>
        <pc:cxnChg chg="mod">
          <ac:chgData name="Roth, Dan" userId="18da4c67-dd89-43a7-9856-8592f867a23c" providerId="ADAL" clId="{573B8565-6BA3-438E-8AB2-C07B1BCDB393}" dt="2020-11-11T15:08:59.995" v="369"/>
          <ac:cxnSpMkLst>
            <pc:docMk/>
            <pc:sldMk cId="2342945799" sldId="1218"/>
            <ac:cxnSpMk id="101" creationId="{306F467E-E969-4E49-8199-0697A61E4A48}"/>
          </ac:cxnSpMkLst>
        </pc:cxnChg>
        <pc:cxnChg chg="mod">
          <ac:chgData name="Roth, Dan" userId="18da4c67-dd89-43a7-9856-8592f867a23c" providerId="ADAL" clId="{573B8565-6BA3-438E-8AB2-C07B1BCDB393}" dt="2020-11-11T15:08:59.995" v="369"/>
          <ac:cxnSpMkLst>
            <pc:docMk/>
            <pc:sldMk cId="2342945799" sldId="1218"/>
            <ac:cxnSpMk id="102" creationId="{7F313370-9AA3-4F89-816C-01EF5EA59665}"/>
          </ac:cxnSpMkLst>
        </pc:cxnChg>
        <pc:cxnChg chg="mod">
          <ac:chgData name="Roth, Dan" userId="18da4c67-dd89-43a7-9856-8592f867a23c" providerId="ADAL" clId="{573B8565-6BA3-438E-8AB2-C07B1BCDB393}" dt="2020-11-11T15:08:59.995" v="369"/>
          <ac:cxnSpMkLst>
            <pc:docMk/>
            <pc:sldMk cId="2342945799" sldId="1218"/>
            <ac:cxnSpMk id="103" creationId="{FAC2B178-2462-48CC-9D2D-5A3418E7F879}"/>
          </ac:cxnSpMkLst>
        </pc:cxnChg>
        <pc:cxnChg chg="mod">
          <ac:chgData name="Roth, Dan" userId="18da4c67-dd89-43a7-9856-8592f867a23c" providerId="ADAL" clId="{573B8565-6BA3-438E-8AB2-C07B1BCDB393}" dt="2020-11-11T15:08:59.995" v="369"/>
          <ac:cxnSpMkLst>
            <pc:docMk/>
            <pc:sldMk cId="2342945799" sldId="1218"/>
            <ac:cxnSpMk id="104" creationId="{B3A92DAC-5FB3-4B18-81CE-3D8AAA072A8F}"/>
          </ac:cxnSpMkLst>
        </pc:cxnChg>
        <pc:cxnChg chg="mod">
          <ac:chgData name="Roth, Dan" userId="18da4c67-dd89-43a7-9856-8592f867a23c" providerId="ADAL" clId="{573B8565-6BA3-438E-8AB2-C07B1BCDB393}" dt="2020-11-11T15:08:59.995" v="369"/>
          <ac:cxnSpMkLst>
            <pc:docMk/>
            <pc:sldMk cId="2342945799" sldId="1218"/>
            <ac:cxnSpMk id="105" creationId="{57D2D9D5-CA03-4916-88CA-162C6C4E76DC}"/>
          </ac:cxnSpMkLst>
        </pc:cxnChg>
        <pc:cxnChg chg="mod">
          <ac:chgData name="Roth, Dan" userId="18da4c67-dd89-43a7-9856-8592f867a23c" providerId="ADAL" clId="{573B8565-6BA3-438E-8AB2-C07B1BCDB393}" dt="2020-11-11T15:08:59.995" v="369"/>
          <ac:cxnSpMkLst>
            <pc:docMk/>
            <pc:sldMk cId="2342945799" sldId="1218"/>
            <ac:cxnSpMk id="106" creationId="{96987773-BBA4-4BE1-879D-B04D319448DF}"/>
          </ac:cxnSpMkLst>
        </pc:cxnChg>
        <pc:cxnChg chg="mod">
          <ac:chgData name="Roth, Dan" userId="18da4c67-dd89-43a7-9856-8592f867a23c" providerId="ADAL" clId="{573B8565-6BA3-438E-8AB2-C07B1BCDB393}" dt="2020-11-11T15:08:59.995" v="369"/>
          <ac:cxnSpMkLst>
            <pc:docMk/>
            <pc:sldMk cId="2342945799" sldId="1218"/>
            <ac:cxnSpMk id="107" creationId="{BD5920C0-AB7C-45F7-8D10-E34D1C6E4659}"/>
          </ac:cxnSpMkLst>
        </pc:cxnChg>
        <pc:cxnChg chg="mod">
          <ac:chgData name="Roth, Dan" userId="18da4c67-dd89-43a7-9856-8592f867a23c" providerId="ADAL" clId="{573B8565-6BA3-438E-8AB2-C07B1BCDB393}" dt="2020-11-11T15:08:59.995" v="369"/>
          <ac:cxnSpMkLst>
            <pc:docMk/>
            <pc:sldMk cId="2342945799" sldId="1218"/>
            <ac:cxnSpMk id="108" creationId="{E37A8D34-FE3F-4F40-A380-2DBC48A24C97}"/>
          </ac:cxnSpMkLst>
        </pc:cxnChg>
        <pc:cxnChg chg="mod">
          <ac:chgData name="Roth, Dan" userId="18da4c67-dd89-43a7-9856-8592f867a23c" providerId="ADAL" clId="{573B8565-6BA3-438E-8AB2-C07B1BCDB393}" dt="2020-11-11T15:08:59.995" v="369"/>
          <ac:cxnSpMkLst>
            <pc:docMk/>
            <pc:sldMk cId="2342945799" sldId="1218"/>
            <ac:cxnSpMk id="109" creationId="{908E6C63-D314-4639-8B34-7805BEFD3032}"/>
          </ac:cxnSpMkLst>
        </pc:cxnChg>
        <pc:cxnChg chg="mod">
          <ac:chgData name="Roth, Dan" userId="18da4c67-dd89-43a7-9856-8592f867a23c" providerId="ADAL" clId="{573B8565-6BA3-438E-8AB2-C07B1BCDB393}" dt="2020-11-11T15:08:59.995" v="369"/>
          <ac:cxnSpMkLst>
            <pc:docMk/>
            <pc:sldMk cId="2342945799" sldId="1218"/>
            <ac:cxnSpMk id="110" creationId="{F861733E-914E-4614-B0BD-ACA64FF97611}"/>
          </ac:cxnSpMkLst>
        </pc:cxnChg>
      </pc:sldChg>
      <pc:sldChg chg="modSp">
        <pc:chgData name="Roth, Dan" userId="18da4c67-dd89-43a7-9856-8592f867a23c" providerId="ADAL" clId="{573B8565-6BA3-438E-8AB2-C07B1BCDB393}" dt="2020-11-11T15:07:46.435" v="368" actId="20577"/>
        <pc:sldMkLst>
          <pc:docMk/>
          <pc:sldMk cId="3479034845" sldId="1219"/>
        </pc:sldMkLst>
        <pc:spChg chg="mod">
          <ac:chgData name="Roth, Dan" userId="18da4c67-dd89-43a7-9856-8592f867a23c" providerId="ADAL" clId="{573B8565-6BA3-438E-8AB2-C07B1BCDB393}" dt="2020-11-11T15:07:01.667" v="363"/>
          <ac:spMkLst>
            <pc:docMk/>
            <pc:sldMk cId="3479034845" sldId="1219"/>
            <ac:spMk id="3" creationId="{00000000-0000-0000-0000-000000000000}"/>
          </ac:spMkLst>
        </pc:spChg>
        <pc:spChg chg="mod">
          <ac:chgData name="Roth, Dan" userId="18da4c67-dd89-43a7-9856-8592f867a23c" providerId="ADAL" clId="{573B8565-6BA3-438E-8AB2-C07B1BCDB393}" dt="2020-11-11T15:04:45.323" v="360" actId="20577"/>
          <ac:spMkLst>
            <pc:docMk/>
            <pc:sldMk cId="3479034845" sldId="1219"/>
            <ac:spMk id="7"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5"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6"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7"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8"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9"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0"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1"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2"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3"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4"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5"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6"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9" creationId="{00000000-0000-0000-0000-000000000000}"/>
          </ac:spMkLst>
        </pc:spChg>
        <pc:grpChg chg="mod">
          <ac:chgData name="Roth, Dan" userId="18da4c67-dd89-43a7-9856-8592f867a23c" providerId="ADAL" clId="{573B8565-6BA3-438E-8AB2-C07B1BCDB393}" dt="2020-11-11T15:07:46.435" v="368" actId="20577"/>
          <ac:grpSpMkLst>
            <pc:docMk/>
            <pc:sldMk cId="3479034845" sldId="1219"/>
            <ac:grpSpMk id="6"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0"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1"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2"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3" creationId="{00000000-0000-0000-0000-000000000000}"/>
          </ac:grpSpMkLst>
        </pc:grpChg>
        <pc:cxnChg chg="mod">
          <ac:chgData name="Roth, Dan" userId="18da4c67-dd89-43a7-9856-8592f867a23c" providerId="ADAL" clId="{573B8565-6BA3-438E-8AB2-C07B1BCDB393}" dt="2020-11-11T15:07:46.435" v="368" actId="20577"/>
          <ac:cxnSpMkLst>
            <pc:docMk/>
            <pc:sldMk cId="3479034845" sldId="1219"/>
            <ac:cxnSpMk id="14"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5"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6"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7"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8"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9"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0"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1"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2"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3"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4"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5"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6"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7"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8"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9"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0"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1"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2"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3"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4" creationId="{00000000-0000-0000-0000-000000000000}"/>
          </ac:cxnSpMkLst>
        </pc:cxnChg>
      </pc:sldChg>
      <pc:sldChg chg="addSp modSp mod">
        <pc:chgData name="Roth, Dan" userId="18da4c67-dd89-43a7-9856-8592f867a23c" providerId="ADAL" clId="{573B8565-6BA3-438E-8AB2-C07B1BCDB393}" dt="2020-11-11T15:02:29.401" v="357" actId="1038"/>
        <pc:sldMkLst>
          <pc:docMk/>
          <pc:sldMk cId="957624175" sldId="1284"/>
        </pc:sldMkLst>
        <pc:spChg chg="mod">
          <ac:chgData name="Roth, Dan" userId="18da4c67-dd89-43a7-9856-8592f867a23c" providerId="ADAL" clId="{573B8565-6BA3-438E-8AB2-C07B1BCDB393}" dt="2020-11-11T15:02:24.582" v="337"/>
          <ac:spMkLst>
            <pc:docMk/>
            <pc:sldMk cId="957624175" sldId="1284"/>
            <ac:spMk id="7" creationId="{6A9320D2-C629-4858-93F3-127C1D8F6DF0}"/>
          </ac:spMkLst>
        </pc:spChg>
        <pc:grpChg chg="add mod">
          <ac:chgData name="Roth, Dan" userId="18da4c67-dd89-43a7-9856-8592f867a23c" providerId="ADAL" clId="{573B8565-6BA3-438E-8AB2-C07B1BCDB393}" dt="2020-11-11T15:02:29.401" v="357" actId="1038"/>
          <ac:grpSpMkLst>
            <pc:docMk/>
            <pc:sldMk cId="957624175" sldId="1284"/>
            <ac:grpSpMk id="5" creationId="{3058AC47-51B8-4B71-A232-68740A278D3B}"/>
          </ac:grpSpMkLst>
        </pc:grpChg>
        <pc:picChg chg="mod">
          <ac:chgData name="Roth, Dan" userId="18da4c67-dd89-43a7-9856-8592f867a23c" providerId="ADAL" clId="{573B8565-6BA3-438E-8AB2-C07B1BCDB393}" dt="2020-11-11T15:02:24.582" v="337"/>
          <ac:picMkLst>
            <pc:docMk/>
            <pc:sldMk cId="957624175" sldId="1284"/>
            <ac:picMk id="6" creationId="{00876362-8B69-4BFF-81F5-CDFA833C69DD}"/>
          </ac:picMkLst>
        </pc:picChg>
      </pc:sldChg>
      <pc:sldChg chg="addSp modSp mod modAnim">
        <pc:chgData name="Roth, Dan" userId="18da4c67-dd89-43a7-9856-8592f867a23c" providerId="ADAL" clId="{573B8565-6BA3-438E-8AB2-C07B1BCDB393}" dt="2020-11-11T14:44:29.262" v="35"/>
        <pc:sldMkLst>
          <pc:docMk/>
          <pc:sldMk cId="1044192178" sldId="1311"/>
        </pc:sldMkLst>
        <pc:spChg chg="mod">
          <ac:chgData name="Roth, Dan" userId="18da4c67-dd89-43a7-9856-8592f867a23c" providerId="ADAL" clId="{573B8565-6BA3-438E-8AB2-C07B1BCDB393}" dt="2020-11-11T14:43:48.346" v="29" actId="20577"/>
          <ac:spMkLst>
            <pc:docMk/>
            <pc:sldMk cId="1044192178" sldId="1311"/>
            <ac:spMk id="4" creationId="{88CEE0A8-A9E0-BE4B-9876-56130C079A6F}"/>
          </ac:spMkLst>
        </pc:spChg>
        <pc:spChg chg="add mod">
          <ac:chgData name="Roth, Dan" userId="18da4c67-dd89-43a7-9856-8592f867a23c" providerId="ADAL" clId="{573B8565-6BA3-438E-8AB2-C07B1BCDB393}" dt="2020-11-11T14:43:57.141" v="31" actId="20577"/>
          <ac:spMkLst>
            <pc:docMk/>
            <pc:sldMk cId="1044192178" sldId="1311"/>
            <ac:spMk id="8" creationId="{79AD652B-E5FB-4B3E-863A-9F1417C16669}"/>
          </ac:spMkLst>
        </pc:spChg>
        <pc:spChg chg="add mod">
          <ac:chgData name="Roth, Dan" userId="18da4c67-dd89-43a7-9856-8592f867a23c" providerId="ADAL" clId="{573B8565-6BA3-438E-8AB2-C07B1BCDB393}" dt="2020-11-11T14:44:06.394" v="33" actId="1076"/>
          <ac:spMkLst>
            <pc:docMk/>
            <pc:sldMk cId="1044192178" sldId="1311"/>
            <ac:spMk id="10" creationId="{B58C0B60-555F-4E20-99A0-6DCD0C3207B3}"/>
          </ac:spMkLst>
        </pc:spChg>
        <pc:spChg chg="add mod">
          <ac:chgData name="Roth, Dan" userId="18da4c67-dd89-43a7-9856-8592f867a23c" providerId="ADAL" clId="{573B8565-6BA3-438E-8AB2-C07B1BCDB393}" dt="2020-11-11T14:43:24.471" v="22" actId="1076"/>
          <ac:spMkLst>
            <pc:docMk/>
            <pc:sldMk cId="1044192178" sldId="1311"/>
            <ac:spMk id="12" creationId="{2DF2A4B2-C25C-418D-8DD9-CB1EB1FD03EB}"/>
          </ac:spMkLst>
        </pc:spChg>
      </pc:sldChg>
      <pc:sldChg chg="addSp modSp mod modAnim">
        <pc:chgData name="Roth, Dan" userId="18da4c67-dd89-43a7-9856-8592f867a23c" providerId="ADAL" clId="{573B8565-6BA3-438E-8AB2-C07B1BCDB393}" dt="2020-11-11T14:54:58.365" v="336" actId="1035"/>
        <pc:sldMkLst>
          <pc:docMk/>
          <pc:sldMk cId="936514943" sldId="1313"/>
        </pc:sldMkLst>
        <pc:spChg chg="add mod">
          <ac:chgData name="Roth, Dan" userId="18da4c67-dd89-43a7-9856-8592f867a23c" providerId="ADAL" clId="{573B8565-6BA3-438E-8AB2-C07B1BCDB393}" dt="2020-11-11T14:54:58.365" v="336" actId="1035"/>
          <ac:spMkLst>
            <pc:docMk/>
            <pc:sldMk cId="936514943" sldId="1313"/>
            <ac:spMk id="6" creationId="{6037F0C7-E2C7-4EC9-985F-6D88A8BAF670}"/>
          </ac:spMkLst>
        </pc:spChg>
        <pc:spChg chg="add mod">
          <ac:chgData name="Roth, Dan" userId="18da4c67-dd89-43a7-9856-8592f867a23c" providerId="ADAL" clId="{573B8565-6BA3-438E-8AB2-C07B1BCDB393}" dt="2020-11-11T14:54:58.365" v="336" actId="1035"/>
          <ac:spMkLst>
            <pc:docMk/>
            <pc:sldMk cId="936514943" sldId="1313"/>
            <ac:spMk id="7" creationId="{AE6DC1AF-4219-4F35-8C88-83A507F43A1B}"/>
          </ac:spMkLst>
        </pc:spChg>
        <pc:spChg chg="add mod">
          <ac:chgData name="Roth, Dan" userId="18da4c67-dd89-43a7-9856-8592f867a23c" providerId="ADAL" clId="{573B8565-6BA3-438E-8AB2-C07B1BCDB393}" dt="2020-11-11T14:54:58.365" v="336" actId="1035"/>
          <ac:spMkLst>
            <pc:docMk/>
            <pc:sldMk cId="936514943" sldId="1313"/>
            <ac:spMk id="8" creationId="{9457014A-BD80-4C06-ADA5-1AA1F540068F}"/>
          </ac:spMkLst>
        </pc:spChg>
        <pc:spChg chg="mod">
          <ac:chgData name="Roth, Dan" userId="18da4c67-dd89-43a7-9856-8592f867a23c" providerId="ADAL" clId="{573B8565-6BA3-438E-8AB2-C07B1BCDB393}" dt="2020-11-11T14:54:11.528" v="238" actId="20577"/>
          <ac:spMkLst>
            <pc:docMk/>
            <pc:sldMk cId="936514943" sldId="1313"/>
            <ac:spMk id="35" creationId="{9BB4C5C2-FAB7-6046-A32C-8E747408DF40}"/>
          </ac:spMkLst>
        </pc:spChg>
      </pc:sldChg>
      <pc:sldChg chg="modSp del mod">
        <pc:chgData name="Roth, Dan" userId="18da4c67-dd89-43a7-9856-8592f867a23c" providerId="ADAL" clId="{573B8565-6BA3-438E-8AB2-C07B1BCDB393}" dt="2020-11-11T15:26:01.685" v="536" actId="47"/>
        <pc:sldMkLst>
          <pc:docMk/>
          <pc:sldMk cId="3257510072" sldId="1320"/>
        </pc:sldMkLst>
        <pc:spChg chg="mod">
          <ac:chgData name="Roth, Dan" userId="18da4c67-dd89-43a7-9856-8592f867a23c" providerId="ADAL" clId="{573B8565-6BA3-438E-8AB2-C07B1BCDB393}" dt="2020-11-11T14:43:33.214" v="24" actId="27636"/>
          <ac:spMkLst>
            <pc:docMk/>
            <pc:sldMk cId="3257510072" sldId="1320"/>
            <ac:spMk id="6" creationId="{00000000-0000-0000-0000-000000000000}"/>
          </ac:spMkLst>
        </pc:spChg>
      </pc:sldChg>
      <pc:sldChg chg="del">
        <pc:chgData name="Roth, Dan" userId="18da4c67-dd89-43a7-9856-8592f867a23c" providerId="ADAL" clId="{573B8565-6BA3-438E-8AB2-C07B1BCDB393}" dt="2020-11-11T22:56:04.574" v="537" actId="47"/>
        <pc:sldMkLst>
          <pc:docMk/>
          <pc:sldMk cId="2221952599" sldId="1326"/>
        </pc:sldMkLst>
      </pc:sldChg>
      <pc:sldMasterChg chg="modSp mod">
        <pc:chgData name="Roth, Dan" userId="18da4c67-dd89-43a7-9856-8592f867a23c" providerId="ADAL" clId="{573B8565-6BA3-438E-8AB2-C07B1BCDB393}" dt="2020-11-11T14:38:44.360" v="3" actId="6549"/>
        <pc:sldMasterMkLst>
          <pc:docMk/>
          <pc:sldMasterMk cId="1807833175" sldId="2147483648"/>
        </pc:sldMasterMkLst>
        <pc:spChg chg="mod">
          <ac:chgData name="Roth, Dan" userId="18da4c67-dd89-43a7-9856-8592f867a23c" providerId="ADAL" clId="{573B8565-6BA3-438E-8AB2-C07B1BCDB393}" dt="2020-11-11T14:38:44.360" v="3" actId="6549"/>
          <ac:spMkLst>
            <pc:docMk/>
            <pc:sldMasterMk cId="1807833175" sldId="2147483648"/>
            <ac:spMk id="8" creationId="{1E5CAE0A-54AF-4779-BFCF-9940939C1762}"/>
          </ac:spMkLst>
        </pc:spChg>
      </pc:sldMasterChg>
    </pc:docChg>
  </pc:docChgLst>
  <pc:docChgLst>
    <pc:chgData name="Roth, Dan" userId="18da4c67-dd89-43a7-9856-8592f867a23c" providerId="ADAL" clId="{2E476F08-019D-42BB-8E51-4E0669D3453E}"/>
    <pc:docChg chg="undo custSel addSld delSld modSld modSection">
      <pc:chgData name="Roth, Dan" userId="18da4c67-dd89-43a7-9856-8592f867a23c" providerId="ADAL" clId="{2E476F08-019D-42BB-8E51-4E0669D3453E}" dt="2020-11-16T16:52:59.764" v="569" actId="6549"/>
      <pc:docMkLst>
        <pc:docMk/>
      </pc:docMkLst>
      <pc:sldChg chg="modSp mod">
        <pc:chgData name="Roth, Dan" userId="18da4c67-dd89-43a7-9856-8592f867a23c" providerId="ADAL" clId="{2E476F08-019D-42BB-8E51-4E0669D3453E}" dt="2020-11-11T22:59:40.284" v="8" actId="122"/>
        <pc:sldMkLst>
          <pc:docMk/>
          <pc:sldMk cId="2621147619" sldId="316"/>
        </pc:sldMkLst>
        <pc:spChg chg="mod">
          <ac:chgData name="Roth, Dan" userId="18da4c67-dd89-43a7-9856-8592f867a23c" providerId="ADAL" clId="{2E476F08-019D-42BB-8E51-4E0669D3453E}" dt="2020-11-11T22:59:40.284" v="8" actId="122"/>
          <ac:spMkLst>
            <pc:docMk/>
            <pc:sldMk cId="2621147619" sldId="316"/>
            <ac:spMk id="2" creationId="{4625C6EF-D9AA-4ADF-B446-0F4780845389}"/>
          </ac:spMkLst>
        </pc:spChg>
      </pc:sldChg>
      <pc:sldChg chg="modSp">
        <pc:chgData name="Roth, Dan" userId="18da4c67-dd89-43a7-9856-8592f867a23c" providerId="ADAL" clId="{2E476F08-019D-42BB-8E51-4E0669D3453E}" dt="2020-11-16T14:23:59.841" v="233" actId="207"/>
        <pc:sldMkLst>
          <pc:docMk/>
          <pc:sldMk cId="1637242410" sldId="1199"/>
        </pc:sldMkLst>
        <pc:spChg chg="mod">
          <ac:chgData name="Roth, Dan" userId="18da4c67-dd89-43a7-9856-8592f867a23c" providerId="ADAL" clId="{2E476F08-019D-42BB-8E51-4E0669D3453E}" dt="2020-11-16T14:23:59.841" v="233" actId="207"/>
          <ac:spMkLst>
            <pc:docMk/>
            <pc:sldMk cId="1637242410" sldId="1199"/>
            <ac:spMk id="3" creationId="{00000000-0000-0000-0000-000000000000}"/>
          </ac:spMkLst>
        </pc:spChg>
      </pc:sldChg>
      <pc:sldChg chg="addSp delSp modSp mod delAnim modAnim">
        <pc:chgData name="Roth, Dan" userId="18da4c67-dd89-43a7-9856-8592f867a23c" providerId="ADAL" clId="{2E476F08-019D-42BB-8E51-4E0669D3453E}" dt="2020-11-16T14:49:58.170" v="540" actId="478"/>
        <pc:sldMkLst>
          <pc:docMk/>
          <pc:sldMk cId="3434689352" sldId="1217"/>
        </pc:sldMkLst>
        <pc:spChg chg="add del mod">
          <ac:chgData name="Roth, Dan" userId="18da4c67-dd89-43a7-9856-8592f867a23c" providerId="ADAL" clId="{2E476F08-019D-42BB-8E51-4E0669D3453E}" dt="2020-11-16T14:49:58.170" v="540" actId="478"/>
          <ac:spMkLst>
            <pc:docMk/>
            <pc:sldMk cId="3434689352" sldId="1217"/>
            <ac:spMk id="33" creationId="{7313D02B-51C1-4605-9C6B-57525E1BD7C7}"/>
          </ac:spMkLst>
        </pc:spChg>
        <pc:spChg chg="mod">
          <ac:chgData name="Roth, Dan" userId="18da4c67-dd89-43a7-9856-8592f867a23c" providerId="ADAL" clId="{2E476F08-019D-42BB-8E51-4E0669D3453E}" dt="2020-11-16T14:49:18.777" v="538" actId="20577"/>
          <ac:spMkLst>
            <pc:docMk/>
            <pc:sldMk cId="3434689352" sldId="1217"/>
            <ac:spMk id="35" creationId="{00000000-0000-0000-0000-000000000000}"/>
          </ac:spMkLst>
        </pc:spChg>
      </pc:sldChg>
      <pc:sldChg chg="modSp">
        <pc:chgData name="Roth, Dan" userId="18da4c67-dd89-43a7-9856-8592f867a23c" providerId="ADAL" clId="{2E476F08-019D-42BB-8E51-4E0669D3453E}" dt="2020-11-16T16:52:59.764" v="569" actId="6549"/>
        <pc:sldMkLst>
          <pc:docMk/>
          <pc:sldMk cId="3109968597" sldId="1224"/>
        </pc:sldMkLst>
        <pc:spChg chg="mod">
          <ac:chgData name="Roth, Dan" userId="18da4c67-dd89-43a7-9856-8592f867a23c" providerId="ADAL" clId="{2E476F08-019D-42BB-8E51-4E0669D3453E}" dt="2020-11-16T16:52:59.764" v="569" actId="6549"/>
          <ac:spMkLst>
            <pc:docMk/>
            <pc:sldMk cId="3109968597" sldId="1224"/>
            <ac:spMk id="53" creationId="{00000000-0000-0000-0000-000000000000}"/>
          </ac:spMkLst>
        </pc:spChg>
      </pc:sldChg>
      <pc:sldChg chg="del">
        <pc:chgData name="Roth, Dan" userId="18da4c67-dd89-43a7-9856-8592f867a23c" providerId="ADAL" clId="{2E476F08-019D-42BB-8E51-4E0669D3453E}" dt="2020-11-16T15:17:55.947" v="543" actId="47"/>
        <pc:sldMkLst>
          <pc:docMk/>
          <pc:sldMk cId="714005592" sldId="1227"/>
        </pc:sldMkLst>
      </pc:sldChg>
      <pc:sldChg chg="del">
        <pc:chgData name="Roth, Dan" userId="18da4c67-dd89-43a7-9856-8592f867a23c" providerId="ADAL" clId="{2E476F08-019D-42BB-8E51-4E0669D3453E}" dt="2020-11-16T15:17:59.001" v="544" actId="47"/>
        <pc:sldMkLst>
          <pc:docMk/>
          <pc:sldMk cId="2556977659" sldId="1228"/>
        </pc:sldMkLst>
      </pc:sldChg>
      <pc:sldChg chg="del">
        <pc:chgData name="Roth, Dan" userId="18da4c67-dd89-43a7-9856-8592f867a23c" providerId="ADAL" clId="{2E476F08-019D-42BB-8E51-4E0669D3453E}" dt="2020-11-16T15:18:00.241" v="545" actId="47"/>
        <pc:sldMkLst>
          <pc:docMk/>
          <pc:sldMk cId="2255177215" sldId="1229"/>
        </pc:sldMkLst>
      </pc:sldChg>
      <pc:sldChg chg="add del">
        <pc:chgData name="Roth, Dan" userId="18da4c67-dd89-43a7-9856-8592f867a23c" providerId="ADAL" clId="{2E476F08-019D-42BB-8E51-4E0669D3453E}" dt="2020-11-16T15:14:47.178" v="541"/>
        <pc:sldMkLst>
          <pc:docMk/>
          <pc:sldMk cId="3124486975" sldId="1230"/>
        </pc:sldMkLst>
      </pc:sldChg>
      <pc:sldChg chg="add del">
        <pc:chgData name="Roth, Dan" userId="18da4c67-dd89-43a7-9856-8592f867a23c" providerId="ADAL" clId="{2E476F08-019D-42BB-8E51-4E0669D3453E}" dt="2020-11-16T15:14:47.178" v="541"/>
        <pc:sldMkLst>
          <pc:docMk/>
          <pc:sldMk cId="750103397" sldId="1231"/>
        </pc:sldMkLst>
      </pc:sldChg>
      <pc:sldChg chg="add del">
        <pc:chgData name="Roth, Dan" userId="18da4c67-dd89-43a7-9856-8592f867a23c" providerId="ADAL" clId="{2E476F08-019D-42BB-8E51-4E0669D3453E}" dt="2020-11-16T15:14:47.178" v="541"/>
        <pc:sldMkLst>
          <pc:docMk/>
          <pc:sldMk cId="3105521771" sldId="1232"/>
        </pc:sldMkLst>
      </pc:sldChg>
      <pc:sldChg chg="del">
        <pc:chgData name="Roth, Dan" userId="18da4c67-dd89-43a7-9856-8592f867a23c" providerId="ADAL" clId="{2E476F08-019D-42BB-8E51-4E0669D3453E}" dt="2020-11-11T22:59:09.252" v="0" actId="47"/>
        <pc:sldMkLst>
          <pc:docMk/>
          <pc:sldMk cId="3729431868" sldId="1235"/>
        </pc:sldMkLst>
      </pc:sldChg>
      <pc:sldChg chg="modSp add del mod">
        <pc:chgData name="Roth, Dan" userId="18da4c67-dd89-43a7-9856-8592f867a23c" providerId="ADAL" clId="{2E476F08-019D-42BB-8E51-4E0669D3453E}" dt="2020-11-16T15:19:27.671" v="562" actId="6549"/>
        <pc:sldMkLst>
          <pc:docMk/>
          <pc:sldMk cId="3680713261" sldId="1243"/>
        </pc:sldMkLst>
        <pc:spChg chg="mod">
          <ac:chgData name="Roth, Dan" userId="18da4c67-dd89-43a7-9856-8592f867a23c" providerId="ADAL" clId="{2E476F08-019D-42BB-8E51-4E0669D3453E}" dt="2020-11-16T15:19:27.671" v="562" actId="6549"/>
          <ac:spMkLst>
            <pc:docMk/>
            <pc:sldMk cId="3680713261" sldId="1243"/>
            <ac:spMk id="1064963" creationId="{00000000-0000-0000-0000-000000000000}"/>
          </ac:spMkLst>
        </pc:spChg>
      </pc:sldChg>
      <pc:sldChg chg="del">
        <pc:chgData name="Roth, Dan" userId="18da4c67-dd89-43a7-9856-8592f867a23c" providerId="ADAL" clId="{2E476F08-019D-42BB-8E51-4E0669D3453E}" dt="2020-11-11T22:59:09.252" v="0" actId="47"/>
        <pc:sldMkLst>
          <pc:docMk/>
          <pc:sldMk cId="3276410695" sldId="1244"/>
        </pc:sldMkLst>
      </pc:sldChg>
      <pc:sldChg chg="del">
        <pc:chgData name="Roth, Dan" userId="18da4c67-dd89-43a7-9856-8592f867a23c" providerId="ADAL" clId="{2E476F08-019D-42BB-8E51-4E0669D3453E}" dt="2020-11-11T22:59:09.252" v="0" actId="47"/>
        <pc:sldMkLst>
          <pc:docMk/>
          <pc:sldMk cId="997308391" sldId="1245"/>
        </pc:sldMkLst>
      </pc:sldChg>
      <pc:sldChg chg="del">
        <pc:chgData name="Roth, Dan" userId="18da4c67-dd89-43a7-9856-8592f867a23c" providerId="ADAL" clId="{2E476F08-019D-42BB-8E51-4E0669D3453E}" dt="2020-11-11T22:59:09.252" v="0" actId="47"/>
        <pc:sldMkLst>
          <pc:docMk/>
          <pc:sldMk cId="3279395213" sldId="1246"/>
        </pc:sldMkLst>
      </pc:sldChg>
      <pc:sldChg chg="del">
        <pc:chgData name="Roth, Dan" userId="18da4c67-dd89-43a7-9856-8592f867a23c" providerId="ADAL" clId="{2E476F08-019D-42BB-8E51-4E0669D3453E}" dt="2020-11-11T22:59:09.252" v="0" actId="47"/>
        <pc:sldMkLst>
          <pc:docMk/>
          <pc:sldMk cId="2631010538" sldId="1247"/>
        </pc:sldMkLst>
      </pc:sldChg>
      <pc:sldChg chg="del">
        <pc:chgData name="Roth, Dan" userId="18da4c67-dd89-43a7-9856-8592f867a23c" providerId="ADAL" clId="{2E476F08-019D-42BB-8E51-4E0669D3453E}" dt="2020-11-11T22:59:09.252" v="0" actId="47"/>
        <pc:sldMkLst>
          <pc:docMk/>
          <pc:sldMk cId="2979569952" sldId="1249"/>
        </pc:sldMkLst>
      </pc:sldChg>
      <pc:sldChg chg="del">
        <pc:chgData name="Roth, Dan" userId="18da4c67-dd89-43a7-9856-8592f867a23c" providerId="ADAL" clId="{2E476F08-019D-42BB-8E51-4E0669D3453E}" dt="2020-11-11T22:59:09.252" v="0" actId="47"/>
        <pc:sldMkLst>
          <pc:docMk/>
          <pc:sldMk cId="405343852" sldId="1250"/>
        </pc:sldMkLst>
      </pc:sldChg>
      <pc:sldChg chg="del">
        <pc:chgData name="Roth, Dan" userId="18da4c67-dd89-43a7-9856-8592f867a23c" providerId="ADAL" clId="{2E476F08-019D-42BB-8E51-4E0669D3453E}" dt="2020-11-11T22:59:09.252" v="0" actId="47"/>
        <pc:sldMkLst>
          <pc:docMk/>
          <pc:sldMk cId="924795006" sldId="1252"/>
        </pc:sldMkLst>
      </pc:sldChg>
      <pc:sldChg chg="del">
        <pc:chgData name="Roth, Dan" userId="18da4c67-dd89-43a7-9856-8592f867a23c" providerId="ADAL" clId="{2E476F08-019D-42BB-8E51-4E0669D3453E}" dt="2020-11-11T22:59:09.252" v="0" actId="47"/>
        <pc:sldMkLst>
          <pc:docMk/>
          <pc:sldMk cId="1174762639" sldId="1253"/>
        </pc:sldMkLst>
      </pc:sldChg>
      <pc:sldChg chg="del">
        <pc:chgData name="Roth, Dan" userId="18da4c67-dd89-43a7-9856-8592f867a23c" providerId="ADAL" clId="{2E476F08-019D-42BB-8E51-4E0669D3453E}" dt="2020-11-11T22:59:09.252" v="0" actId="47"/>
        <pc:sldMkLst>
          <pc:docMk/>
          <pc:sldMk cId="2741277079" sldId="1254"/>
        </pc:sldMkLst>
      </pc:sldChg>
      <pc:sldChg chg="del">
        <pc:chgData name="Roth, Dan" userId="18da4c67-dd89-43a7-9856-8592f867a23c" providerId="ADAL" clId="{2E476F08-019D-42BB-8E51-4E0669D3453E}" dt="2020-11-11T22:59:09.252" v="0" actId="47"/>
        <pc:sldMkLst>
          <pc:docMk/>
          <pc:sldMk cId="2885459946" sldId="1255"/>
        </pc:sldMkLst>
      </pc:sldChg>
      <pc:sldChg chg="del">
        <pc:chgData name="Roth, Dan" userId="18da4c67-dd89-43a7-9856-8592f867a23c" providerId="ADAL" clId="{2E476F08-019D-42BB-8E51-4E0669D3453E}" dt="2020-11-11T22:59:09.252" v="0" actId="47"/>
        <pc:sldMkLst>
          <pc:docMk/>
          <pc:sldMk cId="2426372202" sldId="1256"/>
        </pc:sldMkLst>
      </pc:sldChg>
      <pc:sldChg chg="del">
        <pc:chgData name="Roth, Dan" userId="18da4c67-dd89-43a7-9856-8592f867a23c" providerId="ADAL" clId="{2E476F08-019D-42BB-8E51-4E0669D3453E}" dt="2020-11-11T22:59:09.252" v="0" actId="47"/>
        <pc:sldMkLst>
          <pc:docMk/>
          <pc:sldMk cId="2792723737" sldId="1258"/>
        </pc:sldMkLst>
      </pc:sldChg>
      <pc:sldChg chg="del">
        <pc:chgData name="Roth, Dan" userId="18da4c67-dd89-43a7-9856-8592f867a23c" providerId="ADAL" clId="{2E476F08-019D-42BB-8E51-4E0669D3453E}" dt="2020-11-11T22:59:09.252" v="0" actId="47"/>
        <pc:sldMkLst>
          <pc:docMk/>
          <pc:sldMk cId="705893043" sldId="1259"/>
        </pc:sldMkLst>
      </pc:sldChg>
      <pc:sldChg chg="del">
        <pc:chgData name="Roth, Dan" userId="18da4c67-dd89-43a7-9856-8592f867a23c" providerId="ADAL" clId="{2E476F08-019D-42BB-8E51-4E0669D3453E}" dt="2020-11-11T22:59:09.252" v="0" actId="47"/>
        <pc:sldMkLst>
          <pc:docMk/>
          <pc:sldMk cId="918986987" sldId="1260"/>
        </pc:sldMkLst>
      </pc:sldChg>
      <pc:sldChg chg="del">
        <pc:chgData name="Roth, Dan" userId="18da4c67-dd89-43a7-9856-8592f867a23c" providerId="ADAL" clId="{2E476F08-019D-42BB-8E51-4E0669D3453E}" dt="2020-11-11T22:59:09.252" v="0" actId="47"/>
        <pc:sldMkLst>
          <pc:docMk/>
          <pc:sldMk cId="3831383514" sldId="1269"/>
        </pc:sldMkLst>
      </pc:sldChg>
      <pc:sldChg chg="del">
        <pc:chgData name="Roth, Dan" userId="18da4c67-dd89-43a7-9856-8592f867a23c" providerId="ADAL" clId="{2E476F08-019D-42BB-8E51-4E0669D3453E}" dt="2020-11-11T22:59:09.252" v="0" actId="47"/>
        <pc:sldMkLst>
          <pc:docMk/>
          <pc:sldMk cId="2580594947" sldId="1270"/>
        </pc:sldMkLst>
      </pc:sldChg>
      <pc:sldChg chg="del">
        <pc:chgData name="Roth, Dan" userId="18da4c67-dd89-43a7-9856-8592f867a23c" providerId="ADAL" clId="{2E476F08-019D-42BB-8E51-4E0669D3453E}" dt="2020-11-11T22:59:09.252" v="0" actId="47"/>
        <pc:sldMkLst>
          <pc:docMk/>
          <pc:sldMk cId="470776603" sldId="1271"/>
        </pc:sldMkLst>
      </pc:sldChg>
      <pc:sldChg chg="del">
        <pc:chgData name="Roth, Dan" userId="18da4c67-dd89-43a7-9856-8592f867a23c" providerId="ADAL" clId="{2E476F08-019D-42BB-8E51-4E0669D3453E}" dt="2020-11-11T22:59:09.252" v="0" actId="47"/>
        <pc:sldMkLst>
          <pc:docMk/>
          <pc:sldMk cId="4020190374" sldId="1272"/>
        </pc:sldMkLst>
      </pc:sldChg>
      <pc:sldChg chg="del">
        <pc:chgData name="Roth, Dan" userId="18da4c67-dd89-43a7-9856-8592f867a23c" providerId="ADAL" clId="{2E476F08-019D-42BB-8E51-4E0669D3453E}" dt="2020-11-11T22:59:09.252" v="0" actId="47"/>
        <pc:sldMkLst>
          <pc:docMk/>
          <pc:sldMk cId="490241901" sldId="1273"/>
        </pc:sldMkLst>
      </pc:sldChg>
      <pc:sldChg chg="modSp">
        <pc:chgData name="Roth, Dan" userId="18da4c67-dd89-43a7-9856-8592f867a23c" providerId="ADAL" clId="{2E476F08-019D-42BB-8E51-4E0669D3453E}" dt="2020-11-16T14:28:37.086" v="260" actId="6549"/>
        <pc:sldMkLst>
          <pc:docMk/>
          <pc:sldMk cId="1932414128" sldId="1281"/>
        </pc:sldMkLst>
        <pc:spChg chg="mod">
          <ac:chgData name="Roth, Dan" userId="18da4c67-dd89-43a7-9856-8592f867a23c" providerId="ADAL" clId="{2E476F08-019D-42BB-8E51-4E0669D3453E}" dt="2020-11-16T14:28:37.086" v="260" actId="6549"/>
          <ac:spMkLst>
            <pc:docMk/>
            <pc:sldMk cId="1932414128" sldId="1281"/>
            <ac:spMk id="3" creationId="{00000000-0000-0000-0000-000000000000}"/>
          </ac:spMkLst>
        </pc:spChg>
      </pc:sldChg>
      <pc:sldChg chg="del">
        <pc:chgData name="Roth, Dan" userId="18da4c67-dd89-43a7-9856-8592f867a23c" providerId="ADAL" clId="{2E476F08-019D-42BB-8E51-4E0669D3453E}" dt="2020-11-11T22:59:09.252" v="0" actId="47"/>
        <pc:sldMkLst>
          <pc:docMk/>
          <pc:sldMk cId="523617114" sldId="1295"/>
        </pc:sldMkLst>
      </pc:sldChg>
      <pc:sldChg chg="del">
        <pc:chgData name="Roth, Dan" userId="18da4c67-dd89-43a7-9856-8592f867a23c" providerId="ADAL" clId="{2E476F08-019D-42BB-8E51-4E0669D3453E}" dt="2020-11-11T22:59:09.252" v="0" actId="47"/>
        <pc:sldMkLst>
          <pc:docMk/>
          <pc:sldMk cId="44849592" sldId="1296"/>
        </pc:sldMkLst>
      </pc:sldChg>
      <pc:sldChg chg="del">
        <pc:chgData name="Roth, Dan" userId="18da4c67-dd89-43a7-9856-8592f867a23c" providerId="ADAL" clId="{2E476F08-019D-42BB-8E51-4E0669D3453E}" dt="2020-11-11T22:59:09.252" v="0" actId="47"/>
        <pc:sldMkLst>
          <pc:docMk/>
          <pc:sldMk cId="566866917" sldId="1297"/>
        </pc:sldMkLst>
      </pc:sldChg>
      <pc:sldChg chg="del">
        <pc:chgData name="Roth, Dan" userId="18da4c67-dd89-43a7-9856-8592f867a23c" providerId="ADAL" clId="{2E476F08-019D-42BB-8E51-4E0669D3453E}" dt="2020-11-11T22:59:09.252" v="0" actId="47"/>
        <pc:sldMkLst>
          <pc:docMk/>
          <pc:sldMk cId="1693879181" sldId="1298"/>
        </pc:sldMkLst>
      </pc:sldChg>
      <pc:sldChg chg="del">
        <pc:chgData name="Roth, Dan" userId="18da4c67-dd89-43a7-9856-8592f867a23c" providerId="ADAL" clId="{2E476F08-019D-42BB-8E51-4E0669D3453E}" dt="2020-11-11T22:59:09.252" v="0" actId="47"/>
        <pc:sldMkLst>
          <pc:docMk/>
          <pc:sldMk cId="88369442" sldId="1299"/>
        </pc:sldMkLst>
      </pc:sldChg>
      <pc:sldChg chg="del">
        <pc:chgData name="Roth, Dan" userId="18da4c67-dd89-43a7-9856-8592f867a23c" providerId="ADAL" clId="{2E476F08-019D-42BB-8E51-4E0669D3453E}" dt="2020-11-11T22:59:09.252" v="0" actId="47"/>
        <pc:sldMkLst>
          <pc:docMk/>
          <pc:sldMk cId="207850078" sldId="1300"/>
        </pc:sldMkLst>
      </pc:sldChg>
      <pc:sldChg chg="del">
        <pc:chgData name="Roth, Dan" userId="18da4c67-dd89-43a7-9856-8592f867a23c" providerId="ADAL" clId="{2E476F08-019D-42BB-8E51-4E0669D3453E}" dt="2020-11-11T22:59:09.252" v="0" actId="47"/>
        <pc:sldMkLst>
          <pc:docMk/>
          <pc:sldMk cId="718672119" sldId="1303"/>
        </pc:sldMkLst>
      </pc:sldChg>
      <pc:sldChg chg="del">
        <pc:chgData name="Roth, Dan" userId="18da4c67-dd89-43a7-9856-8592f867a23c" providerId="ADAL" clId="{2E476F08-019D-42BB-8E51-4E0669D3453E}" dt="2020-11-11T22:59:09.252" v="0" actId="47"/>
        <pc:sldMkLst>
          <pc:docMk/>
          <pc:sldMk cId="1274273305" sldId="1304"/>
        </pc:sldMkLst>
      </pc:sldChg>
      <pc:sldChg chg="del">
        <pc:chgData name="Roth, Dan" userId="18da4c67-dd89-43a7-9856-8592f867a23c" providerId="ADAL" clId="{2E476F08-019D-42BB-8E51-4E0669D3453E}" dt="2020-11-11T22:59:09.252" v="0" actId="47"/>
        <pc:sldMkLst>
          <pc:docMk/>
          <pc:sldMk cId="2004509251" sldId="1305"/>
        </pc:sldMkLst>
      </pc:sldChg>
      <pc:sldChg chg="modSp">
        <pc:chgData name="Roth, Dan" userId="18da4c67-dd89-43a7-9856-8592f867a23c" providerId="ADAL" clId="{2E476F08-019D-42BB-8E51-4E0669D3453E}" dt="2020-11-16T14:25:39.732" v="234" actId="207"/>
        <pc:sldMkLst>
          <pc:docMk/>
          <pc:sldMk cId="364011677" sldId="1308"/>
        </pc:sldMkLst>
        <pc:spChg chg="mod">
          <ac:chgData name="Roth, Dan" userId="18da4c67-dd89-43a7-9856-8592f867a23c" providerId="ADAL" clId="{2E476F08-019D-42BB-8E51-4E0669D3453E}" dt="2020-11-16T14:25:39.732" v="234" actId="207"/>
          <ac:spMkLst>
            <pc:docMk/>
            <pc:sldMk cId="364011677" sldId="1308"/>
            <ac:spMk id="808963" creationId="{00000000-0000-0000-0000-000000000000}"/>
          </ac:spMkLst>
        </pc:spChg>
      </pc:sldChg>
      <pc:sldChg chg="add del">
        <pc:chgData name="Roth, Dan" userId="18da4c67-dd89-43a7-9856-8592f867a23c" providerId="ADAL" clId="{2E476F08-019D-42BB-8E51-4E0669D3453E}" dt="2020-11-16T15:14:47.178" v="541"/>
        <pc:sldMkLst>
          <pc:docMk/>
          <pc:sldMk cId="2561513674" sldId="1315"/>
        </pc:sldMkLst>
      </pc:sldChg>
      <pc:sldChg chg="add del">
        <pc:chgData name="Roth, Dan" userId="18da4c67-dd89-43a7-9856-8592f867a23c" providerId="ADAL" clId="{2E476F08-019D-42BB-8E51-4E0669D3453E}" dt="2020-11-16T15:14:47.178" v="541"/>
        <pc:sldMkLst>
          <pc:docMk/>
          <pc:sldMk cId="3509953148" sldId="1316"/>
        </pc:sldMkLst>
      </pc:sldChg>
      <pc:sldChg chg="add del">
        <pc:chgData name="Roth, Dan" userId="18da4c67-dd89-43a7-9856-8592f867a23c" providerId="ADAL" clId="{2E476F08-019D-42BB-8E51-4E0669D3453E}" dt="2020-11-16T15:14:47.178" v="541"/>
        <pc:sldMkLst>
          <pc:docMk/>
          <pc:sldMk cId="2452612073" sldId="1317"/>
        </pc:sldMkLst>
      </pc:sldChg>
      <pc:sldChg chg="add del">
        <pc:chgData name="Roth, Dan" userId="18da4c67-dd89-43a7-9856-8592f867a23c" providerId="ADAL" clId="{2E476F08-019D-42BB-8E51-4E0669D3453E}" dt="2020-11-16T15:14:47.178" v="541"/>
        <pc:sldMkLst>
          <pc:docMk/>
          <pc:sldMk cId="4064181606" sldId="1318"/>
        </pc:sldMkLst>
      </pc:sldChg>
      <pc:sldChg chg="add del">
        <pc:chgData name="Roth, Dan" userId="18da4c67-dd89-43a7-9856-8592f867a23c" providerId="ADAL" clId="{2E476F08-019D-42BB-8E51-4E0669D3453E}" dt="2020-11-16T15:14:47.178" v="541"/>
        <pc:sldMkLst>
          <pc:docMk/>
          <pc:sldMk cId="2069246417" sldId="1319"/>
        </pc:sldMkLst>
      </pc:sldChg>
      <pc:sldChg chg="del">
        <pc:chgData name="Roth, Dan" userId="18da4c67-dd89-43a7-9856-8592f867a23c" providerId="ADAL" clId="{2E476F08-019D-42BB-8E51-4E0669D3453E}" dt="2020-11-11T22:59:09.252" v="0" actId="47"/>
        <pc:sldMkLst>
          <pc:docMk/>
          <pc:sldMk cId="3027591417" sldId="1321"/>
        </pc:sldMkLst>
      </pc:sldChg>
      <pc:sldChg chg="del">
        <pc:chgData name="Roth, Dan" userId="18da4c67-dd89-43a7-9856-8592f867a23c" providerId="ADAL" clId="{2E476F08-019D-42BB-8E51-4E0669D3453E}" dt="2020-11-11T22:59:09.252" v="0" actId="47"/>
        <pc:sldMkLst>
          <pc:docMk/>
          <pc:sldMk cId="2979824164" sldId="1322"/>
        </pc:sldMkLst>
      </pc:sldChg>
      <pc:sldChg chg="del">
        <pc:chgData name="Roth, Dan" userId="18da4c67-dd89-43a7-9856-8592f867a23c" providerId="ADAL" clId="{2E476F08-019D-42BB-8E51-4E0669D3453E}" dt="2020-11-11T22:59:09.252" v="0" actId="47"/>
        <pc:sldMkLst>
          <pc:docMk/>
          <pc:sldMk cId="730400862" sldId="1323"/>
        </pc:sldMkLst>
      </pc:sldChg>
      <pc:sldChg chg="del">
        <pc:chgData name="Roth, Dan" userId="18da4c67-dd89-43a7-9856-8592f867a23c" providerId="ADAL" clId="{2E476F08-019D-42BB-8E51-4E0669D3453E}" dt="2020-11-11T22:59:09.252" v="0" actId="47"/>
        <pc:sldMkLst>
          <pc:docMk/>
          <pc:sldMk cId="3370048262" sldId="1324"/>
        </pc:sldMkLst>
      </pc:sldChg>
      <pc:sldChg chg="del">
        <pc:chgData name="Roth, Dan" userId="18da4c67-dd89-43a7-9856-8592f867a23c" providerId="ADAL" clId="{2E476F08-019D-42BB-8E51-4E0669D3453E}" dt="2020-11-11T22:59:09.252" v="0" actId="47"/>
        <pc:sldMkLst>
          <pc:docMk/>
          <pc:sldMk cId="2019223355" sldId="1325"/>
        </pc:sldMkLst>
      </pc:sldChg>
      <pc:sldChg chg="modSp add mod modAnim">
        <pc:chgData name="Roth, Dan" userId="18da4c67-dd89-43a7-9856-8592f867a23c" providerId="ADAL" clId="{2E476F08-019D-42BB-8E51-4E0669D3453E}" dt="2020-11-16T15:26:31.556" v="568" actId="5793"/>
        <pc:sldMkLst>
          <pc:docMk/>
          <pc:sldMk cId="2795384197" sldId="1327"/>
        </pc:sldMkLst>
        <pc:spChg chg="mod">
          <ac:chgData name="Roth, Dan" userId="18da4c67-dd89-43a7-9856-8592f867a23c" providerId="ADAL" clId="{2E476F08-019D-42BB-8E51-4E0669D3453E}" dt="2020-11-16T14:13:03.654" v="16" actId="20577"/>
          <ac:spMkLst>
            <pc:docMk/>
            <pc:sldMk cId="2795384197" sldId="1327"/>
            <ac:spMk id="1217538" creationId="{00000000-0000-0000-0000-000000000000}"/>
          </ac:spMkLst>
        </pc:spChg>
        <pc:spChg chg="mod">
          <ac:chgData name="Roth, Dan" userId="18da4c67-dd89-43a7-9856-8592f867a23c" providerId="ADAL" clId="{2E476F08-019D-42BB-8E51-4E0669D3453E}" dt="2020-11-16T15:26:31.556" v="568" actId="5793"/>
          <ac:spMkLst>
            <pc:docMk/>
            <pc:sldMk cId="2795384197" sldId="1327"/>
            <ac:spMk id="1217539" creationId="{00000000-0000-0000-0000-000000000000}"/>
          </ac:spMkLst>
        </pc:spChg>
      </pc:sldChg>
      <pc:sldChg chg="add mod modShow">
        <pc:chgData name="Roth, Dan" userId="18da4c67-dd89-43a7-9856-8592f867a23c" providerId="ADAL" clId="{2E476F08-019D-42BB-8E51-4E0669D3453E}" dt="2020-11-16T14:19:19.556" v="232" actId="729"/>
        <pc:sldMkLst>
          <pc:docMk/>
          <pc:sldMk cId="1828626155" sldId="1328"/>
        </pc:sldMkLst>
      </pc:sldChg>
      <pc:sldChg chg="addSp modSp add modNotes">
        <pc:chgData name="Roth, Dan" userId="18da4c67-dd89-43a7-9856-8592f867a23c" providerId="ADAL" clId="{2E476F08-019D-42BB-8E51-4E0669D3453E}" dt="2020-11-16T14:35:50.325" v="265" actId="20577"/>
        <pc:sldMkLst>
          <pc:docMk/>
          <pc:sldMk cId="563536879" sldId="1329"/>
        </pc:sldMkLst>
        <pc:picChg chg="add mod">
          <ac:chgData name="Roth, Dan" userId="18da4c67-dd89-43a7-9856-8592f867a23c" providerId="ADAL" clId="{2E476F08-019D-42BB-8E51-4E0669D3453E}" dt="2020-11-16T14:35:50.138" v="263"/>
          <ac:picMkLst>
            <pc:docMk/>
            <pc:sldMk cId="563536879" sldId="1329"/>
            <ac:picMk id="4" creationId="{277691D2-A05E-411A-AEAF-89903B68FB25}"/>
          </ac:picMkLst>
        </pc:picChg>
      </pc:sldChg>
      <pc:sldChg chg="addSp delSp modSp new mod">
        <pc:chgData name="Roth, Dan" userId="18da4c67-dd89-43a7-9856-8592f867a23c" providerId="ADAL" clId="{2E476F08-019D-42BB-8E51-4E0669D3453E}" dt="2020-11-16T14:41:35.428" v="363" actId="1076"/>
        <pc:sldMkLst>
          <pc:docMk/>
          <pc:sldMk cId="1984390966" sldId="1330"/>
        </pc:sldMkLst>
        <pc:spChg chg="mod">
          <ac:chgData name="Roth, Dan" userId="18da4c67-dd89-43a7-9856-8592f867a23c" providerId="ADAL" clId="{2E476F08-019D-42BB-8E51-4E0669D3453E}" dt="2020-11-16T14:36:54.629" v="277" actId="20577"/>
          <ac:spMkLst>
            <pc:docMk/>
            <pc:sldMk cId="1984390966" sldId="1330"/>
            <ac:spMk id="3" creationId="{CAC9FA4E-FAFC-4DDE-9405-7B5BCEB73879}"/>
          </ac:spMkLst>
        </pc:spChg>
        <pc:spChg chg="mod">
          <ac:chgData name="Roth, Dan" userId="18da4c67-dd89-43a7-9856-8592f867a23c" providerId="ADAL" clId="{2E476F08-019D-42BB-8E51-4E0669D3453E}" dt="2020-11-16T14:40:50.924" v="358" actId="6549"/>
          <ac:spMkLst>
            <pc:docMk/>
            <pc:sldMk cId="1984390966" sldId="1330"/>
            <ac:spMk id="4" creationId="{085FFFEB-B889-4B68-A554-076C0DA0E3B8}"/>
          </ac:spMkLst>
        </pc:spChg>
        <pc:spChg chg="add mod">
          <ac:chgData name="Roth, Dan" userId="18da4c67-dd89-43a7-9856-8592f867a23c" providerId="ADAL" clId="{2E476F08-019D-42BB-8E51-4E0669D3453E}" dt="2020-11-16T14:41:11.553" v="361" actId="208"/>
          <ac:spMkLst>
            <pc:docMk/>
            <pc:sldMk cId="1984390966" sldId="1330"/>
            <ac:spMk id="9" creationId="{7A1B0BD3-C645-4214-9BA2-B04F3C310948}"/>
          </ac:spMkLst>
        </pc:spChg>
        <pc:picChg chg="add mod">
          <ac:chgData name="Roth, Dan" userId="18da4c67-dd89-43a7-9856-8592f867a23c" providerId="ADAL" clId="{2E476F08-019D-42BB-8E51-4E0669D3453E}" dt="2020-11-16T14:41:35.428" v="363" actId="1076"/>
          <ac:picMkLst>
            <pc:docMk/>
            <pc:sldMk cId="1984390966" sldId="1330"/>
            <ac:picMk id="6" creationId="{E5F37A0A-3AC9-4F31-BB13-E66FC3EC5AF8}"/>
          </ac:picMkLst>
        </pc:picChg>
        <pc:picChg chg="add del mod">
          <ac:chgData name="Roth, Dan" userId="18da4c67-dd89-43a7-9856-8592f867a23c" providerId="ADAL" clId="{2E476F08-019D-42BB-8E51-4E0669D3453E}" dt="2020-11-16T14:40:39.386" v="309" actId="478"/>
          <ac:picMkLst>
            <pc:docMk/>
            <pc:sldMk cId="1984390966" sldId="1330"/>
            <ac:picMk id="8" creationId="{3E122E7A-EBE0-42AC-8AB9-305B46BC7DDD}"/>
          </ac:picMkLst>
        </pc:picChg>
      </pc:sldChg>
      <pc:sldChg chg="add">
        <pc:chgData name="Roth, Dan" userId="18da4c67-dd89-43a7-9856-8592f867a23c" providerId="ADAL" clId="{2E476F08-019D-42BB-8E51-4E0669D3453E}" dt="2020-11-16T15:15:29.643" v="542"/>
        <pc:sldMkLst>
          <pc:docMk/>
          <pc:sldMk cId="4048297716" sldId="1331"/>
        </pc:sldMkLst>
      </pc:sldChg>
      <pc:sldChg chg="add">
        <pc:chgData name="Roth, Dan" userId="18da4c67-dd89-43a7-9856-8592f867a23c" providerId="ADAL" clId="{2E476F08-019D-42BB-8E51-4E0669D3453E}" dt="2020-11-16T15:15:29.643" v="542"/>
        <pc:sldMkLst>
          <pc:docMk/>
          <pc:sldMk cId="2680195688" sldId="1332"/>
        </pc:sldMkLst>
      </pc:sldChg>
      <pc:sldChg chg="add">
        <pc:chgData name="Roth, Dan" userId="18da4c67-dd89-43a7-9856-8592f867a23c" providerId="ADAL" clId="{2E476F08-019D-42BB-8E51-4E0669D3453E}" dt="2020-11-16T15:15:29.643" v="542"/>
        <pc:sldMkLst>
          <pc:docMk/>
          <pc:sldMk cId="3154839109" sldId="133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11/16/2020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11/16/2020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447283-AD3B-EE49-8B53-C7D74121EF4E}" type="slidenum">
              <a:rPr lang="en-US" smtClean="0"/>
              <a:t>1</a:t>
            </a:fld>
            <a:endParaRPr lang="en-US" dirty="0"/>
          </a:p>
        </p:txBody>
      </p:sp>
    </p:spTree>
    <p:extLst>
      <p:ext uri="{BB962C8B-B14F-4D97-AF65-F5344CB8AC3E}">
        <p14:creationId xmlns:p14="http://schemas.microsoft.com/office/powerpoint/2010/main" val="331752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447283-AD3B-EE49-8B53-C7D74121EF4E}" type="slidenum">
              <a:rPr lang="en-US" smtClean="0"/>
              <a:t>12</a:t>
            </a:fld>
            <a:endParaRPr lang="en-US" dirty="0"/>
          </a:p>
        </p:txBody>
      </p:sp>
    </p:spTree>
    <p:extLst>
      <p:ext uri="{BB962C8B-B14F-4D97-AF65-F5344CB8AC3E}">
        <p14:creationId xmlns:p14="http://schemas.microsoft.com/office/powerpoint/2010/main" val="173498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427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16</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24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21</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186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24</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296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25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7209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the chain rule for differentiating a composite function? d/dx(f(g(x)) =
https://www.polleverywhere.com/free_text_polls/3aKqz7h6Hldbc7soOgm7i</a:t>
            </a:r>
          </a:p>
        </p:txBody>
      </p:sp>
      <p:sp>
        <p:nvSpPr>
          <p:cNvPr id="4" name="Slide Number Placeholder 3"/>
          <p:cNvSpPr>
            <a:spLocks noGrp="1"/>
          </p:cNvSpPr>
          <p:nvPr>
            <p:ph type="sldNum" sz="quarter" idx="5"/>
          </p:nvPr>
        </p:nvSpPr>
        <p:spPr/>
        <p:txBody>
          <a:bodyPr/>
          <a:lstStyle/>
          <a:p>
            <a:fld id="{55447283-AD3B-EE49-8B53-C7D74121EF4E}" type="slidenum">
              <a:rPr lang="en-US" smtClean="0"/>
              <a:t>26</a:t>
            </a:fld>
            <a:endParaRPr lang="en-US" dirty="0"/>
          </a:p>
        </p:txBody>
      </p:sp>
      <p:sp>
        <p:nvSpPr>
          <p:cNvPr id="5" name="TextBox 4">
            <a:extLst>
              <a:ext uri="{FF2B5EF4-FFF2-40B4-BE49-F238E27FC236}">
                <a16:creationId xmlns:a16="http://schemas.microsoft.com/office/drawing/2014/main" id="{37AA35BC-F65B-4AB7-A58C-BE76CF18288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200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28</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1205073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29</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53393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30</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74111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8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31</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74533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36</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276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59</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84459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390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4</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326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5</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565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6</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685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915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10</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822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447283-AD3B-EE49-8B53-C7D74121EF4E}" type="slidenum">
              <a:rPr lang="en-US" smtClean="0"/>
              <a:t>11</a:t>
            </a:fld>
            <a:endParaRPr lang="en-US" dirty="0"/>
          </a:p>
        </p:txBody>
      </p:sp>
    </p:spTree>
    <p:extLst>
      <p:ext uri="{BB962C8B-B14F-4D97-AF65-F5344CB8AC3E}">
        <p14:creationId xmlns:p14="http://schemas.microsoft.com/office/powerpoint/2010/main" val="3069947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80C5E-14E6-9B4D-87D6-5FF1360063CA}" type="datetime1">
              <a:rPr lang="en-US" smtClean="0">
                <a:solidFill>
                  <a:prstClr val="black">
                    <a:tint val="75000"/>
                  </a:prstClr>
                </a:solidFill>
                <a:latin typeface="Calibri"/>
              </a:rPr>
              <a:t>11/16/2020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4FE8A11-08F0-9A4C-9469-805DD3644C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478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3"/>
          <p:cNvGrpSpPr/>
          <p:nvPr userDrawn="1"/>
        </p:nvGrpSpPr>
        <p:grpSpPr>
          <a:xfrm>
            <a:off x="1371598" y="9327"/>
            <a:ext cx="0" cy="4337447"/>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sz="1350"/>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sz="1350"/>
            </a:p>
          </p:txBody>
        </p:sp>
      </p:grpSp>
      <p:sp>
        <p:nvSpPr>
          <p:cNvPr id="2" name="Title 1"/>
          <p:cNvSpPr>
            <a:spLocks noGrp="1"/>
          </p:cNvSpPr>
          <p:nvPr userDrawn="1">
            <p:ph type="title"/>
          </p:nvPr>
        </p:nvSpPr>
        <p:spPr>
          <a:xfrm>
            <a:off x="1371600" y="23117"/>
            <a:ext cx="7772400" cy="857250"/>
          </a:xfrm>
        </p:spPr>
        <p:txBody>
          <a:bodyPr/>
          <a:lstStyle/>
          <a:p>
            <a:r>
              <a:rPr lang="en-US" dirty="0"/>
              <a:t>Click to edit Master title style</a:t>
            </a:r>
          </a:p>
        </p:txBody>
      </p:sp>
      <p:sp>
        <p:nvSpPr>
          <p:cNvPr id="3" name="Content Placeholder 2"/>
          <p:cNvSpPr>
            <a:spLocks noGrp="1"/>
          </p:cNvSpPr>
          <p:nvPr userDrawn="1">
            <p:ph idx="1"/>
          </p:nvPr>
        </p:nvSpPr>
        <p:spPr>
          <a:xfrm>
            <a:off x="1524000" y="1028701"/>
            <a:ext cx="7162800" cy="3394472"/>
          </a:xfrm>
        </p:spPr>
        <p:txBody>
          <a:bodyPr/>
          <a:lstStyle>
            <a:lvl1pPr marL="257175" indent="-257175">
              <a:buSzPct val="75000"/>
              <a:buFontTx/>
              <a:buBlip>
                <a:blip r:embed="rId2"/>
              </a:buBlip>
              <a:defRPr/>
            </a:lvl1pPr>
            <a:lvl2pPr marL="557213" indent="-214313">
              <a:buClr>
                <a:schemeClr val="accent1"/>
              </a:buClr>
              <a:buSzPct val="75000"/>
              <a:buFont typeface="Wingdings" pitchFamily="2" charset="2"/>
              <a:buChar char="q"/>
              <a:defRPr>
                <a:solidFill>
                  <a:schemeClr val="accent2">
                    <a:lumMod val="75000"/>
                    <a:lumOff val="25000"/>
                  </a:schemeClr>
                </a:solidFill>
              </a:defRPr>
            </a:lvl2pPr>
            <a:lvl3pPr marL="857250" indent="-171450">
              <a:buClr>
                <a:schemeClr val="accent1"/>
              </a:buClr>
              <a:buFont typeface="Wingdings" pitchFamily="2" charset="2"/>
              <a:buChar char="§"/>
              <a:defRPr/>
            </a:lvl3pPr>
            <a:lvl4pPr marL="1200150" indent="-171450">
              <a:buClr>
                <a:schemeClr val="accent1"/>
              </a:buClr>
              <a:buFont typeface="Arial" pitchFamily="34" charset="0"/>
              <a:buChar char="•"/>
              <a:defRPr>
                <a:solidFill>
                  <a:schemeClr val="accent2">
                    <a:lumMod val="75000"/>
                    <a:lumOff val="25000"/>
                  </a:schemeClr>
                </a:solidFill>
              </a:defRPr>
            </a:lvl4pPr>
            <a:lvl5pPr marL="1543050"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userDrawn="1">
            <p:ph sz="quarter" idx="13"/>
          </p:nvPr>
        </p:nvSpPr>
        <p:spPr>
          <a:xfrm rot="18627426">
            <a:off x="330291" y="2566033"/>
            <a:ext cx="1637587"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1500" b="1">
                <a:solidFill>
                  <a:schemeClr val="tx1">
                    <a:lumMod val="50000"/>
                    <a:lumOff val="50000"/>
                  </a:schemeClr>
                </a:solidFill>
              </a:defRPr>
            </a:lvl1pPr>
            <a:lvl2pPr>
              <a:defRPr sz="1200" baseline="0"/>
            </a:lvl2pPr>
            <a:lvl3pPr>
              <a:defRPr sz="1200" baseline="0"/>
            </a:lvl3pPr>
            <a:lvl4pPr>
              <a:defRPr sz="12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283758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1E5CAE0A-54AF-4779-BFCF-9940939C1762}"/>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Fall’20</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 id="2147483675" r:id="rId20"/>
    <p:sldLayoutId id="2147483676" r:id="rId21"/>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oleObject" Target="../embeddings/oleObject1.bin"/><Relationship Id="rId12" Type="http://schemas.openxmlformats.org/officeDocument/2006/relationships/image" Target="../media/image290.png"/><Relationship Id="rId2" Type="http://schemas.openxmlformats.org/officeDocument/2006/relationships/slideLayout" Target="../slideLayouts/slideLayout3.xml"/><Relationship Id="rId16" Type="http://schemas.openxmlformats.org/officeDocument/2006/relationships/image" Target="../media/image24.png"/><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280.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17.wmf"/><Relationship Id="rId4" Type="http://schemas.openxmlformats.org/officeDocument/2006/relationships/image" Target="../media/image31.png"/><Relationship Id="rId9" Type="http://schemas.openxmlformats.org/officeDocument/2006/relationships/oleObject" Target="../embeddings/oleObject100.bin"/><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people.idsia.ch/~juergen/who-invented-backpropagation.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1.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37.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20/cis519-fall20-projects.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61.png"/><Relationship Id="rId3" Type="http://schemas.openxmlformats.org/officeDocument/2006/relationships/notesSlide" Target="../notesSlides/notesSlide21.xml"/><Relationship Id="rId7" Type="http://schemas.openxmlformats.org/officeDocument/2006/relationships/oleObject" Target="../embeddings/oleObject2.bin"/><Relationship Id="rId12" Type="http://schemas.openxmlformats.org/officeDocument/2006/relationships/image" Target="../media/image290.png"/><Relationship Id="rId2" Type="http://schemas.openxmlformats.org/officeDocument/2006/relationships/slideLayout" Target="../slideLayouts/slideLayout3.xml"/><Relationship Id="rId16" Type="http://schemas.openxmlformats.org/officeDocument/2006/relationships/image" Target="../media/image24.png"/><Relationship Id="rId1" Type="http://schemas.openxmlformats.org/officeDocument/2006/relationships/vmlDrawing" Target="../drawings/vmlDrawing2.vml"/><Relationship Id="rId6" Type="http://schemas.openxmlformats.org/officeDocument/2006/relationships/image" Target="../media/image270.png"/><Relationship Id="rId11" Type="http://schemas.openxmlformats.org/officeDocument/2006/relationships/image" Target="../media/image280.png"/><Relationship Id="rId5" Type="http://schemas.openxmlformats.org/officeDocument/2006/relationships/image" Target="../media/image260.png"/><Relationship Id="rId15" Type="http://schemas.openxmlformats.org/officeDocument/2006/relationships/image" Target="../media/image70.png"/><Relationship Id="rId10" Type="http://schemas.openxmlformats.org/officeDocument/2006/relationships/image" Target="../media/image17.wmf"/><Relationship Id="rId4" Type="http://schemas.openxmlformats.org/officeDocument/2006/relationships/image" Target="../media/image250.png"/><Relationship Id="rId9" Type="http://schemas.openxmlformats.org/officeDocument/2006/relationships/oleObject" Target="../embeddings/oleObject100.bin"/><Relationship Id="rId1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381.png"/><Relationship Id="rId1" Type="http://schemas.openxmlformats.org/officeDocument/2006/relationships/slideLayout" Target="../slideLayouts/slideLayout3.xml"/><Relationship Id="rId5" Type="http://schemas.openxmlformats.org/officeDocument/2006/relationships/image" Target="../media/image401.png"/><Relationship Id="rId4" Type="http://schemas.openxmlformats.org/officeDocument/2006/relationships/image" Target="../media/image37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38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70.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71.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8" Type="http://schemas.openxmlformats.org/officeDocument/2006/relationships/image" Target="../media/image99.png"/><Relationship Id="rId7" Type="http://schemas.openxmlformats.org/officeDocument/2006/relationships/image" Target="../media/image98.png"/><Relationship Id="rId2" Type="http://schemas.openxmlformats.org/officeDocument/2006/relationships/image" Target="../media/image391.png"/><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74.png"/><Relationship Id="rId10" Type="http://schemas.openxmlformats.org/officeDocument/2006/relationships/image" Target="../media/image420.png"/><Relationship Id="rId9" Type="http://schemas.openxmlformats.org/officeDocument/2006/relationships/image" Target="../media/image400.png"/></Relationships>
</file>

<file path=ppt/slides/_rels/slide4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400.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97.png"/><Relationship Id="rId11" Type="http://schemas.openxmlformats.org/officeDocument/2006/relationships/image" Target="../media/image420.png"/><Relationship Id="rId5" Type="http://schemas.openxmlformats.org/officeDocument/2006/relationships/image" Target="../media/image74.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4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112.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playground.tensorflow.org/"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49.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330.png"/><Relationship Id="rId7" Type="http://schemas.openxmlformats.org/officeDocument/2006/relationships/image" Target="../media/image470.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30.png"/><Relationship Id="rId7" Type="http://schemas.openxmlformats.org/officeDocument/2006/relationships/image" Target="../media/image470.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30.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 Id="rId9" Type="http://schemas.openxmlformats.org/officeDocument/2006/relationships/image" Target="../media/image64.png"/></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pPr algn="ctr"/>
            <a:r>
              <a:rPr lang="en-US" dirty="0"/>
              <a:t>Neural Networks and Deep Learning</a:t>
            </a:r>
            <a:br>
              <a:rPr lang="en-US" dirty="0"/>
            </a:br>
            <a:r>
              <a:rPr lang="en-US" dirty="0"/>
              <a:t>Part I</a:t>
            </a:r>
          </a:p>
        </p:txBody>
      </p:sp>
      <p:sp>
        <p:nvSpPr>
          <p:cNvPr id="6" name="Subtitle 5"/>
          <p:cNvSpPr>
            <a:spLocks noGrp="1"/>
          </p:cNvSpPr>
          <p:nvPr>
            <p:ph type="subTitle" idx="1"/>
          </p:nvPr>
        </p:nvSpPr>
        <p:spPr>
          <a:xfrm>
            <a:off x="958151" y="3255792"/>
            <a:ext cx="7397039" cy="731520"/>
          </a:xfrm>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1"/>
          </a:xfrm>
          <a:prstGeom prst="rect">
            <a:avLst/>
          </a:prstGeom>
        </p:spPr>
        <p:txBody>
          <a:bodyPr wrap="square">
            <a:noAutofit/>
          </a:bodyPr>
          <a:lstStyle/>
          <a:p>
            <a:r>
              <a:rPr lang="en-US" sz="1400" dirty="0">
                <a:solidFill>
                  <a:schemeClr val="bg1"/>
                </a:solidFill>
              </a:rPr>
              <a:t>Slides were created by Dan Roth (for CIS519/419 at Penn or CS446 at UIUC), or by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10</a:t>
            </a:fld>
            <a:endParaRPr lang="en-US"/>
          </a:p>
        </p:txBody>
      </p:sp>
      <p:sp>
        <p:nvSpPr>
          <p:cNvPr id="808962" name="Rectangle 2"/>
          <p:cNvSpPr>
            <a:spLocks noGrp="1" noChangeArrowheads="1"/>
          </p:cNvSpPr>
          <p:nvPr>
            <p:ph type="title"/>
          </p:nvPr>
        </p:nvSpPr>
        <p:spPr/>
        <p:txBody>
          <a:bodyPr/>
          <a:lstStyle/>
          <a:p>
            <a:r>
              <a:rPr lang="en-US" dirty="0"/>
              <a:t>Neural Networks</a:t>
            </a:r>
          </a:p>
        </p:txBody>
      </p:sp>
      <p:sp>
        <p:nvSpPr>
          <p:cNvPr id="808963" name="Rectangle 3"/>
          <p:cNvSpPr>
            <a:spLocks noGrp="1" noChangeArrowheads="1"/>
          </p:cNvSpPr>
          <p:nvPr>
            <p:ph idx="1"/>
          </p:nvPr>
        </p:nvSpPr>
        <p:spPr/>
        <p:txBody>
          <a:bodyPr>
            <a:normAutofit fontScale="92500" lnSpcReduction="20000"/>
          </a:bodyPr>
          <a:lstStyle/>
          <a:p>
            <a:r>
              <a:rPr lang="en-US" dirty="0"/>
              <a:t>Multi-layer networks were designed to overcome the computational (expressivity) limitation of a single threshold element. </a:t>
            </a:r>
          </a:p>
          <a:p>
            <a:endParaRPr lang="en-US" dirty="0"/>
          </a:p>
          <a:p>
            <a:r>
              <a:rPr lang="en-US" dirty="0"/>
              <a:t>The idea is to stack several </a:t>
            </a:r>
            <a:br>
              <a:rPr lang="en-US" dirty="0"/>
            </a:br>
            <a:r>
              <a:rPr lang="en-US" dirty="0"/>
              <a:t>layers of </a:t>
            </a:r>
            <a:r>
              <a:rPr lang="en-US" dirty="0">
                <a:solidFill>
                  <a:srgbClr val="0070C0"/>
                </a:solidFill>
              </a:rPr>
              <a:t>threshold</a:t>
            </a:r>
            <a:r>
              <a:rPr lang="en-US" dirty="0"/>
              <a:t> elements, </a:t>
            </a:r>
            <a:br>
              <a:rPr lang="en-US" dirty="0"/>
            </a:br>
            <a:r>
              <a:rPr lang="en-US" dirty="0"/>
              <a:t>each layer using the output of </a:t>
            </a:r>
            <a:br>
              <a:rPr lang="en-US" dirty="0"/>
            </a:br>
            <a:r>
              <a:rPr lang="en-US" dirty="0"/>
              <a:t>the previous layer as input.  </a:t>
            </a:r>
          </a:p>
          <a:p>
            <a:pPr marL="0" indent="0">
              <a:buNone/>
            </a:pPr>
            <a:endParaRPr lang="en-US" dirty="0"/>
          </a:p>
          <a:p>
            <a:r>
              <a:rPr lang="en-US" dirty="0"/>
              <a:t>Multi-layer networks can represent arbitrary functions, but  building effective learning methods for such network was [thought to be] difficult. </a:t>
            </a:r>
          </a:p>
        </p:txBody>
      </p:sp>
      <p:grpSp>
        <p:nvGrpSpPr>
          <p:cNvPr id="4" name="Group 3"/>
          <p:cNvGrpSpPr/>
          <p:nvPr/>
        </p:nvGrpSpPr>
        <p:grpSpPr>
          <a:xfrm>
            <a:off x="5490167" y="1652452"/>
            <a:ext cx="2343774" cy="1720848"/>
            <a:chOff x="6248400" y="3457932"/>
            <a:chExt cx="3125030" cy="229446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4" name="Oval 24"/>
              <p:cNvSpPr>
                <a:spLocks noChangeArrowheads="1"/>
              </p:cNvSpPr>
              <p:nvPr/>
            </p:nvSpPr>
            <p:spPr bwMode="auto">
              <a:xfrm>
                <a:off x="2496"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10" name="AutoShape 28"/>
              <p:cNvCxnSpPr>
                <a:cxnSpLocks noChangeShapeType="1"/>
                <a:stCxn id="34" idx="4"/>
                <a:endCxn id="36" idx="0"/>
              </p:cNvCxnSpPr>
              <p:nvPr/>
            </p:nvCxnSpPr>
            <p:spPr bwMode="auto">
              <a:xfrm>
                <a:off x="2568" y="2640"/>
                <a:ext cx="43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a:off x="2568" y="2640"/>
                <a:ext cx="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48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Rectangle 42"/>
            <p:cNvSpPr/>
            <p:nvPr/>
          </p:nvSpPr>
          <p:spPr>
            <a:xfrm>
              <a:off x="8571720" y="5352285"/>
              <a:ext cx="727122"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447621" y="4405108"/>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422221" y="3457932"/>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Tree>
    <p:extLst>
      <p:ext uri="{BB962C8B-B14F-4D97-AF65-F5344CB8AC3E}">
        <p14:creationId xmlns:p14="http://schemas.microsoft.com/office/powerpoint/2010/main" val="36401167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11</a:t>
            </a:fld>
            <a:endParaRPr lang="en-US" dirty="0"/>
          </a:p>
        </p:txBody>
      </p:sp>
      <p:sp>
        <p:nvSpPr>
          <p:cNvPr id="2" name="Title 1"/>
          <p:cNvSpPr>
            <a:spLocks noGrp="1"/>
          </p:cNvSpPr>
          <p:nvPr>
            <p:ph type="title"/>
          </p:nvPr>
        </p:nvSpPr>
        <p:spPr/>
        <p:txBody>
          <a:bodyPr/>
          <a:lstStyle/>
          <a:p>
            <a:r>
              <a:rPr lang="en-US" dirty="0"/>
              <a:t>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8"/>
                <a:ext cx="8229600" cy="1516367"/>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smtClean="0">
                        <a:latin typeface="Cambria Math" panose="02040503050406030204" pitchFamily="18" charset="0"/>
                      </a:rPr>
                      <m:t>𝑿</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e>
                        </m:d>
                      </m:e>
                      <m:sup>
                        <m:r>
                          <a:rPr lang="en-US" i="1" dirty="0" smtClean="0">
                            <a:latin typeface="Cambria Math" panose="02040503050406030204" pitchFamily="18" charset="0"/>
                          </a:rPr>
                          <m:t>𝑛</m:t>
                        </m:r>
                      </m:sup>
                    </m:sSup>
                  </m:oMath>
                </a14:m>
                <a:r>
                  <a:rPr lang="en-US" dirty="0"/>
                  <a:t>, or </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8"/>
                <a:ext cx="8229600" cy="1516367"/>
              </a:xfrm>
              <a:blipFill>
                <a:blip r:embed="rId3"/>
                <a:stretch>
                  <a:fillRect l="-924" t="-2500" b="-583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18BCB73-B180-5848-8B41-4B9B84EAFBA5}"/>
              </a:ext>
            </a:extLst>
          </p:cNvPr>
          <p:cNvPicPr>
            <a:picLocks noChangeAspect="1"/>
          </p:cNvPicPr>
          <p:nvPr/>
        </p:nvPicPr>
        <p:blipFill>
          <a:blip r:embed="rId4"/>
          <a:stretch>
            <a:fillRect/>
          </a:stretch>
        </p:blipFill>
        <p:spPr>
          <a:xfrm>
            <a:off x="4075906" y="2322357"/>
            <a:ext cx="4463846" cy="2376642"/>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8CEE0A8-A9E0-BE4B-9876-56130C079A6F}"/>
                  </a:ext>
                </a:extLst>
              </p:cNvPr>
              <p:cNvSpPr/>
              <p:nvPr/>
            </p:nvSpPr>
            <p:spPr>
              <a:xfrm>
                <a:off x="310151" y="2641508"/>
                <a:ext cx="3917719" cy="2308324"/>
              </a:xfrm>
              <a:prstGeom prst="rect">
                <a:avLst/>
              </a:prstGeom>
            </p:spPr>
            <p:txBody>
              <a:bodyPr wrap="square">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r>
                      <a:rPr lang="en-US" b="0" i="1" dirty="0" smtClean="0">
                        <a:latin typeface="Cambria Math" panose="02040503050406030204" pitchFamily="18" charset="0"/>
                      </a:rPr>
                      <m:t>𝑠𝑖𝑔𝑛</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oMath>
                </a14:m>
                <a:r>
                  <a:rPr lang="en-US" dirty="0"/>
                  <a:t>)</a:t>
                </a:r>
              </a:p>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𝐻</m:t>
                        </m:r>
                      </m:e>
                      <m:sub>
                        <m:r>
                          <a:rPr lang="en-US" b="0" i="1" dirty="0" smtClean="0">
                            <a:latin typeface="Cambria Math" panose="02040503050406030204" pitchFamily="18" charset="0"/>
                          </a:rPr>
                          <m:t>4</m:t>
                        </m:r>
                      </m:sub>
                    </m:sSub>
                    <m:r>
                      <a:rPr lang="en-US" i="1" dirty="0">
                        <a:latin typeface="Cambria Math" panose="02040503050406030204" pitchFamily="18" charset="0"/>
                      </a:rPr>
                      <m:t>=</m:t>
                    </m:r>
                    <m:r>
                      <a:rPr lang="en-US" i="1" dirty="0">
                        <a:latin typeface="Cambria Math" panose="02040503050406030204" pitchFamily="18" charset="0"/>
                      </a:rPr>
                      <m:t>𝑠𝑖𝑔𝑛</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r>
                              <a:rPr lang="en-US" i="1" dirty="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2</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a:t>
                </a:r>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𝑂</m:t>
                        </m:r>
                      </m:e>
                      <m:sub>
                        <m:r>
                          <a:rPr lang="en-US" b="0" i="1" dirty="0" smtClean="0">
                            <a:latin typeface="Cambria Math" panose="02040503050406030204" pitchFamily="18" charset="0"/>
                          </a:rPr>
                          <m:t>5</m:t>
                        </m:r>
                      </m:sub>
                    </m:sSub>
                    <m:r>
                      <a:rPr lang="en-US" i="1" dirty="0">
                        <a:latin typeface="Cambria Math" panose="02040503050406030204" pitchFamily="18" charset="0"/>
                      </a:rPr>
                      <m:t>=</m:t>
                    </m:r>
                    <m:r>
                      <a:rPr lang="en-US" i="1" dirty="0">
                        <a:latin typeface="Cambria Math" panose="02040503050406030204" pitchFamily="18" charset="0"/>
                      </a:rPr>
                      <m:t>𝑠𝑖𝑔𝑛</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35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4</m:t>
                            </m:r>
                            <m:r>
                              <a:rPr lang="en-US" b="0" i="1" dirty="0" smtClean="0">
                                <a:latin typeface="Cambria Math" panose="02040503050406030204" pitchFamily="18" charset="0"/>
                              </a:rPr>
                              <m:t>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4</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5</m:t>
                        </m:r>
                      </m:sub>
                    </m:sSub>
                  </m:oMath>
                </a14:m>
                <a:r>
                  <a:rPr lang="en-US" dirty="0"/>
                  <a:t>)</a:t>
                </a:r>
              </a:p>
              <a:p>
                <a:endParaRPr lang="en-US" dirty="0"/>
              </a:p>
              <a:p>
                <a:r>
                  <a:rPr lang="en-US" dirty="0"/>
                  <a:t>Trainable Parameters: </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45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5</m:t>
                        </m:r>
                      </m:sub>
                    </m:sSub>
                  </m:oMath>
                </a14:m>
                <a:endParaRPr lang="en-US" dirty="0"/>
              </a:p>
              <a:p>
                <a:endParaRPr lang="en-US" dirty="0"/>
              </a:p>
            </p:txBody>
          </p:sp>
        </mc:Choice>
        <mc:Fallback xmlns="">
          <p:sp>
            <p:nvSpPr>
              <p:cNvPr id="4" name="Rectangle 3">
                <a:extLst>
                  <a:ext uri="{FF2B5EF4-FFF2-40B4-BE49-F238E27FC236}">
                    <a16:creationId xmlns:a16="http://schemas.microsoft.com/office/drawing/2014/main" id="{88CEE0A8-A9E0-BE4B-9876-56130C079A6F}"/>
                  </a:ext>
                </a:extLst>
              </p:cNvPr>
              <p:cNvSpPr>
                <a:spLocks noRot="1" noChangeAspect="1" noMove="1" noResize="1" noEditPoints="1" noAdjustHandles="1" noChangeArrowheads="1" noChangeShapeType="1" noTextEdit="1"/>
              </p:cNvSpPr>
              <p:nvPr/>
            </p:nvSpPr>
            <p:spPr>
              <a:xfrm>
                <a:off x="310151" y="2641508"/>
                <a:ext cx="3917719" cy="2308324"/>
              </a:xfrm>
              <a:prstGeom prst="rect">
                <a:avLst/>
              </a:prstGeom>
              <a:blipFill>
                <a:blip r:embed="rId5"/>
                <a:stretch>
                  <a:fillRect l="-1400" t="-1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AD652B-E5FB-4B3E-863A-9F1417C16669}"/>
                  </a:ext>
                </a:extLst>
              </p:cNvPr>
              <p:cNvSpPr/>
              <p:nvPr/>
            </p:nvSpPr>
            <p:spPr>
              <a:xfrm>
                <a:off x="6768275" y="4362750"/>
                <a:ext cx="405239" cy="307777"/>
              </a:xfrm>
              <a:prstGeom prst="rect">
                <a:avLst/>
              </a:prstGeom>
              <a:solidFill>
                <a:srgbClr val="FFFFCC"/>
              </a:solidFill>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𝑇</m:t>
                          </m:r>
                        </m:e>
                        <m:sub>
                          <m:r>
                            <a:rPr lang="en-US" sz="1400" b="0" i="1" dirty="0" smtClean="0">
                              <a:latin typeface="Cambria Math" panose="02040503050406030204" pitchFamily="18" charset="0"/>
                            </a:rPr>
                            <m:t>4</m:t>
                          </m:r>
                        </m:sub>
                      </m:sSub>
                    </m:oMath>
                  </m:oMathPara>
                </a14:m>
                <a:endParaRPr lang="en-US" sz="1350" dirty="0"/>
              </a:p>
            </p:txBody>
          </p:sp>
        </mc:Choice>
        <mc:Fallback xmlns="">
          <p:sp>
            <p:nvSpPr>
              <p:cNvPr id="8" name="Rectangle 7">
                <a:extLst>
                  <a:ext uri="{FF2B5EF4-FFF2-40B4-BE49-F238E27FC236}">
                    <a16:creationId xmlns:a16="http://schemas.microsoft.com/office/drawing/2014/main" id="{79AD652B-E5FB-4B3E-863A-9F1417C16669}"/>
                  </a:ext>
                </a:extLst>
              </p:cNvPr>
              <p:cNvSpPr>
                <a:spLocks noRot="1" noChangeAspect="1" noMove="1" noResize="1" noEditPoints="1" noAdjustHandles="1" noChangeArrowheads="1" noChangeShapeType="1" noTextEdit="1"/>
              </p:cNvSpPr>
              <p:nvPr/>
            </p:nvSpPr>
            <p:spPr>
              <a:xfrm>
                <a:off x="6768275" y="4362750"/>
                <a:ext cx="405239" cy="307777"/>
              </a:xfrm>
              <a:prstGeom prst="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58C0B60-555F-4E20-99A0-6DCD0C3207B3}"/>
                  </a:ext>
                </a:extLst>
              </p:cNvPr>
              <p:cNvSpPr/>
              <p:nvPr/>
            </p:nvSpPr>
            <p:spPr>
              <a:xfrm>
                <a:off x="8364776" y="3045985"/>
                <a:ext cx="405239" cy="307777"/>
              </a:xfrm>
              <a:prstGeom prst="rect">
                <a:avLst/>
              </a:prstGeom>
              <a:solidFill>
                <a:srgbClr val="FFFFCC"/>
              </a:solidFill>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𝑇</m:t>
                          </m:r>
                        </m:e>
                        <m:sub>
                          <m:r>
                            <a:rPr lang="en-US" sz="1400" b="0" i="1" dirty="0" smtClean="0">
                              <a:latin typeface="Cambria Math" panose="02040503050406030204" pitchFamily="18" charset="0"/>
                            </a:rPr>
                            <m:t>5</m:t>
                          </m:r>
                        </m:sub>
                      </m:sSub>
                    </m:oMath>
                  </m:oMathPara>
                </a14:m>
                <a:endParaRPr lang="en-US" sz="1350" dirty="0"/>
              </a:p>
            </p:txBody>
          </p:sp>
        </mc:Choice>
        <mc:Fallback xmlns="">
          <p:sp>
            <p:nvSpPr>
              <p:cNvPr id="10" name="Rectangle 9">
                <a:extLst>
                  <a:ext uri="{FF2B5EF4-FFF2-40B4-BE49-F238E27FC236}">
                    <a16:creationId xmlns:a16="http://schemas.microsoft.com/office/drawing/2014/main" id="{B58C0B60-555F-4E20-99A0-6DCD0C3207B3}"/>
                  </a:ext>
                </a:extLst>
              </p:cNvPr>
              <p:cNvSpPr>
                <a:spLocks noRot="1" noChangeAspect="1" noMove="1" noResize="1" noEditPoints="1" noAdjustHandles="1" noChangeArrowheads="1" noChangeShapeType="1" noTextEdit="1"/>
              </p:cNvSpPr>
              <p:nvPr/>
            </p:nvSpPr>
            <p:spPr>
              <a:xfrm>
                <a:off x="8364776" y="3045985"/>
                <a:ext cx="405239" cy="307777"/>
              </a:xfrm>
              <a:prstGeom prst="rect">
                <a:avLst/>
              </a:prstGeom>
              <a:blipFill>
                <a:blip r:embed="rId7"/>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DF2A4B2-C25C-418D-8DD9-CB1EB1FD03EB}"/>
                  </a:ext>
                </a:extLst>
              </p:cNvPr>
              <p:cNvSpPr/>
              <p:nvPr/>
            </p:nvSpPr>
            <p:spPr>
              <a:xfrm>
                <a:off x="6673580" y="2306660"/>
                <a:ext cx="405239" cy="307777"/>
              </a:xfrm>
              <a:prstGeom prst="rect">
                <a:avLst/>
              </a:prstGeom>
              <a:solidFill>
                <a:srgbClr val="FFFFCC"/>
              </a:solidFill>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𝑇</m:t>
                          </m:r>
                        </m:e>
                        <m:sub>
                          <m:r>
                            <a:rPr lang="en-US" sz="1400" b="0" i="1" dirty="0" smtClean="0">
                              <a:latin typeface="Cambria Math" panose="02040503050406030204" pitchFamily="18" charset="0"/>
                            </a:rPr>
                            <m:t>3</m:t>
                          </m:r>
                        </m:sub>
                      </m:sSub>
                    </m:oMath>
                  </m:oMathPara>
                </a14:m>
                <a:endParaRPr lang="en-US" sz="1350" dirty="0"/>
              </a:p>
            </p:txBody>
          </p:sp>
        </mc:Choice>
        <mc:Fallback xmlns="">
          <p:sp>
            <p:nvSpPr>
              <p:cNvPr id="12" name="Rectangle 11">
                <a:extLst>
                  <a:ext uri="{FF2B5EF4-FFF2-40B4-BE49-F238E27FC236}">
                    <a16:creationId xmlns:a16="http://schemas.microsoft.com/office/drawing/2014/main" id="{2DF2A4B2-C25C-418D-8DD9-CB1EB1FD03EB}"/>
                  </a:ext>
                </a:extLst>
              </p:cNvPr>
              <p:cNvSpPr>
                <a:spLocks noRot="1" noChangeAspect="1" noMove="1" noResize="1" noEditPoints="1" noAdjustHandles="1" noChangeArrowheads="1" noChangeShapeType="1" noTextEdit="1"/>
              </p:cNvSpPr>
              <p:nvPr/>
            </p:nvSpPr>
            <p:spPr>
              <a:xfrm>
                <a:off x="6673580" y="2306660"/>
                <a:ext cx="405239" cy="307777"/>
              </a:xfrm>
              <a:prstGeom prst="rect">
                <a:avLst/>
              </a:prstGeom>
              <a:blipFill>
                <a:blip r:embed="rId8"/>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04419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12</a:t>
            </a:fld>
            <a:endParaRPr lang="en-US" dirty="0"/>
          </a:p>
        </p:txBody>
      </p:sp>
      <p:sp>
        <p:nvSpPr>
          <p:cNvPr id="2" name="Title 1"/>
          <p:cNvSpPr>
            <a:spLocks noGrp="1"/>
          </p:cNvSpPr>
          <p:nvPr>
            <p:ph type="title"/>
          </p:nvPr>
        </p:nvSpPr>
        <p:spPr/>
        <p:txBody>
          <a:bodyPr/>
          <a:lstStyle/>
          <a:p>
            <a:r>
              <a:rPr lang="en-US" dirty="0"/>
              <a:t>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8"/>
                <a:ext cx="8229600" cy="3878353"/>
              </a:xfrm>
            </p:spPr>
            <p:txBody>
              <a:bodyPr>
                <a:normAutofit fontScale="92500" lnSpcReduction="20000"/>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a:latin typeface="Cambria Math" panose="02040503050406030204" pitchFamily="18" charset="0"/>
                      </a:rPr>
                      <m:t>𝑿</m:t>
                    </m:r>
                    <m:r>
                      <a:rPr lang="en-US" i="1" dirty="0">
                        <a:latin typeface="Cambria Math" panose="02040503050406030204" pitchFamily="18" charset="0"/>
                      </a:rPr>
                      <m:t>=</m:t>
                    </m:r>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0,1</m:t>
                            </m:r>
                          </m:e>
                        </m:d>
                      </m:e>
                      <m:sup>
                        <m:r>
                          <a:rPr lang="en-US" i="1" dirty="0">
                            <a:latin typeface="Cambria Math" panose="02040503050406030204" pitchFamily="18" charset="0"/>
                          </a:rPr>
                          <m:t>𝑛</m:t>
                        </m:r>
                      </m:sup>
                    </m:sSup>
                  </m:oMath>
                </a14:m>
                <a:r>
                  <a:rPr lang="en-US" dirty="0"/>
                  <a:t>, or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a:latin typeface="Cambria Math" panose="02040503050406030204" pitchFamily="18" charset="0"/>
                      </a:rPr>
                      <m:t>𝑌</m:t>
                    </m:r>
                    <m:r>
                      <a:rPr lang="en-US" i="1" dirty="0">
                        <a:latin typeface="Cambria Math" panose="02040503050406030204" pitchFamily="18" charset="0"/>
                      </a:rPr>
                      <m:t>=[0,1], {0,1}</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a:p>
                <a:r>
                  <a:rPr lang="en-US" dirty="0"/>
                  <a:t>Among the most effective general purpose supervised learning method currently known.</a:t>
                </a:r>
              </a:p>
              <a:p>
                <a:r>
                  <a:rPr lang="en-US" dirty="0"/>
                  <a:t>Effective especially for complex and hard to interpret input data such as real-world sensory data, where a lot of supervision is available. </a:t>
                </a:r>
              </a:p>
              <a:p>
                <a:r>
                  <a:rPr lang="en-US" dirty="0"/>
                  <a:t>Learning:</a:t>
                </a:r>
              </a:p>
              <a:p>
                <a:pPr lvl="1"/>
                <a:r>
                  <a:rPr lang="en-US" dirty="0"/>
                  <a:t>The </a:t>
                </a:r>
                <a:r>
                  <a:rPr lang="en-US" dirty="0">
                    <a:solidFill>
                      <a:srgbClr val="FF0000"/>
                    </a:solidFill>
                  </a:rPr>
                  <a:t>Backpropagation algorithm </a:t>
                </a:r>
                <a:r>
                  <a:rPr lang="en-US" dirty="0"/>
                  <a:t>for neural networks has been shown successful in many practical problems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8"/>
                <a:ext cx="8229600" cy="3878353"/>
              </a:xfrm>
              <a:blipFill>
                <a:blip r:embed="rId3"/>
                <a:stretch>
                  <a:fillRect l="-770" t="-2614" r="-154"/>
                </a:stretch>
              </a:blipFill>
            </p:spPr>
            <p:txBody>
              <a:bodyPr/>
              <a:lstStyle/>
              <a:p>
                <a:r>
                  <a:rPr lang="en-US">
                    <a:noFill/>
                  </a:rPr>
                  <a:t> </a:t>
                </a:r>
              </a:p>
            </p:txBody>
          </p:sp>
        </mc:Fallback>
      </mc:AlternateContent>
    </p:spTree>
    <p:extLst>
      <p:ext uri="{BB962C8B-B14F-4D97-AF65-F5344CB8AC3E}">
        <p14:creationId xmlns:p14="http://schemas.microsoft.com/office/powerpoint/2010/main" val="12928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13</a:t>
            </a:fld>
            <a:endParaRPr lang="en-US" dirty="0"/>
          </a:p>
        </p:txBody>
      </p:sp>
      <p:sp>
        <p:nvSpPr>
          <p:cNvPr id="2" name="Title 1"/>
          <p:cNvSpPr>
            <a:spLocks noGrp="1"/>
          </p:cNvSpPr>
          <p:nvPr>
            <p:ph type="title"/>
          </p:nvPr>
        </p:nvSpPr>
        <p:spPr/>
        <p:txBody>
          <a:bodyPr/>
          <a:lstStyle/>
          <a:p>
            <a:r>
              <a:rPr lang="en-US"/>
              <a:t>Motivation for Neural Networks</a:t>
            </a:r>
            <a:endParaRPr lang="en-US" dirty="0"/>
          </a:p>
        </p:txBody>
      </p:sp>
      <p:sp>
        <p:nvSpPr>
          <p:cNvPr id="3" name="Content Placeholder 2"/>
          <p:cNvSpPr>
            <a:spLocks noGrp="1"/>
          </p:cNvSpPr>
          <p:nvPr>
            <p:ph idx="1"/>
          </p:nvPr>
        </p:nvSpPr>
        <p:spPr/>
        <p:txBody>
          <a:bodyPr>
            <a:normAutofit/>
          </a:bodyPr>
          <a:lstStyle/>
          <a:p>
            <a:r>
              <a:rPr lang="en-US" dirty="0"/>
              <a:t>Inspired by biological neural network systems</a:t>
            </a:r>
          </a:p>
          <a:p>
            <a:pPr lvl="1"/>
            <a:r>
              <a:rPr lang="en-US" dirty="0"/>
              <a:t>But are not identical to them</a:t>
            </a:r>
          </a:p>
          <a:p>
            <a:pPr marL="457200" lvl="1" indent="0">
              <a:buNone/>
            </a:pPr>
            <a:endParaRPr lang="en-US" dirty="0"/>
          </a:p>
          <a:p>
            <a:r>
              <a:rPr lang="en-US" dirty="0"/>
              <a:t>We are currently on rising part of a wave of interest in NN architectures, after a long downtime from the mid-90-ies.</a:t>
            </a:r>
          </a:p>
          <a:p>
            <a:pPr lvl="1"/>
            <a:r>
              <a:rPr lang="en-US" dirty="0"/>
              <a:t>Better computer architecture (parallelism on GPUs &amp; TPUs) </a:t>
            </a:r>
          </a:p>
          <a:p>
            <a:pPr lvl="1"/>
            <a:r>
              <a:rPr lang="en-US" dirty="0"/>
              <a:t>A lot more data than before; in many domains, supervision is available.</a:t>
            </a:r>
          </a:p>
        </p:txBody>
      </p:sp>
    </p:spTree>
    <p:extLst>
      <p:ext uri="{BB962C8B-B14F-4D97-AF65-F5344CB8AC3E}">
        <p14:creationId xmlns:p14="http://schemas.microsoft.com/office/powerpoint/2010/main" val="59896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14</a:t>
            </a:fld>
            <a:endParaRPr lang="en-US" dirty="0"/>
          </a:p>
        </p:txBody>
      </p:sp>
      <p:sp>
        <p:nvSpPr>
          <p:cNvPr id="2" name="Title 1"/>
          <p:cNvSpPr>
            <a:spLocks noGrp="1"/>
          </p:cNvSpPr>
          <p:nvPr>
            <p:ph type="title"/>
          </p:nvPr>
        </p:nvSpPr>
        <p:spPr/>
        <p:txBody>
          <a:bodyPr/>
          <a:lstStyle/>
          <a:p>
            <a:r>
              <a:rPr lang="en-US"/>
              <a:t>Motivation for Neural Networks</a:t>
            </a:r>
            <a:endParaRPr lang="en-US" dirty="0"/>
          </a:p>
        </p:txBody>
      </p:sp>
      <p:sp>
        <p:nvSpPr>
          <p:cNvPr id="3" name="Content Placeholder 2"/>
          <p:cNvSpPr>
            <a:spLocks noGrp="1"/>
          </p:cNvSpPr>
          <p:nvPr>
            <p:ph idx="1"/>
          </p:nvPr>
        </p:nvSpPr>
        <p:spPr>
          <a:xfrm>
            <a:off x="430463" y="902369"/>
            <a:ext cx="8496499" cy="3641167"/>
          </a:xfrm>
        </p:spPr>
        <p:txBody>
          <a:bodyPr>
            <a:normAutofit/>
          </a:bodyPr>
          <a:lstStyle/>
          <a:p>
            <a:r>
              <a:rPr lang="en-US" dirty="0"/>
              <a:t>One potentially interesting perspective:</a:t>
            </a:r>
          </a:p>
          <a:p>
            <a:pPr lvl="1"/>
            <a:r>
              <a:rPr lang="en-US" dirty="0"/>
              <a:t>We used to think about NNs only as function approximators.</a:t>
            </a:r>
          </a:p>
          <a:p>
            <a:pPr lvl="2"/>
            <a:r>
              <a:rPr lang="en-US" dirty="0"/>
              <a:t>Geoffrey Hinton introduced “Restricted </a:t>
            </a:r>
            <a:r>
              <a:rPr lang="en-US" dirty="0" err="1"/>
              <a:t>Boltzman</a:t>
            </a:r>
            <a:r>
              <a:rPr lang="en-US" dirty="0"/>
              <a:t> Machines” (RBMs) in the mid 2000s – method to learn high-level representations of input</a:t>
            </a:r>
          </a:p>
          <a:p>
            <a:pPr lvl="2"/>
            <a:r>
              <a:rPr lang="en-US" dirty="0"/>
              <a:t>Many other ideas focusing in the </a:t>
            </a:r>
            <a:r>
              <a:rPr lang="en-US" dirty="0">
                <a:solidFill>
                  <a:srgbClr val="0070C0"/>
                </a:solidFill>
              </a:rPr>
              <a:t>Intermediate Representations </a:t>
            </a:r>
            <a:r>
              <a:rPr lang="en-US" dirty="0"/>
              <a:t>of NNs </a:t>
            </a:r>
          </a:p>
          <a:p>
            <a:pPr lvl="1"/>
            <a:r>
              <a:rPr lang="en-US" dirty="0"/>
              <a:t>Ideas are being developed on the value of these intermediate representations for transfer learning, for the meaning they represent etc. </a:t>
            </a:r>
          </a:p>
          <a:p>
            <a:r>
              <a:rPr lang="en-US" dirty="0"/>
              <a:t>We will present in the next two lectures a few of the basic architectures and learning algorithms, and provide some examples for applications</a:t>
            </a:r>
          </a:p>
        </p:txBody>
      </p:sp>
    </p:spTree>
    <p:extLst>
      <p:ext uri="{BB962C8B-B14F-4D97-AF65-F5344CB8AC3E}">
        <p14:creationId xmlns:p14="http://schemas.microsoft.com/office/powerpoint/2010/main" val="16372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6553200" y="4698999"/>
            <a:ext cx="2133600" cy="273844"/>
          </a:xfrm>
        </p:spPr>
        <p:txBody>
          <a:bodyPr/>
          <a:lstStyle/>
          <a:p>
            <a:fld id="{4078304C-5BE1-484D-994C-369CBE2AEA96}" type="slidenum">
              <a:rPr lang="en-US" smtClean="0"/>
              <a:pPr/>
              <a:t>15</a:t>
            </a:fld>
            <a:endParaRPr lang="en-US"/>
          </a:p>
        </p:txBody>
      </p:sp>
      <p:sp>
        <p:nvSpPr>
          <p:cNvPr id="808962" name="Rectangle 2"/>
          <p:cNvSpPr>
            <a:spLocks noGrp="1" noChangeArrowheads="1"/>
          </p:cNvSpPr>
          <p:nvPr>
            <p:ph type="title"/>
          </p:nvPr>
        </p:nvSpPr>
        <p:spPr/>
        <p:txBody>
          <a:bodyPr/>
          <a:lstStyle/>
          <a:p>
            <a:r>
              <a:rPr lang="en-US"/>
              <a:t>Basic Unit in Multi-Layer Neural Network</a:t>
            </a:r>
            <a:endParaRPr lang="en-US" dirty="0"/>
          </a:p>
        </p:txBody>
      </p:sp>
      <mc:AlternateContent xmlns:mc="http://schemas.openxmlformats.org/markup-compatibility/2006" xmlns:a14="http://schemas.microsoft.com/office/drawing/2010/main">
        <mc:Choice Requires="a14">
          <p:sp>
            <p:nvSpPr>
              <p:cNvPr id="808963" name="Rectangle 3"/>
              <p:cNvSpPr>
                <a:spLocks noGrp="1" noChangeArrowheads="1"/>
              </p:cNvSpPr>
              <p:nvPr>
                <p:ph idx="1"/>
              </p:nvPr>
            </p:nvSpPr>
            <p:spPr>
              <a:xfrm>
                <a:off x="430464" y="902369"/>
                <a:ext cx="8229600" cy="1911883"/>
              </a:xfrm>
            </p:spPr>
            <p:txBody>
              <a:bodyPr>
                <a:normAutofit/>
              </a:bodyPr>
              <a:lstStyle/>
              <a:p>
                <a:r>
                  <a:rPr lang="en-US" dirty="0"/>
                  <a:t>Threshold units: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𝑜</m:t>
                        </m:r>
                      </m:e>
                      <m:sub>
                        <m:r>
                          <a:rPr lang="en-US" i="1" dirty="0" smtClean="0">
                            <a:latin typeface="Cambria Math" panose="02040503050406030204" pitchFamily="18" charset="0"/>
                          </a:rPr>
                          <m:t>𝑗</m:t>
                        </m:r>
                      </m:sub>
                    </m:sSub>
                    <m:r>
                      <a:rPr lang="en-US" i="1" dirty="0" smtClean="0">
                        <a:latin typeface="Cambria Math" panose="02040503050406030204" pitchFamily="18" charset="0"/>
                      </a:rPr>
                      <m:t>=</m:t>
                    </m:r>
                    <m:r>
                      <m:rPr>
                        <m:sty m:val="p"/>
                      </m:rPr>
                      <a:rPr lang="en-US" i="1" dirty="0" err="1" smtClean="0">
                        <a:latin typeface="Cambria Math" panose="02040503050406030204" pitchFamily="18" charset="0"/>
                      </a:rPr>
                      <m:t>sgn</m:t>
                    </m:r>
                    <m:r>
                      <a:rPr lang="en-US" i="1" dirty="0" smtClean="0">
                        <a:latin typeface="Cambria Math" panose="02040503050406030204" pitchFamily="18" charset="0"/>
                      </a:rPr>
                      <m:t>⁡(</m:t>
                    </m:r>
                    <m:r>
                      <a:rPr lang="en-US" b="1" i="1" dirty="0" err="1" smtClean="0">
                        <a:latin typeface="Cambria Math" panose="02040503050406030204" pitchFamily="18" charset="0"/>
                      </a:rPr>
                      <m:t>𝒘</m:t>
                    </m:r>
                    <m:r>
                      <a:rPr lang="en-US" i="1" dirty="0" err="1" smtClean="0">
                        <a:latin typeface="Cambria Math" panose="02040503050406030204" pitchFamily="18" charset="0"/>
                      </a:rPr>
                      <m:t>⋅</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𝑇</m:t>
                    </m:r>
                    <m:r>
                      <a:rPr lang="en-US" i="1" dirty="0" smtClean="0">
                        <a:latin typeface="Cambria Math" panose="02040503050406030204" pitchFamily="18" charset="0"/>
                      </a:rPr>
                      <m:t>)</m:t>
                    </m:r>
                    <m:r>
                      <a:rPr lang="en-US" i="1" dirty="0">
                        <a:latin typeface="Cambria Math" panose="02040503050406030204" pitchFamily="18" charset="0"/>
                      </a:rPr>
                      <m:t> </m:t>
                    </m:r>
                  </m:oMath>
                </a14:m>
                <a:r>
                  <a:rPr lang="en-US" dirty="0"/>
                  <a:t>introduce non-linearity</a:t>
                </a:r>
              </a:p>
              <a:p>
                <a:pPr lvl="1"/>
                <a:r>
                  <a:rPr lang="en-US" dirty="0">
                    <a:solidFill>
                      <a:srgbClr val="FF0000"/>
                    </a:solidFill>
                  </a:rPr>
                  <a:t>But not differentiable, </a:t>
                </a:r>
              </a:p>
              <a:p>
                <a:pPr lvl="1"/>
                <a:r>
                  <a:rPr lang="en-US" dirty="0">
                    <a:solidFill>
                      <a:srgbClr val="FF0000"/>
                    </a:solidFill>
                  </a:rPr>
                  <a:t>Hence unsuitable for learning via Gradient Descent</a:t>
                </a:r>
                <a:endParaRPr lang="en-US" dirty="0"/>
              </a:p>
            </p:txBody>
          </p:sp>
        </mc:Choice>
        <mc:Fallback xmlns="">
          <p:sp>
            <p:nvSpPr>
              <p:cNvPr id="808963" name="Rectangle 3"/>
              <p:cNvSpPr>
                <a:spLocks noGrp="1" noRot="1" noChangeAspect="1" noMove="1" noResize="1" noEditPoints="1" noAdjustHandles="1" noChangeArrowheads="1" noChangeShapeType="1" noTextEdit="1"/>
              </p:cNvSpPr>
              <p:nvPr>
                <p:ph idx="1"/>
              </p:nvPr>
            </p:nvSpPr>
            <p:spPr>
              <a:xfrm>
                <a:off x="430464" y="902369"/>
                <a:ext cx="8229600" cy="1911883"/>
              </a:xfrm>
              <a:blipFill>
                <a:blip r:embed="rId3"/>
                <a:stretch>
                  <a:fillRect l="-1037" t="-2229"/>
                </a:stretch>
              </a:blipFill>
            </p:spPr>
            <p:txBody>
              <a:bodyPr/>
              <a:lstStyle/>
              <a:p>
                <a:r>
                  <a:rPr lang="en-US">
                    <a:noFill/>
                  </a:rPr>
                  <a:t> </a:t>
                </a:r>
              </a:p>
            </p:txBody>
          </p:sp>
        </mc:Fallback>
      </mc:AlternateContent>
      <p:grpSp>
        <p:nvGrpSpPr>
          <p:cNvPr id="7" name="Group 26"/>
          <p:cNvGrpSpPr>
            <a:grpSpLocks/>
          </p:cNvGrpSpPr>
          <p:nvPr/>
        </p:nvGrpSpPr>
        <p:grpSpPr bwMode="auto">
          <a:xfrm>
            <a:off x="5667636" y="4290628"/>
            <a:ext cx="1657350" cy="171450"/>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5839086" y="3561965"/>
            <a:ext cx="1257300" cy="171450"/>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27"/>
          <p:cNvGrpSpPr>
            <a:grpSpLocks/>
          </p:cNvGrpSpPr>
          <p:nvPr/>
        </p:nvGrpSpPr>
        <p:grpSpPr bwMode="auto">
          <a:xfrm>
            <a:off x="6067686" y="2833302"/>
            <a:ext cx="742950" cy="171450"/>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0" name="AutoShape 28"/>
          <p:cNvCxnSpPr>
            <a:cxnSpLocks noChangeShapeType="1"/>
            <a:stCxn id="34" idx="4"/>
            <a:endCxn id="36" idx="0"/>
          </p:cNvCxnSpPr>
          <p:nvPr/>
        </p:nvCxnSpPr>
        <p:spPr bwMode="auto">
          <a:xfrm>
            <a:off x="6724911" y="3004752"/>
            <a:ext cx="2857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6496311" y="3004752"/>
            <a:ext cx="2286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5924811" y="3004752"/>
            <a:ext cx="8001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6153411" y="3004752"/>
            <a:ext cx="8572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6153411" y="3004752"/>
            <a:ext cx="3429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5924811" y="3004752"/>
            <a:ext cx="2286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5753361" y="3733415"/>
            <a:ext cx="1714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5924811" y="3733415"/>
            <a:ext cx="2857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5924811" y="3733415"/>
            <a:ext cx="6286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5924811" y="3733415"/>
            <a:ext cx="9715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5924811" y="3733415"/>
            <a:ext cx="13144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6486786" y="3752465"/>
            <a:ext cx="66675" cy="5381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6210561" y="3733415"/>
            <a:ext cx="2857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5753361" y="3752465"/>
            <a:ext cx="733425" cy="5381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6467736" y="3747702"/>
            <a:ext cx="371475" cy="5429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7010661" y="3733415"/>
            <a:ext cx="2286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6896361" y="3733415"/>
            <a:ext cx="1143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6553461" y="3733415"/>
            <a:ext cx="4572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6210561" y="3733415"/>
            <a:ext cx="8001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5814083" y="3733415"/>
            <a:ext cx="1196578" cy="5822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6496311" y="3733415"/>
            <a:ext cx="74295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5610234" y="3105470"/>
            <a:ext cx="0" cy="13144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 name="Rectangle 2"/>
          <p:cNvSpPr/>
          <p:nvPr/>
        </p:nvSpPr>
        <p:spPr>
          <a:xfrm>
            <a:off x="5181271" y="2805388"/>
            <a:ext cx="857927" cy="300082"/>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43" name="Rectangle 42"/>
          <p:cNvSpPr/>
          <p:nvPr/>
        </p:nvSpPr>
        <p:spPr>
          <a:xfrm>
            <a:off x="7258798" y="4237852"/>
            <a:ext cx="545342" cy="300082"/>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7125348" y="3509190"/>
            <a:ext cx="694357" cy="300082"/>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7130157" y="2780527"/>
            <a:ext cx="702436" cy="300082"/>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pic>
        <p:nvPicPr>
          <p:cNvPr id="47" name="Picture 46" descr="http://wwwold.ece.utep.edu/research/webfuzzy/docs/kk-thesis/kk-thesis-html/img1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508" y="3065036"/>
            <a:ext cx="3717078" cy="166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43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2"/>
          </p:nvPr>
        </p:nvSpPr>
        <p:spPr/>
        <p:txBody>
          <a:bodyPr/>
          <a:lstStyle/>
          <a:p>
            <a:fld id="{D0000DCA-2177-4C5C-89EA-59EF7175DB0D}" type="slidenum">
              <a:rPr lang="en-US" altLang="en-US" smtClean="0"/>
              <a:pPr/>
              <a:t>16</a:t>
            </a:fld>
            <a:endParaRPr lang="en-US" altLang="en-US"/>
          </a:p>
        </p:txBody>
      </p:sp>
      <p:sp>
        <p:nvSpPr>
          <p:cNvPr id="2" name="Title 1"/>
          <p:cNvSpPr>
            <a:spLocks noGrp="1"/>
          </p:cNvSpPr>
          <p:nvPr>
            <p:ph type="title"/>
          </p:nvPr>
        </p:nvSpPr>
        <p:spPr/>
        <p:txBody>
          <a:bodyPr/>
          <a:lstStyle/>
          <a:p>
            <a:r>
              <a:rPr lang="en-US" altLang="en-US" dirty="0"/>
              <a:t>Logistic Neuron / Sigmoid Activation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altLang="en-US" dirty="0"/>
                  <a:t>Neuron is modeled by a unit  </a:t>
                </a:r>
                <a14:m>
                  <m:oMath xmlns:m="http://schemas.openxmlformats.org/officeDocument/2006/math">
                    <m:r>
                      <a:rPr lang="en-US" altLang="en-US" i="1">
                        <a:latin typeface="Cambria Math"/>
                      </a:rPr>
                      <m:t>𝑗</m:t>
                    </m:r>
                  </m:oMath>
                </a14:m>
                <a:r>
                  <a:rPr lang="en-US" altLang="en-US" dirty="0"/>
                  <a:t>  connected by weighted 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a:t> to other units </a:t>
                </a:r>
                <a14:m>
                  <m:oMath xmlns:m="http://schemas.openxmlformats.org/officeDocument/2006/math">
                    <m:r>
                      <a:rPr lang="en-US" altLang="en-US" i="1">
                        <a:latin typeface="Cambria Math"/>
                      </a:rPr>
                      <m:t>𝑖</m:t>
                    </m:r>
                  </m:oMath>
                </a14:m>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pPr lvl="1"/>
                <a:r>
                  <a:rPr lang="en-US" altLang="en-US" dirty="0"/>
                  <a:t>Use a non-linear, differentiable output function such as the sigmoid or logistic function</a:t>
                </a:r>
              </a:p>
              <a:p>
                <a:pPr lvl="1"/>
                <a:r>
                  <a:rPr lang="en-US" altLang="en-US" dirty="0"/>
                  <a:t>Net input to a unit is defined as: </a:t>
                </a:r>
              </a:p>
              <a:p>
                <a:pPr lvl="1"/>
                <a:endParaRPr lang="en-US" altLang="en-US" dirty="0"/>
              </a:p>
              <a:p>
                <a:pPr lvl="1"/>
                <a:r>
                  <a:rPr lang="en-US" altLang="en-US" dirty="0"/>
                  <a:t>Output of a unit is defined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67"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291852" y="3454789"/>
                <a:ext cx="1724638" cy="37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25" i="1" smtClean="0">
                              <a:latin typeface="Cambria Math" panose="02040503050406030204" pitchFamily="18" charset="0"/>
                            </a:rPr>
                          </m:ctrlPr>
                        </m:sSubPr>
                        <m:e>
                          <m:r>
                            <m:rPr>
                              <m:sty m:val="p"/>
                            </m:rPr>
                            <a:rPr lang="en-US" sz="1725">
                              <a:latin typeface="Cambria Math"/>
                            </a:rPr>
                            <m:t>net</m:t>
                          </m:r>
                        </m:e>
                        <m:sub>
                          <m:r>
                            <a:rPr lang="en-US" sz="1725" i="1">
                              <a:latin typeface="Cambria Math"/>
                            </a:rPr>
                            <m:t>𝑗</m:t>
                          </m:r>
                        </m:sub>
                      </m:sSub>
                      <m:r>
                        <a:rPr lang="en-US" sz="1725" i="1">
                          <a:latin typeface="Cambria Math"/>
                        </a:rPr>
                        <m:t>=∑</m:t>
                      </m:r>
                      <m:sSub>
                        <m:sSubPr>
                          <m:ctrlPr>
                            <a:rPr lang="en-US" sz="1725" i="1">
                              <a:latin typeface="Cambria Math" panose="02040503050406030204" pitchFamily="18" charset="0"/>
                            </a:rPr>
                          </m:ctrlPr>
                        </m:sSubPr>
                        <m:e>
                          <m:r>
                            <a:rPr lang="en-US" sz="1725" b="0" i="1">
                              <a:latin typeface="Cambria Math"/>
                            </a:rPr>
                            <m:t>𝑤</m:t>
                          </m:r>
                        </m:e>
                        <m:sub>
                          <m:r>
                            <a:rPr lang="en-US" sz="1725" i="1">
                              <a:latin typeface="Cambria Math"/>
                            </a:rPr>
                            <m:t>𝑖𝑗</m:t>
                          </m:r>
                        </m:sub>
                      </m:sSub>
                      <m:r>
                        <a:rPr lang="en-US" sz="1725" b="0" i="1" smtClean="0">
                          <a:latin typeface="Cambria Math" panose="02040503050406030204" pitchFamily="18" charset="0"/>
                        </a:rPr>
                        <m:t>⋅</m:t>
                      </m:r>
                      <m:sSub>
                        <m:sSubPr>
                          <m:ctrlPr>
                            <a:rPr lang="en-US" sz="1725" i="1">
                              <a:latin typeface="Cambria Math" panose="02040503050406030204" pitchFamily="18" charset="0"/>
                            </a:rPr>
                          </m:ctrlPr>
                        </m:sSubPr>
                        <m:e>
                          <m:r>
                            <a:rPr lang="en-US" sz="1725" b="0" i="1">
                              <a:latin typeface="Cambria Math"/>
                            </a:rPr>
                            <m:t>𝑥</m:t>
                          </m:r>
                        </m:e>
                        <m:sub>
                          <m:r>
                            <a:rPr lang="en-US" sz="1725" i="1">
                              <a:latin typeface="Cambria Math"/>
                            </a:rPr>
                            <m:t>𝑖</m:t>
                          </m:r>
                        </m:sub>
                      </m:sSub>
                    </m:oMath>
                  </m:oMathPara>
                </a14:m>
                <a:endParaRPr lang="en-US" sz="1725" dirty="0"/>
              </a:p>
            </p:txBody>
          </p:sp>
        </mc:Choice>
        <mc:Fallback xmlns="">
          <p:sp>
            <p:nvSpPr>
              <p:cNvPr id="4" name="Rectangle 3"/>
              <p:cNvSpPr>
                <a:spLocks noRot="1" noChangeAspect="1" noMove="1" noResize="1" noEditPoints="1" noAdjustHandles="1" noChangeArrowheads="1" noChangeShapeType="1" noTextEdit="1"/>
              </p:cNvSpPr>
              <p:nvPr/>
            </p:nvSpPr>
            <p:spPr>
              <a:xfrm>
                <a:off x="4291852" y="3454789"/>
                <a:ext cx="1724638" cy="379206"/>
              </a:xfrm>
              <a:prstGeom prst="rect">
                <a:avLst/>
              </a:prstGeom>
              <a:blipFill>
                <a:blip r:embed="rId5"/>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216949" y="3870185"/>
                <a:ext cx="3887796" cy="686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25" i="1" smtClean="0">
                              <a:latin typeface="Cambria Math" panose="02040503050406030204" pitchFamily="18" charset="0"/>
                            </a:rPr>
                          </m:ctrlPr>
                        </m:sSubPr>
                        <m:e>
                          <m:r>
                            <a:rPr lang="en-US" sz="1725" i="1">
                              <a:latin typeface="Cambria Math"/>
                            </a:rPr>
                            <m:t>𝑜</m:t>
                          </m:r>
                        </m:e>
                        <m:sub>
                          <m:r>
                            <a:rPr lang="en-US" sz="1725" i="1">
                              <a:latin typeface="Cambria Math"/>
                            </a:rPr>
                            <m:t>𝑗</m:t>
                          </m:r>
                        </m:sub>
                      </m:sSub>
                      <m:r>
                        <a:rPr lang="en-US" sz="1725" i="1">
                          <a:latin typeface="Cambria Math"/>
                        </a:rPr>
                        <m:t>=</m:t>
                      </m:r>
                      <m:r>
                        <a:rPr lang="en-US" sz="1725" b="0" i="1" smtClean="0">
                          <a:latin typeface="Cambria Math" panose="02040503050406030204" pitchFamily="18" charset="0"/>
                        </a:rPr>
                        <m:t>𝜎</m:t>
                      </m:r>
                      <m:d>
                        <m:dPr>
                          <m:ctrlPr>
                            <a:rPr lang="en-US" sz="1725" b="0" i="1" smtClean="0">
                              <a:latin typeface="Cambria Math" panose="02040503050406030204" pitchFamily="18" charset="0"/>
                            </a:rPr>
                          </m:ctrlPr>
                        </m:dPr>
                        <m:e>
                          <m:r>
                            <a:rPr lang="en-US" sz="1725" b="0" i="1" smtClean="0">
                              <a:latin typeface="Cambria Math" panose="02040503050406030204" pitchFamily="18" charset="0"/>
                            </a:rPr>
                            <m:t>𝑛𝑒</m:t>
                          </m:r>
                          <m:sSub>
                            <m:sSubPr>
                              <m:ctrlPr>
                                <a:rPr lang="en-US" sz="1725" b="0" i="1" smtClean="0">
                                  <a:latin typeface="Cambria Math" panose="02040503050406030204" pitchFamily="18" charset="0"/>
                                </a:rPr>
                              </m:ctrlPr>
                            </m:sSubPr>
                            <m:e>
                              <m:r>
                                <a:rPr lang="en-US" sz="1725" b="0" i="1" smtClean="0">
                                  <a:latin typeface="Cambria Math" panose="02040503050406030204" pitchFamily="18" charset="0"/>
                                </a:rPr>
                                <m:t>𝑡</m:t>
                              </m:r>
                            </m:e>
                            <m:sub>
                              <m:r>
                                <a:rPr lang="en-US" sz="1725" b="0" i="1" smtClean="0">
                                  <a:latin typeface="Cambria Math" panose="02040503050406030204" pitchFamily="18" charset="0"/>
                                </a:rPr>
                                <m:t>𝑗</m:t>
                              </m:r>
                            </m:sub>
                          </m:sSub>
                        </m:e>
                      </m:d>
                      <m:r>
                        <a:rPr lang="en-US" sz="1725" b="0" i="1" smtClean="0">
                          <a:latin typeface="Cambria Math" panose="02040503050406030204" pitchFamily="18" charset="0"/>
                        </a:rPr>
                        <m:t>=</m:t>
                      </m:r>
                      <m:f>
                        <m:fPr>
                          <m:ctrlPr>
                            <a:rPr lang="en-US" sz="1725" i="1">
                              <a:latin typeface="Cambria Math" panose="02040503050406030204" pitchFamily="18" charset="0"/>
                            </a:rPr>
                          </m:ctrlPr>
                        </m:fPr>
                        <m:num>
                          <m:r>
                            <a:rPr lang="en-US" sz="1725" i="1">
                              <a:latin typeface="Cambria Math"/>
                            </a:rPr>
                            <m:t>1</m:t>
                          </m:r>
                        </m:num>
                        <m:den>
                          <m:r>
                            <a:rPr lang="en-US" sz="1725" i="1">
                              <a:latin typeface="Cambria Math"/>
                            </a:rPr>
                            <m:t>1</m:t>
                          </m:r>
                          <m:r>
                            <a:rPr lang="en-US" sz="1725" i="1">
                              <a:latin typeface="Cambria Math"/>
                            </a:rPr>
                            <m:t>+</m:t>
                          </m:r>
                          <m:r>
                            <m:rPr>
                              <m:sty m:val="p"/>
                            </m:rPr>
                            <a:rPr lang="en-US" sz="1725" i="1">
                              <a:latin typeface="Cambria Math"/>
                            </a:rPr>
                            <m:t>exp</m:t>
                          </m:r>
                          <m:d>
                            <m:dPr>
                              <m:ctrlPr>
                                <a:rPr lang="en-US" sz="1725" i="1">
                                  <a:latin typeface="Cambria Math" panose="02040503050406030204" pitchFamily="18" charset="0"/>
                                </a:rPr>
                              </m:ctrlPr>
                            </m:dPr>
                            <m:e>
                              <m:r>
                                <a:rPr lang="en-US" sz="1725" i="1">
                                  <a:latin typeface="Cambria Math"/>
                                </a:rPr>
                                <m:t>−</m:t>
                              </m:r>
                              <m:r>
                                <a:rPr lang="en-US" sz="1725" b="0" i="1" smtClean="0">
                                  <a:latin typeface="Cambria Math" panose="02040503050406030204" pitchFamily="18" charset="0"/>
                                </a:rPr>
                                <m:t> </m:t>
                              </m:r>
                              <m:sSub>
                                <m:sSubPr>
                                  <m:ctrlPr>
                                    <a:rPr lang="en-US" sz="1725" i="1">
                                      <a:latin typeface="Cambria Math" panose="02040503050406030204" pitchFamily="18" charset="0"/>
                                    </a:rPr>
                                  </m:ctrlPr>
                                </m:sSubPr>
                                <m:e>
                                  <m:r>
                                    <a:rPr lang="en-US" sz="1725" b="0" i="0" smtClean="0">
                                      <a:latin typeface="Cambria Math" panose="02040503050406030204" pitchFamily="18" charset="0"/>
                                    </a:rPr>
                                    <m:t>(</m:t>
                                  </m:r>
                                  <m:r>
                                    <m:rPr>
                                      <m:sty m:val="p"/>
                                    </m:rPr>
                                    <a:rPr lang="en-US" sz="1725">
                                      <a:latin typeface="Cambria Math"/>
                                    </a:rPr>
                                    <m:t>net</m:t>
                                  </m:r>
                                </m:e>
                                <m:sub>
                                  <m:r>
                                    <a:rPr lang="en-US" sz="1725" i="1">
                                      <a:latin typeface="Cambria Math"/>
                                    </a:rPr>
                                    <m:t>𝑗</m:t>
                                  </m:r>
                                </m:sub>
                              </m:sSub>
                              <m:r>
                                <a:rPr lang="en-US" sz="1725" b="0" i="1" smtClean="0">
                                  <a:latin typeface="Cambria Math" panose="02040503050406030204" pitchFamily="18" charset="0"/>
                                </a:rPr>
                                <m:t>−</m:t>
                              </m:r>
                              <m:sSub>
                                <m:sSubPr>
                                  <m:ctrlPr>
                                    <a:rPr lang="en-US" sz="1725" i="1">
                                      <a:latin typeface="Cambria Math" panose="02040503050406030204" pitchFamily="18" charset="0"/>
                                    </a:rPr>
                                  </m:ctrlPr>
                                </m:sSubPr>
                                <m:e>
                                  <m:r>
                                    <a:rPr lang="en-US" sz="1725" i="1">
                                      <a:latin typeface="Cambria Math"/>
                                    </a:rPr>
                                    <m:t>𝑇</m:t>
                                  </m:r>
                                </m:e>
                                <m:sub>
                                  <m:r>
                                    <a:rPr lang="en-US" sz="1725" i="1">
                                      <a:latin typeface="Cambria Math"/>
                                    </a:rPr>
                                    <m:t>𝑗</m:t>
                                  </m:r>
                                </m:sub>
                              </m:sSub>
                              <m:r>
                                <a:rPr lang="en-US" sz="1725" b="0" i="1" smtClean="0">
                                  <a:latin typeface="Cambria Math" panose="02040503050406030204" pitchFamily="18" charset="0"/>
                                </a:rPr>
                                <m:t>)</m:t>
                              </m:r>
                            </m:e>
                          </m:d>
                        </m:den>
                      </m:f>
                    </m:oMath>
                  </m:oMathPara>
                </a14:m>
                <a:endParaRPr lang="en-US" sz="1725" dirty="0"/>
              </a:p>
            </p:txBody>
          </p:sp>
        </mc:Choice>
        <mc:Fallback xmlns="">
          <p:sp>
            <p:nvSpPr>
              <p:cNvPr id="47" name="Rectangle 46"/>
              <p:cNvSpPr>
                <a:spLocks noRot="1" noChangeAspect="1" noMove="1" noResize="1" noEditPoints="1" noAdjustHandles="1" noChangeArrowheads="1" noChangeShapeType="1" noTextEdit="1"/>
              </p:cNvSpPr>
              <p:nvPr/>
            </p:nvSpPr>
            <p:spPr>
              <a:xfrm>
                <a:off x="4216949" y="3870185"/>
                <a:ext cx="3887796" cy="686791"/>
              </a:xfrm>
              <a:prstGeom prst="rect">
                <a:avLst/>
              </a:prstGeom>
              <a:blipFill>
                <a:blip r:embed="rId6"/>
                <a:stretch>
                  <a:fillRect b="-1818"/>
                </a:stretch>
              </a:blipFill>
            </p:spPr>
            <p:txBody>
              <a:bodyPr/>
              <a:lstStyle/>
              <a:p>
                <a:r>
                  <a:rPr lang="en-US">
                    <a:noFill/>
                  </a:rPr>
                  <a:t> </a:t>
                </a:r>
              </a:p>
            </p:txBody>
          </p:sp>
        </mc:Fallback>
      </mc:AlternateContent>
      <p:grpSp>
        <p:nvGrpSpPr>
          <p:cNvPr id="14" name="Group 13"/>
          <p:cNvGrpSpPr/>
          <p:nvPr/>
        </p:nvGrpSpPr>
        <p:grpSpPr>
          <a:xfrm>
            <a:off x="2548890" y="1643956"/>
            <a:ext cx="5104287" cy="1408078"/>
            <a:chOff x="1874520" y="2199640"/>
            <a:chExt cx="6805716" cy="1877437"/>
          </a:xfrm>
        </p:grpSpPr>
        <p:sp>
          <p:nvSpPr>
            <p:cNvPr id="454661"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2"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3"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4"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5"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6"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7"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454683" name="Object 27"/>
                <p:cNvGraphicFramePr>
                  <a:graphicFrameLocks noChangeAspect="1"/>
                </p:cNvGraphicFramePr>
                <p:nvPr/>
              </p:nvGraphicFramePr>
              <p:xfrm>
                <a:off x="3604151" y="2880791"/>
                <a:ext cx="823501" cy="555632"/>
              </p:xfrm>
              <a:graphic>
                <a:graphicData uri="http://schemas.openxmlformats.org/presentationml/2006/ole">
                  <mc:AlternateContent>
                    <mc:Choice xmlns:v="urn:schemas-microsoft-com:vml" Requires="v">
                      <p:oleObj spid="_x0000_s1026" name="Equation" r:id="rId7" imgW="368280" imgH="253800" progId="Equation.3">
                        <p:embed/>
                      </p:oleObj>
                    </mc:Choice>
                    <mc:Fallback>
                      <p:oleObj name="Equation" r:id="rId7" imgW="368280" imgH="253800" progId="Equation.3">
                        <p:embed/>
                        <p:pic>
                          <p:nvPicPr>
                            <p:cNvPr id="454683" name="Object 27"/>
                            <p:cNvPicPr>
                              <a:picLocks noChangeAspect="1" noChangeArrowheads="1"/>
                            </p:cNvPicPr>
                            <p:nvPr/>
                          </p:nvPicPr>
                          <p:blipFill>
                            <a:blip r:embed="rId8">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54684"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92"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6" name="Rectangle 5"/>
                <p:cNvSpPr/>
                <p:nvPr/>
              </p:nvSpPr>
              <p:spPr>
                <a:xfrm>
                  <a:off x="8110079" y="2933871"/>
                  <a:ext cx="570157" cy="5056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25" i="1">
                                <a:latin typeface="Cambria Math" panose="02040503050406030204" pitchFamily="18" charset="0"/>
                              </a:rPr>
                            </m:ctrlPr>
                          </m:sSubPr>
                          <m:e>
                            <m:r>
                              <a:rPr lang="en-US" sz="1725" i="1">
                                <a:latin typeface="Cambria Math"/>
                              </a:rPr>
                              <m:t>𝑜</m:t>
                            </m:r>
                          </m:e>
                          <m:sub>
                            <m:r>
                              <a:rPr lang="en-US" sz="1725" i="1">
                                <a:latin typeface="Cambria Math"/>
                              </a:rPr>
                              <m:t>𝑗</m:t>
                            </m:r>
                          </m:sub>
                        </m:sSub>
                      </m:oMath>
                    </m:oMathPara>
                  </a14:m>
                  <a:endParaRPr lang="en-US" sz="1725" dirty="0"/>
                </a:p>
              </p:txBody>
            </p:sp>
          </mc:Choice>
          <mc:Fallback xmlns="">
            <p:sp>
              <p:nvSpPr>
                <p:cNvPr id="6" name="Rectangle 5"/>
                <p:cNvSpPr>
                  <a:spLocks noRot="1" noChangeAspect="1" noMove="1" noResize="1" noEditPoints="1" noAdjustHandles="1" noChangeArrowheads="1" noChangeShapeType="1" noTextEdit="1"/>
                </p:cNvSpPr>
                <p:nvPr/>
              </p:nvSpPr>
              <p:spPr>
                <a:xfrm>
                  <a:off x="8110079" y="2933871"/>
                  <a:ext cx="570157" cy="505608"/>
                </a:xfrm>
                <a:prstGeom prst="rect">
                  <a:avLst/>
                </a:prstGeom>
                <a:blipFill>
                  <a:blip r:embed="rId11"/>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74520" y="2199640"/>
                  <a:ext cx="609600" cy="18774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1</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2</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3</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4</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5</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6</m:t>
                            </m:r>
                          </m:sub>
                        </m:sSub>
                      </m:oMath>
                    </m:oMathPara>
                  </a14:m>
                  <a:endParaRPr lang="en-US" sz="1425"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7743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06875" y="2539539"/>
                  <a:ext cx="532967" cy="455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charset="0"/>
                              </a:rPr>
                              <m:t>𝑗</m:t>
                            </m:r>
                          </m:sub>
                        </m:sSub>
                      </m:oMath>
                    </m:oMathPara>
                  </a14:m>
                  <a:endParaRPr lang="en-US" sz="1500" dirty="0"/>
                </a:p>
              </p:txBody>
            </p:sp>
          </mc:Choice>
          <mc:Fallback xmlns="">
            <p:sp>
              <p:nvSpPr>
                <p:cNvPr id="8" name="Rectangle 7"/>
                <p:cNvSpPr>
                  <a:spLocks noRot="1" noChangeAspect="1" noMove="1" noResize="1" noEditPoints="1" noAdjustHandles="1" noChangeArrowheads="1" noChangeShapeType="1" noTextEdit="1"/>
                </p:cNvSpPr>
                <p:nvPr/>
              </p:nvSpPr>
              <p:spPr>
                <a:xfrm>
                  <a:off x="3406875" y="2539539"/>
                  <a:ext cx="532967" cy="455596"/>
                </a:xfrm>
                <a:prstGeom prst="rect">
                  <a:avLst/>
                </a:prstGeom>
                <a:blipFill>
                  <a:blip r:embed="rId13"/>
                  <a:stretch>
                    <a:fillRect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0699" y="2370403"/>
                  <a:ext cx="727549" cy="455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b="0" i="1">
                                <a:latin typeface="Cambria Math"/>
                              </a:rPr>
                              <m:t>𝑤</m:t>
                            </m:r>
                          </m:e>
                          <m:sub>
                            <m:r>
                              <a:rPr lang="en-US" sz="1500" i="1">
                                <a:latin typeface="Cambria Math"/>
                              </a:rPr>
                              <m:t>1</m:t>
                            </m:r>
                            <m:r>
                              <a:rPr lang="en-US" sz="1500" i="1">
                                <a:latin typeface="Cambria Math" charset="0"/>
                              </a:rPr>
                              <m:t>𝑗</m:t>
                            </m:r>
                          </m:sub>
                        </m:sSub>
                      </m:oMath>
                    </m:oMathPara>
                  </a14:m>
                  <a:endParaRPr lang="en-US" sz="1500" dirty="0"/>
                </a:p>
              </p:txBody>
            </p:sp>
          </mc:Choice>
          <mc:Fallback xmlns="">
            <p:sp>
              <p:nvSpPr>
                <p:cNvPr id="9" name="Rectangle 8"/>
                <p:cNvSpPr>
                  <a:spLocks noRot="1" noChangeAspect="1" noMove="1" noResize="1" noEditPoints="1" noAdjustHandles="1" noChangeArrowheads="1" noChangeShapeType="1" noTextEdit="1"/>
                </p:cNvSpPr>
                <p:nvPr/>
              </p:nvSpPr>
              <p:spPr>
                <a:xfrm>
                  <a:off x="2700699" y="2370403"/>
                  <a:ext cx="727549" cy="455596"/>
                </a:xfrm>
                <a:prstGeom prst="rect">
                  <a:avLst/>
                </a:prstGeom>
                <a:blipFill>
                  <a:blip r:embed="rId14"/>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721019" y="3535680"/>
                  <a:ext cx="733535" cy="455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b="0" i="1">
                                <a:latin typeface="Cambria Math"/>
                              </a:rPr>
                              <m:t>𝑤</m:t>
                            </m:r>
                          </m:e>
                          <m:sub>
                            <m:r>
                              <a:rPr lang="en-US" sz="1500" i="1">
                                <a:latin typeface="Cambria Math"/>
                              </a:rPr>
                              <m:t>6</m:t>
                            </m:r>
                            <m:r>
                              <a:rPr lang="en-US" sz="1500" i="1">
                                <a:latin typeface="Cambria Math" charset="0"/>
                              </a:rPr>
                              <m:t>𝑗</m:t>
                            </m:r>
                          </m:sub>
                        </m:sSub>
                      </m:oMath>
                    </m:oMathPara>
                  </a14:m>
                  <a:endParaRPr lang="en-US" sz="15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9" y="3535680"/>
                  <a:ext cx="733535" cy="455596"/>
                </a:xfrm>
                <a:prstGeom prst="rect">
                  <a:avLst/>
                </a:prstGeom>
                <a:blipFill>
                  <a:blip r:embed="rId15"/>
                  <a:stretch>
                    <a:fillRect b="-3571"/>
                  </a:stretch>
                </a:blipFill>
              </p:spPr>
              <p:txBody>
                <a:bodyPr/>
                <a:lstStyle/>
                <a:p>
                  <a:r>
                    <a:rPr lang="en-US">
                      <a:noFill/>
                    </a:rPr>
                    <a:t> </a:t>
                  </a:r>
                </a:p>
              </p:txBody>
            </p:sp>
          </mc:Fallback>
        </mc:AlternateContent>
        <p:sp>
          <p:nvSpPr>
            <p:cNvPr id="10" name="Right Arrow 9"/>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55" name="Right Arrow 54"/>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grpSp>
      <p:pic>
        <p:nvPicPr>
          <p:cNvPr id="54745"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64075" y="2005009"/>
            <a:ext cx="1843928" cy="755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8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17</a:t>
            </a:fld>
            <a:endParaRPr lang="en-US" dirty="0"/>
          </a:p>
        </p:txBody>
      </p:sp>
      <p:sp>
        <p:nvSpPr>
          <p:cNvPr id="2" name="Title 1"/>
          <p:cNvSpPr>
            <a:spLocks noGrp="1"/>
          </p:cNvSpPr>
          <p:nvPr>
            <p:ph type="title"/>
          </p:nvPr>
        </p:nvSpPr>
        <p:spPr/>
        <p:txBody>
          <a:bodyPr/>
          <a:lstStyle/>
          <a:p>
            <a:r>
              <a:rPr lang="en-US"/>
              <a:t>Representational Power </a:t>
            </a:r>
            <a:endParaRPr lang="en-US" dirty="0"/>
          </a:p>
        </p:txBody>
      </p:sp>
      <p:sp>
        <p:nvSpPr>
          <p:cNvPr id="3" name="Content Placeholder 2"/>
          <p:cNvSpPr>
            <a:spLocks noGrp="1"/>
          </p:cNvSpPr>
          <p:nvPr>
            <p:ph idx="1"/>
          </p:nvPr>
        </p:nvSpPr>
        <p:spPr>
          <a:xfrm>
            <a:off x="310152" y="902369"/>
            <a:ext cx="8529048" cy="3690798"/>
          </a:xfrm>
        </p:spPr>
        <p:txBody>
          <a:bodyPr>
            <a:normAutofit fontScale="92500" lnSpcReduction="20000"/>
          </a:bodyPr>
          <a:lstStyle/>
          <a:p>
            <a:r>
              <a:rPr lang="en-US" altLang="en-US" dirty="0"/>
              <a:t>Any Boolean function can be represented by a </a:t>
            </a:r>
            <a:r>
              <a:rPr lang="en-US" altLang="en-US" dirty="0">
                <a:solidFill>
                  <a:srgbClr val="FF0000"/>
                </a:solidFill>
              </a:rPr>
              <a:t>two layer </a:t>
            </a:r>
            <a:r>
              <a:rPr lang="en-US" altLang="en-US" dirty="0"/>
              <a:t>network (simulate a two layer AND-OR network)</a:t>
            </a:r>
          </a:p>
          <a:p>
            <a:endParaRPr lang="en-US" altLang="en-US" dirty="0"/>
          </a:p>
          <a:p>
            <a:r>
              <a:rPr lang="en-US" altLang="en-US" dirty="0"/>
              <a:t>Any </a:t>
            </a:r>
            <a:r>
              <a:rPr lang="en-US" altLang="en-US" dirty="0">
                <a:solidFill>
                  <a:srgbClr val="FF0000"/>
                </a:solidFill>
              </a:rPr>
              <a:t>bounded continuous function </a:t>
            </a:r>
            <a:r>
              <a:rPr lang="en-US" altLang="en-US" dirty="0"/>
              <a:t>can be approximated with </a:t>
            </a:r>
            <a:r>
              <a:rPr lang="en-US" altLang="en-US" dirty="0">
                <a:solidFill>
                  <a:srgbClr val="FF0000"/>
                </a:solidFill>
              </a:rPr>
              <a:t>arbitrary small error </a:t>
            </a:r>
            <a:r>
              <a:rPr lang="en-US" altLang="en-US" dirty="0"/>
              <a:t>by a two layer network.</a:t>
            </a:r>
          </a:p>
          <a:p>
            <a:endParaRPr lang="en-US" altLang="en-US" dirty="0"/>
          </a:p>
          <a:p>
            <a:r>
              <a:rPr lang="en-US" altLang="en-US" dirty="0"/>
              <a:t>Sigmoid functions provide a set of </a:t>
            </a:r>
            <a:r>
              <a:rPr lang="en-US" altLang="en-US" dirty="0">
                <a:solidFill>
                  <a:srgbClr val="FF0000"/>
                </a:solidFill>
              </a:rPr>
              <a:t>basis functions </a:t>
            </a:r>
            <a:r>
              <a:rPr lang="en-US" altLang="en-US" dirty="0"/>
              <a:t>from which arbitrary function can be composed. </a:t>
            </a:r>
          </a:p>
          <a:p>
            <a:endParaRPr lang="en-US" altLang="en-US" dirty="0"/>
          </a:p>
          <a:p>
            <a:r>
              <a:rPr lang="en-US" altLang="en-US" dirty="0">
                <a:solidFill>
                  <a:srgbClr val="FF0000"/>
                </a:solidFill>
              </a:rPr>
              <a:t>Any function </a:t>
            </a:r>
            <a:r>
              <a:rPr lang="en-US" altLang="en-US" dirty="0"/>
              <a:t>can be approximated to arbitrary accuracy by a </a:t>
            </a:r>
            <a:r>
              <a:rPr lang="en-US" altLang="en-US" dirty="0">
                <a:solidFill>
                  <a:srgbClr val="FF0000"/>
                </a:solidFill>
              </a:rPr>
              <a:t>three layer</a:t>
            </a:r>
            <a:r>
              <a:rPr lang="en-US" altLang="en-US" dirty="0"/>
              <a:t> network.</a:t>
            </a:r>
          </a:p>
          <a:p>
            <a:endParaRPr lang="en-US" altLang="en-US" dirty="0"/>
          </a:p>
        </p:txBody>
      </p:sp>
    </p:spTree>
    <p:extLst>
      <p:ext uri="{BB962C8B-B14F-4D97-AF65-F5344CB8AC3E}">
        <p14:creationId xmlns:p14="http://schemas.microsoft.com/office/powerpoint/2010/main" val="54497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18</a:t>
            </a:fld>
            <a:endParaRPr lang="en-US" dirty="0"/>
          </a:p>
        </p:txBody>
      </p:sp>
      <p:sp>
        <p:nvSpPr>
          <p:cNvPr id="2" name="Title 1"/>
          <p:cNvSpPr>
            <a:spLocks noGrp="1"/>
          </p:cNvSpPr>
          <p:nvPr>
            <p:ph type="title"/>
          </p:nvPr>
        </p:nvSpPr>
        <p:spPr/>
        <p:txBody>
          <a:bodyPr/>
          <a:lstStyle/>
          <a:p>
            <a:r>
              <a:rPr lang="en-US"/>
              <a:t>Quiz Time!</a:t>
            </a:r>
            <a:endParaRPr lang="en-US" dirty="0"/>
          </a:p>
        </p:txBody>
      </p:sp>
      <p:sp>
        <p:nvSpPr>
          <p:cNvPr id="3" name="Content Placeholder 2"/>
          <p:cNvSpPr>
            <a:spLocks noGrp="1"/>
          </p:cNvSpPr>
          <p:nvPr>
            <p:ph idx="1"/>
          </p:nvPr>
        </p:nvSpPr>
        <p:spPr/>
        <p:txBody>
          <a:bodyPr/>
          <a:lstStyle/>
          <a:p>
            <a:r>
              <a:rPr lang="en-US" dirty="0"/>
              <a:t>Given a neural network, how can we make predictions? </a:t>
            </a:r>
          </a:p>
          <a:p>
            <a:pPr lvl="1"/>
            <a:r>
              <a:rPr lang="en-US" dirty="0"/>
              <a:t>Given input, calculate the output of each layer (starting from the first layer), until you get to the output.</a:t>
            </a:r>
          </a:p>
          <a:p>
            <a:r>
              <a:rPr lang="en-US" dirty="0"/>
              <a:t>What is required to fully specify a neural network? </a:t>
            </a:r>
          </a:p>
          <a:p>
            <a:pPr lvl="1"/>
            <a:r>
              <a:rPr lang="en-US" dirty="0"/>
              <a:t>The weights.</a:t>
            </a:r>
          </a:p>
          <a:p>
            <a:r>
              <a:rPr lang="en-US" dirty="0"/>
              <a:t>Why NN predictions can be quick? </a:t>
            </a:r>
          </a:p>
          <a:p>
            <a:pPr lvl="1"/>
            <a:r>
              <a:rPr lang="en-US" dirty="0"/>
              <a:t>Because many of the computations could be parallelized. </a:t>
            </a:r>
          </a:p>
          <a:p>
            <a:r>
              <a:rPr lang="en-US" dirty="0"/>
              <a:t>What makes a neural networks expressive?  </a:t>
            </a:r>
          </a:p>
          <a:p>
            <a:pPr lvl="1"/>
            <a:r>
              <a:rPr lang="en-US" dirty="0"/>
              <a:t>The non-linear units. </a:t>
            </a:r>
          </a:p>
          <a:p>
            <a:pPr lvl="1"/>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414" y="2031532"/>
            <a:ext cx="1390650" cy="1675893"/>
          </a:xfrm>
          <a:prstGeom prst="rect">
            <a:avLst/>
          </a:prstGeom>
        </p:spPr>
      </p:pic>
    </p:spTree>
    <p:extLst>
      <p:ext uri="{BB962C8B-B14F-4D97-AF65-F5344CB8AC3E}">
        <p14:creationId xmlns:p14="http://schemas.microsoft.com/office/powerpoint/2010/main" val="19324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75"/>
            <a:ext cx="8229600" cy="693738"/>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r>
              <a:rPr lang="en-US" dirty="0"/>
              <a:t>       Training a Neural Net</a:t>
            </a:r>
          </a:p>
        </p:txBody>
      </p:sp>
    </p:spTree>
    <p:extLst>
      <p:ext uri="{BB962C8B-B14F-4D97-AF65-F5344CB8AC3E}">
        <p14:creationId xmlns:p14="http://schemas.microsoft.com/office/powerpoint/2010/main" val="153865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a:t>
            </a:fld>
            <a:endParaRPr lang="en-US" dirty="0"/>
          </a:p>
        </p:txBody>
      </p:sp>
      <p:sp>
        <p:nvSpPr>
          <p:cNvPr id="1217538" name="Rectangle 2"/>
          <p:cNvSpPr>
            <a:spLocks noGrp="1" noChangeArrowheads="1"/>
          </p:cNvSpPr>
          <p:nvPr>
            <p:ph type="title"/>
          </p:nvPr>
        </p:nvSpPr>
        <p:spPr/>
        <p:txBody>
          <a:bodyPr/>
          <a:lstStyle/>
          <a:p>
            <a:r>
              <a:rPr lang="en-US" dirty="0"/>
              <a:t>Administration (11/16/20)</a:t>
            </a:r>
          </a:p>
        </p:txBody>
      </p:sp>
      <p:sp>
        <p:nvSpPr>
          <p:cNvPr id="1217539" name="Rectangle 3"/>
          <p:cNvSpPr>
            <a:spLocks noGrp="1" noChangeArrowheads="1"/>
          </p:cNvSpPr>
          <p:nvPr>
            <p:ph idx="1"/>
          </p:nvPr>
        </p:nvSpPr>
        <p:spPr>
          <a:xfrm>
            <a:off x="430463" y="902368"/>
            <a:ext cx="8386463" cy="3796631"/>
          </a:xfrm>
        </p:spPr>
        <p:txBody>
          <a:bodyPr>
            <a:normAutofit/>
          </a:bodyPr>
          <a:lstStyle/>
          <a:p>
            <a:r>
              <a:rPr lang="en-US" sz="1800" dirty="0"/>
              <a:t>Remember that all the lectures are available on the website </a:t>
            </a:r>
            <a:r>
              <a:rPr lang="en-US" sz="1800" dirty="0">
                <a:solidFill>
                  <a:srgbClr val="FF0000"/>
                </a:solidFill>
              </a:rPr>
              <a:t>before the class</a:t>
            </a:r>
          </a:p>
          <a:p>
            <a:pPr lvl="1"/>
            <a:r>
              <a:rPr lang="en-US" sz="1600" dirty="0">
                <a:solidFill>
                  <a:srgbClr val="FF0000"/>
                </a:solidFill>
              </a:rPr>
              <a:t>Go over it and be prepared</a:t>
            </a:r>
          </a:p>
          <a:p>
            <a:pPr lvl="1"/>
            <a:r>
              <a:rPr lang="en-US" sz="1600" dirty="0">
                <a:solidFill>
                  <a:srgbClr val="FF0000"/>
                </a:solidFill>
              </a:rPr>
              <a:t>A new set </a:t>
            </a:r>
            <a:r>
              <a:rPr lang="en-US" sz="1600" dirty="0">
                <a:solidFill>
                  <a:srgbClr val="0070C0"/>
                </a:solidFill>
              </a:rPr>
              <a:t>of written notes will accompany most lectures, with some more details, examples and, (when relevant) some code. </a:t>
            </a:r>
            <a:endParaRPr lang="en-US" sz="1600" dirty="0"/>
          </a:p>
          <a:p>
            <a:r>
              <a:rPr lang="en-US" sz="1800" dirty="0">
                <a:solidFill>
                  <a:srgbClr val="FF0000"/>
                </a:solidFill>
              </a:rPr>
              <a:t>HW 3: </a:t>
            </a:r>
            <a:r>
              <a:rPr lang="en-US" sz="1800" dirty="0">
                <a:solidFill>
                  <a:srgbClr val="0070C0"/>
                </a:solidFill>
              </a:rPr>
              <a:t>Due Today</a:t>
            </a:r>
          </a:p>
          <a:p>
            <a:r>
              <a:rPr lang="en-US" sz="1800" dirty="0">
                <a:solidFill>
                  <a:srgbClr val="FF0000"/>
                </a:solidFill>
              </a:rPr>
              <a:t>HW4:</a:t>
            </a:r>
            <a:r>
              <a:rPr lang="en-US" sz="1800" dirty="0">
                <a:solidFill>
                  <a:srgbClr val="0070C0"/>
                </a:solidFill>
              </a:rPr>
              <a:t> Out today – NNs, and Bayesian Learning; Due 12/2</a:t>
            </a:r>
          </a:p>
          <a:p>
            <a:pPr lvl="1"/>
            <a:r>
              <a:rPr lang="en-US" sz="1400" dirty="0">
                <a:solidFill>
                  <a:srgbClr val="0070C0"/>
                </a:solidFill>
              </a:rPr>
              <a:t>Recitations will be devoted to introducing you to </a:t>
            </a:r>
            <a:r>
              <a:rPr lang="en-US" sz="1400" dirty="0" err="1">
                <a:solidFill>
                  <a:srgbClr val="0070C0"/>
                </a:solidFill>
              </a:rPr>
              <a:t>PyTorch</a:t>
            </a:r>
            <a:endParaRPr lang="en-US" sz="1400" dirty="0">
              <a:solidFill>
                <a:srgbClr val="0070C0"/>
              </a:solidFill>
            </a:endParaRPr>
          </a:p>
          <a:p>
            <a:r>
              <a:rPr lang="en-US" sz="1800" dirty="0">
                <a:solidFill>
                  <a:srgbClr val="FF0000"/>
                </a:solidFill>
              </a:rPr>
              <a:t>Cheating</a:t>
            </a:r>
          </a:p>
          <a:p>
            <a:pPr lvl="1"/>
            <a:r>
              <a:rPr lang="en-US" sz="1400" dirty="0">
                <a:solidFill>
                  <a:schemeClr val="tx1"/>
                </a:solidFill>
              </a:rPr>
              <a:t>Several problems in HW1 and HW2</a:t>
            </a:r>
          </a:p>
          <a:p>
            <a:r>
              <a:rPr lang="en-US" sz="1800" dirty="0">
                <a:solidFill>
                  <a:srgbClr val="FF0000"/>
                </a:solidFill>
              </a:rPr>
              <a:t>Projects</a:t>
            </a:r>
          </a:p>
          <a:p>
            <a:pPr lvl="1"/>
            <a:r>
              <a:rPr lang="en-US" sz="1400" dirty="0">
                <a:solidFill>
                  <a:srgbClr val="0070C0"/>
                </a:solidFill>
              </a:rPr>
              <a:t>Most of you have chosen a project and a team. </a:t>
            </a:r>
          </a:p>
          <a:p>
            <a:endParaRPr lang="en-US" sz="2000" dirty="0"/>
          </a:p>
          <a:p>
            <a:pPr lvl="2"/>
            <a:endParaRPr lang="en-US" sz="1600"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27953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75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75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75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7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7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753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20</a:t>
            </a:fld>
            <a:endParaRPr lang="en-US" dirty="0"/>
          </a:p>
        </p:txBody>
      </p:sp>
      <p:sp>
        <p:nvSpPr>
          <p:cNvPr id="2" name="Title 1"/>
          <p:cNvSpPr>
            <a:spLocks noGrp="1"/>
          </p:cNvSpPr>
          <p:nvPr>
            <p:ph type="title"/>
          </p:nvPr>
        </p:nvSpPr>
        <p:spPr/>
        <p:txBody>
          <a:bodyPr/>
          <a:lstStyle/>
          <a:p>
            <a:r>
              <a:rPr lang="en-US" dirty="0"/>
              <a:t>History: Learning Rules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solidFill>
                      <a:srgbClr val="0000FF"/>
                    </a:solidFill>
                  </a:rPr>
                  <a:t>Hebb (1949)</a:t>
                </a:r>
                <a:r>
                  <a:rPr lang="en-US" dirty="0"/>
                  <a:t> suggested that if two units are both active (firing) then the weights between them should increase:       </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r>
                      <a:rPr lang="en-US" b="0" i="1" smtClean="0">
                        <a:latin typeface="Cambria Math"/>
                      </a:rPr>
                      <m:t>+</m:t>
                    </m:r>
                    <m:r>
                      <a:rPr lang="en-US" b="0" i="1" smtClean="0">
                        <a:solidFill>
                          <a:srgbClr val="FF0000"/>
                        </a:solidFill>
                        <a:latin typeface="Cambria Math"/>
                      </a:rPr>
                      <m:t>𝑅</m:t>
                    </m:r>
                    <m:sSub>
                      <m:sSubPr>
                        <m:ctrlPr>
                          <a:rPr lang="en-US" b="0" i="1" smtClean="0">
                            <a:latin typeface="Cambria Math" panose="02040503050406030204" pitchFamily="18" charset="0"/>
                          </a:rPr>
                        </m:ctrlPr>
                      </m:sSubPr>
                      <m:e>
                        <m:r>
                          <a:rPr lang="en-US" b="0" i="1" smtClean="0">
                            <a:latin typeface="Cambria Math"/>
                          </a:rPr>
                          <m:t>𝑜</m:t>
                        </m:r>
                      </m:e>
                      <m:sub>
                        <m:r>
                          <a:rPr lang="en-US" b="0" i="1" smtClean="0">
                            <a:latin typeface="Cambria Math"/>
                          </a:rPr>
                          <m:t>𝑖</m:t>
                        </m:r>
                      </m:sub>
                    </m:sSub>
                    <m:sSub>
                      <m:sSubPr>
                        <m:ctrlPr>
                          <a:rPr lang="en-US" b="0" i="1" smtClean="0">
                            <a:latin typeface="Cambria Math" panose="02040503050406030204" pitchFamily="18" charset="0"/>
                          </a:rPr>
                        </m:ctrlPr>
                      </m:sSubPr>
                      <m:e>
                        <m:r>
                          <a:rPr lang="en-US" b="0" i="1" smtClean="0">
                            <a:latin typeface="Cambria Math"/>
                          </a:rPr>
                          <m:t>𝑜</m:t>
                        </m:r>
                      </m:e>
                      <m:sub>
                        <m:r>
                          <a:rPr lang="en-US" b="0" i="1" smtClean="0">
                            <a:latin typeface="Cambria Math"/>
                          </a:rPr>
                          <m:t>𝑗</m:t>
                        </m:r>
                      </m:sub>
                    </m:sSub>
                  </m:oMath>
                </a14:m>
                <a:r>
                  <a:rPr lang="en-US" dirty="0"/>
                  <a:t>  </a:t>
                </a:r>
              </a:p>
              <a:p>
                <a:pPr lvl="1"/>
                <a14:m>
                  <m:oMath xmlns:m="http://schemas.openxmlformats.org/officeDocument/2006/math">
                    <m:r>
                      <a:rPr lang="en-US" i="1">
                        <a:solidFill>
                          <a:srgbClr val="FF0000"/>
                        </a:solidFill>
                        <a:latin typeface="Cambria Math"/>
                      </a:rPr>
                      <m:t>𝑅</m:t>
                    </m:r>
                  </m:oMath>
                </a14:m>
                <a:r>
                  <a:rPr lang="en-US" dirty="0"/>
                  <a:t> and is a constant called </a:t>
                </a:r>
                <a:r>
                  <a:rPr lang="en-US" u="sng" dirty="0"/>
                  <a:t>the learning rate</a:t>
                </a:r>
              </a:p>
              <a:p>
                <a:pPr lvl="1"/>
                <a:r>
                  <a:rPr lang="en-US" dirty="0"/>
                  <a:t>Supported by physiological evidence</a:t>
                </a:r>
              </a:p>
              <a:p>
                <a:r>
                  <a:rPr lang="en-US" dirty="0">
                    <a:solidFill>
                      <a:srgbClr val="0000FF"/>
                    </a:solidFill>
                  </a:rPr>
                  <a:t>Rosenblatt (1959)</a:t>
                </a:r>
                <a:r>
                  <a:rPr lang="en-US" dirty="0"/>
                  <a:t> suggested that when a target output value is provided for a single neuron </a:t>
                </a:r>
                <a:r>
                  <a:rPr lang="en-US" dirty="0">
                    <a:solidFill>
                      <a:srgbClr val="FF0000"/>
                    </a:solidFill>
                  </a:rPr>
                  <a:t>with fixed input</a:t>
                </a:r>
                <a:r>
                  <a:rPr lang="en-US" dirty="0"/>
                  <a:t>, it can </a:t>
                </a:r>
                <a:r>
                  <a:rPr lang="en-US" dirty="0">
                    <a:solidFill>
                      <a:srgbClr val="FF0000"/>
                    </a:solidFill>
                  </a:rPr>
                  <a:t>incrementally change weights</a:t>
                </a:r>
                <a:r>
                  <a:rPr lang="en-US" dirty="0"/>
                  <a:t> and learn to produce the output using the </a:t>
                </a:r>
                <a:r>
                  <a:rPr lang="en-US" dirty="0">
                    <a:solidFill>
                      <a:srgbClr val="FF0000"/>
                    </a:solidFill>
                  </a:rPr>
                  <a:t>Perceptron learning rule</a:t>
                </a:r>
                <a:r>
                  <a:rPr lang="en-US" dirty="0"/>
                  <a:t>.</a:t>
                </a:r>
              </a:p>
              <a:p>
                <a:pPr lvl="1"/>
                <a:r>
                  <a:rPr lang="en-US" dirty="0"/>
                  <a:t>assumes </a:t>
                </a:r>
                <a:r>
                  <a:rPr lang="en-US" u="sng" dirty="0"/>
                  <a:t>binary output </a:t>
                </a:r>
                <a:r>
                  <a:rPr lang="en-US" dirty="0"/>
                  <a:t>units; single linear threshold unit</a:t>
                </a:r>
              </a:p>
              <a:p>
                <a:pPr lvl="1"/>
                <a:r>
                  <a:rPr lang="en-US" dirty="0"/>
                  <a:t>Led to the Perceptron Algorithm</a:t>
                </a:r>
              </a:p>
              <a:p>
                <a:r>
                  <a:rPr lang="en-US" dirty="0"/>
                  <a:t>See: </a:t>
                </a:r>
                <a:r>
                  <a:rPr lang="en-US" sz="1200" dirty="0">
                    <a:hlinkClick r:id="rId2"/>
                  </a:rPr>
                  <a:t>http://people.idsia.ch/~juergen/who-invented-backpropagation.html</a:t>
                </a:r>
                <a:endParaRPr lang="en-US" sz="1200" dirty="0">
                  <a:solidFill>
                    <a:schemeClr val="accent1">
                      <a:lumMod val="75000"/>
                    </a:schemeClr>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r="-963" b="-1818"/>
                </a:stretch>
              </a:blipFill>
            </p:spPr>
            <p:txBody>
              <a:bodyPr/>
              <a:lstStyle/>
              <a:p>
                <a:r>
                  <a:rPr lang="en-US">
                    <a:noFill/>
                  </a:rPr>
                  <a:t> </a:t>
                </a:r>
              </a:p>
            </p:txBody>
          </p:sp>
        </mc:Fallback>
      </mc:AlternateContent>
    </p:spTree>
    <p:extLst>
      <p:ext uri="{BB962C8B-B14F-4D97-AF65-F5344CB8AC3E}">
        <p14:creationId xmlns:p14="http://schemas.microsoft.com/office/powerpoint/2010/main" val="11052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2"/>
          </p:nvPr>
        </p:nvSpPr>
        <p:spPr/>
        <p:txBody>
          <a:bodyPr/>
          <a:lstStyle/>
          <a:p>
            <a:fld id="{D0000DCA-2177-4C5C-89EA-59EF7175DB0D}" type="slidenum">
              <a:rPr lang="en-US" altLang="en-US" smtClean="0"/>
              <a:pPr/>
              <a:t>21</a:t>
            </a:fld>
            <a:endParaRPr lang="en-US" altLang="en-US"/>
          </a:p>
        </p:txBody>
      </p:sp>
      <p:sp>
        <p:nvSpPr>
          <p:cNvPr id="2" name="Title 1"/>
          <p:cNvSpPr>
            <a:spLocks noGrp="1"/>
          </p:cNvSpPr>
          <p:nvPr>
            <p:ph type="title"/>
          </p:nvPr>
        </p:nvSpPr>
        <p:spPr/>
        <p:txBody>
          <a:bodyPr/>
          <a:lstStyle/>
          <a:p>
            <a:r>
              <a:rPr lang="en-US" altLang="en-US" dirty="0"/>
              <a:t>Two layer Two Unit Neural Network</a:t>
            </a:r>
            <a:endParaRPr lang="en-US" dirty="0"/>
          </a:p>
        </p:txBody>
      </p:sp>
      <p:pic>
        <p:nvPicPr>
          <p:cNvPr id="34" name="Picture 33">
            <a:extLst>
              <a:ext uri="{FF2B5EF4-FFF2-40B4-BE49-F238E27FC236}">
                <a16:creationId xmlns:a16="http://schemas.microsoft.com/office/drawing/2014/main" id="{C97747F6-CBAC-624A-943E-9151AC2DC6E1}"/>
              </a:ext>
            </a:extLst>
          </p:cNvPr>
          <p:cNvPicPr>
            <a:picLocks noChangeAspect="1"/>
          </p:cNvPicPr>
          <p:nvPr/>
        </p:nvPicPr>
        <p:blipFill>
          <a:blip r:embed="rId3"/>
          <a:stretch>
            <a:fillRect/>
          </a:stretch>
        </p:blipFill>
        <p:spPr>
          <a:xfrm>
            <a:off x="4321277" y="1515598"/>
            <a:ext cx="4463846" cy="2376642"/>
          </a:xfrm>
          <a:prstGeom prst="rect">
            <a:avLst/>
          </a:prstGeom>
        </p:spPr>
      </p:pic>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BB4C5C2-FAB7-6046-A32C-8E747408DF40}"/>
                  </a:ext>
                </a:extLst>
              </p:cNvPr>
              <p:cNvSpPr/>
              <p:nvPr/>
            </p:nvSpPr>
            <p:spPr>
              <a:xfrm>
                <a:off x="358877" y="1515598"/>
                <a:ext cx="3917719" cy="2308324"/>
              </a:xfrm>
              <a:prstGeom prst="rect">
                <a:avLst/>
              </a:prstGeom>
            </p:spPr>
            <p:txBody>
              <a:bodyPr wrap="square">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r>
                      <a:rPr lang="en-US" b="0" i="1" dirty="0" smtClean="0">
                        <a:latin typeface="Cambria Math" panose="02040503050406030204" pitchFamily="18" charset="0"/>
                      </a:rPr>
                      <m:t>𝜎</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oMath>
                </a14:m>
                <a:r>
                  <a:rPr lang="en-US" dirty="0"/>
                  <a:t>)</a:t>
                </a:r>
              </a:p>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𝐻</m:t>
                        </m:r>
                      </m:e>
                      <m:sub>
                        <m:r>
                          <a:rPr lang="en-US" b="0" i="1" dirty="0" smtClean="0">
                            <a:latin typeface="Cambria Math" panose="02040503050406030204" pitchFamily="18" charset="0"/>
                          </a:rPr>
                          <m:t>4</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r>
                              <a:rPr lang="en-US" i="1" dirty="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2</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a:t>
                </a:r>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𝑂</m:t>
                        </m:r>
                      </m:e>
                      <m:sub>
                        <m:r>
                          <a:rPr lang="en-US" b="0" i="1" dirty="0" smtClean="0">
                            <a:latin typeface="Cambria Math" panose="02040503050406030204" pitchFamily="18" charset="0"/>
                          </a:rPr>
                          <m:t>5</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35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4</m:t>
                            </m:r>
                            <m:r>
                              <a:rPr lang="en-US" b="0" i="1" dirty="0" smtClean="0">
                                <a:latin typeface="Cambria Math" panose="02040503050406030204" pitchFamily="18" charset="0"/>
                              </a:rPr>
                              <m:t>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4</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5</m:t>
                        </m:r>
                      </m:sub>
                    </m:sSub>
                  </m:oMath>
                </a14:m>
                <a:r>
                  <a:rPr lang="en-US" dirty="0"/>
                  <a:t>)</a:t>
                </a:r>
              </a:p>
              <a:p>
                <a:endParaRPr lang="en-US" dirty="0"/>
              </a:p>
              <a:p>
                <a:r>
                  <a:rPr lang="en-US" dirty="0"/>
                  <a:t>Trainable Parameters: </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45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5</m:t>
                        </m:r>
                      </m:sub>
                    </m:sSub>
                  </m:oMath>
                </a14:m>
                <a:endParaRPr lang="en-US" dirty="0"/>
              </a:p>
              <a:p>
                <a:endParaRPr lang="en-US" dirty="0"/>
              </a:p>
            </p:txBody>
          </p:sp>
        </mc:Choice>
        <mc:Fallback xmlns="">
          <p:sp>
            <p:nvSpPr>
              <p:cNvPr id="35" name="Rectangle 34">
                <a:extLst>
                  <a:ext uri="{FF2B5EF4-FFF2-40B4-BE49-F238E27FC236}">
                    <a16:creationId xmlns:a16="http://schemas.microsoft.com/office/drawing/2014/main" id="{9BB4C5C2-FAB7-6046-A32C-8E747408DF40}"/>
                  </a:ext>
                </a:extLst>
              </p:cNvPr>
              <p:cNvSpPr>
                <a:spLocks noRot="1" noChangeAspect="1" noMove="1" noResize="1" noEditPoints="1" noAdjustHandles="1" noChangeArrowheads="1" noChangeShapeType="1" noTextEdit="1"/>
              </p:cNvSpPr>
              <p:nvPr/>
            </p:nvSpPr>
            <p:spPr>
              <a:xfrm>
                <a:off x="358877" y="1515598"/>
                <a:ext cx="3917719" cy="2308324"/>
              </a:xfrm>
              <a:prstGeom prst="rect">
                <a:avLst/>
              </a:prstGeom>
              <a:blipFill>
                <a:blip r:embed="rId4"/>
                <a:stretch>
                  <a:fillRect l="-1400" t="-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037F0C7-E2C7-4EC9-985F-6D88A8BAF670}"/>
                  </a:ext>
                </a:extLst>
              </p:cNvPr>
              <p:cNvSpPr/>
              <p:nvPr/>
            </p:nvSpPr>
            <p:spPr>
              <a:xfrm>
                <a:off x="7010219" y="3530178"/>
                <a:ext cx="405239" cy="307777"/>
              </a:xfrm>
              <a:prstGeom prst="rect">
                <a:avLst/>
              </a:prstGeom>
              <a:solidFill>
                <a:srgbClr val="FFFFCC"/>
              </a:solidFill>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𝑇</m:t>
                          </m:r>
                        </m:e>
                        <m:sub>
                          <m:r>
                            <a:rPr lang="en-US" sz="1400" b="0" i="1" dirty="0" smtClean="0">
                              <a:latin typeface="Cambria Math" panose="02040503050406030204" pitchFamily="18" charset="0"/>
                            </a:rPr>
                            <m:t>4</m:t>
                          </m:r>
                        </m:sub>
                      </m:sSub>
                    </m:oMath>
                  </m:oMathPara>
                </a14:m>
                <a:endParaRPr lang="en-US" sz="1350" dirty="0"/>
              </a:p>
            </p:txBody>
          </p:sp>
        </mc:Choice>
        <mc:Fallback xmlns="">
          <p:sp>
            <p:nvSpPr>
              <p:cNvPr id="6" name="Rectangle 5">
                <a:extLst>
                  <a:ext uri="{FF2B5EF4-FFF2-40B4-BE49-F238E27FC236}">
                    <a16:creationId xmlns:a16="http://schemas.microsoft.com/office/drawing/2014/main" id="{6037F0C7-E2C7-4EC9-985F-6D88A8BAF670}"/>
                  </a:ext>
                </a:extLst>
              </p:cNvPr>
              <p:cNvSpPr>
                <a:spLocks noRot="1" noChangeAspect="1" noMove="1" noResize="1" noEditPoints="1" noAdjustHandles="1" noChangeArrowheads="1" noChangeShapeType="1" noTextEdit="1"/>
              </p:cNvSpPr>
              <p:nvPr/>
            </p:nvSpPr>
            <p:spPr>
              <a:xfrm>
                <a:off x="7010219" y="3530178"/>
                <a:ext cx="405239" cy="307777"/>
              </a:xfrm>
              <a:prstGeom prst="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6DC1AF-4219-4F35-8C88-83A507F43A1B}"/>
                  </a:ext>
                </a:extLst>
              </p:cNvPr>
              <p:cNvSpPr/>
              <p:nvPr/>
            </p:nvSpPr>
            <p:spPr>
              <a:xfrm>
                <a:off x="8606720" y="2213413"/>
                <a:ext cx="405239" cy="307777"/>
              </a:xfrm>
              <a:prstGeom prst="rect">
                <a:avLst/>
              </a:prstGeom>
              <a:solidFill>
                <a:srgbClr val="FFFFCC"/>
              </a:solidFill>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𝑇</m:t>
                          </m:r>
                        </m:e>
                        <m:sub>
                          <m:r>
                            <a:rPr lang="en-US" sz="1400" b="0" i="1" dirty="0" smtClean="0">
                              <a:latin typeface="Cambria Math" panose="02040503050406030204" pitchFamily="18" charset="0"/>
                            </a:rPr>
                            <m:t>5</m:t>
                          </m:r>
                        </m:sub>
                      </m:sSub>
                    </m:oMath>
                  </m:oMathPara>
                </a14:m>
                <a:endParaRPr lang="en-US" sz="1350" dirty="0"/>
              </a:p>
            </p:txBody>
          </p:sp>
        </mc:Choice>
        <mc:Fallback xmlns="">
          <p:sp>
            <p:nvSpPr>
              <p:cNvPr id="7" name="Rectangle 6">
                <a:extLst>
                  <a:ext uri="{FF2B5EF4-FFF2-40B4-BE49-F238E27FC236}">
                    <a16:creationId xmlns:a16="http://schemas.microsoft.com/office/drawing/2014/main" id="{AE6DC1AF-4219-4F35-8C88-83A507F43A1B}"/>
                  </a:ext>
                </a:extLst>
              </p:cNvPr>
              <p:cNvSpPr>
                <a:spLocks noRot="1" noChangeAspect="1" noMove="1" noResize="1" noEditPoints="1" noAdjustHandles="1" noChangeArrowheads="1" noChangeShapeType="1" noTextEdit="1"/>
              </p:cNvSpPr>
              <p:nvPr/>
            </p:nvSpPr>
            <p:spPr>
              <a:xfrm>
                <a:off x="8606720" y="2213413"/>
                <a:ext cx="405239" cy="307777"/>
              </a:xfrm>
              <a:prstGeom prst="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457014A-BD80-4C06-ADA5-1AA1F540068F}"/>
                  </a:ext>
                </a:extLst>
              </p:cNvPr>
              <p:cNvSpPr/>
              <p:nvPr/>
            </p:nvSpPr>
            <p:spPr>
              <a:xfrm>
                <a:off x="6915524" y="1474088"/>
                <a:ext cx="405239" cy="307777"/>
              </a:xfrm>
              <a:prstGeom prst="rect">
                <a:avLst/>
              </a:prstGeom>
              <a:solidFill>
                <a:srgbClr val="FFFFCC"/>
              </a:solidFill>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𝑇</m:t>
                          </m:r>
                        </m:e>
                        <m:sub>
                          <m:r>
                            <a:rPr lang="en-US" sz="1400" b="0" i="1" dirty="0" smtClean="0">
                              <a:latin typeface="Cambria Math" panose="02040503050406030204" pitchFamily="18" charset="0"/>
                            </a:rPr>
                            <m:t>3</m:t>
                          </m:r>
                        </m:sub>
                      </m:sSub>
                    </m:oMath>
                  </m:oMathPara>
                </a14:m>
                <a:endParaRPr lang="en-US" sz="1350" dirty="0"/>
              </a:p>
            </p:txBody>
          </p:sp>
        </mc:Choice>
        <mc:Fallback xmlns="">
          <p:sp>
            <p:nvSpPr>
              <p:cNvPr id="8" name="Rectangle 7">
                <a:extLst>
                  <a:ext uri="{FF2B5EF4-FFF2-40B4-BE49-F238E27FC236}">
                    <a16:creationId xmlns:a16="http://schemas.microsoft.com/office/drawing/2014/main" id="{9457014A-BD80-4C06-ADA5-1AA1F540068F}"/>
                  </a:ext>
                </a:extLst>
              </p:cNvPr>
              <p:cNvSpPr>
                <a:spLocks noRot="1" noChangeAspect="1" noMove="1" noResize="1" noEditPoints="1" noAdjustHandles="1" noChangeArrowheads="1" noChangeShapeType="1" noTextEdit="1"/>
              </p:cNvSpPr>
              <p:nvPr/>
            </p:nvSpPr>
            <p:spPr>
              <a:xfrm>
                <a:off x="6915524" y="1474088"/>
                <a:ext cx="405239" cy="307777"/>
              </a:xfrm>
              <a:prstGeom prst="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3651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57"/>
          <p:cNvSpPr>
            <a:spLocks noChangeShapeType="1"/>
          </p:cNvSpPr>
          <p:nvPr/>
        </p:nvSpPr>
        <p:spPr bwMode="auto">
          <a:xfrm rot="720175" flipH="1">
            <a:off x="3975664" y="3691553"/>
            <a:ext cx="1285334" cy="549942"/>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Line 57"/>
          <p:cNvSpPr>
            <a:spLocks noChangeShapeType="1"/>
          </p:cNvSpPr>
          <p:nvPr/>
        </p:nvSpPr>
        <p:spPr bwMode="auto">
          <a:xfrm rot="720175" flipH="1">
            <a:off x="4242227" y="3360791"/>
            <a:ext cx="1326527" cy="99630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 name="Slide Number Placeholder 4"/>
          <p:cNvSpPr>
            <a:spLocks noGrp="1"/>
          </p:cNvSpPr>
          <p:nvPr>
            <p:ph type="sldNum" sz="quarter" idx="12"/>
          </p:nvPr>
        </p:nvSpPr>
        <p:spPr/>
        <p:txBody>
          <a:bodyPr/>
          <a:lstStyle/>
          <a:p>
            <a:fld id="{FA6F6034-1516-478C-9756-BC6A8296D6DE}" type="slidenum">
              <a:rPr lang="en-US" smtClean="0"/>
              <a:pPr/>
              <a:t>22</a:t>
            </a:fld>
            <a:endParaRPr lang="en-US" dirty="0"/>
          </a:p>
        </p:txBody>
      </p:sp>
      <p:sp>
        <p:nvSpPr>
          <p:cNvPr id="2" name="Title 1"/>
          <p:cNvSpPr>
            <a:spLocks noGrp="1"/>
          </p:cNvSpPr>
          <p:nvPr>
            <p:ph type="title"/>
          </p:nvPr>
        </p:nvSpPr>
        <p:spPr/>
        <p:txBody>
          <a:bodyPr/>
          <a:lstStyle/>
          <a:p>
            <a:r>
              <a:rPr lang="en-US"/>
              <a:t>Gradient Descent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1701048"/>
              </a:xfrm>
            </p:spPr>
            <p:txBody>
              <a:bodyPr>
                <a:normAutofit fontScale="92500" lnSpcReduction="20000"/>
              </a:bodyPr>
              <a:lstStyle/>
              <a:p>
                <a:r>
                  <a:rPr lang="en-US" dirty="0"/>
                  <a:t>We use gradient descent to determine the weight vector that  minimizes some scalar valued loss function </a:t>
                </a:r>
                <a14:m>
                  <m:oMath xmlns:m="http://schemas.openxmlformats.org/officeDocument/2006/math">
                    <m:r>
                      <a:rPr lang="en-US">
                        <a:latin typeface="Cambria Math" panose="02040503050406030204" pitchFamily="18" charset="0"/>
                      </a:rPr>
                      <m:t>𝐸𝑟𝑟</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e>
                    </m:d>
                  </m:oMath>
                </a14:m>
                <a:r>
                  <a:rPr lang="en-US" dirty="0"/>
                  <a:t>;</a:t>
                </a:r>
              </a:p>
              <a:p>
                <a:r>
                  <a:rPr lang="en-US" dirty="0"/>
                  <a:t>Fixing the set </a:t>
                </a:r>
                <a14:m>
                  <m:oMath xmlns:m="http://schemas.openxmlformats.org/officeDocument/2006/math">
                    <m:r>
                      <a:rPr lang="en-US" dirty="0">
                        <a:latin typeface="Cambria Math" panose="02040503050406030204" pitchFamily="18" charset="0"/>
                      </a:rPr>
                      <m:t>𝐷</m:t>
                    </m:r>
                  </m:oMath>
                </a14:m>
                <a:r>
                  <a:rPr lang="en-US" dirty="0"/>
                  <a:t> of examples, </a:t>
                </a:r>
                <a14:m>
                  <m:oMath xmlns:m="http://schemas.openxmlformats.org/officeDocument/2006/math">
                    <m:r>
                      <a:rPr lang="en-US" dirty="0">
                        <a:latin typeface="Cambria Math" panose="02040503050406030204" pitchFamily="18" charset="0"/>
                      </a:rPr>
                      <m:t>𝐸</m:t>
                    </m:r>
                    <m:r>
                      <m:rPr>
                        <m:sty m:val="p"/>
                      </m:rPr>
                      <a:rPr lang="en-US" b="0" i="0" dirty="0" smtClean="0">
                        <a:latin typeface="Cambria Math" panose="02040503050406030204" pitchFamily="18" charset="0"/>
                      </a:rPr>
                      <m:t>rr</m:t>
                    </m:r>
                  </m:oMath>
                </a14:m>
                <a:r>
                  <a:rPr lang="en-US" dirty="0"/>
                  <a:t> is a function of  </a:t>
                </a:r>
                <a14:m>
                  <m:oMath xmlns:m="http://schemas.openxmlformats.org/officeDocument/2006/math">
                    <m:sSup>
                      <m:sSupPr>
                        <m:ctrlPr>
                          <a:rPr lang="en-US" i="1">
                            <a:latin typeface="Cambria Math" panose="02040503050406030204" pitchFamily="18" charset="0"/>
                          </a:rPr>
                        </m:ctrlPr>
                      </m:sSupPr>
                      <m:e>
                        <m:r>
                          <a:rPr lang="en-US" smtClean="0">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oMath>
                </a14:m>
                <a:endParaRPr lang="en-US" dirty="0"/>
              </a:p>
              <a:p>
                <a:r>
                  <a:rPr lang="en-US" dirty="0"/>
                  <a:t>At each step, the weight vector is modified in the direction that produces the steepest descent along the error surface.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1701048"/>
              </a:xfrm>
              <a:blipFill>
                <a:blip r:embed="rId2"/>
                <a:stretch>
                  <a:fillRect l="-770" t="-5926" b="-2222"/>
                </a:stretch>
              </a:blipFill>
            </p:spPr>
            <p:txBody>
              <a:bodyPr/>
              <a:lstStyle/>
              <a:p>
                <a:r>
                  <a:rPr lang="en-US">
                    <a:noFill/>
                  </a:rPr>
                  <a:t> </a:t>
                </a:r>
              </a:p>
            </p:txBody>
          </p:sp>
        </mc:Fallback>
      </mc:AlternateContent>
      <p:sp>
        <p:nvSpPr>
          <p:cNvPr id="25" name="Line 51"/>
          <p:cNvSpPr>
            <a:spLocks noChangeShapeType="1"/>
          </p:cNvSpPr>
          <p:nvPr/>
        </p:nvSpPr>
        <p:spPr bwMode="auto">
          <a:xfrm>
            <a:off x="3672977" y="2572063"/>
            <a:ext cx="0" cy="170492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6" name="Line 52"/>
          <p:cNvSpPr>
            <a:spLocks noChangeShapeType="1"/>
          </p:cNvSpPr>
          <p:nvPr/>
        </p:nvSpPr>
        <p:spPr bwMode="auto">
          <a:xfrm>
            <a:off x="3672977" y="4276985"/>
            <a:ext cx="24992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7" name="Text Box 54"/>
              <p:cNvSpPr txBox="1">
                <a:spLocks noChangeArrowheads="1"/>
              </p:cNvSpPr>
              <p:nvPr/>
            </p:nvSpPr>
            <p:spPr bwMode="auto">
              <a:xfrm>
                <a:off x="2810933" y="2499468"/>
                <a:ext cx="843757"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en-US" sz="1500" dirty="0">
                    <a:solidFill>
                      <a:srgbClr val="0066FF"/>
                    </a:solidFill>
                    <a:latin typeface="Arial Narrow" pitchFamily="34" charset="0"/>
                  </a:rPr>
                  <a:t> </a:t>
                </a:r>
                <a14:m>
                  <m:oMath xmlns:m="http://schemas.openxmlformats.org/officeDocument/2006/math">
                    <m:r>
                      <a:rPr lang="en-US" sz="1500" i="1">
                        <a:solidFill>
                          <a:srgbClr val="0066FF"/>
                        </a:solidFill>
                        <a:latin typeface="Cambria Math"/>
                      </a:rPr>
                      <m:t>𝐸𝑟𝑟</m:t>
                    </m:r>
                    <m:r>
                      <a:rPr lang="en-US" sz="1500" i="1">
                        <a:solidFill>
                          <a:srgbClr val="0066FF"/>
                        </a:solidFill>
                        <a:latin typeface="Cambria Math"/>
                      </a:rPr>
                      <m:t>(</m:t>
                    </m:r>
                    <m:r>
                      <a:rPr lang="en-US" sz="1500" b="1" i="1">
                        <a:solidFill>
                          <a:srgbClr val="0066FF"/>
                        </a:solidFill>
                        <a:latin typeface="Cambria Math"/>
                      </a:rPr>
                      <m:t>𝒘</m:t>
                    </m:r>
                    <m:r>
                      <a:rPr lang="en-US" sz="1500" i="1">
                        <a:solidFill>
                          <a:srgbClr val="0066FF"/>
                        </a:solidFill>
                        <a:latin typeface="Cambria Math"/>
                      </a:rPr>
                      <m:t>)</m:t>
                    </m:r>
                  </m:oMath>
                </a14:m>
                <a:endParaRPr lang="en-US" altLang="en-US" sz="1500" dirty="0">
                  <a:solidFill>
                    <a:srgbClr val="0066FF"/>
                  </a:solidFill>
                  <a:latin typeface="Arial Narrow" pitchFamily="34" charset="0"/>
                </a:endParaRPr>
              </a:p>
            </p:txBody>
          </p:sp>
        </mc:Choice>
        <mc:Fallback xmlns="">
          <p:sp>
            <p:nvSpPr>
              <p:cNvPr id="27" name="Text Box 54"/>
              <p:cNvSpPr txBox="1">
                <a:spLocks noRot="1" noChangeAspect="1" noMove="1" noResize="1" noEditPoints="1" noAdjustHandles="1" noChangeArrowheads="1" noChangeShapeType="1" noTextEdit="1"/>
              </p:cNvSpPr>
              <p:nvPr/>
            </p:nvSpPr>
            <p:spPr bwMode="auto">
              <a:xfrm>
                <a:off x="2810933" y="2499468"/>
                <a:ext cx="843757" cy="323165"/>
              </a:xfrm>
              <a:prstGeom prst="rect">
                <a:avLst/>
              </a:prstGeom>
              <a:blipFill>
                <a:blip r:embed="rId3"/>
                <a:stretch>
                  <a:fillRect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8" name="Freeform 55"/>
          <p:cNvSpPr>
            <a:spLocks/>
          </p:cNvSpPr>
          <p:nvPr/>
        </p:nvSpPr>
        <p:spPr bwMode="auto">
          <a:xfrm>
            <a:off x="3736034" y="2695567"/>
            <a:ext cx="2369148" cy="140126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Line 56"/>
          <p:cNvSpPr>
            <a:spLocks noChangeShapeType="1"/>
          </p:cNvSpPr>
          <p:nvPr/>
        </p:nvSpPr>
        <p:spPr bwMode="auto">
          <a:xfrm flipH="1">
            <a:off x="4841035" y="2934395"/>
            <a:ext cx="1345220" cy="110132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Line 57"/>
          <p:cNvSpPr>
            <a:spLocks noChangeShapeType="1"/>
          </p:cNvSpPr>
          <p:nvPr/>
        </p:nvSpPr>
        <p:spPr bwMode="auto">
          <a:xfrm rot="720175" flipH="1">
            <a:off x="4511165" y="3173552"/>
            <a:ext cx="1237644" cy="113954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Line 60"/>
          <p:cNvSpPr>
            <a:spLocks noChangeShapeType="1"/>
          </p:cNvSpPr>
          <p:nvPr/>
        </p:nvSpPr>
        <p:spPr bwMode="auto">
          <a:xfrm flipH="1">
            <a:off x="4408643" y="4215696"/>
            <a:ext cx="134522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61"/>
          <p:cNvSpPr>
            <a:spLocks noChangeArrowheads="1"/>
          </p:cNvSpPr>
          <p:nvPr/>
        </p:nvSpPr>
        <p:spPr bwMode="auto">
          <a:xfrm>
            <a:off x="5465602" y="4253768"/>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62"/>
          <p:cNvSpPr>
            <a:spLocks noChangeArrowheads="1"/>
          </p:cNvSpPr>
          <p:nvPr/>
        </p:nvSpPr>
        <p:spPr bwMode="auto">
          <a:xfrm>
            <a:off x="5129296" y="4253768"/>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63"/>
          <p:cNvSpPr>
            <a:spLocks noChangeArrowheads="1"/>
          </p:cNvSpPr>
          <p:nvPr/>
        </p:nvSpPr>
        <p:spPr bwMode="auto">
          <a:xfrm>
            <a:off x="4889079" y="4253768"/>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64"/>
          <p:cNvSpPr>
            <a:spLocks noChangeArrowheads="1"/>
          </p:cNvSpPr>
          <p:nvPr/>
        </p:nvSpPr>
        <p:spPr bwMode="auto">
          <a:xfrm>
            <a:off x="4552775" y="4253768"/>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36" name="Text Box 65"/>
              <p:cNvSpPr txBox="1">
                <a:spLocks noChangeArrowheads="1"/>
              </p:cNvSpPr>
              <p:nvPr/>
            </p:nvSpPr>
            <p:spPr bwMode="auto">
              <a:xfrm>
                <a:off x="6120707" y="4099671"/>
                <a:ext cx="380232"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a:solidFill>
                            <a:srgbClr val="0066FF"/>
                          </a:solidFill>
                          <a:latin typeface="Cambria Math"/>
                        </a:rPr>
                        <m:t>𝒘</m:t>
                      </m:r>
                    </m:oMath>
                  </m:oMathPara>
                </a14:m>
                <a:endParaRPr lang="en-US" altLang="en-US" sz="1500" b="1" dirty="0">
                  <a:solidFill>
                    <a:srgbClr val="000066"/>
                  </a:solidFill>
                  <a:latin typeface="Arial Narrow" pitchFamily="34" charset="0"/>
                </a:endParaRPr>
              </a:p>
            </p:txBody>
          </p:sp>
        </mc:Choice>
        <mc:Fallback xmlns="">
          <p:sp>
            <p:nvSpPr>
              <p:cNvPr id="36" name="Text Box 65"/>
              <p:cNvSpPr txBox="1">
                <a:spLocks noRot="1" noChangeAspect="1" noMove="1" noResize="1" noEditPoints="1" noAdjustHandles="1" noChangeArrowheads="1" noChangeShapeType="1" noTextEdit="1"/>
              </p:cNvSpPr>
              <p:nvPr/>
            </p:nvSpPr>
            <p:spPr bwMode="auto">
              <a:xfrm>
                <a:off x="6120707" y="4099671"/>
                <a:ext cx="380232" cy="32316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68"/>
              <p:cNvSpPr txBox="1">
                <a:spLocks noChangeArrowheads="1"/>
              </p:cNvSpPr>
              <p:nvPr/>
            </p:nvSpPr>
            <p:spPr bwMode="auto">
              <a:xfrm>
                <a:off x="4428032" y="4214768"/>
                <a:ext cx="1390445"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3</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2</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1</m:t>
                        </m:r>
                      </m:sub>
                    </m:sSub>
                  </m:oMath>
                </a14:m>
                <a:r>
                  <a:rPr lang="en-US" altLang="en-US" sz="1500" dirty="0">
                    <a:solidFill>
                      <a:srgbClr val="000066"/>
                    </a:solidFill>
                    <a:latin typeface="Arial Narrow" pitchFamily="34" charset="0"/>
                  </a:rPr>
                  <a:t> </a:t>
                </a:r>
                <a14:m>
                  <m:oMath xmlns:m="http://schemas.openxmlformats.org/officeDocument/2006/math">
                    <m:r>
                      <a:rPr lang="en-US" sz="1500">
                        <a:solidFill>
                          <a:srgbClr val="0066FF"/>
                        </a:solidFill>
                        <a:latin typeface="Cambria Math"/>
                      </a:rPr>
                      <m:t> </m:t>
                    </m:r>
                    <m:sSub>
                      <m:sSubPr>
                        <m:ctrlPr>
                          <a:rPr lang="en-US" sz="1500" i="1">
                            <a:solidFill>
                              <a:srgbClr val="0066FF"/>
                            </a:solidFill>
                            <a:latin typeface="Cambria Math" panose="02040503050406030204" pitchFamily="18" charset="0"/>
                          </a:rPr>
                        </m:ctrlPr>
                      </m:sSubPr>
                      <m:e>
                        <m:r>
                          <a:rPr lang="en-US" sz="1500" i="1">
                            <a:solidFill>
                              <a:srgbClr val="0066FF"/>
                            </a:solidFill>
                            <a:latin typeface="Cambria Math"/>
                          </a:rPr>
                          <m:t>𝑤</m:t>
                        </m:r>
                      </m:e>
                      <m:sub>
                        <m:r>
                          <a:rPr lang="en-US" sz="1500" i="1">
                            <a:solidFill>
                              <a:srgbClr val="0066FF"/>
                            </a:solidFill>
                            <a:latin typeface="Cambria Math"/>
                          </a:rPr>
                          <m:t>0</m:t>
                        </m:r>
                      </m:sub>
                    </m:sSub>
                  </m:oMath>
                </a14:m>
                <a:endParaRPr lang="en-US" altLang="en-US" sz="1500" dirty="0">
                  <a:solidFill>
                    <a:srgbClr val="000066"/>
                  </a:solidFill>
                  <a:latin typeface="Arial Narrow" pitchFamily="34" charset="0"/>
                </a:endParaRPr>
              </a:p>
            </p:txBody>
          </p:sp>
        </mc:Choice>
        <mc:Fallback xmlns="">
          <p:sp>
            <p:nvSpPr>
              <p:cNvPr id="24" name="Text Box 68"/>
              <p:cNvSpPr txBox="1">
                <a:spLocks noRot="1" noChangeAspect="1" noMove="1" noResize="1" noEditPoints="1" noAdjustHandles="1" noChangeArrowheads="1" noChangeShapeType="1" noTextEdit="1"/>
              </p:cNvSpPr>
              <p:nvPr/>
            </p:nvSpPr>
            <p:spPr bwMode="auto">
              <a:xfrm>
                <a:off x="4428032" y="4214768"/>
                <a:ext cx="1390445" cy="3231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8" name="Straight Connector 7"/>
          <p:cNvCxnSpPr/>
          <p:nvPr/>
        </p:nvCxnSpPr>
        <p:spPr>
          <a:xfrm flipV="1">
            <a:off x="5483970" y="3514045"/>
            <a:ext cx="0" cy="76871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147665" y="3758046"/>
            <a:ext cx="0" cy="53507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07973" y="3879273"/>
            <a:ext cx="0" cy="39999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571143" y="4000500"/>
            <a:ext cx="857" cy="28223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47122" y="394984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p:cNvSpPr/>
          <p:nvPr/>
        </p:nvSpPr>
        <p:spPr>
          <a:xfrm>
            <a:off x="4884939" y="3833378"/>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p:cNvSpPr/>
          <p:nvPr/>
        </p:nvSpPr>
        <p:spPr>
          <a:xfrm>
            <a:off x="5130518" y="3701768"/>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5462599" y="3481823"/>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61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23</a:t>
            </a:fld>
            <a:endParaRPr lang="en-US" dirty="0"/>
          </a:p>
        </p:txBody>
      </p:sp>
      <p:sp>
        <p:nvSpPr>
          <p:cNvPr id="2" name="Title 1"/>
          <p:cNvSpPr>
            <a:spLocks noGrp="1"/>
          </p:cNvSpPr>
          <p:nvPr>
            <p:ph type="title"/>
          </p:nvPr>
        </p:nvSpPr>
        <p:spPr/>
        <p:txBody>
          <a:bodyPr/>
          <a:lstStyle/>
          <a:p>
            <a:r>
              <a:rPr lang="en-US"/>
              <a:t>Backpropagation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Since there could be multiple output units, we define the error as the sum over all the network output units.</a:t>
                </a:r>
              </a:p>
              <a:p>
                <a:r>
                  <a:rPr lang="en-US" dirty="0"/>
                  <a:t>  </a:t>
                </a:r>
                <a14:m>
                  <m:oMath xmlns:m="http://schemas.openxmlformats.org/officeDocument/2006/math">
                    <m:r>
                      <a:rPr lang="en-US">
                        <a:latin typeface="Cambria Math" panose="02040503050406030204" pitchFamily="18" charset="0"/>
                      </a:rPr>
                      <m:t>𝐸𝑟𝑟</m:t>
                    </m:r>
                    <m:d>
                      <m:dPr>
                        <m:ctrlPr>
                          <a:rPr lang="en-US" i="1" smtClean="0">
                            <a:latin typeface="Cambria Math" panose="02040503050406030204" pitchFamily="18" charset="0"/>
                          </a:rPr>
                        </m:ctrlPr>
                      </m:dPr>
                      <m:e>
                        <m:r>
                          <a:rPr lang="en-US" smtClean="0">
                            <a:latin typeface="Cambria Math" panose="02040503050406030204" pitchFamily="18" charset="0"/>
                          </a:rPr>
                          <m:t>𝒘</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𝑑</m:t>
                        </m:r>
                        <m:r>
                          <a:rPr lang="en-US">
                            <a:latin typeface="Cambria Math" panose="02040503050406030204" pitchFamily="18" charset="0"/>
                          </a:rPr>
                          <m:t>∈</m:t>
                        </m:r>
                        <m:r>
                          <a:rPr lang="en-US">
                            <a:latin typeface="Cambria Math" panose="02040503050406030204" pitchFamily="18" charset="0"/>
                          </a:rPr>
                          <m:t>𝐷</m:t>
                        </m:r>
                      </m:sub>
                      <m:sup/>
                      <m:e>
                        <m:nary>
                          <m:naryPr>
                            <m:chr m:val="∑"/>
                            <m:ctrlPr>
                              <a:rPr lang="en-US" i="1" smtClean="0">
                                <a:latin typeface="Cambria Math" panose="02040503050406030204" pitchFamily="18" charset="0"/>
                              </a:rPr>
                            </m:ctrlPr>
                          </m:naryPr>
                          <m:sub>
                            <m:r>
                              <m:rPr>
                                <m:brk m:alnAt="23"/>
                              </m:rPr>
                              <a:rPr lang="en-US" smtClean="0">
                                <a:latin typeface="Cambria Math" panose="02040503050406030204" pitchFamily="18" charset="0"/>
                              </a:rPr>
                              <m:t>𝑘</m:t>
                            </m:r>
                            <m:r>
                              <a:rPr lang="en-US" smtClean="0">
                                <a:latin typeface="Cambria Math" panose="02040503050406030204" pitchFamily="18" charset="0"/>
                              </a:rPr>
                              <m:t>∈</m:t>
                            </m:r>
                            <m:r>
                              <a:rPr lang="en-US" smtClean="0">
                                <a:latin typeface="Cambria Math" panose="02040503050406030204" pitchFamily="18" charset="0"/>
                              </a:rPr>
                              <m:t>𝐾</m:t>
                            </m:r>
                          </m:sub>
                          <m:sup/>
                          <m:e/>
                        </m:nary>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𝑡</m:t>
                                    </m:r>
                                  </m:e>
                                  <m:sub>
                                    <m:r>
                                      <a:rPr lang="en-US" smtClean="0">
                                        <a:latin typeface="Cambria Math" panose="02040503050406030204" pitchFamily="18" charset="0"/>
                                      </a:rPr>
                                      <m:t>𝑘</m:t>
                                    </m:r>
                                    <m:r>
                                      <a:rPr lang="en-US">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𝑜</m:t>
                                    </m:r>
                                  </m:e>
                                  <m:sub>
                                    <m:r>
                                      <a:rPr lang="en-US" smtClean="0">
                                        <a:latin typeface="Cambria Math" panose="02040503050406030204" pitchFamily="18" charset="0"/>
                                      </a:rPr>
                                      <m:t>𝑘</m:t>
                                    </m:r>
                                    <m:r>
                                      <a:rPr lang="en-US">
                                        <a:latin typeface="Cambria Math" panose="02040503050406030204" pitchFamily="18" charset="0"/>
                                      </a:rPr>
                                      <m:t>𝑑</m:t>
                                    </m:r>
                                  </m:sub>
                                </m:sSub>
                              </m:e>
                            </m:d>
                          </m:e>
                          <m:sup>
                            <m:r>
                              <a:rPr lang="en-US">
                                <a:latin typeface="Cambria Math" panose="02040503050406030204" pitchFamily="18" charset="0"/>
                              </a:rPr>
                              <m:t>2</m:t>
                            </m:r>
                          </m:sup>
                        </m:sSup>
                      </m:e>
                    </m:nary>
                  </m:oMath>
                </a14:m>
                <a:endParaRPr lang="en-US" dirty="0"/>
              </a:p>
              <a:p>
                <a:pPr lvl="1"/>
                <a:r>
                  <a:rPr lang="en-US" dirty="0"/>
                  <a:t>where </a:t>
                </a:r>
                <a14:m>
                  <m:oMath xmlns:m="http://schemas.openxmlformats.org/officeDocument/2006/math">
                    <m:r>
                      <a:rPr lang="en-US" dirty="0" smtClean="0">
                        <a:latin typeface="Cambria Math" panose="02040503050406030204" pitchFamily="18" charset="0"/>
                      </a:rPr>
                      <m:t>𝐷</m:t>
                    </m:r>
                  </m:oMath>
                </a14:m>
                <a:r>
                  <a:rPr lang="en-US" dirty="0"/>
                  <a:t> is the set of training examples, </a:t>
                </a:r>
              </a:p>
              <a:p>
                <a:pPr lvl="1"/>
                <a14:m>
                  <m:oMath xmlns:m="http://schemas.openxmlformats.org/officeDocument/2006/math">
                    <m:r>
                      <a:rPr lang="en-US" dirty="0" smtClean="0">
                        <a:latin typeface="Cambria Math" panose="02040503050406030204" pitchFamily="18" charset="0"/>
                      </a:rPr>
                      <m:t>𝐾</m:t>
                    </m:r>
                  </m:oMath>
                </a14:m>
                <a:r>
                  <a:rPr lang="en-US" dirty="0"/>
                  <a:t> is the set of output units</a:t>
                </a:r>
              </a:p>
              <a:p>
                <a:endParaRPr lang="en-US" dirty="0"/>
              </a:p>
              <a:p>
                <a:endParaRPr lang="en-US" dirty="0"/>
              </a:p>
              <a:p>
                <a:r>
                  <a:rPr lang="en-US" dirty="0"/>
                  <a:t>This is used to derive the (global) learning rule which performs gradient descent in the weight space in an attempt to minimize the error function.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a:latin typeface="Cambria Math" panose="02040503050406030204" pitchFamily="18" charset="0"/>
                            </a:rPr>
                            <m:t>𝑤</m:t>
                          </m:r>
                        </m:e>
                        <m:sub>
                          <m:r>
                            <a:rPr lang="en-US">
                              <a:latin typeface="Cambria Math" panose="02040503050406030204" pitchFamily="18" charset="0"/>
                            </a:rPr>
                            <m:t>𝑖</m:t>
                          </m:r>
                          <m:r>
                            <a:rPr lang="en-US" smtClean="0">
                              <a:latin typeface="Cambria Math" panose="02040503050406030204" pitchFamily="18" charset="0"/>
                            </a:rPr>
                            <m:t>𝑗</m:t>
                          </m:r>
                        </m:sub>
                      </m:sSub>
                      <m:r>
                        <a:rPr lang="en-US">
                          <a:latin typeface="Cambria Math" panose="02040503050406030204" pitchFamily="18" charset="0"/>
                        </a:rPr>
                        <m:t>=</m:t>
                      </m:r>
                      <m:r>
                        <a:rPr lang="en-US" smtClean="0">
                          <a:latin typeface="Cambria Math" panose="02040503050406030204" pitchFamily="18" charset="0"/>
                        </a:rPr>
                        <m:t>−</m:t>
                      </m:r>
                      <m:r>
                        <a:rPr lang="en-US">
                          <a:latin typeface="Cambria Math" panose="02040503050406030204" pitchFamily="18" charset="0"/>
                        </a:rPr>
                        <m:t>𝑅</m:t>
                      </m:r>
                      <m:f>
                        <m:fPr>
                          <m:ctrlPr>
                            <a:rPr lang="en-US" i="1" smtClean="0">
                              <a:latin typeface="Cambria Math" panose="02040503050406030204" pitchFamily="18" charset="0"/>
                            </a:rPr>
                          </m:ctrlPr>
                        </m:fPr>
                        <m:num>
                          <m:r>
                            <a:rPr lang="en-US" smtClean="0">
                              <a:latin typeface="Cambria Math" panose="02040503050406030204" pitchFamily="18" charset="0"/>
                            </a:rPr>
                            <m:t>𝜕</m:t>
                          </m:r>
                          <m:r>
                            <a:rPr lang="en-US" smtClean="0">
                              <a:latin typeface="Cambria Math" panose="02040503050406030204" pitchFamily="18" charset="0"/>
                            </a:rPr>
                            <m:t>𝐸</m:t>
                          </m:r>
                        </m:num>
                        <m:den>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𝑖𝑗</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1653" r="-667"/>
                </a:stretch>
              </a:blipFill>
            </p:spPr>
            <p:txBody>
              <a:bodyPr/>
              <a:lstStyle/>
              <a:p>
                <a:r>
                  <a:rPr lang="en-US">
                    <a:noFill/>
                  </a:rPr>
                  <a:t> </a:t>
                </a:r>
              </a:p>
            </p:txBody>
          </p:sp>
        </mc:Fallback>
      </mc:AlternateContent>
      <p:grpSp>
        <p:nvGrpSpPr>
          <p:cNvPr id="8" name="Group 51"/>
          <p:cNvGrpSpPr>
            <a:grpSpLocks/>
          </p:cNvGrpSpPr>
          <p:nvPr/>
        </p:nvGrpSpPr>
        <p:grpSpPr bwMode="auto">
          <a:xfrm>
            <a:off x="6511290" y="1870710"/>
            <a:ext cx="1245764" cy="11430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54" name="TextBox 53"/>
              <p:cNvSpPr txBox="1"/>
              <p:nvPr/>
            </p:nvSpPr>
            <p:spPr>
              <a:xfrm>
                <a:off x="6407258" y="1543050"/>
                <a:ext cx="1475084" cy="1823576"/>
              </a:xfrm>
              <a:prstGeom prst="rect">
                <a:avLst/>
              </a:prstGeom>
              <a:noFill/>
            </p:spPr>
            <p:txBody>
              <a:bodyPr wrap="none" rtlCol="0">
                <a:spAutoFit/>
              </a:bodyPr>
              <a:lstStyle/>
              <a:p>
                <a:pPr algn="ctr"/>
                <a14:m>
                  <m:oMath xmlns:m="http://schemas.openxmlformats.org/officeDocument/2006/math">
                    <m:sSub>
                      <m:sSubPr>
                        <m:ctrlPr>
                          <a:rPr lang="en-US" sz="1875" i="1">
                            <a:latin typeface="Cambria Math" panose="02040503050406030204" pitchFamily="18" charset="0"/>
                          </a:rPr>
                        </m:ctrlPr>
                      </m:sSubPr>
                      <m:e>
                        <m:r>
                          <a:rPr lang="en-US" sz="1875" i="1">
                            <a:latin typeface="Cambria Math"/>
                          </a:rPr>
                          <m:t>𝑜</m:t>
                        </m:r>
                      </m:e>
                      <m:sub>
                        <m:r>
                          <a:rPr lang="en-US" sz="1875" i="1">
                            <a:latin typeface="Cambria Math"/>
                          </a:rPr>
                          <m:t>1</m:t>
                        </m:r>
                      </m:sub>
                    </m:sSub>
                  </m:oMath>
                </a14:m>
                <a:r>
                  <a:rPr lang="en-US" sz="1875" dirty="0"/>
                  <a:t>…</a:t>
                </a:r>
                <a14:m>
                  <m:oMath xmlns:m="http://schemas.openxmlformats.org/officeDocument/2006/math">
                    <m:sSub>
                      <m:sSubPr>
                        <m:ctrlPr>
                          <a:rPr lang="en-US" sz="1875" i="1">
                            <a:latin typeface="Cambria Math" panose="02040503050406030204" pitchFamily="18" charset="0"/>
                          </a:rPr>
                        </m:ctrlPr>
                      </m:sSubPr>
                      <m:e>
                        <m:r>
                          <a:rPr lang="en-US" sz="1875" i="1">
                            <a:latin typeface="Cambria Math"/>
                          </a:rPr>
                          <m:t>𝑜</m:t>
                        </m:r>
                      </m:e>
                      <m:sub>
                        <m:r>
                          <a:rPr lang="en-US" sz="1875" i="1">
                            <a:latin typeface="Cambria Math"/>
                          </a:rPr>
                          <m:t>𝑘</m:t>
                        </m:r>
                      </m:sub>
                    </m:sSub>
                  </m:oMath>
                </a14:m>
                <a:r>
                  <a:rPr lang="en-US" sz="1875" dirty="0"/>
                  <a:t> </a:t>
                </a:r>
              </a:p>
              <a:p>
                <a:pPr algn="ctr"/>
                <a:endParaRPr lang="en-US" sz="1875" dirty="0"/>
              </a:p>
              <a:p>
                <a:pPr algn="ctr"/>
                <a:endParaRPr lang="en-US" sz="1875" dirty="0"/>
              </a:p>
              <a:p>
                <a:pPr algn="ctr"/>
                <a:endParaRPr lang="en-US" sz="1875" dirty="0"/>
              </a:p>
              <a:p>
                <a:pPr algn="ctr"/>
                <a:endParaRPr lang="en-US" sz="1875" dirty="0"/>
              </a:p>
              <a:p>
                <a:pPr algn="ctr"/>
                <a14:m>
                  <m:oMathPara xmlns:m="http://schemas.openxmlformats.org/officeDocument/2006/math">
                    <m:oMathParaPr>
                      <m:jc m:val="centerGroup"/>
                    </m:oMathParaPr>
                    <m:oMath xmlns:m="http://schemas.openxmlformats.org/officeDocument/2006/math">
                      <m:r>
                        <a:rPr lang="en-US" sz="1875" i="1">
                          <a:latin typeface="Cambria Math"/>
                        </a:rPr>
                        <m:t>(</m:t>
                      </m:r>
                      <m:r>
                        <a:rPr lang="en-US" sz="1875" i="1">
                          <a:latin typeface="Cambria Math"/>
                        </a:rPr>
                        <m:t>1</m:t>
                      </m:r>
                      <m:r>
                        <a:rPr lang="en-US" sz="1875" i="1">
                          <a:latin typeface="Cambria Math"/>
                        </a:rPr>
                        <m:t>, </m:t>
                      </m:r>
                      <m:r>
                        <a:rPr lang="en-US" sz="1875" i="1">
                          <a:latin typeface="Cambria Math"/>
                        </a:rPr>
                        <m:t>0</m:t>
                      </m:r>
                      <m:r>
                        <a:rPr lang="en-US" sz="1875" i="1">
                          <a:latin typeface="Cambria Math"/>
                        </a:rPr>
                        <m:t>, </m:t>
                      </m:r>
                      <m:r>
                        <a:rPr lang="en-US" sz="1875" i="1">
                          <a:latin typeface="Cambria Math"/>
                        </a:rPr>
                        <m:t>1</m:t>
                      </m:r>
                      <m:r>
                        <a:rPr lang="en-US" sz="1875" i="1">
                          <a:latin typeface="Cambria Math"/>
                        </a:rPr>
                        <m:t>, </m:t>
                      </m:r>
                      <m:r>
                        <a:rPr lang="en-US" sz="1875" i="1">
                          <a:latin typeface="Cambria Math"/>
                        </a:rPr>
                        <m:t>0</m:t>
                      </m:r>
                      <m:r>
                        <a:rPr lang="en-US" sz="1875" i="1">
                          <a:latin typeface="Cambria Math"/>
                        </a:rPr>
                        <m:t>, </m:t>
                      </m:r>
                      <m:r>
                        <a:rPr lang="en-US" sz="1875" i="1">
                          <a:latin typeface="Cambria Math"/>
                        </a:rPr>
                        <m:t>0</m:t>
                      </m:r>
                      <m:r>
                        <a:rPr lang="en-US" sz="1875" i="1">
                          <a:latin typeface="Cambria Math"/>
                        </a:rPr>
                        <m:t>)</m:t>
                      </m:r>
                    </m:oMath>
                  </m:oMathPara>
                </a14:m>
                <a:endParaRPr lang="en-US" sz="1875" dirty="0"/>
              </a:p>
            </p:txBody>
          </p:sp>
        </mc:Choice>
        <mc:Fallback xmlns="">
          <p:sp>
            <p:nvSpPr>
              <p:cNvPr id="54" name="TextBox 53"/>
              <p:cNvSpPr txBox="1">
                <a:spLocks noRot="1" noChangeAspect="1" noMove="1" noResize="1" noEditPoints="1" noAdjustHandles="1" noChangeArrowheads="1" noChangeShapeType="1" noTextEdit="1"/>
              </p:cNvSpPr>
              <p:nvPr/>
            </p:nvSpPr>
            <p:spPr>
              <a:xfrm>
                <a:off x="6407258" y="1543050"/>
                <a:ext cx="1475084" cy="1823576"/>
              </a:xfrm>
              <a:prstGeom prst="rect">
                <a:avLst/>
              </a:prstGeom>
              <a:blipFill>
                <a:blip r:embed="rId3"/>
                <a:stretch>
                  <a:fillRect t="-1672" b="-3010"/>
                </a:stretch>
              </a:blipFill>
            </p:spPr>
            <p:txBody>
              <a:bodyPr/>
              <a:lstStyle/>
              <a:p>
                <a:r>
                  <a:rPr lang="en-US">
                    <a:noFill/>
                  </a:rPr>
                  <a:t> </a:t>
                </a:r>
              </a:p>
            </p:txBody>
          </p:sp>
        </mc:Fallback>
      </mc:AlternateContent>
    </p:spTree>
    <p:extLst>
      <p:ext uri="{BB962C8B-B14F-4D97-AF65-F5344CB8AC3E}">
        <p14:creationId xmlns:p14="http://schemas.microsoft.com/office/powerpoint/2010/main" val="29002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24</a:t>
            </a:fld>
            <a:endParaRPr lang="en-US"/>
          </a:p>
        </p:txBody>
      </p:sp>
      <p:sp>
        <p:nvSpPr>
          <p:cNvPr id="808962" name="Rectangle 2"/>
          <p:cNvSpPr>
            <a:spLocks noGrp="1" noChangeArrowheads="1"/>
          </p:cNvSpPr>
          <p:nvPr>
            <p:ph type="title"/>
          </p:nvPr>
        </p:nvSpPr>
        <p:spPr/>
        <p:txBody>
          <a:bodyPr/>
          <a:lstStyle/>
          <a:p>
            <a:r>
              <a:rPr lang="en-US"/>
              <a:t>Learning with a Multi-Layer  Perceptron</a:t>
            </a:r>
            <a:endParaRPr lang="en-US" dirty="0"/>
          </a:p>
        </p:txBody>
      </p:sp>
      <p:sp>
        <p:nvSpPr>
          <p:cNvPr id="808963" name="Rectangle 3"/>
          <p:cNvSpPr>
            <a:spLocks noGrp="1" noChangeArrowheads="1"/>
          </p:cNvSpPr>
          <p:nvPr>
            <p:ph idx="1"/>
          </p:nvPr>
        </p:nvSpPr>
        <p:spPr>
          <a:xfrm>
            <a:off x="430464" y="902369"/>
            <a:ext cx="8229600" cy="1847675"/>
          </a:xfrm>
        </p:spPr>
        <p:txBody>
          <a:bodyPr>
            <a:normAutofit fontScale="85000" lnSpcReduction="20000"/>
          </a:bodyPr>
          <a:lstStyle/>
          <a:p>
            <a:r>
              <a:rPr lang="en-US" dirty="0"/>
              <a:t>It’s easy to learn the top layer – it’s just a linear unit. </a:t>
            </a:r>
          </a:p>
          <a:p>
            <a:r>
              <a:rPr lang="en-US" dirty="0"/>
              <a:t>Given feedback (truth) at the top layer, and the activation at the layer below it, you can use the Perceptron update rule (more generally, gradient descent) to updated these weights.</a:t>
            </a:r>
          </a:p>
          <a:p>
            <a:r>
              <a:rPr lang="en-US" dirty="0"/>
              <a:t>The problem is what to do with the other set of weights – we do</a:t>
            </a:r>
          </a:p>
          <a:p>
            <a:pPr marL="0" indent="0">
              <a:buNone/>
            </a:pPr>
            <a:r>
              <a:rPr lang="en-US" dirty="0"/>
              <a:t>      not get feedback in the intermediate layer(s). </a:t>
            </a:r>
          </a:p>
        </p:txBody>
      </p:sp>
      <p:grpSp>
        <p:nvGrpSpPr>
          <p:cNvPr id="4" name="Group 3"/>
          <p:cNvGrpSpPr/>
          <p:nvPr/>
        </p:nvGrpSpPr>
        <p:grpSpPr>
          <a:xfrm>
            <a:off x="3321444" y="2823727"/>
            <a:ext cx="2708321" cy="1943100"/>
            <a:chOff x="5562600" y="1981200"/>
            <a:chExt cx="3611094"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5638599" y="2140638"/>
              <a:ext cx="3535095" cy="2343208"/>
              <a:chOff x="5410200" y="2488168"/>
              <a:chExt cx="3535095" cy="2343208"/>
            </a:xfrm>
          </p:grpSpPr>
          <p:grpSp>
            <p:nvGrpSpPr>
              <p:cNvPr id="7" name="Group 6"/>
              <p:cNvGrpSpPr/>
              <p:nvPr/>
            </p:nvGrpSpPr>
            <p:grpSpPr>
              <a:xfrm>
                <a:off x="5410200" y="2488168"/>
                <a:ext cx="3535095" cy="2343208"/>
                <a:chOff x="5599913" y="3472934"/>
                <a:chExt cx="3535095" cy="2343208"/>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 name="Rectangle 10"/>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3" name="Rectangle 12"/>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4" name="Rectangle 13"/>
                <p:cNvSpPr/>
                <p:nvPr/>
              </p:nvSpPr>
              <p:spPr>
                <a:xfrm>
                  <a:off x="8192015" y="4444485"/>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5" name="Rectangle 14"/>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
            <p:nvSpPr>
              <p:cNvPr id="8" name="Rectangle 7"/>
              <p:cNvSpPr/>
              <p:nvPr/>
            </p:nvSpPr>
            <p:spPr>
              <a:xfrm>
                <a:off x="7773187" y="2983468"/>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2</a:t>
                </a:r>
                <a:r>
                  <a:rPr lang="en-US" altLang="en-US" sz="1350" baseline="-25000" dirty="0">
                    <a:latin typeface="Calibri"/>
                  </a:rPr>
                  <a:t>ij</a:t>
                </a:r>
                <a:endParaRPr lang="en-US" sz="1350" baseline="-25000" dirty="0">
                  <a:latin typeface="Calibri"/>
                </a:endParaRPr>
              </a:p>
            </p:txBody>
          </p:sp>
          <p:sp>
            <p:nvSpPr>
              <p:cNvPr id="9" name="Rectangle 8"/>
              <p:cNvSpPr/>
              <p:nvPr/>
            </p:nvSpPr>
            <p:spPr>
              <a:xfrm>
                <a:off x="8057533" y="3914960"/>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1</a:t>
                </a:r>
                <a:r>
                  <a:rPr lang="en-US" altLang="en-US" sz="1350" baseline="-25000" dirty="0">
                    <a:latin typeface="Calibri"/>
                  </a:rPr>
                  <a:t>ij</a:t>
                </a:r>
                <a:endParaRPr lang="en-US" sz="1350" baseline="-25000" dirty="0">
                  <a:latin typeface="Calibri"/>
                </a:endParaRPr>
              </a:p>
            </p:txBody>
          </p:sp>
        </p:grpSp>
      </p:grpSp>
    </p:spTree>
    <p:extLst>
      <p:ext uri="{BB962C8B-B14F-4D97-AF65-F5344CB8AC3E}">
        <p14:creationId xmlns:p14="http://schemas.microsoft.com/office/powerpoint/2010/main" val="2127817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25</a:t>
            </a:fld>
            <a:endParaRPr lang="en-US"/>
          </a:p>
        </p:txBody>
      </p:sp>
      <p:sp>
        <p:nvSpPr>
          <p:cNvPr id="808962" name="Rectangle 2"/>
          <p:cNvSpPr>
            <a:spLocks noGrp="1" noChangeArrowheads="1"/>
          </p:cNvSpPr>
          <p:nvPr>
            <p:ph type="title"/>
          </p:nvPr>
        </p:nvSpPr>
        <p:spPr/>
        <p:txBody>
          <a:bodyPr/>
          <a:lstStyle/>
          <a:p>
            <a:r>
              <a:rPr lang="en-US"/>
              <a:t>Learning with a Multi-Layer  Perceptron</a:t>
            </a:r>
            <a:endParaRPr lang="en-US" dirty="0"/>
          </a:p>
        </p:txBody>
      </p:sp>
      <p:sp>
        <p:nvSpPr>
          <p:cNvPr id="808963" name="Rectangle 3"/>
          <p:cNvSpPr>
            <a:spLocks noGrp="1" noChangeArrowheads="1"/>
          </p:cNvSpPr>
          <p:nvPr>
            <p:ph idx="1"/>
          </p:nvPr>
        </p:nvSpPr>
        <p:spPr>
          <a:xfrm>
            <a:off x="327331" y="902368"/>
            <a:ext cx="5226874" cy="4070475"/>
          </a:xfrm>
        </p:spPr>
        <p:txBody>
          <a:bodyPr>
            <a:normAutofit fontScale="70000" lnSpcReduction="20000"/>
          </a:bodyPr>
          <a:lstStyle/>
          <a:p>
            <a:r>
              <a:rPr lang="en-US" dirty="0"/>
              <a:t>The problem is what to do with the other set of weights – we do not get feedback in the intermediate layer(s). </a:t>
            </a:r>
          </a:p>
          <a:p>
            <a:r>
              <a:rPr lang="en-US" dirty="0">
                <a:solidFill>
                  <a:srgbClr val="FF0000"/>
                </a:solidFill>
              </a:rPr>
              <a:t>Solution:</a:t>
            </a:r>
            <a:r>
              <a:rPr lang="en-US" dirty="0"/>
              <a:t> If </a:t>
            </a:r>
            <a:r>
              <a:rPr lang="en-US" dirty="0">
                <a:solidFill>
                  <a:srgbClr val="FF0000"/>
                </a:solidFill>
              </a:rPr>
              <a:t>all the activation functions are differentiable</a:t>
            </a:r>
            <a:r>
              <a:rPr lang="en-US" dirty="0"/>
              <a:t>, then the </a:t>
            </a:r>
            <a:r>
              <a:rPr lang="en-US" u="sng" dirty="0"/>
              <a:t>output</a:t>
            </a:r>
            <a:r>
              <a:rPr lang="en-US" dirty="0"/>
              <a:t> of the network is also a differentiable function of the input and weights in the network.</a:t>
            </a:r>
          </a:p>
          <a:p>
            <a:r>
              <a:rPr lang="en-US" dirty="0">
                <a:solidFill>
                  <a:srgbClr val="FF0000"/>
                </a:solidFill>
              </a:rPr>
              <a:t>Define an error function (e.g., sum of squares) that is a differentiable function of the output</a:t>
            </a:r>
            <a:r>
              <a:rPr lang="en-US" dirty="0"/>
              <a:t>, i.e. this error function is also a differentiable function of the weights. </a:t>
            </a:r>
          </a:p>
          <a:p>
            <a:r>
              <a:rPr lang="en-US" dirty="0"/>
              <a:t>We can then evaluate the derivatives of the error with respect to the weights, and use these derivatives to find weight values that minimize this error function, using gradient descent (or other optimization methods). </a:t>
            </a:r>
          </a:p>
          <a:p>
            <a:r>
              <a:rPr lang="en-US" dirty="0"/>
              <a:t>This results in an algorithm called </a:t>
            </a:r>
            <a:r>
              <a:rPr lang="en-US" dirty="0">
                <a:solidFill>
                  <a:srgbClr val="FF0000"/>
                </a:solidFill>
              </a:rPr>
              <a:t>back-propagation</a:t>
            </a:r>
            <a:r>
              <a:rPr lang="en-US" dirty="0"/>
              <a:t>.</a:t>
            </a:r>
          </a:p>
          <a:p>
            <a:endParaRPr lang="en-US" dirty="0"/>
          </a:p>
        </p:txBody>
      </p:sp>
      <p:grpSp>
        <p:nvGrpSpPr>
          <p:cNvPr id="4" name="Group 3"/>
          <p:cNvGrpSpPr/>
          <p:nvPr/>
        </p:nvGrpSpPr>
        <p:grpSpPr>
          <a:xfrm>
            <a:off x="5697870" y="1036193"/>
            <a:ext cx="2740368" cy="2000174"/>
            <a:chOff x="5519870" y="1816947"/>
            <a:chExt cx="3653825" cy="2666899"/>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5638599" y="2140638"/>
              <a:ext cx="3535096" cy="2343208"/>
              <a:chOff x="5410200" y="2488168"/>
              <a:chExt cx="3535096" cy="2343208"/>
            </a:xfrm>
          </p:grpSpPr>
          <p:grpSp>
            <p:nvGrpSpPr>
              <p:cNvPr id="7" name="Group 6"/>
              <p:cNvGrpSpPr/>
              <p:nvPr/>
            </p:nvGrpSpPr>
            <p:grpSpPr>
              <a:xfrm>
                <a:off x="5410200" y="2488168"/>
                <a:ext cx="3535096" cy="2343208"/>
                <a:chOff x="5599913" y="3472934"/>
                <a:chExt cx="3535096" cy="2343208"/>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 name="Rectangle 10"/>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3" name="Rectangle 12"/>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4" name="Rectangle 13"/>
                <p:cNvSpPr/>
                <p:nvPr/>
              </p:nvSpPr>
              <p:spPr>
                <a:xfrm>
                  <a:off x="8192015" y="4444485"/>
                  <a:ext cx="925810"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5" name="Rectangle 14"/>
                <p:cNvSpPr/>
                <p:nvPr/>
              </p:nvSpPr>
              <p:spPr>
                <a:xfrm>
                  <a:off x="8198427" y="3472934"/>
                  <a:ext cx="936582"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
            <p:nvSpPr>
              <p:cNvPr id="8" name="Rectangle 7"/>
              <p:cNvSpPr/>
              <p:nvPr/>
            </p:nvSpPr>
            <p:spPr>
              <a:xfrm>
                <a:off x="7773188" y="2983468"/>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2</a:t>
                </a:r>
                <a:r>
                  <a:rPr lang="en-US" altLang="en-US" sz="1350" baseline="-25000" dirty="0">
                    <a:latin typeface="Calibri"/>
                  </a:rPr>
                  <a:t>ij</a:t>
                </a:r>
                <a:endParaRPr lang="en-US" sz="1350" baseline="-25000" dirty="0">
                  <a:latin typeface="Calibri"/>
                </a:endParaRPr>
              </a:p>
            </p:txBody>
          </p:sp>
          <p:sp>
            <p:nvSpPr>
              <p:cNvPr id="9" name="Rectangle 8"/>
              <p:cNvSpPr/>
              <p:nvPr/>
            </p:nvSpPr>
            <p:spPr>
              <a:xfrm>
                <a:off x="8057532" y="3914960"/>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1</a:t>
                </a:r>
                <a:r>
                  <a:rPr lang="en-US" altLang="en-US" sz="1350" baseline="-25000" dirty="0">
                    <a:latin typeface="Calibri"/>
                  </a:rPr>
                  <a:t>ij</a:t>
                </a:r>
                <a:endParaRPr lang="en-US" sz="1350" baseline="-25000" dirty="0">
                  <a:latin typeface="Calibri"/>
                </a:endParaRPr>
              </a:p>
            </p:txBody>
          </p:sp>
        </p:grpSp>
      </p:grpSp>
    </p:spTree>
    <p:extLst>
      <p:ext uri="{BB962C8B-B14F-4D97-AF65-F5344CB8AC3E}">
        <p14:creationId xmlns:p14="http://schemas.microsoft.com/office/powerpoint/2010/main" val="810729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7FFFD-18D4-483F-BE4B-4DCBC1A61197}"/>
              </a:ext>
            </a:extLst>
          </p:cNvPr>
          <p:cNvSpPr>
            <a:spLocks noGrp="1"/>
          </p:cNvSpPr>
          <p:nvPr>
            <p:ph type="sldNum" sz="quarter" idx="12"/>
          </p:nvPr>
        </p:nvSpPr>
        <p:spPr/>
        <p:txBody>
          <a:bodyPr/>
          <a:lstStyle/>
          <a:p>
            <a:fld id="{8A758EFE-665F-4341-B5B8-2DAEADA52F6C}" type="slidenum">
              <a:rPr lang="en-US" smtClean="0"/>
              <a:pPr/>
              <a:t>26</a:t>
            </a:fld>
            <a:endParaRPr lang="en-US" dirty="0"/>
          </a:p>
        </p:txBody>
      </p:sp>
      <p:pic>
        <p:nvPicPr>
          <p:cNvPr id="4" name="Picture 3">
            <a:extLst>
              <a:ext uri="{FF2B5EF4-FFF2-40B4-BE49-F238E27FC236}">
                <a16:creationId xmlns:a16="http://schemas.microsoft.com/office/drawing/2014/main" id="{277691D2-A05E-411A-AEAF-89903B68FB25}"/>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56353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1B3AA6-0ABC-4859-BE61-2816CB5C2372}"/>
              </a:ext>
            </a:extLst>
          </p:cNvPr>
          <p:cNvSpPr>
            <a:spLocks noGrp="1"/>
          </p:cNvSpPr>
          <p:nvPr>
            <p:ph type="sldNum" sz="quarter" idx="12"/>
          </p:nvPr>
        </p:nvSpPr>
        <p:spPr/>
        <p:txBody>
          <a:bodyPr/>
          <a:lstStyle/>
          <a:p>
            <a:fld id="{8A758EFE-665F-4341-B5B8-2DAEADA52F6C}" type="slidenum">
              <a:rPr lang="en-US" smtClean="0"/>
              <a:pPr/>
              <a:t>27</a:t>
            </a:fld>
            <a:endParaRPr lang="en-US" dirty="0"/>
          </a:p>
        </p:txBody>
      </p:sp>
      <p:sp>
        <p:nvSpPr>
          <p:cNvPr id="3" name="Title 2">
            <a:extLst>
              <a:ext uri="{FF2B5EF4-FFF2-40B4-BE49-F238E27FC236}">
                <a16:creationId xmlns:a16="http://schemas.microsoft.com/office/drawing/2014/main" id="{CAC9FA4E-FAFC-4DDE-9405-7B5BCEB73879}"/>
              </a:ext>
            </a:extLst>
          </p:cNvPr>
          <p:cNvSpPr>
            <a:spLocks noGrp="1"/>
          </p:cNvSpPr>
          <p:nvPr>
            <p:ph type="title"/>
          </p:nvPr>
        </p:nvSpPr>
        <p:spPr/>
        <p:txBody>
          <a:bodyPr/>
          <a:lstStyle/>
          <a:p>
            <a:r>
              <a:rPr lang="en-US" dirty="0"/>
              <a:t>Chain Rule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85FFFEB-B889-4B68-A554-076C0DA0E3B8}"/>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𝑓</m:t>
                        </m:r>
                      </m:num>
                      <m:den>
                        <m:r>
                          <a:rPr lang="en-US" i="1" smtClean="0">
                            <a:latin typeface="Cambria Math" panose="02040503050406030204" pitchFamily="18" charset="0"/>
                          </a:rPr>
                          <m:t>𝑑𝑥</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m:t>
                        </m:r>
                        <m:r>
                          <a:rPr lang="en-US" b="0" i="1" smtClean="0">
                            <a:latin typeface="Cambria Math" panose="02040503050406030204" pitchFamily="18" charset="0"/>
                          </a:rPr>
                          <m:t>𝑔</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𝑔</m:t>
                        </m:r>
                      </m:num>
                      <m:den>
                        <m:r>
                          <a:rPr lang="en-US" i="1">
                            <a:latin typeface="Cambria Math" panose="02040503050406030204" pitchFamily="18" charset="0"/>
                          </a:rPr>
                          <m:t>𝑑𝑥</m:t>
                        </m:r>
                      </m:den>
                    </m:f>
                  </m:oMath>
                </a14:m>
                <a:endParaRPr lang="en-US" dirty="0"/>
              </a:p>
              <a:p>
                <a:endParaRPr lang="en-US" dirty="0"/>
              </a:p>
              <a:p>
                <a:endParaRPr lang="en-US" dirty="0"/>
              </a:p>
              <a:p>
                <a:endParaRPr lang="en-US" dirty="0"/>
              </a:p>
              <a:p>
                <a:endParaRPr lang="en-US" dirty="0"/>
              </a:p>
              <a:p>
                <a:endParaRPr lang="en-US" dirty="0"/>
              </a:p>
            </p:txBody>
          </p:sp>
        </mc:Choice>
        <mc:Fallback xmlns="">
          <p:sp>
            <p:nvSpPr>
              <p:cNvPr id="4" name="Content Placeholder 3">
                <a:extLst>
                  <a:ext uri="{FF2B5EF4-FFF2-40B4-BE49-F238E27FC236}">
                    <a16:creationId xmlns:a16="http://schemas.microsoft.com/office/drawing/2014/main" id="{085FFFEB-B889-4B68-A554-076C0DA0E3B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5F37A0A-3AC9-4F31-BB13-E66FC3EC5AF8}"/>
              </a:ext>
            </a:extLst>
          </p:cNvPr>
          <p:cNvPicPr>
            <a:picLocks noChangeAspect="1"/>
          </p:cNvPicPr>
          <p:nvPr/>
        </p:nvPicPr>
        <p:blipFill>
          <a:blip r:embed="rId3"/>
          <a:stretch>
            <a:fillRect/>
          </a:stretch>
        </p:blipFill>
        <p:spPr>
          <a:xfrm>
            <a:off x="2001775" y="1163345"/>
            <a:ext cx="4467087" cy="1261199"/>
          </a:xfrm>
          <a:prstGeom prst="rect">
            <a:avLst/>
          </a:prstGeom>
          <a:ln>
            <a:solidFill>
              <a:schemeClr val="accent1"/>
            </a:solidFill>
          </a:ln>
        </p:spPr>
      </p:pic>
      <p:sp>
        <p:nvSpPr>
          <p:cNvPr id="9" name="Rectangle 8">
            <a:extLst>
              <a:ext uri="{FF2B5EF4-FFF2-40B4-BE49-F238E27FC236}">
                <a16:creationId xmlns:a16="http://schemas.microsoft.com/office/drawing/2014/main" id="{7A1B0BD3-C645-4214-9BA2-B04F3C310948}"/>
              </a:ext>
            </a:extLst>
          </p:cNvPr>
          <p:cNvSpPr/>
          <p:nvPr/>
        </p:nvSpPr>
        <p:spPr>
          <a:xfrm>
            <a:off x="3409025" y="2997693"/>
            <a:ext cx="1828800" cy="98246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39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28</a:t>
            </a:fld>
            <a:endParaRPr lang="en-US" dirty="0"/>
          </a:p>
        </p:txBody>
      </p:sp>
      <p:sp>
        <p:nvSpPr>
          <p:cNvPr id="1064962" name="Rectangle 2"/>
          <p:cNvSpPr>
            <a:spLocks noGrp="1" noChangeArrowheads="1"/>
          </p:cNvSpPr>
          <p:nvPr>
            <p:ph type="title"/>
          </p:nvPr>
        </p:nvSpPr>
        <p:spPr/>
        <p:txBody>
          <a:bodyPr/>
          <a:lstStyle/>
          <a:p>
            <a:r>
              <a:rPr lang="en-US"/>
              <a:t>Some facts from real analysis</a:t>
            </a:r>
            <a:endParaRPr lang="en-US" dirty="0"/>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r>
                  <a:rPr lang="en-US" dirty="0"/>
                  <a:t>First let’s get the notation right: </a:t>
                </a:r>
              </a:p>
              <a:p>
                <a:pPr lvl="1"/>
                <a:endParaRPr lang="en-US" dirty="0"/>
              </a:p>
              <a:p>
                <a:r>
                  <a:rPr lang="en-US" dirty="0"/>
                  <a:t>The arrow shows functional dependence of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on </a:t>
                </a:r>
                <a14:m>
                  <m:oMath xmlns:m="http://schemas.openxmlformats.org/officeDocument/2006/math">
                    <m:r>
                      <a:rPr lang="en-US" i="1" dirty="0" smtClean="0">
                        <a:latin typeface="Cambria Math" panose="02040503050406030204" pitchFamily="18" charset="0"/>
                      </a:rPr>
                      <m:t>𝑦</m:t>
                    </m:r>
                  </m:oMath>
                </a14:m>
                <a:endParaRPr lang="en-US" dirty="0"/>
              </a:p>
              <a:p>
                <a:pPr lvl="1"/>
                <a:r>
                  <a:rPr lang="en-US" dirty="0"/>
                  <a:t>	i.e. given </a:t>
                </a:r>
                <a14:m>
                  <m:oMath xmlns:m="http://schemas.openxmlformats.org/officeDocument/2006/math">
                    <m:r>
                      <a:rPr lang="en-US" i="1" dirty="0" smtClean="0">
                        <a:latin typeface="Cambria Math" panose="02040503050406030204" pitchFamily="18" charset="0"/>
                      </a:rPr>
                      <m:t>𝑦</m:t>
                    </m:r>
                  </m:oMath>
                </a14:m>
                <a:r>
                  <a:rPr lang="en-US" dirty="0"/>
                  <a:t>, we can calculate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𝑧</m:t>
                    </m:r>
                  </m:oMath>
                </a14:m>
                <a:r>
                  <a:rPr lang="en-US" dirty="0"/>
                  <a:t>. </a:t>
                </a:r>
              </a:p>
              <a:p>
                <a:pPr lvl="1"/>
                <a:r>
                  <a:rPr lang="en-US" dirty="0"/>
                  <a:t>	e.g., for example: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 2</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𝑦</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marL="457200" lvl="1" indent="0">
                  <a:buNone/>
                </a:pPr>
                <a:endParaRPr lang="en-US" dirty="0"/>
              </a:p>
              <a:p>
                <a:pPr marL="457200" lvl="1" indent="0">
                  <a:buNone/>
                </a:pPr>
                <a:r>
                  <a:rPr lang="en-US" dirty="0"/>
                  <a:t>The derivative of </a:t>
                </a:r>
                <a14:m>
                  <m:oMath xmlns:m="http://schemas.openxmlformats.org/officeDocument/2006/math">
                    <m:r>
                      <a:rPr lang="en-US" i="1" dirty="0" smtClean="0">
                        <a:latin typeface="Cambria Math" panose="02040503050406030204" pitchFamily="18" charset="0"/>
                      </a:rPr>
                      <m:t>𝑧</m:t>
                    </m:r>
                  </m:oMath>
                </a14:m>
                <a:r>
                  <a:rPr lang="en-US" dirty="0"/>
                  <a:t>, with respect to </a:t>
                </a:r>
                <a14:m>
                  <m:oMath xmlns:m="http://schemas.openxmlformats.org/officeDocument/2006/math">
                    <m:r>
                      <a:rPr lang="en-US" i="1" dirty="0" smtClean="0">
                        <a:latin typeface="Cambria Math" panose="02040503050406030204" pitchFamily="18" charset="0"/>
                      </a:rPr>
                      <m:t>𝑦</m:t>
                    </m:r>
                  </m:oMath>
                </a14:m>
                <a:r>
                  <a:rPr lang="en-US" dirty="0"/>
                  <a:t>. </a:t>
                </a:r>
              </a:p>
              <a:p>
                <a:pPr lvl="1"/>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42382"/>
          <a:stretch/>
        </p:blipFill>
        <p:spPr>
          <a:xfrm>
            <a:off x="6861008" y="2288485"/>
            <a:ext cx="1034717" cy="1200150"/>
          </a:xfrm>
          <a:prstGeom prst="rect">
            <a:avLst/>
          </a:prstGeom>
        </p:spPr>
      </p:pic>
    </p:spTree>
    <p:extLst>
      <p:ext uri="{BB962C8B-B14F-4D97-AF65-F5344CB8AC3E}">
        <p14:creationId xmlns:p14="http://schemas.microsoft.com/office/powerpoint/2010/main" val="15397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29</a:t>
            </a:fld>
            <a:endParaRPr lang="en-US" dirty="0"/>
          </a:p>
        </p:txBody>
      </p:sp>
      <p:sp>
        <p:nvSpPr>
          <p:cNvPr id="1064962" name="Rectangle 2"/>
          <p:cNvSpPr>
            <a:spLocks noGrp="1" noChangeArrowheads="1"/>
          </p:cNvSpPr>
          <p:nvPr>
            <p:ph type="title"/>
          </p:nvPr>
        </p:nvSpPr>
        <p:spPr/>
        <p:txBody>
          <a:bodyPr/>
          <a:lstStyle/>
          <a:p>
            <a:r>
              <a:rPr lang="en-US"/>
              <a:t>Some facts from real analysis</a:t>
            </a:r>
            <a:endParaRPr lang="en-US" dirty="0"/>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r>
                  <a:rPr lang="en-US" dirty="0"/>
                  <a:t>Simple chain rule</a:t>
                </a:r>
              </a:p>
              <a:p>
                <a:pPr lvl="1"/>
                <a:r>
                  <a:rPr lang="en-US" dirty="0"/>
                  <a:t>If </a:t>
                </a:r>
                <a14:m>
                  <m:oMath xmlns:m="http://schemas.openxmlformats.org/officeDocument/2006/math">
                    <m:r>
                      <a:rPr lang="en-US" i="1" dirty="0" smtClean="0">
                        <a:latin typeface="Cambria Math" panose="02040503050406030204" pitchFamily="18" charset="0"/>
                      </a:rPr>
                      <m:t>𝑧</m:t>
                    </m:r>
                  </m:oMath>
                </a14:m>
                <a:r>
                  <a:rPr lang="en-US" dirty="0"/>
                  <a:t> is a function of </a:t>
                </a:r>
                <a14:m>
                  <m:oMath xmlns:m="http://schemas.openxmlformats.org/officeDocument/2006/math">
                    <m:r>
                      <a:rPr lang="en-US" smtClean="0">
                        <a:latin typeface="Cambria Math" panose="02040503050406030204" pitchFamily="18" charset="0"/>
                      </a:rPr>
                      <m:t>𝑦</m:t>
                    </m:r>
                  </m:oMath>
                </a14:m>
                <a:r>
                  <a:rPr lang="en-US" dirty="0"/>
                  <a:t>, and </a:t>
                </a:r>
                <a14:m>
                  <m:oMath xmlns:m="http://schemas.openxmlformats.org/officeDocument/2006/math">
                    <m:r>
                      <a:rPr lang="en-US" smtClean="0">
                        <a:latin typeface="Cambria Math" panose="02040503050406030204" pitchFamily="18" charset="0"/>
                      </a:rPr>
                      <m:t>𝑦</m:t>
                    </m:r>
                  </m:oMath>
                </a14:m>
                <a:r>
                  <a:rPr lang="en-US" dirty="0"/>
                  <a:t> is a function of </a:t>
                </a:r>
                <a14:m>
                  <m:oMath xmlns:m="http://schemas.openxmlformats.org/officeDocument/2006/math">
                    <m:r>
                      <a:rPr lang="en-US" smtClean="0">
                        <a:latin typeface="Cambria Math" panose="02040503050406030204" pitchFamily="18" charset="0"/>
                      </a:rPr>
                      <m:t>𝑥</m:t>
                    </m:r>
                  </m:oMath>
                </a14:m>
                <a:endParaRPr lang="en-US" dirty="0"/>
              </a:p>
              <a:p>
                <a:pPr lvl="2"/>
                <a:r>
                  <a:rPr lang="en-US" dirty="0"/>
                  <a:t>Then </a:t>
                </a:r>
                <a14:m>
                  <m:oMath xmlns:m="http://schemas.openxmlformats.org/officeDocument/2006/math">
                    <m:r>
                      <a:rPr lang="en-US">
                        <a:latin typeface="Cambria Math" panose="02040503050406030204" pitchFamily="18" charset="0"/>
                      </a:rPr>
                      <m:t>𝑧</m:t>
                    </m:r>
                  </m:oMath>
                </a14:m>
                <a:r>
                  <a:rPr lang="en-US" dirty="0"/>
                  <a:t> is a function of </a:t>
                </a:r>
                <a14:m>
                  <m:oMath xmlns:m="http://schemas.openxmlformats.org/officeDocument/2006/math">
                    <m:r>
                      <a:rPr lang="en-US" smtClean="0">
                        <a:latin typeface="Cambria Math" panose="02040503050406030204" pitchFamily="18" charset="0"/>
                      </a:rPr>
                      <m:t>𝑥</m:t>
                    </m:r>
                  </m:oMath>
                </a14:m>
                <a:r>
                  <a:rPr lang="en-US" dirty="0"/>
                  <a:t>, as well. </a:t>
                </a:r>
              </a:p>
              <a:p>
                <a:pPr lvl="1"/>
                <a:r>
                  <a:rPr lang="en-US" dirty="0"/>
                  <a:t>Question:  how to find </a:t>
                </a:r>
                <a14:m>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m:t>
                        </m:r>
                        <m:r>
                          <a:rPr lang="en-US" smtClean="0">
                            <a:latin typeface="Cambria Math" panose="02040503050406030204" pitchFamily="18" charset="0"/>
                          </a:rPr>
                          <m:t>𝑧</m:t>
                        </m:r>
                      </m:num>
                      <m:den>
                        <m:r>
                          <a:rPr lang="en-US" smtClean="0">
                            <a:latin typeface="Cambria Math" panose="02040503050406030204" pitchFamily="18" charset="0"/>
                          </a:rPr>
                          <m:t>𝜕</m:t>
                        </m:r>
                        <m:r>
                          <a:rPr lang="en-US" smtClean="0">
                            <a:latin typeface="Cambria Math" panose="02040503050406030204" pitchFamily="18" charset="0"/>
                          </a:rPr>
                          <m:t>𝑥</m:t>
                        </m:r>
                      </m:den>
                    </m:f>
                  </m:oMath>
                </a14:m>
                <a:endParaRPr lang="en-US" dirty="0"/>
              </a:p>
              <a:p>
                <a:pPr lvl="1"/>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2" name="TextBox 1"/>
          <p:cNvSpPr txBox="1"/>
          <p:nvPr/>
        </p:nvSpPr>
        <p:spPr>
          <a:xfrm>
            <a:off x="6316317" y="2095460"/>
            <a:ext cx="2571750" cy="7155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50" dirty="0"/>
              <a:t>We will use these facts to derive the details of the Backpropagation  algorithm. </a:t>
            </a:r>
          </a:p>
        </p:txBody>
      </p:sp>
      <mc:AlternateContent xmlns:mc="http://schemas.openxmlformats.org/markup-compatibility/2006" xmlns:a14="http://schemas.microsoft.com/office/drawing/2010/main">
        <mc:Choice Requires="a14">
          <p:sp>
            <p:nvSpPr>
              <p:cNvPr id="9" name="TextBox 8"/>
              <p:cNvSpPr txBox="1"/>
              <p:nvPr/>
            </p:nvSpPr>
            <p:spPr>
              <a:xfrm>
                <a:off x="6316317" y="2781260"/>
                <a:ext cx="2571750" cy="7155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 xmlns:m="http://schemas.openxmlformats.org/officeDocument/2006/math">
                    <m:r>
                      <a:rPr lang="en-US" sz="1350" i="1" dirty="0" smtClean="0">
                        <a:latin typeface="Cambria Math" panose="02040503050406030204" pitchFamily="18" charset="0"/>
                      </a:rPr>
                      <m:t>𝑧</m:t>
                    </m:r>
                  </m:oMath>
                </a14:m>
                <a:r>
                  <a:rPr lang="en-US" sz="1350" dirty="0"/>
                  <a:t> will be the error (loss) function.</a:t>
                </a:r>
              </a:p>
              <a:p>
                <a:r>
                  <a:rPr lang="en-US" sz="1350" dirty="0"/>
                  <a:t>- We need to know how to differentiate</a:t>
                </a:r>
                <a14:m>
                  <m:oMath xmlns:m="http://schemas.openxmlformats.org/officeDocument/2006/math">
                    <m:r>
                      <a:rPr lang="en-US" sz="1350" i="1" dirty="0" smtClean="0">
                        <a:latin typeface="Cambria Math" panose="02040503050406030204" pitchFamily="18" charset="0"/>
                      </a:rPr>
                      <m:t> </m:t>
                    </m:r>
                    <m:r>
                      <a:rPr lang="en-US" sz="1350" i="1" dirty="0" smtClean="0">
                        <a:latin typeface="Cambria Math" panose="02040503050406030204" pitchFamily="18" charset="0"/>
                      </a:rPr>
                      <m:t>𝑧</m:t>
                    </m:r>
                    <m:r>
                      <a:rPr lang="en-US" sz="1350" i="1" dirty="0" smtClean="0">
                        <a:latin typeface="Cambria Math" panose="02040503050406030204" pitchFamily="18" charset="0"/>
                      </a:rPr>
                      <m:t> </m:t>
                    </m:r>
                  </m:oMath>
                </a14:m>
                <a:endParaRPr lang="en-US" sz="1350" dirty="0"/>
              </a:p>
            </p:txBody>
          </p:sp>
        </mc:Choice>
        <mc:Fallback xmlns="">
          <p:sp>
            <p:nvSpPr>
              <p:cNvPr id="9" name="TextBox 8"/>
              <p:cNvSpPr txBox="1">
                <a:spLocks noRot="1" noChangeAspect="1" noMove="1" noResize="1" noEditPoints="1" noAdjustHandles="1" noChangeArrowheads="1" noChangeShapeType="1" noTextEdit="1"/>
              </p:cNvSpPr>
              <p:nvPr/>
            </p:nvSpPr>
            <p:spPr>
              <a:xfrm>
                <a:off x="6316317" y="2781260"/>
                <a:ext cx="2571750" cy="715581"/>
              </a:xfrm>
              <a:prstGeom prst="rect">
                <a:avLst/>
              </a:prstGeom>
              <a:blipFill>
                <a:blip r:embed="rId4"/>
                <a:stretch>
                  <a:fillRect b="-4918"/>
                </a:stretch>
              </a:blipFill>
            </p:spPr>
            <p:txBody>
              <a:bodyPr/>
              <a:lstStyle/>
              <a:p>
                <a:r>
                  <a:rPr lang="en-US">
                    <a:noFill/>
                  </a:rPr>
                  <a:t> </a:t>
                </a:r>
              </a:p>
            </p:txBody>
          </p:sp>
        </mc:Fallback>
      </mc:AlternateContent>
      <p:sp>
        <p:nvSpPr>
          <p:cNvPr id="10" name="TextBox 9"/>
          <p:cNvSpPr txBox="1"/>
          <p:nvPr/>
        </p:nvSpPr>
        <p:spPr>
          <a:xfrm>
            <a:off x="6316317" y="3467059"/>
            <a:ext cx="2571750" cy="11310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50" dirty="0"/>
              <a:t>Intermediate nodes use a logistics function (or another differentiable step function). </a:t>
            </a:r>
          </a:p>
          <a:p>
            <a:r>
              <a:rPr lang="en-US" sz="1350" dirty="0"/>
              <a:t>- We need to know how to differentiate it. </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 b="267"/>
          <a:stretch/>
        </p:blipFill>
        <p:spPr>
          <a:xfrm>
            <a:off x="2338673" y="2550719"/>
            <a:ext cx="1034717" cy="207740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21C299-7CA3-4680-9AEC-FA2CCE8A45B6}"/>
                  </a:ext>
                </a:extLst>
              </p:cNvPr>
              <p:cNvSpPr txBox="1"/>
              <p:nvPr/>
            </p:nvSpPr>
            <p:spPr>
              <a:xfrm>
                <a:off x="3373390" y="3146360"/>
                <a:ext cx="2128965" cy="700961"/>
              </a:xfrm>
              <a:prstGeom prst="rect">
                <a:avLst/>
              </a:prstGeom>
              <a:noFill/>
            </p:spPr>
            <p:txBody>
              <a:bodyPr wrap="square" rtlCol="0">
                <a:spAutoFit/>
              </a:bodyPr>
              <a:lstStyle/>
              <a:p>
                <a14:m>
                  <m:oMath xmlns:m="http://schemas.openxmlformats.org/officeDocument/2006/math">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m:t>
                        </m:r>
                        <m:r>
                          <a:rPr lang="en-US" sz="2500" b="0" i="1" smtClean="0">
                            <a:latin typeface="Cambria Math" panose="02040503050406030204" pitchFamily="18" charset="0"/>
                          </a:rPr>
                          <m:t>𝑧</m:t>
                        </m:r>
                      </m:num>
                      <m:den>
                        <m:r>
                          <a:rPr lang="en-US" sz="2500" b="0" i="1" smtClean="0">
                            <a:latin typeface="Cambria Math" panose="02040503050406030204" pitchFamily="18" charset="0"/>
                          </a:rPr>
                          <m:t>𝜕</m:t>
                        </m:r>
                        <m:r>
                          <a:rPr lang="en-US" sz="2500" b="0" i="1" smtClean="0">
                            <a:latin typeface="Cambria Math" panose="02040503050406030204" pitchFamily="18" charset="0"/>
                          </a:rPr>
                          <m:t>𝑥</m:t>
                        </m:r>
                      </m:den>
                    </m:f>
                    <m:r>
                      <a:rPr lang="en-US" sz="2500" b="0" i="1" smtClean="0">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m:t>
                        </m:r>
                        <m:r>
                          <a:rPr lang="en-US" sz="2500" i="1">
                            <a:latin typeface="Cambria Math" panose="02040503050406030204" pitchFamily="18" charset="0"/>
                          </a:rPr>
                          <m:t>𝑧</m:t>
                        </m:r>
                      </m:num>
                      <m:den>
                        <m:r>
                          <a:rPr lang="en-US" sz="2500" i="1">
                            <a:latin typeface="Cambria Math" panose="02040503050406030204" pitchFamily="18" charset="0"/>
                          </a:rPr>
                          <m:t>𝜕</m:t>
                        </m:r>
                        <m:r>
                          <a:rPr lang="en-US" sz="2500" b="0" i="1" smtClean="0">
                            <a:latin typeface="Cambria Math" panose="02040503050406030204" pitchFamily="18" charset="0"/>
                          </a:rPr>
                          <m:t>𝑦</m:t>
                        </m:r>
                      </m:den>
                    </m:f>
                  </m:oMath>
                </a14:m>
                <a:r>
                  <a:rPr lang="en-US" sz="2500" dirty="0"/>
                  <a:t> </a:t>
                </a:r>
                <a14:m>
                  <m:oMath xmlns:m="http://schemas.openxmlformats.org/officeDocument/2006/math">
                    <m:f>
                      <m:fPr>
                        <m:ctrlPr>
                          <a:rPr lang="en-US" sz="2500" i="1">
                            <a:latin typeface="Cambria Math" panose="02040503050406030204" pitchFamily="18" charset="0"/>
                          </a:rPr>
                        </m:ctrlPr>
                      </m:fPr>
                      <m:num>
                        <m:r>
                          <a:rPr lang="en-US" sz="2500" i="1">
                            <a:latin typeface="Cambria Math" panose="02040503050406030204" pitchFamily="18" charset="0"/>
                          </a:rPr>
                          <m:t>𝜕</m:t>
                        </m:r>
                        <m:r>
                          <a:rPr lang="en-US" sz="2500" b="0" i="1" smtClean="0">
                            <a:latin typeface="Cambria Math" panose="02040503050406030204" pitchFamily="18" charset="0"/>
                          </a:rPr>
                          <m:t>𝑦</m:t>
                        </m:r>
                      </m:num>
                      <m:den>
                        <m:r>
                          <a:rPr lang="en-US" sz="2500" i="1">
                            <a:latin typeface="Cambria Math" panose="02040503050406030204" pitchFamily="18" charset="0"/>
                          </a:rPr>
                          <m:t>𝜕</m:t>
                        </m:r>
                        <m:r>
                          <a:rPr lang="en-US" sz="2500" i="1">
                            <a:latin typeface="Cambria Math" panose="02040503050406030204" pitchFamily="18" charset="0"/>
                          </a:rPr>
                          <m:t>𝑥</m:t>
                        </m:r>
                      </m:den>
                    </m:f>
                  </m:oMath>
                </a14:m>
                <a:endParaRPr lang="en-US" sz="2500" dirty="0"/>
              </a:p>
            </p:txBody>
          </p:sp>
        </mc:Choice>
        <mc:Fallback xmlns="">
          <p:sp>
            <p:nvSpPr>
              <p:cNvPr id="7" name="TextBox 6">
                <a:extLst>
                  <a:ext uri="{FF2B5EF4-FFF2-40B4-BE49-F238E27FC236}">
                    <a16:creationId xmlns:a16="http://schemas.microsoft.com/office/drawing/2014/main" id="{0921C299-7CA3-4680-9AEC-FA2CCE8A45B6}"/>
                  </a:ext>
                </a:extLst>
              </p:cNvPr>
              <p:cNvSpPr txBox="1">
                <a:spLocks noRot="1" noChangeAspect="1" noMove="1" noResize="1" noEditPoints="1" noAdjustHandles="1" noChangeArrowheads="1" noChangeShapeType="1" noTextEdit="1"/>
              </p:cNvSpPr>
              <p:nvPr/>
            </p:nvSpPr>
            <p:spPr>
              <a:xfrm>
                <a:off x="3373390" y="3146360"/>
                <a:ext cx="2128965" cy="70096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9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92500" lnSpcReduction="20000"/>
          </a:bodyPr>
          <a:lstStyle/>
          <a:p>
            <a:r>
              <a:rPr lang="en-US" sz="1200" dirty="0"/>
              <a:t>CIS 519 students need to do a team project: Read the </a:t>
            </a:r>
            <a:r>
              <a:rPr lang="en-US" sz="1200" dirty="0">
                <a:hlinkClick r:id="rId3"/>
              </a:rPr>
              <a:t>project descriptions</a:t>
            </a:r>
            <a:endParaRPr lang="en-US" sz="1200" dirty="0"/>
          </a:p>
          <a:p>
            <a:pPr lvl="1"/>
            <a:r>
              <a:rPr lang="en-US" sz="1100" dirty="0"/>
              <a:t>Teams will be of size 2-4</a:t>
            </a:r>
          </a:p>
          <a:p>
            <a:pPr lvl="1"/>
            <a:r>
              <a:rPr lang="en-US" sz="1100" dirty="0"/>
              <a:t>We will help grouping if needed</a:t>
            </a:r>
          </a:p>
          <a:p>
            <a:endParaRPr lang="en-US" sz="1200" dirty="0"/>
          </a:p>
          <a:p>
            <a:r>
              <a:rPr lang="en-US" sz="1200" dirty="0"/>
              <a:t>There will be 3 projects. </a:t>
            </a:r>
          </a:p>
          <a:p>
            <a:pPr lvl="1"/>
            <a:r>
              <a:rPr lang="en-US" sz="1100" dirty="0"/>
              <a:t>Natural Language Processing (Text)</a:t>
            </a:r>
          </a:p>
          <a:p>
            <a:pPr lvl="1"/>
            <a:r>
              <a:rPr lang="en-US" sz="1100" dirty="0"/>
              <a:t>Computer Vision (Images)</a:t>
            </a:r>
          </a:p>
          <a:p>
            <a:pPr lvl="1"/>
            <a:r>
              <a:rPr lang="en-US" sz="1100" dirty="0"/>
              <a:t>Speech (Audio)</a:t>
            </a:r>
          </a:p>
          <a:p>
            <a:pPr lvl="1"/>
            <a:endParaRPr lang="en-US" sz="1100" dirty="0"/>
          </a:p>
          <a:p>
            <a:r>
              <a:rPr lang="en-US" sz="1500" dirty="0"/>
              <a:t>In all cases, we will give you datasets and initial ideas</a:t>
            </a:r>
          </a:p>
          <a:p>
            <a:pPr lvl="1"/>
            <a:r>
              <a:rPr lang="en-US" sz="1100" dirty="0"/>
              <a:t>The problem will be multiclass classification problems</a:t>
            </a:r>
          </a:p>
          <a:p>
            <a:pPr lvl="1"/>
            <a:r>
              <a:rPr lang="en-US" sz="1100" dirty="0"/>
              <a:t>You will get annotated data only for some of the labels, but will also have to predict other labels</a:t>
            </a:r>
          </a:p>
          <a:p>
            <a:pPr lvl="1"/>
            <a:r>
              <a:rPr lang="en-US" sz="1100" dirty="0"/>
              <a:t>0-zero shot learning; few-shot learning; transfer learning</a:t>
            </a:r>
          </a:p>
          <a:p>
            <a:pPr lvl="1"/>
            <a:endParaRPr lang="en-US" sz="1100" dirty="0"/>
          </a:p>
          <a:p>
            <a:r>
              <a:rPr lang="en-US" sz="1200" dirty="0"/>
              <a:t>A detailed note will come out today. </a:t>
            </a:r>
          </a:p>
          <a:p>
            <a:endParaRPr lang="en-US" sz="1200" dirty="0"/>
          </a:p>
          <a:p>
            <a:r>
              <a:rPr lang="en-US" sz="1200" dirty="0"/>
              <a:t>Timeline:</a:t>
            </a:r>
            <a:endParaRPr lang="en-US" sz="800" dirty="0"/>
          </a:p>
          <a:p>
            <a:pPr lvl="1"/>
            <a:r>
              <a:rPr lang="en-US" sz="1100" dirty="0">
                <a:solidFill>
                  <a:srgbClr val="FF0000"/>
                </a:solidFill>
              </a:rPr>
              <a:t>11/11</a:t>
            </a:r>
            <a:r>
              <a:rPr lang="en-US" sz="1100" dirty="0"/>
              <a:t> 	Choose a project and team up</a:t>
            </a:r>
          </a:p>
          <a:p>
            <a:pPr lvl="1"/>
            <a:r>
              <a:rPr lang="en-US" sz="1100" dirty="0">
                <a:solidFill>
                  <a:srgbClr val="FF0000"/>
                </a:solidFill>
              </a:rPr>
              <a:t>11/23</a:t>
            </a:r>
            <a:r>
              <a:rPr lang="en-US" sz="1100" dirty="0"/>
              <a:t> 	Initial proposal describing what your team plans to do </a:t>
            </a:r>
          </a:p>
          <a:p>
            <a:pPr lvl="1"/>
            <a:r>
              <a:rPr lang="en-US" sz="1100" dirty="0">
                <a:solidFill>
                  <a:srgbClr val="FF0000"/>
                </a:solidFill>
              </a:rPr>
              <a:t>12/2</a:t>
            </a:r>
            <a:r>
              <a:rPr lang="en-US" sz="1100" dirty="0"/>
              <a:t> 	Progress report</a:t>
            </a:r>
          </a:p>
          <a:p>
            <a:pPr lvl="1"/>
            <a:r>
              <a:rPr lang="en-US" sz="1200" dirty="0">
                <a:solidFill>
                  <a:srgbClr val="FF0000"/>
                </a:solidFill>
              </a:rPr>
              <a:t>12/15-20</a:t>
            </a:r>
            <a:r>
              <a:rPr lang="en-US" sz="1200" dirty="0"/>
              <a:t> 	(TBD) Final paper + short video</a:t>
            </a:r>
          </a:p>
          <a:p>
            <a:r>
              <a:rPr lang="en-US" sz="1200" dirty="0"/>
              <a:t> Try to make it interesting! </a:t>
            </a:r>
          </a:p>
        </p:txBody>
      </p:sp>
      <p:sp>
        <p:nvSpPr>
          <p:cNvPr id="2" name="Rectangle 1">
            <a:extLst>
              <a:ext uri="{FF2B5EF4-FFF2-40B4-BE49-F238E27FC236}">
                <a16:creationId xmlns:a16="http://schemas.microsoft.com/office/drawing/2014/main" id="{B8F355E6-963F-4EB5-80DE-FB63E73AA1E1}"/>
              </a:ext>
            </a:extLst>
          </p:cNvPr>
          <p:cNvSpPr/>
          <p:nvPr/>
        </p:nvSpPr>
        <p:spPr>
          <a:xfrm>
            <a:off x="841365" y="3645916"/>
            <a:ext cx="2670165" cy="17820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6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30</a:t>
            </a:fld>
            <a:endParaRPr lang="en-US" dirty="0"/>
          </a:p>
        </p:txBody>
      </p:sp>
      <p:sp>
        <p:nvSpPr>
          <p:cNvPr id="1064962" name="Rectangle 2"/>
          <p:cNvSpPr>
            <a:spLocks noGrp="1" noChangeArrowheads="1"/>
          </p:cNvSpPr>
          <p:nvPr>
            <p:ph type="title"/>
          </p:nvPr>
        </p:nvSpPr>
        <p:spPr/>
        <p:txBody>
          <a:bodyPr/>
          <a:lstStyle/>
          <a:p>
            <a:r>
              <a:rPr lang="en-US"/>
              <a:t>Some facts from real analysis</a:t>
            </a:r>
            <a:endParaRPr lang="en-US" dirty="0"/>
          </a:p>
        </p:txBody>
      </p:sp>
      <p:sp>
        <p:nvSpPr>
          <p:cNvPr id="1064963" name="Rectangle 3"/>
          <p:cNvSpPr>
            <a:spLocks noGrp="1" noChangeArrowheads="1"/>
          </p:cNvSpPr>
          <p:nvPr>
            <p:ph idx="1"/>
          </p:nvPr>
        </p:nvSpPr>
        <p:spPr/>
        <p:txBody>
          <a:bodyPr/>
          <a:lstStyle/>
          <a:p>
            <a:r>
              <a:rPr lang="en-US"/>
              <a:t>Multiple path chain rule </a:t>
            </a:r>
            <a:endParaRPr lang="en-US" dirty="0"/>
          </a:p>
        </p:txBody>
      </p:sp>
      <p:sp>
        <p:nvSpPr>
          <p:cNvPr id="48" name="Rectangle 47"/>
          <p:cNvSpPr/>
          <p:nvPr/>
        </p:nvSpPr>
        <p:spPr>
          <a:xfrm>
            <a:off x="3795793" y="4626918"/>
            <a:ext cx="2366032" cy="323165"/>
          </a:xfrm>
          <a:prstGeom prst="rect">
            <a:avLst/>
          </a:prstGeom>
        </p:spPr>
        <p:txBody>
          <a:bodyPr wrap="none">
            <a:spAutoFit/>
          </a:bodyPr>
          <a:lstStyle/>
          <a:p>
            <a:r>
              <a:rPr lang="en-US" sz="1500" dirty="0">
                <a:solidFill>
                  <a:schemeClr val="bg1">
                    <a:lumMod val="75000"/>
                  </a:schemeClr>
                </a:solidFill>
              </a:rPr>
              <a:t>Slide Credit: Richard </a:t>
            </a:r>
            <a:r>
              <a:rPr lang="en-US" sz="1500" dirty="0" err="1">
                <a:solidFill>
                  <a:schemeClr val="bg1">
                    <a:lumMod val="75000"/>
                  </a:schemeClr>
                </a:solidFill>
              </a:rPr>
              <a:t>Socher</a:t>
            </a:r>
            <a:endParaRPr lang="en-US" sz="1500" dirty="0">
              <a:solidFill>
                <a:schemeClr val="bg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011" y="1615171"/>
            <a:ext cx="4839891" cy="283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2D77AF-6EFA-4B4A-9AB6-9A6CAE196D49}"/>
                  </a:ext>
                </a:extLst>
              </p:cNvPr>
              <p:cNvSpPr txBox="1"/>
              <p:nvPr/>
            </p:nvSpPr>
            <p:spPr>
              <a:xfrm>
                <a:off x="3896686" y="3794369"/>
                <a:ext cx="3689306" cy="530530"/>
              </a:xfrm>
              <a:prstGeom prst="rect">
                <a:avLst/>
              </a:prstGeom>
              <a:solidFill>
                <a:schemeClr val="bg1"/>
              </a:solidFill>
            </p:spPr>
            <p:txBody>
              <a:bodyPr wrap="squar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𝑧</m:t>
                        </m:r>
                      </m:num>
                      <m:den>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𝑧</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i="1">
                            <a:latin typeface="Cambria Math" panose="02040503050406030204" pitchFamily="18" charset="0"/>
                          </a:rPr>
                          <m:t> </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𝑧</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 </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den>
                    </m:f>
                  </m:oMath>
                </a14:m>
                <a:endParaRPr lang="en-US" dirty="0"/>
              </a:p>
            </p:txBody>
          </p:sp>
        </mc:Choice>
        <mc:Fallback xmlns="">
          <p:sp>
            <p:nvSpPr>
              <p:cNvPr id="5" name="TextBox 4">
                <a:extLst>
                  <a:ext uri="{FF2B5EF4-FFF2-40B4-BE49-F238E27FC236}">
                    <a16:creationId xmlns:a16="http://schemas.microsoft.com/office/drawing/2014/main" id="{1D2D77AF-6EFA-4B4A-9AB6-9A6CAE196D49}"/>
                  </a:ext>
                </a:extLst>
              </p:cNvPr>
              <p:cNvSpPr txBox="1">
                <a:spLocks noRot="1" noChangeAspect="1" noMove="1" noResize="1" noEditPoints="1" noAdjustHandles="1" noChangeArrowheads="1" noChangeShapeType="1" noTextEdit="1"/>
              </p:cNvSpPr>
              <p:nvPr/>
            </p:nvSpPr>
            <p:spPr>
              <a:xfrm>
                <a:off x="3896686" y="3794369"/>
                <a:ext cx="3689306" cy="530530"/>
              </a:xfrm>
              <a:prstGeom prst="rect">
                <a:avLst/>
              </a:prstGeom>
              <a:blipFill>
                <a:blip r:embed="rId4"/>
                <a:stretch>
                  <a:fillRect b="-2299"/>
                </a:stretch>
              </a:blipFill>
            </p:spPr>
            <p:txBody>
              <a:bodyPr/>
              <a:lstStyle/>
              <a:p>
                <a:r>
                  <a:rPr lang="en-US">
                    <a:noFill/>
                  </a:rPr>
                  <a:t> </a:t>
                </a:r>
              </a:p>
            </p:txBody>
          </p:sp>
        </mc:Fallback>
      </mc:AlternateContent>
    </p:spTree>
    <p:extLst>
      <p:ext uri="{BB962C8B-B14F-4D97-AF65-F5344CB8AC3E}">
        <p14:creationId xmlns:p14="http://schemas.microsoft.com/office/powerpoint/2010/main" val="977763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31</a:t>
            </a:fld>
            <a:endParaRPr lang="en-US" dirty="0"/>
          </a:p>
        </p:txBody>
      </p:sp>
      <p:sp>
        <p:nvSpPr>
          <p:cNvPr id="1064962" name="Rectangle 2"/>
          <p:cNvSpPr>
            <a:spLocks noGrp="1" noChangeArrowheads="1"/>
          </p:cNvSpPr>
          <p:nvPr>
            <p:ph type="title"/>
          </p:nvPr>
        </p:nvSpPr>
        <p:spPr/>
        <p:txBody>
          <a:bodyPr/>
          <a:lstStyle/>
          <a:p>
            <a:r>
              <a:rPr lang="en-US"/>
              <a:t>Some facts from real analysis</a:t>
            </a:r>
            <a:endParaRPr lang="en-US" dirty="0"/>
          </a:p>
        </p:txBody>
      </p:sp>
      <p:sp>
        <p:nvSpPr>
          <p:cNvPr id="1064963" name="Rectangle 3"/>
          <p:cNvSpPr>
            <a:spLocks noGrp="1" noChangeArrowheads="1"/>
          </p:cNvSpPr>
          <p:nvPr>
            <p:ph idx="1"/>
          </p:nvPr>
        </p:nvSpPr>
        <p:spPr/>
        <p:txBody>
          <a:bodyPr/>
          <a:lstStyle/>
          <a:p>
            <a:r>
              <a:rPr lang="en-US"/>
              <a:t>Multiple path chain rule: general </a:t>
            </a:r>
            <a:endParaRPr lang="en-US" dirty="0"/>
          </a:p>
        </p:txBody>
      </p:sp>
      <p:sp>
        <p:nvSpPr>
          <p:cNvPr id="48" name="Rectangle 47"/>
          <p:cNvSpPr/>
          <p:nvPr/>
        </p:nvSpPr>
        <p:spPr>
          <a:xfrm>
            <a:off x="3795793" y="4743450"/>
            <a:ext cx="2366032" cy="323165"/>
          </a:xfrm>
          <a:prstGeom prst="rect">
            <a:avLst/>
          </a:prstGeom>
        </p:spPr>
        <p:txBody>
          <a:bodyPr wrap="none">
            <a:spAutoFit/>
          </a:bodyPr>
          <a:lstStyle/>
          <a:p>
            <a:r>
              <a:rPr lang="en-US" sz="1500" dirty="0">
                <a:solidFill>
                  <a:schemeClr val="bg1">
                    <a:lumMod val="75000"/>
                  </a:schemeClr>
                </a:solidFill>
              </a:rPr>
              <a:t>Slide Credit: Richard </a:t>
            </a:r>
            <a:r>
              <a:rPr lang="en-US" sz="1500" dirty="0" err="1">
                <a:solidFill>
                  <a:schemeClr val="bg1">
                    <a:lumMod val="75000"/>
                  </a:schemeClr>
                </a:solidFill>
              </a:rPr>
              <a:t>Socher</a:t>
            </a:r>
            <a:endParaRPr lang="en-US" sz="1500" dirty="0">
              <a:solidFill>
                <a:schemeClr val="bg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661032"/>
            <a:ext cx="4386263" cy="26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C43A03D-6910-441D-9867-16FA204E8F95}"/>
                  </a:ext>
                </a:extLst>
              </p:cNvPr>
              <p:cNvSpPr txBox="1"/>
              <p:nvPr/>
            </p:nvSpPr>
            <p:spPr>
              <a:xfrm>
                <a:off x="4224980" y="3285226"/>
                <a:ext cx="3507664" cy="848566"/>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𝑧</m:t>
                          </m:r>
                        </m:num>
                        <m:den>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𝑧</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 </m:t>
                              </m:r>
                            </m:den>
                          </m:f>
                          <m:r>
                            <m:rPr>
                              <m:nor/>
                            </m:rPr>
                            <a:rPr lang="en-US" dirty="0"/>
                            <m:t> </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den>
                          </m:f>
                        </m:e>
                      </m:nary>
                    </m:oMath>
                  </m:oMathPara>
                </a14:m>
                <a:endParaRPr lang="en-US" dirty="0"/>
              </a:p>
            </p:txBody>
          </p:sp>
        </mc:Choice>
        <mc:Fallback xmlns="">
          <p:sp>
            <p:nvSpPr>
              <p:cNvPr id="10" name="TextBox 9">
                <a:extLst>
                  <a:ext uri="{FF2B5EF4-FFF2-40B4-BE49-F238E27FC236}">
                    <a16:creationId xmlns:a16="http://schemas.microsoft.com/office/drawing/2014/main" id="{1C43A03D-6910-441D-9867-16FA204E8F95}"/>
                  </a:ext>
                </a:extLst>
              </p:cNvPr>
              <p:cNvSpPr txBox="1">
                <a:spLocks noRot="1" noChangeAspect="1" noMove="1" noResize="1" noEditPoints="1" noAdjustHandles="1" noChangeArrowheads="1" noChangeShapeType="1" noTextEdit="1"/>
              </p:cNvSpPr>
              <p:nvPr/>
            </p:nvSpPr>
            <p:spPr>
              <a:xfrm>
                <a:off x="4224980" y="3285226"/>
                <a:ext cx="3507664" cy="84856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3883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32</a:t>
            </a:fld>
            <a:endParaRPr lang="en-US" dirty="0"/>
          </a:p>
        </p:txBody>
      </p:sp>
      <p:sp>
        <p:nvSpPr>
          <p:cNvPr id="2" name="Title 1"/>
          <p:cNvSpPr>
            <a:spLocks noGrp="1"/>
          </p:cNvSpPr>
          <p:nvPr>
            <p:ph type="title"/>
          </p:nvPr>
        </p:nvSpPr>
        <p:spPr/>
        <p:txBody>
          <a:bodyPr/>
          <a:lstStyle/>
          <a:p>
            <a:r>
              <a:rPr lang="en-US"/>
              <a:t>Key Intuitions Required for BP</a:t>
            </a:r>
            <a:endParaRPr lang="en-US" dirty="0"/>
          </a:p>
        </p:txBody>
      </p:sp>
      <p:sp>
        <p:nvSpPr>
          <p:cNvPr id="3" name="Content Placeholder 2"/>
          <p:cNvSpPr>
            <a:spLocks noGrp="1"/>
          </p:cNvSpPr>
          <p:nvPr>
            <p:ph idx="1"/>
          </p:nvPr>
        </p:nvSpPr>
        <p:spPr>
          <a:xfrm>
            <a:off x="430464" y="902369"/>
            <a:ext cx="4798761" cy="3690798"/>
          </a:xfrm>
        </p:spPr>
        <p:txBody>
          <a:bodyPr>
            <a:normAutofit fontScale="85000" lnSpcReduction="10000"/>
          </a:bodyPr>
          <a:lstStyle/>
          <a:p>
            <a:r>
              <a:rPr lang="en-US" dirty="0"/>
              <a:t>Gradient Descent </a:t>
            </a:r>
          </a:p>
          <a:p>
            <a:pPr lvl="1"/>
            <a:r>
              <a:rPr lang="en-US" dirty="0"/>
              <a:t>Change the weights in the direction of gradient to minimize the error function. </a:t>
            </a:r>
          </a:p>
          <a:p>
            <a:endParaRPr lang="en-US" dirty="0"/>
          </a:p>
          <a:p>
            <a:r>
              <a:rPr lang="en-US" dirty="0"/>
              <a:t>Chain Rule </a:t>
            </a:r>
          </a:p>
          <a:p>
            <a:pPr lvl="1"/>
            <a:r>
              <a:rPr lang="en-US" dirty="0"/>
              <a:t>Use the chain rule to calculate the weights of the intermediate weights </a:t>
            </a:r>
          </a:p>
          <a:p>
            <a:pPr lvl="1"/>
            <a:endParaRPr lang="en-US" dirty="0"/>
          </a:p>
          <a:p>
            <a:r>
              <a:rPr lang="en-US" dirty="0"/>
              <a:t>Dynamic Programming (</a:t>
            </a:r>
            <a:r>
              <a:rPr lang="en-US" dirty="0" err="1"/>
              <a:t>Memoization</a:t>
            </a:r>
            <a:r>
              <a:rPr lang="en-US" dirty="0"/>
              <a:t>)</a:t>
            </a:r>
          </a:p>
          <a:p>
            <a:pPr lvl="1"/>
            <a:r>
              <a:rPr lang="en-US" dirty="0" err="1"/>
              <a:t>Memoize</a:t>
            </a:r>
            <a:r>
              <a:rPr lang="en-US" dirty="0"/>
              <a:t> the weight updates to make the updates faster.</a:t>
            </a:r>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071" y="830411"/>
            <a:ext cx="2752725" cy="1604130"/>
          </a:xfrm>
          <a:prstGeom prst="rect">
            <a:avLst/>
          </a:prstGeom>
        </p:spPr>
      </p:pic>
      <mc:AlternateContent xmlns:mc="http://schemas.openxmlformats.org/markup-compatibility/2006" xmlns:a14="http://schemas.microsoft.com/office/drawing/2010/main">
        <mc:Choice Requires="a14">
          <p:sp>
            <p:nvSpPr>
              <p:cNvPr id="56" name="Rectangle 55"/>
              <p:cNvSpPr/>
              <p:nvPr/>
            </p:nvSpPr>
            <p:spPr>
              <a:xfrm>
                <a:off x="5082911" y="3491953"/>
                <a:ext cx="866774" cy="4955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5082911" y="3491953"/>
                <a:ext cx="866774" cy="495520"/>
              </a:xfrm>
              <a:prstGeom prst="rect">
                <a:avLst/>
              </a:prstGeom>
              <a:blipFill>
                <a:blip r:embed="rId3"/>
                <a:stretch>
                  <a:fillRect b="-1235"/>
                </a:stretch>
              </a:blipFill>
            </p:spPr>
            <p:txBody>
              <a:bodyPr/>
              <a:lstStyle/>
              <a:p>
                <a:r>
                  <a:rPr lang="en-US">
                    <a:noFill/>
                  </a:rPr>
                  <a:t> </a:t>
                </a:r>
              </a:p>
            </p:txBody>
          </p:sp>
        </mc:Fallback>
      </mc:AlternateContent>
      <p:cxnSp>
        <p:nvCxnSpPr>
          <p:cNvPr id="58" name="Straight Connector 57"/>
          <p:cNvCxnSpPr/>
          <p:nvPr/>
        </p:nvCxnSpPr>
        <p:spPr>
          <a:xfrm flipH="1">
            <a:off x="6229350" y="3572317"/>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a:stCxn id="56" idx="3"/>
          </p:cNvCxnSpPr>
          <p:nvPr/>
        </p:nvCxnSpPr>
        <p:spPr>
          <a:xfrm>
            <a:off x="5949685" y="3739713"/>
            <a:ext cx="133350" cy="20801"/>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945185" y="2446064"/>
            <a:ext cx="2318611" cy="2152673"/>
            <a:chOff x="6402913" y="3261418"/>
            <a:chExt cx="3091481" cy="2870231"/>
          </a:xfrm>
        </p:grpSpPr>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r="34949"/>
            <a:stretch/>
          </p:blipFill>
          <p:spPr>
            <a:xfrm>
              <a:off x="6402913" y="3261418"/>
              <a:ext cx="1521887" cy="2819399"/>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rot="16200000">
                  <a:off x="6963577" y="3600832"/>
                  <a:ext cx="2739212" cy="2322422"/>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963577" y="3600832"/>
                  <a:ext cx="2739212" cy="2322422"/>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41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linds(horizontal)">
                                      <p:cBhvr>
                                        <p:cTn id="29" dur="500"/>
                                        <p:tgtEl>
                                          <p:spTgt spid="58"/>
                                        </p:tgtEl>
                                      </p:cBhvr>
                                    </p:animEffect>
                                  </p:childTnLst>
                                </p:cTn>
                              </p:par>
                              <p:par>
                                <p:cTn id="30" presetID="3" presetClass="entr" presetSubtype="1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linds(horizontal)">
                                      <p:cBhvr>
                                        <p:cTn id="32" dur="500"/>
                                        <p:tgtEl>
                                          <p:spTgt spid="6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linds(horizontal)">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33</a:t>
            </a:fld>
            <a:endParaRPr lang="en-US" dirty="0"/>
          </a:p>
        </p:txBody>
      </p:sp>
      <p:sp>
        <p:nvSpPr>
          <p:cNvPr id="2" name="Title 1"/>
          <p:cNvSpPr>
            <a:spLocks noGrp="1"/>
          </p:cNvSpPr>
          <p:nvPr>
            <p:ph type="title"/>
          </p:nvPr>
        </p:nvSpPr>
        <p:spPr/>
        <p:txBody>
          <a:bodyPr/>
          <a:lstStyle/>
          <a:p>
            <a:r>
              <a:rPr lang="en-US" dirty="0"/>
              <a:t>Backpropagation: the big picture</a:t>
            </a:r>
          </a:p>
        </p:txBody>
      </p:sp>
      <p:sp>
        <p:nvSpPr>
          <p:cNvPr id="3" name="Content Placeholder 2"/>
          <p:cNvSpPr>
            <a:spLocks noGrp="1"/>
          </p:cNvSpPr>
          <p:nvPr>
            <p:ph idx="1"/>
          </p:nvPr>
        </p:nvSpPr>
        <p:spPr>
          <a:xfrm>
            <a:off x="430464" y="902369"/>
            <a:ext cx="4770186" cy="3690798"/>
          </a:xfrm>
        </p:spPr>
        <p:txBody>
          <a:bodyPr>
            <a:normAutofit/>
          </a:bodyPr>
          <a:lstStyle/>
          <a:p>
            <a:r>
              <a:rPr lang="en-US" dirty="0"/>
              <a:t>Loop over instances: </a:t>
            </a:r>
          </a:p>
          <a:p>
            <a:pPr marL="685800" lvl="1" indent="-342900">
              <a:buFont typeface="+mj-lt"/>
              <a:buAutoNum type="arabicPeriod"/>
            </a:pPr>
            <a:r>
              <a:rPr lang="en-US" dirty="0"/>
              <a:t>The forward step</a:t>
            </a:r>
          </a:p>
          <a:p>
            <a:pPr lvl="2"/>
            <a:r>
              <a:rPr lang="en-US" dirty="0"/>
              <a:t>Given the input, make predictions layer-by-layer, starting from the first layer)</a:t>
            </a:r>
          </a:p>
          <a:p>
            <a:pPr lvl="2"/>
            <a:endParaRPr lang="en-US" dirty="0"/>
          </a:p>
          <a:p>
            <a:pPr marL="685800" lvl="1" indent="-342900">
              <a:buFont typeface="+mj-lt"/>
              <a:buAutoNum type="arabicPeriod"/>
            </a:pPr>
            <a:r>
              <a:rPr lang="en-US" dirty="0"/>
              <a:t>The backward step </a:t>
            </a:r>
          </a:p>
          <a:p>
            <a:pPr lvl="2"/>
            <a:r>
              <a:rPr lang="en-US" dirty="0"/>
              <a:t>Calculate the error in the output</a:t>
            </a:r>
          </a:p>
          <a:p>
            <a:pPr lvl="2"/>
            <a:r>
              <a:rPr lang="en-US" dirty="0"/>
              <a:t>Update the weights layer-by-layer, starting from the final layer</a:t>
            </a:r>
          </a:p>
        </p:txBody>
      </p:sp>
      <mc:AlternateContent xmlns:mc="http://schemas.openxmlformats.org/markup-compatibility/2006" xmlns:a14="http://schemas.microsoft.com/office/drawing/2010/main">
        <mc:Choice Requires="a14">
          <p:sp>
            <p:nvSpPr>
              <p:cNvPr id="6" name="Rectangle 5"/>
              <p:cNvSpPr/>
              <p:nvPr/>
            </p:nvSpPr>
            <p:spPr>
              <a:xfrm>
                <a:off x="5200650" y="2200275"/>
                <a:ext cx="528734" cy="4955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200650" y="2200275"/>
                <a:ext cx="528734" cy="495520"/>
              </a:xfrm>
              <a:prstGeom prst="rect">
                <a:avLst/>
              </a:prstGeom>
              <a:blipFill>
                <a:blip r:embed="rId2"/>
                <a:stretch>
                  <a:fillRect b="-1235"/>
                </a:stretch>
              </a:blipFill>
            </p:spPr>
            <p:txBody>
              <a:bodyPr/>
              <a:lstStyle/>
              <a:p>
                <a:r>
                  <a:rPr lang="en-US">
                    <a:noFill/>
                  </a:rPr>
                  <a:t> </a:t>
                </a:r>
              </a:p>
            </p:txBody>
          </p:sp>
        </mc:Fallback>
      </mc:AlternateContent>
      <p:cxnSp>
        <p:nvCxnSpPr>
          <p:cNvPr id="7" name="Straight Connector 6"/>
          <p:cNvCxnSpPr/>
          <p:nvPr/>
        </p:nvCxnSpPr>
        <p:spPr>
          <a:xfrm flipH="1">
            <a:off x="6030427" y="2269254"/>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619" y="2436519"/>
            <a:ext cx="346808" cy="32318"/>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916127" y="1143001"/>
            <a:ext cx="2100792" cy="2114549"/>
            <a:chOff x="6364169" y="1524000"/>
            <a:chExt cx="2801056" cy="2819399"/>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681" r="36640"/>
            <a:stretch/>
          </p:blipFill>
          <p:spPr>
            <a:xfrm>
              <a:off x="6364169" y="1524000"/>
              <a:ext cx="1255832" cy="2819399"/>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rot="16200000">
                  <a:off x="6634408" y="1772488"/>
                  <a:ext cx="2739212" cy="2322423"/>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634408" y="1772488"/>
                  <a:ext cx="2739212" cy="232242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272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34</a:t>
            </a:fld>
            <a:endParaRPr lang="en-US" dirty="0"/>
          </a:p>
        </p:txBody>
      </p:sp>
      <p:sp>
        <p:nvSpPr>
          <p:cNvPr id="2" name="Title 1"/>
          <p:cNvSpPr>
            <a:spLocks noGrp="1"/>
          </p:cNvSpPr>
          <p:nvPr>
            <p:ph type="title"/>
          </p:nvPr>
        </p:nvSpPr>
        <p:spPr/>
        <p:txBody>
          <a:bodyPr/>
          <a:lstStyle/>
          <a:p>
            <a:r>
              <a:rPr lang="en-US"/>
              <a:t>Quiz time! </a:t>
            </a:r>
            <a:endParaRPr lang="en-US" dirty="0"/>
          </a:p>
        </p:txBody>
      </p:sp>
      <p:sp>
        <p:nvSpPr>
          <p:cNvPr id="3" name="Content Placeholder 2"/>
          <p:cNvSpPr>
            <a:spLocks noGrp="1"/>
          </p:cNvSpPr>
          <p:nvPr>
            <p:ph idx="1"/>
          </p:nvPr>
        </p:nvSpPr>
        <p:spPr/>
        <p:txBody>
          <a:bodyPr>
            <a:normAutofit fontScale="92500" lnSpcReduction="20000"/>
          </a:bodyPr>
          <a:lstStyle/>
          <a:p>
            <a:r>
              <a:rPr lang="en-US"/>
              <a:t>What is the purpose of forward step? </a:t>
            </a:r>
          </a:p>
          <a:p>
            <a:pPr lvl="1"/>
            <a:r>
              <a:rPr lang="en-US"/>
              <a:t>To make predictions, given an input. </a:t>
            </a:r>
          </a:p>
          <a:p>
            <a:endParaRPr lang="en-US"/>
          </a:p>
          <a:p>
            <a:r>
              <a:rPr lang="en-US"/>
              <a:t>What is the purpose of backward step? </a:t>
            </a:r>
          </a:p>
          <a:p>
            <a:pPr lvl="1"/>
            <a:r>
              <a:rPr lang="en-US"/>
              <a:t>To update the weights, given an output error. </a:t>
            </a:r>
          </a:p>
          <a:p>
            <a:pPr lvl="1"/>
            <a:endParaRPr lang="en-US"/>
          </a:p>
          <a:p>
            <a:r>
              <a:rPr lang="en-US"/>
              <a:t>Why do we use the chain rule? </a:t>
            </a:r>
          </a:p>
          <a:p>
            <a:pPr lvl="1"/>
            <a:r>
              <a:rPr lang="en-US"/>
              <a:t>To calculate gradient in the intermediate layers. </a:t>
            </a:r>
          </a:p>
          <a:p>
            <a:pPr lvl="1"/>
            <a:endParaRPr lang="en-US"/>
          </a:p>
          <a:p>
            <a:r>
              <a:rPr lang="en-US"/>
              <a:t>Why backpropagation could be efficient? </a:t>
            </a:r>
          </a:p>
          <a:p>
            <a:pPr lvl="1"/>
            <a:r>
              <a:rPr lang="en-US"/>
              <a:t>Because it can be parallelized. </a:t>
            </a:r>
          </a:p>
          <a:p>
            <a:endParaRPr lang="en-US"/>
          </a:p>
          <a:p>
            <a:endParaRPr lang="en-US"/>
          </a:p>
          <a:p>
            <a:endParaRPr lang="en-US"/>
          </a:p>
          <a:p>
            <a:endParaRPr lang="en-US" dirty="0"/>
          </a:p>
        </p:txBody>
      </p:sp>
      <p:grpSp>
        <p:nvGrpSpPr>
          <p:cNvPr id="5" name="Group 4">
            <a:extLst>
              <a:ext uri="{FF2B5EF4-FFF2-40B4-BE49-F238E27FC236}">
                <a16:creationId xmlns:a16="http://schemas.microsoft.com/office/drawing/2014/main" id="{3058AC47-51B8-4B71-A232-68740A278D3B}"/>
              </a:ext>
            </a:extLst>
          </p:cNvPr>
          <p:cNvGrpSpPr/>
          <p:nvPr/>
        </p:nvGrpSpPr>
        <p:grpSpPr>
          <a:xfrm>
            <a:off x="6168745" y="1143001"/>
            <a:ext cx="2100792" cy="2114549"/>
            <a:chOff x="6364169" y="1524000"/>
            <a:chExt cx="2801056" cy="2819399"/>
          </a:xfrm>
        </p:grpSpPr>
        <p:pic>
          <p:nvPicPr>
            <p:cNvPr id="6" name="Picture 5">
              <a:extLst>
                <a:ext uri="{FF2B5EF4-FFF2-40B4-BE49-F238E27FC236}">
                  <a16:creationId xmlns:a16="http://schemas.microsoft.com/office/drawing/2014/main" id="{00876362-8B69-4BFF-81F5-CDFA833C69DD}"/>
                </a:ext>
              </a:extLst>
            </p:cNvPr>
            <p:cNvPicPr>
              <a:picLocks noChangeAspect="1"/>
            </p:cNvPicPr>
            <p:nvPr/>
          </p:nvPicPr>
          <p:blipFill rotWithShape="1">
            <a:blip r:embed="rId2">
              <a:extLst>
                <a:ext uri="{28A0092B-C50C-407E-A947-70E740481C1C}">
                  <a14:useLocalDpi xmlns:a14="http://schemas.microsoft.com/office/drawing/2010/main" val="0"/>
                </a:ext>
              </a:extLst>
            </a:blip>
            <a:srcRect l="9681" r="36640"/>
            <a:stretch/>
          </p:blipFill>
          <p:spPr>
            <a:xfrm>
              <a:off x="6364169" y="1524000"/>
              <a:ext cx="1255832" cy="281939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320D2-C629-4858-93F3-127C1D8F6DF0}"/>
                    </a:ext>
                  </a:extLst>
                </p:cNvPr>
                <p:cNvSpPr txBox="1"/>
                <p:nvPr/>
              </p:nvSpPr>
              <p:spPr>
                <a:xfrm rot="16200000">
                  <a:off x="6634408" y="1772488"/>
                  <a:ext cx="2739212" cy="2322423"/>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634408" y="1772488"/>
                  <a:ext cx="2739212" cy="232242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576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6609" y="1258266"/>
            <a:ext cx="8229600" cy="693738"/>
          </a:xfrm>
        </p:spPr>
        <p:txBody>
          <a:bodyPr>
            <a:normAutofit fontScale="90000"/>
          </a:bodyPr>
          <a:lstStyle/>
          <a:p>
            <a:br>
              <a:rPr lang="en-US" dirty="0"/>
            </a:br>
            <a:br>
              <a:rPr lang="en-US" dirty="0"/>
            </a:br>
            <a:br>
              <a:rPr lang="en-US" dirty="0"/>
            </a:br>
            <a:r>
              <a:rPr lang="en-US" dirty="0"/>
              <a:t>Deriving the update rules</a:t>
            </a:r>
          </a:p>
        </p:txBody>
      </p:sp>
    </p:spTree>
    <p:extLst>
      <p:ext uri="{BB962C8B-B14F-4D97-AF65-F5344CB8AC3E}">
        <p14:creationId xmlns:p14="http://schemas.microsoft.com/office/powerpoint/2010/main" val="1282028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2"/>
          </p:nvPr>
        </p:nvSpPr>
        <p:spPr/>
        <p:txBody>
          <a:bodyPr/>
          <a:lstStyle/>
          <a:p>
            <a:fld id="{D0000DCA-2177-4C5C-89EA-59EF7175DB0D}" type="slidenum">
              <a:rPr lang="en-US" altLang="en-US" smtClean="0"/>
              <a:pPr/>
              <a:t>36</a:t>
            </a:fld>
            <a:endParaRPr lang="en-US" altLang="en-US"/>
          </a:p>
        </p:txBody>
      </p:sp>
      <p:sp>
        <p:nvSpPr>
          <p:cNvPr id="2" name="Title 1"/>
          <p:cNvSpPr>
            <a:spLocks noGrp="1"/>
          </p:cNvSpPr>
          <p:nvPr>
            <p:ph type="title"/>
          </p:nvPr>
        </p:nvSpPr>
        <p:spPr/>
        <p:txBody>
          <a:bodyPr/>
          <a:lstStyle/>
          <a:p>
            <a:r>
              <a:rPr lang="en-US" altLang="en-US" sz="3000" dirty="0"/>
              <a:t>Reminder: Model Neuron (Logistic)</a:t>
            </a: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altLang="en-US" dirty="0"/>
                  <a:t>Neuron is modeled by a unit  </a:t>
                </a:r>
                <a14:m>
                  <m:oMath xmlns:m="http://schemas.openxmlformats.org/officeDocument/2006/math">
                    <m:r>
                      <a:rPr lang="en-US" altLang="en-US" i="1">
                        <a:latin typeface="Cambria Math"/>
                      </a:rPr>
                      <m:t>𝑗</m:t>
                    </m:r>
                  </m:oMath>
                </a14:m>
                <a:r>
                  <a:rPr lang="en-US" altLang="en-US" dirty="0"/>
                  <a:t>  connected by weighted 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a:t> to other units </a:t>
                </a:r>
                <a14:m>
                  <m:oMath xmlns:m="http://schemas.openxmlformats.org/officeDocument/2006/math">
                    <m:r>
                      <a:rPr lang="en-US" altLang="en-US" i="1">
                        <a:latin typeface="Cambria Math"/>
                      </a:rPr>
                      <m:t>𝑖</m:t>
                    </m:r>
                  </m:oMath>
                </a14:m>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pPr lvl="1"/>
                <a:r>
                  <a:rPr lang="en-US" altLang="en-US" dirty="0"/>
                  <a:t>Use a non-linear, differentiable output function such as the sigmoid or logistic function</a:t>
                </a:r>
              </a:p>
              <a:p>
                <a:pPr lvl="1"/>
                <a:r>
                  <a:rPr lang="en-US" altLang="en-US" dirty="0"/>
                  <a:t>Net input to a unit is defined as: </a:t>
                </a:r>
              </a:p>
              <a:p>
                <a:pPr lvl="1"/>
                <a:endParaRPr lang="en-US" altLang="en-US" dirty="0"/>
              </a:p>
              <a:p>
                <a:pPr lvl="1"/>
                <a:r>
                  <a:rPr lang="en-US" altLang="en-US" dirty="0"/>
                  <a:t>Output of a unit is defined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67"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61748" y="3644392"/>
                <a:ext cx="1645515" cy="37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25" i="1">
                              <a:latin typeface="Cambria Math" panose="02040503050406030204" pitchFamily="18" charset="0"/>
                            </a:rPr>
                          </m:ctrlPr>
                        </m:sSubPr>
                        <m:e>
                          <m:r>
                            <m:rPr>
                              <m:sty m:val="p"/>
                            </m:rPr>
                            <a:rPr lang="en-US" sz="1725">
                              <a:latin typeface="Cambria Math"/>
                            </a:rPr>
                            <m:t>net</m:t>
                          </m:r>
                        </m:e>
                        <m:sub>
                          <m:r>
                            <a:rPr lang="en-US" sz="1725" i="1">
                              <a:latin typeface="Cambria Math"/>
                            </a:rPr>
                            <m:t>𝑗</m:t>
                          </m:r>
                        </m:sub>
                      </m:sSub>
                      <m:r>
                        <a:rPr lang="en-US" sz="1725" i="1">
                          <a:latin typeface="Cambria Math"/>
                        </a:rPr>
                        <m:t>=∑</m:t>
                      </m:r>
                      <m:sSub>
                        <m:sSubPr>
                          <m:ctrlPr>
                            <a:rPr lang="en-US" sz="1725" i="1">
                              <a:latin typeface="Cambria Math" panose="02040503050406030204" pitchFamily="18" charset="0"/>
                            </a:rPr>
                          </m:ctrlPr>
                        </m:sSubPr>
                        <m:e>
                          <m:r>
                            <a:rPr lang="en-US" sz="1725" i="1">
                              <a:latin typeface="Cambria Math"/>
                            </a:rPr>
                            <m:t>𝑤</m:t>
                          </m:r>
                        </m:e>
                        <m:sub>
                          <m:r>
                            <a:rPr lang="en-US" sz="1725" i="1">
                              <a:latin typeface="Cambria Math"/>
                            </a:rPr>
                            <m:t>𝑖𝑗</m:t>
                          </m:r>
                        </m:sub>
                      </m:sSub>
                      <m:r>
                        <a:rPr lang="en-US" sz="1725" i="1">
                          <a:latin typeface="Cambria Math"/>
                        </a:rPr>
                        <m:t>.</m:t>
                      </m:r>
                      <m:sSub>
                        <m:sSubPr>
                          <m:ctrlPr>
                            <a:rPr lang="en-US" sz="1725" i="1">
                              <a:latin typeface="Cambria Math" panose="02040503050406030204" pitchFamily="18" charset="0"/>
                            </a:rPr>
                          </m:ctrlPr>
                        </m:sSubPr>
                        <m:e>
                          <m:r>
                            <a:rPr lang="en-US" sz="1725" i="1">
                              <a:latin typeface="Cambria Math"/>
                            </a:rPr>
                            <m:t>𝑥</m:t>
                          </m:r>
                        </m:e>
                        <m:sub>
                          <m:r>
                            <a:rPr lang="en-US" sz="1725" i="1">
                              <a:latin typeface="Cambria Math"/>
                            </a:rPr>
                            <m:t>𝑖</m:t>
                          </m:r>
                        </m:sub>
                      </m:sSub>
                    </m:oMath>
                  </m:oMathPara>
                </a14:m>
                <a:endParaRPr lang="en-US" sz="1725" dirty="0"/>
              </a:p>
            </p:txBody>
          </p:sp>
        </mc:Choice>
        <mc:Fallback xmlns="">
          <p:sp>
            <p:nvSpPr>
              <p:cNvPr id="4" name="Rectangle 3"/>
              <p:cNvSpPr>
                <a:spLocks noRot="1" noChangeAspect="1" noMove="1" noResize="1" noEditPoints="1" noAdjustHandles="1" noChangeArrowheads="1" noChangeShapeType="1" noTextEdit="1"/>
              </p:cNvSpPr>
              <p:nvPr/>
            </p:nvSpPr>
            <p:spPr>
              <a:xfrm>
                <a:off x="5661748" y="3644392"/>
                <a:ext cx="1645515" cy="379206"/>
              </a:xfrm>
              <a:prstGeom prst="rect">
                <a:avLst/>
              </a:prstGeom>
              <a:blipFill>
                <a:blip r:embed="rId5"/>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170170" y="4060613"/>
                <a:ext cx="2812501" cy="686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25" i="1">
                              <a:latin typeface="Cambria Math" panose="02040503050406030204" pitchFamily="18" charset="0"/>
                            </a:rPr>
                          </m:ctrlPr>
                        </m:sSubPr>
                        <m:e>
                          <m:r>
                            <a:rPr lang="en-US" sz="1725" i="1">
                              <a:latin typeface="Cambria Math"/>
                            </a:rPr>
                            <m:t>𝑜</m:t>
                          </m:r>
                        </m:e>
                        <m:sub>
                          <m:r>
                            <a:rPr lang="en-US" sz="1725" i="1">
                              <a:latin typeface="Cambria Math"/>
                            </a:rPr>
                            <m:t>𝑗</m:t>
                          </m:r>
                        </m:sub>
                      </m:sSub>
                      <m:r>
                        <a:rPr lang="en-US" sz="1725" i="1">
                          <a:latin typeface="Cambria Math"/>
                        </a:rPr>
                        <m:t>=</m:t>
                      </m:r>
                      <m:f>
                        <m:fPr>
                          <m:ctrlPr>
                            <a:rPr lang="en-US" sz="1725" i="1">
                              <a:latin typeface="Cambria Math" panose="02040503050406030204" pitchFamily="18" charset="0"/>
                            </a:rPr>
                          </m:ctrlPr>
                        </m:fPr>
                        <m:num>
                          <m:r>
                            <a:rPr lang="en-US" sz="1725" i="1">
                              <a:latin typeface="Cambria Math"/>
                            </a:rPr>
                            <m:t>1</m:t>
                          </m:r>
                        </m:num>
                        <m:den>
                          <m:r>
                            <a:rPr lang="en-US" sz="1725" i="1">
                              <a:latin typeface="Cambria Math"/>
                            </a:rPr>
                            <m:t>1+</m:t>
                          </m:r>
                          <m:r>
                            <m:rPr>
                              <m:sty m:val="p"/>
                            </m:rPr>
                            <a:rPr lang="en-US" sz="1725" i="1">
                              <a:latin typeface="Cambria Math"/>
                            </a:rPr>
                            <m:t>exp</m:t>
                          </m:r>
                          <m:d>
                            <m:dPr>
                              <m:ctrlPr>
                                <a:rPr lang="en-US" sz="1725" i="1">
                                  <a:latin typeface="Cambria Math" panose="02040503050406030204" pitchFamily="18" charset="0"/>
                                </a:rPr>
                              </m:ctrlPr>
                            </m:dPr>
                            <m:e>
                              <m:r>
                                <a:rPr lang="en-US" sz="1725" i="1">
                                  <a:latin typeface="Cambria Math"/>
                                </a:rPr>
                                <m:t>−(</m:t>
                              </m:r>
                              <m:sSub>
                                <m:sSubPr>
                                  <m:ctrlPr>
                                    <a:rPr lang="en-US" sz="1725" i="1">
                                      <a:latin typeface="Cambria Math" panose="02040503050406030204" pitchFamily="18" charset="0"/>
                                    </a:rPr>
                                  </m:ctrlPr>
                                </m:sSubPr>
                                <m:e>
                                  <m:r>
                                    <m:rPr>
                                      <m:sty m:val="p"/>
                                    </m:rPr>
                                    <a:rPr lang="en-US" sz="1725">
                                      <a:latin typeface="Cambria Math"/>
                                    </a:rPr>
                                    <m:t>net</m:t>
                                  </m:r>
                                </m:e>
                                <m:sub>
                                  <m:r>
                                    <a:rPr lang="en-US" sz="1725" i="1">
                                      <a:latin typeface="Cambria Math"/>
                                    </a:rPr>
                                    <m:t>𝑗</m:t>
                                  </m:r>
                                </m:sub>
                              </m:sSub>
                              <m:r>
                                <a:rPr lang="en-US" sz="1725" i="1">
                                  <a:latin typeface="Cambria Math"/>
                                </a:rPr>
                                <m:t>−</m:t>
                              </m:r>
                              <m:sSub>
                                <m:sSubPr>
                                  <m:ctrlPr>
                                    <a:rPr lang="en-US" sz="1725" i="1">
                                      <a:latin typeface="Cambria Math" panose="02040503050406030204" pitchFamily="18" charset="0"/>
                                    </a:rPr>
                                  </m:ctrlPr>
                                </m:sSubPr>
                                <m:e>
                                  <m:r>
                                    <a:rPr lang="en-US" sz="1725" i="1">
                                      <a:latin typeface="Cambria Math"/>
                                    </a:rPr>
                                    <m:t>𝑇</m:t>
                                  </m:r>
                                </m:e>
                                <m:sub>
                                  <m:r>
                                    <a:rPr lang="en-US" sz="1725" i="1">
                                      <a:latin typeface="Cambria Math"/>
                                    </a:rPr>
                                    <m:t>𝑗</m:t>
                                  </m:r>
                                </m:sub>
                              </m:sSub>
                              <m:r>
                                <a:rPr lang="en-US" sz="1725" i="1">
                                  <a:latin typeface="Cambria Math"/>
                                </a:rPr>
                                <m:t>)</m:t>
                              </m:r>
                            </m:e>
                          </m:d>
                        </m:den>
                      </m:f>
                    </m:oMath>
                  </m:oMathPara>
                </a14:m>
                <a:endParaRPr lang="en-US" sz="1725" dirty="0"/>
              </a:p>
            </p:txBody>
          </p:sp>
        </mc:Choice>
        <mc:Fallback xmlns="">
          <p:sp>
            <p:nvSpPr>
              <p:cNvPr id="47" name="Rectangle 46"/>
              <p:cNvSpPr>
                <a:spLocks noRot="1" noChangeAspect="1" noMove="1" noResize="1" noEditPoints="1" noAdjustHandles="1" noChangeArrowheads="1" noChangeShapeType="1" noTextEdit="1"/>
              </p:cNvSpPr>
              <p:nvPr/>
            </p:nvSpPr>
            <p:spPr>
              <a:xfrm>
                <a:off x="5170170" y="4060613"/>
                <a:ext cx="2812501" cy="686791"/>
              </a:xfrm>
              <a:prstGeom prst="rect">
                <a:avLst/>
              </a:prstGeom>
              <a:blipFill>
                <a:blip r:embed="rId6"/>
                <a:stretch>
                  <a:fillRect/>
                </a:stretch>
              </a:blipFill>
            </p:spPr>
            <p:txBody>
              <a:bodyPr/>
              <a:lstStyle/>
              <a:p>
                <a:r>
                  <a:rPr lang="en-US">
                    <a:noFill/>
                  </a:rPr>
                  <a:t> </a:t>
                </a:r>
              </a:p>
            </p:txBody>
          </p:sp>
        </mc:Fallback>
      </mc:AlternateContent>
      <p:grpSp>
        <p:nvGrpSpPr>
          <p:cNvPr id="14" name="Group 13"/>
          <p:cNvGrpSpPr/>
          <p:nvPr/>
        </p:nvGrpSpPr>
        <p:grpSpPr>
          <a:xfrm>
            <a:off x="2548890" y="1643956"/>
            <a:ext cx="5104287" cy="1408078"/>
            <a:chOff x="1874520" y="2199640"/>
            <a:chExt cx="6805716" cy="1877437"/>
          </a:xfrm>
        </p:grpSpPr>
        <p:sp>
          <p:nvSpPr>
            <p:cNvPr id="454661"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2"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3"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4"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5"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6"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7"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454683" name="Object 27"/>
                <p:cNvGraphicFramePr>
                  <a:graphicFrameLocks noChangeAspect="1"/>
                </p:cNvGraphicFramePr>
                <p:nvPr/>
              </p:nvGraphicFramePr>
              <p:xfrm>
                <a:off x="3604151" y="2880791"/>
                <a:ext cx="823501" cy="555632"/>
              </p:xfrm>
              <a:graphic>
                <a:graphicData uri="http://schemas.openxmlformats.org/presentationml/2006/ole">
                  <mc:AlternateContent>
                    <mc:Choice xmlns:v="urn:schemas-microsoft-com:vml" Requires="v">
                      <p:oleObj spid="_x0000_s2050" name="Equation" r:id="rId7" imgW="368280" imgH="253800" progId="Equation.3">
                        <p:embed/>
                      </p:oleObj>
                    </mc:Choice>
                    <mc:Fallback>
                      <p:oleObj name="Equation" r:id="rId7" imgW="368280" imgH="253800" progId="Equation.3">
                        <p:embed/>
                        <p:pic>
                          <p:nvPicPr>
                            <p:cNvPr id="454683" name="Object 27"/>
                            <p:cNvPicPr>
                              <a:picLocks noChangeAspect="1" noChangeArrowheads="1"/>
                            </p:cNvPicPr>
                            <p:nvPr/>
                          </p:nvPicPr>
                          <p:blipFill>
                            <a:blip r:embed="rId8">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54684"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92"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6" name="Rectangle 5"/>
                <p:cNvSpPr/>
                <p:nvPr/>
              </p:nvSpPr>
              <p:spPr>
                <a:xfrm>
                  <a:off x="8110079" y="2933871"/>
                  <a:ext cx="570157" cy="5056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25" i="1">
                                <a:latin typeface="Cambria Math" panose="02040503050406030204" pitchFamily="18" charset="0"/>
                              </a:rPr>
                            </m:ctrlPr>
                          </m:sSubPr>
                          <m:e>
                            <m:r>
                              <a:rPr lang="en-US" sz="1725" i="1">
                                <a:latin typeface="Cambria Math"/>
                              </a:rPr>
                              <m:t>𝑜</m:t>
                            </m:r>
                          </m:e>
                          <m:sub>
                            <m:r>
                              <a:rPr lang="en-US" sz="1725" i="1">
                                <a:latin typeface="Cambria Math"/>
                              </a:rPr>
                              <m:t>𝑗</m:t>
                            </m:r>
                          </m:sub>
                        </m:sSub>
                      </m:oMath>
                    </m:oMathPara>
                  </a14:m>
                  <a:endParaRPr lang="en-US" sz="1725" dirty="0"/>
                </a:p>
              </p:txBody>
            </p:sp>
          </mc:Choice>
          <mc:Fallback xmlns="">
            <p:sp>
              <p:nvSpPr>
                <p:cNvPr id="6" name="Rectangle 5"/>
                <p:cNvSpPr>
                  <a:spLocks noRot="1" noChangeAspect="1" noMove="1" noResize="1" noEditPoints="1" noAdjustHandles="1" noChangeArrowheads="1" noChangeShapeType="1" noTextEdit="1"/>
                </p:cNvSpPr>
                <p:nvPr/>
              </p:nvSpPr>
              <p:spPr>
                <a:xfrm>
                  <a:off x="8110079" y="2933871"/>
                  <a:ext cx="570157" cy="505608"/>
                </a:xfrm>
                <a:prstGeom prst="rect">
                  <a:avLst/>
                </a:prstGeom>
                <a:blipFill>
                  <a:blip r:embed="rId11"/>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74520" y="2199640"/>
                  <a:ext cx="609600" cy="18774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1</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2</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3</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4</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5</m:t>
                            </m:r>
                          </m:sub>
                        </m:sSub>
                      </m:oMath>
                    </m:oMathPara>
                  </a14:m>
                  <a:endParaRPr lang="en-US" sz="1425" dirty="0"/>
                </a:p>
                <a:p>
                  <a:pPr/>
                  <a14:m>
                    <m:oMathPara xmlns:m="http://schemas.openxmlformats.org/officeDocument/2006/math">
                      <m:oMathParaPr>
                        <m:jc m:val="centerGroup"/>
                      </m:oMathParaPr>
                      <m:oMath xmlns:m="http://schemas.openxmlformats.org/officeDocument/2006/math">
                        <m:sSub>
                          <m:sSubPr>
                            <m:ctrlPr>
                              <a:rPr lang="en-US" sz="1425" i="1">
                                <a:latin typeface="Cambria Math" panose="02040503050406030204" pitchFamily="18" charset="0"/>
                              </a:rPr>
                            </m:ctrlPr>
                          </m:sSubPr>
                          <m:e>
                            <m:r>
                              <a:rPr lang="en-US" sz="1425" i="1">
                                <a:latin typeface="Cambria Math"/>
                              </a:rPr>
                              <m:t>𝑥</m:t>
                            </m:r>
                          </m:e>
                          <m:sub>
                            <m:r>
                              <a:rPr lang="en-US" sz="1425" i="1">
                                <a:latin typeface="Cambria Math"/>
                              </a:rPr>
                              <m:t>6</m:t>
                            </m:r>
                          </m:sub>
                        </m:sSub>
                      </m:oMath>
                    </m:oMathPara>
                  </a14:m>
                  <a:endParaRPr lang="en-US" sz="1425"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7743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53192" y="2571231"/>
                  <a:ext cx="570755"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7</m:t>
                            </m:r>
                          </m:sub>
                        </m:sSub>
                      </m:oMath>
                    </m:oMathPara>
                  </a14:m>
                  <a:endParaRPr lang="en-US" sz="1500" dirty="0"/>
                </a:p>
              </p:txBody>
            </p:sp>
          </mc:Choice>
          <mc:Fallback xmlns="">
            <p:sp>
              <p:nvSpPr>
                <p:cNvPr id="8" name="Rectangle 7"/>
                <p:cNvSpPr>
                  <a:spLocks noRot="1" noChangeAspect="1" noMove="1" noResize="1" noEditPoints="1" noAdjustHandles="1" noChangeArrowheads="1" noChangeShapeType="1" noTextEdit="1"/>
                </p:cNvSpPr>
                <p:nvPr/>
              </p:nvSpPr>
              <p:spPr>
                <a:xfrm>
                  <a:off x="3353192" y="2571231"/>
                  <a:ext cx="570755" cy="43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0699" y="2370403"/>
                  <a:ext cx="721139"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i="1">
                                <a:latin typeface="Cambria Math"/>
                              </a:rPr>
                              <m:t>𝑤</m:t>
                            </m:r>
                          </m:e>
                          <m:sub>
                            <m:r>
                              <a:rPr lang="en-US" sz="1500" i="1">
                                <a:latin typeface="Cambria Math"/>
                              </a:rPr>
                              <m:t>17</m:t>
                            </m:r>
                          </m:sub>
                        </m:sSub>
                      </m:oMath>
                    </m:oMathPara>
                  </a14:m>
                  <a:endParaRPr lang="en-US" sz="1500" dirty="0"/>
                </a:p>
              </p:txBody>
            </p:sp>
          </mc:Choice>
          <mc:Fallback xmlns="">
            <p:sp>
              <p:nvSpPr>
                <p:cNvPr id="9" name="Rectangle 8"/>
                <p:cNvSpPr>
                  <a:spLocks noRot="1" noChangeAspect="1" noMove="1" noResize="1" noEditPoints="1" noAdjustHandles="1" noChangeArrowheads="1" noChangeShapeType="1" noTextEdit="1"/>
                </p:cNvSpPr>
                <p:nvPr/>
              </p:nvSpPr>
              <p:spPr>
                <a:xfrm>
                  <a:off x="2700699" y="2370403"/>
                  <a:ext cx="721139" cy="43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721019" y="3535680"/>
                  <a:ext cx="72712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i="1">
                                <a:latin typeface="Cambria Math"/>
                              </a:rPr>
                              <m:t>𝑤</m:t>
                            </m:r>
                          </m:e>
                          <m:sub>
                            <m:r>
                              <a:rPr lang="en-US" sz="1500" i="1">
                                <a:latin typeface="Cambria Math"/>
                              </a:rPr>
                              <m:t>67</m:t>
                            </m:r>
                          </m:sub>
                        </m:sSub>
                      </m:oMath>
                    </m:oMathPara>
                  </a14:m>
                  <a:endParaRPr lang="en-US" sz="15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9" y="3535680"/>
                  <a:ext cx="727123" cy="430887"/>
                </a:xfrm>
                <a:prstGeom prst="rect">
                  <a:avLst/>
                </a:prstGeom>
                <a:blipFill>
                  <a:blip r:embed="rId15"/>
                  <a:stretch>
                    <a:fillRect/>
                  </a:stretch>
                </a:blipFill>
              </p:spPr>
              <p:txBody>
                <a:bodyPr/>
                <a:lstStyle/>
                <a:p>
                  <a:r>
                    <a:rPr lang="en-US">
                      <a:noFill/>
                    </a:rPr>
                    <a:t> </a:t>
                  </a:r>
                </a:p>
              </p:txBody>
            </p:sp>
          </mc:Fallback>
        </mc:AlternateContent>
        <p:sp>
          <p:nvSpPr>
            <p:cNvPr id="10" name="Right Arrow 9"/>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55" name="Right Arrow 54"/>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grpSp>
      <p:pic>
        <p:nvPicPr>
          <p:cNvPr id="54745"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64075" y="2005009"/>
            <a:ext cx="1843928" cy="755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256641" y="4327293"/>
            <a:ext cx="4584498" cy="652039"/>
          </a:xfrm>
          <a:prstGeom prst="rect">
            <a:avLst/>
          </a:prstGeom>
          <a:solidFill>
            <a:srgbClr val="FFFFCC"/>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1400" b="1" dirty="0"/>
              <a:t>Note: </a:t>
            </a:r>
          </a:p>
          <a:p>
            <a:r>
              <a:rPr lang="en-US" sz="1400" dirty="0"/>
              <a:t>Other gates, beyond Sigmoid, can be used (</a:t>
            </a:r>
            <a:r>
              <a:rPr lang="en-US" sz="1400" dirty="0" err="1"/>
              <a:t>TanH</a:t>
            </a:r>
            <a:r>
              <a:rPr lang="en-US" sz="1400" dirty="0"/>
              <a:t>, </a:t>
            </a:r>
            <a:r>
              <a:rPr lang="en-US" sz="1400" dirty="0" err="1"/>
              <a:t>ReLu</a:t>
            </a:r>
            <a:r>
              <a:rPr lang="en-US" sz="1400" dirty="0"/>
              <a:t>)</a:t>
            </a:r>
          </a:p>
          <a:p>
            <a:r>
              <a:rPr lang="en-US" sz="1400" dirty="0"/>
              <a:t>Other Loss functions,  beyond LMS, can be used. </a:t>
            </a:r>
          </a:p>
        </p:txBody>
      </p:sp>
    </p:spTree>
    <p:extLst>
      <p:ext uri="{BB962C8B-B14F-4D97-AF65-F5344CB8AC3E}">
        <p14:creationId xmlns:p14="http://schemas.microsoft.com/office/powerpoint/2010/main" val="34346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bg/>
                                          </p:spTgt>
                                        </p:tgtEl>
                                        <p:attrNameLst>
                                          <p:attrName>style.visibility</p:attrName>
                                        </p:attrNameLst>
                                      </p:cBhvr>
                                      <p:to>
                                        <p:strVal val="visible"/>
                                      </p:to>
                                    </p:set>
                                    <p:animEffect transition="in" filter="wipe(down)">
                                      <p:cBhvr>
                                        <p:cTn id="7" dur="500"/>
                                        <p:tgtEl>
                                          <p:spTgt spid="3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down)">
                                      <p:cBhvr>
                                        <p:cTn id="10" dur="500"/>
                                        <p:tgtEl>
                                          <p:spTgt spid="3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animEffect transition="in" filter="wipe(down)">
                                      <p:cBhvr>
                                        <p:cTn id="13" dur="500"/>
                                        <p:tgtEl>
                                          <p:spTgt spid="3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
                                            <p:txEl>
                                              <p:pRg st="2" end="2"/>
                                            </p:txEl>
                                          </p:spTgt>
                                        </p:tgtEl>
                                        <p:attrNameLst>
                                          <p:attrName>style.visibility</p:attrName>
                                        </p:attrNameLst>
                                      </p:cBhvr>
                                      <p:to>
                                        <p:strVal val="visible"/>
                                      </p:to>
                                    </p:set>
                                    <p:animEffect transition="in" filter="wipe(down)">
                                      <p:cBhvr>
                                        <p:cTn id="16"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37</a:t>
            </a:fld>
            <a:endParaRPr lang="en-US" dirty="0"/>
          </a:p>
        </p:txBody>
      </p:sp>
      <p:sp>
        <p:nvSpPr>
          <p:cNvPr id="2" name="Title 1"/>
          <p:cNvSpPr>
            <a:spLocks noGrp="1"/>
          </p:cNvSpPr>
          <p:nvPr>
            <p:ph type="title"/>
          </p:nvPr>
        </p:nvSpPr>
        <p:spPr/>
        <p:txBody>
          <a:bodyPr/>
          <a:lstStyle/>
          <a:p>
            <a:r>
              <a:rPr lang="en-US" dirty="0"/>
              <a:t>Derivation of Learning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weights are updated incrementally;  the error is computed for</a:t>
                </a:r>
                <a:r>
                  <a:rPr lang="en-US" u="sng" dirty="0"/>
                  <a:t> each example</a:t>
                </a:r>
                <a:r>
                  <a:rPr lang="en-US" b="1" dirty="0"/>
                  <a:t> </a:t>
                </a:r>
                <a:r>
                  <a:rPr lang="en-US" dirty="0"/>
                  <a:t>and the weight update is then derived.</a:t>
                </a:r>
              </a:p>
              <a:p>
                <a:pPr marL="0" indent="0">
                  <a:buNone/>
                </a:pPr>
                <a14:m>
                  <m:oMathPara xmlns:m="http://schemas.openxmlformats.org/officeDocument/2006/math">
                    <m:oMathParaPr>
                      <m:jc m:val="centerGroup"/>
                    </m:oMathParaPr>
                    <m:oMath xmlns:m="http://schemas.openxmlformats.org/officeDocument/2006/math">
                      <m:sSub>
                        <m:sSubPr>
                          <m:ctrlPr>
                            <a:rPr lang="en-US" sz="1500" i="1">
                              <a:solidFill>
                                <a:srgbClr val="008A1B"/>
                              </a:solidFill>
                              <a:latin typeface="Cambria Math" panose="02040503050406030204" pitchFamily="18" charset="0"/>
                            </a:rPr>
                          </m:ctrlPr>
                        </m:sSubPr>
                        <m:e>
                          <m:r>
                            <a:rPr lang="en-US" sz="1500" i="1">
                              <a:solidFill>
                                <a:srgbClr val="008A1B"/>
                              </a:solidFill>
                              <a:latin typeface="Cambria Math" charset="0"/>
                            </a:rPr>
                            <m:t>𝐸</m:t>
                          </m:r>
                        </m:e>
                        <m:sub>
                          <m:r>
                            <a:rPr lang="en-US" sz="1500" i="1">
                              <a:solidFill>
                                <a:srgbClr val="008A1B"/>
                              </a:solidFill>
                              <a:latin typeface="Cambria Math" charset="0"/>
                            </a:rPr>
                            <m:t>𝑑</m:t>
                          </m:r>
                        </m:sub>
                      </m:sSub>
                      <m:d>
                        <m:dPr>
                          <m:ctrlPr>
                            <a:rPr lang="en-US" sz="1500" i="1">
                              <a:latin typeface="Cambria Math" panose="02040503050406030204" pitchFamily="18" charset="0"/>
                            </a:rPr>
                          </m:ctrlPr>
                        </m:dPr>
                        <m:e>
                          <m:r>
                            <a:rPr lang="en-US" sz="1500" b="1" i="1" smtClean="0">
                              <a:latin typeface="Cambria Math" panose="02040503050406030204" pitchFamily="18" charset="0"/>
                            </a:rPr>
                            <m:t>𝒘</m:t>
                          </m:r>
                        </m:e>
                      </m:d>
                      <m:r>
                        <a:rPr lang="en-US" sz="1500" i="1">
                          <a:latin typeface="Cambria Math"/>
                        </a:rPr>
                        <m:t>=</m:t>
                      </m:r>
                      <m:f>
                        <m:fPr>
                          <m:ctrlPr>
                            <a:rPr lang="en-US" sz="1500" i="1">
                              <a:latin typeface="Cambria Math" panose="02040503050406030204" pitchFamily="18" charset="0"/>
                            </a:rPr>
                          </m:ctrlPr>
                        </m:fPr>
                        <m:num>
                          <m:r>
                            <a:rPr lang="en-US" sz="1500" i="1">
                              <a:latin typeface="Cambria Math"/>
                            </a:rPr>
                            <m:t>1</m:t>
                          </m:r>
                        </m:num>
                        <m:den>
                          <m:r>
                            <a:rPr lang="en-US" sz="1500" i="1">
                              <a:latin typeface="Cambria Math"/>
                            </a:rPr>
                            <m:t>2</m:t>
                          </m:r>
                        </m:den>
                      </m:f>
                      <m:nary>
                        <m:naryPr>
                          <m:chr m:val="∑"/>
                          <m:ctrlPr>
                            <a:rPr lang="en-US" sz="1500" i="1">
                              <a:latin typeface="Cambria Math" panose="02040503050406030204" pitchFamily="18" charset="0"/>
                            </a:rPr>
                          </m:ctrlPr>
                        </m:naryPr>
                        <m:sub>
                          <m:r>
                            <m:rPr>
                              <m:brk m:alnAt="23"/>
                            </m:rPr>
                            <a:rPr lang="en-US" sz="1500" i="1">
                              <a:latin typeface="Cambria Math"/>
                            </a:rPr>
                            <m:t>𝑘</m:t>
                          </m:r>
                          <m:r>
                            <a:rPr lang="en-US" sz="1500" i="1">
                              <a:latin typeface="Cambria Math"/>
                            </a:rPr>
                            <m:t>∈</m:t>
                          </m:r>
                          <m:r>
                            <a:rPr lang="en-US" sz="1500" i="1">
                              <a:latin typeface="Cambria Math"/>
                            </a:rPr>
                            <m:t>𝐾</m:t>
                          </m:r>
                        </m:sub>
                        <m:sup/>
                        <m:e>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sSub>
                                    <m:sSubPr>
                                      <m:ctrlPr>
                                        <a:rPr lang="en-US" sz="1500" i="1">
                                          <a:latin typeface="Cambria Math" panose="02040503050406030204" pitchFamily="18" charset="0"/>
                                        </a:rPr>
                                      </m:ctrlPr>
                                    </m:sSubPr>
                                    <m:e>
                                      <m:r>
                                        <a:rPr lang="en-US" sz="1500" i="1">
                                          <a:latin typeface="Cambria Math"/>
                                        </a:rPr>
                                        <m:t>𝑡</m:t>
                                      </m:r>
                                    </m:e>
                                    <m:sub>
                                      <m:r>
                                        <a:rPr lang="en-US" sz="1500" i="1">
                                          <a:latin typeface="Cambria Math"/>
                                        </a:rPr>
                                        <m:t>𝑘</m:t>
                                      </m:r>
                                    </m:sub>
                                  </m:sSub>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𝑘</m:t>
                                      </m:r>
                                    </m:sub>
                                  </m:sSub>
                                </m:e>
                              </m:d>
                            </m:e>
                            <m:sup>
                              <m:r>
                                <a:rPr lang="en-US" sz="1500" i="1">
                                  <a:latin typeface="Cambria Math"/>
                                </a:rPr>
                                <m:t>2</m:t>
                              </m:r>
                            </m:sup>
                          </m:sSup>
                        </m:e>
                      </m:nary>
                    </m:oMath>
                  </m:oMathPara>
                </a14:m>
                <a:endParaRPr lang="en-US" sz="1500" dirty="0"/>
              </a:p>
              <a:p>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𝑤</m:t>
                        </m:r>
                      </m:e>
                      <m:sub>
                        <m:r>
                          <a:rPr lang="en-US" b="0" i="1" smtClean="0">
                            <a:solidFill>
                              <a:srgbClr val="FF0000"/>
                            </a:solidFill>
                            <a:latin typeface="Cambria Math"/>
                          </a:rPr>
                          <m:t>𝑖𝑗</m:t>
                        </m:r>
                      </m:sub>
                    </m:sSub>
                  </m:oMath>
                </a14:m>
                <a:r>
                  <a:rPr lang="en-US" dirty="0"/>
                  <a:t> influences the output </a:t>
                </a:r>
                <a14:m>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charset="0"/>
                          </a:rPr>
                          <m:t>𝑜</m:t>
                        </m:r>
                      </m:e>
                      <m:sub>
                        <m:r>
                          <a:rPr lang="en-US" i="1">
                            <a:solidFill>
                              <a:srgbClr val="0000FF"/>
                            </a:solidFill>
                            <a:latin typeface="Cambria Math" panose="02040503050406030204" pitchFamily="18" charset="0"/>
                          </a:rPr>
                          <m:t>𝑗</m:t>
                        </m:r>
                      </m:sub>
                    </m:sSub>
                    <m:r>
                      <a:rPr lang="en-US" i="1">
                        <a:solidFill>
                          <a:srgbClr val="0000FF"/>
                        </a:solidFill>
                        <a:latin typeface="Cambria Math" panose="02040503050406030204" pitchFamily="18" charset="0"/>
                      </a:rPr>
                      <m:t> </m:t>
                    </m:r>
                  </m:oMath>
                </a14:m>
                <a:r>
                  <a:rPr lang="en-US" dirty="0"/>
                  <a:t>only through  </a:t>
                </a:r>
                <a14:m>
                  <m:oMath xmlns:m="http://schemas.openxmlformats.org/officeDocument/2006/math">
                    <m:sSub>
                      <m:sSubPr>
                        <m:ctrlPr>
                          <a:rPr lang="en-US" i="1" smtClean="0">
                            <a:solidFill>
                              <a:srgbClr val="9900CC"/>
                            </a:solidFill>
                            <a:latin typeface="Cambria Math" panose="02040503050406030204" pitchFamily="18"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oMath>
                </a14:m>
                <a:endParaRPr lang="en-US" dirty="0"/>
              </a:p>
              <a:p>
                <a:pPr marL="0" indent="0">
                  <a:buNone/>
                </a:pPr>
                <a:endParaRPr lang="en-US" dirty="0"/>
              </a:p>
              <a:p>
                <a:endParaRPr lang="en-US" dirty="0"/>
              </a:p>
              <a:p>
                <a:r>
                  <a:rPr lang="en-US" dirty="0"/>
                  <a:t>Therefore:</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m:t>
                          </m:r>
                          <m:sSub>
                            <m:sSubPr>
                              <m:ctrlPr>
                                <a:rPr lang="en-US" i="1">
                                  <a:solidFill>
                                    <a:srgbClr val="008A1B"/>
                                  </a:solidFill>
                                  <a:latin typeface="Cambria Math" panose="02040503050406030204" pitchFamily="18" charset="0"/>
                                </a:rPr>
                              </m:ctrlPr>
                            </m:sSubPr>
                            <m:e>
                              <m:r>
                                <a:rPr lang="en-US" i="1">
                                  <a:solidFill>
                                    <a:srgbClr val="008A1B"/>
                                  </a:solidFill>
                                  <a:latin typeface="Cambria Math" charset="0"/>
                                </a:rPr>
                                <m:t>𝐸</m:t>
                              </m:r>
                            </m:e>
                            <m:sub>
                              <m:r>
                                <a:rPr lang="en-US" i="1">
                                  <a:solidFill>
                                    <a:srgbClr val="008A1B"/>
                                  </a:solidFill>
                                  <a:latin typeface="Cambria Math" charset="0"/>
                                </a:rPr>
                                <m:t>𝑑</m:t>
                              </m:r>
                            </m:sub>
                          </m:sSub>
                        </m:num>
                        <m:den>
                          <m:r>
                            <a:rPr lang="en-US" i="1">
                              <a:latin typeface="Cambria Math"/>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𝐸</m:t>
                              </m:r>
                            </m:e>
                            <m:sub>
                              <m:r>
                                <a:rPr lang="en-US" i="1">
                                  <a:solidFill>
                                    <a:srgbClr val="00B050"/>
                                  </a:solidFill>
                                  <a:latin typeface="Cambria Math"/>
                                </a:rPr>
                                <m:t>𝑑</m:t>
                              </m:r>
                            </m:sub>
                          </m:sSub>
                        </m:num>
                        <m:den>
                          <m:r>
                            <a:rPr lang="en-US" i="1">
                              <a:latin typeface="Cambria Math"/>
                            </a:rPr>
                            <m:t>𝜕</m:t>
                          </m:r>
                          <m:sSub>
                            <m:sSubPr>
                              <m:ctrlPr>
                                <a:rPr lang="en-US" i="1">
                                  <a:solidFill>
                                    <a:srgbClr val="0000FF"/>
                                  </a:solidFill>
                                  <a:latin typeface="Cambria Math" panose="02040503050406030204" pitchFamily="18" charset="0"/>
                                </a:rPr>
                              </m:ctrlPr>
                            </m:sSubPr>
                            <m:e>
                              <m:r>
                                <m:rPr>
                                  <m:sty m:val="p"/>
                                </m:rPr>
                                <a:rPr lang="en-US">
                                  <a:solidFill>
                                    <a:srgbClr val="0000FF"/>
                                  </a:solidFill>
                                  <a:latin typeface="Cambria Math"/>
                                </a:rPr>
                                <m:t>o</m:t>
                              </m:r>
                            </m:e>
                            <m:sub>
                              <m:r>
                                <a:rPr lang="en-US" i="1">
                                  <a:solidFill>
                                    <a:srgbClr val="0000FF"/>
                                  </a:solidFill>
                                  <a:latin typeface="Cambria Math"/>
                                </a:rPr>
                                <m:t>𝑗</m:t>
                              </m:r>
                            </m:sub>
                          </m:sSub>
                        </m:den>
                      </m:f>
                      <m:r>
                        <a:rPr lang="en-US" i="1">
                          <a:latin typeface="Cambria Math"/>
                        </a:rPr>
                        <m:t> </m:t>
                      </m:r>
                      <m:f>
                        <m:fPr>
                          <m:ctrlPr>
                            <a:rPr lang="en-US" i="1">
                              <a:latin typeface="Cambria Math" panose="02040503050406030204" pitchFamily="18" charset="0"/>
                            </a:rPr>
                          </m:ctrlPr>
                        </m:fPr>
                        <m:num>
                          <m:r>
                            <a:rPr lang="en-US" i="1">
                              <a:latin typeface="Cambria Math"/>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num>
                        <m:den>
                          <m:r>
                            <a:rPr lang="en-US" i="1">
                              <a:latin typeface="Cambria Math"/>
                            </a:rPr>
                            <m:t>𝜕</m:t>
                          </m:r>
                          <m:sSub>
                            <m:sSubPr>
                              <m:ctrlPr>
                                <a:rPr lang="en-US" i="1">
                                  <a:solidFill>
                                    <a:srgbClr val="9900CC"/>
                                  </a:solidFill>
                                  <a:latin typeface="Cambria Math" panose="02040503050406030204" pitchFamily="18"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den>
                      </m:f>
                      <m:f>
                        <m:fPr>
                          <m:ctrlPr>
                            <a:rPr lang="en-US" i="1">
                              <a:latin typeface="Cambria Math" panose="02040503050406030204" pitchFamily="18" charset="0"/>
                            </a:rPr>
                          </m:ctrlPr>
                        </m:fPr>
                        <m:num>
                          <m:r>
                            <a:rPr lang="en-US" i="1">
                              <a:latin typeface="Cambria Math"/>
                            </a:rPr>
                            <m:t>𝜕</m:t>
                          </m:r>
                          <m:sSub>
                            <m:sSubPr>
                              <m:ctrlPr>
                                <a:rPr lang="en-US" i="1">
                                  <a:solidFill>
                                    <a:srgbClr val="9900CC"/>
                                  </a:solidFill>
                                  <a:latin typeface="Cambria Math" panose="02040503050406030204" pitchFamily="18"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num>
                        <m:den>
                          <m:r>
                            <a:rPr lang="en-US" i="1">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2149"/>
                </a:stretch>
              </a:blipFill>
            </p:spPr>
            <p:txBody>
              <a:bodyPr/>
              <a:lstStyle/>
              <a:p>
                <a:r>
                  <a:rPr lang="en-US">
                    <a:noFill/>
                  </a:rPr>
                  <a:t> </a:t>
                </a:r>
              </a:p>
            </p:txBody>
          </p:sp>
        </mc:Fallback>
      </mc:AlternateContent>
      <p:grpSp>
        <p:nvGrpSpPr>
          <p:cNvPr id="6" name="Group 5"/>
          <p:cNvGrpSpPr/>
          <p:nvPr/>
        </p:nvGrpSpPr>
        <p:grpSpPr>
          <a:xfrm>
            <a:off x="6288360" y="2714357"/>
            <a:ext cx="1548181" cy="1849032"/>
            <a:chOff x="6706118" y="2552343"/>
            <a:chExt cx="2064240" cy="2465376"/>
          </a:xfrm>
        </p:grpSpPr>
        <p:grpSp>
          <p:nvGrpSpPr>
            <p:cNvPr id="10" name="Group 51"/>
            <p:cNvGrpSpPr>
              <a:grpSpLocks/>
            </p:cNvGrpSpPr>
            <p:nvPr/>
          </p:nvGrpSpPr>
          <p:grpSpPr bwMode="auto">
            <a:xfrm>
              <a:off x="6858000" y="3009543"/>
              <a:ext cx="1661018" cy="1524000"/>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46" name="TextBox 45"/>
                <p:cNvSpPr txBox="1"/>
                <p:nvPr/>
              </p:nvSpPr>
              <p:spPr>
                <a:xfrm>
                  <a:off x="6706118" y="2552343"/>
                  <a:ext cx="2064240" cy="2465376"/>
                </a:xfrm>
                <a:prstGeom prst="rect">
                  <a:avLst/>
                </a:prstGeom>
                <a:noFill/>
              </p:spPr>
              <p:txBody>
                <a:bodyPr wrap="none" rtlCol="0">
                  <a:spAutoFit/>
                </a:bodyPr>
                <a:lstStyle/>
                <a:p>
                  <a:pPr algn="ctr"/>
                  <a14:m>
                    <m:oMath xmlns:m="http://schemas.openxmlformats.org/officeDocument/2006/math">
                      <m:sSub>
                        <m:sSubPr>
                          <m:ctrlPr>
                            <a:rPr lang="en-US" sz="1875" i="1" smtClean="0">
                              <a:solidFill>
                                <a:srgbClr val="0000FF"/>
                              </a:solidFill>
                              <a:latin typeface="Cambria Math" panose="02040503050406030204" pitchFamily="18" charset="0"/>
                            </a:rPr>
                          </m:ctrlPr>
                        </m:sSubPr>
                        <m:e>
                          <m:r>
                            <a:rPr lang="en-US" sz="1875" i="1">
                              <a:solidFill>
                                <a:srgbClr val="0000FF"/>
                              </a:solidFill>
                              <a:latin typeface="Cambria Math"/>
                            </a:rPr>
                            <m:t>𝑜</m:t>
                          </m:r>
                        </m:e>
                        <m:sub>
                          <m:r>
                            <a:rPr lang="en-US" sz="1875" i="1">
                              <a:solidFill>
                                <a:srgbClr val="0000FF"/>
                              </a:solidFill>
                              <a:latin typeface="Cambria Math"/>
                            </a:rPr>
                            <m:t>1</m:t>
                          </m:r>
                        </m:sub>
                      </m:sSub>
                    </m:oMath>
                  </a14:m>
                  <a:r>
                    <a:rPr lang="en-US" sz="1875" dirty="0">
                      <a:solidFill>
                        <a:srgbClr val="0000FF"/>
                      </a:solidFill>
                    </a:rPr>
                    <a:t>…</a:t>
                  </a:r>
                  <a14:m>
                    <m:oMath xmlns:m="http://schemas.openxmlformats.org/officeDocument/2006/math">
                      <m:sSub>
                        <m:sSubPr>
                          <m:ctrlPr>
                            <a:rPr lang="en-US" sz="1875" i="1">
                              <a:solidFill>
                                <a:srgbClr val="0000FF"/>
                              </a:solidFill>
                              <a:latin typeface="Cambria Math" panose="02040503050406030204" pitchFamily="18" charset="0"/>
                            </a:rPr>
                          </m:ctrlPr>
                        </m:sSubPr>
                        <m:e>
                          <m:r>
                            <a:rPr lang="en-US" sz="1875" b="0" i="1" smtClean="0">
                              <a:solidFill>
                                <a:srgbClr val="0000FF"/>
                              </a:solidFill>
                              <a:latin typeface="Cambria Math" panose="02040503050406030204" pitchFamily="18" charset="0"/>
                            </a:rPr>
                            <m:t>,</m:t>
                          </m:r>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charset="0"/>
                                </a:rPr>
                                <m:t>𝑜</m:t>
                              </m:r>
                            </m:e>
                            <m:sub>
                              <m:r>
                                <a:rPr lang="en-US" sz="2000" i="1">
                                  <a:solidFill>
                                    <a:srgbClr val="0000FF"/>
                                  </a:solidFill>
                                  <a:latin typeface="Cambria Math" panose="02040503050406030204" pitchFamily="18" charset="0"/>
                                </a:rPr>
                                <m:t>𝑗</m:t>
                              </m:r>
                            </m:sub>
                          </m:sSub>
                          <m:r>
                            <a:rPr lang="en-US" sz="2000" b="0" i="1" smtClean="0">
                              <a:solidFill>
                                <a:srgbClr val="0000FF"/>
                              </a:solidFill>
                              <a:latin typeface="Cambria Math" panose="02040503050406030204" pitchFamily="18" charset="0"/>
                            </a:rPr>
                            <m:t>,..</m:t>
                          </m:r>
                          <m:r>
                            <a:rPr lang="en-US" sz="1875" i="1">
                              <a:solidFill>
                                <a:srgbClr val="0000FF"/>
                              </a:solidFill>
                              <a:latin typeface="Cambria Math"/>
                            </a:rPr>
                            <m:t>𝑜</m:t>
                          </m:r>
                        </m:e>
                        <m:sub>
                          <m:r>
                            <a:rPr lang="en-US" sz="1875" i="1">
                              <a:solidFill>
                                <a:srgbClr val="0000FF"/>
                              </a:solidFill>
                              <a:latin typeface="Cambria Math"/>
                            </a:rPr>
                            <m:t>𝑘</m:t>
                          </m:r>
                        </m:sub>
                      </m:sSub>
                    </m:oMath>
                  </a14:m>
                  <a:r>
                    <a:rPr lang="en-US" sz="1875" dirty="0"/>
                    <a:t> </a:t>
                  </a:r>
                </a:p>
                <a:p>
                  <a:pPr algn="ctr"/>
                  <a:endParaRPr lang="en-US" sz="1875" dirty="0"/>
                </a:p>
                <a:p>
                  <a:pPr algn="ctr"/>
                  <a:r>
                    <a:rPr lang="en-US" sz="1875" dirty="0"/>
                    <a:t>                </a:t>
                  </a:r>
                  <a14:m>
                    <m:oMath xmlns:m="http://schemas.openxmlformats.org/officeDocument/2006/math">
                      <m:r>
                        <m:rPr>
                          <m:sty m:val="p"/>
                        </m:rPr>
                        <a:rPr lang="en-US" sz="1875" b="0" i="0" smtClean="0">
                          <a:latin typeface="Cambria Math" panose="02040503050406030204" pitchFamily="18" charset="0"/>
                        </a:rPr>
                        <m:t>x</m:t>
                      </m:r>
                      <m:r>
                        <a:rPr lang="en-US" sz="1875" b="0" i="1" baseline="-25000" smtClean="0">
                          <a:latin typeface="Cambria Math" panose="02040503050406030204" pitchFamily="18" charset="0"/>
                        </a:rPr>
                        <m:t>𝑖</m:t>
                      </m:r>
                    </m:oMath>
                  </a14:m>
                  <a:endParaRPr lang="en-US" sz="1875" baseline="-25000" dirty="0"/>
                </a:p>
                <a:p>
                  <a:pPr algn="ctr"/>
                  <a:endParaRPr lang="en-US" sz="1875" dirty="0"/>
                </a:p>
                <a:p>
                  <a:pPr algn="ctr"/>
                  <a:endParaRPr lang="en-US" sz="1875" dirty="0"/>
                </a:p>
                <a:p>
                  <a:pPr algn="ctr"/>
                  <a:r>
                    <a:rPr lang="en-US" sz="1875" dirty="0"/>
                    <a:t>        </a:t>
                  </a:r>
                </a:p>
              </p:txBody>
            </p:sp>
          </mc:Choice>
          <mc:Fallback xmlns="">
            <p:sp>
              <p:nvSpPr>
                <p:cNvPr id="46" name="TextBox 45"/>
                <p:cNvSpPr txBox="1">
                  <a:spLocks noRot="1" noChangeAspect="1" noMove="1" noResize="1" noEditPoints="1" noAdjustHandles="1" noChangeArrowheads="1" noChangeShapeType="1" noTextEdit="1"/>
                </p:cNvSpPr>
                <p:nvPr/>
              </p:nvSpPr>
              <p:spPr>
                <a:xfrm>
                  <a:off x="6706118" y="2552343"/>
                  <a:ext cx="2064240" cy="2465376"/>
                </a:xfrm>
                <a:prstGeom prst="rect">
                  <a:avLst/>
                </a:prstGeom>
                <a:blipFill>
                  <a:blip r:embed="rId3"/>
                  <a:stretch>
                    <a:fillRect t="-1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002233" y="3028028"/>
                  <a:ext cx="752257" cy="522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oMath>
                    </m:oMathPara>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8002233" y="3028028"/>
                  <a:ext cx="752257" cy="522195"/>
                </a:xfrm>
                <a:prstGeom prst="rect">
                  <a:avLst/>
                </a:prstGeom>
                <a:blipFill>
                  <a:blip r:embed="rId4"/>
                  <a:stretch>
                    <a:fillRect b="-6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1974258" y="2923444"/>
                <a:ext cx="4094719" cy="472694"/>
              </a:xfrm>
              <a:prstGeom prst="rect">
                <a:avLst/>
              </a:prstGeom>
            </p:spPr>
            <p:txBody>
              <a:bodyPr wrap="square">
                <a:spAutoFit/>
              </a:bodyPr>
              <a:lstStyle/>
              <a:p>
                <a14:m>
                  <m:oMath xmlns:m="http://schemas.openxmlformats.org/officeDocument/2006/math">
                    <m:sSub>
                      <m:sSubPr>
                        <m:ctrlPr>
                          <a:rPr lang="en-US" sz="1500" i="1" smtClean="0">
                            <a:solidFill>
                              <a:srgbClr val="0000FF"/>
                            </a:solidFill>
                            <a:latin typeface="Cambria Math" panose="02040503050406030204" pitchFamily="18" charset="0"/>
                          </a:rPr>
                        </m:ctrlPr>
                      </m:sSubPr>
                      <m:e>
                        <m:r>
                          <a:rPr lang="en-US" sz="1500" i="1">
                            <a:solidFill>
                              <a:srgbClr val="0000FF"/>
                            </a:solidFill>
                            <a:latin typeface="Cambria Math" charset="0"/>
                          </a:rPr>
                          <m:t>𝑜</m:t>
                        </m:r>
                      </m:e>
                      <m:sub>
                        <m:r>
                          <a:rPr lang="en-US" sz="1500" b="0" i="1" smtClean="0">
                            <a:solidFill>
                              <a:srgbClr val="0000FF"/>
                            </a:solidFill>
                            <a:latin typeface="Cambria Math" panose="02040503050406030204" pitchFamily="18" charset="0"/>
                          </a:rPr>
                          <m:t>𝑗</m:t>
                        </m:r>
                      </m:sub>
                    </m:sSub>
                    <m:r>
                      <a:rPr lang="en-US" sz="1500" i="1">
                        <a:latin typeface="Cambria Math"/>
                      </a:rPr>
                      <m:t>=</m:t>
                    </m:r>
                    <m:f>
                      <m:fPr>
                        <m:ctrlPr>
                          <a:rPr lang="en-US" sz="1500" i="1">
                            <a:latin typeface="Cambria Math" panose="02040503050406030204" pitchFamily="18" charset="0"/>
                          </a:rPr>
                        </m:ctrlPr>
                      </m:fPr>
                      <m:num>
                        <m:r>
                          <a:rPr lang="en-US" sz="1500" i="1">
                            <a:latin typeface="Cambria Math"/>
                          </a:rPr>
                          <m:t>1</m:t>
                        </m:r>
                      </m:num>
                      <m:den>
                        <m:r>
                          <a:rPr lang="en-US" sz="1500" i="1">
                            <a:latin typeface="Cambria Math"/>
                          </a:rPr>
                          <m:t>1+</m:t>
                        </m:r>
                        <m:func>
                          <m:funcPr>
                            <m:ctrlPr>
                              <a:rPr lang="en-US" sz="1500" i="1">
                                <a:latin typeface="Cambria Math" panose="02040503050406030204" pitchFamily="18" charset="0"/>
                              </a:rPr>
                            </m:ctrlPr>
                          </m:funcPr>
                          <m:fName>
                            <m:r>
                              <m:rPr>
                                <m:sty m:val="p"/>
                              </m:rPr>
                              <a:rPr lang="en-US" sz="1500">
                                <a:latin typeface="Cambria Math"/>
                              </a:rPr>
                              <m:t>exp</m:t>
                            </m:r>
                          </m:fName>
                          <m:e>
                            <m:r>
                              <a:rPr lang="en-US" sz="1500" i="1">
                                <a:latin typeface="Cambria Math"/>
                              </a:rPr>
                              <m:t>{−(</m:t>
                            </m:r>
                            <m:sSub>
                              <m:sSubPr>
                                <m:ctrlPr>
                                  <a:rPr lang="en-US" sz="1500" i="1">
                                    <a:solidFill>
                                      <a:srgbClr val="9900CC"/>
                                    </a:solidFill>
                                    <a:latin typeface="Cambria Math" panose="02040503050406030204" pitchFamily="18" charset="0"/>
                                  </a:rPr>
                                </m:ctrlPr>
                              </m:sSubPr>
                              <m:e>
                                <m:r>
                                  <m:rPr>
                                    <m:sty m:val="p"/>
                                  </m:rPr>
                                  <a:rPr lang="en-US" sz="1500">
                                    <a:solidFill>
                                      <a:srgbClr val="9900CC"/>
                                    </a:solidFill>
                                    <a:latin typeface="Cambria Math"/>
                                  </a:rPr>
                                  <m:t>net</m:t>
                                </m:r>
                              </m:e>
                              <m:sub>
                                <m:r>
                                  <a:rPr lang="en-US" sz="1500" i="1">
                                    <a:solidFill>
                                      <a:srgbClr val="9900CC"/>
                                    </a:solidFill>
                                    <a:latin typeface="Cambria Math"/>
                                  </a:rPr>
                                  <m:t>𝑗</m:t>
                                </m:r>
                              </m:sub>
                            </m:sSub>
                            <m:r>
                              <a:rPr lang="en-US" sz="1500" i="1">
                                <a:latin typeface="Cambria Math"/>
                              </a:rPr>
                              <m:t>−</m:t>
                            </m:r>
                            <m:r>
                              <a:rPr lang="en-US" sz="1500" i="1">
                                <a:latin typeface="Cambria Math" panose="02040503050406030204" pitchFamily="18" charset="0"/>
                              </a:rPr>
                              <m:t>𝑇</m:t>
                            </m:r>
                            <m:r>
                              <a:rPr lang="en-US" sz="1500" i="1">
                                <a:latin typeface="Cambria Math"/>
                              </a:rPr>
                              <m:t>)}</m:t>
                            </m:r>
                          </m:e>
                        </m:func>
                      </m:den>
                    </m:f>
                  </m:oMath>
                </a14:m>
                <a:r>
                  <a:rPr lang="en-US" sz="1500" dirty="0"/>
                  <a:t>    and    </a:t>
                </a:r>
                <a14:m>
                  <m:oMath xmlns:m="http://schemas.openxmlformats.org/officeDocument/2006/math">
                    <m:sSub>
                      <m:sSubPr>
                        <m:ctrlPr>
                          <a:rPr lang="en-US" sz="1500" i="1">
                            <a:solidFill>
                              <a:srgbClr val="9900CC"/>
                            </a:solidFill>
                            <a:latin typeface="Cambria Math" panose="02040503050406030204" pitchFamily="18" charset="0"/>
                          </a:rPr>
                        </m:ctrlPr>
                      </m:sSubPr>
                      <m:e>
                        <m:r>
                          <m:rPr>
                            <m:sty m:val="p"/>
                          </m:rPr>
                          <a:rPr lang="en-US" sz="1500">
                            <a:solidFill>
                              <a:srgbClr val="9900CC"/>
                            </a:solidFill>
                            <a:latin typeface="Cambria Math"/>
                          </a:rPr>
                          <m:t>net</m:t>
                        </m:r>
                      </m:e>
                      <m:sub>
                        <m:r>
                          <a:rPr lang="en-US" sz="1500" i="1">
                            <a:solidFill>
                              <a:srgbClr val="9900CC"/>
                            </a:solidFill>
                            <a:latin typeface="Cambria Math"/>
                          </a:rPr>
                          <m:t>𝑗</m:t>
                        </m:r>
                      </m:sub>
                    </m:sSub>
                    <m:r>
                      <a:rPr lang="en-US" sz="1500" i="1">
                        <a:latin typeface="Cambria Math"/>
                      </a:rPr>
                      <m:t>=∑</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a:rPr>
                          <m:t>𝑖𝑗</m:t>
                        </m:r>
                      </m:sub>
                    </m:sSub>
                    <m:r>
                      <a:rPr lang="en-US" sz="1500" i="1">
                        <a:latin typeface="Cambria Math"/>
                      </a:rPr>
                      <m:t>.</m:t>
                    </m:r>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oMath>
                </a14:m>
                <a:endParaRPr lang="en-US" sz="1500" dirty="0"/>
              </a:p>
            </p:txBody>
          </p:sp>
        </mc:Choice>
        <mc:Fallback xmlns="">
          <p:sp>
            <p:nvSpPr>
              <p:cNvPr id="7" name="Rectangle 6"/>
              <p:cNvSpPr>
                <a:spLocks noRot="1" noChangeAspect="1" noMove="1" noResize="1" noEditPoints="1" noAdjustHandles="1" noChangeArrowheads="1" noChangeShapeType="1" noTextEdit="1"/>
              </p:cNvSpPr>
              <p:nvPr/>
            </p:nvSpPr>
            <p:spPr>
              <a:xfrm>
                <a:off x="1974258" y="2923444"/>
                <a:ext cx="4094719" cy="472694"/>
              </a:xfrm>
              <a:prstGeom prst="rect">
                <a:avLst/>
              </a:prstGeom>
              <a:blipFill>
                <a:blip r:embed="rId5"/>
                <a:stretch>
                  <a:fillRect b="-2597"/>
                </a:stretch>
              </a:blipFill>
            </p:spPr>
            <p:txBody>
              <a:bodyPr/>
              <a:lstStyle/>
              <a:p>
                <a:r>
                  <a:rPr lang="en-US">
                    <a:noFill/>
                  </a:rPr>
                  <a:t> </a:t>
                </a:r>
              </a:p>
            </p:txBody>
          </p:sp>
        </mc:Fallback>
      </mc:AlternateContent>
    </p:spTree>
    <p:extLst>
      <p:ext uri="{BB962C8B-B14F-4D97-AF65-F5344CB8AC3E}">
        <p14:creationId xmlns:p14="http://schemas.microsoft.com/office/powerpoint/2010/main" val="34790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38</a:t>
            </a:fld>
            <a:endParaRPr lang="en-US" dirty="0"/>
          </a:p>
        </p:txBody>
      </p:sp>
      <p:sp>
        <p:nvSpPr>
          <p:cNvPr id="2" name="Title 1"/>
          <p:cNvSpPr>
            <a:spLocks noGrp="1"/>
          </p:cNvSpPr>
          <p:nvPr>
            <p:ph type="title"/>
          </p:nvPr>
        </p:nvSpPr>
        <p:spPr/>
        <p:txBody>
          <a:bodyPr/>
          <a:lstStyle/>
          <a:p>
            <a:r>
              <a:rPr lang="en-US" dirty="0"/>
              <a:t>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0152" y="902369"/>
                <a:ext cx="8349912" cy="3796630"/>
              </a:xfrm>
            </p:spPr>
            <p:txBody>
              <a:bodyPr/>
              <a:lstStyle/>
              <a:p>
                <a:r>
                  <a:rPr lang="en-US" sz="1600" dirty="0"/>
                  <a:t>Function 1 (error): </a:t>
                </a:r>
              </a:p>
              <a:p>
                <a:pPr lvl="1"/>
                <a14:m>
                  <m:oMath xmlns:m="http://schemas.openxmlformats.org/officeDocument/2006/math">
                    <m:r>
                      <a:rPr lang="en-US" sz="1600" i="1">
                        <a:solidFill>
                          <a:srgbClr val="008A1B"/>
                        </a:solidFill>
                        <a:latin typeface="Cambria Math" charset="0"/>
                      </a:rPr>
                      <m:t>𝐸</m:t>
                    </m:r>
                    <m:r>
                      <a:rPr lang="en-US" sz="1600" i="1">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1</m:t>
                        </m:r>
                      </m:num>
                      <m:den>
                        <m:r>
                          <a:rPr lang="en-US" sz="1600" i="1">
                            <a:solidFill>
                              <a:schemeClr val="tx1"/>
                            </a:solidFill>
                            <a:latin typeface="Cambria Math"/>
                          </a:rPr>
                          <m:t>2</m:t>
                        </m:r>
                      </m:den>
                    </m:f>
                    <m:nary>
                      <m:naryPr>
                        <m:chr m:val="∑"/>
                        <m:ctrlPr>
                          <a:rPr lang="en-US" sz="1600" i="1">
                            <a:solidFill>
                              <a:schemeClr val="tx1"/>
                            </a:solidFill>
                            <a:latin typeface="Cambria Math" panose="02040503050406030204" pitchFamily="18" charset="0"/>
                          </a:rPr>
                        </m:ctrlPr>
                      </m:naryPr>
                      <m:sub>
                        <m:r>
                          <m:rPr>
                            <m:brk m:alnAt="23"/>
                          </m:rPr>
                          <a:rPr lang="en-US" sz="1600" i="1">
                            <a:solidFill>
                              <a:schemeClr val="tx1"/>
                            </a:solidFill>
                            <a:latin typeface="Cambria Math"/>
                          </a:rPr>
                          <m:t>𝑘</m:t>
                        </m:r>
                        <m:r>
                          <a:rPr lang="en-US" sz="1600" i="1">
                            <a:solidFill>
                              <a:schemeClr val="tx1"/>
                            </a:solidFill>
                            <a:latin typeface="Cambria Math"/>
                          </a:rPr>
                          <m:t>∈</m:t>
                        </m:r>
                        <m:r>
                          <a:rPr lang="en-US" sz="1600" i="1">
                            <a:solidFill>
                              <a:schemeClr val="tx1"/>
                            </a:solidFill>
                            <a:latin typeface="Cambria Math"/>
                          </a:rPr>
                          <m:t>𝐾</m:t>
                        </m:r>
                      </m:sub>
                      <m:sup/>
                      <m:e>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a:rPr>
                                      <m:t>𝑘</m:t>
                                    </m:r>
                                  </m:sub>
                                </m:sSub>
                                <m:r>
                                  <a:rPr lang="en-US" sz="1600" i="1">
                                    <a:solidFill>
                                      <a:schemeClr val="tx1"/>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a:rPr>
                                      <m:t>𝑘</m:t>
                                    </m:r>
                                  </m:sub>
                                </m:sSub>
                              </m:e>
                            </m:d>
                          </m:e>
                          <m:sup>
                            <m:r>
                              <a:rPr lang="en-US" sz="1600" i="1">
                                <a:solidFill>
                                  <a:schemeClr val="tx1"/>
                                </a:solidFill>
                                <a:latin typeface="Cambria Math"/>
                              </a:rPr>
                              <m:t>2</m:t>
                            </m:r>
                          </m:sup>
                        </m:sSup>
                      </m:e>
                    </m:nary>
                  </m:oMath>
                </a14:m>
                <a:endParaRPr lang="en-US" sz="1600" dirty="0">
                  <a:solidFill>
                    <a:schemeClr val="tx1"/>
                  </a:solidFill>
                </a:endParaRPr>
              </a:p>
              <a:p>
                <a:pPr lvl="1"/>
                <a14:m>
                  <m:oMath xmlns:m="http://schemas.openxmlformats.org/officeDocument/2006/math">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m:t>
                        </m:r>
                        <m:r>
                          <a:rPr lang="en-US" sz="1600" i="1">
                            <a:solidFill>
                              <a:srgbClr val="008A1B"/>
                            </a:solidFill>
                            <a:latin typeface="Cambria Math" charset="0"/>
                          </a:rPr>
                          <m:t>𝐸</m:t>
                        </m:r>
                      </m:num>
                      <m:den>
                        <m:r>
                          <a:rPr lang="en-US" sz="1600" i="1">
                            <a:solidFill>
                              <a:schemeClr val="tx1"/>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a:rPr>
                              <m:t>𝑖</m:t>
                            </m:r>
                          </m:sub>
                        </m:sSub>
                      </m:den>
                    </m:f>
                    <m:r>
                      <a:rPr lang="en-US" sz="1600" i="1">
                        <a:solidFill>
                          <a:schemeClr val="tx1"/>
                        </a:solidFill>
                        <a:latin typeface="Cambria Math"/>
                      </a:rPr>
                      <m:t>=</m:t>
                    </m:r>
                    <m:r>
                      <a:rPr lang="en-US" sz="1600" i="1">
                        <a:solidFill>
                          <a:schemeClr val="tx1"/>
                        </a:solidFill>
                        <a:latin typeface="Cambria Math" panose="02040503050406030204" pitchFamily="18" charset="0"/>
                      </a:rPr>
                      <m:t>−</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r>
                          <a:rPr lang="en-US" sz="1600" i="1" baseline="-25000">
                            <a:solidFill>
                              <a:schemeClr val="tx1"/>
                            </a:solidFill>
                            <a:latin typeface="Cambria Math" panose="02040503050406030204" pitchFamily="18" charset="0"/>
                          </a:rPr>
                          <m:t>𝑖</m:t>
                        </m:r>
                        <m:r>
                          <a:rPr lang="en-US" sz="1600" i="1">
                            <a:solidFill>
                              <a:schemeClr val="tx1"/>
                            </a:solidFill>
                            <a:latin typeface="Cambria Math" panose="02040503050406030204" pitchFamily="18" charset="0"/>
                          </a:rPr>
                          <m:t> −</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a:rPr>
                              <m:t>𝑖</m:t>
                            </m:r>
                          </m:sub>
                        </m:sSub>
                      </m:e>
                    </m:d>
                  </m:oMath>
                </a14:m>
                <a:endParaRPr lang="en-US" sz="1600" b="0" dirty="0"/>
              </a:p>
              <a:p>
                <a:r>
                  <a:rPr lang="en-US" sz="1600" dirty="0"/>
                  <a:t>Function 2 (linear gate): </a:t>
                </a:r>
              </a:p>
              <a:p>
                <a:pPr lvl="1"/>
                <a14:m>
                  <m:oMath xmlns:m="http://schemas.openxmlformats.org/officeDocument/2006/math">
                    <m:sSub>
                      <m:sSubPr>
                        <m:ctrlPr>
                          <a:rPr lang="en-US" sz="1600" i="1">
                            <a:solidFill>
                              <a:srgbClr val="7030A0"/>
                            </a:solidFill>
                            <a:latin typeface="Cambria Math" panose="02040503050406030204" pitchFamily="18" charset="0"/>
                          </a:rPr>
                        </m:ctrlPr>
                      </m:sSubPr>
                      <m:e>
                        <m:r>
                          <m:rPr>
                            <m:sty m:val="p"/>
                          </m:rPr>
                          <a:rPr lang="en-US" sz="1600">
                            <a:solidFill>
                              <a:srgbClr val="7030A0"/>
                            </a:solidFill>
                            <a:latin typeface="Cambria Math" charset="0"/>
                          </a:rPr>
                          <m:t>net</m:t>
                        </m:r>
                      </m:e>
                      <m:sub>
                        <m:r>
                          <a:rPr lang="en-US" sz="1600" i="1">
                            <a:solidFill>
                              <a:srgbClr val="7030A0"/>
                            </a:solidFill>
                            <a:latin typeface="Cambria Math" charset="0"/>
                          </a:rPr>
                          <m:t>𝑗</m:t>
                        </m:r>
                      </m:sub>
                    </m:sSub>
                    <m:r>
                      <a:rPr lang="en-US" sz="1600" i="1">
                        <a:solidFill>
                          <a:schemeClr val="tx1"/>
                        </a:solidFill>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m:t>
                        </m:r>
                        <m:r>
                          <a:rPr lang="en-US" sz="1600" i="1">
                            <a:solidFill>
                              <a:srgbClr val="FF0000"/>
                            </a:solidFill>
                            <a:latin typeface="Cambria Math" charset="0"/>
                          </a:rPr>
                          <m:t>𝑗</m:t>
                        </m:r>
                      </m:sub>
                    </m:sSub>
                    <m:r>
                      <a:rPr lang="en-US" sz="1600" b="0" i="1" smtClean="0">
                        <a:solidFill>
                          <a:schemeClr val="accent6">
                            <a:lumMod val="50000"/>
                          </a:schemeClr>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𝑥</m:t>
                        </m:r>
                      </m:e>
                      <m:sub>
                        <m:r>
                          <a:rPr lang="en-US" sz="1600" i="1">
                            <a:solidFill>
                              <a:schemeClr val="tx1"/>
                            </a:solidFill>
                            <a:latin typeface="Cambria Math"/>
                          </a:rPr>
                          <m:t>𝑖</m:t>
                        </m:r>
                      </m:sub>
                    </m:sSub>
                  </m:oMath>
                </a14:m>
                <a:endParaRPr lang="en-US" sz="1600" dirty="0">
                  <a:solidFill>
                    <a:schemeClr val="tx1"/>
                  </a:solidFill>
                </a:endParaRPr>
              </a:p>
              <a:p>
                <a:pPr lvl="1"/>
                <a14:m>
                  <m:oMath xmlns:m="http://schemas.openxmlformats.org/officeDocument/2006/math">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m:t>
                        </m:r>
                        <m:sSub>
                          <m:sSubPr>
                            <m:ctrlPr>
                              <a:rPr lang="en-US" sz="1600" i="1">
                                <a:solidFill>
                                  <a:srgbClr val="7030A0"/>
                                </a:solidFill>
                                <a:latin typeface="Cambria Math" panose="02040503050406030204" pitchFamily="18" charset="0"/>
                              </a:rPr>
                            </m:ctrlPr>
                          </m:sSubPr>
                          <m:e>
                            <m:r>
                              <m:rPr>
                                <m:sty m:val="p"/>
                              </m:rPr>
                              <a:rPr lang="en-US" sz="1600">
                                <a:solidFill>
                                  <a:srgbClr val="7030A0"/>
                                </a:solidFill>
                                <a:latin typeface="Cambria Math" charset="0"/>
                              </a:rPr>
                              <m:t>net</m:t>
                            </m:r>
                          </m:e>
                          <m:sub>
                            <m:r>
                              <a:rPr lang="en-US" sz="1600" i="1">
                                <a:solidFill>
                                  <a:srgbClr val="7030A0"/>
                                </a:solidFill>
                                <a:latin typeface="Cambria Math" charset="0"/>
                              </a:rPr>
                              <m:t>𝑗</m:t>
                            </m:r>
                          </m:sub>
                        </m:sSub>
                      </m:num>
                      <m:den>
                        <m:r>
                          <a:rPr lang="en-US" sz="1600" i="1">
                            <a:solidFill>
                              <a:schemeClr val="tx1"/>
                            </a:solidFill>
                            <a:latin typeface="Cambria Math"/>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m:t>
                            </m:r>
                            <m:r>
                              <a:rPr lang="en-US" sz="1600" i="1">
                                <a:solidFill>
                                  <a:srgbClr val="FF0000"/>
                                </a:solidFill>
                                <a:latin typeface="Cambria Math" charset="0"/>
                              </a:rPr>
                              <m:t>𝑗</m:t>
                            </m:r>
                          </m:sub>
                        </m:sSub>
                      </m:den>
                    </m:f>
                    <m:r>
                      <a:rPr lang="en-US" sz="1600" i="1">
                        <a:solidFill>
                          <a:schemeClr val="tx1"/>
                        </a:solidFill>
                        <a:latin typeface="Cambria Math"/>
                      </a:rPr>
                      <m:t>=</m:t>
                    </m:r>
                    <m:r>
                      <a:rPr lang="en-US" sz="1600" i="1">
                        <a:solidFill>
                          <a:schemeClr val="tx1"/>
                        </a:solidFill>
                        <a:latin typeface="Cambria Math" panose="02040503050406030204" pitchFamily="18" charset="0"/>
                      </a:rPr>
                      <m:t>𝑥</m:t>
                    </m:r>
                    <m:r>
                      <a:rPr lang="en-US" sz="1600" i="1" baseline="-25000">
                        <a:solidFill>
                          <a:schemeClr val="tx1"/>
                        </a:solidFill>
                        <a:latin typeface="Cambria Math" panose="02040503050406030204" pitchFamily="18" charset="0"/>
                      </a:rPr>
                      <m:t>𝑖</m:t>
                    </m:r>
                  </m:oMath>
                </a14:m>
                <a:endParaRPr lang="en-US" sz="1600" dirty="0">
                  <a:solidFill>
                    <a:schemeClr val="tx1"/>
                  </a:solidFill>
                </a:endParaRPr>
              </a:p>
              <a:p>
                <a:r>
                  <a:rPr lang="en-US" sz="1600" dirty="0"/>
                  <a:t>Function 3 (differentiable activation function):</a:t>
                </a:r>
              </a:p>
              <a:p>
                <a:pPr lvl="1"/>
                <a14:m>
                  <m:oMath xmlns:m="http://schemas.openxmlformats.org/officeDocument/2006/math">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charset="0"/>
                          </a:rPr>
                          <m:t>𝑖</m:t>
                        </m:r>
                      </m:sub>
                    </m:sSub>
                    <m:r>
                      <a:rPr lang="en-US" sz="1600" i="1">
                        <a:solidFill>
                          <a:schemeClr val="tx1"/>
                        </a:solidFill>
                        <a:latin typeface="Cambria Math"/>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1</m:t>
                        </m:r>
                      </m:num>
                      <m:den>
                        <m:r>
                          <a:rPr lang="en-US" sz="1600" i="1">
                            <a:solidFill>
                              <a:schemeClr val="tx1"/>
                            </a:solidFill>
                            <a:latin typeface="Cambria Math"/>
                          </a:rPr>
                          <m:t>1+</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a:rPr>
                              <m:t>exp</m:t>
                            </m:r>
                          </m:fName>
                          <m:e>
                            <m:r>
                              <a:rPr lang="en-US" sz="1600" i="1">
                                <a:solidFill>
                                  <a:schemeClr val="tx1"/>
                                </a:solidFill>
                                <a:latin typeface="Cambria Math"/>
                              </a:rPr>
                              <m:t>{−(</m:t>
                            </m:r>
                            <m:sSub>
                              <m:sSubPr>
                                <m:ctrlPr>
                                  <a:rPr lang="en-US" sz="1600" i="1">
                                    <a:solidFill>
                                      <a:srgbClr val="9900CC"/>
                                    </a:solidFill>
                                    <a:latin typeface="Cambria Math" panose="02040503050406030204" pitchFamily="18" charset="0"/>
                                  </a:rPr>
                                </m:ctrlPr>
                              </m:sSubPr>
                              <m:e>
                                <m:r>
                                  <m:rPr>
                                    <m:sty m:val="p"/>
                                  </m:rPr>
                                  <a:rPr lang="en-US" sz="1600">
                                    <a:solidFill>
                                      <a:srgbClr val="9900CC"/>
                                    </a:solidFill>
                                    <a:latin typeface="Cambria Math"/>
                                  </a:rPr>
                                  <m:t>net</m:t>
                                </m:r>
                              </m:e>
                              <m:sub>
                                <m:r>
                                  <a:rPr lang="en-US" sz="1600" i="1">
                                    <a:solidFill>
                                      <a:srgbClr val="9900CC"/>
                                    </a:solidFill>
                                    <a:latin typeface="Cambria Math"/>
                                  </a:rPr>
                                  <m:t>𝑗</m:t>
                                </m:r>
                              </m:sub>
                            </m:sSub>
                            <m:r>
                              <a:rPr lang="en-US" sz="1600" i="1">
                                <a:solidFill>
                                  <a:schemeClr val="tx1"/>
                                </a:solidFill>
                                <a:latin typeface="Cambria Math"/>
                              </a:rPr>
                              <m:t>−</m:t>
                            </m:r>
                            <m:r>
                              <a:rPr lang="en-US" sz="1600" i="1">
                                <a:solidFill>
                                  <a:schemeClr val="tx1"/>
                                </a:solidFill>
                                <a:latin typeface="Cambria Math" panose="02040503050406030204" pitchFamily="18" charset="0"/>
                              </a:rPr>
                              <m:t>𝑇</m:t>
                            </m:r>
                            <m:r>
                              <a:rPr lang="en-US" sz="1600" i="1">
                                <a:solidFill>
                                  <a:schemeClr val="tx1"/>
                                </a:solidFill>
                                <a:latin typeface="Cambria Math"/>
                              </a:rPr>
                              <m:t>)}</m:t>
                            </m:r>
                          </m:e>
                        </m:func>
                      </m:den>
                    </m:f>
                  </m:oMath>
                </a14:m>
                <a:endParaRPr lang="en-US" sz="1600" dirty="0">
                  <a:solidFill>
                    <a:schemeClr val="tx1"/>
                  </a:solidFill>
                </a:endParaRPr>
              </a:p>
              <a:p>
                <a:pPr lvl="1"/>
                <a14:m>
                  <m:oMath xmlns:m="http://schemas.openxmlformats.org/officeDocument/2006/math">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charset="0"/>
                              </a:rPr>
                              <m:t>𝑖</m:t>
                            </m:r>
                          </m:sub>
                        </m:sSub>
                      </m:num>
                      <m:den>
                        <m:r>
                          <a:rPr lang="en-US" sz="1600" i="1">
                            <a:solidFill>
                              <a:schemeClr val="tx1"/>
                            </a:solidFill>
                            <a:latin typeface="Cambria Math"/>
                          </a:rPr>
                          <m:t>𝜕</m:t>
                        </m:r>
                        <m:sSub>
                          <m:sSubPr>
                            <m:ctrlPr>
                              <a:rPr lang="en-US" sz="1600" i="1">
                                <a:solidFill>
                                  <a:srgbClr val="9900CC"/>
                                </a:solidFill>
                                <a:latin typeface="Cambria Math" panose="02040503050406030204" pitchFamily="18" charset="0"/>
                              </a:rPr>
                            </m:ctrlPr>
                          </m:sSubPr>
                          <m:e>
                            <m:r>
                              <m:rPr>
                                <m:sty m:val="p"/>
                              </m:rPr>
                              <a:rPr lang="en-US" sz="1600">
                                <a:solidFill>
                                  <a:srgbClr val="9900CC"/>
                                </a:solidFill>
                                <a:latin typeface="Cambria Math"/>
                              </a:rPr>
                              <m:t>net</m:t>
                            </m:r>
                          </m:e>
                          <m:sub>
                            <m:r>
                              <a:rPr lang="en-US" sz="1600" i="1">
                                <a:solidFill>
                                  <a:srgbClr val="9900CC"/>
                                </a:solidFill>
                                <a:latin typeface="Cambria Math"/>
                              </a:rPr>
                              <m:t>𝑗</m:t>
                            </m:r>
                          </m:sub>
                        </m:sSub>
                      </m:den>
                    </m:f>
                    <m:r>
                      <a:rPr lang="en-US" sz="1600" i="1">
                        <a:solidFill>
                          <a:schemeClr val="tx1"/>
                        </a:solidFill>
                        <a:latin typeface="Cambria Math"/>
                      </a:rPr>
                      <m:t>=</m:t>
                    </m:r>
                    <m:f>
                      <m:fPr>
                        <m:ctrlPr>
                          <a:rPr lang="en-US" sz="1600" i="1">
                            <a:solidFill>
                              <a:schemeClr val="tx1"/>
                            </a:solidFill>
                            <a:latin typeface="Cambria Math" panose="02040503050406030204" pitchFamily="18" charset="0"/>
                          </a:rPr>
                        </m:ctrlPr>
                      </m:fPr>
                      <m:num>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a:rPr>
                              <m:t>exp</m:t>
                            </m:r>
                          </m:fName>
                          <m:e>
                            <m:r>
                              <a:rPr lang="en-US" sz="1600" i="1">
                                <a:solidFill>
                                  <a:schemeClr val="tx1"/>
                                </a:solidFill>
                                <a:latin typeface="Cambria Math"/>
                              </a:rPr>
                              <m:t>{−(</m:t>
                            </m:r>
                            <m:sSub>
                              <m:sSubPr>
                                <m:ctrlPr>
                                  <a:rPr lang="en-US" sz="1600" i="1">
                                    <a:solidFill>
                                      <a:srgbClr val="9900CC"/>
                                    </a:solidFill>
                                    <a:latin typeface="Cambria Math" panose="02040503050406030204" pitchFamily="18" charset="0"/>
                                  </a:rPr>
                                </m:ctrlPr>
                              </m:sSubPr>
                              <m:e>
                                <m:r>
                                  <m:rPr>
                                    <m:sty m:val="p"/>
                                  </m:rPr>
                                  <a:rPr lang="en-US" sz="1600">
                                    <a:solidFill>
                                      <a:srgbClr val="9900CC"/>
                                    </a:solidFill>
                                    <a:latin typeface="Cambria Math"/>
                                  </a:rPr>
                                  <m:t>net</m:t>
                                </m:r>
                              </m:e>
                              <m:sub>
                                <m:r>
                                  <a:rPr lang="en-US" sz="1600" i="1">
                                    <a:solidFill>
                                      <a:srgbClr val="9900CC"/>
                                    </a:solidFill>
                                    <a:latin typeface="Cambria Math"/>
                                  </a:rPr>
                                  <m:t>𝑗</m:t>
                                </m:r>
                              </m:sub>
                            </m:sSub>
                            <m:r>
                              <a:rPr lang="en-US" sz="1600" i="1">
                                <a:solidFill>
                                  <a:schemeClr val="tx1"/>
                                </a:solidFill>
                                <a:latin typeface="Cambria Math"/>
                              </a:rPr>
                              <m:t>−</m:t>
                            </m:r>
                            <m:r>
                              <a:rPr lang="en-US" sz="1600" i="1">
                                <a:solidFill>
                                  <a:schemeClr val="tx1"/>
                                </a:solidFill>
                                <a:latin typeface="Cambria Math" panose="02040503050406030204" pitchFamily="18" charset="0"/>
                              </a:rPr>
                              <m:t>𝑇</m:t>
                            </m:r>
                            <m:r>
                              <a:rPr lang="en-US" sz="1600" i="1">
                                <a:solidFill>
                                  <a:schemeClr val="tx1"/>
                                </a:solidFill>
                                <a:latin typeface="Cambria Math"/>
                              </a:rPr>
                              <m:t>)}</m:t>
                            </m:r>
                          </m:e>
                        </m:func>
                      </m:num>
                      <m:den>
                        <m:r>
                          <a:rPr lang="en-US" sz="1600" i="1">
                            <a:solidFill>
                              <a:schemeClr val="tx1"/>
                            </a:solidFill>
                            <a:latin typeface="Cambria Math" panose="02040503050406030204" pitchFamily="18" charset="0"/>
                          </a:rPr>
                          <m:t>(</m:t>
                        </m:r>
                        <m:r>
                          <a:rPr lang="en-US" sz="1600" i="1">
                            <a:solidFill>
                              <a:schemeClr val="tx1"/>
                            </a:solidFill>
                            <a:latin typeface="Cambria Math"/>
                          </a:rPr>
                          <m:t>1+</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a:rPr>
                              <m:t>exp</m:t>
                            </m:r>
                          </m:fName>
                          <m:e>
                            <m:r>
                              <a:rPr lang="en-US" sz="1600" i="1">
                                <a:solidFill>
                                  <a:schemeClr val="tx1"/>
                                </a:solidFill>
                                <a:latin typeface="Cambria Math"/>
                              </a:rPr>
                              <m:t>{−(</m:t>
                            </m:r>
                            <m:sSub>
                              <m:sSubPr>
                                <m:ctrlPr>
                                  <a:rPr lang="en-US" sz="1600" i="1">
                                    <a:solidFill>
                                      <a:srgbClr val="9900CC"/>
                                    </a:solidFill>
                                    <a:latin typeface="Cambria Math" panose="02040503050406030204" pitchFamily="18" charset="0"/>
                                  </a:rPr>
                                </m:ctrlPr>
                              </m:sSubPr>
                              <m:e>
                                <m:r>
                                  <m:rPr>
                                    <m:sty m:val="p"/>
                                  </m:rPr>
                                  <a:rPr lang="en-US" sz="1600">
                                    <a:solidFill>
                                      <a:srgbClr val="9900CC"/>
                                    </a:solidFill>
                                    <a:latin typeface="Cambria Math"/>
                                  </a:rPr>
                                  <m:t>net</m:t>
                                </m:r>
                              </m:e>
                              <m:sub>
                                <m:r>
                                  <a:rPr lang="en-US" sz="1600" i="1">
                                    <a:solidFill>
                                      <a:srgbClr val="9900CC"/>
                                    </a:solidFill>
                                    <a:latin typeface="Cambria Math"/>
                                  </a:rPr>
                                  <m:t>𝑗</m:t>
                                </m:r>
                              </m:sub>
                            </m:sSub>
                            <m:r>
                              <a:rPr lang="en-US" sz="1600" i="1">
                                <a:solidFill>
                                  <a:schemeClr val="tx1"/>
                                </a:solidFill>
                                <a:latin typeface="Cambria Math"/>
                              </a:rPr>
                              <m:t>−</m:t>
                            </m:r>
                            <m:r>
                              <a:rPr lang="en-US" sz="1600" i="1">
                                <a:solidFill>
                                  <a:schemeClr val="tx1"/>
                                </a:solidFill>
                                <a:latin typeface="Cambria Math" panose="02040503050406030204" pitchFamily="18" charset="0"/>
                              </a:rPr>
                              <m:t>𝑇</m:t>
                            </m:r>
                            <m:r>
                              <a:rPr lang="en-US" sz="1600" i="1">
                                <a:solidFill>
                                  <a:schemeClr val="tx1"/>
                                </a:solidFill>
                                <a:latin typeface="Cambria Math"/>
                              </a:rPr>
                              <m:t>)}</m:t>
                            </m:r>
                            <m:r>
                              <a:rPr lang="en-US" sz="1600" i="1">
                                <a:solidFill>
                                  <a:schemeClr val="tx1"/>
                                </a:solidFill>
                                <a:latin typeface="Cambria Math" panose="02040503050406030204" pitchFamily="18" charset="0"/>
                              </a:rPr>
                              <m:t>)</m:t>
                            </m:r>
                            <m:r>
                              <a:rPr lang="en-US" sz="1600" i="1" baseline="30000">
                                <a:solidFill>
                                  <a:schemeClr val="tx1"/>
                                </a:solidFill>
                                <a:latin typeface="Cambria Math" panose="02040503050406030204" pitchFamily="18" charset="0"/>
                              </a:rPr>
                              <m:t>2</m:t>
                            </m:r>
                          </m:e>
                        </m:func>
                      </m:den>
                    </m:f>
                    <m:r>
                      <a:rPr lang="en-US" sz="1600" b="0" i="1" baseline="30000" smtClean="0">
                        <a:solidFill>
                          <a:schemeClr val="tx1"/>
                        </a:solidFill>
                        <a:latin typeface="Cambria Math" panose="02040503050406030204" pitchFamily="18" charset="0"/>
                      </a:rPr>
                      <m:t> </m:t>
                    </m:r>
                  </m:oMath>
                </a14:m>
                <a:r>
                  <a:rPr lang="en-US" sz="1600" dirty="0">
                    <a:solidFill>
                      <a:schemeClr val="tx1"/>
                    </a:solidFill>
                  </a:rPr>
                  <a:t> = </a:t>
                </a:r>
                <a14:m>
                  <m:oMath xmlns:m="http://schemas.openxmlformats.org/officeDocument/2006/math">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charset="0"/>
                          </a:rPr>
                          <m:t>𝑖</m:t>
                        </m:r>
                      </m:sub>
                    </m:sSub>
                    <m:r>
                      <a:rPr lang="en-US" sz="1600" i="1">
                        <a:solidFill>
                          <a:schemeClr val="tx1"/>
                        </a:solidFill>
                        <a:latin typeface="Cambria Math"/>
                      </a:rPr>
                      <m:t>(1−</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charset="0"/>
                          </a:rPr>
                          <m:t>𝑜</m:t>
                        </m:r>
                      </m:e>
                      <m:sub>
                        <m:r>
                          <a:rPr lang="en-US" sz="1600" i="1">
                            <a:solidFill>
                              <a:srgbClr val="0000FF"/>
                            </a:solidFill>
                            <a:latin typeface="Cambria Math" charset="0"/>
                          </a:rPr>
                          <m:t>𝑖</m:t>
                        </m:r>
                      </m:sub>
                    </m:sSub>
                    <m:r>
                      <a:rPr lang="en-US" sz="1600" i="1">
                        <a:solidFill>
                          <a:schemeClr val="tx1"/>
                        </a:solidFill>
                        <a:latin typeface="Cambria Math"/>
                      </a:rPr>
                      <m:t>)</m:t>
                    </m:r>
                  </m:oMath>
                </a14:m>
                <a:endParaRPr lang="en-US" sz="1600"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0152" y="902369"/>
                <a:ext cx="8349912" cy="3796630"/>
              </a:xfrm>
              <a:blipFill>
                <a:blip r:embed="rId2"/>
                <a:stretch>
                  <a:fillRect l="-304" t="-333"/>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9228E2BE-ACB9-4389-8E1C-FF577FFE143A}"/>
              </a:ext>
            </a:extLst>
          </p:cNvPr>
          <p:cNvGrpSpPr/>
          <p:nvPr/>
        </p:nvGrpSpPr>
        <p:grpSpPr>
          <a:xfrm>
            <a:off x="5961024" y="896219"/>
            <a:ext cx="1548181" cy="1849032"/>
            <a:chOff x="6706118" y="2552343"/>
            <a:chExt cx="2064240" cy="2465376"/>
          </a:xfrm>
        </p:grpSpPr>
        <p:grpSp>
          <p:nvGrpSpPr>
            <p:cNvPr id="45" name="Group 51">
              <a:extLst>
                <a:ext uri="{FF2B5EF4-FFF2-40B4-BE49-F238E27FC236}">
                  <a16:creationId xmlns:a16="http://schemas.microsoft.com/office/drawing/2014/main" id="{FEB774DD-0749-466B-959E-06899510C64D}"/>
                </a:ext>
              </a:extLst>
            </p:cNvPr>
            <p:cNvGrpSpPr>
              <a:grpSpLocks/>
            </p:cNvGrpSpPr>
            <p:nvPr/>
          </p:nvGrpSpPr>
          <p:grpSpPr bwMode="auto">
            <a:xfrm>
              <a:off x="6858000" y="3009543"/>
              <a:ext cx="1661018" cy="1524000"/>
              <a:chOff x="1872" y="2496"/>
              <a:chExt cx="1392" cy="1368"/>
            </a:xfrm>
          </p:grpSpPr>
          <p:grpSp>
            <p:nvGrpSpPr>
              <p:cNvPr id="49" name="Group 26">
                <a:extLst>
                  <a:ext uri="{FF2B5EF4-FFF2-40B4-BE49-F238E27FC236}">
                    <a16:creationId xmlns:a16="http://schemas.microsoft.com/office/drawing/2014/main" id="{32B4BCCE-A397-4CF1-9AC5-E08EE04A5716}"/>
                  </a:ext>
                </a:extLst>
              </p:cNvPr>
              <p:cNvGrpSpPr>
                <a:grpSpLocks/>
              </p:cNvGrpSpPr>
              <p:nvPr/>
            </p:nvGrpSpPr>
            <p:grpSpPr bwMode="auto">
              <a:xfrm>
                <a:off x="1872" y="3720"/>
                <a:ext cx="1392" cy="144"/>
                <a:chOff x="1872" y="3720"/>
                <a:chExt cx="1392" cy="144"/>
              </a:xfrm>
            </p:grpSpPr>
            <p:sp>
              <p:nvSpPr>
                <p:cNvPr id="117" name="Oval 10">
                  <a:extLst>
                    <a:ext uri="{FF2B5EF4-FFF2-40B4-BE49-F238E27FC236}">
                      <a16:creationId xmlns:a16="http://schemas.microsoft.com/office/drawing/2014/main" id="{CCEE0CC5-93FF-4158-863B-4DD2BD13E450}"/>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8" name="Oval 11">
                  <a:extLst>
                    <a:ext uri="{FF2B5EF4-FFF2-40B4-BE49-F238E27FC236}">
                      <a16:creationId xmlns:a16="http://schemas.microsoft.com/office/drawing/2014/main" id="{414B9EBD-DC96-4BE3-8AFE-1DD58D4CE862}"/>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9" name="Oval 12">
                  <a:extLst>
                    <a:ext uri="{FF2B5EF4-FFF2-40B4-BE49-F238E27FC236}">
                      <a16:creationId xmlns:a16="http://schemas.microsoft.com/office/drawing/2014/main" id="{2EC2D831-149B-4CE2-BD69-6022530CEC76}"/>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0" name="Oval 13">
                  <a:extLst>
                    <a:ext uri="{FF2B5EF4-FFF2-40B4-BE49-F238E27FC236}">
                      <a16:creationId xmlns:a16="http://schemas.microsoft.com/office/drawing/2014/main" id="{E0397803-AF11-47D1-A6F2-F3C6E65063C1}"/>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 name="Oval 14">
                  <a:extLst>
                    <a:ext uri="{FF2B5EF4-FFF2-40B4-BE49-F238E27FC236}">
                      <a16:creationId xmlns:a16="http://schemas.microsoft.com/office/drawing/2014/main" id="{601D797F-9ECA-4898-9F4F-9155588AC3CF}"/>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8" name="Group 25">
                <a:extLst>
                  <a:ext uri="{FF2B5EF4-FFF2-40B4-BE49-F238E27FC236}">
                    <a16:creationId xmlns:a16="http://schemas.microsoft.com/office/drawing/2014/main" id="{D970C32F-B430-46CA-A1DA-050A3988C2B9}"/>
                  </a:ext>
                </a:extLst>
              </p:cNvPr>
              <p:cNvGrpSpPr>
                <a:grpSpLocks/>
              </p:cNvGrpSpPr>
              <p:nvPr/>
            </p:nvGrpSpPr>
            <p:grpSpPr bwMode="auto">
              <a:xfrm>
                <a:off x="2016" y="3108"/>
                <a:ext cx="1056" cy="144"/>
                <a:chOff x="2016" y="3168"/>
                <a:chExt cx="1056" cy="144"/>
              </a:xfrm>
            </p:grpSpPr>
            <p:sp>
              <p:nvSpPr>
                <p:cNvPr id="114" name="Oval 16">
                  <a:extLst>
                    <a:ext uri="{FF2B5EF4-FFF2-40B4-BE49-F238E27FC236}">
                      <a16:creationId xmlns:a16="http://schemas.microsoft.com/office/drawing/2014/main" id="{AED596DE-A174-4B7F-947A-328449D3FFC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5" name="Oval 17">
                  <a:extLst>
                    <a:ext uri="{FF2B5EF4-FFF2-40B4-BE49-F238E27FC236}">
                      <a16:creationId xmlns:a16="http://schemas.microsoft.com/office/drawing/2014/main" id="{A56F4573-B065-4262-9ACB-9F320EA39B83}"/>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 name="Oval 19">
                  <a:extLst>
                    <a:ext uri="{FF2B5EF4-FFF2-40B4-BE49-F238E27FC236}">
                      <a16:creationId xmlns:a16="http://schemas.microsoft.com/office/drawing/2014/main" id="{62752F42-632D-4FD3-BEB8-CF59AB454C9A}"/>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9" name="Group 27">
                <a:extLst>
                  <a:ext uri="{FF2B5EF4-FFF2-40B4-BE49-F238E27FC236}">
                    <a16:creationId xmlns:a16="http://schemas.microsoft.com/office/drawing/2014/main" id="{EC04A669-7894-483E-BA7D-A9E2A17391A4}"/>
                  </a:ext>
                </a:extLst>
              </p:cNvPr>
              <p:cNvGrpSpPr>
                <a:grpSpLocks/>
              </p:cNvGrpSpPr>
              <p:nvPr/>
            </p:nvGrpSpPr>
            <p:grpSpPr bwMode="auto">
              <a:xfrm>
                <a:off x="2208" y="2496"/>
                <a:ext cx="624" cy="144"/>
                <a:chOff x="2208" y="2496"/>
                <a:chExt cx="624" cy="144"/>
              </a:xfrm>
            </p:grpSpPr>
            <p:sp>
              <p:nvSpPr>
                <p:cNvPr id="112" name="Oval 21">
                  <a:extLst>
                    <a:ext uri="{FF2B5EF4-FFF2-40B4-BE49-F238E27FC236}">
                      <a16:creationId xmlns:a16="http://schemas.microsoft.com/office/drawing/2014/main" id="{6376F242-5EA4-4FB9-9AF5-1CDD6DD3CDF1}"/>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3" name="Oval 24">
                  <a:extLst>
                    <a:ext uri="{FF2B5EF4-FFF2-40B4-BE49-F238E27FC236}">
                      <a16:creationId xmlns:a16="http://schemas.microsoft.com/office/drawing/2014/main" id="{66B7F495-DFED-4604-8143-FC0ED933005C}"/>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90" name="AutoShape 28">
                <a:extLst>
                  <a:ext uri="{FF2B5EF4-FFF2-40B4-BE49-F238E27FC236}">
                    <a16:creationId xmlns:a16="http://schemas.microsoft.com/office/drawing/2014/main" id="{283167BD-0876-47E7-89EF-F9BE6AA91E01}"/>
                  </a:ext>
                </a:extLst>
              </p:cNvPr>
              <p:cNvCxnSpPr>
                <a:cxnSpLocks noChangeShapeType="1"/>
                <a:stCxn id="113" idx="4"/>
                <a:endCxn id="115"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29">
                <a:extLst>
                  <a:ext uri="{FF2B5EF4-FFF2-40B4-BE49-F238E27FC236}">
                    <a16:creationId xmlns:a16="http://schemas.microsoft.com/office/drawing/2014/main" id="{28F6D630-3F9A-4225-AA31-F7B32B5ECA76}"/>
                  </a:ext>
                </a:extLst>
              </p:cNvPr>
              <p:cNvCxnSpPr>
                <a:cxnSpLocks noChangeShapeType="1"/>
                <a:stCxn id="113" idx="4"/>
                <a:endCxn id="116"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AutoShape 30">
                <a:extLst>
                  <a:ext uri="{FF2B5EF4-FFF2-40B4-BE49-F238E27FC236}">
                    <a16:creationId xmlns:a16="http://schemas.microsoft.com/office/drawing/2014/main" id="{2DC82D32-01A8-4E56-B8F3-CE2E5B16EF18}"/>
                  </a:ext>
                </a:extLst>
              </p:cNvPr>
              <p:cNvCxnSpPr>
                <a:cxnSpLocks noChangeShapeType="1"/>
                <a:stCxn id="113" idx="4"/>
                <a:endCxn id="114"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AutoShape 31">
                <a:extLst>
                  <a:ext uri="{FF2B5EF4-FFF2-40B4-BE49-F238E27FC236}">
                    <a16:creationId xmlns:a16="http://schemas.microsoft.com/office/drawing/2014/main" id="{5069C2D7-A30C-4A24-BEEA-22942397508D}"/>
                  </a:ext>
                </a:extLst>
              </p:cNvPr>
              <p:cNvCxnSpPr>
                <a:cxnSpLocks noChangeShapeType="1"/>
                <a:stCxn id="112" idx="4"/>
                <a:endCxn id="115"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32">
                <a:extLst>
                  <a:ext uri="{FF2B5EF4-FFF2-40B4-BE49-F238E27FC236}">
                    <a16:creationId xmlns:a16="http://schemas.microsoft.com/office/drawing/2014/main" id="{7BB7E630-D1CE-41E9-8C87-E5F027EB3665}"/>
                  </a:ext>
                </a:extLst>
              </p:cNvPr>
              <p:cNvCxnSpPr>
                <a:cxnSpLocks noChangeShapeType="1"/>
                <a:stCxn id="112" idx="4"/>
                <a:endCxn id="116"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AutoShape 33">
                <a:extLst>
                  <a:ext uri="{FF2B5EF4-FFF2-40B4-BE49-F238E27FC236}">
                    <a16:creationId xmlns:a16="http://schemas.microsoft.com/office/drawing/2014/main" id="{64AAB31A-4558-4D3F-9EA2-E47F6D30A494}"/>
                  </a:ext>
                </a:extLst>
              </p:cNvPr>
              <p:cNvCxnSpPr>
                <a:cxnSpLocks noChangeShapeType="1"/>
                <a:stCxn id="112" idx="4"/>
                <a:endCxn id="114"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AutoShape 34">
                <a:extLst>
                  <a:ext uri="{FF2B5EF4-FFF2-40B4-BE49-F238E27FC236}">
                    <a16:creationId xmlns:a16="http://schemas.microsoft.com/office/drawing/2014/main" id="{A83248EF-AD32-4548-828F-944C9E0E2ECB}"/>
                  </a:ext>
                </a:extLst>
              </p:cNvPr>
              <p:cNvCxnSpPr>
                <a:cxnSpLocks noChangeShapeType="1"/>
                <a:stCxn id="114" idx="4"/>
                <a:endCxn id="117"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AutoShape 35">
                <a:extLst>
                  <a:ext uri="{FF2B5EF4-FFF2-40B4-BE49-F238E27FC236}">
                    <a16:creationId xmlns:a16="http://schemas.microsoft.com/office/drawing/2014/main" id="{1D30B00F-BAED-45D2-9AAF-ABD1BAC7F818}"/>
                  </a:ext>
                </a:extLst>
              </p:cNvPr>
              <p:cNvCxnSpPr>
                <a:cxnSpLocks noChangeShapeType="1"/>
                <a:stCxn id="114" idx="4"/>
                <a:endCxn id="118"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AutoShape 36">
                <a:extLst>
                  <a:ext uri="{FF2B5EF4-FFF2-40B4-BE49-F238E27FC236}">
                    <a16:creationId xmlns:a16="http://schemas.microsoft.com/office/drawing/2014/main" id="{40C12CFD-DE2D-4541-99F5-6B5C49B16B19}"/>
                  </a:ext>
                </a:extLst>
              </p:cNvPr>
              <p:cNvCxnSpPr>
                <a:cxnSpLocks noChangeShapeType="1"/>
                <a:stCxn id="114" idx="4"/>
                <a:endCxn id="121"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AutoShape 37">
                <a:extLst>
                  <a:ext uri="{FF2B5EF4-FFF2-40B4-BE49-F238E27FC236}">
                    <a16:creationId xmlns:a16="http://schemas.microsoft.com/office/drawing/2014/main" id="{853148C0-0DE1-4AD9-82BD-E5EFFECAFD4A}"/>
                  </a:ext>
                </a:extLst>
              </p:cNvPr>
              <p:cNvCxnSpPr>
                <a:cxnSpLocks noChangeShapeType="1"/>
                <a:stCxn id="114" idx="4"/>
                <a:endCxn id="119"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AutoShape 38">
                <a:extLst>
                  <a:ext uri="{FF2B5EF4-FFF2-40B4-BE49-F238E27FC236}">
                    <a16:creationId xmlns:a16="http://schemas.microsoft.com/office/drawing/2014/main" id="{B9D6DFB6-D5C3-4239-9D0D-AADABE253777}"/>
                  </a:ext>
                </a:extLst>
              </p:cNvPr>
              <p:cNvCxnSpPr>
                <a:cxnSpLocks noChangeShapeType="1"/>
                <a:stCxn id="114" idx="4"/>
                <a:endCxn id="120"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AutoShape 40">
                <a:extLst>
                  <a:ext uri="{FF2B5EF4-FFF2-40B4-BE49-F238E27FC236}">
                    <a16:creationId xmlns:a16="http://schemas.microsoft.com/office/drawing/2014/main" id="{306F467E-E969-4E49-8199-0697A61E4A48}"/>
                  </a:ext>
                </a:extLst>
              </p:cNvPr>
              <p:cNvCxnSpPr>
                <a:cxnSpLocks noChangeShapeType="1"/>
                <a:endCxn id="121"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41">
                <a:extLst>
                  <a:ext uri="{FF2B5EF4-FFF2-40B4-BE49-F238E27FC236}">
                    <a16:creationId xmlns:a16="http://schemas.microsoft.com/office/drawing/2014/main" id="{7F313370-9AA3-4F89-816C-01EF5EA59665}"/>
                  </a:ext>
                </a:extLst>
              </p:cNvPr>
              <p:cNvCxnSpPr>
                <a:cxnSpLocks noChangeShapeType="1"/>
                <a:stCxn id="116" idx="4"/>
                <a:endCxn id="118"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AutoShape 42">
                <a:extLst>
                  <a:ext uri="{FF2B5EF4-FFF2-40B4-BE49-F238E27FC236}">
                    <a16:creationId xmlns:a16="http://schemas.microsoft.com/office/drawing/2014/main" id="{FAC2B178-2462-48CC-9D2D-5A3418E7F879}"/>
                  </a:ext>
                </a:extLst>
              </p:cNvPr>
              <p:cNvCxnSpPr>
                <a:cxnSpLocks noChangeShapeType="1"/>
                <a:endCxn id="117"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AutoShape 43">
                <a:extLst>
                  <a:ext uri="{FF2B5EF4-FFF2-40B4-BE49-F238E27FC236}">
                    <a16:creationId xmlns:a16="http://schemas.microsoft.com/office/drawing/2014/main" id="{B3A92DAC-5FB3-4B18-81CE-3D8AAA072A8F}"/>
                  </a:ext>
                </a:extLst>
              </p:cNvPr>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AutoShape 44">
                <a:extLst>
                  <a:ext uri="{FF2B5EF4-FFF2-40B4-BE49-F238E27FC236}">
                    <a16:creationId xmlns:a16="http://schemas.microsoft.com/office/drawing/2014/main" id="{57D2D9D5-CA03-4916-88CA-162C6C4E76DC}"/>
                  </a:ext>
                </a:extLst>
              </p:cNvPr>
              <p:cNvCxnSpPr>
                <a:cxnSpLocks noChangeShapeType="1"/>
                <a:stCxn id="115" idx="4"/>
                <a:endCxn id="120"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45">
                <a:extLst>
                  <a:ext uri="{FF2B5EF4-FFF2-40B4-BE49-F238E27FC236}">
                    <a16:creationId xmlns:a16="http://schemas.microsoft.com/office/drawing/2014/main" id="{96987773-BBA4-4BE1-879D-B04D319448DF}"/>
                  </a:ext>
                </a:extLst>
              </p:cNvPr>
              <p:cNvCxnSpPr>
                <a:cxnSpLocks noChangeShapeType="1"/>
                <a:stCxn id="115" idx="4"/>
                <a:endCxn id="119"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AutoShape 46">
                <a:extLst>
                  <a:ext uri="{FF2B5EF4-FFF2-40B4-BE49-F238E27FC236}">
                    <a16:creationId xmlns:a16="http://schemas.microsoft.com/office/drawing/2014/main" id="{BD5920C0-AB7C-45F7-8D10-E34D1C6E4659}"/>
                  </a:ext>
                </a:extLst>
              </p:cNvPr>
              <p:cNvCxnSpPr>
                <a:cxnSpLocks noChangeShapeType="1"/>
                <a:stCxn id="115" idx="4"/>
                <a:endCxn id="121"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47">
                <a:extLst>
                  <a:ext uri="{FF2B5EF4-FFF2-40B4-BE49-F238E27FC236}">
                    <a16:creationId xmlns:a16="http://schemas.microsoft.com/office/drawing/2014/main" id="{E37A8D34-FE3F-4F40-A380-2DBC48A24C97}"/>
                  </a:ext>
                </a:extLst>
              </p:cNvPr>
              <p:cNvCxnSpPr>
                <a:cxnSpLocks noChangeShapeType="1"/>
                <a:stCxn id="115" idx="4"/>
                <a:endCxn id="118"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AutoShape 48">
                <a:extLst>
                  <a:ext uri="{FF2B5EF4-FFF2-40B4-BE49-F238E27FC236}">
                    <a16:creationId xmlns:a16="http://schemas.microsoft.com/office/drawing/2014/main" id="{908E6C63-D314-4639-8B34-7805BEFD3032}"/>
                  </a:ext>
                </a:extLst>
              </p:cNvPr>
              <p:cNvCxnSpPr>
                <a:cxnSpLocks noChangeShapeType="1"/>
                <a:stCxn id="115" idx="4"/>
                <a:endCxn id="117"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49">
                <a:extLst>
                  <a:ext uri="{FF2B5EF4-FFF2-40B4-BE49-F238E27FC236}">
                    <a16:creationId xmlns:a16="http://schemas.microsoft.com/office/drawing/2014/main" id="{F861733E-914E-4614-B0BD-ACA64FF97611}"/>
                  </a:ext>
                </a:extLst>
              </p:cNvPr>
              <p:cNvCxnSpPr>
                <a:cxnSpLocks noChangeShapeType="1"/>
                <a:stCxn id="116" idx="4"/>
                <a:endCxn id="120"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Line 50">
                <a:extLst>
                  <a:ext uri="{FF2B5EF4-FFF2-40B4-BE49-F238E27FC236}">
                    <a16:creationId xmlns:a16="http://schemas.microsoft.com/office/drawing/2014/main" id="{62CC0238-DBC6-4AEA-AB15-B58020AEA077}"/>
                  </a:ext>
                </a:extLst>
              </p:cNvPr>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741F7FD-9027-425A-BAD0-A7DA27971BAB}"/>
                    </a:ext>
                  </a:extLst>
                </p:cNvPr>
                <p:cNvSpPr txBox="1"/>
                <p:nvPr/>
              </p:nvSpPr>
              <p:spPr>
                <a:xfrm>
                  <a:off x="6706118" y="2552343"/>
                  <a:ext cx="2064240" cy="2465376"/>
                </a:xfrm>
                <a:prstGeom prst="rect">
                  <a:avLst/>
                </a:prstGeom>
                <a:noFill/>
              </p:spPr>
              <p:txBody>
                <a:bodyPr wrap="none" rtlCol="0">
                  <a:spAutoFit/>
                </a:bodyPr>
                <a:lstStyle/>
                <a:p>
                  <a:pPr algn="ctr"/>
                  <a14:m>
                    <m:oMath xmlns:m="http://schemas.openxmlformats.org/officeDocument/2006/math">
                      <m:sSub>
                        <m:sSubPr>
                          <m:ctrlPr>
                            <a:rPr lang="en-US" sz="1875" i="1" smtClean="0">
                              <a:solidFill>
                                <a:srgbClr val="0000FF"/>
                              </a:solidFill>
                              <a:latin typeface="Cambria Math" panose="02040503050406030204" pitchFamily="18" charset="0"/>
                            </a:rPr>
                          </m:ctrlPr>
                        </m:sSubPr>
                        <m:e>
                          <m:r>
                            <a:rPr lang="en-US" sz="1875" i="1">
                              <a:solidFill>
                                <a:srgbClr val="0000FF"/>
                              </a:solidFill>
                              <a:latin typeface="Cambria Math"/>
                            </a:rPr>
                            <m:t>𝑜</m:t>
                          </m:r>
                        </m:e>
                        <m:sub>
                          <m:r>
                            <a:rPr lang="en-US" sz="1875" i="1">
                              <a:solidFill>
                                <a:srgbClr val="0000FF"/>
                              </a:solidFill>
                              <a:latin typeface="Cambria Math"/>
                            </a:rPr>
                            <m:t>1</m:t>
                          </m:r>
                        </m:sub>
                      </m:sSub>
                    </m:oMath>
                  </a14:m>
                  <a:r>
                    <a:rPr lang="en-US" sz="1875" dirty="0">
                      <a:solidFill>
                        <a:srgbClr val="0000FF"/>
                      </a:solidFill>
                    </a:rPr>
                    <a:t>…</a:t>
                  </a:r>
                  <a14:m>
                    <m:oMath xmlns:m="http://schemas.openxmlformats.org/officeDocument/2006/math">
                      <m:sSub>
                        <m:sSubPr>
                          <m:ctrlPr>
                            <a:rPr lang="en-US" sz="1875" i="1">
                              <a:solidFill>
                                <a:srgbClr val="0000FF"/>
                              </a:solidFill>
                              <a:latin typeface="Cambria Math" panose="02040503050406030204" pitchFamily="18" charset="0"/>
                            </a:rPr>
                          </m:ctrlPr>
                        </m:sSubPr>
                        <m:e>
                          <m:r>
                            <a:rPr lang="en-US" sz="1875" b="0" i="1" smtClean="0">
                              <a:solidFill>
                                <a:srgbClr val="0000FF"/>
                              </a:solidFill>
                              <a:latin typeface="Cambria Math" panose="02040503050406030204" pitchFamily="18" charset="0"/>
                            </a:rPr>
                            <m:t>,</m:t>
                          </m:r>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charset="0"/>
                                </a:rPr>
                                <m:t>𝑜</m:t>
                              </m:r>
                            </m:e>
                            <m:sub>
                              <m:r>
                                <a:rPr lang="en-US" sz="2000" i="1">
                                  <a:solidFill>
                                    <a:srgbClr val="0000FF"/>
                                  </a:solidFill>
                                  <a:latin typeface="Cambria Math" panose="02040503050406030204" pitchFamily="18" charset="0"/>
                                </a:rPr>
                                <m:t>𝑗</m:t>
                              </m:r>
                            </m:sub>
                          </m:sSub>
                          <m:r>
                            <a:rPr lang="en-US" sz="2000" b="0" i="1" smtClean="0">
                              <a:solidFill>
                                <a:srgbClr val="0000FF"/>
                              </a:solidFill>
                              <a:latin typeface="Cambria Math" panose="02040503050406030204" pitchFamily="18" charset="0"/>
                            </a:rPr>
                            <m:t>,..</m:t>
                          </m:r>
                          <m:r>
                            <a:rPr lang="en-US" sz="1875" i="1">
                              <a:solidFill>
                                <a:srgbClr val="0000FF"/>
                              </a:solidFill>
                              <a:latin typeface="Cambria Math"/>
                            </a:rPr>
                            <m:t>𝑜</m:t>
                          </m:r>
                        </m:e>
                        <m:sub>
                          <m:r>
                            <a:rPr lang="en-US" sz="1875" i="1">
                              <a:solidFill>
                                <a:srgbClr val="0000FF"/>
                              </a:solidFill>
                              <a:latin typeface="Cambria Math"/>
                            </a:rPr>
                            <m:t>𝑘</m:t>
                          </m:r>
                        </m:sub>
                      </m:sSub>
                    </m:oMath>
                  </a14:m>
                  <a:r>
                    <a:rPr lang="en-US" sz="1875" dirty="0"/>
                    <a:t> </a:t>
                  </a:r>
                </a:p>
                <a:p>
                  <a:pPr algn="ctr"/>
                  <a:endParaRPr lang="en-US" sz="1875" dirty="0"/>
                </a:p>
                <a:p>
                  <a:pPr algn="ctr"/>
                  <a:r>
                    <a:rPr lang="en-US" sz="1875" dirty="0"/>
                    <a:t>                </a:t>
                  </a:r>
                  <a14:m>
                    <m:oMath xmlns:m="http://schemas.openxmlformats.org/officeDocument/2006/math">
                      <m:r>
                        <m:rPr>
                          <m:sty m:val="p"/>
                        </m:rPr>
                        <a:rPr lang="en-US" sz="1875" b="0" i="0" smtClean="0">
                          <a:latin typeface="Cambria Math" panose="02040503050406030204" pitchFamily="18" charset="0"/>
                        </a:rPr>
                        <m:t>x</m:t>
                      </m:r>
                      <m:r>
                        <a:rPr lang="en-US" sz="1875" b="0" i="1" baseline="-25000" smtClean="0">
                          <a:latin typeface="Cambria Math" panose="02040503050406030204" pitchFamily="18" charset="0"/>
                        </a:rPr>
                        <m:t>𝑖</m:t>
                      </m:r>
                    </m:oMath>
                  </a14:m>
                  <a:endParaRPr lang="en-US" sz="1875" baseline="-25000" dirty="0"/>
                </a:p>
                <a:p>
                  <a:pPr algn="ctr"/>
                  <a:endParaRPr lang="en-US" sz="1875" dirty="0"/>
                </a:p>
                <a:p>
                  <a:pPr algn="ctr"/>
                  <a:endParaRPr lang="en-US" sz="1875" dirty="0"/>
                </a:p>
                <a:p>
                  <a:pPr algn="ctr"/>
                  <a:r>
                    <a:rPr lang="en-US" sz="1875" dirty="0"/>
                    <a:t>        </a:t>
                  </a:r>
                </a:p>
              </p:txBody>
            </p:sp>
          </mc:Choice>
          <mc:Fallback xmlns="">
            <p:sp>
              <p:nvSpPr>
                <p:cNvPr id="46" name="TextBox 45">
                  <a:extLst>
                    <a:ext uri="{FF2B5EF4-FFF2-40B4-BE49-F238E27FC236}">
                      <a16:creationId xmlns:a16="http://schemas.microsoft.com/office/drawing/2014/main" id="{B741F7FD-9027-425A-BAD0-A7DA27971BAB}"/>
                    </a:ext>
                  </a:extLst>
                </p:cNvPr>
                <p:cNvSpPr txBox="1">
                  <a:spLocks noRot="1" noChangeAspect="1" noMove="1" noResize="1" noEditPoints="1" noAdjustHandles="1" noChangeArrowheads="1" noChangeShapeType="1" noTextEdit="1"/>
                </p:cNvSpPr>
                <p:nvPr/>
              </p:nvSpPr>
              <p:spPr>
                <a:xfrm>
                  <a:off x="6706118" y="2552343"/>
                  <a:ext cx="2064240" cy="2465376"/>
                </a:xfrm>
                <a:prstGeom prst="rect">
                  <a:avLst/>
                </a:prstGeom>
                <a:blipFill>
                  <a:blip r:embed="rId3"/>
                  <a:stretch>
                    <a:fillRect t="-1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B639C87-C0CE-4958-97CE-3FD4058CE671}"/>
                    </a:ext>
                  </a:extLst>
                </p:cNvPr>
                <p:cNvSpPr/>
                <p:nvPr/>
              </p:nvSpPr>
              <p:spPr>
                <a:xfrm>
                  <a:off x="8002233" y="3028028"/>
                  <a:ext cx="752257" cy="522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oMath>
                    </m:oMathPara>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8002233" y="3028028"/>
                  <a:ext cx="752257" cy="522195"/>
                </a:xfrm>
                <a:prstGeom prst="rect">
                  <a:avLst/>
                </a:prstGeom>
                <a:blipFill>
                  <a:blip r:embed="rId4"/>
                  <a:stretch>
                    <a:fillRect b="-6250"/>
                  </a:stretch>
                </a:blipFill>
              </p:spPr>
              <p:txBody>
                <a:bodyPr/>
                <a:lstStyle/>
                <a:p>
                  <a:r>
                    <a:rPr lang="en-US">
                      <a:noFill/>
                    </a:rPr>
                    <a:t> </a:t>
                  </a:r>
                </a:p>
              </p:txBody>
            </p:sp>
          </mc:Fallback>
        </mc:AlternateContent>
      </p:grpSp>
      <p:pic>
        <p:nvPicPr>
          <p:cNvPr id="6" name="Picture 5">
            <a:extLst>
              <a:ext uri="{FF2B5EF4-FFF2-40B4-BE49-F238E27FC236}">
                <a16:creationId xmlns:a16="http://schemas.microsoft.com/office/drawing/2014/main" id="{15E88AF0-3D65-474C-99F1-A8F63CE6F6FA}"/>
              </a:ext>
            </a:extLst>
          </p:cNvPr>
          <p:cNvPicPr>
            <a:picLocks noChangeAspect="1"/>
          </p:cNvPicPr>
          <p:nvPr/>
        </p:nvPicPr>
        <p:blipFill>
          <a:blip r:embed="rId5"/>
          <a:stretch>
            <a:fillRect/>
          </a:stretch>
        </p:blipFill>
        <p:spPr>
          <a:xfrm>
            <a:off x="5548014" y="2708195"/>
            <a:ext cx="2335404" cy="690636"/>
          </a:xfrm>
          <a:prstGeom prst="rect">
            <a:avLst/>
          </a:prstGeom>
          <a:ln>
            <a:solidFill>
              <a:schemeClr val="tx1"/>
            </a:solidFill>
          </a:ln>
        </p:spPr>
      </p:pic>
      <p:pic>
        <p:nvPicPr>
          <p:cNvPr id="10" name="Picture 9">
            <a:extLst>
              <a:ext uri="{FF2B5EF4-FFF2-40B4-BE49-F238E27FC236}">
                <a16:creationId xmlns:a16="http://schemas.microsoft.com/office/drawing/2014/main" id="{74231DA4-6F0D-404F-941E-8EBBA65600D3}"/>
              </a:ext>
            </a:extLst>
          </p:cNvPr>
          <p:cNvPicPr>
            <a:picLocks noChangeAspect="1"/>
          </p:cNvPicPr>
          <p:nvPr/>
        </p:nvPicPr>
        <p:blipFill>
          <a:blip r:embed="rId6"/>
          <a:stretch>
            <a:fillRect/>
          </a:stretch>
        </p:blipFill>
        <p:spPr>
          <a:xfrm>
            <a:off x="5616030" y="3638783"/>
            <a:ext cx="1562955" cy="478533"/>
          </a:xfrm>
          <a:prstGeom prst="rect">
            <a:avLst/>
          </a:prstGeom>
          <a:ln>
            <a:solidFill>
              <a:srgbClr val="C00000"/>
            </a:solidFill>
          </a:ln>
        </p:spPr>
      </p:pic>
      <p:pic>
        <p:nvPicPr>
          <p:cNvPr id="12" name="Picture 11">
            <a:extLst>
              <a:ext uri="{FF2B5EF4-FFF2-40B4-BE49-F238E27FC236}">
                <a16:creationId xmlns:a16="http://schemas.microsoft.com/office/drawing/2014/main" id="{2BAF8930-F616-4B91-89AF-098C9CF51ABB}"/>
              </a:ext>
            </a:extLst>
          </p:cNvPr>
          <p:cNvPicPr>
            <a:picLocks noChangeAspect="1"/>
          </p:cNvPicPr>
          <p:nvPr/>
        </p:nvPicPr>
        <p:blipFill>
          <a:blip r:embed="rId7"/>
          <a:stretch>
            <a:fillRect/>
          </a:stretch>
        </p:blipFill>
        <p:spPr>
          <a:xfrm>
            <a:off x="5616030" y="4215710"/>
            <a:ext cx="1930438" cy="603605"/>
          </a:xfrm>
          <a:prstGeom prst="rect">
            <a:avLst/>
          </a:prstGeom>
          <a:ln>
            <a:solidFill>
              <a:srgbClr val="C00000"/>
            </a:solidFill>
          </a:ln>
        </p:spPr>
      </p:pic>
    </p:spTree>
    <p:extLst>
      <p:ext uri="{BB962C8B-B14F-4D97-AF65-F5344CB8AC3E}">
        <p14:creationId xmlns:p14="http://schemas.microsoft.com/office/powerpoint/2010/main" val="23429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Rectangle 43"/>
              <p:cNvSpPr/>
              <p:nvPr/>
            </p:nvSpPr>
            <p:spPr>
              <a:xfrm>
                <a:off x="3036925" y="3135276"/>
                <a:ext cx="3038204" cy="41139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i="1">
                                  <a:latin typeface="Cambria Math"/>
                                </a:rPr>
                                <m:t>𝑗</m:t>
                              </m:r>
                            </m:sub>
                          </m:sSub>
                          <m:r>
                            <a:rPr lang="en-US" i="1">
                              <a:latin typeface="Cambria Math"/>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e>
                      </m:d>
                      <m:r>
                        <a:rPr lang="en-US" i="1">
                          <a:latin typeface="Cambria Math"/>
                        </a:rPr>
                        <m:t>   </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d>
                        <m:dPr>
                          <m:ctrlPr>
                            <a:rPr lang="en-US" i="1">
                              <a:latin typeface="Cambria Math" panose="02040503050406030204" pitchFamily="18" charset="0"/>
                            </a:rPr>
                          </m:ctrlPr>
                        </m:dPr>
                        <m:e>
                          <m:r>
                            <a:rPr lang="en-US" i="1">
                              <a:latin typeface="Cambria Math"/>
                            </a:rPr>
                            <m:t>1−</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e>
                      </m:d>
                      <m:r>
                        <a:rPr lang="en-US" i="1">
                          <a:latin typeface="Cambria Math"/>
                        </a:rPr>
                        <m:t>    </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3036925" y="3135276"/>
                <a:ext cx="3038204" cy="411395"/>
              </a:xfrm>
              <a:prstGeom prst="rect">
                <a:avLst/>
              </a:prstGeom>
              <a:blipFill>
                <a:blip r:embed="rId2"/>
                <a:stretch>
                  <a:fillRect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530610" y="2526265"/>
                <a:ext cx="3048720" cy="7051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m:t>
                          </m:r>
                          <m:sSub>
                            <m:sSubPr>
                              <m:ctrlPr>
                                <a:rPr lang="en-US" i="1">
                                  <a:solidFill>
                                    <a:srgbClr val="008A1B"/>
                                  </a:solidFill>
                                  <a:latin typeface="Cambria Math" panose="02040503050406030204" pitchFamily="18" charset="0"/>
                                </a:rPr>
                              </m:ctrlPr>
                            </m:sSubPr>
                            <m:e>
                              <m:r>
                                <a:rPr lang="en-US" i="1">
                                  <a:solidFill>
                                    <a:srgbClr val="008A1B"/>
                                  </a:solidFill>
                                  <a:latin typeface="Cambria Math" charset="0"/>
                                </a:rPr>
                                <m:t>𝐸</m:t>
                              </m:r>
                            </m:e>
                            <m:sub>
                              <m:r>
                                <a:rPr lang="en-US" i="1">
                                  <a:solidFill>
                                    <a:srgbClr val="008A1B"/>
                                  </a:solidFill>
                                  <a:latin typeface="Cambria Math" charset="0"/>
                                </a:rPr>
                                <m:t>𝑑</m:t>
                              </m:r>
                            </m:sub>
                          </m:sSub>
                        </m:num>
                        <m:den>
                          <m:r>
                            <a:rPr lang="en-US" i="1">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den>
                      </m:f>
                      <m:r>
                        <a:rPr lang="en-US" i="1">
                          <a:latin typeface="Cambria Math"/>
                        </a:rPr>
                        <m:t>=</m:t>
                      </m:r>
                      <m:f>
                        <m:fPr>
                          <m:ctrlPr>
                            <a:rPr lang="en-US" i="1">
                              <a:latin typeface="Cambria Math" panose="02040503050406030204" pitchFamily="18" charset="0"/>
                            </a:rPr>
                          </m:ctrlPr>
                        </m:fPr>
                        <m:num>
                          <m:r>
                            <a:rPr lang="en-US" i="1">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𝐸</m:t>
                              </m:r>
                            </m:e>
                            <m:sub>
                              <m:r>
                                <a:rPr lang="en-US" i="1">
                                  <a:solidFill>
                                    <a:srgbClr val="00B050"/>
                                  </a:solidFill>
                                  <a:latin typeface="Cambria Math"/>
                                </a:rPr>
                                <m:t>𝑑</m:t>
                              </m:r>
                            </m:sub>
                          </m:sSub>
                        </m:num>
                        <m:den>
                          <m:r>
                            <a:rPr lang="en-US" i="1">
                              <a:latin typeface="Cambria Math"/>
                            </a:rPr>
                            <m:t>𝜕</m:t>
                          </m:r>
                          <m:sSub>
                            <m:sSubPr>
                              <m:ctrlPr>
                                <a:rPr lang="en-US" i="1">
                                  <a:solidFill>
                                    <a:srgbClr val="0000FF"/>
                                  </a:solidFill>
                                  <a:latin typeface="Cambria Math" panose="02040503050406030204" pitchFamily="18" charset="0"/>
                                </a:rPr>
                              </m:ctrlPr>
                            </m:sSubPr>
                            <m:e>
                              <m:r>
                                <m:rPr>
                                  <m:sty m:val="p"/>
                                </m:rPr>
                                <a:rPr lang="en-US">
                                  <a:solidFill>
                                    <a:srgbClr val="0000FF"/>
                                  </a:solidFill>
                                  <a:latin typeface="Cambria Math"/>
                                </a:rPr>
                                <m:t>o</m:t>
                              </m:r>
                            </m:e>
                            <m:sub>
                              <m:r>
                                <a:rPr lang="en-US" i="1">
                                  <a:solidFill>
                                    <a:srgbClr val="0000FF"/>
                                  </a:solidFill>
                                  <a:latin typeface="Cambria Math"/>
                                </a:rPr>
                                <m:t>𝑗</m:t>
                              </m:r>
                            </m:sub>
                          </m:sSub>
                        </m:den>
                      </m:f>
                      <m:r>
                        <a:rPr lang="en-US" i="1">
                          <a:latin typeface="Cambria Math"/>
                        </a:rPr>
                        <m:t>     </m:t>
                      </m:r>
                      <m:f>
                        <m:fPr>
                          <m:ctrlPr>
                            <a:rPr lang="en-US" i="1">
                              <a:latin typeface="Cambria Math" panose="02040503050406030204" pitchFamily="18" charset="0"/>
                            </a:rPr>
                          </m:ctrlPr>
                        </m:fPr>
                        <m:num>
                          <m:r>
                            <a:rPr lang="en-US" i="1">
                              <a:latin typeface="Cambria Math"/>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num>
                        <m:den>
                          <m:r>
                            <a:rPr lang="en-US" i="1">
                              <a:latin typeface="Cambria Math"/>
                            </a:rPr>
                            <m:t>𝜕</m:t>
                          </m:r>
                          <m:sSub>
                            <m:sSubPr>
                              <m:ctrlPr>
                                <a:rPr lang="en-US" i="1">
                                  <a:solidFill>
                                    <a:srgbClr val="9900CC"/>
                                  </a:solidFill>
                                  <a:latin typeface="Cambria Math" panose="02040503050406030204" pitchFamily="18"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den>
                      </m:f>
                      <m:r>
                        <a:rPr lang="en-US" i="1">
                          <a:latin typeface="Cambria Math"/>
                        </a:rPr>
                        <m:t>     </m:t>
                      </m:r>
                      <m:f>
                        <m:fPr>
                          <m:ctrlPr>
                            <a:rPr lang="en-US" i="1">
                              <a:latin typeface="Cambria Math" panose="02040503050406030204" pitchFamily="18" charset="0"/>
                            </a:rPr>
                          </m:ctrlPr>
                        </m:fPr>
                        <m:num>
                          <m:r>
                            <a:rPr lang="en-US" i="1">
                              <a:latin typeface="Cambria Math"/>
                            </a:rPr>
                            <m:t>𝜕</m:t>
                          </m:r>
                          <m:sSub>
                            <m:sSubPr>
                              <m:ctrlPr>
                                <a:rPr lang="en-US" i="1">
                                  <a:solidFill>
                                    <a:srgbClr val="9900CC"/>
                                  </a:solidFill>
                                  <a:latin typeface="Cambria Math" panose="02040503050406030204" pitchFamily="18"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num>
                        <m:den>
                          <m:r>
                            <a:rPr lang="en-US" i="1">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den>
                      </m:f>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2530610" y="2526265"/>
                <a:ext cx="3048720" cy="705129"/>
              </a:xfrm>
              <a:prstGeom prst="rect">
                <a:avLst/>
              </a:prstGeom>
              <a:blipFill>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A6F6034-1516-478C-9756-BC6A8296D6DE}" type="slidenum">
              <a:rPr lang="en-US" smtClean="0"/>
              <a:pPr/>
              <a:t>39</a:t>
            </a:fld>
            <a:endParaRPr lang="en-US" dirty="0"/>
          </a:p>
        </p:txBody>
      </p:sp>
      <p:sp>
        <p:nvSpPr>
          <p:cNvPr id="2" name="Title 1"/>
          <p:cNvSpPr>
            <a:spLocks noGrp="1"/>
          </p:cNvSpPr>
          <p:nvPr>
            <p:ph type="title"/>
          </p:nvPr>
        </p:nvSpPr>
        <p:spPr/>
        <p:txBody>
          <a:bodyPr/>
          <a:lstStyle/>
          <a:p>
            <a:r>
              <a:rPr lang="en-US" dirty="0"/>
              <a:t>Derivation of Learning Rule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Weight updates of output units: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a:t> influences the output only through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net</m:t>
                        </m:r>
                      </m:e>
                      <m:sub>
                        <m:r>
                          <a:rPr lang="en-US" i="1">
                            <a:latin typeface="Cambria Math"/>
                          </a:rPr>
                          <m:t>𝑗</m:t>
                        </m:r>
                      </m:sub>
                    </m:sSub>
                  </m:oMath>
                </a14:m>
                <a:endParaRPr lang="en-US" dirty="0"/>
              </a:p>
              <a:p>
                <a:r>
                  <a:rPr lang="en-US" dirty="0"/>
                  <a:t>Therefore: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37" t="-1322"/>
                </a:stretch>
              </a:blipFill>
            </p:spPr>
            <p:txBody>
              <a:bodyPr/>
              <a:lstStyle/>
              <a:p>
                <a:r>
                  <a:rPr lang="en-US">
                    <a:noFill/>
                  </a:rPr>
                  <a:t> </a:t>
                </a:r>
              </a:p>
            </p:txBody>
          </p:sp>
        </mc:Fallback>
      </mc:AlternateContent>
      <p:grpSp>
        <p:nvGrpSpPr>
          <p:cNvPr id="67" name="Group 66"/>
          <p:cNvGrpSpPr/>
          <p:nvPr/>
        </p:nvGrpSpPr>
        <p:grpSpPr>
          <a:xfrm>
            <a:off x="6109806" y="1885951"/>
            <a:ext cx="2029420" cy="1771649"/>
            <a:chOff x="6477000" y="2590800"/>
            <a:chExt cx="2705893" cy="2362199"/>
          </a:xfrm>
        </p:grpSpPr>
        <p:grpSp>
          <p:nvGrpSpPr>
            <p:cNvPr id="6" name="Group 51"/>
            <p:cNvGrpSpPr>
              <a:grpSpLocks/>
            </p:cNvGrpSpPr>
            <p:nvPr/>
          </p:nvGrpSpPr>
          <p:grpSpPr bwMode="auto">
            <a:xfrm>
              <a:off x="6477000" y="2704742"/>
              <a:ext cx="2430053" cy="2248257"/>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7"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4"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27"/>
              <p:cNvGrpSpPr>
                <a:grpSpLocks/>
              </p:cNvGrpSpPr>
              <p:nvPr/>
            </p:nvGrpSpPr>
            <p:grpSpPr bwMode="auto">
              <a:xfrm>
                <a:off x="2208" y="2496"/>
                <a:ext cx="624" cy="144"/>
                <a:chOff x="2208" y="2496"/>
                <a:chExt cx="624" cy="144"/>
              </a:xfrm>
            </p:grpSpPr>
            <p:sp>
              <p:nvSpPr>
                <p:cNvPr id="32"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0" name="AutoShape 28"/>
              <p:cNvCxnSpPr>
                <a:cxnSpLocks noChangeShapeType="1"/>
                <a:stCxn id="33" idx="4"/>
                <a:endCxn id="35"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3" idx="4"/>
                <a:endCxn id="36"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30"/>
              <p:cNvCxnSpPr>
                <a:cxnSpLocks noChangeShapeType="1"/>
                <a:stCxn id="33" idx="4"/>
                <a:endCxn id="34"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1"/>
              <p:cNvCxnSpPr>
                <a:cxnSpLocks noChangeShapeType="1"/>
                <a:stCxn id="32" idx="4"/>
                <a:endCxn id="35"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2"/>
              <p:cNvCxnSpPr>
                <a:cxnSpLocks noChangeShapeType="1"/>
                <a:stCxn id="32" idx="4"/>
                <a:endCxn id="36"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3"/>
              <p:cNvCxnSpPr>
                <a:cxnSpLocks noChangeShapeType="1"/>
                <a:stCxn id="32" idx="4"/>
                <a:endCxn id="34"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4"/>
              <p:cNvCxnSpPr>
                <a:cxnSpLocks noChangeShapeType="1"/>
                <a:stCxn id="34" idx="4"/>
                <a:endCxn id="37"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5"/>
              <p:cNvCxnSpPr>
                <a:cxnSpLocks noChangeShapeType="1"/>
                <a:stCxn id="34" idx="4"/>
                <a:endCxn id="38"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6"/>
              <p:cNvCxnSpPr>
                <a:cxnSpLocks noChangeShapeType="1"/>
                <a:stCxn id="34" idx="4"/>
                <a:endCxn id="41"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7"/>
              <p:cNvCxnSpPr>
                <a:cxnSpLocks noChangeShapeType="1"/>
                <a:stCxn id="34" idx="4"/>
                <a:endCxn id="39"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8"/>
              <p:cNvCxnSpPr>
                <a:cxnSpLocks noChangeShapeType="1"/>
                <a:stCxn id="34" idx="4"/>
                <a:endCxn id="40"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40"/>
              <p:cNvCxnSpPr>
                <a:cxnSpLocks noChangeShapeType="1"/>
                <a:endCxn id="41"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1"/>
              <p:cNvCxnSpPr>
                <a:cxnSpLocks noChangeShapeType="1"/>
                <a:stCxn id="36" idx="4"/>
                <a:endCxn id="38"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2"/>
              <p:cNvCxnSpPr>
                <a:cxnSpLocks noChangeShapeType="1"/>
                <a:endCxn id="37"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4"/>
              <p:cNvCxnSpPr>
                <a:cxnSpLocks noChangeShapeType="1"/>
                <a:stCxn id="35" idx="4"/>
                <a:endCxn id="40"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5"/>
              <p:cNvCxnSpPr>
                <a:cxnSpLocks noChangeShapeType="1"/>
                <a:stCxn id="35" idx="4"/>
                <a:endCxn id="39"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6"/>
              <p:cNvCxnSpPr>
                <a:cxnSpLocks noChangeShapeType="1"/>
                <a:stCxn id="35" idx="4"/>
                <a:endCxn id="41"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7"/>
              <p:cNvCxnSpPr>
                <a:cxnSpLocks noChangeShapeType="1"/>
                <a:stCxn id="35" idx="4"/>
                <a:endCxn id="38"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8"/>
              <p:cNvCxnSpPr>
                <a:cxnSpLocks noChangeShapeType="1"/>
                <a:stCxn id="35" idx="4"/>
                <a:endCxn id="37"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9"/>
              <p:cNvCxnSpPr>
                <a:cxnSpLocks noChangeShapeType="1"/>
                <a:stCxn id="36" idx="4"/>
                <a:endCxn id="40"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42" name="TextBox 41"/>
                <p:cNvSpPr txBox="1"/>
                <p:nvPr/>
              </p:nvSpPr>
              <p:spPr>
                <a:xfrm>
                  <a:off x="7196088" y="2590800"/>
                  <a:ext cx="1264792" cy="1277274"/>
                </a:xfrm>
                <a:prstGeom prst="rect">
                  <a:avLst/>
                </a:prstGeom>
                <a:noFill/>
              </p:spPr>
              <p:txBody>
                <a:bodyPr wrap="none" rtlCol="0">
                  <a:spAutoFit/>
                </a:bodyPr>
                <a:lstStyle/>
                <a:p>
                  <a:pPr algn="ctr"/>
                  <a14:m>
                    <m:oMath xmlns:m="http://schemas.openxmlformats.org/officeDocument/2006/math">
                      <m:r>
                        <a:rPr lang="en-US" sz="1875" i="1">
                          <a:latin typeface="Cambria Math"/>
                        </a:rPr>
                        <m:t>𝑗</m:t>
                      </m:r>
                    </m:oMath>
                  </a14:m>
                  <a:r>
                    <a:rPr lang="en-US" sz="1875" dirty="0"/>
                    <a:t>          </a:t>
                  </a:r>
                </a:p>
                <a:p>
                  <a:pPr algn="ctr"/>
                  <a:endParaRPr lang="en-US" sz="1875" i="1" dirty="0">
                    <a:latin typeface="Cambria Math"/>
                  </a:endParaRPr>
                </a:p>
                <a:p>
                  <a:pPr algn="ctr"/>
                  <a:r>
                    <a:rPr lang="en-US" sz="1875" dirty="0"/>
                    <a:t>  </a:t>
                  </a:r>
                  <a14:m>
                    <m:oMath xmlns:m="http://schemas.openxmlformats.org/officeDocument/2006/math">
                      <m:r>
                        <a:rPr lang="en-US" sz="1875" i="1">
                          <a:latin typeface="Cambria Math"/>
                        </a:rPr>
                        <m:t>𝑖</m:t>
                      </m:r>
                    </m:oMath>
                  </a14:m>
                  <a:endParaRPr lang="en-US" sz="1875" dirty="0"/>
                </a:p>
              </p:txBody>
            </p:sp>
          </mc:Choice>
          <mc:Fallback xmlns="">
            <p:sp>
              <p:nvSpPr>
                <p:cNvPr id="42" name="TextBox 41"/>
                <p:cNvSpPr txBox="1">
                  <a:spLocks noRot="1" noChangeAspect="1" noMove="1" noResize="1" noEditPoints="1" noAdjustHandles="1" noChangeArrowheads="1" noChangeShapeType="1" noTextEdit="1"/>
                </p:cNvSpPr>
                <p:nvPr/>
              </p:nvSpPr>
              <p:spPr>
                <a:xfrm>
                  <a:off x="7196088" y="2590800"/>
                  <a:ext cx="1264792" cy="1277274"/>
                </a:xfrm>
                <a:prstGeom prst="rect">
                  <a:avLst/>
                </a:prstGeom>
                <a:blipFill>
                  <a:blip r:embed="rId5"/>
                  <a:stretch>
                    <a:fillRect l="-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364720" y="2656137"/>
                  <a:ext cx="818173" cy="588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panose="02040503050406030204" pitchFamily="18" charset="0"/>
                              </a:rPr>
                            </m:ctrlPr>
                          </m:sSubPr>
                          <m:e>
                            <m:r>
                              <a:rPr lang="en-US" sz="2100" i="1">
                                <a:solidFill>
                                  <a:srgbClr val="FF0000"/>
                                </a:solidFill>
                                <a:latin typeface="Cambria Math"/>
                              </a:rPr>
                              <m:t>𝑤</m:t>
                            </m:r>
                          </m:e>
                          <m:sub>
                            <m:r>
                              <a:rPr lang="en-US" sz="2100" i="1">
                                <a:solidFill>
                                  <a:srgbClr val="FF0000"/>
                                </a:solidFill>
                                <a:latin typeface="Cambria Math"/>
                              </a:rPr>
                              <m:t>𝑖𝑗</m:t>
                            </m:r>
                          </m:sub>
                        </m:sSub>
                      </m:oMath>
                    </m:oMathPara>
                  </a14:m>
                  <a:endParaRPr lang="en-US" sz="2100" i="1" dirty="0">
                    <a:latin typeface="Cambria Math"/>
                  </a:endParaRPr>
                </a:p>
              </p:txBody>
            </p:sp>
          </mc:Choice>
          <mc:Fallback xmlns="">
            <p:sp>
              <p:nvSpPr>
                <p:cNvPr id="47" name="Rectangle 46"/>
                <p:cNvSpPr>
                  <a:spLocks noRot="1" noChangeAspect="1" noMove="1" noResize="1" noEditPoints="1" noAdjustHandles="1" noChangeArrowheads="1" noChangeShapeType="1" noTextEdit="1"/>
                </p:cNvSpPr>
                <p:nvPr/>
              </p:nvSpPr>
              <p:spPr>
                <a:xfrm>
                  <a:off x="8364720" y="2656137"/>
                  <a:ext cx="818173" cy="588624"/>
                </a:xfrm>
                <a:prstGeom prst="rect">
                  <a:avLst/>
                </a:prstGeom>
                <a:blipFill>
                  <a:blip r:embed="rId6"/>
                  <a:stretch>
                    <a:fillRect b="-8219"/>
                  </a:stretch>
                </a:blipFill>
              </p:spPr>
              <p:txBody>
                <a:bodyPr/>
                <a:lstStyle/>
                <a:p>
                  <a:r>
                    <a:rPr lang="en-US">
                      <a:noFill/>
                    </a:rPr>
                    <a:t> </a:t>
                  </a:r>
                </a:p>
              </p:txBody>
            </p:sp>
          </mc:Fallback>
        </mc:AlternateContent>
        <p:cxnSp>
          <p:nvCxnSpPr>
            <p:cNvPr id="49" name="Straight Arrow Connector 48"/>
            <p:cNvCxnSpPr/>
            <p:nvPr/>
          </p:nvCxnSpPr>
          <p:spPr>
            <a:xfrm flipH="1">
              <a:off x="7543801" y="3020287"/>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53" name="Rounded Rectangle 52"/>
          <p:cNvSpPr/>
          <p:nvPr/>
        </p:nvSpPr>
        <p:spPr>
          <a:xfrm>
            <a:off x="4816815" y="2565248"/>
            <a:ext cx="685800" cy="595722"/>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4" name="Rounded Rectangle 53"/>
          <p:cNvSpPr/>
          <p:nvPr/>
        </p:nvSpPr>
        <p:spPr>
          <a:xfrm>
            <a:off x="5593080" y="3175074"/>
            <a:ext cx="373380" cy="311467"/>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5" name="Rounded Rectangle 54"/>
          <p:cNvSpPr/>
          <p:nvPr/>
        </p:nvSpPr>
        <p:spPr>
          <a:xfrm>
            <a:off x="4015665" y="2542998"/>
            <a:ext cx="683895" cy="609600"/>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6" name="Rounded Rectangle 55"/>
          <p:cNvSpPr/>
          <p:nvPr/>
        </p:nvSpPr>
        <p:spPr>
          <a:xfrm>
            <a:off x="4480560" y="3182304"/>
            <a:ext cx="1009650" cy="311467"/>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7" name="Rounded Rectangle 56"/>
          <p:cNvSpPr/>
          <p:nvPr/>
        </p:nvSpPr>
        <p:spPr>
          <a:xfrm>
            <a:off x="3337560" y="3174684"/>
            <a:ext cx="1024890" cy="311467"/>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8" name="Rounded Rectangle 57"/>
          <p:cNvSpPr/>
          <p:nvPr/>
        </p:nvSpPr>
        <p:spPr>
          <a:xfrm>
            <a:off x="3369999" y="2550571"/>
            <a:ext cx="499110" cy="613070"/>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64" name="Rectangle 63"/>
              <p:cNvSpPr/>
              <p:nvPr/>
            </p:nvSpPr>
            <p:spPr>
              <a:xfrm>
                <a:off x="1371600" y="3714750"/>
                <a:ext cx="2343150" cy="7616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500" i="1" smtClean="0">
                              <a:solidFill>
                                <a:srgbClr val="00B050"/>
                              </a:solidFill>
                              <a:latin typeface="Cambria Math" panose="02040503050406030204" pitchFamily="18" charset="0"/>
                            </a:rPr>
                          </m:ctrlPr>
                        </m:sSubPr>
                        <m:e>
                          <m:r>
                            <a:rPr lang="en-US" sz="1500" i="1">
                              <a:solidFill>
                                <a:srgbClr val="00B050"/>
                              </a:solidFill>
                              <a:latin typeface="Cambria Math" charset="0"/>
                            </a:rPr>
                            <m:t>𝐸</m:t>
                          </m:r>
                        </m:e>
                        <m:sub>
                          <m:r>
                            <a:rPr lang="en-US" sz="1500" i="1">
                              <a:solidFill>
                                <a:srgbClr val="00B050"/>
                              </a:solidFill>
                              <a:latin typeface="Cambria Math"/>
                            </a:rPr>
                            <m:t>𝑑</m:t>
                          </m:r>
                        </m:sub>
                      </m:sSub>
                      <m:d>
                        <m:dPr>
                          <m:ctrlPr>
                            <a:rPr lang="en-US" sz="1500" i="1">
                              <a:latin typeface="Cambria Math" panose="02040503050406030204" pitchFamily="18" charset="0"/>
                            </a:rPr>
                          </m:ctrlPr>
                        </m:dPr>
                        <m:e>
                          <m:r>
                            <a:rPr lang="en-US" sz="1500" b="1" i="1" smtClean="0">
                              <a:latin typeface="Cambria Math" panose="02040503050406030204" pitchFamily="18" charset="0"/>
                            </a:rPr>
                            <m:t>𝒘</m:t>
                          </m:r>
                        </m:e>
                      </m:d>
                      <m:r>
                        <a:rPr lang="en-US" sz="1500" i="1">
                          <a:latin typeface="Cambria Math"/>
                        </a:rPr>
                        <m:t>=</m:t>
                      </m:r>
                      <m:f>
                        <m:fPr>
                          <m:ctrlPr>
                            <a:rPr lang="en-US" sz="1500" i="1">
                              <a:latin typeface="Cambria Math" panose="02040503050406030204" pitchFamily="18" charset="0"/>
                            </a:rPr>
                          </m:ctrlPr>
                        </m:fPr>
                        <m:num>
                          <m:r>
                            <a:rPr lang="en-US" sz="1500" i="1">
                              <a:latin typeface="Cambria Math"/>
                            </a:rPr>
                            <m:t>1</m:t>
                          </m:r>
                        </m:num>
                        <m:den>
                          <m:r>
                            <a:rPr lang="en-US" sz="1500" i="1">
                              <a:latin typeface="Cambria Math"/>
                            </a:rPr>
                            <m:t>2</m:t>
                          </m:r>
                        </m:den>
                      </m:f>
                      <m:nary>
                        <m:naryPr>
                          <m:chr m:val="∑"/>
                          <m:ctrlPr>
                            <a:rPr lang="en-US" sz="1500" i="1">
                              <a:latin typeface="Cambria Math" panose="02040503050406030204" pitchFamily="18" charset="0"/>
                            </a:rPr>
                          </m:ctrlPr>
                        </m:naryPr>
                        <m:sub>
                          <m:r>
                            <m:rPr>
                              <m:brk m:alnAt="23"/>
                            </m:rPr>
                            <a:rPr lang="en-US" sz="1500" i="1">
                              <a:latin typeface="Cambria Math"/>
                            </a:rPr>
                            <m:t>𝑘</m:t>
                          </m:r>
                          <m:r>
                            <a:rPr lang="en-US" sz="1500" i="1">
                              <a:latin typeface="Cambria Math"/>
                            </a:rPr>
                            <m:t>∈</m:t>
                          </m:r>
                          <m:r>
                            <a:rPr lang="en-US" sz="1500" i="1">
                              <a:latin typeface="Cambria Math"/>
                            </a:rPr>
                            <m:t>𝐾</m:t>
                          </m:r>
                        </m:sub>
                        <m:sup/>
                        <m:e>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sSub>
                                    <m:sSubPr>
                                      <m:ctrlPr>
                                        <a:rPr lang="en-US" sz="1500" i="1">
                                          <a:latin typeface="Cambria Math" panose="02040503050406030204" pitchFamily="18" charset="0"/>
                                        </a:rPr>
                                      </m:ctrlPr>
                                    </m:sSubPr>
                                    <m:e>
                                      <m:r>
                                        <a:rPr lang="en-US" sz="1500" i="1">
                                          <a:latin typeface="Cambria Math"/>
                                        </a:rPr>
                                        <m:t>𝑡</m:t>
                                      </m:r>
                                    </m:e>
                                    <m:sub>
                                      <m:r>
                                        <a:rPr lang="en-US" sz="1500" i="1">
                                          <a:latin typeface="Cambria Math"/>
                                        </a:rPr>
                                        <m:t>𝑘</m:t>
                                      </m:r>
                                    </m:sub>
                                  </m:sSub>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𝑘</m:t>
                                      </m:r>
                                    </m:sub>
                                  </m:sSub>
                                </m:e>
                              </m:d>
                            </m:e>
                            <m:sup>
                              <m:r>
                                <a:rPr lang="en-US" sz="1500" i="1">
                                  <a:latin typeface="Cambria Math"/>
                                </a:rPr>
                                <m:t>2</m:t>
                              </m:r>
                            </m:sup>
                          </m:sSup>
                        </m:e>
                      </m:nary>
                    </m:oMath>
                  </m:oMathPara>
                </a14:m>
                <a:endParaRPr lang="en-US" sz="1500" dirty="0"/>
              </a:p>
            </p:txBody>
          </p:sp>
        </mc:Choice>
        <mc:Fallback xmlns="">
          <p:sp>
            <p:nvSpPr>
              <p:cNvPr id="64" name="Rectangle 63"/>
              <p:cNvSpPr>
                <a:spLocks noRot="1" noChangeAspect="1" noMove="1" noResize="1" noEditPoints="1" noAdjustHandles="1" noChangeArrowheads="1" noChangeShapeType="1" noTextEdit="1"/>
              </p:cNvSpPr>
              <p:nvPr/>
            </p:nvSpPr>
            <p:spPr>
              <a:xfrm>
                <a:off x="1371600" y="3714750"/>
                <a:ext cx="2343150" cy="7616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372100" y="3959420"/>
                <a:ext cx="1472519" cy="3416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500" i="1">
                              <a:solidFill>
                                <a:srgbClr val="9900CC"/>
                              </a:solidFill>
                              <a:latin typeface="Cambria Math" panose="02040503050406030204" pitchFamily="18" charset="0"/>
                            </a:rPr>
                          </m:ctrlPr>
                        </m:sSubPr>
                        <m:e>
                          <m:r>
                            <m:rPr>
                              <m:sty m:val="p"/>
                            </m:rPr>
                            <a:rPr lang="en-US" sz="1500" i="1">
                              <a:solidFill>
                                <a:srgbClr val="9900CC"/>
                              </a:solidFill>
                              <a:latin typeface="Cambria Math"/>
                            </a:rPr>
                            <m:t>net</m:t>
                          </m:r>
                        </m:e>
                        <m:sub>
                          <m:r>
                            <a:rPr lang="en-US" sz="1500" i="1">
                              <a:solidFill>
                                <a:srgbClr val="9900CC"/>
                              </a:solidFill>
                              <a:latin typeface="Cambria Math"/>
                            </a:rPr>
                            <m:t>𝑗</m:t>
                          </m:r>
                        </m:sub>
                      </m:sSub>
                      <m:r>
                        <a:rPr lang="en-US" sz="1500" i="1">
                          <a:latin typeface="Cambria Math"/>
                        </a:rPr>
                        <m:t>=∑</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a:rPr>
                            <m:t>𝑖𝑗</m:t>
                          </m:r>
                        </m:sub>
                      </m:sSub>
                      <m:r>
                        <a:rPr lang="en-US" sz="1500" i="1">
                          <a:latin typeface="Cambria Math"/>
                        </a:rPr>
                        <m:t>.</m:t>
                      </m:r>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oMath>
                  </m:oMathPara>
                </a14:m>
                <a:endParaRPr lang="en-US" sz="1500" i="1" dirty="0">
                  <a:latin typeface="Cambria Math"/>
                </a:endParaRPr>
              </a:p>
            </p:txBody>
          </p:sp>
        </mc:Choice>
        <mc:Fallback xmlns="">
          <p:sp>
            <p:nvSpPr>
              <p:cNvPr id="65" name="Rectangle 64"/>
              <p:cNvSpPr>
                <a:spLocks noRot="1" noChangeAspect="1" noMove="1" noResize="1" noEditPoints="1" noAdjustHandles="1" noChangeArrowheads="1" noChangeShapeType="1" noTextEdit="1"/>
              </p:cNvSpPr>
              <p:nvPr/>
            </p:nvSpPr>
            <p:spPr>
              <a:xfrm>
                <a:off x="5372100" y="3959420"/>
                <a:ext cx="1472519" cy="341697"/>
              </a:xfrm>
              <a:prstGeom prst="rect">
                <a:avLst/>
              </a:prstGeom>
              <a:blipFill>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789252" y="3714750"/>
                <a:ext cx="2211498" cy="127906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500" i="1">
                              <a:latin typeface="Cambria Math" panose="02040503050406030204" pitchFamily="18" charset="0"/>
                            </a:rPr>
                          </m:ctrlPr>
                        </m:fPr>
                        <m:num>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num>
                        <m:den>
                          <m:r>
                            <a:rPr lang="en-US" sz="1500" i="1">
                              <a:latin typeface="Cambria Math"/>
                            </a:rPr>
                            <m:t>𝜕</m:t>
                          </m:r>
                          <m:sSub>
                            <m:sSubPr>
                              <m:ctrlPr>
                                <a:rPr lang="en-US" sz="1500" i="1">
                                  <a:solidFill>
                                    <a:srgbClr val="9900CC"/>
                                  </a:solidFill>
                                  <a:latin typeface="Cambria Math" panose="02040503050406030204" pitchFamily="18" charset="0"/>
                                </a:rPr>
                              </m:ctrlPr>
                            </m:sSubPr>
                            <m:e>
                              <m:r>
                                <m:rPr>
                                  <m:sty m:val="p"/>
                                </m:rPr>
                                <a:rPr lang="en-US" sz="1500">
                                  <a:solidFill>
                                    <a:srgbClr val="9900CC"/>
                                  </a:solidFill>
                                  <a:latin typeface="Cambria Math"/>
                                </a:rPr>
                                <m:t>net</m:t>
                              </m:r>
                            </m:e>
                            <m:sub>
                              <m:r>
                                <a:rPr lang="en-US" sz="1500" i="1">
                                  <a:solidFill>
                                    <a:srgbClr val="9900CC"/>
                                  </a:solidFill>
                                  <a:latin typeface="Cambria Math"/>
                                </a:rPr>
                                <m:t>𝑗</m:t>
                              </m:r>
                            </m:sub>
                          </m:sSub>
                        </m:den>
                      </m:f>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r>
                        <a:rPr lang="en-US" sz="1500" i="1">
                          <a:latin typeface="Cambria Math"/>
                        </a:rPr>
                        <m:t>(1−</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r>
                        <a:rPr lang="en-US" sz="1500" i="1">
                          <a:latin typeface="Cambria Math"/>
                        </a:rPr>
                        <m:t>)</m:t>
                      </m:r>
                    </m:oMath>
                  </m:oMathPara>
                </a14:m>
                <a:endParaRPr lang="en-US" sz="1500" i="1" dirty="0">
                  <a:latin typeface="Cambria Math"/>
                </a:endParaRPr>
              </a:p>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𝑜</m:t>
                          </m:r>
                        </m:e>
                        <m:sub>
                          <m:r>
                            <a:rPr lang="en-US" sz="1350" i="1">
                              <a:latin typeface="Cambria Math"/>
                            </a:rPr>
                            <m:t>𝑗</m:t>
                          </m:r>
                        </m:sub>
                      </m:sSub>
                      <m:r>
                        <a:rPr lang="en-US" sz="1350" i="1">
                          <a:latin typeface="Cambria Math"/>
                        </a:rPr>
                        <m:t>=</m:t>
                      </m:r>
                      <m:f>
                        <m:fPr>
                          <m:ctrlPr>
                            <a:rPr lang="en-US" sz="1350" i="1">
                              <a:latin typeface="Cambria Math" panose="02040503050406030204" pitchFamily="18" charset="0"/>
                            </a:rPr>
                          </m:ctrlPr>
                        </m:fPr>
                        <m:num>
                          <m:r>
                            <a:rPr lang="en-US" sz="1350" i="1">
                              <a:latin typeface="Cambria Math"/>
                            </a:rPr>
                            <m:t>1</m:t>
                          </m:r>
                        </m:num>
                        <m:den>
                          <m:r>
                            <a:rPr lang="en-US" sz="1350" i="1">
                              <a:latin typeface="Cambria Math"/>
                            </a:rPr>
                            <m:t>1+</m:t>
                          </m:r>
                          <m:func>
                            <m:funcPr>
                              <m:ctrlPr>
                                <a:rPr lang="en-US" sz="1350" i="1">
                                  <a:latin typeface="Cambria Math" panose="02040503050406030204" pitchFamily="18" charset="0"/>
                                </a:rPr>
                              </m:ctrlPr>
                            </m:funcPr>
                            <m:fName>
                              <m:r>
                                <m:rPr>
                                  <m:sty m:val="p"/>
                                </m:rPr>
                                <a:rPr lang="en-US" sz="1350">
                                  <a:latin typeface="Cambria Math"/>
                                </a:rPr>
                                <m:t>exp</m:t>
                              </m:r>
                            </m:fName>
                            <m:e>
                              <m:r>
                                <a:rPr lang="en-US" sz="1350" i="1">
                                  <a:latin typeface="Cambria Math"/>
                                </a:rPr>
                                <m:t>{−(</m:t>
                              </m:r>
                              <m:sSub>
                                <m:sSubPr>
                                  <m:ctrlPr>
                                    <a:rPr lang="en-US" sz="1500" i="1">
                                      <a:solidFill>
                                        <a:srgbClr val="9900CC"/>
                                      </a:solidFill>
                                      <a:latin typeface="Cambria Math" panose="02040503050406030204" pitchFamily="18" charset="0"/>
                                    </a:rPr>
                                  </m:ctrlPr>
                                </m:sSubPr>
                                <m:e>
                                  <m:r>
                                    <m:rPr>
                                      <m:sty m:val="p"/>
                                    </m:rPr>
                                    <a:rPr lang="en-US" sz="1500">
                                      <a:solidFill>
                                        <a:srgbClr val="9900CC"/>
                                      </a:solidFill>
                                      <a:latin typeface="Cambria Math"/>
                                    </a:rPr>
                                    <m:t>net</m:t>
                                  </m:r>
                                </m:e>
                                <m:sub>
                                  <m:r>
                                    <a:rPr lang="en-US" sz="1500" i="1">
                                      <a:solidFill>
                                        <a:srgbClr val="9900CC"/>
                                      </a:solidFill>
                                      <a:latin typeface="Cambria Math"/>
                                    </a:rPr>
                                    <m:t>𝑗</m:t>
                                  </m:r>
                                </m:sub>
                              </m:sSub>
                              <m:r>
                                <a:rPr lang="en-US" sz="1500" i="1">
                                  <a:latin typeface="Cambria Math"/>
                                </a:rPr>
                                <m:t>−</m:t>
                              </m:r>
                              <m:sSub>
                                <m:sSubPr>
                                  <m:ctrlPr>
                                    <a:rPr lang="en-US" sz="1500" i="1">
                                      <a:latin typeface="Cambria Math" panose="02040503050406030204" pitchFamily="18" charset="0"/>
                                    </a:rPr>
                                  </m:ctrlPr>
                                </m:sSubPr>
                                <m:e>
                                  <m:r>
                                    <a:rPr lang="en-US" sz="1500" i="1">
                                      <a:latin typeface="Cambria Math"/>
                                    </a:rPr>
                                    <m:t>𝑇</m:t>
                                  </m:r>
                                </m:e>
                                <m:sub>
                                  <m:r>
                                    <a:rPr lang="en-US" sz="1500" i="1">
                                      <a:latin typeface="Cambria Math"/>
                                    </a:rPr>
                                    <m:t>𝑗</m:t>
                                  </m:r>
                                </m:sub>
                              </m:sSub>
                              <m:r>
                                <a:rPr lang="en-US" sz="1500" i="1">
                                  <a:latin typeface="Cambria Math"/>
                                </a:rPr>
                                <m:t>)}</m:t>
                              </m:r>
                            </m:e>
                          </m:func>
                        </m:den>
                      </m:f>
                    </m:oMath>
                  </m:oMathPara>
                </a14:m>
                <a:endParaRPr lang="en-US" sz="1500" i="1" dirty="0">
                  <a:latin typeface="Cambria Math"/>
                </a:endParaRPr>
              </a:p>
            </p:txBody>
          </p:sp>
        </mc:Choice>
        <mc:Fallback xmlns="">
          <p:sp>
            <p:nvSpPr>
              <p:cNvPr id="66" name="Rectangle 65"/>
              <p:cNvSpPr>
                <a:spLocks noRot="1" noChangeAspect="1" noMove="1" noResize="1" noEditPoints="1" noAdjustHandles="1" noChangeArrowheads="1" noChangeShapeType="1" noTextEdit="1"/>
              </p:cNvSpPr>
              <p:nvPr/>
            </p:nvSpPr>
            <p:spPr>
              <a:xfrm>
                <a:off x="3789252" y="3714750"/>
                <a:ext cx="2211498" cy="1279068"/>
              </a:xfrm>
              <a:prstGeom prst="rect">
                <a:avLst/>
              </a:prstGeom>
              <a:blipFill>
                <a:blip r:embed="rId9"/>
                <a:stretch>
                  <a:fillRect b="-467"/>
                </a:stretch>
              </a:blipFill>
            </p:spPr>
            <p:txBody>
              <a:bodyPr/>
              <a:lstStyle/>
              <a:p>
                <a:r>
                  <a:rPr lang="en-US">
                    <a:noFill/>
                  </a:rPr>
                  <a:t> </a:t>
                </a:r>
              </a:p>
            </p:txBody>
          </p:sp>
        </mc:Fallback>
      </mc:AlternateContent>
      <p:cxnSp>
        <p:nvCxnSpPr>
          <p:cNvPr id="68" name="Straight Arrow Connector 67"/>
          <p:cNvCxnSpPr>
            <a:cxnSpLocks/>
          </p:cNvCxnSpPr>
          <p:nvPr/>
        </p:nvCxnSpPr>
        <p:spPr>
          <a:xfrm flipV="1">
            <a:off x="2572734" y="3011115"/>
            <a:ext cx="794796" cy="703636"/>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0"/>
          </p:cNvCxnSpPr>
          <p:nvPr/>
        </p:nvCxnSpPr>
        <p:spPr>
          <a:xfrm flipV="1">
            <a:off x="2543175" y="3477232"/>
            <a:ext cx="794385" cy="23751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4279582" y="3175074"/>
            <a:ext cx="82868" cy="539676"/>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6" idx="2"/>
          </p:cNvCxnSpPr>
          <p:nvPr/>
        </p:nvCxnSpPr>
        <p:spPr>
          <a:xfrm flipV="1">
            <a:off x="4362450" y="3493771"/>
            <a:ext cx="622935" cy="220979"/>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5" idx="0"/>
            <a:endCxn id="54" idx="2"/>
          </p:cNvCxnSpPr>
          <p:nvPr/>
        </p:nvCxnSpPr>
        <p:spPr>
          <a:xfrm flipH="1" flipV="1">
            <a:off x="5779770" y="3486541"/>
            <a:ext cx="328590" cy="472879"/>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53" idx="2"/>
          </p:cNvCxnSpPr>
          <p:nvPr/>
        </p:nvCxnSpPr>
        <p:spPr>
          <a:xfrm flipH="1" flipV="1">
            <a:off x="5159715" y="3160969"/>
            <a:ext cx="1014390" cy="78961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6447905" y="1516003"/>
                <a:ext cx="697435" cy="300082"/>
              </a:xfrm>
              <a:prstGeom prst="rect">
                <a:avLst/>
              </a:prstGeom>
            </p:spPr>
            <p:txBody>
              <a:bodyPr wrap="none">
                <a:spAutoFit/>
              </a:bodyPr>
              <a:lstStyle/>
              <a:p>
                <a14:m>
                  <m:oMath xmlns:m="http://schemas.openxmlformats.org/officeDocument/2006/math">
                    <m:sSub>
                      <m:sSubPr>
                        <m:ctrlPr>
                          <a:rPr lang="en-US" sz="1350" i="1">
                            <a:solidFill>
                              <a:srgbClr val="0000FF"/>
                            </a:solidFill>
                            <a:latin typeface="Cambria Math" panose="02040503050406030204" pitchFamily="18" charset="0"/>
                          </a:rPr>
                        </m:ctrlPr>
                      </m:sSubPr>
                      <m:e>
                        <m:r>
                          <a:rPr lang="en-US" sz="1350" i="1">
                            <a:solidFill>
                              <a:srgbClr val="0000FF"/>
                            </a:solidFill>
                            <a:latin typeface="Cambria Math"/>
                          </a:rPr>
                          <m:t>𝑜</m:t>
                        </m:r>
                      </m:e>
                      <m:sub>
                        <m:r>
                          <a:rPr lang="en-US" sz="1350" i="1">
                            <a:solidFill>
                              <a:srgbClr val="0000FF"/>
                            </a:solidFill>
                            <a:latin typeface="Cambria Math"/>
                          </a:rPr>
                          <m:t>1</m:t>
                        </m:r>
                      </m:sub>
                    </m:sSub>
                  </m:oMath>
                </a14:m>
                <a:r>
                  <a:rPr lang="en-US" sz="1350" dirty="0">
                    <a:solidFill>
                      <a:srgbClr val="0000FF"/>
                    </a:solidFill>
                  </a:rPr>
                  <a:t>…</a:t>
                </a:r>
                <a14:m>
                  <m:oMath xmlns:m="http://schemas.openxmlformats.org/officeDocument/2006/math">
                    <m:sSub>
                      <m:sSubPr>
                        <m:ctrlPr>
                          <a:rPr lang="en-US" sz="1350" i="1">
                            <a:solidFill>
                              <a:srgbClr val="0000FF"/>
                            </a:solidFill>
                            <a:latin typeface="Cambria Math" panose="02040503050406030204" pitchFamily="18" charset="0"/>
                          </a:rPr>
                        </m:ctrlPr>
                      </m:sSubPr>
                      <m:e>
                        <m:r>
                          <a:rPr lang="en-US" sz="1350" i="1">
                            <a:solidFill>
                              <a:srgbClr val="0000FF"/>
                            </a:solidFill>
                            <a:latin typeface="Cambria Math"/>
                          </a:rPr>
                          <m:t>𝑜</m:t>
                        </m:r>
                      </m:e>
                      <m:sub>
                        <m:r>
                          <a:rPr lang="en-US" sz="1350" i="1">
                            <a:solidFill>
                              <a:srgbClr val="0000FF"/>
                            </a:solidFill>
                            <a:latin typeface="Cambria Math"/>
                          </a:rPr>
                          <m:t>𝑘</m:t>
                        </m:r>
                      </m:sub>
                    </m:sSub>
                  </m:oMath>
                </a14:m>
                <a:endParaRPr lang="en-US" sz="1350" dirty="0"/>
              </a:p>
            </p:txBody>
          </p:sp>
        </mc:Choice>
        <mc:Fallback xmlns="">
          <p:sp>
            <p:nvSpPr>
              <p:cNvPr id="4" name="Rectangle 3"/>
              <p:cNvSpPr>
                <a:spLocks noRot="1" noChangeAspect="1" noMove="1" noResize="1" noEditPoints="1" noAdjustHandles="1" noChangeArrowheads="1" noChangeShapeType="1" noTextEdit="1"/>
              </p:cNvSpPr>
              <p:nvPr/>
            </p:nvSpPr>
            <p:spPr>
              <a:xfrm>
                <a:off x="6447905" y="1516003"/>
                <a:ext cx="697435" cy="300082"/>
              </a:xfrm>
              <a:prstGeom prst="rect">
                <a:avLst/>
              </a:prstGeom>
              <a:blipFill>
                <a:blip r:embed="rId10"/>
                <a:stretch>
                  <a:fillRect t="-6122" b="-18367"/>
                </a:stretch>
              </a:blipFill>
            </p:spPr>
            <p:txBody>
              <a:bodyPr/>
              <a:lstStyle/>
              <a:p>
                <a:r>
                  <a:rPr lang="en-US">
                    <a:noFill/>
                  </a:rPr>
                  <a:t> </a:t>
                </a:r>
              </a:p>
            </p:txBody>
          </p:sp>
        </mc:Fallback>
      </mc:AlternateContent>
    </p:spTree>
    <p:extLst>
      <p:ext uri="{BB962C8B-B14F-4D97-AF65-F5344CB8AC3E}">
        <p14:creationId xmlns:p14="http://schemas.microsoft.com/office/powerpoint/2010/main" val="8075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8"/>
                                        </p:tgtEl>
                                      </p:cBhvr>
                                    </p:animEffect>
                                    <p:set>
                                      <p:cBhvr>
                                        <p:cTn id="39" dur="1" fill="hold">
                                          <p:stCondLst>
                                            <p:cond delay="499"/>
                                          </p:stCondLst>
                                        </p:cTn>
                                        <p:tgtEl>
                                          <p:spTgt spid="5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8"/>
                                        </p:tgtEl>
                                      </p:cBhvr>
                                    </p:animEffect>
                                    <p:set>
                                      <p:cBhvr>
                                        <p:cTn id="45" dur="1" fill="hold">
                                          <p:stCondLst>
                                            <p:cond delay="499"/>
                                          </p:stCondLst>
                                        </p:cTn>
                                        <p:tgtEl>
                                          <p:spTgt spid="6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4"/>
                                        </p:tgtEl>
                                      </p:cBhvr>
                                    </p:animEffect>
                                    <p:set>
                                      <p:cBhvr>
                                        <p:cTn id="48" dur="1" fill="hold">
                                          <p:stCondLst>
                                            <p:cond delay="499"/>
                                          </p:stCondLst>
                                        </p:cTn>
                                        <p:tgtEl>
                                          <p:spTgt spid="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6"/>
                                        </p:tgtEl>
                                      </p:cBhvr>
                                    </p:animEffect>
                                    <p:set>
                                      <p:cBhvr>
                                        <p:cTn id="72" dur="1" fill="hold">
                                          <p:stCondLst>
                                            <p:cond delay="499"/>
                                          </p:stCondLst>
                                        </p:cTn>
                                        <p:tgtEl>
                                          <p:spTgt spid="5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5"/>
                                        </p:tgtEl>
                                      </p:cBhvr>
                                    </p:animEffect>
                                    <p:set>
                                      <p:cBhvr>
                                        <p:cTn id="75" dur="1" fill="hold">
                                          <p:stCondLst>
                                            <p:cond delay="499"/>
                                          </p:stCondLst>
                                        </p:cTn>
                                        <p:tgtEl>
                                          <p:spTgt spid="5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6"/>
                                        </p:tgtEl>
                                      </p:cBhvr>
                                    </p:animEffect>
                                    <p:set>
                                      <p:cBhvr>
                                        <p:cTn id="78" dur="1" fill="hold">
                                          <p:stCondLst>
                                            <p:cond delay="499"/>
                                          </p:stCondLst>
                                        </p:cTn>
                                        <p:tgtEl>
                                          <p:spTgt spid="6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8"/>
                                        </p:tgtEl>
                                      </p:cBhvr>
                                    </p:animEffect>
                                    <p:set>
                                      <p:cBhvr>
                                        <p:cTn id="81" dur="1" fill="hold">
                                          <p:stCondLst>
                                            <p:cond delay="499"/>
                                          </p:stCondLst>
                                        </p:cTn>
                                        <p:tgtEl>
                                          <p:spTgt spid="7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74"/>
                                        </p:tgtEl>
                                      </p:cBhvr>
                                    </p:animEffect>
                                    <p:set>
                                      <p:cBhvr>
                                        <p:cTn id="84" dur="1" fill="hold">
                                          <p:stCondLst>
                                            <p:cond delay="499"/>
                                          </p:stCondLst>
                                        </p:cTn>
                                        <p:tgtEl>
                                          <p:spTgt spid="7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64" grpId="0" animBg="1"/>
      <p:bldP spid="64" grpId="1" animBg="1"/>
      <p:bldP spid="65" grpId="0" animBg="1"/>
      <p:bldP spid="66" grpId="0" animBg="1"/>
      <p:bldP spid="6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4</a:t>
            </a:fld>
            <a:endParaRPr lang="en-US" dirty="0"/>
          </a:p>
        </p:txBody>
      </p:sp>
      <p:sp>
        <p:nvSpPr>
          <p:cNvPr id="1092627" name="Rectangle 19"/>
          <p:cNvSpPr>
            <a:spLocks noGrp="1" noChangeArrowheads="1"/>
          </p:cNvSpPr>
          <p:nvPr>
            <p:ph type="title"/>
          </p:nvPr>
        </p:nvSpPr>
        <p:spPr/>
        <p:txBody>
          <a:bodyPr/>
          <a:lstStyle/>
          <a:p>
            <a:r>
              <a:rPr lang="en-US" dirty="0"/>
              <a:t>Functions Can be Made Linear</a:t>
            </a:r>
          </a:p>
        </p:txBody>
      </p:sp>
      <p:sp>
        <p:nvSpPr>
          <p:cNvPr id="1092611" name="Rectangle 3"/>
          <p:cNvSpPr>
            <a:spLocks noGrp="1" noChangeArrowheads="1"/>
          </p:cNvSpPr>
          <p:nvPr>
            <p:ph idx="1"/>
          </p:nvPr>
        </p:nvSpPr>
        <p:spPr/>
        <p:txBody>
          <a:bodyPr/>
          <a:lstStyle/>
          <a:p>
            <a:r>
              <a:rPr lang="en-US" dirty="0"/>
              <a:t>Data is not linearly separable 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1092610" name="Line 2"/>
          <p:cNvSpPr>
            <a:spLocks noChangeShapeType="1"/>
          </p:cNvSpPr>
          <p:nvPr/>
        </p:nvSpPr>
        <p:spPr bwMode="auto">
          <a:xfrm flipV="1">
            <a:off x="1695450" y="3495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2" name="Oval 4"/>
          <p:cNvSpPr>
            <a:spLocks noChangeArrowheads="1"/>
          </p:cNvSpPr>
          <p:nvPr/>
        </p:nvSpPr>
        <p:spPr bwMode="auto">
          <a:xfrm>
            <a:off x="5486400" y="3433763"/>
            <a:ext cx="114300" cy="114300"/>
          </a:xfrm>
          <a:prstGeom prst="ellipse">
            <a:avLst/>
          </a:prstGeom>
          <a:solidFill>
            <a:srgbClr val="FC0128"/>
          </a:solidFill>
          <a:ln>
            <a:noFill/>
          </a:ln>
          <a:effectLst/>
        </p:spPr>
        <p:txBody>
          <a:bodyPr wrap="none" anchor="ctr"/>
          <a:lstStyle/>
          <a:p>
            <a:endParaRPr lang="en-US" sz="1350"/>
          </a:p>
        </p:txBody>
      </p:sp>
      <p:sp>
        <p:nvSpPr>
          <p:cNvPr id="1092613" name="Oval 5"/>
          <p:cNvSpPr>
            <a:spLocks noChangeArrowheads="1"/>
          </p:cNvSpPr>
          <p:nvPr/>
        </p:nvSpPr>
        <p:spPr bwMode="auto">
          <a:xfrm>
            <a:off x="573405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4" name="Oval 6"/>
          <p:cNvSpPr>
            <a:spLocks noChangeArrowheads="1"/>
          </p:cNvSpPr>
          <p:nvPr/>
        </p:nvSpPr>
        <p:spPr bwMode="auto">
          <a:xfrm>
            <a:off x="531495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5" name="Oval 7"/>
          <p:cNvSpPr>
            <a:spLocks noChangeArrowheads="1"/>
          </p:cNvSpPr>
          <p:nvPr/>
        </p:nvSpPr>
        <p:spPr bwMode="auto">
          <a:xfrm>
            <a:off x="51149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6" name="Oval 8"/>
          <p:cNvSpPr>
            <a:spLocks noChangeArrowheads="1"/>
          </p:cNvSpPr>
          <p:nvPr/>
        </p:nvSpPr>
        <p:spPr bwMode="auto">
          <a:xfrm>
            <a:off x="47244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7" name="Oval 9"/>
          <p:cNvSpPr>
            <a:spLocks noChangeArrowheads="1"/>
          </p:cNvSpPr>
          <p:nvPr/>
        </p:nvSpPr>
        <p:spPr bwMode="auto">
          <a:xfrm>
            <a:off x="4533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8" name="Oval 10"/>
          <p:cNvSpPr>
            <a:spLocks noChangeArrowheads="1"/>
          </p:cNvSpPr>
          <p:nvPr/>
        </p:nvSpPr>
        <p:spPr bwMode="auto">
          <a:xfrm>
            <a:off x="437197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9" name="Oval 11"/>
          <p:cNvSpPr>
            <a:spLocks noChangeArrowheads="1"/>
          </p:cNvSpPr>
          <p:nvPr/>
        </p:nvSpPr>
        <p:spPr bwMode="auto">
          <a:xfrm>
            <a:off x="42005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0" name="Oval 12"/>
          <p:cNvSpPr>
            <a:spLocks noChangeArrowheads="1"/>
          </p:cNvSpPr>
          <p:nvPr/>
        </p:nvSpPr>
        <p:spPr bwMode="auto">
          <a:xfrm>
            <a:off x="33147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1" name="Oval 13"/>
          <p:cNvSpPr>
            <a:spLocks noChangeArrowheads="1"/>
          </p:cNvSpPr>
          <p:nvPr/>
        </p:nvSpPr>
        <p:spPr bwMode="auto">
          <a:xfrm>
            <a:off x="3771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2" name="Oval 14"/>
          <p:cNvSpPr>
            <a:spLocks noChangeArrowheads="1"/>
          </p:cNvSpPr>
          <p:nvPr/>
        </p:nvSpPr>
        <p:spPr bwMode="auto">
          <a:xfrm>
            <a:off x="60960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3" name="Oval 15"/>
          <p:cNvSpPr>
            <a:spLocks noChangeArrowheads="1"/>
          </p:cNvSpPr>
          <p:nvPr/>
        </p:nvSpPr>
        <p:spPr bwMode="auto">
          <a:xfrm>
            <a:off x="6438900" y="3433763"/>
            <a:ext cx="114300" cy="114300"/>
          </a:xfrm>
          <a:prstGeom prst="ellipse">
            <a:avLst/>
          </a:prstGeom>
          <a:solidFill>
            <a:srgbClr val="FC0128"/>
          </a:solidFill>
          <a:ln>
            <a:noFill/>
          </a:ln>
          <a:effectLst/>
        </p:spPr>
        <p:txBody>
          <a:bodyPr wrap="none" anchor="ctr"/>
          <a:lstStyle/>
          <a:p>
            <a:endParaRPr lang="en-US" sz="1350"/>
          </a:p>
        </p:txBody>
      </p:sp>
      <p:sp>
        <p:nvSpPr>
          <p:cNvPr id="1092624" name="Oval 16"/>
          <p:cNvSpPr>
            <a:spLocks noChangeArrowheads="1"/>
          </p:cNvSpPr>
          <p:nvPr/>
        </p:nvSpPr>
        <p:spPr bwMode="auto">
          <a:xfrm>
            <a:off x="26193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5" name="Oval 17"/>
          <p:cNvSpPr>
            <a:spLocks noChangeArrowheads="1"/>
          </p:cNvSpPr>
          <p:nvPr/>
        </p:nvSpPr>
        <p:spPr bwMode="auto">
          <a:xfrm>
            <a:off x="30765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2626" name="Text Box 18"/>
              <p:cNvSpPr txBox="1">
                <a:spLocks noChangeArrowheads="1"/>
              </p:cNvSpPr>
              <p:nvPr/>
            </p:nvSpPr>
            <p:spPr bwMode="auto">
              <a:xfrm>
                <a:off x="4274344" y="3699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2626" name="Text Box 18"/>
              <p:cNvSpPr txBox="1">
                <a:spLocks noRot="1" noChangeAspect="1" noMove="1" noResize="1" noEditPoints="1" noAdjustHandles="1" noChangeArrowheads="1" noChangeShapeType="1" noTextEdit="1"/>
              </p:cNvSpPr>
              <p:nvPr/>
            </p:nvSpPr>
            <p:spPr bwMode="auto">
              <a:xfrm>
                <a:off x="4274344" y="3699272"/>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2628" name="Freeform 20"/>
          <p:cNvSpPr>
            <a:spLocks/>
          </p:cNvSpPr>
          <p:nvPr/>
        </p:nvSpPr>
        <p:spPr bwMode="auto">
          <a:xfrm>
            <a:off x="2914650" y="2914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1442062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40</a:t>
            </a:fld>
            <a:endParaRPr lang="en-US" dirty="0"/>
          </a:p>
        </p:txBody>
      </p:sp>
      <p:sp>
        <p:nvSpPr>
          <p:cNvPr id="2" name="Title 1"/>
          <p:cNvSpPr>
            <a:spLocks noGrp="1"/>
          </p:cNvSpPr>
          <p:nvPr>
            <p:ph type="title"/>
          </p:nvPr>
        </p:nvSpPr>
        <p:spPr/>
        <p:txBody>
          <a:bodyPr/>
          <a:lstStyle/>
          <a:p>
            <a:r>
              <a:rPr lang="en-US" dirty="0"/>
              <a:t>Derivation of Learning Rule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ln>
                <a:solidFill>
                  <a:schemeClr val="bg1"/>
                </a:solidFill>
              </a:ln>
            </p:spPr>
            <p:txBody>
              <a:bodyPr>
                <a:normAutofit/>
              </a:bodyPr>
              <a:lstStyle/>
              <a:p>
                <a:r>
                  <a:rPr lang="en-US" dirty="0"/>
                  <a:t>Weights of output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a:t> is changed by:</a:t>
                </a:r>
              </a:p>
              <a:p>
                <a:pPr marL="0" indent="0">
                  <a:buNone/>
                </a:pPr>
                <a:r>
                  <a:rPr lang="en-US" dirty="0"/>
                  <a:t> </a:t>
                </a:r>
              </a:p>
              <a:p>
                <a:pPr marL="0" indent="0">
                  <a:buNone/>
                </a:pPr>
                <a:endParaRPr lang="en-US" dirty="0"/>
              </a:p>
              <a:p>
                <a:pPr marL="0" indent="0">
                  <a:buNone/>
                </a:pPr>
                <a:endParaRPr lang="en-US" dirty="0"/>
              </a:p>
              <a:p>
                <a:pPr marL="0" indent="0">
                  <a:buNone/>
                </a:pPr>
                <a:r>
                  <a:rPr lang="en-US" dirty="0"/>
                  <a:t>Where we defined:  </a:t>
                </a:r>
              </a:p>
              <a:p>
                <a:pPr marL="0" indent="0">
                  <a:buNone/>
                </a:pPr>
                <a:r>
                  <a:rPr lang="en-US" dirty="0">
                    <a:solidFill>
                      <a:srgbClr val="FF0000"/>
                    </a:solidFill>
                  </a:rPr>
                  <a:t>	</a:t>
                </a:r>
                <a14:m>
                  <m:oMath xmlns:m="http://schemas.openxmlformats.org/officeDocument/2006/math">
                    <m:sSub>
                      <m:sSubPr>
                        <m:ctrlPr>
                          <a:rPr lang="en-US" i="1" smtClean="0">
                            <a:solidFill>
                              <a:srgbClr val="FF6600"/>
                            </a:solidFill>
                            <a:latin typeface="Cambria Math" panose="02040503050406030204" pitchFamily="18" charset="0"/>
                          </a:rPr>
                        </m:ctrlPr>
                      </m:sSubPr>
                      <m:e>
                        <m:r>
                          <a:rPr lang="en-US" i="1">
                            <a:solidFill>
                              <a:srgbClr val="FF6600"/>
                            </a:solidFill>
                            <a:latin typeface="Cambria Math"/>
                          </a:rPr>
                          <m:t>𝛿</m:t>
                        </m:r>
                      </m:e>
                      <m:sub>
                        <m:r>
                          <a:rPr lang="en-US" i="1">
                            <a:solidFill>
                              <a:srgbClr val="FF6600"/>
                            </a:solidFill>
                            <a:latin typeface="Cambria Math"/>
                          </a:rPr>
                          <m:t>𝑗</m:t>
                        </m:r>
                      </m:sub>
                    </m:sSub>
                    <m:r>
                      <a:rPr lang="en-US" b="0" i="1" smtClean="0">
                        <a:solidFill>
                          <a:srgbClr val="FF6600"/>
                        </a:solidFill>
                        <a:latin typeface="Cambria Math"/>
                      </a:rPr>
                      <m:t>=</m:t>
                    </m:r>
                    <m:f>
                      <m:fPr>
                        <m:ctrlPr>
                          <a:rPr lang="en-US" i="1">
                            <a:latin typeface="Cambria Math" panose="02040503050406030204" pitchFamily="18" charset="0"/>
                          </a:rPr>
                        </m:ctrlPr>
                      </m:fPr>
                      <m:num>
                        <m:r>
                          <a:rPr lang="en-US" i="1">
                            <a:latin typeface="Cambria Math"/>
                          </a:rPr>
                          <m:t>𝜕</m:t>
                        </m:r>
                        <m:sSub>
                          <m:sSubPr>
                            <m:ctrlPr>
                              <a:rPr lang="en-US" i="1">
                                <a:solidFill>
                                  <a:srgbClr val="008A1B"/>
                                </a:solidFill>
                                <a:latin typeface="Cambria Math" panose="02040503050406030204" pitchFamily="18" charset="0"/>
                              </a:rPr>
                            </m:ctrlPr>
                          </m:sSubPr>
                          <m:e>
                            <m:r>
                              <a:rPr lang="en-US" i="1">
                                <a:solidFill>
                                  <a:srgbClr val="008A1B"/>
                                </a:solidFill>
                                <a:latin typeface="Cambria Math" charset="0"/>
                              </a:rPr>
                              <m:t>𝐸</m:t>
                            </m:r>
                          </m:e>
                          <m:sub>
                            <m:r>
                              <a:rPr lang="en-US" i="1">
                                <a:solidFill>
                                  <a:srgbClr val="008A1B"/>
                                </a:solidFill>
                                <a:latin typeface="Cambria Math" charset="0"/>
                              </a:rPr>
                              <m:t>𝑑</m:t>
                            </m:r>
                          </m:sub>
                        </m:sSub>
                      </m:num>
                      <m:den>
                        <m:r>
                          <a:rPr lang="en-US" i="1">
                            <a:latin typeface="Cambria Math"/>
                          </a:rPr>
                          <m:t>𝜕</m:t>
                        </m:r>
                        <m:sSub>
                          <m:sSubPr>
                            <m:ctrlPr>
                              <a:rPr lang="en-US" i="1">
                                <a:solidFill>
                                  <a:srgbClr val="9900CC"/>
                                </a:solidFill>
                                <a:latin typeface="Cambria Math" panose="02040503050406030204" pitchFamily="18"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den>
                    </m:f>
                    <m:r>
                      <a:rPr lang="en-US" b="0" i="1" smtClean="0">
                        <a:solidFill>
                          <a:schemeClr val="tx1"/>
                        </a:solidFill>
                        <a:latin typeface="Cambria Math" charset="0"/>
                      </a:rPr>
                      <m:t>=</m:t>
                    </m:r>
                    <m:d>
                      <m:dPr>
                        <m:ctrlPr>
                          <a:rPr lang="en-US" i="1">
                            <a:solidFill>
                              <a:schemeClr val="dk1"/>
                            </a:solidFill>
                            <a:latin typeface="Cambria Math" panose="02040503050406030204" pitchFamily="18" charset="0"/>
                          </a:rPr>
                        </m:ctrlPr>
                      </m:dPr>
                      <m:e>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𝑡</m:t>
                            </m:r>
                          </m:e>
                          <m:sub>
                            <m:r>
                              <a:rPr lang="en-US" i="1">
                                <a:solidFill>
                                  <a:schemeClr val="dk1"/>
                                </a:solidFill>
                                <a:latin typeface="Cambria Math"/>
                              </a:rPr>
                              <m:t>𝑗</m:t>
                            </m:r>
                          </m:sub>
                        </m:sSub>
                        <m:r>
                          <a:rPr lang="en-US" i="1">
                            <a:solidFill>
                              <a:schemeClr val="dk1"/>
                            </a:solidFill>
                            <a:latin typeface="Cambria Math"/>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e>
                    </m:d>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d>
                      <m:dPr>
                        <m:ctrlPr>
                          <a:rPr lang="en-US" i="1">
                            <a:solidFill>
                              <a:schemeClr val="dk1"/>
                            </a:solidFill>
                            <a:latin typeface="Cambria Math" panose="02040503050406030204" pitchFamily="18" charset="0"/>
                          </a:rPr>
                        </m:ctrlPr>
                      </m:dPr>
                      <m:e>
                        <m:r>
                          <a:rPr lang="en-US" i="1">
                            <a:solidFill>
                              <a:schemeClr val="dk1"/>
                            </a:solidFill>
                            <a:latin typeface="Cambria Math"/>
                          </a:rPr>
                          <m:t>1−</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e>
                    </m:d>
                  </m:oMath>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09" t="-115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514600" y="1828801"/>
                <a:ext cx="3388939" cy="71070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a:solidFill>
                            <a:schemeClr val="dk1"/>
                          </a:solidFill>
                          <a:latin typeface="Cambria Math"/>
                        </a:rPr>
                        <m:t>Δ</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r>
                        <a:rPr lang="en-US" i="1">
                          <a:solidFill>
                            <a:schemeClr val="dk1"/>
                          </a:solidFill>
                          <a:latin typeface="Cambria Math"/>
                        </a:rPr>
                        <m:t>=</m:t>
                      </m:r>
                      <m:r>
                        <a:rPr lang="en-US" i="1">
                          <a:solidFill>
                            <a:schemeClr val="dk1"/>
                          </a:solidFill>
                          <a:latin typeface="Cambria Math"/>
                        </a:rPr>
                        <m:t>𝑅</m:t>
                      </m:r>
                      <m:d>
                        <m:dPr>
                          <m:ctrlPr>
                            <a:rPr lang="en-US" i="1">
                              <a:solidFill>
                                <a:schemeClr val="dk1"/>
                              </a:solidFill>
                              <a:latin typeface="Cambria Math" panose="02040503050406030204" pitchFamily="18" charset="0"/>
                            </a:rPr>
                          </m:ctrlPr>
                        </m:dPr>
                        <m:e>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𝑡</m:t>
                              </m:r>
                            </m:e>
                            <m:sub>
                              <m:r>
                                <a:rPr lang="en-US" i="1">
                                  <a:solidFill>
                                    <a:schemeClr val="dk1"/>
                                  </a:solidFill>
                                  <a:latin typeface="Cambria Math"/>
                                </a:rPr>
                                <m:t>𝑗</m:t>
                              </m:r>
                            </m:sub>
                          </m:sSub>
                          <m:r>
                            <a:rPr lang="en-US" i="1">
                              <a:solidFill>
                                <a:schemeClr val="dk1"/>
                              </a:solidFill>
                              <a:latin typeface="Cambria Math"/>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e>
                      </m:d>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d>
                        <m:dPr>
                          <m:ctrlPr>
                            <a:rPr lang="en-US" i="1">
                              <a:solidFill>
                                <a:schemeClr val="dk1"/>
                              </a:solidFill>
                              <a:latin typeface="Cambria Math" panose="02040503050406030204" pitchFamily="18" charset="0"/>
                            </a:rPr>
                          </m:ctrlPr>
                        </m:dPr>
                        <m:e>
                          <m:r>
                            <a:rPr lang="en-US" i="1">
                              <a:solidFill>
                                <a:schemeClr val="dk1"/>
                              </a:solidFill>
                              <a:latin typeface="Cambria Math"/>
                            </a:rPr>
                            <m:t>1−</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e>
                      </m:d>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𝑥</m:t>
                          </m:r>
                        </m:e>
                        <m:sub>
                          <m:r>
                            <a:rPr lang="en-US" i="1">
                              <a:solidFill>
                                <a:schemeClr val="dk1"/>
                              </a:solidFill>
                              <a:latin typeface="Cambria Math"/>
                            </a:rPr>
                            <m:t>𝑖</m:t>
                          </m:r>
                        </m:sub>
                      </m:sSub>
                    </m:oMath>
                  </m:oMathPara>
                </a14:m>
                <a:endParaRPr lang="en-US" i="1" dirty="0">
                  <a:solidFill>
                    <a:schemeClr val="dk1"/>
                  </a:solidFill>
                  <a:latin typeface="Cambria Math" charset="0"/>
                </a:endParaRPr>
              </a:p>
              <a:p>
                <a:r>
                  <a:rPr lang="en-US" dirty="0">
                    <a:solidFill>
                      <a:schemeClr val="dk1"/>
                    </a:solidFill>
                  </a:rPr>
                  <a:t>        </a:t>
                </a:r>
                <a14:m>
                  <m:oMath xmlns:m="http://schemas.openxmlformats.org/officeDocument/2006/math">
                    <m:r>
                      <a:rPr lang="en-US">
                        <a:solidFill>
                          <a:schemeClr val="dk1"/>
                        </a:solidFill>
                        <a:latin typeface="Cambria Math"/>
                      </a:rPr>
                      <m:t>=</m:t>
                    </m:r>
                    <m:r>
                      <a:rPr lang="en-US" i="1">
                        <a:solidFill>
                          <a:schemeClr val="dk1"/>
                        </a:solidFill>
                        <a:latin typeface="Cambria Math"/>
                      </a:rPr>
                      <m:t>𝑅</m:t>
                    </m:r>
                    <m:sSub>
                      <m:sSubPr>
                        <m:ctrlPr>
                          <a:rPr lang="en-US" i="1">
                            <a:solidFill>
                              <a:srgbClr val="FF6600"/>
                            </a:solidFill>
                            <a:latin typeface="Cambria Math" panose="02040503050406030204" pitchFamily="18" charset="0"/>
                          </a:rPr>
                        </m:ctrlPr>
                      </m:sSubPr>
                      <m:e>
                        <m:r>
                          <a:rPr lang="en-US" i="1">
                            <a:solidFill>
                              <a:srgbClr val="FF6600"/>
                            </a:solidFill>
                            <a:latin typeface="Cambria Math"/>
                          </a:rPr>
                          <m:t>𝛿</m:t>
                        </m:r>
                      </m:e>
                      <m:sub>
                        <m:r>
                          <a:rPr lang="en-US" i="1">
                            <a:solidFill>
                              <a:srgbClr val="FF6600"/>
                            </a:solidFill>
                            <a:latin typeface="Cambria Math"/>
                          </a:rPr>
                          <m:t>𝑗</m:t>
                        </m:r>
                      </m:sub>
                    </m:sSub>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𝑥</m:t>
                        </m:r>
                      </m:e>
                      <m:sub>
                        <m:r>
                          <a:rPr lang="en-US" i="1">
                            <a:solidFill>
                              <a:schemeClr val="dk1"/>
                            </a:solidFill>
                            <a:latin typeface="Cambria Math"/>
                          </a:rPr>
                          <m:t>𝑖</m:t>
                        </m:r>
                      </m:sub>
                    </m:sSub>
                  </m:oMath>
                </a14:m>
                <a:endParaRPr lang="en-US" dirty="0">
                  <a:solidFill>
                    <a:schemeClr val="dk1"/>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2514600" y="1828801"/>
                <a:ext cx="3388939" cy="710707"/>
              </a:xfrm>
              <a:prstGeom prst="rect">
                <a:avLst/>
              </a:prstGeom>
              <a:blipFill>
                <a:blip r:embed="rId3"/>
                <a:stretch>
                  <a:fillRect b="-3419"/>
                </a:stretch>
              </a:blipFill>
            </p:spPr>
            <p:txBody>
              <a:bodyPr/>
              <a:lstStyle/>
              <a:p>
                <a:r>
                  <a:rPr lang="en-US">
                    <a:noFill/>
                  </a:rPr>
                  <a:t> </a:t>
                </a:r>
              </a:p>
            </p:txBody>
          </p:sp>
        </mc:Fallback>
      </mc:AlternateContent>
      <p:grpSp>
        <p:nvGrpSpPr>
          <p:cNvPr id="55" name="Group 54"/>
          <p:cNvGrpSpPr/>
          <p:nvPr/>
        </p:nvGrpSpPr>
        <p:grpSpPr>
          <a:xfrm>
            <a:off x="5943600" y="1200150"/>
            <a:ext cx="1904156" cy="2057400"/>
            <a:chOff x="6400800" y="1600200"/>
            <a:chExt cx="2538874" cy="2743200"/>
          </a:xfrm>
        </p:grpSpPr>
        <p:grpSp>
          <p:nvGrpSpPr>
            <p:cNvPr id="6" name="Group 5"/>
            <p:cNvGrpSpPr/>
            <p:nvPr/>
          </p:nvGrpSpPr>
          <p:grpSpPr>
            <a:xfrm>
              <a:off x="6400800" y="1981201"/>
              <a:ext cx="2538874" cy="2362199"/>
              <a:chOff x="6477000" y="2590800"/>
              <a:chExt cx="2538874" cy="2362199"/>
            </a:xfrm>
          </p:grpSpPr>
          <p:grpSp>
            <p:nvGrpSpPr>
              <p:cNvPr id="7" name="Group 51"/>
              <p:cNvGrpSpPr>
                <a:grpSpLocks/>
              </p:cNvGrpSpPr>
              <p:nvPr/>
            </p:nvGrpSpPr>
            <p:grpSpPr bwMode="auto">
              <a:xfrm>
                <a:off x="6477000" y="2704742"/>
                <a:ext cx="2430053" cy="2248257"/>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8" name="TextBox 7"/>
                  <p:cNvSpPr txBox="1"/>
                  <p:nvPr/>
                </p:nvSpPr>
                <p:spPr>
                  <a:xfrm>
                    <a:off x="7196088" y="2590800"/>
                    <a:ext cx="1264792" cy="1277274"/>
                  </a:xfrm>
                  <a:prstGeom prst="rect">
                    <a:avLst/>
                  </a:prstGeom>
                  <a:noFill/>
                </p:spPr>
                <p:txBody>
                  <a:bodyPr wrap="none" rtlCol="0">
                    <a:spAutoFit/>
                  </a:bodyPr>
                  <a:lstStyle/>
                  <a:p>
                    <a:pPr algn="ctr"/>
                    <a14:m>
                      <m:oMath xmlns:m="http://schemas.openxmlformats.org/officeDocument/2006/math">
                        <m:r>
                          <a:rPr lang="en-US" sz="1875" i="1">
                            <a:latin typeface="Cambria Math"/>
                          </a:rPr>
                          <m:t>𝑗</m:t>
                        </m:r>
                      </m:oMath>
                    </a14:m>
                    <a:r>
                      <a:rPr lang="en-US" sz="1875" dirty="0"/>
                      <a:t>          </a:t>
                    </a:r>
                  </a:p>
                  <a:p>
                    <a:pPr algn="ctr"/>
                    <a:endParaRPr lang="en-US" sz="1875" i="1" dirty="0">
                      <a:latin typeface="Cambria Math"/>
                    </a:endParaRPr>
                  </a:p>
                  <a:p>
                    <a:pPr algn="ctr"/>
                    <a:r>
                      <a:rPr lang="en-US" sz="1875" dirty="0"/>
                      <a:t>  </a:t>
                    </a:r>
                    <a14:m>
                      <m:oMath xmlns:m="http://schemas.openxmlformats.org/officeDocument/2006/math">
                        <m:r>
                          <a:rPr lang="en-US" sz="1875" i="1">
                            <a:latin typeface="Cambria Math"/>
                          </a:rPr>
                          <m:t>𝑖</m:t>
                        </m:r>
                      </m:oMath>
                    </a14:m>
                    <a:endParaRPr lang="en-US" sz="1875" dirty="0"/>
                  </a:p>
                </p:txBody>
              </p:sp>
            </mc:Choice>
            <mc:Fallback xmlns="">
              <p:sp>
                <p:nvSpPr>
                  <p:cNvPr id="8" name="TextBox 7"/>
                  <p:cNvSpPr txBox="1">
                    <a:spLocks noRot="1" noChangeAspect="1" noMove="1" noResize="1" noEditPoints="1" noAdjustHandles="1" noChangeArrowheads="1" noChangeShapeType="1" noTextEdit="1"/>
                  </p:cNvSpPr>
                  <p:nvPr/>
                </p:nvSpPr>
                <p:spPr>
                  <a:xfrm>
                    <a:off x="7196088" y="2590800"/>
                    <a:ext cx="1264792" cy="1277274"/>
                  </a:xfrm>
                  <a:prstGeom prst="rect">
                    <a:avLst/>
                  </a:prstGeom>
                  <a:blipFill>
                    <a:blip r:embed="rId4"/>
                    <a:stretch>
                      <a:fillRect l="-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197701" y="2656137"/>
                    <a:ext cx="818173" cy="588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panose="02040503050406030204" pitchFamily="18" charset="0"/>
                                </a:rPr>
                              </m:ctrlPr>
                            </m:sSubPr>
                            <m:e>
                              <m:r>
                                <a:rPr lang="en-US" sz="2100" i="1">
                                  <a:solidFill>
                                    <a:srgbClr val="FF0000"/>
                                  </a:solidFill>
                                  <a:latin typeface="Cambria Math"/>
                                </a:rPr>
                                <m:t>𝑤</m:t>
                              </m:r>
                            </m:e>
                            <m:sub>
                              <m:r>
                                <a:rPr lang="en-US" sz="2100" i="1">
                                  <a:solidFill>
                                    <a:srgbClr val="FF0000"/>
                                  </a:solidFill>
                                  <a:latin typeface="Cambria Math"/>
                                </a:rPr>
                                <m:t>𝑖𝑗</m:t>
                              </m:r>
                            </m:sub>
                          </m:sSub>
                        </m:oMath>
                      </m:oMathPara>
                    </a14:m>
                    <a:endParaRPr lang="en-US" sz="2100" i="1" dirty="0">
                      <a:latin typeface="Cambria Math"/>
                    </a:endParaRPr>
                  </a:p>
                </p:txBody>
              </p:sp>
            </mc:Choice>
            <mc:Fallback xmlns="">
              <p:sp>
                <p:nvSpPr>
                  <p:cNvPr id="9" name="Rectangle 8"/>
                  <p:cNvSpPr>
                    <a:spLocks noRot="1" noChangeAspect="1" noMove="1" noResize="1" noEditPoints="1" noAdjustHandles="1" noChangeArrowheads="1" noChangeShapeType="1" noTextEdit="1"/>
                  </p:cNvSpPr>
                  <p:nvPr/>
                </p:nvSpPr>
                <p:spPr>
                  <a:xfrm>
                    <a:off x="8197701" y="2656137"/>
                    <a:ext cx="818173" cy="588624"/>
                  </a:xfrm>
                  <a:prstGeom prst="rect">
                    <a:avLst/>
                  </a:prstGeom>
                  <a:blipFill>
                    <a:blip r:embed="rId5"/>
                    <a:stretch>
                      <a:fillRect b="-9722"/>
                    </a:stretch>
                  </a:blipFill>
                </p:spPr>
                <p:txBody>
                  <a:bodyPr/>
                  <a:lstStyle/>
                  <a:p>
                    <a:r>
                      <a:rPr lang="en-US">
                        <a:noFill/>
                      </a:rPr>
                      <a:t> </a:t>
                    </a:r>
                  </a:p>
                </p:txBody>
              </p:sp>
            </mc:Fallback>
          </mc:AlternateContent>
          <p:cxnSp>
            <p:nvCxnSpPr>
              <p:cNvPr id="10" name="Straight Arrow Connector 9"/>
              <p:cNvCxnSpPr/>
              <p:nvPr/>
            </p:nvCxnSpPr>
            <p:spPr>
              <a:xfrm flipH="1">
                <a:off x="7403420" y="2971800"/>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51" name="Line 57"/>
            <p:cNvSpPr>
              <a:spLocks noChangeShapeType="1"/>
            </p:cNvSpPr>
            <p:nvPr/>
          </p:nvSpPr>
          <p:spPr bwMode="auto">
            <a:xfrm>
              <a:off x="7086600"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53" name="Rectangle 52"/>
                <p:cNvSpPr/>
                <p:nvPr/>
              </p:nvSpPr>
              <p:spPr>
                <a:xfrm>
                  <a:off x="6648557" y="1600200"/>
                  <a:ext cx="584349" cy="522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𝑗</m:t>
                            </m:r>
                          </m:sub>
                        </m:sSub>
                      </m:oMath>
                    </m:oMathPara>
                  </a14:m>
                  <a:endParaRPr lang="en-US" dirty="0">
                    <a:solidFill>
                      <a:srgbClr val="0000FF"/>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6648557" y="1600200"/>
                  <a:ext cx="584349" cy="522195"/>
                </a:xfrm>
                <a:prstGeom prst="rect">
                  <a:avLst/>
                </a:prstGeom>
                <a:blipFill>
                  <a:blip r:embed="rId6"/>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122578" y="2748435"/>
                  <a:ext cx="592812"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7122578" y="2748435"/>
                  <a:ext cx="592812" cy="492443"/>
                </a:xfrm>
                <a:prstGeom prst="rect">
                  <a:avLst/>
                </a:prstGeom>
                <a:blipFill>
                  <a:blip r:embed="rId7"/>
                  <a:stretch>
                    <a:fillRect b="-1639"/>
                  </a:stretch>
                </a:blipFill>
              </p:spPr>
              <p:txBody>
                <a:bodyPr/>
                <a:lstStyle/>
                <a:p>
                  <a:r>
                    <a:rPr lang="en-US">
                      <a:noFill/>
                    </a:rPr>
                    <a:t> </a:t>
                  </a:r>
                </a:p>
              </p:txBody>
            </p:sp>
          </mc:Fallback>
        </mc:AlternateContent>
      </p:grpSp>
    </p:spTree>
    <p:extLst>
      <p:ext uri="{BB962C8B-B14F-4D97-AF65-F5344CB8AC3E}">
        <p14:creationId xmlns:p14="http://schemas.microsoft.com/office/powerpoint/2010/main" val="2242140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8" name="Rectangle 57"/>
              <p:cNvSpPr/>
              <p:nvPr/>
            </p:nvSpPr>
            <p:spPr>
              <a:xfrm>
                <a:off x="1832617" y="1910125"/>
                <a:ext cx="2600320" cy="6542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650" i="1">
                              <a:latin typeface="Cambria Math" panose="02040503050406030204" pitchFamily="18" charset="0"/>
                            </a:rPr>
                          </m:ctrlPr>
                        </m:fPr>
                        <m:num>
                          <m:r>
                            <a:rPr lang="en-US" sz="1650" i="1">
                              <a:latin typeface="Cambria Math"/>
                            </a:rPr>
                            <m:t>𝜕</m:t>
                          </m:r>
                          <m:sSub>
                            <m:sSubPr>
                              <m:ctrlPr>
                                <a:rPr lang="en-US" sz="1650" i="1">
                                  <a:solidFill>
                                    <a:srgbClr val="008A1B"/>
                                  </a:solidFill>
                                  <a:latin typeface="Cambria Math" panose="02040503050406030204" pitchFamily="18" charset="0"/>
                                </a:rPr>
                              </m:ctrlPr>
                            </m:sSubPr>
                            <m:e>
                              <m:r>
                                <a:rPr lang="en-US" sz="1650" i="1">
                                  <a:solidFill>
                                    <a:srgbClr val="008A1B"/>
                                  </a:solidFill>
                                  <a:latin typeface="Cambria Math"/>
                                </a:rPr>
                                <m:t>𝐸</m:t>
                              </m:r>
                            </m:e>
                            <m:sub>
                              <m:r>
                                <a:rPr lang="en-US" sz="1650" i="1">
                                  <a:solidFill>
                                    <a:srgbClr val="008A1B"/>
                                  </a:solidFill>
                                  <a:latin typeface="Cambria Math"/>
                                </a:rPr>
                                <m:t>𝑑</m:t>
                              </m:r>
                            </m:sub>
                          </m:sSub>
                        </m:num>
                        <m:den>
                          <m:r>
                            <a:rPr lang="en-US" sz="1650" i="1">
                              <a:latin typeface="Cambria Math"/>
                            </a:rPr>
                            <m:t>𝜕</m:t>
                          </m:r>
                          <m:sSub>
                            <m:sSubPr>
                              <m:ctrlPr>
                                <a:rPr lang="en-US" sz="1650" i="1">
                                  <a:solidFill>
                                    <a:srgbClr val="FF0000"/>
                                  </a:solidFill>
                                  <a:latin typeface="Cambria Math" panose="02040503050406030204" pitchFamily="18" charset="0"/>
                                </a:rPr>
                              </m:ctrlPr>
                            </m:sSubPr>
                            <m:e>
                              <m:r>
                                <a:rPr lang="en-US" sz="1650" i="1">
                                  <a:solidFill>
                                    <a:srgbClr val="FF0000"/>
                                  </a:solidFill>
                                  <a:latin typeface="Cambria Math"/>
                                </a:rPr>
                                <m:t>𝑤</m:t>
                              </m:r>
                            </m:e>
                            <m:sub>
                              <m:r>
                                <a:rPr lang="en-US" sz="1650" i="1">
                                  <a:solidFill>
                                    <a:srgbClr val="FF0000"/>
                                  </a:solidFill>
                                  <a:latin typeface="Cambria Math"/>
                                </a:rPr>
                                <m:t>𝑖𝑗</m:t>
                              </m:r>
                            </m:sub>
                          </m:sSub>
                        </m:den>
                      </m:f>
                    </m:oMath>
                  </m:oMathPara>
                </a14:m>
                <a:endParaRPr lang="en-US" sz="1650" dirty="0"/>
              </a:p>
            </p:txBody>
          </p:sp>
        </mc:Choice>
        <mc:Fallback xmlns="">
          <p:sp>
            <p:nvSpPr>
              <p:cNvPr id="58" name="Rectangle 57"/>
              <p:cNvSpPr>
                <a:spLocks noRot="1" noChangeAspect="1" noMove="1" noResize="1" noEditPoints="1" noAdjustHandles="1" noChangeArrowheads="1" noChangeShapeType="1" noTextEdit="1"/>
              </p:cNvSpPr>
              <p:nvPr/>
            </p:nvSpPr>
            <p:spPr>
              <a:xfrm>
                <a:off x="1832617" y="1910125"/>
                <a:ext cx="2600320" cy="654218"/>
              </a:xfrm>
              <a:prstGeom prst="rect">
                <a:avLst/>
              </a:prstGeom>
              <a:blipFill>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A6F6034-1516-478C-9756-BC6A8296D6DE}" type="slidenum">
              <a:rPr lang="en-US" smtClean="0"/>
              <a:pPr/>
              <a:t>41</a:t>
            </a:fld>
            <a:endParaRPr lang="en-US" dirty="0"/>
          </a:p>
        </p:txBody>
      </p:sp>
      <p:sp>
        <p:nvSpPr>
          <p:cNvPr id="2" name="Title 1"/>
          <p:cNvSpPr>
            <a:spLocks noGrp="1"/>
          </p:cNvSpPr>
          <p:nvPr>
            <p:ph type="title"/>
          </p:nvPr>
        </p:nvSpPr>
        <p:spPr/>
        <p:txBody>
          <a:bodyPr/>
          <a:lstStyle/>
          <a:p>
            <a:r>
              <a:rPr lang="en-US" dirty="0"/>
              <a:t>Derivation of Learning Rule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969832"/>
              </a:xfrm>
            </p:spPr>
            <p:txBody>
              <a:bodyPr>
                <a:normAutofit fontScale="92500" lnSpcReduction="20000"/>
              </a:bodyPr>
              <a:lstStyle/>
              <a:p>
                <a:r>
                  <a:rPr lang="en-US" dirty="0"/>
                  <a:t>Weights of hidden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a:t> Influences the output only through all 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969832"/>
              </a:xfrm>
              <a:blipFill>
                <a:blip r:embed="rId5"/>
                <a:stretch>
                  <a:fillRect l="-889" t="-10692" b="-5031"/>
                </a:stretch>
              </a:blipFill>
            </p:spPr>
            <p:txBody>
              <a:bodyPr/>
              <a:lstStyle/>
              <a:p>
                <a:r>
                  <a:rPr lang="en-US">
                    <a:noFill/>
                  </a:rPr>
                  <a:t> </a:t>
                </a:r>
              </a:p>
            </p:txBody>
          </p:sp>
        </mc:Fallback>
      </mc:AlternateContent>
      <p:grpSp>
        <p:nvGrpSpPr>
          <p:cNvPr id="64" name="Group 63"/>
          <p:cNvGrpSpPr/>
          <p:nvPr/>
        </p:nvGrpSpPr>
        <p:grpSpPr>
          <a:xfrm>
            <a:off x="6044389" y="2066424"/>
            <a:ext cx="1963712" cy="2201402"/>
            <a:chOff x="6400800" y="3352800"/>
            <a:chExt cx="3066031" cy="3107862"/>
          </a:xfrm>
        </p:grpSpPr>
        <p:grpSp>
          <p:nvGrpSpPr>
            <p:cNvPr id="6" name="Group 5"/>
            <p:cNvGrpSpPr/>
            <p:nvPr/>
          </p:nvGrpSpPr>
          <p:grpSpPr>
            <a:xfrm>
              <a:off x="6400800" y="3352800"/>
              <a:ext cx="3066031" cy="3107862"/>
              <a:chOff x="6400800" y="1600200"/>
              <a:chExt cx="3066031" cy="3107862"/>
            </a:xfrm>
          </p:grpSpPr>
          <p:grpSp>
            <p:nvGrpSpPr>
              <p:cNvPr id="7" name="Group 6"/>
              <p:cNvGrpSpPr/>
              <p:nvPr/>
            </p:nvGrpSpPr>
            <p:grpSpPr>
              <a:xfrm>
                <a:off x="6400800" y="2095143"/>
                <a:ext cx="3066031" cy="2612919"/>
                <a:chOff x="6477000" y="2704742"/>
                <a:chExt cx="3066031" cy="2612919"/>
              </a:xfrm>
            </p:grpSpPr>
            <p:grpSp>
              <p:nvGrpSpPr>
                <p:cNvPr id="12" name="Group 51"/>
                <p:cNvGrpSpPr>
                  <a:grpSpLocks/>
                </p:cNvGrpSpPr>
                <p:nvPr/>
              </p:nvGrpSpPr>
              <p:grpSpPr bwMode="auto">
                <a:xfrm>
                  <a:off x="6477000" y="2704742"/>
                  <a:ext cx="2430053" cy="2248257"/>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13" name="TextBox 12"/>
                    <p:cNvSpPr txBox="1"/>
                    <p:nvPr/>
                  </p:nvSpPr>
                  <p:spPr>
                    <a:xfrm>
                      <a:off x="6774174" y="2743200"/>
                      <a:ext cx="2286001" cy="2574461"/>
                    </a:xfrm>
                    <a:prstGeom prst="rect">
                      <a:avLst/>
                    </a:prstGeom>
                    <a:noFill/>
                  </p:spPr>
                  <p:txBody>
                    <a:bodyPr wrap="square" rtlCol="0">
                      <a:spAutoFit/>
                    </a:bodyPr>
                    <a:lstStyle/>
                    <a:p>
                      <a:pPr algn="ctr"/>
                      <a:r>
                        <a:rPr lang="en-US" sz="1875" dirty="0"/>
                        <a:t>        </a:t>
                      </a:r>
                      <a14:m>
                        <m:oMath xmlns:m="http://schemas.openxmlformats.org/officeDocument/2006/math">
                          <m:r>
                            <a:rPr lang="en-US" sz="1875" i="1">
                              <a:latin typeface="Cambria Math"/>
                            </a:rPr>
                            <m:t>𝑘</m:t>
                          </m:r>
                        </m:oMath>
                      </a14:m>
                      <a:endParaRPr lang="en-US" sz="1875" i="1" dirty="0">
                        <a:latin typeface="Cambria Math"/>
                      </a:endParaRPr>
                    </a:p>
                    <a:p>
                      <a:pPr algn="ctr"/>
                      <a:endParaRPr lang="en-US" sz="1875" i="1" dirty="0">
                        <a:latin typeface="Cambria Math"/>
                      </a:endParaRPr>
                    </a:p>
                    <a:p>
                      <a:pPr algn="ctr"/>
                      <a14:m>
                        <m:oMath xmlns:m="http://schemas.openxmlformats.org/officeDocument/2006/math">
                          <m:r>
                            <a:rPr lang="en-US" sz="1875" i="1">
                              <a:latin typeface="Cambria Math"/>
                            </a:rPr>
                            <m:t>𝑗</m:t>
                          </m:r>
                        </m:oMath>
                      </a14:m>
                      <a:r>
                        <a:rPr lang="en-US" sz="1875" dirty="0"/>
                        <a:t>          </a:t>
                      </a:r>
                    </a:p>
                    <a:p>
                      <a:pPr algn="ctr"/>
                      <a:endParaRPr lang="en-US" sz="1875" i="1" dirty="0">
                        <a:latin typeface="Cambria Math"/>
                      </a:endParaRPr>
                    </a:p>
                    <a:p>
                      <a:pPr algn="ctr"/>
                      <a:r>
                        <a:rPr lang="en-US" sz="1875" dirty="0"/>
                        <a:t>                      </a:t>
                      </a:r>
                      <a14:m>
                        <m:oMath xmlns:m="http://schemas.openxmlformats.org/officeDocument/2006/math">
                          <m:r>
                            <a:rPr lang="en-US" sz="1875" i="1">
                              <a:latin typeface="Cambria Math"/>
                            </a:rPr>
                            <m:t>𝑖</m:t>
                          </m:r>
                        </m:oMath>
                      </a14:m>
                      <a:endParaRPr lang="en-US" sz="1875" dirty="0"/>
                    </a:p>
                  </p:txBody>
                </p:sp>
              </mc:Choice>
              <mc:Fallback xmlns="">
                <p:sp>
                  <p:nvSpPr>
                    <p:cNvPr id="13" name="TextBox 12"/>
                    <p:cNvSpPr txBox="1">
                      <a:spLocks noRot="1" noChangeAspect="1" noMove="1" noResize="1" noEditPoints="1" noAdjustHandles="1" noChangeArrowheads="1" noChangeShapeType="1" noTextEdit="1"/>
                    </p:cNvSpPr>
                    <p:nvPr/>
                  </p:nvSpPr>
                  <p:spPr>
                    <a:xfrm>
                      <a:off x="6774174" y="2743200"/>
                      <a:ext cx="2286001" cy="25744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584943" y="3328289"/>
                      <a:ext cx="958088" cy="623249"/>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panose="02040503050406030204" pitchFamily="18" charset="0"/>
                                  </a:rPr>
                                </m:ctrlPr>
                              </m:sSubPr>
                              <m:e>
                                <m:r>
                                  <a:rPr lang="en-US" sz="2100" i="1">
                                    <a:solidFill>
                                      <a:srgbClr val="FF0000"/>
                                    </a:solidFill>
                                    <a:latin typeface="Cambria Math"/>
                                  </a:rPr>
                                  <m:t>𝑤</m:t>
                                </m:r>
                              </m:e>
                              <m:sub>
                                <m:r>
                                  <a:rPr lang="en-US" sz="2100" i="1">
                                    <a:solidFill>
                                      <a:srgbClr val="FF0000"/>
                                    </a:solidFill>
                                    <a:latin typeface="Cambria Math"/>
                                  </a:rPr>
                                  <m:t>𝑖𝑗</m:t>
                                </m:r>
                              </m:sub>
                            </m:sSub>
                          </m:oMath>
                        </m:oMathPara>
                      </a14:m>
                      <a:endParaRPr lang="en-US" sz="2100" i="1" dirty="0">
                        <a:solidFill>
                          <a:srgbClr val="FF0000"/>
                        </a:solidFill>
                        <a:latin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8584943" y="3328289"/>
                      <a:ext cx="958088" cy="623249"/>
                    </a:xfrm>
                    <a:prstGeom prst="rect">
                      <a:avLst/>
                    </a:prstGeom>
                    <a:blipFill>
                      <a:blip r:embed="rId7"/>
                      <a:stretch>
                        <a:fillRect b="-9722"/>
                      </a:stretch>
                    </a:blipFill>
                  </p:spPr>
                  <p:txBody>
                    <a:bodyPr/>
                    <a:lstStyle/>
                    <a:p>
                      <a:r>
                        <a:rPr lang="en-US">
                          <a:noFill/>
                        </a:rPr>
                        <a:t> </a:t>
                      </a:r>
                    </a:p>
                  </p:txBody>
                </p:sp>
              </mc:Fallback>
            </mc:AlternateContent>
            <p:cxnSp>
              <p:nvCxnSpPr>
                <p:cNvPr id="15" name="Straight Arrow Connector 14"/>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 name="Rectangle 9"/>
                  <p:cNvSpPr/>
                  <p:nvPr/>
                </p:nvSpPr>
                <p:spPr>
                  <a:xfrm>
                    <a:off x="7936331" y="1600200"/>
                    <a:ext cx="752554" cy="521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𝑘</m:t>
                              </m:r>
                            </m:sub>
                          </m:sSub>
                        </m:oMath>
                      </m:oMathPara>
                    </a14:m>
                    <a:endParaRPr lang="en-US" dirty="0">
                      <a:solidFill>
                        <a:srgbClr val="0000FF"/>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752554" cy="521410"/>
                  </a:xfrm>
                  <a:prstGeom prst="rect">
                    <a:avLst/>
                  </a:prstGeom>
                  <a:blipFill>
                    <a:blip r:embed="rId8"/>
                    <a:stretch>
                      <a:fillRect/>
                    </a:stretch>
                  </a:blipFill>
                </p:spPr>
                <p:txBody>
                  <a:bodyPr/>
                  <a:lstStyle/>
                  <a:p>
                    <a:r>
                      <a:rPr lang="en-US">
                        <a:noFill/>
                      </a:rPr>
                      <a:t> </a:t>
                    </a:r>
                  </a:p>
                </p:txBody>
              </p:sp>
            </mc:Fallback>
          </mc:AlternateContent>
        </p:grpSp>
        <p:cxnSp>
          <p:nvCxnSpPr>
            <p:cNvPr id="53" name="Straight Connector 52"/>
            <p:cNvCxnSpPr/>
            <p:nvPr/>
          </p:nvCxnSpPr>
          <p:spPr>
            <a:xfrm flipV="1">
              <a:off x="7619488" y="4049233"/>
              <a:ext cx="341987" cy="805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113057" y="4084402"/>
              <a:ext cx="495799" cy="770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0" name="Line 57">
            <a:extLst>
              <a:ext uri="{FF2B5EF4-FFF2-40B4-BE49-F238E27FC236}">
                <a16:creationId xmlns:a16="http://schemas.microsoft.com/office/drawing/2014/main" id="{27698F77-2BCF-204A-8FB0-0B95F571DA62}"/>
              </a:ext>
            </a:extLst>
          </p:cNvPr>
          <p:cNvSpPr>
            <a:spLocks noChangeShapeType="1"/>
          </p:cNvSpPr>
          <p:nvPr/>
        </p:nvSpPr>
        <p:spPr bwMode="auto">
          <a:xfrm flipH="1">
            <a:off x="6553200" y="1868485"/>
            <a:ext cx="145711" cy="209144"/>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1" name="Line 57">
            <a:extLst>
              <a:ext uri="{FF2B5EF4-FFF2-40B4-BE49-F238E27FC236}">
                <a16:creationId xmlns:a16="http://schemas.microsoft.com/office/drawing/2014/main" id="{8EF6809D-46A9-5E4D-9AEE-4810D37591EA}"/>
              </a:ext>
            </a:extLst>
          </p:cNvPr>
          <p:cNvSpPr>
            <a:spLocks noChangeShapeType="1"/>
          </p:cNvSpPr>
          <p:nvPr/>
        </p:nvSpPr>
        <p:spPr bwMode="auto">
          <a:xfrm>
            <a:off x="6873058" y="1872201"/>
            <a:ext cx="169223" cy="209619"/>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AAB101FC-7E9C-BA4B-B331-CC91B5AE0F4C}"/>
                  </a:ext>
                </a:extLst>
              </p:cNvPr>
              <p:cNvSpPr/>
              <p:nvPr/>
            </p:nvSpPr>
            <p:spPr>
              <a:xfrm>
                <a:off x="6581073" y="1500509"/>
                <a:ext cx="502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𝐸</m:t>
                          </m:r>
                        </m:e>
                        <m:sub>
                          <m:r>
                            <a:rPr lang="en-US" b="0" i="1" smtClean="0">
                              <a:solidFill>
                                <a:srgbClr val="0000FF"/>
                              </a:solidFill>
                              <a:latin typeface="Cambria Math" panose="02040503050406030204" pitchFamily="18" charset="0"/>
                            </a:rPr>
                            <m:t>𝑑</m:t>
                          </m:r>
                        </m:sub>
                      </m:sSub>
                    </m:oMath>
                  </m:oMathPara>
                </a14:m>
                <a:endParaRPr lang="en-US" dirty="0">
                  <a:solidFill>
                    <a:srgbClr val="0000FF"/>
                  </a:solidFill>
                </a:endParaRPr>
              </a:p>
            </p:txBody>
          </p:sp>
        </mc:Choice>
        <mc:Fallback xmlns="">
          <p:sp>
            <p:nvSpPr>
              <p:cNvPr id="72" name="Rectangle 71">
                <a:extLst>
                  <a:ext uri="{FF2B5EF4-FFF2-40B4-BE49-F238E27FC236}">
                    <a16:creationId xmlns:a16="http://schemas.microsoft.com/office/drawing/2014/main" id="{AAB101FC-7E9C-BA4B-B331-CC91B5AE0F4C}"/>
                  </a:ext>
                </a:extLst>
              </p:cNvPr>
              <p:cNvSpPr>
                <a:spLocks noRot="1" noChangeAspect="1" noMove="1" noResize="1" noEditPoints="1" noAdjustHandles="1" noChangeArrowheads="1" noChangeShapeType="1" noTextEdit="1"/>
              </p:cNvSpPr>
              <p:nvPr/>
            </p:nvSpPr>
            <p:spPr>
              <a:xfrm>
                <a:off x="6581073" y="1500509"/>
                <a:ext cx="502958" cy="369332"/>
              </a:xfrm>
              <a:prstGeom prst="rect">
                <a:avLst/>
              </a:prstGeom>
              <a:blipFill>
                <a:blip r:embed="rId9"/>
                <a:stretch>
                  <a:fillRect/>
                </a:stretch>
              </a:blipFill>
            </p:spPr>
            <p:txBody>
              <a:bodyPr/>
              <a:lstStyle/>
              <a:p>
                <a:r>
                  <a:rPr lang="en-US">
                    <a:noFill/>
                  </a:rPr>
                  <a:t> </a:t>
                </a:r>
              </a:p>
            </p:txBody>
          </p:sp>
        </mc:Fallback>
      </mc:AlternateContent>
      <p:sp>
        <p:nvSpPr>
          <p:cNvPr id="73" name="Line 57">
            <a:extLst>
              <a:ext uri="{FF2B5EF4-FFF2-40B4-BE49-F238E27FC236}">
                <a16:creationId xmlns:a16="http://schemas.microsoft.com/office/drawing/2014/main" id="{CD1925B0-307A-094B-9CD6-498080716A95}"/>
              </a:ext>
            </a:extLst>
          </p:cNvPr>
          <p:cNvSpPr>
            <a:spLocks noChangeShapeType="1"/>
          </p:cNvSpPr>
          <p:nvPr/>
        </p:nvSpPr>
        <p:spPr bwMode="auto">
          <a:xfrm>
            <a:off x="6502331" y="2139131"/>
            <a:ext cx="0" cy="2159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823A6A42-694E-C34B-A37C-6172333D4ACB}"/>
                  </a:ext>
                </a:extLst>
              </p:cNvPr>
              <p:cNvSpPr/>
              <p:nvPr/>
            </p:nvSpPr>
            <p:spPr>
              <a:xfrm>
                <a:off x="6124893" y="2028316"/>
                <a:ext cx="2951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a:solidFill>
                                <a:srgbClr val="0000FF"/>
                              </a:solidFill>
                              <a:latin typeface="Cambria Math"/>
                            </a:rPr>
                            <m:t>𝑜</m:t>
                          </m:r>
                        </m:e>
                        <m:sub>
                          <m:r>
                            <a:rPr lang="en-US" b="0" i="1" smtClean="0">
                              <a:solidFill>
                                <a:srgbClr val="0000FF"/>
                              </a:solidFill>
                              <a:latin typeface="Cambria Math" panose="02040503050406030204" pitchFamily="18" charset="0"/>
                            </a:rPr>
                            <m:t>1</m:t>
                          </m:r>
                        </m:sub>
                      </m:sSub>
                    </m:oMath>
                  </m:oMathPara>
                </a14:m>
                <a:endParaRPr lang="en-US" dirty="0">
                  <a:solidFill>
                    <a:srgbClr val="0000FF"/>
                  </a:solidFill>
                </a:endParaRPr>
              </a:p>
            </p:txBody>
          </p:sp>
        </mc:Choice>
        <mc:Fallback xmlns="">
          <p:sp>
            <p:nvSpPr>
              <p:cNvPr id="74" name="Rectangle 73">
                <a:extLst>
                  <a:ext uri="{FF2B5EF4-FFF2-40B4-BE49-F238E27FC236}">
                    <a16:creationId xmlns:a16="http://schemas.microsoft.com/office/drawing/2014/main" id="{823A6A42-694E-C34B-A37C-6172333D4ACB}"/>
                  </a:ext>
                </a:extLst>
              </p:cNvPr>
              <p:cNvSpPr>
                <a:spLocks noRot="1" noChangeAspect="1" noMove="1" noResize="1" noEditPoints="1" noAdjustHandles="1" noChangeArrowheads="1" noChangeShapeType="1" noTextEdit="1"/>
              </p:cNvSpPr>
              <p:nvPr/>
            </p:nvSpPr>
            <p:spPr>
              <a:xfrm>
                <a:off x="6124893" y="2028316"/>
                <a:ext cx="295176" cy="369332"/>
              </a:xfrm>
              <a:prstGeom prst="rect">
                <a:avLst/>
              </a:prstGeom>
              <a:blipFill>
                <a:blip r:embed="rId10"/>
                <a:stretch>
                  <a:fillRect r="-12000"/>
                </a:stretch>
              </a:blipFill>
            </p:spPr>
            <p:txBody>
              <a:bodyPr/>
              <a:lstStyle/>
              <a:p>
                <a:r>
                  <a:rPr lang="en-US">
                    <a:noFill/>
                  </a:rPr>
                  <a:t> </a:t>
                </a:r>
              </a:p>
            </p:txBody>
          </p:sp>
        </mc:Fallback>
      </mc:AlternateContent>
    </p:spTree>
    <p:extLst>
      <p:ext uri="{BB962C8B-B14F-4D97-AF65-F5344CB8AC3E}">
        <p14:creationId xmlns:p14="http://schemas.microsoft.com/office/powerpoint/2010/main" val="328385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Rectangle 50"/>
              <p:cNvSpPr/>
              <p:nvPr/>
            </p:nvSpPr>
            <p:spPr>
              <a:xfrm>
                <a:off x="2481714" y="3943350"/>
                <a:ext cx="2706190" cy="86132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650" i="1">
                          <a:latin typeface="Cambria Math"/>
                        </a:rPr>
                        <m:t>=</m:t>
                      </m:r>
                      <m:nary>
                        <m:naryPr>
                          <m:chr m:val="∑"/>
                          <m:ctrlPr>
                            <a:rPr lang="en-US" sz="1650" i="1">
                              <a:latin typeface="Cambria Math" panose="02040503050406030204" pitchFamily="18" charset="0"/>
                            </a:rPr>
                          </m:ctrlPr>
                        </m:naryPr>
                        <m:sub>
                          <m:r>
                            <m:rPr>
                              <m:brk m:alnAt="23"/>
                            </m:rPr>
                            <a:rPr lang="en-US" sz="1650" i="1">
                              <a:latin typeface="Cambria Math"/>
                            </a:rPr>
                            <m:t>𝑘</m:t>
                          </m:r>
                          <m:r>
                            <a:rPr lang="en-US" sz="1650" i="1">
                              <a:latin typeface="Cambria Math"/>
                            </a:rPr>
                            <m:t>∈</m:t>
                          </m:r>
                          <m:r>
                            <a:rPr lang="en-US" sz="1650" i="1">
                              <a:latin typeface="Cambria Math" charset="0"/>
                            </a:rPr>
                            <m:t>𝑝𝑎𝑟𝑒𝑛𝑡</m:t>
                          </m:r>
                          <m:r>
                            <a:rPr lang="en-US" sz="1650" i="1">
                              <a:latin typeface="Cambria Math"/>
                            </a:rPr>
                            <m:t>(</m:t>
                          </m:r>
                          <m:r>
                            <a:rPr lang="en-US" sz="1650" i="1">
                              <a:latin typeface="Cambria Math"/>
                            </a:rPr>
                            <m:t>𝑗</m:t>
                          </m:r>
                          <m:r>
                            <a:rPr lang="en-US" sz="1650" i="1">
                              <a:latin typeface="Cambria Math"/>
                            </a:rPr>
                            <m:t>) </m:t>
                          </m:r>
                        </m:sub>
                        <m:sup/>
                        <m:e>
                          <m:r>
                            <a:rPr lang="en-US" sz="1650" i="1">
                              <a:latin typeface="Cambria Math"/>
                            </a:rPr>
                            <m:t>−</m:t>
                          </m:r>
                          <m:sSub>
                            <m:sSubPr>
                              <m:ctrlPr>
                                <a:rPr lang="en-US" sz="1650" i="1">
                                  <a:solidFill>
                                    <a:srgbClr val="FF6600"/>
                                  </a:solidFill>
                                  <a:latin typeface="Cambria Math" panose="02040503050406030204" pitchFamily="18" charset="0"/>
                                </a:rPr>
                              </m:ctrlPr>
                            </m:sSubPr>
                            <m:e>
                              <m:r>
                                <a:rPr lang="en-US" sz="1650" i="1">
                                  <a:solidFill>
                                    <a:srgbClr val="FF6600"/>
                                  </a:solidFill>
                                  <a:latin typeface="Cambria Math"/>
                                </a:rPr>
                                <m:t>𝛿</m:t>
                              </m:r>
                            </m:e>
                            <m:sub>
                              <m:r>
                                <a:rPr lang="en-US" sz="1650" i="1">
                                  <a:solidFill>
                                    <a:srgbClr val="FF6600"/>
                                  </a:solidFill>
                                  <a:latin typeface="Cambria Math"/>
                                </a:rPr>
                                <m:t>𝑘</m:t>
                              </m:r>
                            </m:sub>
                          </m:sSub>
                          <m:r>
                            <a:rPr lang="en-US" sz="1650" i="1">
                              <a:latin typeface="Cambria Math"/>
                            </a:rPr>
                            <m:t>  </m:t>
                          </m:r>
                          <m:f>
                            <m:fPr>
                              <m:ctrlPr>
                                <a:rPr lang="en-US" sz="1650" i="1">
                                  <a:latin typeface="Cambria Math" panose="02040503050406030204" pitchFamily="18" charset="0"/>
                                </a:rPr>
                              </m:ctrlPr>
                            </m:fPr>
                            <m:num>
                              <m:r>
                                <a:rPr lang="en-US" sz="1650" i="1">
                                  <a:latin typeface="Cambria Math"/>
                                </a:rPr>
                                <m:t>𝜕</m:t>
                              </m:r>
                              <m:sSub>
                                <m:sSubPr>
                                  <m:ctrlPr>
                                    <a:rPr lang="en-US" sz="1650" i="1">
                                      <a:solidFill>
                                        <a:srgbClr val="9900CC"/>
                                      </a:solidFill>
                                      <a:latin typeface="Cambria Math" panose="02040503050406030204" pitchFamily="18" charset="0"/>
                                    </a:rPr>
                                  </m:ctrlPr>
                                </m:sSubPr>
                                <m:e>
                                  <m:r>
                                    <m:rPr>
                                      <m:sty m:val="p"/>
                                    </m:rPr>
                                    <a:rPr lang="en-US" sz="1650">
                                      <a:solidFill>
                                        <a:srgbClr val="9900CC"/>
                                      </a:solidFill>
                                      <a:latin typeface="Cambria Math"/>
                                    </a:rPr>
                                    <m:t>net</m:t>
                                  </m:r>
                                </m:e>
                                <m:sub>
                                  <m:r>
                                    <a:rPr lang="en-US" sz="1650" i="1">
                                      <a:solidFill>
                                        <a:srgbClr val="9900CC"/>
                                      </a:solidFill>
                                      <a:latin typeface="Cambria Math"/>
                                    </a:rPr>
                                    <m:t>𝑘</m:t>
                                  </m:r>
                                </m:sub>
                              </m:sSub>
                            </m:num>
                            <m:den>
                              <m:r>
                                <a:rPr lang="en-US" sz="1650" i="1">
                                  <a:latin typeface="Cambria Math"/>
                                </a:rPr>
                                <m:t>𝜕</m:t>
                              </m:r>
                              <m:sSub>
                                <m:sSubPr>
                                  <m:ctrlPr>
                                    <a:rPr lang="en-US" sz="1650" i="1">
                                      <a:solidFill>
                                        <a:srgbClr val="7030A0"/>
                                      </a:solidFill>
                                      <a:latin typeface="Cambria Math" panose="02040503050406030204" pitchFamily="18" charset="0"/>
                                    </a:rPr>
                                  </m:ctrlPr>
                                </m:sSubPr>
                                <m:e>
                                  <m:r>
                                    <m:rPr>
                                      <m:sty m:val="p"/>
                                    </m:rPr>
                                    <a:rPr lang="en-US" sz="1650">
                                      <a:solidFill>
                                        <a:srgbClr val="7030A0"/>
                                      </a:solidFill>
                                      <a:latin typeface="Cambria Math"/>
                                    </a:rPr>
                                    <m:t>net</m:t>
                                  </m:r>
                                </m:e>
                                <m:sub>
                                  <m:r>
                                    <a:rPr lang="en-US" sz="1650" i="1">
                                      <a:solidFill>
                                        <a:srgbClr val="7030A0"/>
                                      </a:solidFill>
                                      <a:latin typeface="Cambria Math"/>
                                    </a:rPr>
                                    <m:t>𝑗</m:t>
                                  </m:r>
                                </m:sub>
                              </m:sSub>
                            </m:den>
                          </m:f>
                          <m:sSub>
                            <m:sSubPr>
                              <m:ctrlPr>
                                <a:rPr lang="en-US" sz="1650" i="1">
                                  <a:latin typeface="Cambria Math" panose="02040503050406030204" pitchFamily="18" charset="0"/>
                                </a:rPr>
                              </m:ctrlPr>
                            </m:sSubPr>
                            <m:e>
                              <m:r>
                                <a:rPr lang="en-US" sz="1650" i="1">
                                  <a:latin typeface="Cambria Math"/>
                                </a:rPr>
                                <m:t>𝑥</m:t>
                              </m:r>
                            </m:e>
                            <m:sub>
                              <m:r>
                                <a:rPr lang="en-US" sz="1650" i="1">
                                  <a:latin typeface="Cambria Math" charset="0"/>
                                </a:rPr>
                                <m:t>𝑖</m:t>
                              </m:r>
                            </m:sub>
                          </m:sSub>
                        </m:e>
                      </m:nary>
                    </m:oMath>
                  </m:oMathPara>
                </a14:m>
                <a:endParaRPr lang="en-US" sz="1650" dirty="0"/>
              </a:p>
            </p:txBody>
          </p:sp>
        </mc:Choice>
        <mc:Fallback xmlns="">
          <p:sp>
            <p:nvSpPr>
              <p:cNvPr id="51" name="Rectangle 50"/>
              <p:cNvSpPr>
                <a:spLocks noRot="1" noChangeAspect="1" noMove="1" noResize="1" noEditPoints="1" noAdjustHandles="1" noChangeArrowheads="1" noChangeShapeType="1" noTextEdit="1"/>
              </p:cNvSpPr>
              <p:nvPr/>
            </p:nvSpPr>
            <p:spPr>
              <a:xfrm>
                <a:off x="2481714" y="3943350"/>
                <a:ext cx="2706190" cy="8613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436692" y="3200400"/>
                <a:ext cx="2863926"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i="1">
                          <a:latin typeface="Cambria Math"/>
                        </a:rPr>
                        <m:t>=</m:t>
                      </m:r>
                      <m:nary>
                        <m:naryPr>
                          <m:chr m:val="∑"/>
                          <m:ctrlPr>
                            <a:rPr lang="en-US" sz="1650" i="1">
                              <a:latin typeface="Cambria Math" panose="02040503050406030204" pitchFamily="18" charset="0"/>
                            </a:rPr>
                          </m:ctrlPr>
                        </m:naryPr>
                        <m:sub>
                          <m:r>
                            <m:rPr>
                              <m:brk m:alnAt="23"/>
                            </m:rPr>
                            <a:rPr lang="en-US" sz="1650" i="1">
                              <a:latin typeface="Cambria Math"/>
                            </a:rPr>
                            <m:t>𝑘</m:t>
                          </m:r>
                          <m:r>
                            <a:rPr lang="en-US" sz="1650" i="1">
                              <a:latin typeface="Cambria Math"/>
                            </a:rPr>
                            <m:t>∈</m:t>
                          </m:r>
                          <m:r>
                            <a:rPr lang="en-US" sz="1650" i="1">
                              <a:latin typeface="Cambria Math" charset="0"/>
                            </a:rPr>
                            <m:t>𝑝𝑎𝑟𝑒𝑛𝑡</m:t>
                          </m:r>
                          <m:r>
                            <a:rPr lang="en-US" sz="1650" i="1">
                              <a:latin typeface="Cambria Math"/>
                            </a:rPr>
                            <m:t>(</m:t>
                          </m:r>
                          <m:r>
                            <a:rPr lang="en-US" sz="1650" i="1">
                              <a:latin typeface="Cambria Math"/>
                            </a:rPr>
                            <m:t>𝑗</m:t>
                          </m:r>
                          <m:r>
                            <a:rPr lang="en-US" sz="1650" i="1">
                              <a:latin typeface="Cambria Math"/>
                            </a:rPr>
                            <m:t>) </m:t>
                          </m:r>
                        </m:sub>
                        <m:sup/>
                        <m:e>
                          <m:f>
                            <m:fPr>
                              <m:ctrlPr>
                                <a:rPr lang="en-US" sz="1650" i="1">
                                  <a:latin typeface="Cambria Math" panose="02040503050406030204" pitchFamily="18" charset="0"/>
                                </a:rPr>
                              </m:ctrlPr>
                            </m:fPr>
                            <m:num>
                              <m:r>
                                <a:rPr lang="en-US" sz="1650" i="1">
                                  <a:latin typeface="Cambria Math"/>
                                </a:rPr>
                                <m:t>𝜕</m:t>
                              </m:r>
                              <m:sSub>
                                <m:sSubPr>
                                  <m:ctrlPr>
                                    <a:rPr lang="en-US" sz="1650" i="1">
                                      <a:solidFill>
                                        <a:srgbClr val="008A1B"/>
                                      </a:solidFill>
                                      <a:latin typeface="Cambria Math" panose="02040503050406030204" pitchFamily="18" charset="0"/>
                                    </a:rPr>
                                  </m:ctrlPr>
                                </m:sSubPr>
                                <m:e>
                                  <m:r>
                                    <a:rPr lang="en-US" sz="1650" i="1">
                                      <a:solidFill>
                                        <a:srgbClr val="008A1B"/>
                                      </a:solidFill>
                                      <a:latin typeface="Cambria Math"/>
                                    </a:rPr>
                                    <m:t>𝐸</m:t>
                                  </m:r>
                                </m:e>
                                <m:sub>
                                  <m:r>
                                    <a:rPr lang="en-US" sz="1650" i="1">
                                      <a:solidFill>
                                        <a:srgbClr val="008A1B"/>
                                      </a:solidFill>
                                      <a:latin typeface="Cambria Math"/>
                                    </a:rPr>
                                    <m:t>𝑑</m:t>
                                  </m:r>
                                </m:sub>
                              </m:sSub>
                            </m:num>
                            <m:den>
                              <m:r>
                                <a:rPr lang="en-US" sz="1650" i="1">
                                  <a:latin typeface="Cambria Math"/>
                                </a:rPr>
                                <m:t>𝜕</m:t>
                              </m:r>
                              <m:sSub>
                                <m:sSubPr>
                                  <m:ctrlPr>
                                    <a:rPr lang="en-US" sz="1650" i="1">
                                      <a:solidFill>
                                        <a:srgbClr val="9900CC"/>
                                      </a:solidFill>
                                      <a:latin typeface="Cambria Math" panose="02040503050406030204" pitchFamily="18" charset="0"/>
                                    </a:rPr>
                                  </m:ctrlPr>
                                </m:sSubPr>
                                <m:e>
                                  <m:r>
                                    <m:rPr>
                                      <m:sty m:val="p"/>
                                    </m:rPr>
                                    <a:rPr lang="en-US" sz="1650">
                                      <a:solidFill>
                                        <a:srgbClr val="9900CC"/>
                                      </a:solidFill>
                                      <a:latin typeface="Cambria Math"/>
                                    </a:rPr>
                                    <m:t>net</m:t>
                                  </m:r>
                                </m:e>
                                <m:sub>
                                  <m:r>
                                    <a:rPr lang="en-US" sz="1650" i="1">
                                      <a:solidFill>
                                        <a:srgbClr val="9900CC"/>
                                      </a:solidFill>
                                      <a:latin typeface="Cambria Math"/>
                                    </a:rPr>
                                    <m:t>𝑘</m:t>
                                  </m:r>
                                </m:sub>
                              </m:sSub>
                            </m:den>
                          </m:f>
                          <m:r>
                            <a:rPr lang="en-US" sz="1650" i="1">
                              <a:latin typeface="Cambria Math"/>
                            </a:rPr>
                            <m:t>  </m:t>
                          </m:r>
                          <m:f>
                            <m:fPr>
                              <m:ctrlPr>
                                <a:rPr lang="en-US" sz="1650" i="1">
                                  <a:latin typeface="Cambria Math" panose="02040503050406030204" pitchFamily="18" charset="0"/>
                                </a:rPr>
                              </m:ctrlPr>
                            </m:fPr>
                            <m:num>
                              <m:r>
                                <a:rPr lang="en-US" sz="1650" i="1">
                                  <a:latin typeface="Cambria Math"/>
                                </a:rPr>
                                <m:t>𝜕</m:t>
                              </m:r>
                              <m:sSub>
                                <m:sSubPr>
                                  <m:ctrlPr>
                                    <a:rPr lang="en-US" sz="1650" i="1">
                                      <a:solidFill>
                                        <a:srgbClr val="9900CC"/>
                                      </a:solidFill>
                                      <a:latin typeface="Cambria Math" panose="02040503050406030204" pitchFamily="18" charset="0"/>
                                    </a:rPr>
                                  </m:ctrlPr>
                                </m:sSubPr>
                                <m:e>
                                  <m:r>
                                    <m:rPr>
                                      <m:sty m:val="p"/>
                                    </m:rPr>
                                    <a:rPr lang="en-US" sz="1650">
                                      <a:solidFill>
                                        <a:srgbClr val="9900CC"/>
                                      </a:solidFill>
                                      <a:latin typeface="Cambria Math"/>
                                    </a:rPr>
                                    <m:t>net</m:t>
                                  </m:r>
                                </m:e>
                                <m:sub>
                                  <m:r>
                                    <a:rPr lang="en-US" sz="1650" i="1">
                                      <a:solidFill>
                                        <a:srgbClr val="9900CC"/>
                                      </a:solidFill>
                                      <a:latin typeface="Cambria Math"/>
                                    </a:rPr>
                                    <m:t>𝑘</m:t>
                                  </m:r>
                                </m:sub>
                              </m:sSub>
                            </m:num>
                            <m:den>
                              <m:r>
                                <a:rPr lang="en-US" sz="1650" i="1">
                                  <a:latin typeface="Cambria Math"/>
                                </a:rPr>
                                <m:t>𝜕</m:t>
                              </m:r>
                              <m:sSub>
                                <m:sSubPr>
                                  <m:ctrlPr>
                                    <a:rPr lang="en-US" sz="1650" i="1">
                                      <a:solidFill>
                                        <a:srgbClr val="7030A0"/>
                                      </a:solidFill>
                                      <a:latin typeface="Cambria Math" panose="02040503050406030204" pitchFamily="18" charset="0"/>
                                    </a:rPr>
                                  </m:ctrlPr>
                                </m:sSubPr>
                                <m:e>
                                  <m:r>
                                    <m:rPr>
                                      <m:sty m:val="p"/>
                                    </m:rPr>
                                    <a:rPr lang="en-US" sz="1650">
                                      <a:solidFill>
                                        <a:srgbClr val="7030A0"/>
                                      </a:solidFill>
                                      <a:latin typeface="Cambria Math"/>
                                    </a:rPr>
                                    <m:t>net</m:t>
                                  </m:r>
                                </m:e>
                                <m:sub>
                                  <m:r>
                                    <a:rPr lang="en-US" sz="1650" i="1">
                                      <a:solidFill>
                                        <a:srgbClr val="7030A0"/>
                                      </a:solidFill>
                                      <a:latin typeface="Cambria Math"/>
                                    </a:rPr>
                                    <m:t>𝑗</m:t>
                                  </m:r>
                                </m:sub>
                              </m:sSub>
                            </m:den>
                          </m:f>
                          <m:sSub>
                            <m:sSubPr>
                              <m:ctrlPr>
                                <a:rPr lang="en-US" sz="1650" i="1">
                                  <a:latin typeface="Cambria Math" panose="02040503050406030204" pitchFamily="18" charset="0"/>
                                </a:rPr>
                              </m:ctrlPr>
                            </m:sSubPr>
                            <m:e>
                              <m:r>
                                <a:rPr lang="en-US" sz="1650" i="1">
                                  <a:latin typeface="Cambria Math"/>
                                </a:rPr>
                                <m:t>𝑥</m:t>
                              </m:r>
                            </m:e>
                            <m:sub>
                              <m:r>
                                <a:rPr lang="en-US" sz="1650" i="1">
                                  <a:latin typeface="Cambria Math" charset="0"/>
                                </a:rPr>
                                <m:t>𝑖</m:t>
                              </m:r>
                            </m:sub>
                          </m:sSub>
                        </m:e>
                      </m:nary>
                    </m:oMath>
                  </m:oMathPara>
                </a14:m>
                <a:endParaRPr lang="en-US" sz="1650" dirty="0"/>
              </a:p>
            </p:txBody>
          </p:sp>
        </mc:Choice>
        <mc:Fallback xmlns="">
          <p:sp>
            <p:nvSpPr>
              <p:cNvPr id="11" name="Rectangle 10"/>
              <p:cNvSpPr>
                <a:spLocks noRot="1" noChangeAspect="1" noMove="1" noResize="1" noEditPoints="1" noAdjustHandles="1" noChangeArrowheads="1" noChangeShapeType="1" noTextEdit="1"/>
              </p:cNvSpPr>
              <p:nvPr/>
            </p:nvSpPr>
            <p:spPr>
              <a:xfrm>
                <a:off x="2436692" y="3200400"/>
                <a:ext cx="2863926" cy="8613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832617" y="1910125"/>
                <a:ext cx="2600320" cy="6542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650" i="1">
                              <a:latin typeface="Cambria Math" panose="02040503050406030204" pitchFamily="18" charset="0"/>
                            </a:rPr>
                          </m:ctrlPr>
                        </m:fPr>
                        <m:num>
                          <m:r>
                            <a:rPr lang="en-US" sz="1650" i="1">
                              <a:latin typeface="Cambria Math"/>
                            </a:rPr>
                            <m:t>𝜕</m:t>
                          </m:r>
                          <m:sSub>
                            <m:sSubPr>
                              <m:ctrlPr>
                                <a:rPr lang="en-US" sz="1650" i="1">
                                  <a:solidFill>
                                    <a:srgbClr val="008A1B"/>
                                  </a:solidFill>
                                  <a:latin typeface="Cambria Math" panose="02040503050406030204" pitchFamily="18" charset="0"/>
                                </a:rPr>
                              </m:ctrlPr>
                            </m:sSubPr>
                            <m:e>
                              <m:r>
                                <a:rPr lang="en-US" sz="1650" i="1">
                                  <a:solidFill>
                                    <a:srgbClr val="008A1B"/>
                                  </a:solidFill>
                                  <a:latin typeface="Cambria Math"/>
                                </a:rPr>
                                <m:t>𝐸</m:t>
                              </m:r>
                            </m:e>
                            <m:sub>
                              <m:r>
                                <a:rPr lang="en-US" sz="1650" i="1">
                                  <a:solidFill>
                                    <a:srgbClr val="008A1B"/>
                                  </a:solidFill>
                                  <a:latin typeface="Cambria Math"/>
                                </a:rPr>
                                <m:t>𝑑</m:t>
                              </m:r>
                            </m:sub>
                          </m:sSub>
                        </m:num>
                        <m:den>
                          <m:r>
                            <a:rPr lang="en-US" sz="1650" i="1">
                              <a:latin typeface="Cambria Math"/>
                            </a:rPr>
                            <m:t>𝜕</m:t>
                          </m:r>
                          <m:sSub>
                            <m:sSubPr>
                              <m:ctrlPr>
                                <a:rPr lang="en-US" sz="1650" i="1">
                                  <a:solidFill>
                                    <a:srgbClr val="FF0000"/>
                                  </a:solidFill>
                                  <a:latin typeface="Cambria Math" panose="02040503050406030204" pitchFamily="18" charset="0"/>
                                </a:rPr>
                              </m:ctrlPr>
                            </m:sSubPr>
                            <m:e>
                              <m:r>
                                <a:rPr lang="en-US" sz="1650" i="1">
                                  <a:solidFill>
                                    <a:srgbClr val="FF0000"/>
                                  </a:solidFill>
                                  <a:latin typeface="Cambria Math"/>
                                </a:rPr>
                                <m:t>𝑤</m:t>
                              </m:r>
                            </m:e>
                            <m:sub>
                              <m:r>
                                <a:rPr lang="en-US" sz="1650" i="1">
                                  <a:solidFill>
                                    <a:srgbClr val="FF0000"/>
                                  </a:solidFill>
                                  <a:latin typeface="Cambria Math"/>
                                </a:rPr>
                                <m:t>𝑖𝑗</m:t>
                              </m:r>
                            </m:sub>
                          </m:sSub>
                        </m:den>
                      </m:f>
                      <m:r>
                        <a:rPr lang="en-US" sz="1650" i="1">
                          <a:latin typeface="Cambria Math"/>
                        </a:rPr>
                        <m:t>=</m:t>
                      </m:r>
                      <m:f>
                        <m:fPr>
                          <m:ctrlPr>
                            <a:rPr lang="en-US" sz="1650" i="1">
                              <a:latin typeface="Cambria Math" panose="02040503050406030204" pitchFamily="18" charset="0"/>
                            </a:rPr>
                          </m:ctrlPr>
                        </m:fPr>
                        <m:num>
                          <m:r>
                            <a:rPr lang="en-US" sz="1650" i="1">
                              <a:latin typeface="Cambria Math"/>
                            </a:rPr>
                            <m:t>𝜕</m:t>
                          </m:r>
                          <m:sSub>
                            <m:sSubPr>
                              <m:ctrlPr>
                                <a:rPr lang="en-US" sz="1650" i="1">
                                  <a:solidFill>
                                    <a:srgbClr val="008A1B"/>
                                  </a:solidFill>
                                  <a:latin typeface="Cambria Math" panose="02040503050406030204" pitchFamily="18" charset="0"/>
                                </a:rPr>
                              </m:ctrlPr>
                            </m:sSubPr>
                            <m:e>
                              <m:r>
                                <a:rPr lang="en-US" sz="1650" i="1">
                                  <a:solidFill>
                                    <a:srgbClr val="008A1B"/>
                                  </a:solidFill>
                                  <a:latin typeface="Cambria Math"/>
                                </a:rPr>
                                <m:t>𝐸</m:t>
                              </m:r>
                            </m:e>
                            <m:sub>
                              <m:r>
                                <a:rPr lang="en-US" sz="1650" i="1">
                                  <a:solidFill>
                                    <a:srgbClr val="008A1B"/>
                                  </a:solidFill>
                                  <a:latin typeface="Cambria Math"/>
                                </a:rPr>
                                <m:t>𝑑</m:t>
                              </m:r>
                            </m:sub>
                          </m:sSub>
                        </m:num>
                        <m:den>
                          <m:r>
                            <a:rPr lang="en-US" sz="1650" i="1">
                              <a:latin typeface="Cambria Math"/>
                            </a:rPr>
                            <m:t>𝜕</m:t>
                          </m:r>
                          <m:sSub>
                            <m:sSubPr>
                              <m:ctrlPr>
                                <a:rPr lang="en-US" sz="1650" i="1">
                                  <a:solidFill>
                                    <a:srgbClr val="7030A0"/>
                                  </a:solidFill>
                                  <a:latin typeface="Cambria Math" panose="02040503050406030204" pitchFamily="18" charset="0"/>
                                </a:rPr>
                              </m:ctrlPr>
                            </m:sSubPr>
                            <m:e>
                              <m:r>
                                <m:rPr>
                                  <m:sty m:val="p"/>
                                </m:rPr>
                                <a:rPr lang="en-US" sz="1650">
                                  <a:solidFill>
                                    <a:srgbClr val="7030A0"/>
                                  </a:solidFill>
                                  <a:latin typeface="Cambria Math"/>
                                </a:rPr>
                                <m:t>net</m:t>
                              </m:r>
                            </m:e>
                            <m:sub>
                              <m:r>
                                <a:rPr lang="en-US" sz="1650" i="1">
                                  <a:solidFill>
                                    <a:srgbClr val="7030A0"/>
                                  </a:solidFill>
                                  <a:latin typeface="Cambria Math"/>
                                </a:rPr>
                                <m:t>𝑗</m:t>
                              </m:r>
                            </m:sub>
                          </m:sSub>
                        </m:den>
                      </m:f>
                      <m:r>
                        <a:rPr lang="en-US" sz="1650" i="1">
                          <a:latin typeface="Cambria Math"/>
                        </a:rPr>
                        <m:t>  </m:t>
                      </m:r>
                      <m:f>
                        <m:fPr>
                          <m:ctrlPr>
                            <a:rPr lang="en-US" sz="1650" i="1">
                              <a:latin typeface="Cambria Math" panose="02040503050406030204" pitchFamily="18" charset="0"/>
                            </a:rPr>
                          </m:ctrlPr>
                        </m:fPr>
                        <m:num>
                          <m:r>
                            <a:rPr lang="en-US" sz="1650" i="1">
                              <a:latin typeface="Cambria Math"/>
                            </a:rPr>
                            <m:t>𝜕</m:t>
                          </m:r>
                          <m:sSub>
                            <m:sSubPr>
                              <m:ctrlPr>
                                <a:rPr lang="en-US" sz="1650" i="1">
                                  <a:solidFill>
                                    <a:srgbClr val="7030A0"/>
                                  </a:solidFill>
                                  <a:latin typeface="Cambria Math" panose="02040503050406030204" pitchFamily="18" charset="0"/>
                                </a:rPr>
                              </m:ctrlPr>
                            </m:sSubPr>
                            <m:e>
                              <m:r>
                                <m:rPr>
                                  <m:sty m:val="p"/>
                                </m:rPr>
                                <a:rPr lang="en-US" sz="1650">
                                  <a:solidFill>
                                    <a:srgbClr val="7030A0"/>
                                  </a:solidFill>
                                  <a:latin typeface="Cambria Math"/>
                                </a:rPr>
                                <m:t>net</m:t>
                              </m:r>
                            </m:e>
                            <m:sub>
                              <m:r>
                                <a:rPr lang="en-US" sz="1650" i="1">
                                  <a:solidFill>
                                    <a:srgbClr val="7030A0"/>
                                  </a:solidFill>
                                  <a:latin typeface="Cambria Math"/>
                                </a:rPr>
                                <m:t>𝑗</m:t>
                              </m:r>
                            </m:sub>
                          </m:sSub>
                        </m:num>
                        <m:den>
                          <m:r>
                            <a:rPr lang="en-US" sz="1650" i="1">
                              <a:latin typeface="Cambria Math"/>
                            </a:rPr>
                            <m:t>𝜕</m:t>
                          </m:r>
                          <m:sSub>
                            <m:sSubPr>
                              <m:ctrlPr>
                                <a:rPr lang="en-US" sz="1650" i="1">
                                  <a:solidFill>
                                    <a:srgbClr val="FF0000"/>
                                  </a:solidFill>
                                  <a:latin typeface="Cambria Math" panose="02040503050406030204" pitchFamily="18" charset="0"/>
                                </a:rPr>
                              </m:ctrlPr>
                            </m:sSubPr>
                            <m:e>
                              <m:r>
                                <a:rPr lang="en-US" sz="1650" i="1">
                                  <a:solidFill>
                                    <a:srgbClr val="FF0000"/>
                                  </a:solidFill>
                                  <a:latin typeface="Cambria Math"/>
                                </a:rPr>
                                <m:t>𝑤</m:t>
                              </m:r>
                            </m:e>
                            <m:sub>
                              <m:r>
                                <a:rPr lang="en-US" sz="1650" i="1">
                                  <a:solidFill>
                                    <a:srgbClr val="FF0000"/>
                                  </a:solidFill>
                                  <a:latin typeface="Cambria Math"/>
                                </a:rPr>
                                <m:t>𝑖𝑗</m:t>
                              </m:r>
                            </m:sub>
                          </m:sSub>
                        </m:den>
                      </m:f>
                      <m:r>
                        <a:rPr lang="en-US" sz="1650" i="1">
                          <a:latin typeface="Cambria Math"/>
                        </a:rPr>
                        <m:t>=</m:t>
                      </m:r>
                    </m:oMath>
                  </m:oMathPara>
                </a14:m>
                <a:endParaRPr lang="en-US" sz="1650" dirty="0"/>
              </a:p>
            </p:txBody>
          </p:sp>
        </mc:Choice>
        <mc:Fallback xmlns="">
          <p:sp>
            <p:nvSpPr>
              <p:cNvPr id="58" name="Rectangle 57"/>
              <p:cNvSpPr>
                <a:spLocks noRot="1" noChangeAspect="1" noMove="1" noResize="1" noEditPoints="1" noAdjustHandles="1" noChangeArrowheads="1" noChangeShapeType="1" noTextEdit="1"/>
              </p:cNvSpPr>
              <p:nvPr/>
            </p:nvSpPr>
            <p:spPr>
              <a:xfrm>
                <a:off x="1832617" y="1910125"/>
                <a:ext cx="2600320" cy="654218"/>
              </a:xfrm>
              <a:prstGeom prst="rect">
                <a:avLst/>
              </a:prstGeom>
              <a:blipFill>
                <a:blip r:embed="rId4"/>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A6F6034-1516-478C-9756-BC6A8296D6DE}" type="slidenum">
              <a:rPr lang="en-US" smtClean="0"/>
              <a:pPr/>
              <a:t>42</a:t>
            </a:fld>
            <a:endParaRPr lang="en-US" dirty="0"/>
          </a:p>
        </p:txBody>
      </p:sp>
      <p:sp>
        <p:nvSpPr>
          <p:cNvPr id="2" name="Title 1"/>
          <p:cNvSpPr>
            <a:spLocks noGrp="1"/>
          </p:cNvSpPr>
          <p:nvPr>
            <p:ph type="title"/>
          </p:nvPr>
        </p:nvSpPr>
        <p:spPr/>
        <p:txBody>
          <a:bodyPr/>
          <a:lstStyle/>
          <a:p>
            <a:r>
              <a:rPr lang="en-US" dirty="0"/>
              <a:t>Derivation of Learning Rule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969832"/>
              </a:xfrm>
            </p:spPr>
            <p:txBody>
              <a:bodyPr>
                <a:normAutofit fontScale="92500" lnSpcReduction="20000"/>
              </a:bodyPr>
              <a:lstStyle/>
              <a:p>
                <a:r>
                  <a:rPr lang="en-US" dirty="0"/>
                  <a:t>Weights of hidden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a:t> Influences the output only through all 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969832"/>
              </a:xfrm>
              <a:blipFill>
                <a:blip r:embed="rId5"/>
                <a:stretch>
                  <a:fillRect l="-889" t="-10692" b="-5031"/>
                </a:stretch>
              </a:blipFill>
            </p:spPr>
            <p:txBody>
              <a:bodyPr/>
              <a:lstStyle/>
              <a:p>
                <a:r>
                  <a:rPr lang="en-US">
                    <a:noFill/>
                  </a:rPr>
                  <a:t> </a:t>
                </a:r>
              </a:p>
            </p:txBody>
          </p:sp>
        </mc:Fallback>
      </mc:AlternateContent>
      <p:sp>
        <p:nvSpPr>
          <p:cNvPr id="54" name="Oval 49"/>
          <p:cNvSpPr>
            <a:spLocks noChangeArrowheads="1"/>
          </p:cNvSpPr>
          <p:nvPr/>
        </p:nvSpPr>
        <p:spPr bwMode="auto">
          <a:xfrm>
            <a:off x="3657600" y="3257551"/>
            <a:ext cx="742950" cy="768503"/>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5" name="Oval 50"/>
          <p:cNvSpPr>
            <a:spLocks noChangeArrowheads="1"/>
          </p:cNvSpPr>
          <p:nvPr/>
        </p:nvSpPr>
        <p:spPr bwMode="auto">
          <a:xfrm>
            <a:off x="3714750" y="4173141"/>
            <a:ext cx="514350" cy="486581"/>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6" name="Line 51"/>
          <p:cNvSpPr>
            <a:spLocks noChangeShapeType="1"/>
          </p:cNvSpPr>
          <p:nvPr/>
        </p:nvSpPr>
        <p:spPr bwMode="auto">
          <a:xfrm flipV="1">
            <a:off x="3959291" y="4000500"/>
            <a:ext cx="34290" cy="155767"/>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64" name="Group 63"/>
          <p:cNvGrpSpPr/>
          <p:nvPr/>
        </p:nvGrpSpPr>
        <p:grpSpPr>
          <a:xfrm>
            <a:off x="6044389" y="2066424"/>
            <a:ext cx="1963712" cy="2201402"/>
            <a:chOff x="6400800" y="3352800"/>
            <a:chExt cx="3066031" cy="3107862"/>
          </a:xfrm>
        </p:grpSpPr>
        <p:grpSp>
          <p:nvGrpSpPr>
            <p:cNvPr id="6" name="Group 5"/>
            <p:cNvGrpSpPr/>
            <p:nvPr/>
          </p:nvGrpSpPr>
          <p:grpSpPr>
            <a:xfrm>
              <a:off x="6400800" y="3352800"/>
              <a:ext cx="3066031" cy="3107862"/>
              <a:chOff x="6400800" y="1600200"/>
              <a:chExt cx="3066031" cy="3107862"/>
            </a:xfrm>
          </p:grpSpPr>
          <p:grpSp>
            <p:nvGrpSpPr>
              <p:cNvPr id="7" name="Group 6"/>
              <p:cNvGrpSpPr/>
              <p:nvPr/>
            </p:nvGrpSpPr>
            <p:grpSpPr>
              <a:xfrm>
                <a:off x="6400800" y="2095143"/>
                <a:ext cx="3066031" cy="2612919"/>
                <a:chOff x="6477000" y="2704742"/>
                <a:chExt cx="3066031" cy="2612919"/>
              </a:xfrm>
            </p:grpSpPr>
            <p:grpSp>
              <p:nvGrpSpPr>
                <p:cNvPr id="12" name="Group 51"/>
                <p:cNvGrpSpPr>
                  <a:grpSpLocks/>
                </p:cNvGrpSpPr>
                <p:nvPr/>
              </p:nvGrpSpPr>
              <p:grpSpPr bwMode="auto">
                <a:xfrm>
                  <a:off x="6477000" y="2704742"/>
                  <a:ext cx="2430053" cy="2248257"/>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13" name="TextBox 12"/>
                    <p:cNvSpPr txBox="1"/>
                    <p:nvPr/>
                  </p:nvSpPr>
                  <p:spPr>
                    <a:xfrm>
                      <a:off x="6774174" y="2743200"/>
                      <a:ext cx="2286001" cy="2574461"/>
                    </a:xfrm>
                    <a:prstGeom prst="rect">
                      <a:avLst/>
                    </a:prstGeom>
                    <a:noFill/>
                  </p:spPr>
                  <p:txBody>
                    <a:bodyPr wrap="square" rtlCol="0">
                      <a:spAutoFit/>
                    </a:bodyPr>
                    <a:lstStyle/>
                    <a:p>
                      <a:pPr algn="ctr"/>
                      <a:r>
                        <a:rPr lang="en-US" sz="1875" dirty="0"/>
                        <a:t>        </a:t>
                      </a:r>
                      <a14:m>
                        <m:oMath xmlns:m="http://schemas.openxmlformats.org/officeDocument/2006/math">
                          <m:r>
                            <a:rPr lang="en-US" sz="1875" i="1">
                              <a:latin typeface="Cambria Math"/>
                            </a:rPr>
                            <m:t>𝑘</m:t>
                          </m:r>
                        </m:oMath>
                      </a14:m>
                      <a:endParaRPr lang="en-US" sz="1875" i="1" dirty="0">
                        <a:latin typeface="Cambria Math"/>
                      </a:endParaRPr>
                    </a:p>
                    <a:p>
                      <a:pPr algn="ctr"/>
                      <a:endParaRPr lang="en-US" sz="1875" i="1" dirty="0">
                        <a:latin typeface="Cambria Math"/>
                      </a:endParaRPr>
                    </a:p>
                    <a:p>
                      <a:pPr algn="ctr"/>
                      <a14:m>
                        <m:oMath xmlns:m="http://schemas.openxmlformats.org/officeDocument/2006/math">
                          <m:r>
                            <a:rPr lang="en-US" sz="1875" i="1">
                              <a:latin typeface="Cambria Math"/>
                            </a:rPr>
                            <m:t>𝑗</m:t>
                          </m:r>
                        </m:oMath>
                      </a14:m>
                      <a:r>
                        <a:rPr lang="en-US" sz="1875" dirty="0"/>
                        <a:t>          </a:t>
                      </a:r>
                    </a:p>
                    <a:p>
                      <a:pPr algn="ctr"/>
                      <a:endParaRPr lang="en-US" sz="1875" i="1" dirty="0">
                        <a:latin typeface="Cambria Math"/>
                      </a:endParaRPr>
                    </a:p>
                    <a:p>
                      <a:pPr algn="ctr"/>
                      <a:r>
                        <a:rPr lang="en-US" sz="1875" dirty="0"/>
                        <a:t>                      </a:t>
                      </a:r>
                      <a14:m>
                        <m:oMath xmlns:m="http://schemas.openxmlformats.org/officeDocument/2006/math">
                          <m:r>
                            <a:rPr lang="en-US" sz="1875" i="1">
                              <a:latin typeface="Cambria Math"/>
                            </a:rPr>
                            <m:t>𝑖</m:t>
                          </m:r>
                        </m:oMath>
                      </a14:m>
                      <a:endParaRPr lang="en-US" sz="1875" dirty="0"/>
                    </a:p>
                  </p:txBody>
                </p:sp>
              </mc:Choice>
              <mc:Fallback xmlns="">
                <p:sp>
                  <p:nvSpPr>
                    <p:cNvPr id="13" name="TextBox 12"/>
                    <p:cNvSpPr txBox="1">
                      <a:spLocks noRot="1" noChangeAspect="1" noMove="1" noResize="1" noEditPoints="1" noAdjustHandles="1" noChangeArrowheads="1" noChangeShapeType="1" noTextEdit="1"/>
                    </p:cNvSpPr>
                    <p:nvPr/>
                  </p:nvSpPr>
                  <p:spPr>
                    <a:xfrm>
                      <a:off x="6774174" y="2743200"/>
                      <a:ext cx="2286001" cy="25744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584943" y="3328289"/>
                      <a:ext cx="958088" cy="623249"/>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panose="02040503050406030204" pitchFamily="18" charset="0"/>
                                  </a:rPr>
                                </m:ctrlPr>
                              </m:sSubPr>
                              <m:e>
                                <m:r>
                                  <a:rPr lang="en-US" sz="2100" i="1">
                                    <a:solidFill>
                                      <a:srgbClr val="FF0000"/>
                                    </a:solidFill>
                                    <a:latin typeface="Cambria Math"/>
                                  </a:rPr>
                                  <m:t>𝑤</m:t>
                                </m:r>
                              </m:e>
                              <m:sub>
                                <m:r>
                                  <a:rPr lang="en-US" sz="2100" i="1">
                                    <a:solidFill>
                                      <a:srgbClr val="FF0000"/>
                                    </a:solidFill>
                                    <a:latin typeface="Cambria Math"/>
                                  </a:rPr>
                                  <m:t>𝑖𝑗</m:t>
                                </m:r>
                              </m:sub>
                            </m:sSub>
                          </m:oMath>
                        </m:oMathPara>
                      </a14:m>
                      <a:endParaRPr lang="en-US" sz="2100" i="1" dirty="0">
                        <a:solidFill>
                          <a:srgbClr val="FF0000"/>
                        </a:solidFill>
                        <a:latin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8584943" y="3328289"/>
                      <a:ext cx="958088" cy="623249"/>
                    </a:xfrm>
                    <a:prstGeom prst="rect">
                      <a:avLst/>
                    </a:prstGeom>
                    <a:blipFill>
                      <a:blip r:embed="rId7"/>
                      <a:stretch>
                        <a:fillRect b="-9722"/>
                      </a:stretch>
                    </a:blipFill>
                  </p:spPr>
                  <p:txBody>
                    <a:bodyPr/>
                    <a:lstStyle/>
                    <a:p>
                      <a:r>
                        <a:rPr lang="en-US">
                          <a:noFill/>
                        </a:rPr>
                        <a:t> </a:t>
                      </a:r>
                    </a:p>
                  </p:txBody>
                </p:sp>
              </mc:Fallback>
            </mc:AlternateContent>
            <p:cxnSp>
              <p:nvCxnSpPr>
                <p:cNvPr id="15" name="Straight Arrow Connector 14"/>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 name="Rectangle 9"/>
                  <p:cNvSpPr/>
                  <p:nvPr/>
                </p:nvSpPr>
                <p:spPr>
                  <a:xfrm>
                    <a:off x="7936331" y="1600200"/>
                    <a:ext cx="752554" cy="521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𝑘</m:t>
                              </m:r>
                            </m:sub>
                          </m:sSub>
                        </m:oMath>
                      </m:oMathPara>
                    </a14:m>
                    <a:endParaRPr lang="en-US" dirty="0">
                      <a:solidFill>
                        <a:srgbClr val="0000FF"/>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752554" cy="521410"/>
                  </a:xfrm>
                  <a:prstGeom prst="rect">
                    <a:avLst/>
                  </a:prstGeom>
                  <a:blipFill>
                    <a:blip r:embed="rId8"/>
                    <a:stretch>
                      <a:fillRect/>
                    </a:stretch>
                  </a:blipFill>
                </p:spPr>
                <p:txBody>
                  <a:bodyPr/>
                  <a:lstStyle/>
                  <a:p>
                    <a:r>
                      <a:rPr lang="en-US">
                        <a:noFill/>
                      </a:rPr>
                      <a:t> </a:t>
                    </a:r>
                  </a:p>
                </p:txBody>
              </p:sp>
            </mc:Fallback>
          </mc:AlternateContent>
        </p:grpSp>
        <p:cxnSp>
          <p:nvCxnSpPr>
            <p:cNvPr id="53" name="Straight Connector 52"/>
            <p:cNvCxnSpPr/>
            <p:nvPr/>
          </p:nvCxnSpPr>
          <p:spPr>
            <a:xfrm flipV="1">
              <a:off x="7619488" y="4049233"/>
              <a:ext cx="341987" cy="805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113057" y="4084402"/>
              <a:ext cx="495799" cy="770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5" name="Rounded Rectangle 64"/>
          <p:cNvSpPr/>
          <p:nvPr/>
        </p:nvSpPr>
        <p:spPr>
          <a:xfrm>
            <a:off x="3174471" y="1862268"/>
            <a:ext cx="571500" cy="666040"/>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67" name="Rectangle 66"/>
              <p:cNvSpPr/>
              <p:nvPr/>
            </p:nvSpPr>
            <p:spPr>
              <a:xfrm>
                <a:off x="4256337" y="2474556"/>
                <a:ext cx="1472519" cy="3416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500" i="1">
                              <a:solidFill>
                                <a:srgbClr val="7030A0"/>
                              </a:solidFill>
                              <a:latin typeface="Cambria Math" panose="02040503050406030204" pitchFamily="18" charset="0"/>
                            </a:rPr>
                          </m:ctrlPr>
                        </m:sSubPr>
                        <m:e>
                          <m:r>
                            <m:rPr>
                              <m:sty m:val="p"/>
                            </m:rPr>
                            <a:rPr lang="en-US" sz="1500" i="1">
                              <a:solidFill>
                                <a:srgbClr val="7030A0"/>
                              </a:solidFill>
                              <a:latin typeface="Cambria Math"/>
                            </a:rPr>
                            <m:t>net</m:t>
                          </m:r>
                        </m:e>
                        <m:sub>
                          <m:r>
                            <a:rPr lang="en-US" sz="1500" i="1">
                              <a:solidFill>
                                <a:srgbClr val="7030A0"/>
                              </a:solidFill>
                              <a:latin typeface="Cambria Math" charset="0"/>
                            </a:rPr>
                            <m:t>𝑗</m:t>
                          </m:r>
                        </m:sub>
                      </m:sSub>
                      <m:r>
                        <a:rPr lang="en-US" sz="1500" i="1">
                          <a:latin typeface="Cambria Math"/>
                        </a:rPr>
                        <m:t>=∑</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charset="0"/>
                            </a:rPr>
                            <m:t>𝑖𝑗</m:t>
                          </m:r>
                        </m:sub>
                      </m:sSub>
                      <m:r>
                        <a:rPr lang="en-US" sz="1500" i="1">
                          <a:latin typeface="Cambria Math"/>
                        </a:rPr>
                        <m:t>.</m:t>
                      </m:r>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charset="0"/>
                            </a:rPr>
                            <m:t>𝑖</m:t>
                          </m:r>
                        </m:sub>
                      </m:sSub>
                    </m:oMath>
                  </m:oMathPara>
                </a14:m>
                <a:endParaRPr lang="en-US" sz="1500" i="1" dirty="0">
                  <a:latin typeface="Cambria Math"/>
                </a:endParaRPr>
              </a:p>
            </p:txBody>
          </p:sp>
        </mc:Choice>
        <mc:Fallback xmlns="">
          <p:sp>
            <p:nvSpPr>
              <p:cNvPr id="67" name="Rectangle 66"/>
              <p:cNvSpPr>
                <a:spLocks noRot="1" noChangeAspect="1" noMove="1" noResize="1" noEditPoints="1" noAdjustHandles="1" noChangeArrowheads="1" noChangeShapeType="1" noTextEdit="1"/>
              </p:cNvSpPr>
              <p:nvPr/>
            </p:nvSpPr>
            <p:spPr>
              <a:xfrm>
                <a:off x="4256337" y="2474556"/>
                <a:ext cx="1472519" cy="341697"/>
              </a:xfrm>
              <a:prstGeom prst="rect">
                <a:avLst/>
              </a:prstGeom>
              <a:blipFill>
                <a:blip r:embed="rId9"/>
                <a:stretch>
                  <a:fillRect b="-1667"/>
                </a:stretch>
              </a:blipFill>
            </p:spPr>
            <p:txBody>
              <a:bodyPr/>
              <a:lstStyle/>
              <a:p>
                <a:r>
                  <a:rPr lang="en-US">
                    <a:noFill/>
                  </a:rPr>
                  <a:t> </a:t>
                </a:r>
              </a:p>
            </p:txBody>
          </p:sp>
        </mc:Fallback>
      </mc:AlternateContent>
      <p:cxnSp>
        <p:nvCxnSpPr>
          <p:cNvPr id="68" name="Straight Arrow Connector 67"/>
          <p:cNvCxnSpPr>
            <a:stCxn id="67" idx="1"/>
            <a:endCxn id="66" idx="0"/>
          </p:cNvCxnSpPr>
          <p:nvPr/>
        </p:nvCxnSpPr>
        <p:spPr>
          <a:xfrm flipH="1">
            <a:off x="3347322" y="2645405"/>
            <a:ext cx="909015" cy="152005"/>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1"/>
            <a:endCxn id="65" idx="3"/>
          </p:cNvCxnSpPr>
          <p:nvPr/>
        </p:nvCxnSpPr>
        <p:spPr>
          <a:xfrm flipH="1" flipV="1">
            <a:off x="3745971" y="2195288"/>
            <a:ext cx="510366" cy="450117"/>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2459991" y="2629310"/>
                <a:ext cx="1384353" cy="64684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650" i="1">
                          <a:latin typeface="Cambria Math"/>
                        </a:rPr>
                        <m:t>=</m:t>
                      </m:r>
                      <m:f>
                        <m:fPr>
                          <m:ctrlPr>
                            <a:rPr lang="en-US" sz="1650" i="1">
                              <a:latin typeface="Cambria Math" panose="02040503050406030204" pitchFamily="18" charset="0"/>
                            </a:rPr>
                          </m:ctrlPr>
                        </m:fPr>
                        <m:num>
                          <m:r>
                            <a:rPr lang="en-US" sz="1650" i="1">
                              <a:latin typeface="Cambria Math"/>
                            </a:rPr>
                            <m:t>𝜕</m:t>
                          </m:r>
                          <m:sSub>
                            <m:sSubPr>
                              <m:ctrlPr>
                                <a:rPr lang="en-US" sz="1650" i="1">
                                  <a:solidFill>
                                    <a:srgbClr val="008A1B"/>
                                  </a:solidFill>
                                  <a:latin typeface="Cambria Math" panose="02040503050406030204" pitchFamily="18" charset="0"/>
                                </a:rPr>
                              </m:ctrlPr>
                            </m:sSubPr>
                            <m:e>
                              <m:r>
                                <a:rPr lang="en-US" sz="1650" i="1">
                                  <a:solidFill>
                                    <a:srgbClr val="008A1B"/>
                                  </a:solidFill>
                                  <a:latin typeface="Cambria Math"/>
                                </a:rPr>
                                <m:t>𝐸</m:t>
                              </m:r>
                            </m:e>
                            <m:sub>
                              <m:r>
                                <a:rPr lang="en-US" sz="1650" i="1">
                                  <a:solidFill>
                                    <a:srgbClr val="008A1B"/>
                                  </a:solidFill>
                                  <a:latin typeface="Cambria Math"/>
                                </a:rPr>
                                <m:t>𝑑</m:t>
                              </m:r>
                            </m:sub>
                          </m:sSub>
                        </m:num>
                        <m:den>
                          <m:r>
                            <a:rPr lang="en-US" sz="1650" i="1">
                              <a:latin typeface="Cambria Math"/>
                            </a:rPr>
                            <m:t>𝜕</m:t>
                          </m:r>
                          <m:sSub>
                            <m:sSubPr>
                              <m:ctrlPr>
                                <a:rPr lang="en-US" sz="1650" i="1">
                                  <a:solidFill>
                                    <a:srgbClr val="7030A0"/>
                                  </a:solidFill>
                                  <a:latin typeface="Cambria Math" panose="02040503050406030204" pitchFamily="18" charset="0"/>
                                </a:rPr>
                              </m:ctrlPr>
                            </m:sSubPr>
                            <m:e>
                              <m:r>
                                <m:rPr>
                                  <m:sty m:val="p"/>
                                </m:rPr>
                                <a:rPr lang="en-US" sz="1650">
                                  <a:solidFill>
                                    <a:srgbClr val="7030A0"/>
                                  </a:solidFill>
                                  <a:latin typeface="Cambria Math"/>
                                </a:rPr>
                                <m:t>net</m:t>
                              </m:r>
                            </m:e>
                            <m:sub>
                              <m:r>
                                <a:rPr lang="en-US" sz="1650" i="1">
                                  <a:solidFill>
                                    <a:srgbClr val="7030A0"/>
                                  </a:solidFill>
                                  <a:latin typeface="Cambria Math"/>
                                </a:rPr>
                                <m:t>𝑗</m:t>
                              </m:r>
                            </m:sub>
                          </m:sSub>
                        </m:den>
                      </m:f>
                      <m:sSub>
                        <m:sSubPr>
                          <m:ctrlPr>
                            <a:rPr lang="en-US" sz="1650" i="1">
                              <a:latin typeface="Cambria Math" panose="02040503050406030204" pitchFamily="18" charset="0"/>
                            </a:rPr>
                          </m:ctrlPr>
                        </m:sSubPr>
                        <m:e>
                          <m:r>
                            <a:rPr lang="en-US" sz="1650" i="1">
                              <a:latin typeface="Cambria Math"/>
                            </a:rPr>
                            <m:t>𝑥</m:t>
                          </m:r>
                        </m:e>
                        <m:sub>
                          <m:r>
                            <a:rPr lang="en-US" sz="1650" i="1">
                              <a:latin typeface="Cambria Math" charset="0"/>
                            </a:rPr>
                            <m:t>𝑖</m:t>
                          </m:r>
                        </m:sub>
                      </m:sSub>
                      <m:r>
                        <a:rPr lang="en-US" sz="1650" i="1">
                          <a:latin typeface="Cambria Math"/>
                        </a:rPr>
                        <m:t>=</m:t>
                      </m:r>
                    </m:oMath>
                  </m:oMathPara>
                </a14:m>
                <a:endParaRPr lang="en-US" sz="1650" dirty="0"/>
              </a:p>
            </p:txBody>
          </p:sp>
        </mc:Choice>
        <mc:Fallback xmlns="">
          <p:sp>
            <p:nvSpPr>
              <p:cNvPr id="52" name="Rectangle 51"/>
              <p:cNvSpPr>
                <a:spLocks noRot="1" noChangeAspect="1" noMove="1" noResize="1" noEditPoints="1" noAdjustHandles="1" noChangeArrowheads="1" noChangeShapeType="1" noTextEdit="1"/>
              </p:cNvSpPr>
              <p:nvPr/>
            </p:nvSpPr>
            <p:spPr>
              <a:xfrm>
                <a:off x="2459991" y="2629310"/>
                <a:ext cx="1384353" cy="646844"/>
              </a:xfrm>
              <a:prstGeom prst="rect">
                <a:avLst/>
              </a:prstGeom>
              <a:blipFill>
                <a:blip r:embed="rId10"/>
                <a:stretch>
                  <a:fillRect/>
                </a:stretch>
              </a:blipFill>
            </p:spPr>
            <p:txBody>
              <a:bodyPr/>
              <a:lstStyle/>
              <a:p>
                <a:r>
                  <a:rPr lang="en-US">
                    <a:noFill/>
                  </a:rPr>
                  <a:t> </a:t>
                </a:r>
              </a:p>
            </p:txBody>
          </p:sp>
        </mc:Fallback>
      </mc:AlternateContent>
      <p:sp>
        <p:nvSpPr>
          <p:cNvPr id="66" name="Rounded Rectangle 65"/>
          <p:cNvSpPr/>
          <p:nvPr/>
        </p:nvSpPr>
        <p:spPr>
          <a:xfrm>
            <a:off x="3236001" y="2797410"/>
            <a:ext cx="222642" cy="311467"/>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70" name="Line 57">
            <a:extLst>
              <a:ext uri="{FF2B5EF4-FFF2-40B4-BE49-F238E27FC236}">
                <a16:creationId xmlns:a16="http://schemas.microsoft.com/office/drawing/2014/main" id="{0E0D1C9C-50EF-C146-B232-9DEC52F74F3B}"/>
              </a:ext>
            </a:extLst>
          </p:cNvPr>
          <p:cNvSpPr>
            <a:spLocks noChangeShapeType="1"/>
          </p:cNvSpPr>
          <p:nvPr/>
        </p:nvSpPr>
        <p:spPr bwMode="auto">
          <a:xfrm>
            <a:off x="6502331" y="2139131"/>
            <a:ext cx="0" cy="2159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7048981C-DE4B-4644-A044-F70BE7E9E661}"/>
                  </a:ext>
                </a:extLst>
              </p:cNvPr>
              <p:cNvSpPr/>
              <p:nvPr/>
            </p:nvSpPr>
            <p:spPr>
              <a:xfrm>
                <a:off x="6124893" y="2028316"/>
                <a:ext cx="2951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a:solidFill>
                                <a:srgbClr val="0000FF"/>
                              </a:solidFill>
                              <a:latin typeface="Cambria Math"/>
                            </a:rPr>
                            <m:t>𝑜</m:t>
                          </m:r>
                        </m:e>
                        <m:sub>
                          <m:r>
                            <a:rPr lang="en-US" b="0" i="1" smtClean="0">
                              <a:solidFill>
                                <a:srgbClr val="0000FF"/>
                              </a:solidFill>
                              <a:latin typeface="Cambria Math" panose="02040503050406030204" pitchFamily="18" charset="0"/>
                            </a:rPr>
                            <m:t>1</m:t>
                          </m:r>
                        </m:sub>
                      </m:sSub>
                    </m:oMath>
                  </m:oMathPara>
                </a14:m>
                <a:endParaRPr lang="en-US" dirty="0">
                  <a:solidFill>
                    <a:srgbClr val="0000FF"/>
                  </a:solidFill>
                </a:endParaRPr>
              </a:p>
            </p:txBody>
          </p:sp>
        </mc:Choice>
        <mc:Fallback xmlns="">
          <p:sp>
            <p:nvSpPr>
              <p:cNvPr id="71" name="Rectangle 70">
                <a:extLst>
                  <a:ext uri="{FF2B5EF4-FFF2-40B4-BE49-F238E27FC236}">
                    <a16:creationId xmlns:a16="http://schemas.microsoft.com/office/drawing/2014/main" id="{7048981C-DE4B-4644-A044-F70BE7E9E661}"/>
                  </a:ext>
                </a:extLst>
              </p:cNvPr>
              <p:cNvSpPr>
                <a:spLocks noRot="1" noChangeAspect="1" noMove="1" noResize="1" noEditPoints="1" noAdjustHandles="1" noChangeArrowheads="1" noChangeShapeType="1" noTextEdit="1"/>
              </p:cNvSpPr>
              <p:nvPr/>
            </p:nvSpPr>
            <p:spPr>
              <a:xfrm>
                <a:off x="6124893" y="2028316"/>
                <a:ext cx="295176" cy="369332"/>
              </a:xfrm>
              <a:prstGeom prst="rect">
                <a:avLst/>
              </a:prstGeom>
              <a:blipFill>
                <a:blip r:embed="rId11"/>
                <a:stretch>
                  <a:fillRect r="-12000"/>
                </a:stretch>
              </a:blipFill>
            </p:spPr>
            <p:txBody>
              <a:bodyPr/>
              <a:lstStyle/>
              <a:p>
                <a:r>
                  <a:rPr lang="en-US">
                    <a:noFill/>
                  </a:rPr>
                  <a:t> </a:t>
                </a:r>
              </a:p>
            </p:txBody>
          </p:sp>
        </mc:Fallback>
      </mc:AlternateContent>
      <p:sp>
        <p:nvSpPr>
          <p:cNvPr id="120" name="Line 57">
            <a:extLst>
              <a:ext uri="{FF2B5EF4-FFF2-40B4-BE49-F238E27FC236}">
                <a16:creationId xmlns:a16="http://schemas.microsoft.com/office/drawing/2014/main" id="{3C7B6EBE-A1CE-ED4C-942F-46B1E75927DD}"/>
              </a:ext>
            </a:extLst>
          </p:cNvPr>
          <p:cNvSpPr>
            <a:spLocks noChangeShapeType="1"/>
          </p:cNvSpPr>
          <p:nvPr/>
        </p:nvSpPr>
        <p:spPr bwMode="auto">
          <a:xfrm flipH="1">
            <a:off x="6553200" y="1868485"/>
            <a:ext cx="145711" cy="209144"/>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 name="Line 57">
            <a:extLst>
              <a:ext uri="{FF2B5EF4-FFF2-40B4-BE49-F238E27FC236}">
                <a16:creationId xmlns:a16="http://schemas.microsoft.com/office/drawing/2014/main" id="{3E17B849-C734-C34A-AE98-73F6DB2A02A2}"/>
              </a:ext>
            </a:extLst>
          </p:cNvPr>
          <p:cNvSpPr>
            <a:spLocks noChangeShapeType="1"/>
          </p:cNvSpPr>
          <p:nvPr/>
        </p:nvSpPr>
        <p:spPr bwMode="auto">
          <a:xfrm>
            <a:off x="6873058" y="1872201"/>
            <a:ext cx="169223" cy="209619"/>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74D8985C-4C8A-794F-83B9-FDF365704EA6}"/>
                  </a:ext>
                </a:extLst>
              </p:cNvPr>
              <p:cNvSpPr/>
              <p:nvPr/>
            </p:nvSpPr>
            <p:spPr>
              <a:xfrm>
                <a:off x="6581073" y="1500509"/>
                <a:ext cx="502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𝐸</m:t>
                          </m:r>
                        </m:e>
                        <m:sub>
                          <m:r>
                            <a:rPr lang="en-US" b="0" i="1" smtClean="0">
                              <a:solidFill>
                                <a:srgbClr val="0000FF"/>
                              </a:solidFill>
                              <a:latin typeface="Cambria Math" panose="02040503050406030204" pitchFamily="18" charset="0"/>
                            </a:rPr>
                            <m:t>𝑑</m:t>
                          </m:r>
                        </m:sub>
                      </m:sSub>
                    </m:oMath>
                  </m:oMathPara>
                </a14:m>
                <a:endParaRPr lang="en-US" dirty="0">
                  <a:solidFill>
                    <a:srgbClr val="0000FF"/>
                  </a:solidFill>
                </a:endParaRPr>
              </a:p>
            </p:txBody>
          </p:sp>
        </mc:Choice>
        <mc:Fallback xmlns="">
          <p:sp>
            <p:nvSpPr>
              <p:cNvPr id="122" name="Rectangle 121">
                <a:extLst>
                  <a:ext uri="{FF2B5EF4-FFF2-40B4-BE49-F238E27FC236}">
                    <a16:creationId xmlns:a16="http://schemas.microsoft.com/office/drawing/2014/main" id="{74D8985C-4C8A-794F-83B9-FDF365704EA6}"/>
                  </a:ext>
                </a:extLst>
              </p:cNvPr>
              <p:cNvSpPr>
                <a:spLocks noRot="1" noChangeAspect="1" noMove="1" noResize="1" noEditPoints="1" noAdjustHandles="1" noChangeArrowheads="1" noChangeShapeType="1" noTextEdit="1"/>
              </p:cNvSpPr>
              <p:nvPr/>
            </p:nvSpPr>
            <p:spPr>
              <a:xfrm>
                <a:off x="6581073" y="1500509"/>
                <a:ext cx="502958"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338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par>
                                <p:cTn id="12" presetID="10" presetClass="entr" presetSubtype="0" fill="hold" nodeType="with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1" grpId="0"/>
      <p:bldP spid="54" grpId="0" animBg="1"/>
      <p:bldP spid="55" grpId="0" animBg="1"/>
      <p:bldP spid="56" grpId="0" animBg="1"/>
      <p:bldP spid="65" grpId="0" animBg="1"/>
      <p:bldP spid="67" grpId="0" animBg="1"/>
      <p:bldP spid="52" grpId="0"/>
      <p:bldP spid="6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p:cNvSpPr/>
              <p:nvPr/>
            </p:nvSpPr>
            <p:spPr>
              <a:xfrm>
                <a:off x="2933382" y="3086101"/>
                <a:ext cx="2961773" cy="7914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a:latin typeface="Cambria Math"/>
                        </a:rPr>
                        <m:t>=</m:t>
                      </m:r>
                      <m:nary>
                        <m:naryPr>
                          <m:chr m:val="∑"/>
                          <m:ctrlPr>
                            <a:rPr lang="en-US" sz="1500" i="1">
                              <a:latin typeface="Cambria Math" panose="02040503050406030204" pitchFamily="18" charset="0"/>
                            </a:rPr>
                          </m:ctrlPr>
                        </m:naryPr>
                        <m:sub>
                          <m:r>
                            <m:rPr>
                              <m:brk m:alnAt="23"/>
                            </m:rPr>
                            <a:rPr lang="en-US" sz="1500" i="1">
                              <a:latin typeface="Cambria Math"/>
                            </a:rPr>
                            <m:t>𝑘</m:t>
                          </m:r>
                          <m:r>
                            <a:rPr lang="en-US" sz="1500" i="1">
                              <a:latin typeface="Cambria Math"/>
                            </a:rPr>
                            <m:t>∈</m:t>
                          </m:r>
                          <m:r>
                            <a:rPr lang="en-US" sz="1500" i="1">
                              <a:latin typeface="Cambria Math" charset="0"/>
                            </a:rPr>
                            <m:t>𝑝𝑎𝑟𝑒𝑛𝑡</m:t>
                          </m:r>
                          <m:r>
                            <a:rPr lang="en-US" sz="1500" i="1">
                              <a:latin typeface="Cambria Math"/>
                            </a:rPr>
                            <m:t>(</m:t>
                          </m:r>
                          <m:r>
                            <a:rPr lang="en-US" sz="1500" i="1">
                              <a:latin typeface="Cambria Math"/>
                            </a:rPr>
                            <m:t>𝑗</m:t>
                          </m:r>
                          <m:r>
                            <a:rPr lang="en-US" sz="1500" i="1">
                              <a:latin typeface="Cambria Math"/>
                            </a:rPr>
                            <m:t>) </m:t>
                          </m:r>
                        </m:sub>
                        <m:sup/>
                        <m:e>
                          <m:r>
                            <a:rPr lang="en-US" sz="1500" i="1">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𝑘</m:t>
                              </m:r>
                            </m:sub>
                          </m:sSub>
                          <m:r>
                            <a:rPr lang="en-US" sz="1500" i="1">
                              <a:latin typeface="Cambria Math"/>
                            </a:rPr>
                            <m:t>  </m:t>
                          </m:r>
                          <m:f>
                            <m:fPr>
                              <m:ctrlPr>
                                <a:rPr lang="en-US" sz="1500" i="1">
                                  <a:latin typeface="Cambria Math" panose="02040503050406030204" pitchFamily="18" charset="0"/>
                                </a:rPr>
                              </m:ctrlPr>
                            </m:fPr>
                            <m:num>
                              <m:r>
                                <a:rPr lang="en-US" sz="1500" i="1">
                                  <a:latin typeface="Cambria Math"/>
                                </a:rPr>
                                <m:t>𝜕</m:t>
                              </m:r>
                              <m:sSub>
                                <m:sSubPr>
                                  <m:ctrlPr>
                                    <a:rPr lang="en-US" sz="1500" i="1">
                                      <a:solidFill>
                                        <a:srgbClr val="9900CC"/>
                                      </a:solidFill>
                                      <a:latin typeface="Cambria Math" panose="02040503050406030204" pitchFamily="18" charset="0"/>
                                    </a:rPr>
                                  </m:ctrlPr>
                                </m:sSubPr>
                                <m:e>
                                  <m:r>
                                    <m:rPr>
                                      <m:sty m:val="p"/>
                                    </m:rPr>
                                    <a:rPr lang="en-US" sz="1500">
                                      <a:solidFill>
                                        <a:srgbClr val="9900CC"/>
                                      </a:solidFill>
                                      <a:latin typeface="Cambria Math"/>
                                    </a:rPr>
                                    <m:t>net</m:t>
                                  </m:r>
                                </m:e>
                                <m:sub>
                                  <m:r>
                                    <a:rPr lang="en-US" sz="1500" i="1">
                                      <a:solidFill>
                                        <a:srgbClr val="9900CC"/>
                                      </a:solidFill>
                                      <a:latin typeface="Cambria Math"/>
                                    </a:rPr>
                                    <m:t>𝑘</m:t>
                                  </m:r>
                                </m:sub>
                              </m:sSub>
                            </m:num>
                            <m:den>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den>
                          </m:f>
                          <m:f>
                            <m:fPr>
                              <m:ctrlPr>
                                <a:rPr lang="en-US" sz="1500" i="1">
                                  <a:latin typeface="Cambria Math" panose="02040503050406030204" pitchFamily="18" charset="0"/>
                                </a:rPr>
                              </m:ctrlPr>
                            </m:fPr>
                            <m:num>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num>
                            <m:den>
                              <m:r>
                                <a:rPr lang="en-US" sz="1500" i="1">
                                  <a:latin typeface="Cambria Math"/>
                                </a:rPr>
                                <m:t>𝜕</m:t>
                              </m:r>
                              <m:sSub>
                                <m:sSubPr>
                                  <m:ctrlPr>
                                    <a:rPr lang="en-US" sz="1500" i="1">
                                      <a:solidFill>
                                        <a:srgbClr val="7030A0"/>
                                      </a:solidFill>
                                      <a:latin typeface="Cambria Math" panose="02040503050406030204" pitchFamily="18" charset="0"/>
                                    </a:rPr>
                                  </m:ctrlPr>
                                </m:sSubPr>
                                <m:e>
                                  <m:r>
                                    <m:rPr>
                                      <m:sty m:val="p"/>
                                    </m:rPr>
                                    <a:rPr lang="en-US" sz="1500">
                                      <a:solidFill>
                                        <a:srgbClr val="7030A0"/>
                                      </a:solidFill>
                                      <a:latin typeface="Cambria Math"/>
                                    </a:rPr>
                                    <m:t>net</m:t>
                                  </m:r>
                                </m:e>
                                <m:sub>
                                  <m:r>
                                    <a:rPr lang="en-US" sz="1500" i="1">
                                      <a:solidFill>
                                        <a:srgbClr val="7030A0"/>
                                      </a:solidFill>
                                      <a:latin typeface="Cambria Math"/>
                                    </a:rPr>
                                    <m:t>𝑗</m:t>
                                  </m:r>
                                </m:sub>
                              </m:sSub>
                            </m:den>
                          </m:f>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e>
                      </m:nary>
                    </m:oMath>
                  </m:oMathPara>
                </a14:m>
                <a:endParaRPr lang="en-US" sz="1500" dirty="0"/>
              </a:p>
            </p:txBody>
          </p:sp>
        </mc:Choice>
        <mc:Fallback xmlns="">
          <p:sp>
            <p:nvSpPr>
              <p:cNvPr id="50" name="Rectangle 49"/>
              <p:cNvSpPr>
                <a:spLocks noRot="1" noChangeAspect="1" noMove="1" noResize="1" noEditPoints="1" noAdjustHandles="1" noChangeArrowheads="1" noChangeShapeType="1" noTextEdit="1"/>
              </p:cNvSpPr>
              <p:nvPr/>
            </p:nvSpPr>
            <p:spPr>
              <a:xfrm>
                <a:off x="2933382" y="3086101"/>
                <a:ext cx="2961773" cy="7914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971800" y="3779875"/>
                <a:ext cx="3275897" cy="79143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500" i="1">
                          <a:latin typeface="Cambria Math"/>
                        </a:rPr>
                        <m:t>=</m:t>
                      </m:r>
                      <m:nary>
                        <m:naryPr>
                          <m:chr m:val="∑"/>
                          <m:ctrlPr>
                            <a:rPr lang="en-US" sz="1500" i="1">
                              <a:latin typeface="Cambria Math" panose="02040503050406030204" pitchFamily="18" charset="0"/>
                            </a:rPr>
                          </m:ctrlPr>
                        </m:naryPr>
                        <m:sub>
                          <m:r>
                            <m:rPr>
                              <m:brk m:alnAt="23"/>
                            </m:rPr>
                            <a:rPr lang="en-US" sz="1500" i="1">
                              <a:latin typeface="Cambria Math"/>
                            </a:rPr>
                            <m:t>𝑘</m:t>
                          </m:r>
                          <m:r>
                            <a:rPr lang="en-US" sz="1500" i="1">
                              <a:latin typeface="Cambria Math"/>
                            </a:rPr>
                            <m:t>∈</m:t>
                          </m:r>
                          <m:r>
                            <a:rPr lang="en-US" sz="1500" i="1">
                              <a:latin typeface="Cambria Math" charset="0"/>
                            </a:rPr>
                            <m:t>𝑝𝑎𝑟𝑒𝑛𝑡</m:t>
                          </m:r>
                          <m:r>
                            <a:rPr lang="en-US" sz="1500" i="1">
                              <a:latin typeface="Cambria Math"/>
                            </a:rPr>
                            <m:t>(</m:t>
                          </m:r>
                          <m:r>
                            <a:rPr lang="en-US" sz="1500" i="1">
                              <a:latin typeface="Cambria Math"/>
                            </a:rPr>
                            <m:t>𝑗</m:t>
                          </m:r>
                          <m:r>
                            <a:rPr lang="en-US" sz="1500" i="1">
                              <a:latin typeface="Cambria Math"/>
                            </a:rPr>
                            <m:t>) </m:t>
                          </m:r>
                        </m:sub>
                        <m:sup/>
                        <m:e>
                          <m:r>
                            <a:rPr lang="en-US" sz="1500" i="1">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𝑘</m:t>
                              </m:r>
                            </m:sub>
                          </m:sSub>
                          <m:r>
                            <a:rPr lang="en-US" sz="1500" i="1">
                              <a:latin typeface="Cambria Math"/>
                            </a:rPr>
                            <m:t>  </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a:rPr>
                                <m:t>𝑗𝑘</m:t>
                              </m:r>
                            </m:sub>
                          </m:sSub>
                          <m:sSub>
                            <m:sSubPr>
                              <m:ctrlPr>
                                <a:rPr lang="en-US" sz="1500" i="1">
                                  <a:solidFill>
                                    <a:srgbClr val="0000FF"/>
                                  </a:solidFill>
                                  <a:latin typeface="Cambria Math" panose="02040503050406030204" pitchFamily="18" charset="0"/>
                                </a:rPr>
                              </m:ctrlPr>
                            </m:sSubPr>
                            <m:e>
                              <m:r>
                                <a:rPr lang="fa-IR" sz="1500" i="1">
                                  <a:solidFill>
                                    <a:srgbClr val="0000FF"/>
                                  </a:solidFill>
                                  <a:latin typeface="Cambria Math"/>
                                </a:rPr>
                                <m:t>  </m:t>
                              </m:r>
                              <m:r>
                                <a:rPr lang="en-US" sz="1500" i="1">
                                  <a:solidFill>
                                    <a:srgbClr val="0000FF"/>
                                  </a:solidFill>
                                  <a:latin typeface="Cambria Math"/>
                                </a:rPr>
                                <m:t>𝑜</m:t>
                              </m:r>
                            </m:e>
                            <m:sub>
                              <m:r>
                                <a:rPr lang="en-US" sz="1500" i="1">
                                  <a:solidFill>
                                    <a:srgbClr val="0000FF"/>
                                  </a:solidFill>
                                  <a:latin typeface="Cambria Math"/>
                                </a:rPr>
                                <m:t>𝑗</m:t>
                              </m:r>
                            </m:sub>
                          </m:sSub>
                          <m:r>
                            <a:rPr lang="en-US" sz="1500" i="1">
                              <a:latin typeface="Cambria Math"/>
                            </a:rPr>
                            <m:t>(</m:t>
                          </m:r>
                          <m:r>
                            <a:rPr lang="en-US" sz="1500" i="1">
                              <a:latin typeface="Cambria Math"/>
                            </a:rPr>
                            <m:t>1</m:t>
                          </m:r>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r>
                            <a:rPr lang="en-US" sz="1500" i="1">
                              <a:latin typeface="Cambria Math"/>
                            </a:rPr>
                            <m:t>) </m:t>
                          </m:r>
                          <m:r>
                            <a:rPr lang="fa-IR" sz="1500" i="1">
                              <a:latin typeface="Cambria Math"/>
                            </a:rPr>
                            <m:t>   </m:t>
                          </m:r>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e>
                      </m:nary>
                    </m:oMath>
                  </m:oMathPara>
                </a14:m>
                <a:endParaRPr lang="en-US" sz="1500" dirty="0"/>
              </a:p>
            </p:txBody>
          </p:sp>
        </mc:Choice>
        <mc:Fallback xmlns="">
          <p:sp>
            <p:nvSpPr>
              <p:cNvPr id="51" name="Rectangle 50"/>
              <p:cNvSpPr>
                <a:spLocks noRot="1" noChangeAspect="1" noMove="1" noResize="1" noEditPoints="1" noAdjustHandles="1" noChangeArrowheads="1" noChangeShapeType="1" noTextEdit="1"/>
              </p:cNvSpPr>
              <p:nvPr/>
            </p:nvSpPr>
            <p:spPr>
              <a:xfrm>
                <a:off x="2971800" y="3779875"/>
                <a:ext cx="3275897" cy="791435"/>
              </a:xfrm>
              <a:prstGeom prst="rect">
                <a:avLst/>
              </a:prstGeom>
              <a:blipFill>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A6F6034-1516-478C-9756-BC6A8296D6DE}" type="slidenum">
              <a:rPr lang="en-US" smtClean="0"/>
              <a:pPr/>
              <a:t>43</a:t>
            </a:fld>
            <a:endParaRPr lang="en-US" dirty="0"/>
          </a:p>
        </p:txBody>
      </p:sp>
      <p:sp>
        <p:nvSpPr>
          <p:cNvPr id="2" name="Title 1"/>
          <p:cNvSpPr>
            <a:spLocks noGrp="1"/>
          </p:cNvSpPr>
          <p:nvPr>
            <p:ph type="title"/>
          </p:nvPr>
        </p:nvSpPr>
        <p:spPr/>
        <p:txBody>
          <a:bodyPr/>
          <a:lstStyle/>
          <a:p>
            <a:r>
              <a:rPr lang="en-US" dirty="0"/>
              <a:t>Derivation of Learning Rule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Weights of hidden units:</a:t>
                </a:r>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r>
                      <a:rPr lang="en-US" i="1">
                        <a:solidFill>
                          <a:schemeClr val="dk1"/>
                        </a:solidFill>
                        <a:latin typeface="Cambria Math"/>
                      </a:rPr>
                      <m:t> </m:t>
                    </m:r>
                  </m:oMath>
                </a14:m>
                <a:r>
                  <a:rPr lang="en-US" dirty="0"/>
                  <a:t>influences the output only through all 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37" t="-1322" r="-889"/>
                </a:stretch>
              </a:blipFill>
            </p:spPr>
            <p:txBody>
              <a:bodyPr/>
              <a:lstStyle/>
              <a:p>
                <a:r>
                  <a:rPr lang="en-US">
                    <a:noFill/>
                  </a:rPr>
                  <a:t> </a:t>
                </a:r>
              </a:p>
            </p:txBody>
          </p:sp>
        </mc:Fallback>
      </mc:AlternateContent>
      <p:grpSp>
        <p:nvGrpSpPr>
          <p:cNvPr id="6" name="Group 5"/>
          <p:cNvGrpSpPr/>
          <p:nvPr/>
        </p:nvGrpSpPr>
        <p:grpSpPr>
          <a:xfrm>
            <a:off x="6172199" y="1543050"/>
            <a:ext cx="1903978" cy="1935086"/>
            <a:chOff x="6400800" y="1600200"/>
            <a:chExt cx="3024988" cy="3076008"/>
          </a:xfrm>
        </p:grpSpPr>
        <p:grpSp>
          <p:nvGrpSpPr>
            <p:cNvPr id="7" name="Group 6"/>
            <p:cNvGrpSpPr/>
            <p:nvPr/>
          </p:nvGrpSpPr>
          <p:grpSpPr>
            <a:xfrm>
              <a:off x="6400800" y="2095143"/>
              <a:ext cx="3024988" cy="2581065"/>
              <a:chOff x="6477000" y="2704742"/>
              <a:chExt cx="3024988" cy="2581065"/>
            </a:xfrm>
          </p:grpSpPr>
          <p:grpSp>
            <p:nvGrpSpPr>
              <p:cNvPr id="11" name="Group 51"/>
              <p:cNvGrpSpPr>
                <a:grpSpLocks/>
              </p:cNvGrpSpPr>
              <p:nvPr/>
            </p:nvGrpSpPr>
            <p:grpSpPr bwMode="auto">
              <a:xfrm>
                <a:off x="6477000" y="2704742"/>
                <a:ext cx="2430053" cy="2248257"/>
                <a:chOff x="1872" y="2496"/>
                <a:chExt cx="1392" cy="1368"/>
              </a:xfrm>
            </p:grpSpPr>
            <p:grpSp>
              <p:nvGrpSpPr>
                <p:cNvPr id="15" name="Group 26"/>
                <p:cNvGrpSpPr>
                  <a:grpSpLocks/>
                </p:cNvGrpSpPr>
                <p:nvPr/>
              </p:nvGrpSpPr>
              <p:grpSpPr bwMode="auto">
                <a:xfrm>
                  <a:off x="1872" y="3720"/>
                  <a:ext cx="1392" cy="144"/>
                  <a:chOff x="1872" y="3720"/>
                  <a:chExt cx="1392" cy="144"/>
                </a:xfrm>
              </p:grpSpPr>
              <p:sp>
                <p:nvSpPr>
                  <p:cNvPr id="45"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6" name="Group 25"/>
                <p:cNvGrpSpPr>
                  <a:grpSpLocks/>
                </p:cNvGrpSpPr>
                <p:nvPr/>
              </p:nvGrpSpPr>
              <p:grpSpPr bwMode="auto">
                <a:xfrm>
                  <a:off x="2016" y="3108"/>
                  <a:ext cx="1056" cy="144"/>
                  <a:chOff x="2016" y="3168"/>
                  <a:chExt cx="1056" cy="144"/>
                </a:xfrm>
              </p:grpSpPr>
              <p:sp>
                <p:nvSpPr>
                  <p:cNvPr id="42"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7"/>
                <p:cNvGrpSpPr>
                  <a:grpSpLocks/>
                </p:cNvGrpSpPr>
                <p:nvPr/>
              </p:nvGrpSpPr>
              <p:grpSpPr bwMode="auto">
                <a:xfrm>
                  <a:off x="2208" y="2496"/>
                  <a:ext cx="624" cy="144"/>
                  <a:chOff x="2208" y="2496"/>
                  <a:chExt cx="624" cy="144"/>
                </a:xfrm>
              </p:grpSpPr>
              <p:sp>
                <p:nvSpPr>
                  <p:cNvPr id="40"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8" name="AutoShape 28"/>
                <p:cNvCxnSpPr>
                  <a:cxnSpLocks noChangeShapeType="1"/>
                  <a:stCxn id="41" idx="4"/>
                  <a:endCxn id="43"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0"/>
                <p:cNvCxnSpPr>
                  <a:cxnSpLocks noChangeShapeType="1"/>
                  <a:stCxn id="41" idx="4"/>
                  <a:endCxn id="42"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3"/>
                <p:cNvCxnSpPr>
                  <a:cxnSpLocks noChangeShapeType="1"/>
                  <a:stCxn id="40" idx="4"/>
                  <a:endCxn id="42"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4"/>
                <p:cNvCxnSpPr>
                  <a:cxnSpLocks noChangeShapeType="1"/>
                  <a:stCxn id="42" idx="4"/>
                  <a:endCxn id="45"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5"/>
                <p:cNvCxnSpPr>
                  <a:cxnSpLocks noChangeShapeType="1"/>
                  <a:stCxn id="42" idx="4"/>
                  <a:endCxn id="46"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6"/>
                <p:cNvCxnSpPr>
                  <a:cxnSpLocks noChangeShapeType="1"/>
                  <a:stCxn id="42" idx="4"/>
                  <a:endCxn id="49"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a:stCxn id="42" idx="4"/>
                  <a:endCxn id="47"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8"/>
                <p:cNvCxnSpPr>
                  <a:cxnSpLocks noChangeShapeType="1"/>
                  <a:stCxn id="42" idx="4"/>
                  <a:endCxn id="48"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2"/>
                <p:cNvCxnSpPr>
                  <a:cxnSpLocks noChangeShapeType="1"/>
                  <a:endCxn id="45"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8"/>
                <p:cNvCxnSpPr>
                  <a:cxnSpLocks noChangeShapeType="1"/>
                  <a:stCxn id="43" idx="4"/>
                  <a:endCxn id="45"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12" name="TextBox 11"/>
                  <p:cNvSpPr txBox="1"/>
                  <p:nvPr/>
                </p:nvSpPr>
                <p:spPr>
                  <a:xfrm>
                    <a:off x="6733355" y="2845717"/>
                    <a:ext cx="2285999" cy="2440090"/>
                  </a:xfrm>
                  <a:prstGeom prst="rect">
                    <a:avLst/>
                  </a:prstGeom>
                  <a:noFill/>
                </p:spPr>
                <p:txBody>
                  <a:bodyPr wrap="square" rtlCol="0">
                    <a:spAutoFit/>
                  </a:bodyPr>
                  <a:lstStyle/>
                  <a:p>
                    <a:pPr algn="ctr"/>
                    <a:r>
                      <a:rPr lang="en-US" sz="1875" dirty="0"/>
                      <a:t>        </a:t>
                    </a:r>
                    <a14:m>
                      <m:oMath xmlns:m="http://schemas.openxmlformats.org/officeDocument/2006/math">
                        <m:r>
                          <a:rPr lang="en-US" sz="1875" i="1">
                            <a:latin typeface="Cambria Math"/>
                          </a:rPr>
                          <m:t>𝑘</m:t>
                        </m:r>
                      </m:oMath>
                    </a14:m>
                    <a:endParaRPr lang="en-US" sz="1875" i="1" dirty="0">
                      <a:latin typeface="Cambria Math"/>
                    </a:endParaRPr>
                  </a:p>
                  <a:p>
                    <a:pPr algn="ctr"/>
                    <a:endParaRPr lang="en-US" sz="1875" i="1" dirty="0">
                      <a:latin typeface="Cambria Math"/>
                    </a:endParaRPr>
                  </a:p>
                  <a:p>
                    <a:pPr algn="ctr"/>
                    <a14:m>
                      <m:oMath xmlns:m="http://schemas.openxmlformats.org/officeDocument/2006/math">
                        <m:r>
                          <a:rPr lang="en-US" sz="1875" i="1">
                            <a:latin typeface="Cambria Math"/>
                          </a:rPr>
                          <m:t>𝑗</m:t>
                        </m:r>
                      </m:oMath>
                    </a14:m>
                    <a:r>
                      <a:rPr lang="en-US" sz="1875" dirty="0"/>
                      <a:t>          </a:t>
                    </a:r>
                  </a:p>
                  <a:p>
                    <a:pPr algn="ctr"/>
                    <a:endParaRPr lang="en-US" sz="1875" i="1" dirty="0">
                      <a:latin typeface="Cambria Math"/>
                    </a:endParaRPr>
                  </a:p>
                  <a:p>
                    <a:pPr algn="ctr"/>
                    <a:r>
                      <a:rPr lang="en-US" sz="1875" dirty="0"/>
                      <a:t>            </a:t>
                    </a:r>
                    <a14:m>
                      <m:oMath xmlns:m="http://schemas.openxmlformats.org/officeDocument/2006/math">
                        <m:r>
                          <a:rPr lang="en-US" sz="1875" i="1">
                            <a:latin typeface="Cambria Math"/>
                          </a:rPr>
                          <m:t>𝑖</m:t>
                        </m:r>
                      </m:oMath>
                    </a14:m>
                    <a:endParaRPr lang="en-US" sz="1875" dirty="0"/>
                  </a:p>
                </p:txBody>
              </p:sp>
            </mc:Choice>
            <mc:Fallback xmlns="">
              <p:sp>
                <p:nvSpPr>
                  <p:cNvPr id="12" name="TextBox 11"/>
                  <p:cNvSpPr txBox="1">
                    <a:spLocks noRot="1" noChangeAspect="1" noMove="1" noResize="1" noEditPoints="1" noAdjustHandles="1" noChangeArrowheads="1" noChangeShapeType="1" noTextEdit="1"/>
                  </p:cNvSpPr>
                  <p:nvPr/>
                </p:nvSpPr>
                <p:spPr>
                  <a:xfrm>
                    <a:off x="6733355" y="2845717"/>
                    <a:ext cx="2285999" cy="2440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625988" y="3328289"/>
                    <a:ext cx="876000" cy="62256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oMath>
                      </m:oMathPara>
                    </a14:m>
                    <a:endParaRPr lang="en-US" i="1"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625988" y="3328289"/>
                    <a:ext cx="876000" cy="622560"/>
                  </a:xfrm>
                  <a:prstGeom prst="rect">
                    <a:avLst/>
                  </a:prstGeom>
                  <a:blipFill>
                    <a:blip r:embed="rId6"/>
                    <a:stretch>
                      <a:fillRect b="-7813"/>
                    </a:stretch>
                  </a:blipFill>
                </p:spPr>
                <p:txBody>
                  <a:bodyPr/>
                  <a:lstStyle/>
                  <a:p>
                    <a:r>
                      <a:rPr lang="en-US">
                        <a:noFill/>
                      </a:rPr>
                      <a:t> </a:t>
                    </a:r>
                  </a:p>
                </p:txBody>
              </p:sp>
            </mc:Fallback>
          </mc:AlternateContent>
          <p:cxnSp>
            <p:nvCxnSpPr>
              <p:cNvPr id="14" name="Straight Arrow Connector 13"/>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 name="Rectangle 9"/>
                <p:cNvSpPr/>
                <p:nvPr/>
              </p:nvSpPr>
              <p:spPr>
                <a:xfrm>
                  <a:off x="7936331" y="1600200"/>
                  <a:ext cx="765774" cy="5870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𝑜</m:t>
                            </m:r>
                          </m:e>
                          <m:sub>
                            <m:r>
                              <a:rPr lang="en-US" i="1">
                                <a:latin typeface="Cambria Math"/>
                              </a:rPr>
                              <m:t>𝑘</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765774" cy="587089"/>
                </a:xfrm>
                <a:prstGeom prst="rect">
                  <a:avLst/>
                </a:prstGeom>
                <a:blipFill>
                  <a:blip r:embed="rId7"/>
                  <a:stretch>
                    <a:fillRect b="-16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Rectangle 54"/>
              <p:cNvSpPr/>
              <p:nvPr/>
            </p:nvSpPr>
            <p:spPr>
              <a:xfrm>
                <a:off x="2286000" y="2400301"/>
                <a:ext cx="4629150" cy="7914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500" i="1">
                              <a:latin typeface="Cambria Math" panose="02040503050406030204" pitchFamily="18" charset="0"/>
                            </a:rPr>
                          </m:ctrlPr>
                        </m:fPr>
                        <m:num>
                          <m:r>
                            <a:rPr lang="en-US" sz="1500" i="1">
                              <a:latin typeface="Cambria Math"/>
                            </a:rPr>
                            <m:t>𝜕</m:t>
                          </m:r>
                          <m:sSub>
                            <m:sSubPr>
                              <m:ctrlPr>
                                <a:rPr lang="en-US" sz="1500" i="1">
                                  <a:solidFill>
                                    <a:srgbClr val="008A1B"/>
                                  </a:solidFill>
                                  <a:latin typeface="Cambria Math" panose="02040503050406030204" pitchFamily="18" charset="0"/>
                                </a:rPr>
                              </m:ctrlPr>
                            </m:sSubPr>
                            <m:e>
                              <m:r>
                                <a:rPr lang="en-US" sz="1500" i="1">
                                  <a:solidFill>
                                    <a:srgbClr val="008A1B"/>
                                  </a:solidFill>
                                  <a:latin typeface="Cambria Math"/>
                                </a:rPr>
                                <m:t>𝐸</m:t>
                              </m:r>
                            </m:e>
                            <m:sub>
                              <m:r>
                                <a:rPr lang="en-US" sz="1500" i="1">
                                  <a:solidFill>
                                    <a:srgbClr val="008A1B"/>
                                  </a:solidFill>
                                  <a:latin typeface="Cambria Math"/>
                                </a:rPr>
                                <m:t>𝑑</m:t>
                              </m:r>
                            </m:sub>
                          </m:sSub>
                        </m:num>
                        <m:den>
                          <m:r>
                            <a:rPr lang="en-US" sz="1500" i="1">
                              <a:latin typeface="Cambria Math"/>
                            </a:rPr>
                            <m:t>𝜕</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a:rPr>
                                <m:t>𝑖𝑗</m:t>
                              </m:r>
                            </m:sub>
                          </m:sSub>
                        </m:den>
                      </m:f>
                      <m:r>
                        <a:rPr lang="en-US" sz="1500" i="1">
                          <a:latin typeface="Cambria Math"/>
                        </a:rPr>
                        <m:t>=</m:t>
                      </m:r>
                      <m:nary>
                        <m:naryPr>
                          <m:chr m:val="∑"/>
                          <m:ctrlPr>
                            <a:rPr lang="en-US" sz="1500" i="1">
                              <a:latin typeface="Cambria Math" panose="02040503050406030204" pitchFamily="18" charset="0"/>
                            </a:rPr>
                          </m:ctrlPr>
                        </m:naryPr>
                        <m:sub>
                          <m:r>
                            <m:rPr>
                              <m:brk m:alnAt="23"/>
                            </m:rPr>
                            <a:rPr lang="en-US" sz="1500" i="1">
                              <a:latin typeface="Cambria Math"/>
                            </a:rPr>
                            <m:t>𝑘</m:t>
                          </m:r>
                          <m:r>
                            <a:rPr lang="en-US" sz="1500" i="1">
                              <a:latin typeface="Cambria Math"/>
                            </a:rPr>
                            <m:t>∈</m:t>
                          </m:r>
                          <m:r>
                            <a:rPr lang="en-US" sz="1500" i="1">
                              <a:latin typeface="Cambria Math" charset="0"/>
                            </a:rPr>
                            <m:t>𝑝𝑎𝑟𝑒𝑛𝑡</m:t>
                          </m:r>
                          <m:r>
                            <a:rPr lang="en-US" sz="1500" i="1">
                              <a:latin typeface="Cambria Math"/>
                            </a:rPr>
                            <m:t>(</m:t>
                          </m:r>
                          <m:r>
                            <a:rPr lang="en-US" sz="1500" i="1">
                              <a:latin typeface="Cambria Math"/>
                            </a:rPr>
                            <m:t>𝑗</m:t>
                          </m:r>
                          <m:r>
                            <a:rPr lang="en-US" sz="1500" i="1">
                              <a:latin typeface="Cambria Math"/>
                            </a:rPr>
                            <m:t>) </m:t>
                          </m:r>
                        </m:sub>
                        <m:sup/>
                        <m:e>
                          <m:r>
                            <a:rPr lang="en-US" sz="1500" i="1">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𝑘</m:t>
                              </m:r>
                            </m:sub>
                          </m:sSub>
                          <m:f>
                            <m:fPr>
                              <m:ctrlPr>
                                <a:rPr lang="en-US" sz="1500" i="1">
                                  <a:latin typeface="Cambria Math" panose="02040503050406030204" pitchFamily="18" charset="0"/>
                                </a:rPr>
                              </m:ctrlPr>
                            </m:fPr>
                            <m:num>
                              <m:r>
                                <a:rPr lang="en-US" sz="1500" i="1">
                                  <a:latin typeface="Cambria Math"/>
                                </a:rPr>
                                <m:t>𝜕</m:t>
                              </m:r>
                              <m:sSub>
                                <m:sSubPr>
                                  <m:ctrlPr>
                                    <a:rPr lang="en-US" sz="1500" i="1">
                                      <a:solidFill>
                                        <a:srgbClr val="9900CC"/>
                                      </a:solidFill>
                                      <a:latin typeface="Cambria Math" panose="02040503050406030204" pitchFamily="18" charset="0"/>
                                    </a:rPr>
                                  </m:ctrlPr>
                                </m:sSubPr>
                                <m:e>
                                  <m:r>
                                    <m:rPr>
                                      <m:sty m:val="p"/>
                                    </m:rPr>
                                    <a:rPr lang="en-US" sz="1500">
                                      <a:solidFill>
                                        <a:srgbClr val="9900CC"/>
                                      </a:solidFill>
                                      <a:latin typeface="Cambria Math"/>
                                    </a:rPr>
                                    <m:t>net</m:t>
                                  </m:r>
                                </m:e>
                                <m:sub>
                                  <m:r>
                                    <a:rPr lang="en-US" sz="1500" i="1">
                                      <a:solidFill>
                                        <a:srgbClr val="9900CC"/>
                                      </a:solidFill>
                                      <a:latin typeface="Cambria Math"/>
                                    </a:rPr>
                                    <m:t>𝑘</m:t>
                                  </m:r>
                                </m:sub>
                              </m:sSub>
                            </m:num>
                            <m:den>
                              <m:r>
                                <a:rPr lang="en-US" sz="1500" i="1">
                                  <a:latin typeface="Cambria Math"/>
                                </a:rPr>
                                <m:t>𝜕</m:t>
                              </m:r>
                              <m:sSub>
                                <m:sSubPr>
                                  <m:ctrlPr>
                                    <a:rPr lang="en-US" sz="1500" i="1">
                                      <a:solidFill>
                                        <a:srgbClr val="7030A0"/>
                                      </a:solidFill>
                                      <a:latin typeface="Cambria Math" panose="02040503050406030204" pitchFamily="18" charset="0"/>
                                    </a:rPr>
                                  </m:ctrlPr>
                                </m:sSubPr>
                                <m:e>
                                  <m:r>
                                    <m:rPr>
                                      <m:sty m:val="p"/>
                                    </m:rPr>
                                    <a:rPr lang="en-US" sz="1500">
                                      <a:solidFill>
                                        <a:srgbClr val="7030A0"/>
                                      </a:solidFill>
                                      <a:latin typeface="Cambria Math"/>
                                    </a:rPr>
                                    <m:t>net</m:t>
                                  </m:r>
                                </m:e>
                                <m:sub>
                                  <m:r>
                                    <a:rPr lang="en-US" sz="1500" i="1">
                                      <a:solidFill>
                                        <a:srgbClr val="7030A0"/>
                                      </a:solidFill>
                                      <a:latin typeface="Cambria Math"/>
                                    </a:rPr>
                                    <m:t>𝑗</m:t>
                                  </m:r>
                                </m:sub>
                              </m:sSub>
                            </m:den>
                          </m:f>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e>
                      </m:nary>
                      <m:r>
                        <a:rPr lang="en-US" sz="1500" i="1">
                          <a:latin typeface="Cambria Math"/>
                        </a:rPr>
                        <m:t>=</m:t>
                      </m:r>
                    </m:oMath>
                  </m:oMathPara>
                </a14:m>
                <a:endParaRPr lang="en-US" sz="1500" dirty="0"/>
              </a:p>
            </p:txBody>
          </p:sp>
        </mc:Choice>
        <mc:Fallback xmlns="">
          <p:sp>
            <p:nvSpPr>
              <p:cNvPr id="55" name="Rectangle 54"/>
              <p:cNvSpPr>
                <a:spLocks noRot="1" noChangeAspect="1" noMove="1" noResize="1" noEditPoints="1" noAdjustHandles="1" noChangeArrowheads="1" noChangeShapeType="1" noTextEdit="1"/>
              </p:cNvSpPr>
              <p:nvPr/>
            </p:nvSpPr>
            <p:spPr>
              <a:xfrm>
                <a:off x="2286000" y="2400301"/>
                <a:ext cx="4629150" cy="791435"/>
              </a:xfrm>
              <a:prstGeom prst="rect">
                <a:avLst/>
              </a:prstGeom>
              <a:blipFill>
                <a:blip r:embed="rId8"/>
                <a:stretch>
                  <a:fillRect/>
                </a:stretch>
              </a:blipFill>
            </p:spPr>
            <p:txBody>
              <a:bodyPr/>
              <a:lstStyle/>
              <a:p>
                <a:r>
                  <a:rPr lang="en-US">
                    <a:noFill/>
                  </a:rPr>
                  <a:t> </a:t>
                </a:r>
              </a:p>
            </p:txBody>
          </p:sp>
        </mc:Fallback>
      </mc:AlternateContent>
      <p:sp>
        <p:nvSpPr>
          <p:cNvPr id="58" name="Line 56"/>
          <p:cNvSpPr>
            <a:spLocks noChangeShapeType="1"/>
          </p:cNvSpPr>
          <p:nvPr/>
        </p:nvSpPr>
        <p:spPr bwMode="auto">
          <a:xfrm flipV="1">
            <a:off x="4727377" y="3786187"/>
            <a:ext cx="62507" cy="250508"/>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 name="Line 59"/>
          <p:cNvSpPr>
            <a:spLocks noChangeShapeType="1"/>
          </p:cNvSpPr>
          <p:nvPr/>
        </p:nvSpPr>
        <p:spPr bwMode="auto">
          <a:xfrm flipV="1">
            <a:off x="5306020" y="3786187"/>
            <a:ext cx="26789" cy="252413"/>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2" name="Rounded Rectangle 61"/>
          <p:cNvSpPr/>
          <p:nvPr/>
        </p:nvSpPr>
        <p:spPr>
          <a:xfrm>
            <a:off x="4893469" y="4038600"/>
            <a:ext cx="878681" cy="34671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ounded Rectangle 62"/>
          <p:cNvSpPr/>
          <p:nvPr/>
        </p:nvSpPr>
        <p:spPr>
          <a:xfrm>
            <a:off x="4514850" y="4036695"/>
            <a:ext cx="326827" cy="3486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ounded Rectangle 64"/>
          <p:cNvSpPr/>
          <p:nvPr/>
        </p:nvSpPr>
        <p:spPr>
          <a:xfrm>
            <a:off x="5086351" y="3200400"/>
            <a:ext cx="439340" cy="5857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a:off x="4514850" y="3200400"/>
            <a:ext cx="550069" cy="5857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614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8" grpId="0" animBg="1"/>
      <p:bldP spid="61" grpId="0" animBg="1"/>
      <p:bldP spid="62" grpId="0" animBg="1"/>
      <p:bldP spid="63" grpId="0" animBg="1"/>
      <p:bldP spid="65" grpId="0" animBg="1"/>
      <p:bldP spid="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44</a:t>
            </a:fld>
            <a:endParaRPr lang="en-US" dirty="0"/>
          </a:p>
        </p:txBody>
      </p:sp>
      <p:sp>
        <p:nvSpPr>
          <p:cNvPr id="2" name="Title 1"/>
          <p:cNvSpPr>
            <a:spLocks noGrp="1"/>
          </p:cNvSpPr>
          <p:nvPr>
            <p:ph type="title"/>
          </p:nvPr>
        </p:nvSpPr>
        <p:spPr/>
        <p:txBody>
          <a:bodyPr/>
          <a:lstStyle/>
          <a:p>
            <a:r>
              <a:rPr lang="en-US" altLang="en-US" dirty="0">
                <a:solidFill>
                  <a:srgbClr val="003300"/>
                </a:solidFill>
              </a:rPr>
              <a:t>Derivation of Learning Rule (6)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Weights of hidden units:</a:t>
                </a:r>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oMath>
                </a14:m>
                <a:r>
                  <a:rPr lang="en-US" dirty="0"/>
                  <a:t> is changed by:</a:t>
                </a:r>
              </a:p>
              <a:p>
                <a:endParaRPr lang="en-US" dirty="0"/>
              </a:p>
              <a:p>
                <a:endParaRPr lang="en-US" dirty="0"/>
              </a:p>
              <a:p>
                <a:endParaRPr lang="en-US" dirty="0"/>
              </a:p>
              <a:p>
                <a:r>
                  <a:rPr lang="en-US" sz="1500" dirty="0"/>
                  <a:t>Where </a:t>
                </a:r>
              </a:p>
              <a:p>
                <a:pPr marL="0" indent="0">
                  <a:buNone/>
                </a:pPr>
                <a:r>
                  <a:rPr lang="en-US" sz="1500" dirty="0">
                    <a:solidFill>
                      <a:srgbClr val="FF6600"/>
                    </a:solidFill>
                  </a:rPr>
                  <a:t>	</a:t>
                </a:r>
                <a14:m>
                  <m:oMath xmlns:m="http://schemas.openxmlformats.org/officeDocument/2006/math">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𝑗</m:t>
                        </m:r>
                      </m:sub>
                    </m:sSub>
                    <m:r>
                      <a:rPr lang="en-US" sz="1500" i="1">
                        <a:solidFill>
                          <a:srgbClr val="FF6600"/>
                        </a:solidFill>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𝑜</m:t>
                        </m:r>
                      </m:e>
                      <m:sub>
                        <m:r>
                          <a:rPr lang="en-US" sz="1500" i="1">
                            <a:solidFill>
                              <a:srgbClr val="FF6600"/>
                            </a:solidFill>
                            <a:latin typeface="Cambria Math"/>
                          </a:rPr>
                          <m:t>𝑗</m:t>
                        </m:r>
                      </m:sub>
                    </m:sSub>
                    <m:d>
                      <m:dPr>
                        <m:ctrlPr>
                          <a:rPr lang="en-US" sz="1500" i="1">
                            <a:solidFill>
                              <a:srgbClr val="FF6600"/>
                            </a:solidFill>
                            <a:latin typeface="Cambria Math" panose="02040503050406030204" pitchFamily="18" charset="0"/>
                          </a:rPr>
                        </m:ctrlPr>
                      </m:dPr>
                      <m:e>
                        <m:r>
                          <a:rPr lang="en-US" sz="1500" i="1">
                            <a:solidFill>
                              <a:srgbClr val="FF6600"/>
                            </a:solidFill>
                            <a:latin typeface="Cambria Math"/>
                          </a:rPr>
                          <m:t>1</m:t>
                        </m:r>
                        <m:r>
                          <a:rPr lang="en-US" sz="1500" i="1">
                            <a:solidFill>
                              <a:srgbClr val="FF6600"/>
                            </a:solidFill>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𝑜</m:t>
                            </m:r>
                          </m:e>
                          <m:sub>
                            <m:r>
                              <a:rPr lang="en-US" sz="1500" i="1">
                                <a:solidFill>
                                  <a:srgbClr val="FF6600"/>
                                </a:solidFill>
                                <a:latin typeface="Cambria Math"/>
                              </a:rPr>
                              <m:t>𝑗</m:t>
                            </m:r>
                          </m:sub>
                        </m:sSub>
                      </m:e>
                    </m:d>
                    <m:r>
                      <a:rPr lang="en-US" sz="1500" i="1">
                        <a:solidFill>
                          <a:srgbClr val="FF6600"/>
                        </a:solidFill>
                        <a:latin typeface="Cambria Math"/>
                      </a:rPr>
                      <m:t>.</m:t>
                    </m:r>
                    <m:d>
                      <m:dPr>
                        <m:ctrlPr>
                          <a:rPr lang="en-US" sz="1500" i="1">
                            <a:solidFill>
                              <a:srgbClr val="FF6600"/>
                            </a:solidFill>
                            <a:latin typeface="Cambria Math" panose="02040503050406030204" pitchFamily="18" charset="0"/>
                          </a:rPr>
                        </m:ctrlPr>
                      </m:dPr>
                      <m:e>
                        <m:nary>
                          <m:naryPr>
                            <m:chr m:val="∑"/>
                            <m:ctrlPr>
                              <a:rPr lang="en-US" sz="1500" i="1">
                                <a:solidFill>
                                  <a:srgbClr val="FF6600"/>
                                </a:solidFill>
                                <a:latin typeface="Cambria Math" panose="02040503050406030204" pitchFamily="18" charset="0"/>
                              </a:rPr>
                            </m:ctrlPr>
                          </m:naryPr>
                          <m:sub>
                            <m:r>
                              <m:rPr>
                                <m:brk m:alnAt="23"/>
                              </m:rPr>
                              <a:rPr lang="en-US" sz="1500" i="1">
                                <a:solidFill>
                                  <a:srgbClr val="FF6600"/>
                                </a:solidFill>
                                <a:latin typeface="Cambria Math"/>
                              </a:rPr>
                              <m:t>𝑘</m:t>
                            </m:r>
                            <m:r>
                              <a:rPr lang="en-US" sz="1500" i="1">
                                <a:solidFill>
                                  <a:srgbClr val="FF6600"/>
                                </a:solidFill>
                                <a:latin typeface="Cambria Math"/>
                              </a:rPr>
                              <m:t>∈</m:t>
                            </m:r>
                            <m:r>
                              <a:rPr lang="en-US" sz="1500" i="1">
                                <a:solidFill>
                                  <a:srgbClr val="FF6600"/>
                                </a:solidFill>
                                <a:latin typeface="Cambria Math" charset="0"/>
                              </a:rPr>
                              <m:t>𝑝𝑎𝑟𝑒𝑛𝑡</m:t>
                            </m:r>
                            <m:d>
                              <m:dPr>
                                <m:ctrlPr>
                                  <a:rPr lang="en-US" sz="1500" i="1">
                                    <a:solidFill>
                                      <a:srgbClr val="FF6600"/>
                                    </a:solidFill>
                                    <a:latin typeface="Cambria Math" panose="02040503050406030204" pitchFamily="18" charset="0"/>
                                  </a:rPr>
                                </m:ctrlPr>
                              </m:dPr>
                              <m:e>
                                <m:r>
                                  <a:rPr lang="en-US" sz="1500" i="1">
                                    <a:solidFill>
                                      <a:srgbClr val="FF6600"/>
                                    </a:solidFill>
                                    <a:latin typeface="Cambria Math"/>
                                  </a:rPr>
                                  <m:t>𝑗</m:t>
                                </m:r>
                              </m:e>
                            </m:d>
                          </m:sub>
                          <m:sup/>
                          <m:e>
                            <m:r>
                              <a:rPr lang="en-US" sz="1500" i="1">
                                <a:solidFill>
                                  <a:srgbClr val="FF6600"/>
                                </a:solidFill>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𝑘</m:t>
                                </m:r>
                              </m:sub>
                            </m:sSub>
                            <m:r>
                              <a:rPr lang="en-US" sz="1500" i="1">
                                <a:solidFill>
                                  <a:srgbClr val="FF6600"/>
                                </a:solidFill>
                                <a:latin typeface="Cambria Math"/>
                              </a:rPr>
                              <m:t>  </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𝑤</m:t>
                                </m:r>
                              </m:e>
                              <m:sub>
                                <m:r>
                                  <a:rPr lang="en-US" sz="1500" i="1">
                                    <a:solidFill>
                                      <a:srgbClr val="FF6600"/>
                                    </a:solidFill>
                                    <a:latin typeface="Cambria Math"/>
                                  </a:rPr>
                                  <m:t>𝑗𝑘</m:t>
                                </m:r>
                              </m:sub>
                            </m:sSub>
                            <m:r>
                              <a:rPr lang="en-US" sz="1500" i="1">
                                <a:solidFill>
                                  <a:srgbClr val="FF6600"/>
                                </a:solidFill>
                                <a:latin typeface="Cambria Math"/>
                              </a:rPr>
                              <m:t> </m:t>
                            </m:r>
                            <m:r>
                              <a:rPr lang="fa-IR" sz="1500" i="1">
                                <a:solidFill>
                                  <a:srgbClr val="FF6600"/>
                                </a:solidFill>
                                <a:latin typeface="Cambria Math"/>
                              </a:rPr>
                              <m:t>   </m:t>
                            </m:r>
                          </m:e>
                        </m:nary>
                      </m:e>
                    </m:d>
                  </m:oMath>
                </a14:m>
                <a:endParaRPr lang="en-US" sz="1500" dirty="0">
                  <a:solidFill>
                    <a:srgbClr val="FF0000"/>
                  </a:solidFill>
                </a:endParaRPr>
              </a:p>
              <a:p>
                <a:pPr marL="0" indent="0">
                  <a:buNone/>
                </a:pPr>
                <a:endParaRPr lang="en-US" sz="1500" dirty="0">
                  <a:solidFill>
                    <a:srgbClr val="FF0000"/>
                  </a:solidFill>
                </a:endParaRPr>
              </a:p>
              <a:p>
                <a:r>
                  <a:rPr lang="en-US" sz="1500" dirty="0"/>
                  <a:t>First determine the error for the output units.</a:t>
                </a:r>
              </a:p>
              <a:p>
                <a:r>
                  <a:rPr lang="en-US" sz="1500" dirty="0"/>
                  <a:t>Then, </a:t>
                </a:r>
                <a:r>
                  <a:rPr lang="en-US" sz="1500" dirty="0" err="1"/>
                  <a:t>backpropagate</a:t>
                </a:r>
                <a:r>
                  <a:rPr lang="en-US" sz="1500" dirty="0"/>
                  <a:t> this error layer by layer through the network, changing weights appropriately in each layer.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314"/>
                </a:stretch>
              </a:blipFill>
            </p:spPr>
            <p:txBody>
              <a:bodyPr/>
              <a:lstStyle/>
              <a:p>
                <a:r>
                  <a:rPr lang="en-US">
                    <a:noFill/>
                  </a:rPr>
                  <a:t> </a:t>
                </a:r>
              </a:p>
            </p:txBody>
          </p:sp>
        </mc:Fallback>
      </mc:AlternateContent>
      <p:grpSp>
        <p:nvGrpSpPr>
          <p:cNvPr id="6" name="Group 5"/>
          <p:cNvGrpSpPr/>
          <p:nvPr/>
        </p:nvGrpSpPr>
        <p:grpSpPr>
          <a:xfrm>
            <a:off x="6507828" y="2110987"/>
            <a:ext cx="1678609" cy="1815942"/>
            <a:chOff x="6400800" y="1600200"/>
            <a:chExt cx="3095350" cy="3448210"/>
          </a:xfrm>
        </p:grpSpPr>
        <p:grpSp>
          <p:nvGrpSpPr>
            <p:cNvPr id="7" name="Group 6"/>
            <p:cNvGrpSpPr/>
            <p:nvPr/>
          </p:nvGrpSpPr>
          <p:grpSpPr>
            <a:xfrm>
              <a:off x="6400800" y="2095143"/>
              <a:ext cx="3095350" cy="2953267"/>
              <a:chOff x="6477000" y="2704742"/>
              <a:chExt cx="3095350" cy="2953267"/>
            </a:xfrm>
          </p:grpSpPr>
          <p:grpSp>
            <p:nvGrpSpPr>
              <p:cNvPr id="11" name="Group 51"/>
              <p:cNvGrpSpPr>
                <a:grpSpLocks/>
              </p:cNvGrpSpPr>
              <p:nvPr/>
            </p:nvGrpSpPr>
            <p:grpSpPr bwMode="auto">
              <a:xfrm>
                <a:off x="6477000" y="2704742"/>
                <a:ext cx="2430053" cy="2248257"/>
                <a:chOff x="1872" y="2496"/>
                <a:chExt cx="1392" cy="1368"/>
              </a:xfrm>
            </p:grpSpPr>
            <p:grpSp>
              <p:nvGrpSpPr>
                <p:cNvPr id="15" name="Group 26"/>
                <p:cNvGrpSpPr>
                  <a:grpSpLocks/>
                </p:cNvGrpSpPr>
                <p:nvPr/>
              </p:nvGrpSpPr>
              <p:grpSpPr bwMode="auto">
                <a:xfrm>
                  <a:off x="1872" y="3720"/>
                  <a:ext cx="1392" cy="144"/>
                  <a:chOff x="1872" y="3720"/>
                  <a:chExt cx="1392" cy="144"/>
                </a:xfrm>
              </p:grpSpPr>
              <p:sp>
                <p:nvSpPr>
                  <p:cNvPr id="45"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6" name="Group 25"/>
                <p:cNvGrpSpPr>
                  <a:grpSpLocks/>
                </p:cNvGrpSpPr>
                <p:nvPr/>
              </p:nvGrpSpPr>
              <p:grpSpPr bwMode="auto">
                <a:xfrm>
                  <a:off x="2016" y="3108"/>
                  <a:ext cx="1056" cy="144"/>
                  <a:chOff x="2016" y="3168"/>
                  <a:chExt cx="1056" cy="144"/>
                </a:xfrm>
              </p:grpSpPr>
              <p:sp>
                <p:nvSpPr>
                  <p:cNvPr id="42"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7"/>
                <p:cNvGrpSpPr>
                  <a:grpSpLocks/>
                </p:cNvGrpSpPr>
                <p:nvPr/>
              </p:nvGrpSpPr>
              <p:grpSpPr bwMode="auto">
                <a:xfrm>
                  <a:off x="2208" y="2496"/>
                  <a:ext cx="624" cy="144"/>
                  <a:chOff x="2208" y="2496"/>
                  <a:chExt cx="624" cy="144"/>
                </a:xfrm>
              </p:grpSpPr>
              <p:sp>
                <p:nvSpPr>
                  <p:cNvPr id="40"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8" name="AutoShape 28"/>
                <p:cNvCxnSpPr>
                  <a:cxnSpLocks noChangeShapeType="1"/>
                  <a:stCxn id="41" idx="4"/>
                  <a:endCxn id="43"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0"/>
                <p:cNvCxnSpPr>
                  <a:cxnSpLocks noChangeShapeType="1"/>
                  <a:stCxn id="41" idx="4"/>
                  <a:endCxn id="42"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3"/>
                <p:cNvCxnSpPr>
                  <a:cxnSpLocks noChangeShapeType="1"/>
                  <a:stCxn id="40" idx="4"/>
                  <a:endCxn id="42"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4"/>
                <p:cNvCxnSpPr>
                  <a:cxnSpLocks noChangeShapeType="1"/>
                  <a:stCxn id="42" idx="4"/>
                  <a:endCxn id="45"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5"/>
                <p:cNvCxnSpPr>
                  <a:cxnSpLocks noChangeShapeType="1"/>
                  <a:stCxn id="42" idx="4"/>
                  <a:endCxn id="46"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6"/>
                <p:cNvCxnSpPr>
                  <a:cxnSpLocks noChangeShapeType="1"/>
                  <a:stCxn id="42" idx="4"/>
                  <a:endCxn id="49"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a:stCxn id="42" idx="4"/>
                  <a:endCxn id="47"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8"/>
                <p:cNvCxnSpPr>
                  <a:cxnSpLocks noChangeShapeType="1"/>
                  <a:stCxn id="42" idx="4"/>
                  <a:endCxn id="48"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2"/>
                <p:cNvCxnSpPr>
                  <a:cxnSpLocks noChangeShapeType="1"/>
                  <a:endCxn id="45"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8"/>
                <p:cNvCxnSpPr>
                  <a:cxnSpLocks noChangeShapeType="1"/>
                  <a:stCxn id="43" idx="4"/>
                  <a:endCxn id="45"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12" name="TextBox 11"/>
                  <p:cNvSpPr txBox="1"/>
                  <p:nvPr/>
                </p:nvSpPr>
                <p:spPr>
                  <a:xfrm>
                    <a:off x="6774175" y="2743199"/>
                    <a:ext cx="2285999" cy="2914810"/>
                  </a:xfrm>
                  <a:prstGeom prst="rect">
                    <a:avLst/>
                  </a:prstGeom>
                  <a:noFill/>
                </p:spPr>
                <p:txBody>
                  <a:bodyPr wrap="square" rtlCol="0">
                    <a:spAutoFit/>
                  </a:bodyPr>
                  <a:lstStyle/>
                  <a:p>
                    <a:pPr algn="ctr"/>
                    <a:r>
                      <a:rPr lang="en-US" sz="1875" dirty="0"/>
                      <a:t>        </a:t>
                    </a:r>
                    <a14:m>
                      <m:oMath xmlns:m="http://schemas.openxmlformats.org/officeDocument/2006/math">
                        <m:r>
                          <a:rPr lang="en-US" sz="1875" i="1">
                            <a:latin typeface="Cambria Math"/>
                          </a:rPr>
                          <m:t>𝑘</m:t>
                        </m:r>
                      </m:oMath>
                    </a14:m>
                    <a:endParaRPr lang="en-US" sz="1875" i="1" dirty="0">
                      <a:latin typeface="Cambria Math"/>
                    </a:endParaRPr>
                  </a:p>
                  <a:p>
                    <a:pPr algn="ctr"/>
                    <a:endParaRPr lang="en-US" sz="1875" i="1" dirty="0">
                      <a:latin typeface="Cambria Math"/>
                    </a:endParaRPr>
                  </a:p>
                  <a:p>
                    <a:pPr algn="ctr"/>
                    <a14:m>
                      <m:oMath xmlns:m="http://schemas.openxmlformats.org/officeDocument/2006/math">
                        <m:r>
                          <a:rPr lang="en-US" sz="1875" i="1">
                            <a:latin typeface="Cambria Math"/>
                          </a:rPr>
                          <m:t>𝑗</m:t>
                        </m:r>
                      </m:oMath>
                    </a14:m>
                    <a:r>
                      <a:rPr lang="en-US" sz="1875" dirty="0"/>
                      <a:t>          </a:t>
                    </a:r>
                  </a:p>
                  <a:p>
                    <a:pPr algn="ctr"/>
                    <a:endParaRPr lang="en-US" sz="1875" i="1" dirty="0">
                      <a:latin typeface="Cambria Math"/>
                    </a:endParaRPr>
                  </a:p>
                  <a:p>
                    <a:pPr algn="ctr"/>
                    <a:r>
                      <a:rPr lang="en-US" sz="1875" dirty="0"/>
                      <a:t>            </a:t>
                    </a:r>
                    <a14:m>
                      <m:oMath xmlns:m="http://schemas.openxmlformats.org/officeDocument/2006/math">
                        <m:r>
                          <a:rPr lang="en-US" sz="1875" i="1">
                            <a:latin typeface="Cambria Math"/>
                          </a:rPr>
                          <m:t>𝑖</m:t>
                        </m:r>
                      </m:oMath>
                    </a14:m>
                    <a:endParaRPr lang="en-US" sz="1875" dirty="0"/>
                  </a:p>
                </p:txBody>
              </p:sp>
            </mc:Choice>
            <mc:Fallback xmlns="">
              <p:sp>
                <p:nvSpPr>
                  <p:cNvPr id="12" name="TextBox 11"/>
                  <p:cNvSpPr txBox="1">
                    <a:spLocks noRot="1" noChangeAspect="1" noMove="1" noResize="1" noEditPoints="1" noAdjustHandles="1" noChangeArrowheads="1" noChangeShapeType="1" noTextEdit="1"/>
                  </p:cNvSpPr>
                  <p:nvPr/>
                </p:nvSpPr>
                <p:spPr>
                  <a:xfrm>
                    <a:off x="6774175" y="2743199"/>
                    <a:ext cx="2285999" cy="29148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555628" y="3328290"/>
                    <a:ext cx="1016722" cy="743679"/>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𝑤</m:t>
                              </m:r>
                            </m:e>
                            <m:sub>
                              <m:r>
                                <a:rPr lang="en-US" i="1">
                                  <a:solidFill>
                                    <a:srgbClr val="FF0000"/>
                                  </a:solidFill>
                                  <a:latin typeface="Cambria Math"/>
                                </a:rPr>
                                <m:t>𝑖𝑗</m:t>
                              </m:r>
                            </m:sub>
                          </m:sSub>
                        </m:oMath>
                      </m:oMathPara>
                    </a14:m>
                    <a:endParaRPr lang="en-US" i="1"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555628" y="3328290"/>
                    <a:ext cx="1016722" cy="743679"/>
                  </a:xfrm>
                  <a:prstGeom prst="rect">
                    <a:avLst/>
                  </a:prstGeom>
                  <a:blipFill>
                    <a:blip r:embed="rId4"/>
                    <a:stretch>
                      <a:fillRect b="-7813"/>
                    </a:stretch>
                  </a:blipFill>
                </p:spPr>
                <p:txBody>
                  <a:bodyPr/>
                  <a:lstStyle/>
                  <a:p>
                    <a:r>
                      <a:rPr lang="en-US">
                        <a:noFill/>
                      </a:rPr>
                      <a:t> </a:t>
                    </a:r>
                  </a:p>
                </p:txBody>
              </p:sp>
            </mc:Fallback>
          </mc:AlternateContent>
          <p:cxnSp>
            <p:nvCxnSpPr>
              <p:cNvPr id="14" name="Straight Arrow Connector 13"/>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 name="Rectangle 9"/>
                <p:cNvSpPr/>
                <p:nvPr/>
              </p:nvSpPr>
              <p:spPr>
                <a:xfrm>
                  <a:off x="7936331" y="1600200"/>
                  <a:ext cx="888790" cy="7013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𝑜</m:t>
                            </m:r>
                          </m:e>
                          <m:sub>
                            <m:r>
                              <a:rPr lang="en-US" i="1">
                                <a:solidFill>
                                  <a:srgbClr val="0000FF"/>
                                </a:solidFill>
                                <a:latin typeface="Cambria Math"/>
                              </a:rPr>
                              <m:t>𝑘</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888790" cy="701308"/>
                </a:xfrm>
                <a:prstGeom prst="rect">
                  <a:avLst/>
                </a:prstGeom>
                <a:blipFill>
                  <a:blip r:embed="rId5"/>
                  <a:stretch>
                    <a:fillRect b="-1639"/>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3" name="Rectangle 52"/>
              <p:cNvSpPr/>
              <p:nvPr/>
            </p:nvSpPr>
            <p:spPr>
              <a:xfrm>
                <a:off x="2029705" y="1500921"/>
                <a:ext cx="4707152" cy="10847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500">
                          <a:latin typeface="Cambria Math"/>
                        </a:rPr>
                        <m:t>Δ</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a:rPr>
                            <m:t>𝑖𝑗</m:t>
                          </m:r>
                        </m:sub>
                      </m:sSub>
                      <m:r>
                        <a:rPr lang="en-US" sz="1500" i="1">
                          <a:latin typeface="Cambria Math"/>
                        </a:rPr>
                        <m:t>=</m:t>
                      </m:r>
                      <m:r>
                        <a:rPr lang="fa-IR" sz="1500" i="1">
                          <a:latin typeface="Cambria Math"/>
                        </a:rPr>
                        <m:t> </m:t>
                      </m:r>
                      <m:r>
                        <a:rPr lang="en-US" sz="1500" i="1">
                          <a:latin typeface="Cambria Math"/>
                        </a:rPr>
                        <m:t>𝑅</m:t>
                      </m:r>
                      <m:r>
                        <a:rPr lang="fa-IR" sz="1500" i="1">
                          <a:latin typeface="Cambria Math"/>
                        </a:rPr>
                        <m:t> </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d>
                        <m:dPr>
                          <m:ctrlPr>
                            <a:rPr lang="en-US" sz="1500" i="1">
                              <a:latin typeface="Cambria Math" panose="02040503050406030204" pitchFamily="18" charset="0"/>
                            </a:rPr>
                          </m:ctrlPr>
                        </m:dPr>
                        <m:e>
                          <m:r>
                            <a:rPr lang="en-US" sz="1500" i="1">
                              <a:latin typeface="Cambria Math"/>
                            </a:rPr>
                            <m:t>1</m:t>
                          </m:r>
                          <m:r>
                            <a:rPr lang="en-US" sz="1500" i="1">
                              <a:latin typeface="Cambria Math"/>
                            </a:rPr>
                            <m:t>−</m:t>
                          </m:r>
                          <m:sSub>
                            <m:sSubPr>
                              <m:ctrlPr>
                                <a:rPr lang="en-US" sz="1500" i="1">
                                  <a:solidFill>
                                    <a:srgbClr val="0000FF"/>
                                  </a:solidFill>
                                  <a:latin typeface="Cambria Math" panose="02040503050406030204" pitchFamily="18" charset="0"/>
                                </a:rPr>
                              </m:ctrlPr>
                            </m:sSubPr>
                            <m:e>
                              <m:r>
                                <a:rPr lang="en-US" sz="1500" i="1">
                                  <a:solidFill>
                                    <a:srgbClr val="0000FF"/>
                                  </a:solidFill>
                                  <a:latin typeface="Cambria Math"/>
                                </a:rPr>
                                <m:t>𝑜</m:t>
                              </m:r>
                            </m:e>
                            <m:sub>
                              <m:r>
                                <a:rPr lang="en-US" sz="1500" i="1">
                                  <a:solidFill>
                                    <a:srgbClr val="0000FF"/>
                                  </a:solidFill>
                                  <a:latin typeface="Cambria Math"/>
                                </a:rPr>
                                <m:t>𝑗</m:t>
                              </m:r>
                            </m:sub>
                          </m:sSub>
                        </m:e>
                      </m:d>
                      <m:r>
                        <a:rPr lang="en-US" sz="1500" i="1">
                          <a:latin typeface="Cambria Math"/>
                        </a:rPr>
                        <m:t>.</m:t>
                      </m:r>
                      <m:d>
                        <m:dPr>
                          <m:ctrlPr>
                            <a:rPr lang="en-US" sz="1500" i="1">
                              <a:latin typeface="Cambria Math" panose="02040503050406030204" pitchFamily="18" charset="0"/>
                            </a:rPr>
                          </m:ctrlPr>
                        </m:dPr>
                        <m:e>
                          <m:nary>
                            <m:naryPr>
                              <m:chr m:val="∑"/>
                              <m:ctrlPr>
                                <a:rPr lang="en-US" sz="1500" i="1">
                                  <a:latin typeface="Cambria Math" panose="02040503050406030204" pitchFamily="18" charset="0"/>
                                </a:rPr>
                              </m:ctrlPr>
                            </m:naryPr>
                            <m:sub>
                              <m:r>
                                <m:rPr>
                                  <m:brk m:alnAt="23"/>
                                </m:rPr>
                                <a:rPr lang="en-US" sz="1500" i="1">
                                  <a:latin typeface="Cambria Math"/>
                                </a:rPr>
                                <m:t>𝑘</m:t>
                              </m:r>
                              <m:r>
                                <a:rPr lang="en-US" sz="1500" i="1">
                                  <a:latin typeface="Cambria Math"/>
                                </a:rPr>
                                <m:t>∈</m:t>
                              </m:r>
                              <m:r>
                                <a:rPr lang="en-US" sz="1500" i="1">
                                  <a:latin typeface="Cambria Math" charset="0"/>
                                </a:rPr>
                                <m:t>𝑝𝑎𝑟𝑒𝑛𝑡</m:t>
                              </m:r>
                              <m:d>
                                <m:dPr>
                                  <m:ctrlPr>
                                    <a:rPr lang="en-US" sz="1500" i="1">
                                      <a:latin typeface="Cambria Math" panose="02040503050406030204" pitchFamily="18" charset="0"/>
                                    </a:rPr>
                                  </m:ctrlPr>
                                </m:dPr>
                                <m:e>
                                  <m:r>
                                    <a:rPr lang="en-US" sz="1500" i="1">
                                      <a:latin typeface="Cambria Math"/>
                                    </a:rPr>
                                    <m:t>𝑗</m:t>
                                  </m:r>
                                </m:e>
                              </m:d>
                            </m:sub>
                            <m:sup/>
                            <m:e>
                              <m:r>
                                <a:rPr lang="en-US" sz="1500" i="1">
                                  <a:latin typeface="Cambria Math"/>
                                </a:rPr>
                                <m:t>−</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𝑘</m:t>
                                  </m:r>
                                </m:sub>
                              </m:sSub>
                              <m:r>
                                <a:rPr lang="en-US" sz="1500" i="1">
                                  <a:latin typeface="Cambria Math"/>
                                </a:rPr>
                                <m:t>  </m:t>
                              </m:r>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a:rPr>
                                    <m:t>𝑤</m:t>
                                  </m:r>
                                </m:e>
                                <m:sub>
                                  <m:r>
                                    <a:rPr lang="en-US" sz="1500" i="1">
                                      <a:solidFill>
                                        <a:srgbClr val="FF0000"/>
                                      </a:solidFill>
                                      <a:latin typeface="Cambria Math"/>
                                    </a:rPr>
                                    <m:t>𝑗𝑘</m:t>
                                  </m:r>
                                </m:sub>
                              </m:sSub>
                            </m:e>
                          </m:nary>
                        </m:e>
                      </m:d>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oMath>
                  </m:oMathPara>
                </a14:m>
                <a:endParaRPr lang="en-US" sz="1500" i="1" dirty="0">
                  <a:latin typeface="Cambria Math" charset="0"/>
                </a:endParaRPr>
              </a:p>
              <a:p>
                <a:r>
                  <a:rPr lang="en-US" sz="1500" dirty="0"/>
                  <a:t>              </a:t>
                </a:r>
                <a14:m>
                  <m:oMath xmlns:m="http://schemas.openxmlformats.org/officeDocument/2006/math">
                    <m:r>
                      <a:rPr lang="en-US" sz="1500" i="1">
                        <a:latin typeface="Cambria Math"/>
                      </a:rPr>
                      <m:t>=</m:t>
                    </m:r>
                    <m:r>
                      <a:rPr lang="en-US" sz="1500" i="1">
                        <a:latin typeface="Cambria Math"/>
                      </a:rPr>
                      <m:t>𝑅</m:t>
                    </m:r>
                    <m:sSub>
                      <m:sSubPr>
                        <m:ctrlPr>
                          <a:rPr lang="en-US" sz="1500" i="1">
                            <a:solidFill>
                              <a:srgbClr val="FF6600"/>
                            </a:solidFill>
                            <a:latin typeface="Cambria Math" panose="02040503050406030204" pitchFamily="18" charset="0"/>
                          </a:rPr>
                        </m:ctrlPr>
                      </m:sSubPr>
                      <m:e>
                        <m:r>
                          <a:rPr lang="en-US" sz="1500" i="1">
                            <a:solidFill>
                              <a:srgbClr val="FF6600"/>
                            </a:solidFill>
                            <a:latin typeface="Cambria Math"/>
                          </a:rPr>
                          <m:t>𝛿</m:t>
                        </m:r>
                      </m:e>
                      <m:sub>
                        <m:r>
                          <a:rPr lang="en-US" sz="1500" i="1">
                            <a:solidFill>
                              <a:srgbClr val="FF6600"/>
                            </a:solidFill>
                            <a:latin typeface="Cambria Math"/>
                          </a:rPr>
                          <m:t>𝑗</m:t>
                        </m:r>
                      </m:sub>
                    </m:sSub>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𝑖</m:t>
                        </m:r>
                      </m:sub>
                    </m:sSub>
                  </m:oMath>
                </a14:m>
                <a:endParaRPr lang="en-US" sz="1500" dirty="0"/>
              </a:p>
            </p:txBody>
          </p:sp>
        </mc:Choice>
        <mc:Fallback>
          <p:sp>
            <p:nvSpPr>
              <p:cNvPr id="53" name="Rectangle 52"/>
              <p:cNvSpPr>
                <a:spLocks noRot="1" noChangeAspect="1" noMove="1" noResize="1" noEditPoints="1" noAdjustHandles="1" noChangeArrowheads="1" noChangeShapeType="1" noTextEdit="1"/>
              </p:cNvSpPr>
              <p:nvPr/>
            </p:nvSpPr>
            <p:spPr>
              <a:xfrm>
                <a:off x="2029705" y="1500921"/>
                <a:ext cx="4707152" cy="1084784"/>
              </a:xfrm>
              <a:prstGeom prst="rect">
                <a:avLst/>
              </a:prstGeom>
              <a:blipFill>
                <a:blip r:embed="rId6"/>
                <a:stretch>
                  <a:fillRect b="-562"/>
                </a:stretch>
              </a:blipFill>
            </p:spPr>
            <p:txBody>
              <a:bodyPr/>
              <a:lstStyle/>
              <a:p>
                <a:r>
                  <a:rPr lang="en-US">
                    <a:noFill/>
                  </a:rPr>
                  <a:t> </a:t>
                </a:r>
              </a:p>
            </p:txBody>
          </p:sp>
        </mc:Fallback>
      </mc:AlternateContent>
    </p:spTree>
    <p:extLst>
      <p:ext uri="{BB962C8B-B14F-4D97-AF65-F5344CB8AC3E}">
        <p14:creationId xmlns:p14="http://schemas.microsoft.com/office/powerpoint/2010/main" val="310996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FA6F6034-1516-478C-9756-BC6A8296D6DE}" type="slidenum">
              <a:rPr lang="en-US" smtClean="0"/>
              <a:pPr/>
              <a:t>45</a:t>
            </a:fld>
            <a:endParaRPr lang="en-US" dirty="0"/>
          </a:p>
        </p:txBody>
      </p:sp>
      <p:sp>
        <p:nvSpPr>
          <p:cNvPr id="2" name="Title 1"/>
          <p:cNvSpPr>
            <a:spLocks noGrp="1"/>
          </p:cNvSpPr>
          <p:nvPr>
            <p:ph type="title"/>
          </p:nvPr>
        </p:nvSpPr>
        <p:spPr/>
        <p:txBody>
          <a:bodyPr/>
          <a:lstStyle/>
          <a:p>
            <a:r>
              <a:rPr lang="en-US" dirty="0"/>
              <a:t>The Backpropagation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1500" dirty="0"/>
                  <a:t>Create a fully connected three layer network. Initialize weights.</a:t>
                </a:r>
              </a:p>
              <a:p>
                <a:r>
                  <a:rPr lang="en-US" sz="1500" dirty="0"/>
                  <a:t>Until all examples produce the correct output within </a:t>
                </a:r>
                <a14:m>
                  <m:oMath xmlns:m="http://schemas.openxmlformats.org/officeDocument/2006/math">
                    <m:r>
                      <a:rPr lang="en-US" sz="1500" i="1">
                        <a:solidFill>
                          <a:schemeClr val="dk1"/>
                        </a:solidFill>
                        <a:latin typeface="Cambria Math"/>
                      </a:rPr>
                      <m:t>𝜖</m:t>
                    </m:r>
                  </m:oMath>
                </a14:m>
                <a:r>
                  <a:rPr lang="en-US" sz="1500" dirty="0"/>
                  <a:t> (or other criteria)</a:t>
                </a:r>
              </a:p>
              <a:p>
                <a:pPr marL="0" indent="0">
                  <a:buNone/>
                </a:pPr>
                <a:r>
                  <a:rPr lang="en-US" sz="1500" dirty="0"/>
                  <a:t>For each example in the training set do:</a:t>
                </a:r>
              </a:p>
              <a:p>
                <a:pPr marL="642938" lvl="1" indent="-342900">
                  <a:buFont typeface="+mj-lt"/>
                  <a:buAutoNum type="arabicPeriod"/>
                </a:pPr>
                <a:r>
                  <a:rPr lang="en-US" sz="1350" dirty="0"/>
                  <a:t>Compute the network output for this example </a:t>
                </a:r>
              </a:p>
              <a:p>
                <a:pPr marL="642938" lvl="1" indent="-342900">
                  <a:buFont typeface="+mj-lt"/>
                  <a:buAutoNum type="arabicPeriod"/>
                </a:pPr>
                <a:r>
                  <a:rPr lang="en-US" sz="1350" dirty="0"/>
                  <a:t>Compute the error between the output and target value</a:t>
                </a:r>
              </a:p>
              <a:p>
                <a:pPr marL="300038" lvl="1" indent="0">
                  <a:buNone/>
                </a:pPr>
                <a14:m>
                  <m:oMathPara xmlns:m="http://schemas.openxmlformats.org/officeDocument/2006/math">
                    <m:oMathParaPr>
                      <m:jc m:val="centerGroup"/>
                    </m:oMathParaPr>
                    <m:oMath xmlns:m="http://schemas.openxmlformats.org/officeDocument/2006/math">
                      <m:sSub>
                        <m:sSubPr>
                          <m:ctrlPr>
                            <a:rPr lang="en-US" sz="1350" i="1">
                              <a:solidFill>
                                <a:srgbClr val="FF6600"/>
                              </a:solidFill>
                              <a:latin typeface="Cambria Math" panose="02040503050406030204" pitchFamily="18" charset="0"/>
                            </a:rPr>
                          </m:ctrlPr>
                        </m:sSubPr>
                        <m:e>
                          <m:r>
                            <a:rPr lang="en-US" sz="1350" i="1">
                              <a:solidFill>
                                <a:srgbClr val="FF6600"/>
                              </a:solidFill>
                              <a:latin typeface="Cambria Math"/>
                            </a:rPr>
                            <m:t>𝛿</m:t>
                          </m:r>
                        </m:e>
                        <m:sub>
                          <m:r>
                            <a:rPr lang="en-US" sz="1350" i="1">
                              <a:solidFill>
                                <a:srgbClr val="FF6600"/>
                              </a:solidFill>
                              <a:latin typeface="Cambria Math"/>
                            </a:rPr>
                            <m:t>𝑘</m:t>
                          </m:r>
                        </m:sub>
                      </m:sSub>
                      <m:r>
                        <a:rPr lang="en-US" sz="1350" i="1">
                          <a:solidFill>
                            <a:schemeClr val="tx1">
                              <a:lumMod val="75000"/>
                              <a:lumOff val="25000"/>
                            </a:schemeClr>
                          </a:solidFill>
                          <a:latin typeface="Cambria Math"/>
                        </a:rPr>
                        <m:t>=</m:t>
                      </m:r>
                      <m:d>
                        <m:dPr>
                          <m:ctrlPr>
                            <a:rPr lang="en-US" sz="1350" i="1">
                              <a:solidFill>
                                <a:schemeClr val="tx1">
                                  <a:lumMod val="75000"/>
                                  <a:lumOff val="25000"/>
                                </a:schemeClr>
                              </a:solidFill>
                              <a:latin typeface="Cambria Math" panose="02040503050406030204" pitchFamily="18" charset="0"/>
                            </a:rPr>
                          </m:ctrlPr>
                        </m:dPr>
                        <m:e>
                          <m:sSub>
                            <m:sSubPr>
                              <m:ctrlPr>
                                <a:rPr lang="en-US" sz="1350" i="1">
                                  <a:solidFill>
                                    <a:schemeClr val="tx1">
                                      <a:lumMod val="75000"/>
                                      <a:lumOff val="25000"/>
                                    </a:schemeClr>
                                  </a:solidFill>
                                  <a:latin typeface="Cambria Math" panose="02040503050406030204" pitchFamily="18" charset="0"/>
                                </a:rPr>
                              </m:ctrlPr>
                            </m:sSubPr>
                            <m:e>
                              <m:r>
                                <a:rPr lang="en-US" sz="1350" i="1">
                                  <a:solidFill>
                                    <a:schemeClr val="tx1">
                                      <a:lumMod val="75000"/>
                                      <a:lumOff val="25000"/>
                                    </a:schemeClr>
                                  </a:solidFill>
                                  <a:latin typeface="Cambria Math"/>
                                </a:rPr>
                                <m:t>𝑡</m:t>
                              </m:r>
                            </m:e>
                            <m:sub>
                              <m:r>
                                <a:rPr lang="en-US" sz="1350" i="1">
                                  <a:solidFill>
                                    <a:schemeClr val="tx1">
                                      <a:lumMod val="75000"/>
                                      <a:lumOff val="25000"/>
                                    </a:schemeClr>
                                  </a:solidFill>
                                  <a:latin typeface="Cambria Math"/>
                                </a:rPr>
                                <m:t>𝑘</m:t>
                              </m:r>
                            </m:sub>
                          </m:sSub>
                          <m:r>
                            <a:rPr lang="en-US" sz="1350" i="1">
                              <a:solidFill>
                                <a:schemeClr val="tx1">
                                  <a:lumMod val="75000"/>
                                  <a:lumOff val="25000"/>
                                </a:schemeClr>
                              </a:solidFill>
                              <a:latin typeface="Cambria Math"/>
                            </a:rPr>
                            <m:t>−</m:t>
                          </m:r>
                          <m:sSub>
                            <m:sSubPr>
                              <m:ctrlPr>
                                <a:rPr lang="en-US" sz="1350" i="1">
                                  <a:solidFill>
                                    <a:srgbClr val="0000FF"/>
                                  </a:solidFill>
                                  <a:latin typeface="Cambria Math" panose="02040503050406030204" pitchFamily="18" charset="0"/>
                                </a:rPr>
                              </m:ctrlPr>
                            </m:sSubPr>
                            <m:e>
                              <m:r>
                                <a:rPr lang="en-US" sz="1350" i="1">
                                  <a:solidFill>
                                    <a:srgbClr val="0000FF"/>
                                  </a:solidFill>
                                  <a:latin typeface="Cambria Math"/>
                                </a:rPr>
                                <m:t>𝑜</m:t>
                              </m:r>
                            </m:e>
                            <m:sub>
                              <m:r>
                                <a:rPr lang="en-US" sz="1350" i="1">
                                  <a:solidFill>
                                    <a:srgbClr val="0000FF"/>
                                  </a:solidFill>
                                  <a:latin typeface="Cambria Math"/>
                                </a:rPr>
                                <m:t>𝑘</m:t>
                              </m:r>
                            </m:sub>
                          </m:sSub>
                        </m:e>
                      </m:d>
                      <m:sSub>
                        <m:sSubPr>
                          <m:ctrlPr>
                            <a:rPr lang="en-US" sz="1350" i="1">
                              <a:solidFill>
                                <a:srgbClr val="0000FF"/>
                              </a:solidFill>
                              <a:latin typeface="Cambria Math" panose="02040503050406030204" pitchFamily="18" charset="0"/>
                            </a:rPr>
                          </m:ctrlPr>
                        </m:sSubPr>
                        <m:e>
                          <m:r>
                            <a:rPr lang="en-US" sz="1350" i="1">
                              <a:solidFill>
                                <a:srgbClr val="0000FF"/>
                              </a:solidFill>
                              <a:latin typeface="Cambria Math"/>
                            </a:rPr>
                            <m:t>𝑜</m:t>
                          </m:r>
                        </m:e>
                        <m:sub>
                          <m:r>
                            <a:rPr lang="en-US" sz="1350" i="1">
                              <a:solidFill>
                                <a:srgbClr val="0000FF"/>
                              </a:solidFill>
                              <a:latin typeface="Cambria Math"/>
                            </a:rPr>
                            <m:t>𝑘</m:t>
                          </m:r>
                        </m:sub>
                      </m:sSub>
                      <m:d>
                        <m:dPr>
                          <m:ctrlPr>
                            <a:rPr lang="en-US" sz="1350" i="1">
                              <a:solidFill>
                                <a:schemeClr val="tx1">
                                  <a:lumMod val="75000"/>
                                  <a:lumOff val="25000"/>
                                </a:schemeClr>
                              </a:solidFill>
                              <a:latin typeface="Cambria Math" panose="02040503050406030204" pitchFamily="18" charset="0"/>
                            </a:rPr>
                          </m:ctrlPr>
                        </m:dPr>
                        <m:e>
                          <m:r>
                            <a:rPr lang="en-US" sz="1350" i="1">
                              <a:solidFill>
                                <a:schemeClr val="tx1">
                                  <a:lumMod val="75000"/>
                                  <a:lumOff val="25000"/>
                                </a:schemeClr>
                              </a:solidFill>
                              <a:latin typeface="Cambria Math"/>
                            </a:rPr>
                            <m:t>1</m:t>
                          </m:r>
                          <m:r>
                            <a:rPr lang="en-US" sz="1350" i="1">
                              <a:solidFill>
                                <a:schemeClr val="tx1">
                                  <a:lumMod val="75000"/>
                                  <a:lumOff val="25000"/>
                                </a:schemeClr>
                              </a:solidFill>
                              <a:latin typeface="Cambria Math"/>
                            </a:rPr>
                            <m:t>−</m:t>
                          </m:r>
                          <m:sSub>
                            <m:sSubPr>
                              <m:ctrlPr>
                                <a:rPr lang="en-US" sz="1350" i="1">
                                  <a:solidFill>
                                    <a:srgbClr val="0000FF"/>
                                  </a:solidFill>
                                  <a:latin typeface="Cambria Math" panose="02040503050406030204" pitchFamily="18" charset="0"/>
                                </a:rPr>
                              </m:ctrlPr>
                            </m:sSubPr>
                            <m:e>
                              <m:r>
                                <a:rPr lang="en-US" sz="1350" i="1">
                                  <a:solidFill>
                                    <a:srgbClr val="0000FF"/>
                                  </a:solidFill>
                                  <a:latin typeface="Cambria Math"/>
                                </a:rPr>
                                <m:t>𝑜</m:t>
                              </m:r>
                            </m:e>
                            <m:sub>
                              <m:r>
                                <a:rPr lang="en-US" sz="1350" i="1">
                                  <a:solidFill>
                                    <a:srgbClr val="0000FF"/>
                                  </a:solidFill>
                                  <a:latin typeface="Cambria Math"/>
                                </a:rPr>
                                <m:t>𝑘</m:t>
                              </m:r>
                            </m:sub>
                          </m:sSub>
                        </m:e>
                      </m:d>
                    </m:oMath>
                  </m:oMathPara>
                </a14:m>
                <a:endParaRPr lang="en-US" sz="1350" dirty="0">
                  <a:solidFill>
                    <a:schemeClr val="tx1">
                      <a:lumMod val="75000"/>
                      <a:lumOff val="25000"/>
                    </a:schemeClr>
                  </a:solidFill>
                </a:endParaRPr>
              </a:p>
              <a:p>
                <a:pPr marL="642938" lvl="1" indent="-342900">
                  <a:buFont typeface="+mj-lt"/>
                  <a:buAutoNum type="arabicPeriod"/>
                </a:pPr>
                <a:r>
                  <a:rPr lang="en-US" sz="1350" dirty="0"/>
                  <a:t>For each output unit </a:t>
                </a:r>
                <a:r>
                  <a:rPr lang="en-US" sz="1350" i="1" dirty="0"/>
                  <a:t>k</a:t>
                </a:r>
                <a:r>
                  <a:rPr lang="en-US" sz="1350" dirty="0"/>
                  <a:t>, compute error term </a:t>
                </a:r>
              </a:p>
              <a:p>
                <a:pPr marL="300038" lvl="1" indent="0">
                  <a:buNone/>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sSub>
                            <m:sSubPr>
                              <m:ctrlPr>
                                <a:rPr lang="en-US" sz="1350" i="1">
                                  <a:solidFill>
                                    <a:srgbClr val="FF6600"/>
                                  </a:solidFill>
                                  <a:latin typeface="Cambria Math" panose="02040503050406030204" pitchFamily="18" charset="0"/>
                                </a:rPr>
                              </m:ctrlPr>
                            </m:sSubPr>
                            <m:e>
                              <m:r>
                                <a:rPr lang="en-US" sz="1350" i="1">
                                  <a:solidFill>
                                    <a:srgbClr val="FF6600"/>
                                  </a:solidFill>
                                  <a:latin typeface="Cambria Math"/>
                                </a:rPr>
                                <m:t>𝛿</m:t>
                              </m:r>
                            </m:e>
                            <m:sub>
                              <m:r>
                                <a:rPr lang="en-US" sz="1350" i="1">
                                  <a:solidFill>
                                    <a:srgbClr val="FF6600"/>
                                  </a:solidFill>
                                  <a:latin typeface="Cambria Math"/>
                                </a:rPr>
                                <m:t>𝑗</m:t>
                              </m:r>
                            </m:sub>
                          </m:sSub>
                          <m:r>
                            <a:rPr lang="en-US" sz="1350" i="1">
                              <a:latin typeface="Cambria Math"/>
                            </a:rPr>
                            <m:t>=</m:t>
                          </m:r>
                          <m:r>
                            <a:rPr lang="fa-IR" sz="1350" i="1">
                              <a:latin typeface="Cambria Math"/>
                            </a:rPr>
                            <m:t> </m:t>
                          </m:r>
                          <m:r>
                            <a:rPr lang="en-US" sz="1350" i="1">
                              <a:latin typeface="Cambria Math"/>
                            </a:rPr>
                            <m:t>𝑜</m:t>
                          </m:r>
                        </m:e>
                        <m:sub>
                          <m:r>
                            <a:rPr lang="en-US" sz="1350" i="1">
                              <a:latin typeface="Cambria Math"/>
                            </a:rPr>
                            <m:t>𝑗</m:t>
                          </m:r>
                        </m:sub>
                      </m:sSub>
                      <m:d>
                        <m:dPr>
                          <m:ctrlPr>
                            <a:rPr lang="en-US" sz="1350" i="1">
                              <a:latin typeface="Cambria Math" panose="02040503050406030204" pitchFamily="18" charset="0"/>
                            </a:rPr>
                          </m:ctrlPr>
                        </m:dPr>
                        <m:e>
                          <m:r>
                            <a:rPr lang="en-US" sz="1350" i="1">
                              <a:latin typeface="Cambria Math"/>
                            </a:rPr>
                            <m:t>1</m:t>
                          </m:r>
                          <m:r>
                            <a:rPr lang="en-US" sz="1350" i="1">
                              <a:latin typeface="Cambria Math"/>
                            </a:rPr>
                            <m:t>−</m:t>
                          </m:r>
                          <m:sSub>
                            <m:sSubPr>
                              <m:ctrlPr>
                                <a:rPr lang="en-US" sz="1350" i="1">
                                  <a:latin typeface="Cambria Math" panose="02040503050406030204" pitchFamily="18" charset="0"/>
                                </a:rPr>
                              </m:ctrlPr>
                            </m:sSubPr>
                            <m:e>
                              <m:r>
                                <a:rPr lang="en-US" sz="1350" i="1">
                                  <a:latin typeface="Cambria Math"/>
                                </a:rPr>
                                <m:t>𝑜</m:t>
                              </m:r>
                            </m:e>
                            <m:sub>
                              <m:r>
                                <a:rPr lang="en-US" sz="1350" i="1">
                                  <a:latin typeface="Cambria Math"/>
                                </a:rPr>
                                <m:t>𝑗</m:t>
                              </m:r>
                            </m:sub>
                          </m:sSub>
                        </m:e>
                      </m:d>
                      <m:r>
                        <a:rPr lang="en-US" sz="1350" i="1">
                          <a:latin typeface="Cambria Math"/>
                        </a:rPr>
                        <m:t>.</m:t>
                      </m:r>
                      <m:nary>
                        <m:naryPr>
                          <m:chr m:val="∑"/>
                          <m:ctrlPr>
                            <a:rPr lang="en-US" sz="1350" i="1">
                              <a:latin typeface="Cambria Math" panose="02040503050406030204" pitchFamily="18" charset="0"/>
                            </a:rPr>
                          </m:ctrlPr>
                        </m:naryPr>
                        <m:sub>
                          <m:r>
                            <m:rPr>
                              <m:brk m:alnAt="23"/>
                            </m:rPr>
                            <a:rPr lang="en-US" sz="1350" i="1">
                              <a:latin typeface="Cambria Math"/>
                            </a:rPr>
                            <m:t>𝑘</m:t>
                          </m:r>
                          <m:r>
                            <a:rPr lang="en-US" sz="1350" i="1">
                              <a:latin typeface="Cambria Math"/>
                            </a:rPr>
                            <m:t>∈</m:t>
                          </m:r>
                          <m:r>
                            <a:rPr lang="en-US" sz="1350" i="1">
                              <a:latin typeface="Cambria Math"/>
                            </a:rPr>
                            <m:t>𝑑𝑜𝑤𝑛𝑠𝑡𝑟𝑒𝑎𝑚</m:t>
                          </m:r>
                          <m:d>
                            <m:dPr>
                              <m:ctrlPr>
                                <a:rPr lang="en-US" sz="1350" i="1">
                                  <a:latin typeface="Cambria Math" panose="02040503050406030204" pitchFamily="18" charset="0"/>
                                </a:rPr>
                              </m:ctrlPr>
                            </m:dPr>
                            <m:e>
                              <m:r>
                                <a:rPr lang="en-US" sz="1350" i="1">
                                  <a:latin typeface="Cambria Math"/>
                                </a:rPr>
                                <m:t>𝑗</m:t>
                              </m:r>
                            </m:e>
                          </m:d>
                        </m:sub>
                        <m:sup/>
                        <m:e>
                          <m:r>
                            <a:rPr lang="en-US" sz="1350" i="1">
                              <a:latin typeface="Cambria Math"/>
                            </a:rPr>
                            <m:t>−</m:t>
                          </m:r>
                          <m:sSub>
                            <m:sSubPr>
                              <m:ctrlPr>
                                <a:rPr lang="en-US" sz="1350" i="1">
                                  <a:solidFill>
                                    <a:srgbClr val="FF6600"/>
                                  </a:solidFill>
                                  <a:latin typeface="Cambria Math" panose="02040503050406030204" pitchFamily="18" charset="0"/>
                                </a:rPr>
                              </m:ctrlPr>
                            </m:sSubPr>
                            <m:e>
                              <m:r>
                                <a:rPr lang="en-US" sz="1350" i="1">
                                  <a:solidFill>
                                    <a:srgbClr val="FF6600"/>
                                  </a:solidFill>
                                  <a:latin typeface="Cambria Math"/>
                                </a:rPr>
                                <m:t>𝛿</m:t>
                              </m:r>
                            </m:e>
                            <m:sub>
                              <m:r>
                                <a:rPr lang="en-US" sz="1350" i="1">
                                  <a:solidFill>
                                    <a:srgbClr val="FF6600"/>
                                  </a:solidFill>
                                  <a:latin typeface="Cambria Math"/>
                                </a:rPr>
                                <m:t>𝑘</m:t>
                              </m:r>
                            </m:sub>
                          </m:sSub>
                          <m:r>
                            <a:rPr lang="en-US" sz="1350" i="1">
                              <a:latin typeface="Cambria Math"/>
                            </a:rPr>
                            <m:t>  </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a:rPr>
                                <m:t>𝑤</m:t>
                              </m:r>
                            </m:e>
                            <m:sub>
                              <m:r>
                                <a:rPr lang="en-US" sz="1350" i="1">
                                  <a:solidFill>
                                    <a:srgbClr val="FF0000"/>
                                  </a:solidFill>
                                  <a:latin typeface="Cambria Math"/>
                                </a:rPr>
                                <m:t>𝑗𝑘</m:t>
                              </m:r>
                            </m:sub>
                          </m:sSub>
                          <m:r>
                            <a:rPr lang="en-US" sz="1350" i="1">
                              <a:latin typeface="Cambria Math"/>
                            </a:rPr>
                            <m:t> </m:t>
                          </m:r>
                          <m:r>
                            <a:rPr lang="fa-IR" sz="1350" i="1">
                              <a:latin typeface="Cambria Math"/>
                            </a:rPr>
                            <m:t>   </m:t>
                          </m:r>
                        </m:e>
                      </m:nary>
                    </m:oMath>
                  </m:oMathPara>
                </a14:m>
                <a:endParaRPr lang="en-US" sz="1350" dirty="0"/>
              </a:p>
              <a:p>
                <a:pPr marL="642938" lvl="1" indent="-342900">
                  <a:buFont typeface="+mj-lt"/>
                  <a:buAutoNum type="arabicPeriod"/>
                </a:pPr>
                <a:r>
                  <a:rPr lang="en-US" sz="1350" dirty="0"/>
                  <a:t>For each hidden unit, compute error term:  </a:t>
                </a:r>
                <a14:m>
                  <m:oMath xmlns:m="http://schemas.openxmlformats.org/officeDocument/2006/math">
                    <m:r>
                      <m:rPr>
                        <m:sty m:val="p"/>
                      </m:rPr>
                      <a:rPr lang="en-US" sz="1350">
                        <a:solidFill>
                          <a:srgbClr val="FF0000"/>
                        </a:solidFill>
                        <a:latin typeface="Cambria Math"/>
                      </a:rPr>
                      <m:t>Δ</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a:rPr>
                          <m:t>𝑤</m:t>
                        </m:r>
                      </m:e>
                      <m:sub>
                        <m:r>
                          <a:rPr lang="en-US" sz="1350" i="1">
                            <a:solidFill>
                              <a:srgbClr val="FF0000"/>
                            </a:solidFill>
                            <a:latin typeface="Cambria Math"/>
                          </a:rPr>
                          <m:t>𝑖𝑗</m:t>
                        </m:r>
                      </m:sub>
                    </m:sSub>
                    <m:r>
                      <a:rPr lang="en-US" sz="1350" i="1">
                        <a:latin typeface="Cambria Math"/>
                      </a:rPr>
                      <m:t>=</m:t>
                    </m:r>
                    <m:r>
                      <a:rPr lang="en-US" sz="1350" i="1">
                        <a:latin typeface="Cambria Math"/>
                      </a:rPr>
                      <m:t>𝑅</m:t>
                    </m:r>
                    <m:sSub>
                      <m:sSubPr>
                        <m:ctrlPr>
                          <a:rPr lang="en-US" sz="1350" i="1">
                            <a:solidFill>
                              <a:srgbClr val="FF6600"/>
                            </a:solidFill>
                            <a:latin typeface="Cambria Math" panose="02040503050406030204" pitchFamily="18" charset="0"/>
                          </a:rPr>
                        </m:ctrlPr>
                      </m:sSubPr>
                      <m:e>
                        <m:r>
                          <a:rPr lang="en-US" sz="1350" i="1">
                            <a:solidFill>
                              <a:srgbClr val="FF6600"/>
                            </a:solidFill>
                            <a:latin typeface="Cambria Math"/>
                          </a:rPr>
                          <m:t>𝛿</m:t>
                        </m:r>
                      </m:e>
                      <m:sub>
                        <m:r>
                          <a:rPr lang="en-US" sz="1350" i="1">
                            <a:solidFill>
                              <a:srgbClr val="FF6600"/>
                            </a:solidFill>
                            <a:latin typeface="Cambria Math"/>
                          </a:rPr>
                          <m:t>𝑗</m:t>
                        </m:r>
                      </m:sub>
                    </m:sSub>
                    <m:sSub>
                      <m:sSubPr>
                        <m:ctrlPr>
                          <a:rPr lang="en-US" sz="1350" i="1">
                            <a:latin typeface="Cambria Math" panose="02040503050406030204" pitchFamily="18" charset="0"/>
                          </a:rPr>
                        </m:ctrlPr>
                      </m:sSubPr>
                      <m:e>
                        <m:r>
                          <a:rPr lang="en-US" sz="1350" i="1">
                            <a:latin typeface="Cambria Math"/>
                          </a:rPr>
                          <m:t>𝑥</m:t>
                        </m:r>
                      </m:e>
                      <m:sub>
                        <m:r>
                          <a:rPr lang="en-US" sz="1350" i="1">
                            <a:latin typeface="Cambria Math"/>
                          </a:rPr>
                          <m:t>𝑖</m:t>
                        </m:r>
                      </m:sub>
                    </m:sSub>
                  </m:oMath>
                </a14:m>
                <a:endParaRPr lang="en-US" sz="1350" dirty="0"/>
              </a:p>
              <a:p>
                <a:pPr marL="642938" lvl="1" indent="-342900">
                  <a:buFont typeface="+mj-lt"/>
                  <a:buAutoNum type="arabicPeriod"/>
                </a:pPr>
                <a:r>
                  <a:rPr lang="en-US" sz="1350" dirty="0"/>
                  <a:t>Update network weights with </a:t>
                </a:r>
                <a14:m>
                  <m:oMath xmlns:m="http://schemas.openxmlformats.org/officeDocument/2006/math">
                    <m:r>
                      <m:rPr>
                        <m:sty m:val="p"/>
                      </m:rPr>
                      <a:rPr lang="en-US" sz="1350">
                        <a:solidFill>
                          <a:srgbClr val="FF0000"/>
                        </a:solidFill>
                        <a:latin typeface="Cambria Math"/>
                      </a:rPr>
                      <m:t>Δ</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a:rPr>
                          <m:t>𝑤</m:t>
                        </m:r>
                      </m:e>
                      <m:sub>
                        <m:r>
                          <a:rPr lang="en-US" sz="1350" i="1">
                            <a:solidFill>
                              <a:srgbClr val="FF0000"/>
                            </a:solidFill>
                            <a:latin typeface="Cambria Math"/>
                          </a:rPr>
                          <m:t>𝑖𝑗</m:t>
                        </m:r>
                      </m:sub>
                    </m:sSub>
                  </m:oMath>
                </a14:m>
                <a:endParaRPr lang="en-US" sz="1350" dirty="0"/>
              </a:p>
              <a:p>
                <a:pPr marL="0" indent="0">
                  <a:buNone/>
                </a:pPr>
                <a:r>
                  <a:rPr lang="en-US" sz="1500" dirty="0"/>
                  <a:t>End epoch</a:t>
                </a:r>
              </a:p>
              <a:p>
                <a:pPr marL="342900" indent="-342900">
                  <a:buFont typeface="+mj-lt"/>
                  <a:buAutoNum type="arabicPeriod"/>
                </a:pPr>
                <a:endParaRPr lang="en-US" sz="1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6" t="-331"/>
                </a:stretch>
              </a:blipFill>
            </p:spPr>
            <p:txBody>
              <a:bodyPr/>
              <a:lstStyle/>
              <a:p>
                <a:r>
                  <a:rPr lang="en-US">
                    <a:noFill/>
                  </a:rPr>
                  <a:t> </a:t>
                </a:r>
              </a:p>
            </p:txBody>
          </p:sp>
        </mc:Fallback>
      </mc:AlternateContent>
      <p:sp>
        <p:nvSpPr>
          <p:cNvPr id="10" name="Rectangle 9"/>
          <p:cNvSpPr/>
          <p:nvPr/>
        </p:nvSpPr>
        <p:spPr>
          <a:xfrm>
            <a:off x="430464" y="1524000"/>
            <a:ext cx="5513136" cy="2857500"/>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1832334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46</a:t>
            </a:fld>
            <a:endParaRPr lang="en-US" dirty="0"/>
          </a:p>
        </p:txBody>
      </p:sp>
      <p:sp>
        <p:nvSpPr>
          <p:cNvPr id="2" name="Title 1"/>
          <p:cNvSpPr>
            <a:spLocks noGrp="1"/>
          </p:cNvSpPr>
          <p:nvPr>
            <p:ph type="title"/>
          </p:nvPr>
        </p:nvSpPr>
        <p:spPr/>
        <p:txBody>
          <a:bodyPr/>
          <a:lstStyle/>
          <a:p>
            <a:r>
              <a:rPr lang="en-US" dirty="0"/>
              <a:t>More Hidden Layers</a:t>
            </a:r>
          </a:p>
        </p:txBody>
      </p:sp>
      <p:sp>
        <p:nvSpPr>
          <p:cNvPr id="3" name="Content Placeholder 2"/>
          <p:cNvSpPr>
            <a:spLocks noGrp="1"/>
          </p:cNvSpPr>
          <p:nvPr>
            <p:ph idx="1"/>
          </p:nvPr>
        </p:nvSpPr>
        <p:spPr/>
        <p:txBody>
          <a:bodyPr/>
          <a:lstStyle/>
          <a:p>
            <a:r>
              <a:rPr lang="en-US" dirty="0"/>
              <a:t>The same algorithm holds for more hidden layers. </a:t>
            </a:r>
          </a:p>
        </p:txBody>
      </p:sp>
      <mc:AlternateContent xmlns:mc="http://schemas.openxmlformats.org/markup-compatibility/2006" xmlns:a14="http://schemas.microsoft.com/office/drawing/2010/main">
        <mc:Choice Requires="a14">
          <p:sp>
            <p:nvSpPr>
              <p:cNvPr id="12" name="TextBox 11"/>
              <p:cNvSpPr txBox="1"/>
              <p:nvPr/>
            </p:nvSpPr>
            <p:spPr>
              <a:xfrm rot="16200000">
                <a:off x="4432875" y="2022509"/>
                <a:ext cx="2054409" cy="1741817"/>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2" name="TextBox 11"/>
              <p:cNvSpPr txBox="1">
                <a:spLocks noRot="1" noChangeAspect="1" noMove="1" noResize="1" noEditPoints="1" noAdjustHandles="1" noChangeArrowheads="1" noChangeShapeType="1" noTextEdit="1"/>
              </p:cNvSpPr>
              <p:nvPr/>
            </p:nvSpPr>
            <p:spPr>
              <a:xfrm rot="16200000">
                <a:off x="4432875" y="2022509"/>
                <a:ext cx="2054409" cy="1741817"/>
              </a:xfrm>
              <a:prstGeom prst="rect">
                <a:avLst/>
              </a:prstGeom>
              <a:blipFill>
                <a:blip r:embed="rId2"/>
                <a:stretch>
                  <a:fillRect/>
                </a:stretch>
              </a:blipFill>
            </p:spPr>
            <p:txBody>
              <a:bodyPr/>
              <a:lstStyle/>
              <a:p>
                <a:r>
                  <a:rPr lang="en-US">
                    <a:noFill/>
                  </a:rPr>
                  <a:t> </a:t>
                </a:r>
              </a:p>
            </p:txBody>
          </p:sp>
        </mc:Fallback>
      </mc:AlternateContent>
      <p:grpSp>
        <p:nvGrpSpPr>
          <p:cNvPr id="28" name="Group 27"/>
          <p:cNvGrpSpPr/>
          <p:nvPr/>
        </p:nvGrpSpPr>
        <p:grpSpPr>
          <a:xfrm rot="16200000">
            <a:off x="3228326" y="2264317"/>
            <a:ext cx="1966317" cy="1107767"/>
            <a:chOff x="2960683" y="2666946"/>
            <a:chExt cx="3204199" cy="1705623"/>
          </a:xfrm>
        </p:grpSpPr>
        <p:grpSp>
          <p:nvGrpSpPr>
            <p:cNvPr id="11" name="Group 51"/>
            <p:cNvGrpSpPr>
              <a:grpSpLocks/>
            </p:cNvGrpSpPr>
            <p:nvPr/>
          </p:nvGrpSpPr>
          <p:grpSpPr bwMode="auto">
            <a:xfrm rot="5400000">
              <a:off x="4710290" y="2740750"/>
              <a:ext cx="1219098" cy="1690086"/>
              <a:chOff x="2256" y="2496"/>
              <a:chExt cx="1008" cy="1368"/>
            </a:xfrm>
          </p:grpSpPr>
          <p:grpSp>
            <p:nvGrpSpPr>
              <p:cNvPr id="15" name="Group 26"/>
              <p:cNvGrpSpPr>
                <a:grpSpLocks/>
              </p:cNvGrpSpPr>
              <p:nvPr/>
            </p:nvGrpSpPr>
            <p:grpSpPr bwMode="auto">
              <a:xfrm>
                <a:off x="2256" y="3720"/>
                <a:ext cx="1008" cy="144"/>
                <a:chOff x="2256" y="3720"/>
                <a:chExt cx="1008" cy="144"/>
              </a:xfrm>
            </p:grpSpPr>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6" name="Group 25"/>
              <p:cNvGrpSpPr>
                <a:grpSpLocks/>
              </p:cNvGrpSpPr>
              <p:nvPr/>
            </p:nvGrpSpPr>
            <p:grpSpPr bwMode="auto">
              <a:xfrm>
                <a:off x="2496" y="3108"/>
                <a:ext cx="576" cy="144"/>
                <a:chOff x="2496" y="3168"/>
                <a:chExt cx="576" cy="144"/>
              </a:xfrm>
            </p:grpSpPr>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7"/>
              <p:cNvGrpSpPr>
                <a:grpSpLocks/>
              </p:cNvGrpSpPr>
              <p:nvPr/>
            </p:nvGrpSpPr>
            <p:grpSpPr bwMode="auto">
              <a:xfrm>
                <a:off x="2495" y="2496"/>
                <a:ext cx="576" cy="144"/>
                <a:chOff x="2495" y="2496"/>
                <a:chExt cx="576" cy="144"/>
              </a:xfrm>
            </p:grpSpPr>
            <p:sp>
              <p:nvSpPr>
                <p:cNvPr id="40" name="Oval 21"/>
                <p:cNvSpPr>
                  <a:spLocks noChangeArrowheads="1"/>
                </p:cNvSpPr>
                <p:nvPr/>
              </p:nvSpPr>
              <p:spPr bwMode="auto">
                <a:xfrm>
                  <a:off x="2495"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24"/>
                <p:cNvSpPr>
                  <a:spLocks noChangeArrowheads="1"/>
                </p:cNvSpPr>
                <p:nvPr/>
              </p:nvSpPr>
              <p:spPr bwMode="auto">
                <a:xfrm>
                  <a:off x="2927"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8" name="AutoShape 28"/>
              <p:cNvCxnSpPr>
                <a:cxnSpLocks noChangeShapeType="1"/>
                <a:stCxn id="41" idx="4"/>
                <a:endCxn id="43" idx="0"/>
              </p:cNvCxnSpPr>
              <p:nvPr/>
            </p:nvCxnSpPr>
            <p:spPr bwMode="auto">
              <a:xfrm rot="16200000" flipH="1">
                <a:off x="2766"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rot="16200000" flipH="1" flipV="1">
                <a:off x="2550" y="2658"/>
                <a:ext cx="468" cy="43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rot="16200000" flipH="1">
                <a:off x="2550" y="2657"/>
                <a:ext cx="468" cy="43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rot="16200000" flipH="1">
                <a:off x="2334"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51"/>
            <p:cNvGrpSpPr>
              <a:grpSpLocks/>
            </p:cNvGrpSpPr>
            <p:nvPr/>
          </p:nvGrpSpPr>
          <p:grpSpPr bwMode="auto">
            <a:xfrm rot="5400000">
              <a:off x="3220245" y="2941561"/>
              <a:ext cx="1171930" cy="1690086"/>
              <a:chOff x="2007" y="2496"/>
              <a:chExt cx="969" cy="1368"/>
            </a:xfrm>
          </p:grpSpPr>
          <p:grpSp>
            <p:nvGrpSpPr>
              <p:cNvPr id="51" name="Group 26"/>
              <p:cNvGrpSpPr>
                <a:grpSpLocks/>
              </p:cNvGrpSpPr>
              <p:nvPr/>
            </p:nvGrpSpPr>
            <p:grpSpPr bwMode="auto">
              <a:xfrm>
                <a:off x="2007" y="3711"/>
                <a:ext cx="969" cy="153"/>
                <a:chOff x="2007" y="3711"/>
                <a:chExt cx="969" cy="153"/>
              </a:xfrm>
            </p:grpSpPr>
            <p:sp>
              <p:nvSpPr>
                <p:cNvPr id="81" name="Oval 10"/>
                <p:cNvSpPr>
                  <a:spLocks noChangeArrowheads="1"/>
                </p:cNvSpPr>
                <p:nvPr/>
              </p:nvSpPr>
              <p:spPr bwMode="auto">
                <a:xfrm>
                  <a:off x="2007" y="3711"/>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52" name="Group 25"/>
              <p:cNvGrpSpPr>
                <a:grpSpLocks/>
              </p:cNvGrpSpPr>
              <p:nvPr/>
            </p:nvGrpSpPr>
            <p:grpSpPr bwMode="auto">
              <a:xfrm>
                <a:off x="2385" y="3108"/>
                <a:ext cx="522" cy="144"/>
                <a:chOff x="2385" y="3168"/>
                <a:chExt cx="522" cy="144"/>
              </a:xfrm>
            </p:grpSpPr>
            <p:sp>
              <p:nvSpPr>
                <p:cNvPr id="79" name="Oval 17"/>
                <p:cNvSpPr>
                  <a:spLocks noChangeArrowheads="1"/>
                </p:cNvSpPr>
                <p:nvPr/>
              </p:nvSpPr>
              <p:spPr bwMode="auto">
                <a:xfrm>
                  <a:off x="2763"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0" name="Oval 19"/>
                <p:cNvSpPr>
                  <a:spLocks noChangeArrowheads="1"/>
                </p:cNvSpPr>
                <p:nvPr/>
              </p:nvSpPr>
              <p:spPr bwMode="auto">
                <a:xfrm>
                  <a:off x="2385"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53" name="Group 27"/>
              <p:cNvGrpSpPr>
                <a:grpSpLocks/>
              </p:cNvGrpSpPr>
              <p:nvPr/>
            </p:nvGrpSpPr>
            <p:grpSpPr bwMode="auto">
              <a:xfrm>
                <a:off x="2403" y="2496"/>
                <a:ext cx="429" cy="144"/>
                <a:chOff x="2403" y="2496"/>
                <a:chExt cx="429" cy="144"/>
              </a:xfrm>
            </p:grpSpPr>
            <p:sp>
              <p:nvSpPr>
                <p:cNvPr id="76"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54" name="AutoShape 28"/>
              <p:cNvCxnSpPr>
                <a:cxnSpLocks noChangeShapeType="1"/>
                <a:stCxn id="77" idx="4"/>
                <a:endCxn id="79" idx="0"/>
              </p:cNvCxnSpPr>
              <p:nvPr/>
            </p:nvCxnSpPr>
            <p:spPr bwMode="auto">
              <a:xfrm rot="16200000" flipH="1">
                <a:off x="2564" y="2836"/>
                <a:ext cx="468" cy="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29"/>
              <p:cNvCxnSpPr>
                <a:cxnSpLocks noChangeShapeType="1"/>
                <a:stCxn id="77" idx="4"/>
                <a:endCxn id="80" idx="0"/>
              </p:cNvCxnSpPr>
              <p:nvPr/>
            </p:nvCxnSpPr>
            <p:spPr bwMode="auto">
              <a:xfrm rot="16200000" flipH="1" flipV="1">
                <a:off x="2375" y="2722"/>
                <a:ext cx="468" cy="30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31"/>
              <p:cNvCxnSpPr>
                <a:cxnSpLocks noChangeShapeType="1"/>
                <a:stCxn id="76" idx="4"/>
                <a:endCxn id="79" idx="0"/>
              </p:cNvCxnSpPr>
              <p:nvPr/>
            </p:nvCxnSpPr>
            <p:spPr bwMode="auto">
              <a:xfrm rot="16200000" flipH="1">
                <a:off x="2421" y="2694"/>
                <a:ext cx="468" cy="3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32"/>
              <p:cNvCxnSpPr>
                <a:cxnSpLocks noChangeShapeType="1"/>
                <a:stCxn id="76" idx="4"/>
                <a:endCxn id="80" idx="0"/>
              </p:cNvCxnSpPr>
              <p:nvPr/>
            </p:nvCxnSpPr>
            <p:spPr bwMode="auto">
              <a:xfrm rot="16200000" flipH="1" flipV="1">
                <a:off x="2232" y="2865"/>
                <a:ext cx="468" cy="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41"/>
              <p:cNvCxnSpPr>
                <a:cxnSpLocks noChangeShapeType="1"/>
                <a:stCxn id="80" idx="4"/>
                <a:endCxn id="82" idx="0"/>
              </p:cNvCxnSpPr>
              <p:nvPr/>
            </p:nvCxnSpPr>
            <p:spPr bwMode="auto">
              <a:xfrm rot="16200000" flipH="1" flipV="1">
                <a:off x="2159" y="3422"/>
                <a:ext cx="468" cy="12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45"/>
              <p:cNvCxnSpPr>
                <a:cxnSpLocks noChangeShapeType="1"/>
                <a:stCxn id="79" idx="4"/>
                <a:endCxn id="83" idx="0"/>
              </p:cNvCxnSpPr>
              <p:nvPr/>
            </p:nvCxnSpPr>
            <p:spPr bwMode="auto">
              <a:xfrm rot="16200000" flipH="1">
                <a:off x="2636" y="3451"/>
                <a:ext cx="468" cy="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46"/>
              <p:cNvCxnSpPr>
                <a:cxnSpLocks noChangeShapeType="1"/>
                <a:stCxn id="79" idx="4"/>
                <a:endCxn id="85" idx="0"/>
              </p:cNvCxnSpPr>
              <p:nvPr/>
            </p:nvCxnSpPr>
            <p:spPr bwMode="auto">
              <a:xfrm rot="16200000" flipH="1" flipV="1">
                <a:off x="2492" y="3376"/>
                <a:ext cx="468" cy="2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47"/>
              <p:cNvCxnSpPr>
                <a:cxnSpLocks noChangeShapeType="1"/>
                <a:stCxn id="79" idx="4"/>
                <a:endCxn id="82" idx="0"/>
              </p:cNvCxnSpPr>
              <p:nvPr/>
            </p:nvCxnSpPr>
            <p:spPr bwMode="auto">
              <a:xfrm rot="16200000" flipH="1" flipV="1">
                <a:off x="2348" y="3232"/>
                <a:ext cx="468" cy="5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48"/>
              <p:cNvCxnSpPr>
                <a:cxnSpLocks noChangeShapeType="1"/>
                <a:stCxn id="79" idx="4"/>
                <a:endCxn id="119" idx="0"/>
              </p:cNvCxnSpPr>
              <p:nvPr/>
            </p:nvCxnSpPr>
            <p:spPr bwMode="auto">
              <a:xfrm rot="16200000" flipH="1" flipV="1">
                <a:off x="2228" y="3104"/>
                <a:ext cx="459" cy="75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51"/>
            <p:cNvGrpSpPr>
              <a:grpSpLocks/>
            </p:cNvGrpSpPr>
            <p:nvPr/>
          </p:nvGrpSpPr>
          <p:grpSpPr bwMode="auto">
            <a:xfrm rot="5400000">
              <a:off x="3843115" y="1784514"/>
              <a:ext cx="1350923" cy="3115787"/>
              <a:chOff x="2147" y="1351"/>
              <a:chExt cx="1117" cy="2522"/>
            </a:xfrm>
          </p:grpSpPr>
          <p:grpSp>
            <p:nvGrpSpPr>
              <p:cNvPr id="87" name="Group 26"/>
              <p:cNvGrpSpPr>
                <a:grpSpLocks/>
              </p:cNvGrpSpPr>
              <p:nvPr/>
            </p:nvGrpSpPr>
            <p:grpSpPr bwMode="auto">
              <a:xfrm>
                <a:off x="2256" y="3720"/>
                <a:ext cx="1008" cy="153"/>
                <a:chOff x="2256" y="3720"/>
                <a:chExt cx="1008" cy="153"/>
              </a:xfrm>
            </p:grpSpPr>
            <p:sp>
              <p:nvSpPr>
                <p:cNvPr id="11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9" name="Oval 12"/>
                <p:cNvSpPr>
                  <a:spLocks noChangeArrowheads="1"/>
                </p:cNvSpPr>
                <p:nvPr/>
              </p:nvSpPr>
              <p:spPr bwMode="auto">
                <a:xfrm>
                  <a:off x="2589"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0" name="Oval 13"/>
                <p:cNvSpPr>
                  <a:spLocks noChangeArrowheads="1"/>
                </p:cNvSpPr>
                <p:nvPr/>
              </p:nvSpPr>
              <p:spPr bwMode="auto">
                <a:xfrm>
                  <a:off x="3120" y="3729"/>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8" name="Group 25"/>
              <p:cNvGrpSpPr>
                <a:grpSpLocks/>
              </p:cNvGrpSpPr>
              <p:nvPr/>
            </p:nvGrpSpPr>
            <p:grpSpPr bwMode="auto">
              <a:xfrm>
                <a:off x="2319" y="3108"/>
                <a:ext cx="486" cy="144"/>
                <a:chOff x="2319" y="3168"/>
                <a:chExt cx="486" cy="144"/>
              </a:xfrm>
            </p:grpSpPr>
            <p:sp>
              <p:nvSpPr>
                <p:cNvPr id="115" name="Oval 17"/>
                <p:cNvSpPr>
                  <a:spLocks noChangeArrowheads="1"/>
                </p:cNvSpPr>
                <p:nvPr/>
              </p:nvSpPr>
              <p:spPr bwMode="auto">
                <a:xfrm>
                  <a:off x="2661"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6" name="Oval 19"/>
                <p:cNvSpPr>
                  <a:spLocks noChangeArrowheads="1"/>
                </p:cNvSpPr>
                <p:nvPr/>
              </p:nvSpPr>
              <p:spPr bwMode="auto">
                <a:xfrm>
                  <a:off x="2319"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9" name="Group 27"/>
              <p:cNvGrpSpPr>
                <a:grpSpLocks/>
              </p:cNvGrpSpPr>
              <p:nvPr/>
            </p:nvGrpSpPr>
            <p:grpSpPr bwMode="auto">
              <a:xfrm>
                <a:off x="2403" y="2496"/>
                <a:ext cx="429" cy="144"/>
                <a:chOff x="2403" y="2496"/>
                <a:chExt cx="429" cy="144"/>
              </a:xfrm>
            </p:grpSpPr>
            <p:sp>
              <p:nvSpPr>
                <p:cNvPr id="112"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90" name="AutoShape 28"/>
              <p:cNvCxnSpPr>
                <a:cxnSpLocks noChangeShapeType="1"/>
                <a:stCxn id="113" idx="4"/>
                <a:endCxn id="115" idx="0"/>
              </p:cNvCxnSpPr>
              <p:nvPr/>
            </p:nvCxnSpPr>
            <p:spPr bwMode="auto">
              <a:xfrm rot="16200000" flipH="1" flipV="1">
                <a:off x="2513" y="2860"/>
                <a:ext cx="468" cy="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29"/>
              <p:cNvCxnSpPr>
                <a:cxnSpLocks noChangeShapeType="1"/>
                <a:stCxn id="113" idx="4"/>
                <a:endCxn id="116" idx="0"/>
              </p:cNvCxnSpPr>
              <p:nvPr/>
            </p:nvCxnSpPr>
            <p:spPr bwMode="auto">
              <a:xfrm rot="16200000" flipH="1" flipV="1">
                <a:off x="2342" y="2689"/>
                <a:ext cx="468" cy="3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AutoShape 31"/>
              <p:cNvCxnSpPr>
                <a:cxnSpLocks noChangeShapeType="1"/>
                <a:stCxn id="112" idx="4"/>
                <a:endCxn id="115" idx="0"/>
              </p:cNvCxnSpPr>
              <p:nvPr/>
            </p:nvCxnSpPr>
            <p:spPr bwMode="auto">
              <a:xfrm rot="16200000" flipH="1">
                <a:off x="2370" y="2745"/>
                <a:ext cx="468" cy="2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32"/>
              <p:cNvCxnSpPr>
                <a:cxnSpLocks noChangeShapeType="1"/>
                <a:stCxn id="112" idx="4"/>
                <a:endCxn id="116" idx="0"/>
              </p:cNvCxnSpPr>
              <p:nvPr/>
            </p:nvCxnSpPr>
            <p:spPr bwMode="auto">
              <a:xfrm rot="16200000" flipH="1" flipV="1">
                <a:off x="2199" y="2832"/>
                <a:ext cx="468" cy="8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41"/>
              <p:cNvCxnSpPr>
                <a:cxnSpLocks noChangeShapeType="1"/>
                <a:stCxn id="116" idx="4"/>
                <a:endCxn id="118" idx="0"/>
              </p:cNvCxnSpPr>
              <p:nvPr/>
            </p:nvCxnSpPr>
            <p:spPr bwMode="auto">
              <a:xfrm rot="16200000" flipH="1" flipV="1">
                <a:off x="2126" y="3454"/>
                <a:ext cx="468" cy="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AutoShape 44"/>
              <p:cNvCxnSpPr>
                <a:cxnSpLocks noChangeShapeType="1"/>
                <a:stCxn id="115" idx="4"/>
                <a:endCxn id="120" idx="0"/>
              </p:cNvCxnSpPr>
              <p:nvPr/>
            </p:nvCxnSpPr>
            <p:spPr bwMode="auto">
              <a:xfrm rot="16200000" flipH="1">
                <a:off x="2724" y="3261"/>
                <a:ext cx="477" cy="45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45"/>
              <p:cNvCxnSpPr>
                <a:cxnSpLocks noChangeShapeType="1"/>
                <a:stCxn id="115" idx="4"/>
                <a:endCxn id="119" idx="0"/>
              </p:cNvCxnSpPr>
              <p:nvPr/>
            </p:nvCxnSpPr>
            <p:spPr bwMode="auto">
              <a:xfrm rot="16200000" flipH="1" flipV="1">
                <a:off x="2463" y="3450"/>
                <a:ext cx="468" cy="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47"/>
              <p:cNvCxnSpPr>
                <a:cxnSpLocks noChangeShapeType="1"/>
                <a:stCxn id="115" idx="4"/>
                <a:endCxn id="118" idx="0"/>
              </p:cNvCxnSpPr>
              <p:nvPr/>
            </p:nvCxnSpPr>
            <p:spPr bwMode="auto">
              <a:xfrm rot="16200000" flipH="1" flipV="1">
                <a:off x="2297" y="3283"/>
                <a:ext cx="468" cy="4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49"/>
              <p:cNvCxnSpPr>
                <a:cxnSpLocks noChangeShapeType="1"/>
                <a:stCxn id="116" idx="4"/>
                <a:endCxn id="120" idx="0"/>
              </p:cNvCxnSpPr>
              <p:nvPr/>
            </p:nvCxnSpPr>
            <p:spPr bwMode="auto">
              <a:xfrm rot="16200000" flipH="1">
                <a:off x="2553" y="3090"/>
                <a:ext cx="477" cy="80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Line 50"/>
              <p:cNvSpPr>
                <a:spLocks noChangeShapeType="1"/>
              </p:cNvSpPr>
              <p:nvPr/>
            </p:nvSpPr>
            <p:spPr bwMode="auto">
              <a:xfrm flipV="1">
                <a:off x="2147" y="1351"/>
                <a:ext cx="0" cy="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22" name="AutoShape 32"/>
            <p:cNvCxnSpPr>
              <a:cxnSpLocks noChangeShapeType="1"/>
              <a:stCxn id="113" idx="4"/>
              <a:endCxn id="80" idx="0"/>
            </p:cNvCxnSpPr>
            <p:nvPr/>
          </p:nvCxnSpPr>
          <p:spPr bwMode="auto">
            <a:xfrm flipH="1">
              <a:off x="3895163" y="3408327"/>
              <a:ext cx="588821" cy="33655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AutoShape 32"/>
            <p:cNvCxnSpPr>
              <a:cxnSpLocks noChangeShapeType="1"/>
              <a:stCxn id="112" idx="4"/>
              <a:endCxn id="80" idx="0"/>
            </p:cNvCxnSpPr>
            <p:nvPr/>
          </p:nvCxnSpPr>
          <p:spPr bwMode="auto">
            <a:xfrm flipH="1">
              <a:off x="3895163" y="3063641"/>
              <a:ext cx="588821" cy="68123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AutoShape 32"/>
            <p:cNvCxnSpPr>
              <a:cxnSpLocks noChangeShapeType="1"/>
              <a:stCxn id="76" idx="4"/>
              <a:endCxn id="115" idx="0"/>
            </p:cNvCxnSpPr>
            <p:nvPr/>
          </p:nvCxnSpPr>
          <p:spPr bwMode="auto">
            <a:xfrm flipH="1" flipV="1">
              <a:off x="3905797" y="3375672"/>
              <a:ext cx="567553" cy="39097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AutoShape 32"/>
            <p:cNvCxnSpPr>
              <a:cxnSpLocks noChangeShapeType="1"/>
              <a:stCxn id="46" idx="4"/>
              <a:endCxn id="79" idx="0"/>
            </p:cNvCxnSpPr>
            <p:nvPr/>
          </p:nvCxnSpPr>
          <p:spPr bwMode="auto">
            <a:xfrm flipH="1">
              <a:off x="3895163" y="3063323"/>
              <a:ext cx="579634" cy="11387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AutoShape 32"/>
            <p:cNvCxnSpPr>
              <a:cxnSpLocks noChangeShapeType="1"/>
              <a:stCxn id="77" idx="4"/>
              <a:endCxn id="116" idx="0"/>
            </p:cNvCxnSpPr>
            <p:nvPr/>
          </p:nvCxnSpPr>
          <p:spPr bwMode="auto">
            <a:xfrm flipH="1" flipV="1">
              <a:off x="3905797" y="2962050"/>
              <a:ext cx="567553" cy="114928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AutoShape 45"/>
            <p:cNvCxnSpPr>
              <a:cxnSpLocks noChangeShapeType="1"/>
              <a:stCxn id="115" idx="4"/>
              <a:endCxn id="83" idx="0"/>
            </p:cNvCxnSpPr>
            <p:nvPr/>
          </p:nvCxnSpPr>
          <p:spPr bwMode="auto">
            <a:xfrm flipH="1">
              <a:off x="3139071" y="3375667"/>
              <a:ext cx="588822" cy="909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AutoShape 45"/>
            <p:cNvCxnSpPr>
              <a:cxnSpLocks noChangeShapeType="1"/>
              <a:stCxn id="80" idx="4"/>
              <a:endCxn id="83" idx="0"/>
            </p:cNvCxnSpPr>
            <p:nvPr/>
          </p:nvCxnSpPr>
          <p:spPr bwMode="auto">
            <a:xfrm flipH="1">
              <a:off x="3139071" y="3744880"/>
              <a:ext cx="578188" cy="540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45"/>
            <p:cNvCxnSpPr>
              <a:cxnSpLocks noChangeShapeType="1"/>
              <a:stCxn id="116" idx="4"/>
              <a:endCxn id="83" idx="0"/>
            </p:cNvCxnSpPr>
            <p:nvPr/>
          </p:nvCxnSpPr>
          <p:spPr bwMode="auto">
            <a:xfrm flipH="1">
              <a:off x="3139071" y="2962045"/>
              <a:ext cx="588822" cy="132344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AutoShape 45"/>
            <p:cNvCxnSpPr>
              <a:cxnSpLocks noChangeShapeType="1"/>
              <a:stCxn id="80" idx="4"/>
              <a:endCxn id="85" idx="0"/>
            </p:cNvCxnSpPr>
            <p:nvPr/>
          </p:nvCxnSpPr>
          <p:spPr bwMode="auto">
            <a:xfrm flipH="1">
              <a:off x="3139071" y="3744880"/>
              <a:ext cx="578188" cy="19229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AutoShape 45"/>
            <p:cNvCxnSpPr>
              <a:cxnSpLocks noChangeShapeType="1"/>
              <a:stCxn id="80" idx="4"/>
              <a:endCxn id="81" idx="0"/>
            </p:cNvCxnSpPr>
            <p:nvPr/>
          </p:nvCxnSpPr>
          <p:spPr bwMode="auto">
            <a:xfrm flipH="1" flipV="1">
              <a:off x="3150190" y="3287719"/>
              <a:ext cx="567069" cy="45716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AutoShape 45"/>
            <p:cNvCxnSpPr>
              <a:cxnSpLocks noChangeShapeType="1"/>
              <a:stCxn id="80" idx="4"/>
              <a:endCxn id="118" idx="0"/>
            </p:cNvCxnSpPr>
            <p:nvPr/>
          </p:nvCxnSpPr>
          <p:spPr bwMode="auto">
            <a:xfrm flipH="1" flipV="1">
              <a:off x="3149706" y="2885853"/>
              <a:ext cx="567553" cy="8590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45"/>
            <p:cNvCxnSpPr>
              <a:cxnSpLocks noChangeShapeType="1"/>
              <a:stCxn id="79" idx="4"/>
              <a:endCxn id="118" idx="0"/>
            </p:cNvCxnSpPr>
            <p:nvPr/>
          </p:nvCxnSpPr>
          <p:spPr bwMode="auto">
            <a:xfrm flipH="1" flipV="1">
              <a:off x="3149706" y="2885853"/>
              <a:ext cx="567553" cy="13161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AutoShape 45"/>
            <p:cNvCxnSpPr>
              <a:cxnSpLocks noChangeShapeType="1"/>
              <a:stCxn id="116" idx="4"/>
              <a:endCxn id="119" idx="0"/>
            </p:cNvCxnSpPr>
            <p:nvPr/>
          </p:nvCxnSpPr>
          <p:spPr bwMode="auto">
            <a:xfrm flipH="1">
              <a:off x="3149706" y="2962045"/>
              <a:ext cx="578187" cy="32654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Box 26"/>
          <p:cNvSpPr txBox="1"/>
          <p:nvPr/>
        </p:nvSpPr>
        <p:spPr>
          <a:xfrm>
            <a:off x="6438508" y="3824926"/>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608866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47</a:t>
            </a:fld>
            <a:endParaRPr lang="en-US" dirty="0"/>
          </a:p>
        </p:txBody>
      </p:sp>
      <p:sp>
        <p:nvSpPr>
          <p:cNvPr id="2" name="Title 1"/>
          <p:cNvSpPr>
            <a:spLocks noGrp="1"/>
          </p:cNvSpPr>
          <p:nvPr>
            <p:ph type="title"/>
          </p:nvPr>
        </p:nvSpPr>
        <p:spPr/>
        <p:txBody>
          <a:bodyPr/>
          <a:lstStyle/>
          <a:p>
            <a:r>
              <a:rPr lang="en-US" dirty="0"/>
              <a:t>Demo time!</a:t>
            </a:r>
          </a:p>
        </p:txBody>
      </p:sp>
      <p:sp>
        <p:nvSpPr>
          <p:cNvPr id="3" name="Content Placeholder 2"/>
          <p:cNvSpPr>
            <a:spLocks noGrp="1"/>
          </p:cNvSpPr>
          <p:nvPr>
            <p:ph idx="1"/>
          </p:nvPr>
        </p:nvSpPr>
        <p:spPr/>
        <p:txBody>
          <a:bodyPr/>
          <a:lstStyle/>
          <a:p>
            <a:r>
              <a:rPr lang="en-US" dirty="0"/>
              <a:t>Link: </a:t>
            </a:r>
            <a:r>
              <a:rPr lang="en-US" dirty="0">
                <a:hlinkClick r:id="rId2"/>
              </a:rPr>
              <a:t>https://playground.tensorflow.org/</a:t>
            </a:r>
            <a:r>
              <a:rPr lang="en-US" dirty="0"/>
              <a:t> </a:t>
            </a:r>
          </a:p>
        </p:txBody>
      </p:sp>
    </p:spTree>
    <p:extLst>
      <p:ext uri="{BB962C8B-B14F-4D97-AF65-F5344CB8AC3E}">
        <p14:creationId xmlns:p14="http://schemas.microsoft.com/office/powerpoint/2010/main" val="62455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22B65-D8C6-6845-938D-AE38B5E33A73}"/>
              </a:ext>
            </a:extLst>
          </p:cNvPr>
          <p:cNvSpPr>
            <a:spLocks noGrp="1"/>
          </p:cNvSpPr>
          <p:nvPr>
            <p:ph type="sldNum" sz="quarter" idx="12"/>
          </p:nvPr>
        </p:nvSpPr>
        <p:spPr/>
        <p:txBody>
          <a:bodyPr/>
          <a:lstStyle/>
          <a:p>
            <a:fld id="{8A758EFE-665F-4341-B5B8-2DAEADA52F6C}" type="slidenum">
              <a:rPr lang="en-US" smtClean="0"/>
              <a:pPr/>
              <a:t>48</a:t>
            </a:fld>
            <a:endParaRPr lang="en-US" dirty="0"/>
          </a:p>
        </p:txBody>
      </p:sp>
      <p:sp>
        <p:nvSpPr>
          <p:cNvPr id="3" name="Title 2">
            <a:extLst>
              <a:ext uri="{FF2B5EF4-FFF2-40B4-BE49-F238E27FC236}">
                <a16:creationId xmlns:a16="http://schemas.microsoft.com/office/drawing/2014/main" id="{85A845C8-16A2-AB47-82E1-FFFF4281EDA3}"/>
              </a:ext>
            </a:extLst>
          </p:cNvPr>
          <p:cNvSpPr>
            <a:spLocks noGrp="1"/>
          </p:cNvSpPr>
          <p:nvPr>
            <p:ph type="title"/>
          </p:nvPr>
        </p:nvSpPr>
        <p:spPr>
          <a:xfrm>
            <a:off x="310152" y="15485"/>
            <a:ext cx="8229600" cy="655958"/>
          </a:xfrm>
        </p:spPr>
        <p:txBody>
          <a:bodyPr>
            <a:noAutofit/>
          </a:bodyPr>
          <a:lstStyle/>
          <a:p>
            <a:r>
              <a:rPr lang="en-US" sz="2400" dirty="0"/>
              <a:t>Feed-forward (FF) Network / Multi-layer Perceptron (MLP)</a:t>
            </a:r>
          </a:p>
        </p:txBody>
      </p:sp>
      <p:pic>
        <p:nvPicPr>
          <p:cNvPr id="6" name="Content Placeholder 5">
            <a:extLst>
              <a:ext uri="{FF2B5EF4-FFF2-40B4-BE49-F238E27FC236}">
                <a16:creationId xmlns:a16="http://schemas.microsoft.com/office/drawing/2014/main" id="{10691A9A-1DD2-124A-BB7E-2AB70142E5CA}"/>
              </a:ext>
            </a:extLst>
          </p:cNvPr>
          <p:cNvPicPr>
            <a:picLocks noGrp="1" noChangeAspect="1"/>
          </p:cNvPicPr>
          <p:nvPr>
            <p:ph idx="1"/>
          </p:nvPr>
        </p:nvPicPr>
        <p:blipFill>
          <a:blip r:embed="rId2"/>
          <a:stretch>
            <a:fillRect/>
          </a:stretch>
        </p:blipFill>
        <p:spPr>
          <a:xfrm>
            <a:off x="9643033" y="-1558787"/>
            <a:ext cx="3215159" cy="3589338"/>
          </a:xfrm>
        </p:spPr>
      </p:pic>
      <p:pic>
        <p:nvPicPr>
          <p:cNvPr id="8" name="Picture 7">
            <a:extLst>
              <a:ext uri="{FF2B5EF4-FFF2-40B4-BE49-F238E27FC236}">
                <a16:creationId xmlns:a16="http://schemas.microsoft.com/office/drawing/2014/main" id="{8252029E-6815-4344-AEA7-F98744BC7D5A}"/>
              </a:ext>
            </a:extLst>
          </p:cNvPr>
          <p:cNvPicPr>
            <a:picLocks noChangeAspect="1"/>
          </p:cNvPicPr>
          <p:nvPr/>
        </p:nvPicPr>
        <p:blipFill>
          <a:blip r:embed="rId2"/>
          <a:stretch>
            <a:fillRect/>
          </a:stretch>
        </p:blipFill>
        <p:spPr>
          <a:xfrm>
            <a:off x="492557" y="1053823"/>
            <a:ext cx="3246134" cy="36239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62DA79-FA6F-AA45-AA79-F70D70FECFD9}"/>
                  </a:ext>
                </a:extLst>
              </p:cNvPr>
              <p:cNvSpPr txBox="1"/>
              <p:nvPr/>
            </p:nvSpPr>
            <p:spPr>
              <a:xfrm>
                <a:off x="4563455" y="4143507"/>
                <a:ext cx="790794"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𝑚</m:t>
                        </m:r>
                      </m:sup>
                    </m:sSup>
                  </m:oMath>
                </a14:m>
                <a:r>
                  <a:rPr lang="en-US" dirty="0"/>
                  <a:t> </a:t>
                </a:r>
              </a:p>
            </p:txBody>
          </p:sp>
        </mc:Choice>
        <mc:Fallback xmlns="">
          <p:sp>
            <p:nvSpPr>
              <p:cNvPr id="9" name="TextBox 8">
                <a:extLst>
                  <a:ext uri="{FF2B5EF4-FFF2-40B4-BE49-F238E27FC236}">
                    <a16:creationId xmlns:a16="http://schemas.microsoft.com/office/drawing/2014/main" id="{CD62DA79-FA6F-AA45-AA79-F70D70FECFD9}"/>
                  </a:ext>
                </a:extLst>
              </p:cNvPr>
              <p:cNvSpPr txBox="1">
                <a:spLocks noRot="1" noChangeAspect="1" noMove="1" noResize="1" noEditPoints="1" noAdjustHandles="1" noChangeArrowheads="1" noChangeShapeType="1" noTextEdit="1"/>
              </p:cNvSpPr>
              <p:nvPr/>
            </p:nvSpPr>
            <p:spPr>
              <a:xfrm>
                <a:off x="4563455" y="4143507"/>
                <a:ext cx="790794" cy="276999"/>
              </a:xfrm>
              <a:prstGeom prst="rect">
                <a:avLst/>
              </a:prstGeom>
              <a:blipFill>
                <a:blip r:embed="rId3"/>
                <a:stretch>
                  <a:fillRect l="-62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9CE883-F678-F141-86D7-836736A2E524}"/>
                  </a:ext>
                </a:extLst>
              </p:cNvPr>
              <p:cNvSpPr txBox="1"/>
              <p:nvPr/>
            </p:nvSpPr>
            <p:spPr>
              <a:xfrm>
                <a:off x="4495456" y="3151807"/>
                <a:ext cx="92679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up>
                    </m:sSup>
                  </m:oMath>
                </a14:m>
                <a:r>
                  <a:rPr lang="en-US" dirty="0"/>
                  <a:t> </a:t>
                </a:r>
              </a:p>
            </p:txBody>
          </p:sp>
        </mc:Choice>
        <mc:Fallback xmlns="">
          <p:sp>
            <p:nvSpPr>
              <p:cNvPr id="10" name="TextBox 9">
                <a:extLst>
                  <a:ext uri="{FF2B5EF4-FFF2-40B4-BE49-F238E27FC236}">
                    <a16:creationId xmlns:a16="http://schemas.microsoft.com/office/drawing/2014/main" id="{579CE883-F678-F141-86D7-836736A2E524}"/>
                  </a:ext>
                </a:extLst>
              </p:cNvPr>
              <p:cNvSpPr txBox="1">
                <a:spLocks noRot="1" noChangeAspect="1" noMove="1" noResize="1" noEditPoints="1" noAdjustHandles="1" noChangeArrowheads="1" noChangeShapeType="1" noTextEdit="1"/>
              </p:cNvSpPr>
              <p:nvPr/>
            </p:nvSpPr>
            <p:spPr>
              <a:xfrm>
                <a:off x="4495456" y="3151807"/>
                <a:ext cx="926792" cy="281937"/>
              </a:xfrm>
              <a:prstGeom prst="rect">
                <a:avLst/>
              </a:prstGeom>
              <a:blipFill>
                <a:blip r:embed="rId4"/>
                <a:stretch>
                  <a:fillRect l="-8108"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EC9463-7163-3242-A67A-AE74F0712C06}"/>
                  </a:ext>
                </a:extLst>
              </p:cNvPr>
              <p:cNvSpPr txBox="1"/>
              <p:nvPr/>
            </p:nvSpPr>
            <p:spPr>
              <a:xfrm>
                <a:off x="4490133" y="2160103"/>
                <a:ext cx="932115"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up>
                    </m:sSup>
                  </m:oMath>
                </a14:m>
                <a:r>
                  <a:rPr lang="en-US" dirty="0"/>
                  <a:t> </a:t>
                </a:r>
              </a:p>
            </p:txBody>
          </p:sp>
        </mc:Choice>
        <mc:Fallback xmlns="">
          <p:sp>
            <p:nvSpPr>
              <p:cNvPr id="11" name="TextBox 10">
                <a:extLst>
                  <a:ext uri="{FF2B5EF4-FFF2-40B4-BE49-F238E27FC236}">
                    <a16:creationId xmlns:a16="http://schemas.microsoft.com/office/drawing/2014/main" id="{1CEC9463-7163-3242-A67A-AE74F0712C06}"/>
                  </a:ext>
                </a:extLst>
              </p:cNvPr>
              <p:cNvSpPr txBox="1">
                <a:spLocks noRot="1" noChangeAspect="1" noMove="1" noResize="1" noEditPoints="1" noAdjustHandles="1" noChangeArrowheads="1" noChangeShapeType="1" noTextEdit="1"/>
              </p:cNvSpPr>
              <p:nvPr/>
            </p:nvSpPr>
            <p:spPr>
              <a:xfrm>
                <a:off x="4490133" y="2160103"/>
                <a:ext cx="932115" cy="281937"/>
              </a:xfrm>
              <a:prstGeom prst="rect">
                <a:avLst/>
              </a:prstGeom>
              <a:blipFill>
                <a:blip r:embed="rId5"/>
                <a:stretch>
                  <a:fillRect l="-810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2FAA0A-18CD-BB43-81EE-5F9F1C38F99D}"/>
                  </a:ext>
                </a:extLst>
              </p:cNvPr>
              <p:cNvSpPr txBox="1"/>
              <p:nvPr/>
            </p:nvSpPr>
            <p:spPr>
              <a:xfrm>
                <a:off x="4563455" y="1173337"/>
                <a:ext cx="74610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𝑛</m:t>
                        </m:r>
                      </m:sup>
                    </m:sSup>
                  </m:oMath>
                </a14:m>
                <a:r>
                  <a:rPr lang="en-US" dirty="0"/>
                  <a:t> </a:t>
                </a:r>
              </a:p>
            </p:txBody>
          </p:sp>
        </mc:Choice>
        <mc:Fallback xmlns="">
          <p:sp>
            <p:nvSpPr>
              <p:cNvPr id="12" name="TextBox 11">
                <a:extLst>
                  <a:ext uri="{FF2B5EF4-FFF2-40B4-BE49-F238E27FC236}">
                    <a16:creationId xmlns:a16="http://schemas.microsoft.com/office/drawing/2014/main" id="{5C2FAA0A-18CD-BB43-81EE-5F9F1C38F99D}"/>
                  </a:ext>
                </a:extLst>
              </p:cNvPr>
              <p:cNvSpPr txBox="1">
                <a:spLocks noRot="1" noChangeAspect="1" noMove="1" noResize="1" noEditPoints="1" noAdjustHandles="1" noChangeArrowheads="1" noChangeShapeType="1" noTextEdit="1"/>
              </p:cNvSpPr>
              <p:nvPr/>
            </p:nvSpPr>
            <p:spPr>
              <a:xfrm>
                <a:off x="4563455" y="1173337"/>
                <a:ext cx="746102" cy="276999"/>
              </a:xfrm>
              <a:prstGeom prst="rect">
                <a:avLst/>
              </a:prstGeom>
              <a:blipFill>
                <a:blip r:embed="rId6"/>
                <a:stretch>
                  <a:fillRect l="-10000" b="-26087"/>
                </a:stretch>
              </a:blipFill>
            </p:spPr>
            <p:txBody>
              <a:bodyPr/>
              <a:lstStyle/>
              <a:p>
                <a:r>
                  <a:rPr lang="en-US">
                    <a:noFill/>
                  </a:rPr>
                  <a:t> </a:t>
                </a:r>
              </a:p>
            </p:txBody>
          </p:sp>
        </mc:Fallback>
      </mc:AlternateContent>
    </p:spTree>
    <p:extLst>
      <p:ext uri="{BB962C8B-B14F-4D97-AF65-F5344CB8AC3E}">
        <p14:creationId xmlns:p14="http://schemas.microsoft.com/office/powerpoint/2010/main" val="25615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22B65-D8C6-6845-938D-AE38B5E33A73}"/>
              </a:ext>
            </a:extLst>
          </p:cNvPr>
          <p:cNvSpPr>
            <a:spLocks noGrp="1"/>
          </p:cNvSpPr>
          <p:nvPr>
            <p:ph type="sldNum" sz="quarter" idx="12"/>
          </p:nvPr>
        </p:nvSpPr>
        <p:spPr/>
        <p:txBody>
          <a:bodyPr/>
          <a:lstStyle/>
          <a:p>
            <a:fld id="{8A758EFE-665F-4341-B5B8-2DAEADA52F6C}" type="slidenum">
              <a:rPr lang="en-US" smtClean="0"/>
              <a:pPr/>
              <a:t>49</a:t>
            </a:fld>
            <a:endParaRPr lang="en-US" dirty="0"/>
          </a:p>
        </p:txBody>
      </p:sp>
      <p:sp>
        <p:nvSpPr>
          <p:cNvPr id="3" name="Title 2">
            <a:extLst>
              <a:ext uri="{FF2B5EF4-FFF2-40B4-BE49-F238E27FC236}">
                <a16:creationId xmlns:a16="http://schemas.microsoft.com/office/drawing/2014/main" id="{85A845C8-16A2-AB47-82E1-FFFF4281EDA3}"/>
              </a:ext>
            </a:extLst>
          </p:cNvPr>
          <p:cNvSpPr>
            <a:spLocks noGrp="1"/>
          </p:cNvSpPr>
          <p:nvPr>
            <p:ph type="title"/>
          </p:nvPr>
        </p:nvSpPr>
        <p:spPr>
          <a:xfrm>
            <a:off x="310152" y="15485"/>
            <a:ext cx="8229600" cy="655958"/>
          </a:xfrm>
        </p:spPr>
        <p:txBody>
          <a:bodyPr>
            <a:noAutofit/>
          </a:bodyPr>
          <a:lstStyle/>
          <a:p>
            <a:r>
              <a:rPr lang="en-US" sz="2400" dirty="0"/>
              <a:t>Feed-forward (FF) Network / Multi-layer Perceptron (MLP)</a:t>
            </a:r>
          </a:p>
        </p:txBody>
      </p:sp>
      <p:pic>
        <p:nvPicPr>
          <p:cNvPr id="6" name="Content Placeholder 5">
            <a:extLst>
              <a:ext uri="{FF2B5EF4-FFF2-40B4-BE49-F238E27FC236}">
                <a16:creationId xmlns:a16="http://schemas.microsoft.com/office/drawing/2014/main" id="{10691A9A-1DD2-124A-BB7E-2AB70142E5CA}"/>
              </a:ext>
            </a:extLst>
          </p:cNvPr>
          <p:cNvPicPr>
            <a:picLocks noGrp="1" noChangeAspect="1"/>
          </p:cNvPicPr>
          <p:nvPr>
            <p:ph idx="1"/>
          </p:nvPr>
        </p:nvPicPr>
        <p:blipFill>
          <a:blip r:embed="rId2"/>
          <a:stretch>
            <a:fillRect/>
          </a:stretch>
        </p:blipFill>
        <p:spPr>
          <a:xfrm>
            <a:off x="9643033" y="-1558787"/>
            <a:ext cx="3215159" cy="3589338"/>
          </a:xfrm>
        </p:spPr>
      </p:pic>
      <p:pic>
        <p:nvPicPr>
          <p:cNvPr id="8" name="Picture 7">
            <a:extLst>
              <a:ext uri="{FF2B5EF4-FFF2-40B4-BE49-F238E27FC236}">
                <a16:creationId xmlns:a16="http://schemas.microsoft.com/office/drawing/2014/main" id="{8252029E-6815-4344-AEA7-F98744BC7D5A}"/>
              </a:ext>
            </a:extLst>
          </p:cNvPr>
          <p:cNvPicPr>
            <a:picLocks noChangeAspect="1"/>
          </p:cNvPicPr>
          <p:nvPr/>
        </p:nvPicPr>
        <p:blipFill>
          <a:blip r:embed="rId2"/>
          <a:stretch>
            <a:fillRect/>
          </a:stretch>
        </p:blipFill>
        <p:spPr>
          <a:xfrm>
            <a:off x="492557" y="1053823"/>
            <a:ext cx="3246134" cy="36239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62DA79-FA6F-AA45-AA79-F70D70FECFD9}"/>
                  </a:ext>
                </a:extLst>
              </p:cNvPr>
              <p:cNvSpPr txBox="1"/>
              <p:nvPr/>
            </p:nvSpPr>
            <p:spPr>
              <a:xfrm>
                <a:off x="4563455" y="4143507"/>
                <a:ext cx="790794"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𝑚</m:t>
                        </m:r>
                      </m:sup>
                    </m:sSup>
                  </m:oMath>
                </a14:m>
                <a:r>
                  <a:rPr lang="en-US" dirty="0"/>
                  <a:t> </a:t>
                </a:r>
              </a:p>
            </p:txBody>
          </p:sp>
        </mc:Choice>
        <mc:Fallback xmlns="">
          <p:sp>
            <p:nvSpPr>
              <p:cNvPr id="9" name="TextBox 8">
                <a:extLst>
                  <a:ext uri="{FF2B5EF4-FFF2-40B4-BE49-F238E27FC236}">
                    <a16:creationId xmlns:a16="http://schemas.microsoft.com/office/drawing/2014/main" id="{CD62DA79-FA6F-AA45-AA79-F70D70FECFD9}"/>
                  </a:ext>
                </a:extLst>
              </p:cNvPr>
              <p:cNvSpPr txBox="1">
                <a:spLocks noRot="1" noChangeAspect="1" noMove="1" noResize="1" noEditPoints="1" noAdjustHandles="1" noChangeArrowheads="1" noChangeShapeType="1" noTextEdit="1"/>
              </p:cNvSpPr>
              <p:nvPr/>
            </p:nvSpPr>
            <p:spPr>
              <a:xfrm>
                <a:off x="4563455" y="4143507"/>
                <a:ext cx="790794" cy="276999"/>
              </a:xfrm>
              <a:prstGeom prst="rect">
                <a:avLst/>
              </a:prstGeom>
              <a:blipFill>
                <a:blip r:embed="rId3"/>
                <a:stretch>
                  <a:fillRect l="-62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9CE883-F678-F141-86D7-836736A2E524}"/>
                  </a:ext>
                </a:extLst>
              </p:cNvPr>
              <p:cNvSpPr txBox="1"/>
              <p:nvPr/>
            </p:nvSpPr>
            <p:spPr>
              <a:xfrm>
                <a:off x="4495456" y="3151807"/>
                <a:ext cx="92679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up>
                    </m:sSup>
                  </m:oMath>
                </a14:m>
                <a:r>
                  <a:rPr lang="en-US" dirty="0"/>
                  <a:t> </a:t>
                </a:r>
              </a:p>
            </p:txBody>
          </p:sp>
        </mc:Choice>
        <mc:Fallback xmlns="">
          <p:sp>
            <p:nvSpPr>
              <p:cNvPr id="10" name="TextBox 9">
                <a:extLst>
                  <a:ext uri="{FF2B5EF4-FFF2-40B4-BE49-F238E27FC236}">
                    <a16:creationId xmlns:a16="http://schemas.microsoft.com/office/drawing/2014/main" id="{579CE883-F678-F141-86D7-836736A2E524}"/>
                  </a:ext>
                </a:extLst>
              </p:cNvPr>
              <p:cNvSpPr txBox="1">
                <a:spLocks noRot="1" noChangeAspect="1" noMove="1" noResize="1" noEditPoints="1" noAdjustHandles="1" noChangeArrowheads="1" noChangeShapeType="1" noTextEdit="1"/>
              </p:cNvSpPr>
              <p:nvPr/>
            </p:nvSpPr>
            <p:spPr>
              <a:xfrm>
                <a:off x="4495456" y="3151807"/>
                <a:ext cx="926792" cy="281937"/>
              </a:xfrm>
              <a:prstGeom prst="rect">
                <a:avLst/>
              </a:prstGeom>
              <a:blipFill>
                <a:blip r:embed="rId4"/>
                <a:stretch>
                  <a:fillRect l="-8108"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EC9463-7163-3242-A67A-AE74F0712C06}"/>
                  </a:ext>
                </a:extLst>
              </p:cNvPr>
              <p:cNvSpPr txBox="1"/>
              <p:nvPr/>
            </p:nvSpPr>
            <p:spPr>
              <a:xfrm>
                <a:off x="4490133" y="2160103"/>
                <a:ext cx="932115"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up>
                    </m:sSup>
                  </m:oMath>
                </a14:m>
                <a:r>
                  <a:rPr lang="en-US" dirty="0"/>
                  <a:t> </a:t>
                </a:r>
              </a:p>
            </p:txBody>
          </p:sp>
        </mc:Choice>
        <mc:Fallback xmlns="">
          <p:sp>
            <p:nvSpPr>
              <p:cNvPr id="11" name="TextBox 10">
                <a:extLst>
                  <a:ext uri="{FF2B5EF4-FFF2-40B4-BE49-F238E27FC236}">
                    <a16:creationId xmlns:a16="http://schemas.microsoft.com/office/drawing/2014/main" id="{1CEC9463-7163-3242-A67A-AE74F0712C06}"/>
                  </a:ext>
                </a:extLst>
              </p:cNvPr>
              <p:cNvSpPr txBox="1">
                <a:spLocks noRot="1" noChangeAspect="1" noMove="1" noResize="1" noEditPoints="1" noAdjustHandles="1" noChangeArrowheads="1" noChangeShapeType="1" noTextEdit="1"/>
              </p:cNvSpPr>
              <p:nvPr/>
            </p:nvSpPr>
            <p:spPr>
              <a:xfrm>
                <a:off x="4490133" y="2160103"/>
                <a:ext cx="932115" cy="281937"/>
              </a:xfrm>
              <a:prstGeom prst="rect">
                <a:avLst/>
              </a:prstGeom>
              <a:blipFill>
                <a:blip r:embed="rId5"/>
                <a:stretch>
                  <a:fillRect l="-810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2FAA0A-18CD-BB43-81EE-5F9F1C38F99D}"/>
                  </a:ext>
                </a:extLst>
              </p:cNvPr>
              <p:cNvSpPr txBox="1"/>
              <p:nvPr/>
            </p:nvSpPr>
            <p:spPr>
              <a:xfrm>
                <a:off x="4563455" y="1173337"/>
                <a:ext cx="74610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𝑛</m:t>
                        </m:r>
                      </m:sup>
                    </m:sSup>
                  </m:oMath>
                </a14:m>
                <a:r>
                  <a:rPr lang="en-US" dirty="0"/>
                  <a:t> </a:t>
                </a:r>
              </a:p>
            </p:txBody>
          </p:sp>
        </mc:Choice>
        <mc:Fallback xmlns="">
          <p:sp>
            <p:nvSpPr>
              <p:cNvPr id="12" name="TextBox 11">
                <a:extLst>
                  <a:ext uri="{FF2B5EF4-FFF2-40B4-BE49-F238E27FC236}">
                    <a16:creationId xmlns:a16="http://schemas.microsoft.com/office/drawing/2014/main" id="{5C2FAA0A-18CD-BB43-81EE-5F9F1C38F99D}"/>
                  </a:ext>
                </a:extLst>
              </p:cNvPr>
              <p:cNvSpPr txBox="1">
                <a:spLocks noRot="1" noChangeAspect="1" noMove="1" noResize="1" noEditPoints="1" noAdjustHandles="1" noChangeArrowheads="1" noChangeShapeType="1" noTextEdit="1"/>
              </p:cNvSpPr>
              <p:nvPr/>
            </p:nvSpPr>
            <p:spPr>
              <a:xfrm>
                <a:off x="4563455" y="1173337"/>
                <a:ext cx="746102" cy="276999"/>
              </a:xfrm>
              <a:prstGeom prst="rect">
                <a:avLst/>
              </a:prstGeom>
              <a:blipFill>
                <a:blip r:embed="rId6"/>
                <a:stretch>
                  <a:fillRect l="-10000"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BD1EC-0E0B-1E42-BE57-F4B4416F48C6}"/>
                  </a:ext>
                </a:extLst>
              </p:cNvPr>
              <p:cNvSpPr txBox="1"/>
              <p:nvPr/>
            </p:nvSpPr>
            <p:spPr>
              <a:xfrm>
                <a:off x="6049283" y="3151807"/>
                <a:ext cx="297017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ⅹ</m:t>
                        </m:r>
                        <m:r>
                          <a:rPr lang="en-US" b="0" i="1" smtClean="0">
                            <a:latin typeface="Cambria Math" panose="02040503050406030204" pitchFamily="18" charset="0"/>
                          </a:rPr>
                          <m:t>𝑚</m:t>
                        </m:r>
                      </m:sup>
                    </m:sSup>
                  </m:oMath>
                </a14:m>
                <a:r>
                  <a:rPr lang="en-US" dirty="0"/>
                  <a:t>  </a:t>
                </a:r>
              </a:p>
            </p:txBody>
          </p:sp>
        </mc:Choice>
        <mc:Fallback xmlns="">
          <p:sp>
            <p:nvSpPr>
              <p:cNvPr id="13" name="TextBox 12">
                <a:extLst>
                  <a:ext uri="{FF2B5EF4-FFF2-40B4-BE49-F238E27FC236}">
                    <a16:creationId xmlns:a16="http://schemas.microsoft.com/office/drawing/2014/main" id="{40DBD1EC-0E0B-1E42-BE57-F4B4416F48C6}"/>
                  </a:ext>
                </a:extLst>
              </p:cNvPr>
              <p:cNvSpPr txBox="1">
                <a:spLocks noRot="1" noChangeAspect="1" noMove="1" noResize="1" noEditPoints="1" noAdjustHandles="1" noChangeArrowheads="1" noChangeShapeType="1" noTextEdit="1"/>
              </p:cNvSpPr>
              <p:nvPr/>
            </p:nvSpPr>
            <p:spPr>
              <a:xfrm>
                <a:off x="6049283" y="3151807"/>
                <a:ext cx="2970172" cy="281937"/>
              </a:xfrm>
              <a:prstGeom prst="rect">
                <a:avLst/>
              </a:prstGeom>
              <a:blipFill>
                <a:blip r:embed="rId7"/>
                <a:stretch>
                  <a:fillRect l="-2553" b="-39130"/>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989A4495-0774-F042-912F-BC2B0A556914}"/>
              </a:ext>
            </a:extLst>
          </p:cNvPr>
          <p:cNvCxnSpPr/>
          <p:nvPr/>
        </p:nvCxnSpPr>
        <p:spPr>
          <a:xfrm flipH="1" flipV="1">
            <a:off x="1585993" y="3433744"/>
            <a:ext cx="309966" cy="7559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EF1A783-B4B9-654D-A670-EDE094242032}"/>
              </a:ext>
            </a:extLst>
          </p:cNvPr>
          <p:cNvCxnSpPr>
            <a:cxnSpLocks/>
          </p:cNvCxnSpPr>
          <p:nvPr/>
        </p:nvCxnSpPr>
        <p:spPr>
          <a:xfrm flipH="1" flipV="1">
            <a:off x="1623399" y="3413081"/>
            <a:ext cx="645764" cy="7955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F6680CE-A908-3743-B78C-7D0798A0BEA2}"/>
              </a:ext>
            </a:extLst>
          </p:cNvPr>
          <p:cNvCxnSpPr>
            <a:cxnSpLocks/>
          </p:cNvCxnSpPr>
          <p:nvPr/>
        </p:nvCxnSpPr>
        <p:spPr>
          <a:xfrm flipH="1" flipV="1">
            <a:off x="1623399" y="3394130"/>
            <a:ext cx="1021645" cy="8420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8F13CEE-9123-5549-91C3-03BAA0D7B511}"/>
              </a:ext>
            </a:extLst>
          </p:cNvPr>
          <p:cNvCxnSpPr>
            <a:cxnSpLocks/>
          </p:cNvCxnSpPr>
          <p:nvPr/>
        </p:nvCxnSpPr>
        <p:spPr>
          <a:xfrm flipH="1" flipV="1">
            <a:off x="1663485" y="3357966"/>
            <a:ext cx="1353519" cy="8782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CCBAB2B3-AE3A-6848-A2C9-3C0A29C27B46}"/>
                  </a:ext>
                </a:extLst>
              </p:cNvPr>
              <p:cNvGraphicFramePr>
                <a:graphicFrameLocks noGrp="1"/>
              </p:cNvGraphicFramePr>
              <p:nvPr/>
            </p:nvGraphicFramePr>
            <p:xfrm>
              <a:off x="6476317" y="3736829"/>
              <a:ext cx="891724" cy="988416"/>
            </p:xfrm>
            <a:graphic>
              <a:graphicData uri="http://schemas.openxmlformats.org/drawingml/2006/table">
                <a:tbl>
                  <a:tblPr firstRow="1" bandRow="1">
                    <a:tableStyleId>{5C22544A-7EE6-4342-B048-85BDC9FD1C3A}</a:tableStyleId>
                  </a:tblPr>
                  <a:tblGrid>
                    <a:gridCol w="222931">
                      <a:extLst>
                        <a:ext uri="{9D8B030D-6E8A-4147-A177-3AD203B41FA5}">
                          <a16:colId xmlns:a16="http://schemas.microsoft.com/office/drawing/2014/main" val="1983110846"/>
                        </a:ext>
                      </a:extLst>
                    </a:gridCol>
                    <a:gridCol w="222931">
                      <a:extLst>
                        <a:ext uri="{9D8B030D-6E8A-4147-A177-3AD203B41FA5}">
                          <a16:colId xmlns:a16="http://schemas.microsoft.com/office/drawing/2014/main" val="3953499552"/>
                        </a:ext>
                      </a:extLst>
                    </a:gridCol>
                    <a:gridCol w="222931">
                      <a:extLst>
                        <a:ext uri="{9D8B030D-6E8A-4147-A177-3AD203B41FA5}">
                          <a16:colId xmlns:a16="http://schemas.microsoft.com/office/drawing/2014/main" val="1777687534"/>
                        </a:ext>
                      </a:extLst>
                    </a:gridCol>
                    <a:gridCol w="222931">
                      <a:extLst>
                        <a:ext uri="{9D8B030D-6E8A-4147-A177-3AD203B41FA5}">
                          <a16:colId xmlns:a16="http://schemas.microsoft.com/office/drawing/2014/main" val="405386925"/>
                        </a:ext>
                      </a:extLst>
                    </a:gridCol>
                  </a:tblGrid>
                  <a:tr h="159454">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𝟏𝟏</m:t>
                                    </m:r>
                                  </m:sub>
                                </m:sSub>
                              </m:oMath>
                            </m:oMathPara>
                          </a14:m>
                          <a:endParaRPr lang="en-US" sz="800" dirty="0">
                            <a:solidFill>
                              <a:sysClr val="windowText" lastClr="000000"/>
                            </a:solidFill>
                          </a:endParaRPr>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𝟐𝟏</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𝟑𝟏</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𝟒𝟏</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430702"/>
                      </a:ext>
                    </a:extLst>
                  </a:tr>
                  <a:tr h="159454">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682968"/>
                      </a:ext>
                    </a:extLst>
                  </a:tr>
                  <a:tr h="1594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005614"/>
                      </a:ext>
                    </a:extLst>
                  </a:tr>
                  <a:tr h="1594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6417"/>
                      </a:ext>
                    </a:extLst>
                  </a:tr>
                  <a:tr h="159454">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791499"/>
                      </a:ext>
                    </a:extLst>
                  </a:tr>
                  <a:tr h="159454">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056112"/>
                      </a:ext>
                    </a:extLst>
                  </a:tr>
                </a:tbl>
              </a:graphicData>
            </a:graphic>
          </p:graphicFrame>
        </mc:Choice>
        <mc:Fallback xmlns="">
          <p:graphicFrame>
            <p:nvGraphicFramePr>
              <p:cNvPr id="30" name="Table 29">
                <a:extLst>
                  <a:ext uri="{FF2B5EF4-FFF2-40B4-BE49-F238E27FC236}">
                    <a16:creationId xmlns:a16="http://schemas.microsoft.com/office/drawing/2014/main" id="{CCBAB2B3-AE3A-6848-A2C9-3C0A29C27B46}"/>
                  </a:ext>
                </a:extLst>
              </p:cNvPr>
              <p:cNvGraphicFramePr>
                <a:graphicFrameLocks noGrp="1"/>
              </p:cNvGraphicFramePr>
              <p:nvPr>
                <p:extLst>
                  <p:ext uri="{D42A27DB-BD31-4B8C-83A1-F6EECF244321}">
                    <p14:modId xmlns:p14="http://schemas.microsoft.com/office/powerpoint/2010/main" val="3373452863"/>
                  </p:ext>
                </p:extLst>
              </p:nvPr>
            </p:nvGraphicFramePr>
            <p:xfrm>
              <a:off x="6476317" y="3736829"/>
              <a:ext cx="891724" cy="988416"/>
            </p:xfrm>
            <a:graphic>
              <a:graphicData uri="http://schemas.openxmlformats.org/drawingml/2006/table">
                <a:tbl>
                  <a:tblPr firstRow="1" bandRow="1">
                    <a:tableStyleId>{5C22544A-7EE6-4342-B048-85BDC9FD1C3A}</a:tableStyleId>
                  </a:tblPr>
                  <a:tblGrid>
                    <a:gridCol w="222931">
                      <a:extLst>
                        <a:ext uri="{9D8B030D-6E8A-4147-A177-3AD203B41FA5}">
                          <a16:colId xmlns:a16="http://schemas.microsoft.com/office/drawing/2014/main" val="1983110846"/>
                        </a:ext>
                      </a:extLst>
                    </a:gridCol>
                    <a:gridCol w="222931">
                      <a:extLst>
                        <a:ext uri="{9D8B030D-6E8A-4147-A177-3AD203B41FA5}">
                          <a16:colId xmlns:a16="http://schemas.microsoft.com/office/drawing/2014/main" val="3953499552"/>
                        </a:ext>
                      </a:extLst>
                    </a:gridCol>
                    <a:gridCol w="222931">
                      <a:extLst>
                        <a:ext uri="{9D8B030D-6E8A-4147-A177-3AD203B41FA5}">
                          <a16:colId xmlns:a16="http://schemas.microsoft.com/office/drawing/2014/main" val="1777687534"/>
                        </a:ext>
                      </a:extLst>
                    </a:gridCol>
                    <a:gridCol w="222931">
                      <a:extLst>
                        <a:ext uri="{9D8B030D-6E8A-4147-A177-3AD203B41FA5}">
                          <a16:colId xmlns:a16="http://schemas.microsoft.com/office/drawing/2014/main" val="405386925"/>
                        </a:ext>
                      </a:extLst>
                    </a:gridCol>
                  </a:tblGrid>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7692" r="-300000" b="-507692"/>
                          </a:stretch>
                        </a:blipFill>
                      </a:tcPr>
                    </a:tc>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000" t="-7692" r="-200000" b="-507692"/>
                          </a:stretch>
                        </a:blipFill>
                      </a:tcPr>
                    </a:tc>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00000" t="-7692" r="-100000" b="-507692"/>
                          </a:stretch>
                        </a:blipFill>
                      </a:tcPr>
                    </a:tc>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00000" t="-7692" b="-507692"/>
                          </a:stretch>
                        </a:blipFill>
                      </a:tcPr>
                    </a:tc>
                    <a:extLst>
                      <a:ext uri="{0D108BD9-81ED-4DB2-BD59-A6C34878D82A}">
                        <a16:rowId xmlns:a16="http://schemas.microsoft.com/office/drawing/2014/main" val="2314430702"/>
                      </a:ext>
                    </a:extLst>
                  </a:tr>
                  <a:tr h="164736">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682968"/>
                      </a:ext>
                    </a:extLst>
                  </a:tr>
                  <a:tr h="164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005614"/>
                      </a:ext>
                    </a:extLst>
                  </a:tr>
                  <a:tr h="164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6417"/>
                      </a:ext>
                    </a:extLst>
                  </a:tr>
                  <a:tr h="164736">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791499"/>
                      </a:ext>
                    </a:extLst>
                  </a:tr>
                  <a:tr h="164736">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056112"/>
                      </a:ext>
                    </a:extLst>
                  </a:tr>
                </a:tbl>
              </a:graphicData>
            </a:graphic>
          </p:graphicFrame>
        </mc:Fallback>
      </mc:AlternateContent>
    </p:spTree>
    <p:extLst>
      <p:ext uri="{BB962C8B-B14F-4D97-AF65-F5344CB8AC3E}">
        <p14:creationId xmlns:p14="http://schemas.microsoft.com/office/powerpoint/2010/main" val="24526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a:t>
            </a:fld>
            <a:endParaRPr lang="en-US" dirty="0"/>
          </a:p>
        </p:txBody>
      </p:sp>
      <p:sp>
        <p:nvSpPr>
          <p:cNvPr id="1093635" name="Rectangle 3"/>
          <p:cNvSpPr>
            <a:spLocks noGrp="1" noChangeArrowheads="1"/>
          </p:cNvSpPr>
          <p:nvPr>
            <p:ph type="title"/>
          </p:nvPr>
        </p:nvSpPr>
        <p:spPr/>
        <p:txBody>
          <a:bodyPr/>
          <a:lstStyle/>
          <a:p>
            <a:r>
              <a:rPr lang="en-US" dirty="0"/>
              <a:t>Blown Up Feature Space</a:t>
            </a:r>
          </a:p>
        </p:txBody>
      </p:sp>
      <mc:AlternateContent xmlns:mc="http://schemas.openxmlformats.org/markup-compatibility/2006" xmlns:a14="http://schemas.microsoft.com/office/drawing/2010/main">
        <mc:Choice Requires="a14">
          <p:sp>
            <p:nvSpPr>
              <p:cNvPr id="1093636" name="Rectangle 4"/>
              <p:cNvSpPr>
                <a:spLocks noGrp="1" noChangeArrowheads="1"/>
              </p:cNvSpPr>
              <p:nvPr>
                <p:ph idx="1"/>
              </p:nvPr>
            </p:nvSpPr>
            <p:spPr/>
            <p:txBody>
              <a:bodyPr/>
              <a:lstStyle/>
              <a:p>
                <a:r>
                  <a:rPr lang="en-US" dirty="0"/>
                  <a:t>Data are separable in </a:t>
                </a:r>
                <a14:m>
                  <m:oMath xmlns:m="http://schemas.openxmlformats.org/officeDocument/2006/math">
                    <m:r>
                      <a:rPr lang="en-US" dirty="0" smtClean="0">
                        <a:latin typeface="Cambria Math" panose="02040503050406030204" pitchFamily="18" charset="0"/>
                      </a:rPr>
                      <m:t>&lt;</m:t>
                    </m:r>
                    <m:r>
                      <a:rPr lang="en-US" dirty="0" smtClean="0">
                        <a:latin typeface="Cambria Math" panose="02040503050406030204" pitchFamily="18" charset="0"/>
                      </a:rPr>
                      <m:t>𝒙</m:t>
                    </m:r>
                    <m:r>
                      <a:rPr lang="en-US"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𝒙</m:t>
                        </m:r>
                      </m:e>
                      <m:sup>
                        <m:r>
                          <a:rPr lang="en-US" dirty="0">
                            <a:latin typeface="Cambria Math" panose="02040503050406030204" pitchFamily="18" charset="0"/>
                          </a:rPr>
                          <m:t>2</m:t>
                        </m:r>
                      </m:sup>
                    </m:sSup>
                    <m:r>
                      <a:rPr lang="en-US" dirty="0">
                        <a:latin typeface="Cambria Math" panose="02040503050406030204" pitchFamily="18" charset="0"/>
                      </a:rPr>
                      <m:t>&gt; </m:t>
                    </m:r>
                  </m:oMath>
                </a14:m>
                <a:r>
                  <a:rPr lang="en-US" dirty="0"/>
                  <a:t>space</a:t>
                </a:r>
              </a:p>
            </p:txBody>
          </p:sp>
        </mc:Choice>
        <mc:Fallback xmlns="">
          <p:sp>
            <p:nvSpPr>
              <p:cNvPr id="1093636" name="Rectangle 4"/>
              <p:cNvSpPr>
                <a:spLocks noGrp="1" noRot="1" noChangeAspect="1" noMove="1" noResize="1" noEditPoints="1" noAdjustHandles="1" noChangeArrowheads="1" noChangeShapeType="1" noTextEdit="1"/>
              </p:cNvSpPr>
              <p:nvPr>
                <p:ph idx="1"/>
              </p:nvPr>
            </p:nvSpPr>
            <p:spPr>
              <a:blipFill>
                <a:blip r:embed="rId3"/>
                <a:stretch>
                  <a:fillRect l="-1037" t="-992"/>
                </a:stretch>
              </a:blipFill>
            </p:spPr>
            <p:txBody>
              <a:bodyPr/>
              <a:lstStyle/>
              <a:p>
                <a:r>
                  <a:rPr lang="en-US">
                    <a:noFill/>
                  </a:rPr>
                  <a:t> </a:t>
                </a:r>
              </a:p>
            </p:txBody>
          </p:sp>
        </mc:Fallback>
      </mc:AlternateContent>
      <p:sp>
        <p:nvSpPr>
          <p:cNvPr id="1093634" name="Line 2"/>
          <p:cNvSpPr>
            <a:spLocks noChangeShapeType="1"/>
          </p:cNvSpPr>
          <p:nvPr/>
        </p:nvSpPr>
        <p:spPr bwMode="auto">
          <a:xfrm flipV="1">
            <a:off x="1704975" y="3924300"/>
            <a:ext cx="5686425" cy="952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7" name="Oval 5"/>
          <p:cNvSpPr>
            <a:spLocks noChangeArrowheads="1"/>
          </p:cNvSpPr>
          <p:nvPr/>
        </p:nvSpPr>
        <p:spPr bwMode="auto">
          <a:xfrm>
            <a:off x="5572125" y="3328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8" name="Oval 6"/>
          <p:cNvSpPr>
            <a:spLocks noChangeArrowheads="1"/>
          </p:cNvSpPr>
          <p:nvPr/>
        </p:nvSpPr>
        <p:spPr bwMode="auto">
          <a:xfrm>
            <a:off x="5772150" y="30718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9" name="Oval 7"/>
          <p:cNvSpPr>
            <a:spLocks noChangeArrowheads="1"/>
          </p:cNvSpPr>
          <p:nvPr/>
        </p:nvSpPr>
        <p:spPr bwMode="auto">
          <a:xfrm>
            <a:off x="5381625" y="35480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0" name="Oval 8"/>
          <p:cNvSpPr>
            <a:spLocks noChangeArrowheads="1"/>
          </p:cNvSpPr>
          <p:nvPr/>
        </p:nvSpPr>
        <p:spPr bwMode="auto">
          <a:xfrm>
            <a:off x="5133975" y="3709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1" name="Oval 9"/>
          <p:cNvSpPr>
            <a:spLocks noChangeArrowheads="1"/>
          </p:cNvSpPr>
          <p:nvPr/>
        </p:nvSpPr>
        <p:spPr bwMode="auto">
          <a:xfrm>
            <a:off x="4743450" y="3814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2" name="Oval 10"/>
          <p:cNvSpPr>
            <a:spLocks noChangeArrowheads="1"/>
          </p:cNvSpPr>
          <p:nvPr/>
        </p:nvSpPr>
        <p:spPr bwMode="auto">
          <a:xfrm>
            <a:off x="4543425" y="37385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3" name="Oval 11"/>
          <p:cNvSpPr>
            <a:spLocks noChangeArrowheads="1"/>
          </p:cNvSpPr>
          <p:nvPr/>
        </p:nvSpPr>
        <p:spPr bwMode="auto">
          <a:xfrm>
            <a:off x="4381500" y="363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4" name="Oval 12"/>
          <p:cNvSpPr>
            <a:spLocks noChangeArrowheads="1"/>
          </p:cNvSpPr>
          <p:nvPr/>
        </p:nvSpPr>
        <p:spPr bwMode="auto">
          <a:xfrm>
            <a:off x="4181475" y="34242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5" name="Oval 13"/>
          <p:cNvSpPr>
            <a:spLocks noChangeArrowheads="1"/>
          </p:cNvSpPr>
          <p:nvPr/>
        </p:nvSpPr>
        <p:spPr bwMode="auto">
          <a:xfrm>
            <a:off x="3352800" y="218598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6" name="Oval 14"/>
          <p:cNvSpPr>
            <a:spLocks noChangeArrowheads="1"/>
          </p:cNvSpPr>
          <p:nvPr/>
        </p:nvSpPr>
        <p:spPr bwMode="auto">
          <a:xfrm>
            <a:off x="3819525" y="28432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7" name="Oval 15"/>
          <p:cNvSpPr>
            <a:spLocks noChangeArrowheads="1"/>
          </p:cNvSpPr>
          <p:nvPr/>
        </p:nvSpPr>
        <p:spPr bwMode="auto">
          <a:xfrm>
            <a:off x="6067425" y="24241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8" name="Oval 16"/>
          <p:cNvSpPr>
            <a:spLocks noChangeArrowheads="1"/>
          </p:cNvSpPr>
          <p:nvPr/>
        </p:nvSpPr>
        <p:spPr bwMode="auto">
          <a:xfrm>
            <a:off x="6400800" y="15097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9" name="Oval 17"/>
          <p:cNvSpPr>
            <a:spLocks noChangeArrowheads="1"/>
          </p:cNvSpPr>
          <p:nvPr/>
        </p:nvSpPr>
        <p:spPr bwMode="auto">
          <a:xfrm>
            <a:off x="3105150" y="1528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0" name="Text Box 18"/>
              <p:cNvSpPr txBox="1">
                <a:spLocks noChangeArrowheads="1"/>
              </p:cNvSpPr>
              <p:nvPr/>
            </p:nvSpPr>
            <p:spPr bwMode="auto">
              <a:xfrm>
                <a:off x="6141244" y="401359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3650" name="Text Box 18"/>
              <p:cNvSpPr txBox="1">
                <a:spLocks noRot="1" noChangeAspect="1" noMove="1" noResize="1" noEditPoints="1" noAdjustHandles="1" noChangeArrowheads="1" noChangeShapeType="1" noTextEdit="1"/>
              </p:cNvSpPr>
              <p:nvPr/>
            </p:nvSpPr>
            <p:spPr bwMode="auto">
              <a:xfrm>
                <a:off x="6141244" y="4013597"/>
                <a:ext cx="379206"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1" name="Line 19"/>
          <p:cNvSpPr>
            <a:spLocks noChangeShapeType="1"/>
          </p:cNvSpPr>
          <p:nvPr/>
        </p:nvSpPr>
        <p:spPr bwMode="auto">
          <a:xfrm flipV="1">
            <a:off x="4876800" y="1590675"/>
            <a:ext cx="0" cy="280987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2" name="Text Box 20"/>
              <p:cNvSpPr txBox="1">
                <a:spLocks noChangeArrowheads="1"/>
              </p:cNvSpPr>
              <p:nvPr/>
            </p:nvSpPr>
            <p:spPr bwMode="auto">
              <a:xfrm>
                <a:off x="4493419" y="171807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1093652" name="Text Box 20"/>
              <p:cNvSpPr txBox="1">
                <a:spLocks noRot="1" noChangeAspect="1" noMove="1" noResize="1" noEditPoints="1" noAdjustHandles="1" noChangeArrowheads="1" noChangeShapeType="1" noTextEdit="1"/>
              </p:cNvSpPr>
              <p:nvPr/>
            </p:nvSpPr>
            <p:spPr bwMode="auto">
              <a:xfrm>
                <a:off x="4493419" y="1718072"/>
                <a:ext cx="466794"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3" name="Line 21"/>
          <p:cNvSpPr>
            <a:spLocks noChangeShapeType="1"/>
          </p:cNvSpPr>
          <p:nvPr/>
        </p:nvSpPr>
        <p:spPr bwMode="auto">
          <a:xfrm>
            <a:off x="2447925" y="299085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967259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22B65-D8C6-6845-938D-AE38B5E33A73}"/>
              </a:ext>
            </a:extLst>
          </p:cNvPr>
          <p:cNvSpPr>
            <a:spLocks noGrp="1"/>
          </p:cNvSpPr>
          <p:nvPr>
            <p:ph type="sldNum" sz="quarter" idx="12"/>
          </p:nvPr>
        </p:nvSpPr>
        <p:spPr/>
        <p:txBody>
          <a:bodyPr/>
          <a:lstStyle/>
          <a:p>
            <a:fld id="{8A758EFE-665F-4341-B5B8-2DAEADA52F6C}" type="slidenum">
              <a:rPr lang="en-US" smtClean="0"/>
              <a:pPr/>
              <a:t>50</a:t>
            </a:fld>
            <a:endParaRPr lang="en-US" dirty="0"/>
          </a:p>
        </p:txBody>
      </p:sp>
      <p:sp>
        <p:nvSpPr>
          <p:cNvPr id="3" name="Title 2">
            <a:extLst>
              <a:ext uri="{FF2B5EF4-FFF2-40B4-BE49-F238E27FC236}">
                <a16:creationId xmlns:a16="http://schemas.microsoft.com/office/drawing/2014/main" id="{85A845C8-16A2-AB47-82E1-FFFF4281EDA3}"/>
              </a:ext>
            </a:extLst>
          </p:cNvPr>
          <p:cNvSpPr>
            <a:spLocks noGrp="1"/>
          </p:cNvSpPr>
          <p:nvPr>
            <p:ph type="title"/>
          </p:nvPr>
        </p:nvSpPr>
        <p:spPr>
          <a:xfrm>
            <a:off x="310152" y="15485"/>
            <a:ext cx="8229600" cy="655958"/>
          </a:xfrm>
        </p:spPr>
        <p:txBody>
          <a:bodyPr>
            <a:noAutofit/>
          </a:bodyPr>
          <a:lstStyle/>
          <a:p>
            <a:r>
              <a:rPr lang="en-US" sz="2400" dirty="0"/>
              <a:t>Feed-forward (FF) Network / Multi-layer Perceptron (MLP)</a:t>
            </a:r>
          </a:p>
        </p:txBody>
      </p:sp>
      <p:pic>
        <p:nvPicPr>
          <p:cNvPr id="6" name="Content Placeholder 5">
            <a:extLst>
              <a:ext uri="{FF2B5EF4-FFF2-40B4-BE49-F238E27FC236}">
                <a16:creationId xmlns:a16="http://schemas.microsoft.com/office/drawing/2014/main" id="{10691A9A-1DD2-124A-BB7E-2AB70142E5CA}"/>
              </a:ext>
            </a:extLst>
          </p:cNvPr>
          <p:cNvPicPr>
            <a:picLocks noGrp="1" noChangeAspect="1"/>
          </p:cNvPicPr>
          <p:nvPr>
            <p:ph idx="1"/>
          </p:nvPr>
        </p:nvPicPr>
        <p:blipFill>
          <a:blip r:embed="rId2"/>
          <a:stretch>
            <a:fillRect/>
          </a:stretch>
        </p:blipFill>
        <p:spPr>
          <a:xfrm>
            <a:off x="9643033" y="-1558787"/>
            <a:ext cx="3215159" cy="3589338"/>
          </a:xfrm>
        </p:spPr>
      </p:pic>
      <p:pic>
        <p:nvPicPr>
          <p:cNvPr id="8" name="Picture 7">
            <a:extLst>
              <a:ext uri="{FF2B5EF4-FFF2-40B4-BE49-F238E27FC236}">
                <a16:creationId xmlns:a16="http://schemas.microsoft.com/office/drawing/2014/main" id="{8252029E-6815-4344-AEA7-F98744BC7D5A}"/>
              </a:ext>
            </a:extLst>
          </p:cNvPr>
          <p:cNvPicPr>
            <a:picLocks noChangeAspect="1"/>
          </p:cNvPicPr>
          <p:nvPr/>
        </p:nvPicPr>
        <p:blipFill>
          <a:blip r:embed="rId2"/>
          <a:stretch>
            <a:fillRect/>
          </a:stretch>
        </p:blipFill>
        <p:spPr>
          <a:xfrm>
            <a:off x="492557" y="1053823"/>
            <a:ext cx="3246134" cy="36239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62DA79-FA6F-AA45-AA79-F70D70FECFD9}"/>
                  </a:ext>
                </a:extLst>
              </p:cNvPr>
              <p:cNvSpPr txBox="1"/>
              <p:nvPr/>
            </p:nvSpPr>
            <p:spPr>
              <a:xfrm>
                <a:off x="4563455" y="4143507"/>
                <a:ext cx="790794"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𝑚</m:t>
                        </m:r>
                      </m:sup>
                    </m:sSup>
                  </m:oMath>
                </a14:m>
                <a:r>
                  <a:rPr lang="en-US" dirty="0"/>
                  <a:t> </a:t>
                </a:r>
              </a:p>
            </p:txBody>
          </p:sp>
        </mc:Choice>
        <mc:Fallback xmlns="">
          <p:sp>
            <p:nvSpPr>
              <p:cNvPr id="9" name="TextBox 8">
                <a:extLst>
                  <a:ext uri="{FF2B5EF4-FFF2-40B4-BE49-F238E27FC236}">
                    <a16:creationId xmlns:a16="http://schemas.microsoft.com/office/drawing/2014/main" id="{CD62DA79-FA6F-AA45-AA79-F70D70FECFD9}"/>
                  </a:ext>
                </a:extLst>
              </p:cNvPr>
              <p:cNvSpPr txBox="1">
                <a:spLocks noRot="1" noChangeAspect="1" noMove="1" noResize="1" noEditPoints="1" noAdjustHandles="1" noChangeArrowheads="1" noChangeShapeType="1" noTextEdit="1"/>
              </p:cNvSpPr>
              <p:nvPr/>
            </p:nvSpPr>
            <p:spPr>
              <a:xfrm>
                <a:off x="4563455" y="4143507"/>
                <a:ext cx="790794" cy="276999"/>
              </a:xfrm>
              <a:prstGeom prst="rect">
                <a:avLst/>
              </a:prstGeom>
              <a:blipFill>
                <a:blip r:embed="rId3"/>
                <a:stretch>
                  <a:fillRect l="-62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9CE883-F678-F141-86D7-836736A2E524}"/>
                  </a:ext>
                </a:extLst>
              </p:cNvPr>
              <p:cNvSpPr txBox="1"/>
              <p:nvPr/>
            </p:nvSpPr>
            <p:spPr>
              <a:xfrm>
                <a:off x="4495456" y="3151807"/>
                <a:ext cx="92679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up>
                    </m:sSup>
                  </m:oMath>
                </a14:m>
                <a:r>
                  <a:rPr lang="en-US" dirty="0"/>
                  <a:t> </a:t>
                </a:r>
              </a:p>
            </p:txBody>
          </p:sp>
        </mc:Choice>
        <mc:Fallback xmlns="">
          <p:sp>
            <p:nvSpPr>
              <p:cNvPr id="10" name="TextBox 9">
                <a:extLst>
                  <a:ext uri="{FF2B5EF4-FFF2-40B4-BE49-F238E27FC236}">
                    <a16:creationId xmlns:a16="http://schemas.microsoft.com/office/drawing/2014/main" id="{579CE883-F678-F141-86D7-836736A2E524}"/>
                  </a:ext>
                </a:extLst>
              </p:cNvPr>
              <p:cNvSpPr txBox="1">
                <a:spLocks noRot="1" noChangeAspect="1" noMove="1" noResize="1" noEditPoints="1" noAdjustHandles="1" noChangeArrowheads="1" noChangeShapeType="1" noTextEdit="1"/>
              </p:cNvSpPr>
              <p:nvPr/>
            </p:nvSpPr>
            <p:spPr>
              <a:xfrm>
                <a:off x="4495456" y="3151807"/>
                <a:ext cx="926792" cy="281937"/>
              </a:xfrm>
              <a:prstGeom prst="rect">
                <a:avLst/>
              </a:prstGeom>
              <a:blipFill>
                <a:blip r:embed="rId4"/>
                <a:stretch>
                  <a:fillRect l="-8108"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EC9463-7163-3242-A67A-AE74F0712C06}"/>
                  </a:ext>
                </a:extLst>
              </p:cNvPr>
              <p:cNvSpPr txBox="1"/>
              <p:nvPr/>
            </p:nvSpPr>
            <p:spPr>
              <a:xfrm>
                <a:off x="4490133" y="2160103"/>
                <a:ext cx="932115"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up>
                    </m:sSup>
                  </m:oMath>
                </a14:m>
                <a:r>
                  <a:rPr lang="en-US" dirty="0"/>
                  <a:t> </a:t>
                </a:r>
              </a:p>
            </p:txBody>
          </p:sp>
        </mc:Choice>
        <mc:Fallback xmlns="">
          <p:sp>
            <p:nvSpPr>
              <p:cNvPr id="11" name="TextBox 10">
                <a:extLst>
                  <a:ext uri="{FF2B5EF4-FFF2-40B4-BE49-F238E27FC236}">
                    <a16:creationId xmlns:a16="http://schemas.microsoft.com/office/drawing/2014/main" id="{1CEC9463-7163-3242-A67A-AE74F0712C06}"/>
                  </a:ext>
                </a:extLst>
              </p:cNvPr>
              <p:cNvSpPr txBox="1">
                <a:spLocks noRot="1" noChangeAspect="1" noMove="1" noResize="1" noEditPoints="1" noAdjustHandles="1" noChangeArrowheads="1" noChangeShapeType="1" noTextEdit="1"/>
              </p:cNvSpPr>
              <p:nvPr/>
            </p:nvSpPr>
            <p:spPr>
              <a:xfrm>
                <a:off x="4490133" y="2160103"/>
                <a:ext cx="932115" cy="281937"/>
              </a:xfrm>
              <a:prstGeom prst="rect">
                <a:avLst/>
              </a:prstGeom>
              <a:blipFill>
                <a:blip r:embed="rId5"/>
                <a:stretch>
                  <a:fillRect l="-810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2FAA0A-18CD-BB43-81EE-5F9F1C38F99D}"/>
                  </a:ext>
                </a:extLst>
              </p:cNvPr>
              <p:cNvSpPr txBox="1"/>
              <p:nvPr/>
            </p:nvSpPr>
            <p:spPr>
              <a:xfrm>
                <a:off x="4563455" y="1173337"/>
                <a:ext cx="74610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𝑛</m:t>
                        </m:r>
                      </m:sup>
                    </m:sSup>
                  </m:oMath>
                </a14:m>
                <a:r>
                  <a:rPr lang="en-US" dirty="0"/>
                  <a:t> </a:t>
                </a:r>
              </a:p>
            </p:txBody>
          </p:sp>
        </mc:Choice>
        <mc:Fallback xmlns="">
          <p:sp>
            <p:nvSpPr>
              <p:cNvPr id="12" name="TextBox 11">
                <a:extLst>
                  <a:ext uri="{FF2B5EF4-FFF2-40B4-BE49-F238E27FC236}">
                    <a16:creationId xmlns:a16="http://schemas.microsoft.com/office/drawing/2014/main" id="{5C2FAA0A-18CD-BB43-81EE-5F9F1C38F99D}"/>
                  </a:ext>
                </a:extLst>
              </p:cNvPr>
              <p:cNvSpPr txBox="1">
                <a:spLocks noRot="1" noChangeAspect="1" noMove="1" noResize="1" noEditPoints="1" noAdjustHandles="1" noChangeArrowheads="1" noChangeShapeType="1" noTextEdit="1"/>
              </p:cNvSpPr>
              <p:nvPr/>
            </p:nvSpPr>
            <p:spPr>
              <a:xfrm>
                <a:off x="4563455" y="1173337"/>
                <a:ext cx="746102" cy="276999"/>
              </a:xfrm>
              <a:prstGeom prst="rect">
                <a:avLst/>
              </a:prstGeom>
              <a:blipFill>
                <a:blip r:embed="rId6"/>
                <a:stretch>
                  <a:fillRect l="-10000"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BD1EC-0E0B-1E42-BE57-F4B4416F48C6}"/>
                  </a:ext>
                </a:extLst>
              </p:cNvPr>
              <p:cNvSpPr txBox="1"/>
              <p:nvPr/>
            </p:nvSpPr>
            <p:spPr>
              <a:xfrm>
                <a:off x="6049283" y="3151807"/>
                <a:ext cx="297017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ⅹ</m:t>
                        </m:r>
                        <m:r>
                          <a:rPr lang="en-US" b="0" i="1" smtClean="0">
                            <a:latin typeface="Cambria Math" panose="02040503050406030204" pitchFamily="18" charset="0"/>
                          </a:rPr>
                          <m:t>𝑚</m:t>
                        </m:r>
                      </m:sup>
                    </m:sSup>
                  </m:oMath>
                </a14:m>
                <a:r>
                  <a:rPr lang="en-US" dirty="0"/>
                  <a:t>  </a:t>
                </a:r>
              </a:p>
            </p:txBody>
          </p:sp>
        </mc:Choice>
        <mc:Fallback xmlns="">
          <p:sp>
            <p:nvSpPr>
              <p:cNvPr id="13" name="TextBox 12">
                <a:extLst>
                  <a:ext uri="{FF2B5EF4-FFF2-40B4-BE49-F238E27FC236}">
                    <a16:creationId xmlns:a16="http://schemas.microsoft.com/office/drawing/2014/main" id="{40DBD1EC-0E0B-1E42-BE57-F4B4416F48C6}"/>
                  </a:ext>
                </a:extLst>
              </p:cNvPr>
              <p:cNvSpPr txBox="1">
                <a:spLocks noRot="1" noChangeAspect="1" noMove="1" noResize="1" noEditPoints="1" noAdjustHandles="1" noChangeArrowheads="1" noChangeShapeType="1" noTextEdit="1"/>
              </p:cNvSpPr>
              <p:nvPr/>
            </p:nvSpPr>
            <p:spPr>
              <a:xfrm>
                <a:off x="6049283" y="3151807"/>
                <a:ext cx="2970172" cy="281937"/>
              </a:xfrm>
              <a:prstGeom prst="rect">
                <a:avLst/>
              </a:prstGeom>
              <a:blipFill>
                <a:blip r:embed="rId7"/>
                <a:stretch>
                  <a:fillRect l="-2553" b="-39130"/>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989A4495-0774-F042-912F-BC2B0A556914}"/>
              </a:ext>
            </a:extLst>
          </p:cNvPr>
          <p:cNvCxnSpPr/>
          <p:nvPr/>
        </p:nvCxnSpPr>
        <p:spPr>
          <a:xfrm flipH="1" flipV="1">
            <a:off x="1585993" y="3433744"/>
            <a:ext cx="309966" cy="7559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EF1A783-B4B9-654D-A670-EDE094242032}"/>
              </a:ext>
            </a:extLst>
          </p:cNvPr>
          <p:cNvCxnSpPr>
            <a:cxnSpLocks/>
          </p:cNvCxnSpPr>
          <p:nvPr/>
        </p:nvCxnSpPr>
        <p:spPr>
          <a:xfrm flipV="1">
            <a:off x="1950309" y="3433744"/>
            <a:ext cx="0" cy="7559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F6680CE-A908-3743-B78C-7D0798A0BEA2}"/>
              </a:ext>
            </a:extLst>
          </p:cNvPr>
          <p:cNvCxnSpPr>
            <a:cxnSpLocks/>
          </p:cNvCxnSpPr>
          <p:nvPr/>
        </p:nvCxnSpPr>
        <p:spPr>
          <a:xfrm flipV="1">
            <a:off x="1999494" y="3433744"/>
            <a:ext cx="272346" cy="7559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8F13CEE-9123-5549-91C3-03BAA0D7B511}"/>
              </a:ext>
            </a:extLst>
          </p:cNvPr>
          <p:cNvCxnSpPr>
            <a:cxnSpLocks/>
          </p:cNvCxnSpPr>
          <p:nvPr/>
        </p:nvCxnSpPr>
        <p:spPr>
          <a:xfrm flipV="1">
            <a:off x="2017252" y="3394130"/>
            <a:ext cx="627792" cy="7955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2740343-CFDB-BC4F-AE03-48496FFF20A0}"/>
              </a:ext>
            </a:extLst>
          </p:cNvPr>
          <p:cNvCxnSpPr>
            <a:cxnSpLocks/>
          </p:cNvCxnSpPr>
          <p:nvPr/>
        </p:nvCxnSpPr>
        <p:spPr>
          <a:xfrm flipV="1">
            <a:off x="2027017" y="3394130"/>
            <a:ext cx="1005485" cy="83690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6FF6DA3-BFE5-9C46-A541-0EAB78013E74}"/>
              </a:ext>
            </a:extLst>
          </p:cNvPr>
          <p:cNvCxnSpPr>
            <a:cxnSpLocks/>
          </p:cNvCxnSpPr>
          <p:nvPr/>
        </p:nvCxnSpPr>
        <p:spPr>
          <a:xfrm flipV="1">
            <a:off x="2026943" y="3357968"/>
            <a:ext cx="1393711" cy="8782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CCBAB2B3-AE3A-6848-A2C9-3C0A29C27B46}"/>
                  </a:ext>
                </a:extLst>
              </p:cNvPr>
              <p:cNvGraphicFramePr>
                <a:graphicFrameLocks noGrp="1"/>
              </p:cNvGraphicFramePr>
              <p:nvPr/>
            </p:nvGraphicFramePr>
            <p:xfrm>
              <a:off x="6476317" y="3736829"/>
              <a:ext cx="891724" cy="988416"/>
            </p:xfrm>
            <a:graphic>
              <a:graphicData uri="http://schemas.openxmlformats.org/drawingml/2006/table">
                <a:tbl>
                  <a:tblPr firstRow="1" bandRow="1">
                    <a:tableStyleId>{5C22544A-7EE6-4342-B048-85BDC9FD1C3A}</a:tableStyleId>
                  </a:tblPr>
                  <a:tblGrid>
                    <a:gridCol w="222931">
                      <a:extLst>
                        <a:ext uri="{9D8B030D-6E8A-4147-A177-3AD203B41FA5}">
                          <a16:colId xmlns:a16="http://schemas.microsoft.com/office/drawing/2014/main" val="1983110846"/>
                        </a:ext>
                      </a:extLst>
                    </a:gridCol>
                    <a:gridCol w="222931">
                      <a:extLst>
                        <a:ext uri="{9D8B030D-6E8A-4147-A177-3AD203B41FA5}">
                          <a16:colId xmlns:a16="http://schemas.microsoft.com/office/drawing/2014/main" val="3953499552"/>
                        </a:ext>
                      </a:extLst>
                    </a:gridCol>
                    <a:gridCol w="222931">
                      <a:extLst>
                        <a:ext uri="{9D8B030D-6E8A-4147-A177-3AD203B41FA5}">
                          <a16:colId xmlns:a16="http://schemas.microsoft.com/office/drawing/2014/main" val="1777687534"/>
                        </a:ext>
                      </a:extLst>
                    </a:gridCol>
                    <a:gridCol w="222931">
                      <a:extLst>
                        <a:ext uri="{9D8B030D-6E8A-4147-A177-3AD203B41FA5}">
                          <a16:colId xmlns:a16="http://schemas.microsoft.com/office/drawing/2014/main" val="405386925"/>
                        </a:ext>
                      </a:extLst>
                    </a:gridCol>
                  </a:tblGrid>
                  <a:tr h="159454">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𝟏𝟏</m:t>
                                    </m:r>
                                  </m:sub>
                                </m:sSub>
                              </m:oMath>
                            </m:oMathPara>
                          </a14:m>
                          <a:endParaRPr lang="en-US" sz="800" dirty="0">
                            <a:solidFill>
                              <a:sysClr val="windowText" lastClr="000000"/>
                            </a:solidFill>
                          </a:endParaRPr>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430702"/>
                      </a:ext>
                    </a:extLst>
                  </a:tr>
                  <a:tr h="159454">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𝟏𝟐</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682968"/>
                      </a:ext>
                    </a:extLst>
                  </a:tr>
                  <a:tr h="1594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𝟏𝟑</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005614"/>
                      </a:ext>
                    </a:extLst>
                  </a:tr>
                  <a:tr h="1594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𝟏𝟒</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6417"/>
                      </a:ext>
                    </a:extLst>
                  </a:tr>
                  <a:tr h="159454">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𝟏𝟓</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791499"/>
                      </a:ext>
                    </a:extLst>
                  </a:tr>
                  <a:tr h="159454">
                    <a:tc>
                      <a:txBody>
                        <a:bodyPr/>
                        <a:lstStyle/>
                        <a:p>
                          <a:pPr/>
                          <a14:m>
                            <m:oMathPara xmlns:m="http://schemas.openxmlformats.org/officeDocument/2006/math">
                              <m:oMathParaPr>
                                <m:jc m:val="centerGroup"/>
                              </m:oMathParaPr>
                              <m:oMath xmlns:m="http://schemas.openxmlformats.org/officeDocument/2006/math">
                                <m:sSub>
                                  <m:sSubPr>
                                    <m:ctrlPr>
                                      <a:rPr lang="en-US" sz="800" b="1" i="1" smtClean="0">
                                        <a:solidFill>
                                          <a:sysClr val="windowText" lastClr="000000"/>
                                        </a:solidFill>
                                        <a:latin typeface="Cambria Math" panose="02040503050406030204" pitchFamily="18" charset="0"/>
                                      </a:rPr>
                                    </m:ctrlPr>
                                  </m:sSubPr>
                                  <m:e>
                                    <m:r>
                                      <a:rPr lang="en-US" sz="800" b="1" i="1" smtClean="0">
                                        <a:solidFill>
                                          <a:sysClr val="windowText" lastClr="000000"/>
                                        </a:solidFill>
                                        <a:latin typeface="Cambria Math" panose="02040503050406030204" pitchFamily="18" charset="0"/>
                                      </a:rPr>
                                      <m:t>𝒘</m:t>
                                    </m:r>
                                  </m:e>
                                  <m:sub>
                                    <m:r>
                                      <a:rPr lang="en-US" sz="800" b="1" i="1" smtClean="0">
                                        <a:solidFill>
                                          <a:sysClr val="windowText" lastClr="000000"/>
                                        </a:solidFill>
                                        <a:latin typeface="Cambria Math" panose="02040503050406030204" pitchFamily="18" charset="0"/>
                                      </a:rPr>
                                      <m:t>𝟏𝟔</m:t>
                                    </m:r>
                                  </m:sub>
                                </m:sSub>
                              </m:oMath>
                            </m:oMathPara>
                          </a14:m>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056112"/>
                      </a:ext>
                    </a:extLst>
                  </a:tr>
                </a:tbl>
              </a:graphicData>
            </a:graphic>
          </p:graphicFrame>
        </mc:Choice>
        <mc:Fallback xmlns="">
          <p:graphicFrame>
            <p:nvGraphicFramePr>
              <p:cNvPr id="30" name="Table 29">
                <a:extLst>
                  <a:ext uri="{FF2B5EF4-FFF2-40B4-BE49-F238E27FC236}">
                    <a16:creationId xmlns:a16="http://schemas.microsoft.com/office/drawing/2014/main" id="{CCBAB2B3-AE3A-6848-A2C9-3C0A29C27B46}"/>
                  </a:ext>
                </a:extLst>
              </p:cNvPr>
              <p:cNvGraphicFramePr>
                <a:graphicFrameLocks noGrp="1"/>
              </p:cNvGraphicFramePr>
              <p:nvPr>
                <p:extLst>
                  <p:ext uri="{D42A27DB-BD31-4B8C-83A1-F6EECF244321}">
                    <p14:modId xmlns:p14="http://schemas.microsoft.com/office/powerpoint/2010/main" val="895480404"/>
                  </p:ext>
                </p:extLst>
              </p:nvPr>
            </p:nvGraphicFramePr>
            <p:xfrm>
              <a:off x="6476317" y="3736829"/>
              <a:ext cx="891724" cy="988416"/>
            </p:xfrm>
            <a:graphic>
              <a:graphicData uri="http://schemas.openxmlformats.org/drawingml/2006/table">
                <a:tbl>
                  <a:tblPr firstRow="1" bandRow="1">
                    <a:tableStyleId>{5C22544A-7EE6-4342-B048-85BDC9FD1C3A}</a:tableStyleId>
                  </a:tblPr>
                  <a:tblGrid>
                    <a:gridCol w="222931">
                      <a:extLst>
                        <a:ext uri="{9D8B030D-6E8A-4147-A177-3AD203B41FA5}">
                          <a16:colId xmlns:a16="http://schemas.microsoft.com/office/drawing/2014/main" val="1983110846"/>
                        </a:ext>
                      </a:extLst>
                    </a:gridCol>
                    <a:gridCol w="222931">
                      <a:extLst>
                        <a:ext uri="{9D8B030D-6E8A-4147-A177-3AD203B41FA5}">
                          <a16:colId xmlns:a16="http://schemas.microsoft.com/office/drawing/2014/main" val="3953499552"/>
                        </a:ext>
                      </a:extLst>
                    </a:gridCol>
                    <a:gridCol w="222931">
                      <a:extLst>
                        <a:ext uri="{9D8B030D-6E8A-4147-A177-3AD203B41FA5}">
                          <a16:colId xmlns:a16="http://schemas.microsoft.com/office/drawing/2014/main" val="1777687534"/>
                        </a:ext>
                      </a:extLst>
                    </a:gridCol>
                    <a:gridCol w="222931">
                      <a:extLst>
                        <a:ext uri="{9D8B030D-6E8A-4147-A177-3AD203B41FA5}">
                          <a16:colId xmlns:a16="http://schemas.microsoft.com/office/drawing/2014/main" val="405386925"/>
                        </a:ext>
                      </a:extLst>
                    </a:gridCol>
                  </a:tblGrid>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7692" r="-300000" b="-507692"/>
                          </a:stretch>
                        </a:blip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430702"/>
                      </a:ext>
                    </a:extLst>
                  </a:tr>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107692" r="-300000" b="-407692"/>
                          </a:stretch>
                        </a:blip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682968"/>
                      </a:ext>
                    </a:extLst>
                  </a:tr>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192857" r="-300000" b="-278571"/>
                          </a:stretch>
                        </a:blip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005614"/>
                      </a:ext>
                    </a:extLst>
                  </a:tr>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315385" r="-300000" b="-200000"/>
                          </a:stretch>
                        </a:blip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6417"/>
                      </a:ext>
                    </a:extLst>
                  </a:tr>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415385" r="-300000" b="-100000"/>
                          </a:stretch>
                        </a:blip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791499"/>
                      </a:ext>
                    </a:extLst>
                  </a:tr>
                  <a:tr h="164736">
                    <a:tc>
                      <a:txBody>
                        <a:bodyPr/>
                        <a:lstStyle/>
                        <a:p>
                          <a:endParaRPr lang="en-US"/>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515385" r="-300000"/>
                          </a:stretch>
                        </a:blip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marL="42817" marR="42817" marT="21408" marB="21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056112"/>
                      </a:ext>
                    </a:extLst>
                  </a:tr>
                </a:tbl>
              </a:graphicData>
            </a:graphic>
          </p:graphicFrame>
        </mc:Fallback>
      </mc:AlternateContent>
    </p:spTree>
    <p:extLst>
      <p:ext uri="{BB962C8B-B14F-4D97-AF65-F5344CB8AC3E}">
        <p14:creationId xmlns:p14="http://schemas.microsoft.com/office/powerpoint/2010/main" val="3509953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22B65-D8C6-6845-938D-AE38B5E33A73}"/>
              </a:ext>
            </a:extLst>
          </p:cNvPr>
          <p:cNvSpPr>
            <a:spLocks noGrp="1"/>
          </p:cNvSpPr>
          <p:nvPr>
            <p:ph type="sldNum" sz="quarter" idx="12"/>
          </p:nvPr>
        </p:nvSpPr>
        <p:spPr/>
        <p:txBody>
          <a:bodyPr/>
          <a:lstStyle/>
          <a:p>
            <a:fld id="{8A758EFE-665F-4341-B5B8-2DAEADA52F6C}" type="slidenum">
              <a:rPr lang="en-US" smtClean="0"/>
              <a:pPr/>
              <a:t>51</a:t>
            </a:fld>
            <a:endParaRPr lang="en-US" dirty="0"/>
          </a:p>
        </p:txBody>
      </p:sp>
      <p:sp>
        <p:nvSpPr>
          <p:cNvPr id="3" name="Title 2">
            <a:extLst>
              <a:ext uri="{FF2B5EF4-FFF2-40B4-BE49-F238E27FC236}">
                <a16:creationId xmlns:a16="http://schemas.microsoft.com/office/drawing/2014/main" id="{85A845C8-16A2-AB47-82E1-FFFF4281EDA3}"/>
              </a:ext>
            </a:extLst>
          </p:cNvPr>
          <p:cNvSpPr>
            <a:spLocks noGrp="1"/>
          </p:cNvSpPr>
          <p:nvPr>
            <p:ph type="title"/>
          </p:nvPr>
        </p:nvSpPr>
        <p:spPr>
          <a:xfrm>
            <a:off x="310152" y="15485"/>
            <a:ext cx="8229600" cy="655958"/>
          </a:xfrm>
        </p:spPr>
        <p:txBody>
          <a:bodyPr>
            <a:noAutofit/>
          </a:bodyPr>
          <a:lstStyle/>
          <a:p>
            <a:r>
              <a:rPr lang="en-US" sz="2400" dirty="0"/>
              <a:t>Feed-forward (FF) Network / Multi-layer Perceptron (MLP)</a:t>
            </a:r>
          </a:p>
        </p:txBody>
      </p:sp>
      <p:pic>
        <p:nvPicPr>
          <p:cNvPr id="6" name="Content Placeholder 5">
            <a:extLst>
              <a:ext uri="{FF2B5EF4-FFF2-40B4-BE49-F238E27FC236}">
                <a16:creationId xmlns:a16="http://schemas.microsoft.com/office/drawing/2014/main" id="{10691A9A-1DD2-124A-BB7E-2AB70142E5CA}"/>
              </a:ext>
            </a:extLst>
          </p:cNvPr>
          <p:cNvPicPr>
            <a:picLocks noGrp="1" noChangeAspect="1"/>
          </p:cNvPicPr>
          <p:nvPr>
            <p:ph idx="1"/>
          </p:nvPr>
        </p:nvPicPr>
        <p:blipFill>
          <a:blip r:embed="rId2"/>
          <a:stretch>
            <a:fillRect/>
          </a:stretch>
        </p:blipFill>
        <p:spPr>
          <a:xfrm>
            <a:off x="9643033" y="-1558787"/>
            <a:ext cx="3215159" cy="3589338"/>
          </a:xfrm>
        </p:spPr>
      </p:pic>
      <p:pic>
        <p:nvPicPr>
          <p:cNvPr id="8" name="Picture 7">
            <a:extLst>
              <a:ext uri="{FF2B5EF4-FFF2-40B4-BE49-F238E27FC236}">
                <a16:creationId xmlns:a16="http://schemas.microsoft.com/office/drawing/2014/main" id="{8252029E-6815-4344-AEA7-F98744BC7D5A}"/>
              </a:ext>
            </a:extLst>
          </p:cNvPr>
          <p:cNvPicPr>
            <a:picLocks noChangeAspect="1"/>
          </p:cNvPicPr>
          <p:nvPr/>
        </p:nvPicPr>
        <p:blipFill>
          <a:blip r:embed="rId2"/>
          <a:stretch>
            <a:fillRect/>
          </a:stretch>
        </p:blipFill>
        <p:spPr>
          <a:xfrm>
            <a:off x="492557" y="1053823"/>
            <a:ext cx="3246134" cy="36239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62DA79-FA6F-AA45-AA79-F70D70FECFD9}"/>
                  </a:ext>
                </a:extLst>
              </p:cNvPr>
              <p:cNvSpPr txBox="1"/>
              <p:nvPr/>
            </p:nvSpPr>
            <p:spPr>
              <a:xfrm>
                <a:off x="4563455" y="4143507"/>
                <a:ext cx="790794"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𝑚</m:t>
                        </m:r>
                      </m:sup>
                    </m:sSup>
                  </m:oMath>
                </a14:m>
                <a:r>
                  <a:rPr lang="en-US" dirty="0"/>
                  <a:t> </a:t>
                </a:r>
              </a:p>
            </p:txBody>
          </p:sp>
        </mc:Choice>
        <mc:Fallback xmlns="">
          <p:sp>
            <p:nvSpPr>
              <p:cNvPr id="9" name="TextBox 8">
                <a:extLst>
                  <a:ext uri="{FF2B5EF4-FFF2-40B4-BE49-F238E27FC236}">
                    <a16:creationId xmlns:a16="http://schemas.microsoft.com/office/drawing/2014/main" id="{CD62DA79-FA6F-AA45-AA79-F70D70FECFD9}"/>
                  </a:ext>
                </a:extLst>
              </p:cNvPr>
              <p:cNvSpPr txBox="1">
                <a:spLocks noRot="1" noChangeAspect="1" noMove="1" noResize="1" noEditPoints="1" noAdjustHandles="1" noChangeArrowheads="1" noChangeShapeType="1" noTextEdit="1"/>
              </p:cNvSpPr>
              <p:nvPr/>
            </p:nvSpPr>
            <p:spPr>
              <a:xfrm>
                <a:off x="4563455" y="4143507"/>
                <a:ext cx="790794" cy="276999"/>
              </a:xfrm>
              <a:prstGeom prst="rect">
                <a:avLst/>
              </a:prstGeom>
              <a:blipFill>
                <a:blip r:embed="rId3"/>
                <a:stretch>
                  <a:fillRect l="-62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9CE883-F678-F141-86D7-836736A2E524}"/>
                  </a:ext>
                </a:extLst>
              </p:cNvPr>
              <p:cNvSpPr txBox="1"/>
              <p:nvPr/>
            </p:nvSpPr>
            <p:spPr>
              <a:xfrm>
                <a:off x="4495456" y="3151807"/>
                <a:ext cx="92679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up>
                    </m:sSup>
                  </m:oMath>
                </a14:m>
                <a:r>
                  <a:rPr lang="en-US" dirty="0"/>
                  <a:t> </a:t>
                </a:r>
              </a:p>
            </p:txBody>
          </p:sp>
        </mc:Choice>
        <mc:Fallback xmlns="">
          <p:sp>
            <p:nvSpPr>
              <p:cNvPr id="10" name="TextBox 9">
                <a:extLst>
                  <a:ext uri="{FF2B5EF4-FFF2-40B4-BE49-F238E27FC236}">
                    <a16:creationId xmlns:a16="http://schemas.microsoft.com/office/drawing/2014/main" id="{579CE883-F678-F141-86D7-836736A2E524}"/>
                  </a:ext>
                </a:extLst>
              </p:cNvPr>
              <p:cNvSpPr txBox="1">
                <a:spLocks noRot="1" noChangeAspect="1" noMove="1" noResize="1" noEditPoints="1" noAdjustHandles="1" noChangeArrowheads="1" noChangeShapeType="1" noTextEdit="1"/>
              </p:cNvSpPr>
              <p:nvPr/>
            </p:nvSpPr>
            <p:spPr>
              <a:xfrm>
                <a:off x="4495456" y="3151807"/>
                <a:ext cx="926792" cy="281937"/>
              </a:xfrm>
              <a:prstGeom prst="rect">
                <a:avLst/>
              </a:prstGeom>
              <a:blipFill>
                <a:blip r:embed="rId4"/>
                <a:stretch>
                  <a:fillRect l="-8108"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EC9463-7163-3242-A67A-AE74F0712C06}"/>
                  </a:ext>
                </a:extLst>
              </p:cNvPr>
              <p:cNvSpPr txBox="1"/>
              <p:nvPr/>
            </p:nvSpPr>
            <p:spPr>
              <a:xfrm>
                <a:off x="4490133" y="2160103"/>
                <a:ext cx="932115"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up>
                    </m:sSup>
                  </m:oMath>
                </a14:m>
                <a:r>
                  <a:rPr lang="en-US" dirty="0"/>
                  <a:t> </a:t>
                </a:r>
              </a:p>
            </p:txBody>
          </p:sp>
        </mc:Choice>
        <mc:Fallback xmlns="">
          <p:sp>
            <p:nvSpPr>
              <p:cNvPr id="11" name="TextBox 10">
                <a:extLst>
                  <a:ext uri="{FF2B5EF4-FFF2-40B4-BE49-F238E27FC236}">
                    <a16:creationId xmlns:a16="http://schemas.microsoft.com/office/drawing/2014/main" id="{1CEC9463-7163-3242-A67A-AE74F0712C06}"/>
                  </a:ext>
                </a:extLst>
              </p:cNvPr>
              <p:cNvSpPr txBox="1">
                <a:spLocks noRot="1" noChangeAspect="1" noMove="1" noResize="1" noEditPoints="1" noAdjustHandles="1" noChangeArrowheads="1" noChangeShapeType="1" noTextEdit="1"/>
              </p:cNvSpPr>
              <p:nvPr/>
            </p:nvSpPr>
            <p:spPr>
              <a:xfrm>
                <a:off x="4490133" y="2160103"/>
                <a:ext cx="932115" cy="281937"/>
              </a:xfrm>
              <a:prstGeom prst="rect">
                <a:avLst/>
              </a:prstGeom>
              <a:blipFill>
                <a:blip r:embed="rId5"/>
                <a:stretch>
                  <a:fillRect l="-810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2FAA0A-18CD-BB43-81EE-5F9F1C38F99D}"/>
                  </a:ext>
                </a:extLst>
              </p:cNvPr>
              <p:cNvSpPr txBox="1"/>
              <p:nvPr/>
            </p:nvSpPr>
            <p:spPr>
              <a:xfrm>
                <a:off x="4563455" y="1173337"/>
                <a:ext cx="74610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𝑛</m:t>
                        </m:r>
                      </m:sup>
                    </m:sSup>
                  </m:oMath>
                </a14:m>
                <a:r>
                  <a:rPr lang="en-US" dirty="0"/>
                  <a:t> </a:t>
                </a:r>
              </a:p>
            </p:txBody>
          </p:sp>
        </mc:Choice>
        <mc:Fallback xmlns="">
          <p:sp>
            <p:nvSpPr>
              <p:cNvPr id="12" name="TextBox 11">
                <a:extLst>
                  <a:ext uri="{FF2B5EF4-FFF2-40B4-BE49-F238E27FC236}">
                    <a16:creationId xmlns:a16="http://schemas.microsoft.com/office/drawing/2014/main" id="{5C2FAA0A-18CD-BB43-81EE-5F9F1C38F99D}"/>
                  </a:ext>
                </a:extLst>
              </p:cNvPr>
              <p:cNvSpPr txBox="1">
                <a:spLocks noRot="1" noChangeAspect="1" noMove="1" noResize="1" noEditPoints="1" noAdjustHandles="1" noChangeArrowheads="1" noChangeShapeType="1" noTextEdit="1"/>
              </p:cNvSpPr>
              <p:nvPr/>
            </p:nvSpPr>
            <p:spPr>
              <a:xfrm>
                <a:off x="4563455" y="1173337"/>
                <a:ext cx="746102" cy="276999"/>
              </a:xfrm>
              <a:prstGeom prst="rect">
                <a:avLst/>
              </a:prstGeom>
              <a:blipFill>
                <a:blip r:embed="rId6"/>
                <a:stretch>
                  <a:fillRect l="-10000"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BD1EC-0E0B-1E42-BE57-F4B4416F48C6}"/>
                  </a:ext>
                </a:extLst>
              </p:cNvPr>
              <p:cNvSpPr txBox="1"/>
              <p:nvPr/>
            </p:nvSpPr>
            <p:spPr>
              <a:xfrm>
                <a:off x="5882954" y="3147614"/>
                <a:ext cx="2970172"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ⅹ</m:t>
                        </m:r>
                        <m:r>
                          <a:rPr lang="en-US" b="0" i="1" smtClean="0">
                            <a:latin typeface="Cambria Math" panose="02040503050406030204" pitchFamily="18" charset="0"/>
                          </a:rPr>
                          <m:t>𝑚</m:t>
                        </m:r>
                      </m:sup>
                    </m:sSup>
                  </m:oMath>
                </a14:m>
                <a:r>
                  <a:rPr lang="en-US" dirty="0"/>
                  <a:t>  </a:t>
                </a:r>
              </a:p>
            </p:txBody>
          </p:sp>
        </mc:Choice>
        <mc:Fallback xmlns="">
          <p:sp>
            <p:nvSpPr>
              <p:cNvPr id="13" name="TextBox 12">
                <a:extLst>
                  <a:ext uri="{FF2B5EF4-FFF2-40B4-BE49-F238E27FC236}">
                    <a16:creationId xmlns:a16="http://schemas.microsoft.com/office/drawing/2014/main" id="{40DBD1EC-0E0B-1E42-BE57-F4B4416F48C6}"/>
                  </a:ext>
                </a:extLst>
              </p:cNvPr>
              <p:cNvSpPr txBox="1">
                <a:spLocks noRot="1" noChangeAspect="1" noMove="1" noResize="1" noEditPoints="1" noAdjustHandles="1" noChangeArrowheads="1" noChangeShapeType="1" noTextEdit="1"/>
              </p:cNvSpPr>
              <p:nvPr/>
            </p:nvSpPr>
            <p:spPr>
              <a:xfrm>
                <a:off x="5882954" y="3147614"/>
                <a:ext cx="2970172" cy="281937"/>
              </a:xfrm>
              <a:prstGeom prst="rect">
                <a:avLst/>
              </a:prstGeom>
              <a:blipFill>
                <a:blip r:embed="rId7"/>
                <a:stretch>
                  <a:fillRect l="-255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FFACC9-A43D-9A48-9587-1A81781C317F}"/>
                  </a:ext>
                </a:extLst>
              </p:cNvPr>
              <p:cNvSpPr txBox="1"/>
              <p:nvPr/>
            </p:nvSpPr>
            <p:spPr>
              <a:xfrm>
                <a:off x="5806972" y="2160103"/>
                <a:ext cx="3122137" cy="281937"/>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𝑊</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ⅹ</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up>
                    </m:sSup>
                  </m:oMath>
                </a14:m>
                <a:r>
                  <a:rPr lang="en-US" dirty="0"/>
                  <a:t>  </a:t>
                </a:r>
              </a:p>
            </p:txBody>
          </p:sp>
        </mc:Choice>
        <mc:Fallback xmlns="">
          <p:sp>
            <p:nvSpPr>
              <p:cNvPr id="14" name="TextBox 13">
                <a:extLst>
                  <a:ext uri="{FF2B5EF4-FFF2-40B4-BE49-F238E27FC236}">
                    <a16:creationId xmlns:a16="http://schemas.microsoft.com/office/drawing/2014/main" id="{E0FFACC9-A43D-9A48-9587-1A81781C317F}"/>
                  </a:ext>
                </a:extLst>
              </p:cNvPr>
              <p:cNvSpPr txBox="1">
                <a:spLocks noRot="1" noChangeAspect="1" noMove="1" noResize="1" noEditPoints="1" noAdjustHandles="1" noChangeArrowheads="1" noChangeShapeType="1" noTextEdit="1"/>
              </p:cNvSpPr>
              <p:nvPr/>
            </p:nvSpPr>
            <p:spPr>
              <a:xfrm>
                <a:off x="5806972" y="2160103"/>
                <a:ext cx="3122137" cy="281937"/>
              </a:xfrm>
              <a:prstGeom prst="rect">
                <a:avLst/>
              </a:prstGeom>
              <a:blipFill>
                <a:blip r:embed="rId8"/>
                <a:stretch>
                  <a:fillRect l="-2429"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F46F73-E229-AF4D-B58C-593A92CC36DA}"/>
                  </a:ext>
                </a:extLst>
              </p:cNvPr>
              <p:cNvSpPr txBox="1"/>
              <p:nvPr/>
            </p:nvSpPr>
            <p:spPr>
              <a:xfrm>
                <a:off x="5898759" y="1136296"/>
                <a:ext cx="2938561" cy="28193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𝑊</m:t>
                        </m:r>
                      </m:e>
                      <m:sub>
                        <m:r>
                          <a:rPr lang="en-US" b="0" i="1" smtClean="0">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𝑛</m:t>
                        </m:r>
                        <m:r>
                          <a:rPr lang="en-US" b="0" i="1" smtClean="0">
                            <a:latin typeface="Cambria Math" panose="02040503050406030204" pitchFamily="18" charset="0"/>
                          </a:rPr>
                          <m:t>ⅹ</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up>
                    </m:sSup>
                  </m:oMath>
                </a14:m>
                <a:r>
                  <a:rPr lang="en-US" dirty="0"/>
                  <a:t>  </a:t>
                </a:r>
              </a:p>
            </p:txBody>
          </p:sp>
        </mc:Choice>
        <mc:Fallback xmlns="">
          <p:sp>
            <p:nvSpPr>
              <p:cNvPr id="15" name="TextBox 14">
                <a:extLst>
                  <a:ext uri="{FF2B5EF4-FFF2-40B4-BE49-F238E27FC236}">
                    <a16:creationId xmlns:a16="http://schemas.microsoft.com/office/drawing/2014/main" id="{57F46F73-E229-AF4D-B58C-593A92CC36DA}"/>
                  </a:ext>
                </a:extLst>
              </p:cNvPr>
              <p:cNvSpPr txBox="1">
                <a:spLocks noRot="1" noChangeAspect="1" noMove="1" noResize="1" noEditPoints="1" noAdjustHandles="1" noChangeArrowheads="1" noChangeShapeType="1" noTextEdit="1"/>
              </p:cNvSpPr>
              <p:nvPr/>
            </p:nvSpPr>
            <p:spPr>
              <a:xfrm>
                <a:off x="5898759" y="1136296"/>
                <a:ext cx="2938561" cy="281937"/>
              </a:xfrm>
              <a:prstGeom prst="rect">
                <a:avLst/>
              </a:prstGeom>
              <a:blipFill>
                <a:blip r:embed="rId9"/>
                <a:stretch>
                  <a:fillRect l="-2575" b="-33333"/>
                </a:stretch>
              </a:blipFill>
            </p:spPr>
            <p:txBody>
              <a:bodyPr/>
              <a:lstStyle/>
              <a:p>
                <a:r>
                  <a:rPr lang="en-US">
                    <a:noFill/>
                  </a:rPr>
                  <a:t> </a:t>
                </a:r>
              </a:p>
            </p:txBody>
          </p:sp>
        </mc:Fallback>
      </mc:AlternateContent>
    </p:spTree>
    <p:extLst>
      <p:ext uri="{BB962C8B-B14F-4D97-AF65-F5344CB8AC3E}">
        <p14:creationId xmlns:p14="http://schemas.microsoft.com/office/powerpoint/2010/main" val="4064181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FA6F6034-1516-478C-9756-BC6A8296D6DE}" type="slidenum">
              <a:rPr lang="en-US" smtClean="0"/>
              <a:pPr/>
              <a:t>52</a:t>
            </a:fld>
            <a:endParaRPr lang="en-US" dirty="0"/>
          </a:p>
        </p:txBody>
      </p:sp>
      <p:sp>
        <p:nvSpPr>
          <p:cNvPr id="2" name="Title 1"/>
          <p:cNvSpPr>
            <a:spLocks noGrp="1"/>
          </p:cNvSpPr>
          <p:nvPr>
            <p:ph type="title"/>
          </p:nvPr>
        </p:nvSpPr>
        <p:spPr/>
        <p:txBody>
          <a:bodyPr/>
          <a:lstStyle/>
          <a:p>
            <a:r>
              <a:rPr lang="en-US" dirty="0"/>
              <a:t>The Backpropagation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1500" dirty="0"/>
                  <a:t>Create a fully connected network. </a:t>
                </a:r>
                <a:r>
                  <a:rPr lang="en-US" sz="1500" b="1" dirty="0"/>
                  <a:t>Initialize weights.</a:t>
                </a:r>
              </a:p>
              <a:p>
                <a:r>
                  <a:rPr lang="en-US" sz="1500" dirty="0"/>
                  <a:t>Until all examples produce the correct output within </a:t>
                </a:r>
                <a14:m>
                  <m:oMath xmlns:m="http://schemas.openxmlformats.org/officeDocument/2006/math">
                    <m:r>
                      <a:rPr lang="en-US" sz="1500" i="1">
                        <a:solidFill>
                          <a:schemeClr val="dk1"/>
                        </a:solidFill>
                        <a:latin typeface="Cambria Math"/>
                      </a:rPr>
                      <m:t>𝜖</m:t>
                    </m:r>
                  </m:oMath>
                </a14:m>
                <a:r>
                  <a:rPr lang="en-US" sz="1500" dirty="0"/>
                  <a:t> (or other criteria)</a:t>
                </a:r>
              </a:p>
              <a:p>
                <a:pPr marL="400050" lvl="1" indent="0">
                  <a:buNone/>
                </a:pPr>
                <a:endParaRPr lang="en-US" sz="1100" dirty="0"/>
              </a:p>
              <a:p>
                <a:pPr marL="400050" lvl="1" indent="0">
                  <a:buNone/>
                </a:pPr>
                <a:r>
                  <a:rPr lang="en-US" sz="1100" dirty="0"/>
                  <a:t>For each example </a:t>
                </a:r>
                <a14:m>
                  <m:oMath xmlns:m="http://schemas.openxmlformats.org/officeDocument/2006/math">
                    <m:r>
                      <a:rPr lang="en-US" sz="1100" b="0" i="0" smtClean="0">
                        <a:latin typeface="Cambria Math" panose="02040503050406030204" pitchFamily="18" charset="0"/>
                      </a:rPr>
                      <m:t>(</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𝑥</m:t>
                        </m:r>
                      </m:e>
                      <m:sub>
                        <m:r>
                          <a:rPr lang="en-US" sz="1100" b="0" i="1" smtClean="0">
                            <a:latin typeface="Cambria Math" panose="02040503050406030204" pitchFamily="18" charset="0"/>
                          </a:rPr>
                          <m:t>𝑖</m:t>
                        </m:r>
                      </m:sub>
                    </m:sSub>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𝑡</m:t>
                        </m:r>
                      </m:e>
                      <m:sub>
                        <m:r>
                          <a:rPr lang="en-US" sz="1100" b="0" i="1" smtClean="0">
                            <a:latin typeface="Cambria Math" panose="02040503050406030204" pitchFamily="18" charset="0"/>
                          </a:rPr>
                          <m:t>𝑖</m:t>
                        </m:r>
                      </m:sub>
                    </m:sSub>
                    <m:r>
                      <a:rPr lang="en-US" sz="1100" b="0" i="1" smtClean="0">
                        <a:latin typeface="Cambria Math" panose="02040503050406030204" pitchFamily="18" charset="0"/>
                      </a:rPr>
                      <m:t>)</m:t>
                    </m:r>
                  </m:oMath>
                </a14:m>
                <a:r>
                  <a:rPr lang="en-US" sz="1100" dirty="0"/>
                  <a:t> in the training set do:</a:t>
                </a:r>
              </a:p>
              <a:p>
                <a:pPr marL="1042988" lvl="2" indent="-342900">
                  <a:buFont typeface="+mj-lt"/>
                  <a:buAutoNum type="arabicPeriod"/>
                </a:pPr>
                <a:r>
                  <a:rPr lang="en-US" sz="1150" dirty="0"/>
                  <a:t>Compute the network output </a:t>
                </a: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 </m:t>
                    </m:r>
                  </m:oMath>
                </a14:m>
                <a:r>
                  <a:rPr lang="en-US" sz="1150" dirty="0"/>
                  <a:t>for this example</a:t>
                </a:r>
              </a:p>
              <a:p>
                <a:pPr marL="1042988" lvl="2" indent="-342900">
                  <a:buFont typeface="+mj-lt"/>
                  <a:buAutoNum type="arabicPeriod"/>
                </a:pPr>
                <a:r>
                  <a:rPr lang="en-US" sz="1150" dirty="0"/>
                  <a:t>Compute the error between the output and target value</a:t>
                </a:r>
                <a:br>
                  <a:rPr lang="en-US" sz="1150" dirty="0"/>
                </a:br>
                <a:r>
                  <a:rPr lang="en-US" sz="1150" dirty="0"/>
                  <a:t>			</a:t>
                </a:r>
                <a14:m>
                  <m:oMath xmlns:m="http://schemas.openxmlformats.org/officeDocument/2006/math">
                    <m:r>
                      <a:rPr lang="en-US" sz="1150" i="1">
                        <a:solidFill>
                          <a:schemeClr val="tx1">
                            <a:lumMod val="75000"/>
                            <a:lumOff val="25000"/>
                          </a:schemeClr>
                        </a:solidFill>
                        <a:latin typeface="Cambria Math" panose="02040503050406030204" pitchFamily="18" charset="0"/>
                      </a:rPr>
                      <m:t>𝐸</m:t>
                    </m:r>
                    <m:r>
                      <a:rPr lang="en-US" sz="1150" i="1">
                        <a:solidFill>
                          <a:schemeClr val="tx1">
                            <a:lumMod val="75000"/>
                            <a:lumOff val="25000"/>
                          </a:schemeClr>
                        </a:solidFill>
                        <a:latin typeface="Cambria Math"/>
                      </a:rPr>
                      <m:t>=</m:t>
                    </m:r>
                    <m:nary>
                      <m:naryPr>
                        <m:chr m:val="∑"/>
                        <m:subHide m:val="on"/>
                        <m:ctrlPr>
                          <a:rPr lang="en-US" sz="1200" i="1" smtClean="0">
                            <a:solidFill>
                              <a:schemeClr val="tx1">
                                <a:lumMod val="75000"/>
                                <a:lumOff val="25000"/>
                              </a:schemeClr>
                            </a:solidFill>
                            <a:latin typeface="Cambria Math" panose="02040503050406030204" pitchFamily="18" charset="0"/>
                          </a:rPr>
                        </m:ctrlPr>
                      </m:naryPr>
                      <m:sub/>
                      <m:sup/>
                      <m:e>
                        <m:sSup>
                          <m:sSupPr>
                            <m:ctrlPr>
                              <a:rPr lang="en-US" sz="1200" i="1">
                                <a:solidFill>
                                  <a:schemeClr val="tx1">
                                    <a:lumMod val="75000"/>
                                    <a:lumOff val="25000"/>
                                  </a:schemeClr>
                                </a:solidFill>
                                <a:latin typeface="Cambria Math" panose="02040503050406030204" pitchFamily="18" charset="0"/>
                              </a:rPr>
                            </m:ctrlPr>
                          </m:sSupPr>
                          <m:e>
                            <m:d>
                              <m:dPr>
                                <m:ctrlPr>
                                  <a:rPr lang="en-US" sz="1200" i="1">
                                    <a:solidFill>
                                      <a:schemeClr val="tx1">
                                        <a:lumMod val="75000"/>
                                        <a:lumOff val="25000"/>
                                      </a:schemeClr>
                                    </a:solidFill>
                                    <a:latin typeface="Cambria Math" panose="02040503050406030204" pitchFamily="18" charset="0"/>
                                  </a:rPr>
                                </m:ctrlPr>
                              </m:dPr>
                              <m:e>
                                <m:sSub>
                                  <m:sSubPr>
                                    <m:ctrlPr>
                                      <a:rPr lang="en-US" sz="1200" i="1">
                                        <a:solidFill>
                                          <a:schemeClr val="tx1">
                                            <a:lumMod val="75000"/>
                                            <a:lumOff val="25000"/>
                                          </a:schemeClr>
                                        </a:solidFill>
                                        <a:latin typeface="Cambria Math" panose="02040503050406030204" pitchFamily="18" charset="0"/>
                                      </a:rPr>
                                    </m:ctrlPr>
                                  </m:sSubPr>
                                  <m:e>
                                    <m:sSubSup>
                                      <m:sSubSupPr>
                                        <m:ctrlPr>
                                          <a:rPr lang="en-US" sz="1200" b="0" i="1" smtClean="0">
                                            <a:solidFill>
                                              <a:schemeClr val="tx1">
                                                <a:lumMod val="75000"/>
                                                <a:lumOff val="25000"/>
                                              </a:schemeClr>
                                            </a:solidFill>
                                            <a:latin typeface="Cambria Math" panose="02040503050406030204" pitchFamily="18" charset="0"/>
                                          </a:rPr>
                                        </m:ctrlPr>
                                      </m:sSubSupPr>
                                      <m:e>
                                        <m:r>
                                          <a:rPr lang="en-US" sz="1200" i="1">
                                            <a:solidFill>
                                              <a:schemeClr val="tx1">
                                                <a:lumMod val="75000"/>
                                                <a:lumOff val="25000"/>
                                              </a:schemeClr>
                                            </a:solidFill>
                                            <a:latin typeface="Cambria Math"/>
                                          </a:rPr>
                                          <m:t>𝑡</m:t>
                                        </m:r>
                                      </m:e>
                                      <m:sub>
                                        <m:r>
                                          <a:rPr lang="en-US" sz="1200" b="0" i="1" smtClean="0">
                                            <a:solidFill>
                                              <a:schemeClr val="tx1">
                                                <a:lumMod val="75000"/>
                                                <a:lumOff val="25000"/>
                                              </a:schemeClr>
                                            </a:solidFill>
                                            <a:latin typeface="Cambria Math" panose="02040503050406030204" pitchFamily="18" charset="0"/>
                                          </a:rPr>
                                          <m:t>𝑖</m:t>
                                        </m:r>
                                      </m:sub>
                                      <m:sup>
                                        <m:r>
                                          <a:rPr lang="en-US" sz="1200" b="0" i="1" smtClean="0">
                                            <a:solidFill>
                                              <a:schemeClr val="tx1">
                                                <a:lumMod val="75000"/>
                                                <a:lumOff val="25000"/>
                                              </a:schemeClr>
                                            </a:solidFill>
                                            <a:latin typeface="Cambria Math" panose="02040503050406030204" pitchFamily="18" charset="0"/>
                                          </a:rPr>
                                          <m:t>𝑘</m:t>
                                        </m:r>
                                      </m:sup>
                                    </m:sSubSup>
                                  </m:e>
                                  <m:sub>
                                    <m:r>
                                      <a:rPr lang="en-US" sz="1200" b="0" i="1" smtClean="0">
                                        <a:solidFill>
                                          <a:schemeClr val="tx1">
                                            <a:lumMod val="75000"/>
                                            <a:lumOff val="25000"/>
                                          </a:schemeClr>
                                        </a:solidFill>
                                        <a:latin typeface="Cambria Math" panose="02040503050406030204" pitchFamily="18" charset="0"/>
                                      </a:rPr>
                                      <m:t> </m:t>
                                    </m:r>
                                  </m:sub>
                                </m:sSub>
                                <m:r>
                                  <a:rPr lang="en-US" sz="1200" i="1">
                                    <a:solidFill>
                                      <a:schemeClr val="tx1">
                                        <a:lumMod val="75000"/>
                                        <a:lumOff val="25000"/>
                                      </a:schemeClr>
                                    </a:solidFill>
                                    <a:latin typeface="Cambria Math"/>
                                  </a:rPr>
                                  <m:t>−</m:t>
                                </m:r>
                                <m:sSubSup>
                                  <m:sSubSupPr>
                                    <m:ctrlPr>
                                      <a:rPr lang="en-US" sz="1200" b="0" i="1" smtClean="0">
                                        <a:solidFill>
                                          <a:schemeClr val="tx1">
                                            <a:lumMod val="75000"/>
                                            <a:lumOff val="25000"/>
                                          </a:schemeClr>
                                        </a:solidFill>
                                        <a:latin typeface="Cambria Math" panose="02040503050406030204" pitchFamily="18" charset="0"/>
                                      </a:rPr>
                                    </m:ctrlPr>
                                  </m:sSubSupPr>
                                  <m:e>
                                    <m:r>
                                      <a:rPr lang="en-US" sz="1200" b="0" i="1" smtClean="0">
                                        <a:solidFill>
                                          <a:schemeClr val="tx1">
                                            <a:lumMod val="75000"/>
                                            <a:lumOff val="25000"/>
                                          </a:schemeClr>
                                        </a:solidFill>
                                        <a:latin typeface="Cambria Math" panose="02040503050406030204" pitchFamily="18" charset="0"/>
                                      </a:rPr>
                                      <m:t>𝑜</m:t>
                                    </m:r>
                                  </m:e>
                                  <m:sub>
                                    <m:r>
                                      <a:rPr lang="en-US" sz="1200" b="0" i="1" smtClean="0">
                                        <a:solidFill>
                                          <a:schemeClr val="tx1">
                                            <a:lumMod val="75000"/>
                                            <a:lumOff val="25000"/>
                                          </a:schemeClr>
                                        </a:solidFill>
                                        <a:latin typeface="Cambria Math" panose="02040503050406030204" pitchFamily="18" charset="0"/>
                                      </a:rPr>
                                      <m:t>𝑖</m:t>
                                    </m:r>
                                  </m:sub>
                                  <m:sup>
                                    <m:r>
                                      <a:rPr lang="en-US" sz="1200" b="0" i="1" smtClean="0">
                                        <a:solidFill>
                                          <a:schemeClr val="tx1">
                                            <a:lumMod val="75000"/>
                                            <a:lumOff val="25000"/>
                                          </a:schemeClr>
                                        </a:solidFill>
                                        <a:latin typeface="Cambria Math" panose="02040503050406030204" pitchFamily="18" charset="0"/>
                                      </a:rPr>
                                      <m:t>𝑘</m:t>
                                    </m:r>
                                  </m:sup>
                                </m:sSubSup>
                                <m:r>
                                  <a:rPr lang="en-US" sz="1200" b="0" i="1" smtClean="0">
                                    <a:solidFill>
                                      <a:schemeClr val="tx1">
                                        <a:lumMod val="75000"/>
                                        <a:lumOff val="25000"/>
                                      </a:schemeClr>
                                    </a:solidFill>
                                    <a:latin typeface="Cambria Math" panose="02040503050406030204" pitchFamily="18" charset="0"/>
                                  </a:rPr>
                                  <m:t> </m:t>
                                </m:r>
                              </m:e>
                            </m:d>
                          </m:e>
                          <m:sup>
                            <m:r>
                              <a:rPr lang="en-US" sz="1200" i="1">
                                <a:solidFill>
                                  <a:schemeClr val="tx1">
                                    <a:lumMod val="75000"/>
                                    <a:lumOff val="25000"/>
                                  </a:schemeClr>
                                </a:solidFill>
                                <a:latin typeface="Cambria Math"/>
                              </a:rPr>
                              <m:t>2</m:t>
                            </m:r>
                          </m:sup>
                        </m:sSup>
                      </m:e>
                    </m:nary>
                  </m:oMath>
                </a14:m>
                <a:endParaRPr lang="en-US" sz="1200" dirty="0"/>
              </a:p>
              <a:p>
                <a:pPr marL="1042988" lvl="2" indent="-342900">
                  <a:buFont typeface="+mj-lt"/>
                  <a:buAutoNum type="arabicPeriod"/>
                </a:pPr>
                <a:r>
                  <a:rPr lang="en-US" sz="1150" dirty="0"/>
                  <a:t>Compute the gradient for all weight values, </a:t>
                </a:r>
                <a14:m>
                  <m:oMath xmlns:m="http://schemas.openxmlformats.org/officeDocument/2006/math">
                    <m:r>
                      <m:rPr>
                        <m:sty m:val="p"/>
                      </m:rPr>
                      <a:rPr lang="en-US" sz="1150">
                        <a:solidFill>
                          <a:srgbClr val="FF0000"/>
                        </a:solidFill>
                        <a:latin typeface="Cambria Math"/>
                      </a:rPr>
                      <m:t>Δ</m:t>
                    </m:r>
                    <m:sSub>
                      <m:sSubPr>
                        <m:ctrlPr>
                          <a:rPr lang="en-US" sz="1150" i="1">
                            <a:solidFill>
                              <a:srgbClr val="FF0000"/>
                            </a:solidFill>
                            <a:latin typeface="Cambria Math" panose="02040503050406030204" pitchFamily="18" charset="0"/>
                          </a:rPr>
                        </m:ctrlPr>
                      </m:sSubPr>
                      <m:e>
                        <m:r>
                          <a:rPr lang="en-US" sz="1150" i="1">
                            <a:solidFill>
                              <a:srgbClr val="FF0000"/>
                            </a:solidFill>
                            <a:latin typeface="Cambria Math"/>
                          </a:rPr>
                          <m:t>𝑤</m:t>
                        </m:r>
                      </m:e>
                      <m:sub>
                        <m:r>
                          <a:rPr lang="en-US" sz="1150" i="1">
                            <a:solidFill>
                              <a:srgbClr val="FF0000"/>
                            </a:solidFill>
                            <a:latin typeface="Cambria Math"/>
                          </a:rPr>
                          <m:t>𝑖𝑗</m:t>
                        </m:r>
                      </m:sub>
                    </m:sSub>
                  </m:oMath>
                </a14:m>
                <a:endParaRPr lang="en-US" sz="1150" dirty="0"/>
              </a:p>
              <a:p>
                <a:pPr marL="1042988" lvl="2" indent="-342900">
                  <a:buFont typeface="+mj-lt"/>
                  <a:buAutoNum type="arabicPeriod"/>
                </a:pPr>
                <a:r>
                  <a:rPr lang="en-US" sz="1150" dirty="0"/>
                  <a:t>Update network weights with </a:t>
                </a:r>
                <a14:m>
                  <m:oMath xmlns:m="http://schemas.openxmlformats.org/officeDocument/2006/math">
                    <m:sSub>
                      <m:sSubPr>
                        <m:ctrlPr>
                          <a:rPr lang="en-US" sz="1150" i="1">
                            <a:solidFill>
                              <a:srgbClr val="FF0000"/>
                            </a:solidFill>
                            <a:latin typeface="Cambria Math" panose="02040503050406030204" pitchFamily="18" charset="0"/>
                          </a:rPr>
                        </m:ctrlPr>
                      </m:sSubPr>
                      <m:e>
                        <m:r>
                          <a:rPr lang="en-US" sz="1150" i="1">
                            <a:solidFill>
                              <a:srgbClr val="FF0000"/>
                            </a:solidFill>
                            <a:latin typeface="Cambria Math"/>
                          </a:rPr>
                          <m:t>𝑤</m:t>
                        </m:r>
                      </m:e>
                      <m:sub>
                        <m:r>
                          <a:rPr lang="en-US" sz="1150" i="1">
                            <a:solidFill>
                              <a:srgbClr val="FF0000"/>
                            </a:solidFill>
                            <a:latin typeface="Cambria Math"/>
                          </a:rPr>
                          <m:t>𝑖𝑗</m:t>
                        </m:r>
                      </m:sub>
                    </m:sSub>
                    <m:r>
                      <a:rPr lang="en-US" sz="1150" b="0" i="0" smtClean="0">
                        <a:solidFill>
                          <a:srgbClr val="FF0000"/>
                        </a:solidFill>
                        <a:latin typeface="Cambria Math" panose="02040503050406030204" pitchFamily="18" charset="0"/>
                      </a:rPr>
                      <m:t>=</m:t>
                    </m:r>
                    <m:sSub>
                      <m:sSubPr>
                        <m:ctrlPr>
                          <a:rPr lang="en-US" sz="1150" i="1">
                            <a:solidFill>
                              <a:srgbClr val="FF0000"/>
                            </a:solidFill>
                            <a:latin typeface="Cambria Math" panose="02040503050406030204" pitchFamily="18" charset="0"/>
                          </a:rPr>
                        </m:ctrlPr>
                      </m:sSubPr>
                      <m:e>
                        <m:r>
                          <a:rPr lang="en-US" sz="1150" i="1">
                            <a:solidFill>
                              <a:srgbClr val="FF0000"/>
                            </a:solidFill>
                            <a:latin typeface="Cambria Math"/>
                          </a:rPr>
                          <m:t>𝑤</m:t>
                        </m:r>
                      </m:e>
                      <m:sub>
                        <m:r>
                          <a:rPr lang="en-US" sz="1150" i="1">
                            <a:solidFill>
                              <a:srgbClr val="FF0000"/>
                            </a:solidFill>
                            <a:latin typeface="Cambria Math"/>
                          </a:rPr>
                          <m:t>𝑖𝑗</m:t>
                        </m:r>
                      </m:sub>
                    </m:sSub>
                    <m:r>
                      <a:rPr lang="en-US" sz="1150" b="0" i="0" smtClean="0">
                        <a:solidFill>
                          <a:srgbClr val="FF0000"/>
                        </a:solidFill>
                        <a:latin typeface="Cambria Math" panose="02040503050406030204" pitchFamily="18" charset="0"/>
                      </a:rPr>
                      <m:t>−</m:t>
                    </m:r>
                    <m:r>
                      <m:rPr>
                        <m:sty m:val="p"/>
                      </m:rPr>
                      <a:rPr lang="en-US" sz="1150" b="0" i="0" smtClean="0">
                        <a:solidFill>
                          <a:srgbClr val="FF0000"/>
                        </a:solidFill>
                        <a:latin typeface="Cambria Math" panose="02040503050406030204" pitchFamily="18" charset="0"/>
                      </a:rPr>
                      <m:t>R</m:t>
                    </m:r>
                    <m:r>
                      <a:rPr lang="en-US" sz="1150" b="0" i="0" smtClean="0">
                        <a:solidFill>
                          <a:srgbClr val="FF0000"/>
                        </a:solidFill>
                        <a:latin typeface="Cambria Math" panose="02040503050406030204" pitchFamily="18" charset="0"/>
                      </a:rPr>
                      <m:t>∗</m:t>
                    </m:r>
                    <m:r>
                      <m:rPr>
                        <m:sty m:val="p"/>
                      </m:rPr>
                      <a:rPr lang="en-US" sz="1150">
                        <a:solidFill>
                          <a:srgbClr val="FF0000"/>
                        </a:solidFill>
                        <a:latin typeface="Cambria Math"/>
                      </a:rPr>
                      <m:t>Δ</m:t>
                    </m:r>
                    <m:sSub>
                      <m:sSubPr>
                        <m:ctrlPr>
                          <a:rPr lang="en-US" sz="1150" i="1">
                            <a:solidFill>
                              <a:srgbClr val="FF0000"/>
                            </a:solidFill>
                            <a:latin typeface="Cambria Math" panose="02040503050406030204" pitchFamily="18" charset="0"/>
                          </a:rPr>
                        </m:ctrlPr>
                      </m:sSubPr>
                      <m:e>
                        <m:r>
                          <a:rPr lang="en-US" sz="1150" i="1">
                            <a:solidFill>
                              <a:srgbClr val="FF0000"/>
                            </a:solidFill>
                            <a:latin typeface="Cambria Math"/>
                          </a:rPr>
                          <m:t>𝑤</m:t>
                        </m:r>
                      </m:e>
                      <m:sub>
                        <m:r>
                          <a:rPr lang="en-US" sz="1150" i="1">
                            <a:solidFill>
                              <a:srgbClr val="FF0000"/>
                            </a:solidFill>
                            <a:latin typeface="Cambria Math"/>
                          </a:rPr>
                          <m:t>𝑖𝑗</m:t>
                        </m:r>
                      </m:sub>
                    </m:sSub>
                  </m:oMath>
                </a14:m>
                <a:endParaRPr lang="en-US" sz="1150" dirty="0"/>
              </a:p>
              <a:p>
                <a:pPr marL="400050" lvl="1" indent="0">
                  <a:buNone/>
                </a:pPr>
                <a:r>
                  <a:rPr lang="en-US" sz="1100" dirty="0"/>
                  <a:t>End epoch</a:t>
                </a:r>
              </a:p>
              <a:p>
                <a:pPr marL="342900" indent="-342900">
                  <a:buFont typeface="+mj-lt"/>
                  <a:buAutoNum type="arabicPeriod"/>
                </a:pPr>
                <a:endParaRPr lang="en-US" sz="1500" dirty="0"/>
              </a:p>
              <a:p>
                <a:pPr marL="342900" indent="-342900">
                  <a:buFont typeface="+mj-lt"/>
                  <a:buAutoNum type="arabicPeriod"/>
                </a:pPr>
                <a:endParaRPr lang="en-US" sz="1500" dirty="0"/>
              </a:p>
              <a:p>
                <a:pPr marL="0" indent="0">
                  <a:buNone/>
                </a:pPr>
                <a:r>
                  <a:rPr lang="en-US" sz="1500" dirty="0"/>
                  <a:t>Auto-differentiation packages such as </a:t>
                </a:r>
                <a:r>
                  <a:rPr lang="en-US" sz="1500" dirty="0" err="1"/>
                  <a:t>Tensorflow</a:t>
                </a:r>
                <a:r>
                  <a:rPr lang="en-US" sz="1500" dirty="0"/>
                  <a:t>, Torch, etc. help!</a:t>
                </a:r>
              </a:p>
              <a:p>
                <a:pPr marL="0" indent="0">
                  <a:buNone/>
                </a:pPr>
                <a:endParaRPr lang="en-US" sz="1500" dirty="0"/>
              </a:p>
              <a:p>
                <a:pPr marL="0" indent="0">
                  <a:buNone/>
                </a:pPr>
                <a:r>
                  <a:rPr lang="en-US" sz="1500" u="sng" dirty="0">
                    <a:solidFill>
                      <a:schemeClr val="tx1">
                        <a:lumMod val="75000"/>
                        <a:lumOff val="25000"/>
                      </a:schemeClr>
                    </a:solidFill>
                  </a:rPr>
                  <a:t>Quick example in code</a:t>
                </a:r>
              </a:p>
              <a:p>
                <a:pPr marL="342900" indent="-342900">
                  <a:buFont typeface="+mj-lt"/>
                  <a:buAutoNum type="arabicPeriod"/>
                </a:pPr>
                <a:endParaRPr lang="en-US" sz="1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8" t="-342"/>
                </a:stretch>
              </a:blipFill>
            </p:spPr>
            <p:txBody>
              <a:bodyPr/>
              <a:lstStyle/>
              <a:p>
                <a:r>
                  <a:rPr lang="en-US">
                    <a:noFill/>
                  </a:rPr>
                  <a:t> </a:t>
                </a:r>
              </a:p>
            </p:txBody>
          </p:sp>
        </mc:Fallback>
      </mc:AlternateContent>
      <p:sp>
        <p:nvSpPr>
          <p:cNvPr id="10" name="Rectangle 9"/>
          <p:cNvSpPr/>
          <p:nvPr/>
        </p:nvSpPr>
        <p:spPr>
          <a:xfrm>
            <a:off x="797256" y="1580827"/>
            <a:ext cx="5513136" cy="1642821"/>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2069246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53</a:t>
            </a:fld>
            <a:endParaRPr lang="en-US" dirty="0"/>
          </a:p>
        </p:txBody>
      </p:sp>
      <p:sp>
        <p:nvSpPr>
          <p:cNvPr id="2" name="Title 1"/>
          <p:cNvSpPr>
            <a:spLocks noGrp="1"/>
          </p:cNvSpPr>
          <p:nvPr>
            <p:ph type="title"/>
          </p:nvPr>
        </p:nvSpPr>
        <p:spPr/>
        <p:txBody>
          <a:bodyPr/>
          <a:lstStyle/>
          <a:p>
            <a:r>
              <a:rPr lang="en-US"/>
              <a:t>Comments on Training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No guarantee of convergence</a:t>
            </a:r>
            <a:r>
              <a:rPr lang="en-US" dirty="0"/>
              <a:t>; neural networks form non-convex functions with multiple local minima</a:t>
            </a:r>
          </a:p>
          <a:p>
            <a:r>
              <a:rPr lang="en-US" dirty="0"/>
              <a:t>In practice, many large networks can be trained on large amounts of data for realistic problems.</a:t>
            </a:r>
          </a:p>
          <a:p>
            <a:r>
              <a:rPr lang="en-US" dirty="0">
                <a:solidFill>
                  <a:srgbClr val="FF0000"/>
                </a:solidFill>
              </a:rPr>
              <a:t>Many epochs </a:t>
            </a:r>
            <a:r>
              <a:rPr lang="en-US" dirty="0"/>
              <a:t>(tens of thousands) may be needed for adequate training. Large data sets may require many hours of CPU </a:t>
            </a:r>
          </a:p>
          <a:p>
            <a:r>
              <a:rPr lang="en-US" dirty="0">
                <a:solidFill>
                  <a:srgbClr val="FF0000"/>
                </a:solidFill>
              </a:rPr>
              <a:t>Termination criteria:</a:t>
            </a:r>
            <a:r>
              <a:rPr lang="en-US" dirty="0"/>
              <a:t> Number of epochs;  Threshold on training set error; No decrease in error; Increased error on a validation set.</a:t>
            </a:r>
          </a:p>
          <a:p>
            <a:r>
              <a:rPr lang="en-US" dirty="0"/>
              <a:t>To </a:t>
            </a:r>
            <a:r>
              <a:rPr lang="en-US" dirty="0">
                <a:solidFill>
                  <a:srgbClr val="FF0000"/>
                </a:solidFill>
              </a:rPr>
              <a:t>avoid local minima</a:t>
            </a:r>
            <a:r>
              <a:rPr lang="en-US" dirty="0"/>
              <a:t>: several trials with different random initial weights with majority or voting techniques</a:t>
            </a:r>
          </a:p>
        </p:txBody>
      </p:sp>
    </p:spTree>
    <p:extLst>
      <p:ext uri="{BB962C8B-B14F-4D97-AF65-F5344CB8AC3E}">
        <p14:creationId xmlns:p14="http://schemas.microsoft.com/office/powerpoint/2010/main" val="40482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54</a:t>
            </a:fld>
            <a:endParaRPr lang="en-US" dirty="0"/>
          </a:p>
        </p:txBody>
      </p:sp>
      <p:sp>
        <p:nvSpPr>
          <p:cNvPr id="2" name="Title 1"/>
          <p:cNvSpPr>
            <a:spLocks noGrp="1"/>
          </p:cNvSpPr>
          <p:nvPr>
            <p:ph type="title"/>
          </p:nvPr>
        </p:nvSpPr>
        <p:spPr/>
        <p:txBody>
          <a:bodyPr/>
          <a:lstStyle/>
          <a:p>
            <a:r>
              <a:rPr lang="en-US"/>
              <a:t>Over-training Prevention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a:t>Running too many epochs and/or a NN with many hidden layers may lead to an </a:t>
            </a:r>
            <a:r>
              <a:rPr lang="en-US" dirty="0">
                <a:solidFill>
                  <a:srgbClr val="FF0000"/>
                </a:solidFill>
              </a:rPr>
              <a:t>overfit </a:t>
            </a:r>
            <a:r>
              <a:rPr lang="en-US" dirty="0"/>
              <a:t>network</a:t>
            </a:r>
          </a:p>
          <a:p>
            <a:r>
              <a:rPr lang="en-US" dirty="0"/>
              <a:t>Keep an </a:t>
            </a:r>
            <a:r>
              <a:rPr lang="en-US" dirty="0">
                <a:solidFill>
                  <a:srgbClr val="FF0000"/>
                </a:solidFill>
              </a:rPr>
              <a:t>held-out validation </a:t>
            </a:r>
            <a:r>
              <a:rPr lang="en-US" dirty="0"/>
              <a:t>set and test accuracy after every epoch</a:t>
            </a:r>
          </a:p>
          <a:p>
            <a:r>
              <a:rPr lang="en-US" dirty="0"/>
              <a:t>Early stopping: maintain weights for best performing network on the validation set and return it when performance decreases significantly beyond that.</a:t>
            </a:r>
          </a:p>
          <a:p>
            <a:r>
              <a:rPr lang="en-US" dirty="0"/>
              <a:t> To avoid losing training data to validation:</a:t>
            </a:r>
          </a:p>
          <a:p>
            <a:pPr lvl="1"/>
            <a:r>
              <a:rPr lang="en-US" dirty="0"/>
              <a:t>Use 10-fold cross-validation to determine the average number of epochs that optimizes validation performance</a:t>
            </a:r>
          </a:p>
          <a:p>
            <a:pPr lvl="1"/>
            <a:r>
              <a:rPr lang="en-US" dirty="0"/>
              <a:t>Train on the full data set using this many epochs to produce the final results</a:t>
            </a:r>
          </a:p>
          <a:p>
            <a:endParaRPr lang="en-US" dirty="0"/>
          </a:p>
        </p:txBody>
      </p:sp>
    </p:spTree>
    <p:extLst>
      <p:ext uri="{BB962C8B-B14F-4D97-AF65-F5344CB8AC3E}">
        <p14:creationId xmlns:p14="http://schemas.microsoft.com/office/powerpoint/2010/main" val="26801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55</a:t>
            </a:fld>
            <a:endParaRPr lang="en-US" dirty="0"/>
          </a:p>
        </p:txBody>
      </p:sp>
      <p:sp>
        <p:nvSpPr>
          <p:cNvPr id="2" name="Title 1"/>
          <p:cNvSpPr>
            <a:spLocks noGrp="1"/>
          </p:cNvSpPr>
          <p:nvPr>
            <p:ph type="title"/>
          </p:nvPr>
        </p:nvSpPr>
        <p:spPr/>
        <p:txBody>
          <a:bodyPr/>
          <a:lstStyle/>
          <a:p>
            <a:r>
              <a:rPr lang="en-US"/>
              <a:t>Over-fitting prevention </a:t>
            </a:r>
            <a:endParaRPr lang="en-US" dirty="0"/>
          </a:p>
        </p:txBody>
      </p:sp>
      <p:sp>
        <p:nvSpPr>
          <p:cNvPr id="3" name="Content Placeholder 2"/>
          <p:cNvSpPr>
            <a:spLocks noGrp="1"/>
          </p:cNvSpPr>
          <p:nvPr>
            <p:ph idx="1"/>
          </p:nvPr>
        </p:nvSpPr>
        <p:spPr/>
        <p:txBody>
          <a:bodyPr>
            <a:normAutofit fontScale="92500"/>
          </a:bodyPr>
          <a:lstStyle/>
          <a:p>
            <a:r>
              <a:rPr lang="en-US" dirty="0">
                <a:solidFill>
                  <a:srgbClr val="FF0000"/>
                </a:solidFill>
              </a:rPr>
              <a:t>Too few hidden units </a:t>
            </a:r>
            <a:r>
              <a:rPr lang="en-US" dirty="0"/>
              <a:t>prevent the system from adequately fitting the data and learning the concept.</a:t>
            </a:r>
          </a:p>
          <a:p>
            <a:r>
              <a:rPr lang="en-US" dirty="0"/>
              <a:t>Using </a:t>
            </a:r>
            <a:r>
              <a:rPr lang="en-US" dirty="0">
                <a:solidFill>
                  <a:srgbClr val="FF0000"/>
                </a:solidFill>
              </a:rPr>
              <a:t>too many hidden units</a:t>
            </a:r>
            <a:r>
              <a:rPr lang="en-US" dirty="0"/>
              <a:t> leads to over-fitting.</a:t>
            </a:r>
          </a:p>
          <a:p>
            <a:r>
              <a:rPr lang="en-US" dirty="0"/>
              <a:t>Similar cross-validation method can  be used to determine an appropriate number of hidden units.  (general)</a:t>
            </a:r>
          </a:p>
          <a:p>
            <a:r>
              <a:rPr lang="en-US" dirty="0"/>
              <a:t>Another approach to prevent over-fitting is weight-decay: all weights are multiplied by some fraction in (0,1) after every epoch.</a:t>
            </a:r>
          </a:p>
          <a:p>
            <a:pPr lvl="1"/>
            <a:r>
              <a:rPr lang="en-US" dirty="0"/>
              <a:t>Encourages smaller weights and less complex hypothesis</a:t>
            </a:r>
          </a:p>
          <a:p>
            <a:pPr lvl="1"/>
            <a:r>
              <a:rPr lang="en-US" dirty="0"/>
              <a:t>Equivalently: change Error function to include a term for the sum of the squares of the weights in the network. (general)</a:t>
            </a:r>
          </a:p>
          <a:p>
            <a:endParaRPr lang="en-US" dirty="0"/>
          </a:p>
        </p:txBody>
      </p:sp>
    </p:spTree>
    <p:extLst>
      <p:ext uri="{BB962C8B-B14F-4D97-AF65-F5344CB8AC3E}">
        <p14:creationId xmlns:p14="http://schemas.microsoft.com/office/powerpoint/2010/main" val="3154839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2" name="Title 1"/>
          <p:cNvSpPr>
            <a:spLocks noGrp="1"/>
          </p:cNvSpPr>
          <p:nvPr>
            <p:ph type="title"/>
          </p:nvPr>
        </p:nvSpPr>
        <p:spPr/>
        <p:txBody>
          <a:bodyPr/>
          <a:lstStyle/>
          <a:p>
            <a:r>
              <a:rPr lang="en-US"/>
              <a:t>Dropout 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Proposed by (Hinton et al, 2012)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Each time decide whether to delete one hidden unit with some probability </a:t>
                </a:r>
                <a14:m>
                  <m:oMath xmlns:m="http://schemas.openxmlformats.org/officeDocument/2006/math">
                    <m:r>
                      <a:rPr lang="en-US" i="1" dirty="0" smtClean="0">
                        <a:latin typeface="Cambria Math" panose="02040503050406030204" pitchFamily="18" charset="0"/>
                      </a:rPr>
                      <m:t>𝑝</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2810" b="-2479"/>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srcRect/>
          <a:stretch>
            <a:fillRect/>
          </a:stretch>
        </p:blipFill>
        <p:spPr bwMode="auto">
          <a:xfrm>
            <a:off x="3238293" y="1396941"/>
            <a:ext cx="2933907" cy="2546410"/>
          </a:xfrm>
          <a:prstGeom prst="rect">
            <a:avLst/>
          </a:prstGeom>
          <a:noFill/>
          <a:ln w="9525">
            <a:noFill/>
            <a:miter lim="800000"/>
            <a:headEnd/>
            <a:tailEnd/>
          </a:ln>
          <a:effectLst/>
        </p:spPr>
      </p:pic>
    </p:spTree>
    <p:extLst>
      <p:ext uri="{BB962C8B-B14F-4D97-AF65-F5344CB8AC3E}">
        <p14:creationId xmlns:p14="http://schemas.microsoft.com/office/powerpoint/2010/main" val="3124486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2" name="Title 1"/>
          <p:cNvSpPr>
            <a:spLocks noGrp="1"/>
          </p:cNvSpPr>
          <p:nvPr>
            <p:ph type="title"/>
          </p:nvPr>
        </p:nvSpPr>
        <p:spPr/>
        <p:txBody>
          <a:bodyPr/>
          <a:lstStyle/>
          <a:p>
            <a:r>
              <a:rPr lang="en-US"/>
              <a:t>Dropout 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Dropout of </a:t>
                </a:r>
                <a14:m>
                  <m:oMath xmlns:m="http://schemas.openxmlformats.org/officeDocument/2006/math">
                    <m:r>
                      <a:rPr lang="en-US" i="1" dirty="0" smtClean="0">
                        <a:latin typeface="Cambria Math" panose="02040503050406030204" pitchFamily="18" charset="0"/>
                      </a:rPr>
                      <m:t>50%</m:t>
                    </m:r>
                  </m:oMath>
                </a14:m>
                <a:r>
                  <a:rPr lang="en-US" dirty="0"/>
                  <a:t> of the hidden units and </a:t>
                </a:r>
                <a14:m>
                  <m:oMath xmlns:m="http://schemas.openxmlformats.org/officeDocument/2006/math">
                    <m:r>
                      <a:rPr lang="en-US" i="1" dirty="0" smtClean="0">
                        <a:latin typeface="Cambria Math" panose="02040503050406030204" pitchFamily="18" charset="0"/>
                      </a:rPr>
                      <m:t>20%</m:t>
                    </m:r>
                  </m:oMath>
                </a14:m>
                <a:r>
                  <a:rPr lang="en-US" dirty="0"/>
                  <a:t> of the input units (Hinton et al, 2012)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b="-2479"/>
                </a:stretch>
              </a:blipFill>
            </p:spPr>
            <p:txBody>
              <a:bodyPr/>
              <a:lstStyle/>
              <a:p>
                <a:r>
                  <a:rPr lang="en-US">
                    <a:noFill/>
                  </a:rPr>
                  <a:t> </a:t>
                </a:r>
              </a:p>
            </p:txBody>
          </p:sp>
        </mc:Fallback>
      </mc:AlternateContent>
      <p:pic>
        <p:nvPicPr>
          <p:cNvPr id="7" name="Picture 4"/>
          <p:cNvPicPr>
            <a:picLocks noChangeAspect="1" noChangeArrowheads="1"/>
          </p:cNvPicPr>
          <p:nvPr/>
        </p:nvPicPr>
        <p:blipFill rotWithShape="1">
          <a:blip r:embed="rId3"/>
          <a:srcRect l="21642" r="20669"/>
          <a:stretch/>
        </p:blipFill>
        <p:spPr bwMode="auto">
          <a:xfrm>
            <a:off x="2522575" y="889102"/>
            <a:ext cx="4360678" cy="3038896"/>
          </a:xfrm>
          <a:prstGeom prst="rect">
            <a:avLst/>
          </a:prstGeom>
          <a:noFill/>
          <a:ln w="9525">
            <a:noFill/>
            <a:miter lim="800000"/>
            <a:headEnd/>
            <a:tailEnd/>
          </a:ln>
          <a:effectLst/>
        </p:spPr>
      </p:pic>
    </p:spTree>
    <p:extLst>
      <p:ext uri="{BB962C8B-B14F-4D97-AF65-F5344CB8AC3E}">
        <p14:creationId xmlns:p14="http://schemas.microsoft.com/office/powerpoint/2010/main" val="750103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2" name="Title 1"/>
          <p:cNvSpPr>
            <a:spLocks noGrp="1"/>
          </p:cNvSpPr>
          <p:nvPr>
            <p:ph type="title"/>
          </p:nvPr>
        </p:nvSpPr>
        <p:spPr/>
        <p:txBody>
          <a:bodyPr/>
          <a:lstStyle/>
          <a:p>
            <a:r>
              <a:rPr lang="en-US"/>
              <a:t>Dropout 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Model averaging effect </a:t>
                </a:r>
              </a:p>
              <a:p>
                <a:pPr lvl="1"/>
                <a:r>
                  <a:rPr lang="en-US" dirty="0"/>
                  <a:t>Among </a:t>
                </a:r>
                <a14:m>
                  <m:oMath xmlns:m="http://schemas.openxmlformats.org/officeDocument/2006/math">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2</m:t>
                        </m:r>
                      </m:e>
                      <m:sup>
                        <m:r>
                          <a:rPr lang="en-US" dirty="0">
                            <a:latin typeface="Cambria Math" panose="02040503050406030204" pitchFamily="18" charset="0"/>
                          </a:rPr>
                          <m:t>𝐻</m:t>
                        </m:r>
                      </m:sup>
                    </m:sSup>
                  </m:oMath>
                </a14:m>
                <a:r>
                  <a:rPr lang="en-US" dirty="0"/>
                  <a:t> models, with shared parameters </a:t>
                </a:r>
              </a:p>
              <a:p>
                <a:pPr lvl="2"/>
                <a14:m>
                  <m:oMath xmlns:m="http://schemas.openxmlformats.org/officeDocument/2006/math">
                    <m:r>
                      <a:rPr lang="en-US" dirty="0" smtClean="0">
                        <a:latin typeface="Cambria Math" panose="02040503050406030204" pitchFamily="18" charset="0"/>
                      </a:rPr>
                      <m:t>𝐻</m:t>
                    </m:r>
                  </m:oMath>
                </a14:m>
                <a:r>
                  <a:rPr lang="en-US" dirty="0"/>
                  <a:t>: number of units in the network </a:t>
                </a:r>
              </a:p>
              <a:p>
                <a:pPr lvl="1"/>
                <a:r>
                  <a:rPr lang="en-US" dirty="0"/>
                  <a:t>Only a few get trained </a:t>
                </a:r>
              </a:p>
              <a:p>
                <a:pPr lvl="1"/>
                <a:r>
                  <a:rPr lang="en-US" dirty="0"/>
                  <a:t>Much stronger than the known </a:t>
                </a:r>
                <a:r>
                  <a:rPr lang="en-US" dirty="0" err="1"/>
                  <a:t>regularizer</a:t>
                </a:r>
                <a:r>
                  <a:rPr lang="en-US" dirty="0"/>
                  <a:t> </a:t>
                </a:r>
              </a:p>
              <a:p>
                <a:endParaRPr lang="en-US" dirty="0"/>
              </a:p>
              <a:p>
                <a:r>
                  <a:rPr lang="en-US" dirty="0"/>
                  <a:t>What about the input space?</a:t>
                </a:r>
              </a:p>
              <a:p>
                <a:pPr lvl="1"/>
                <a:r>
                  <a:rPr lang="en-US" dirty="0"/>
                  <a:t>Do the same thing!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srcRect/>
          <a:stretch>
            <a:fillRect/>
          </a:stretch>
        </p:blipFill>
        <p:spPr bwMode="auto">
          <a:xfrm>
            <a:off x="5110765" y="2910611"/>
            <a:ext cx="2547335" cy="1684012"/>
          </a:xfrm>
          <a:prstGeom prst="rect">
            <a:avLst/>
          </a:prstGeom>
          <a:noFill/>
          <a:ln w="9525">
            <a:noFill/>
            <a:miter lim="800000"/>
            <a:headEnd/>
            <a:tailEnd/>
          </a:ln>
          <a:effectLst/>
        </p:spPr>
      </p:pic>
    </p:spTree>
    <p:extLst>
      <p:ext uri="{BB962C8B-B14F-4D97-AF65-F5344CB8AC3E}">
        <p14:creationId xmlns:p14="http://schemas.microsoft.com/office/powerpoint/2010/main" val="3105521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59</a:t>
            </a:fld>
            <a:endParaRPr lang="en-US" dirty="0"/>
          </a:p>
        </p:txBody>
      </p:sp>
      <p:sp>
        <p:nvSpPr>
          <p:cNvPr id="1064962" name="Rectangle 2"/>
          <p:cNvSpPr>
            <a:spLocks noGrp="1" noChangeArrowheads="1"/>
          </p:cNvSpPr>
          <p:nvPr>
            <p:ph type="title"/>
          </p:nvPr>
        </p:nvSpPr>
        <p:spPr/>
        <p:txBody>
          <a:bodyPr/>
          <a:lstStyle/>
          <a:p>
            <a:r>
              <a:rPr lang="en-US"/>
              <a:t>Recap: Multi-Layer Perceptrons</a:t>
            </a:r>
            <a:endParaRPr lang="en-US" dirty="0"/>
          </a:p>
        </p:txBody>
      </p:sp>
      <p:sp>
        <p:nvSpPr>
          <p:cNvPr id="1064963" name="Rectangle 3"/>
          <p:cNvSpPr>
            <a:spLocks noGrp="1" noChangeArrowheads="1"/>
          </p:cNvSpPr>
          <p:nvPr>
            <p:ph idx="1"/>
          </p:nvPr>
        </p:nvSpPr>
        <p:spPr/>
        <p:txBody>
          <a:bodyPr>
            <a:normAutofit fontScale="85000" lnSpcReduction="20000"/>
          </a:bodyPr>
          <a:lstStyle/>
          <a:p>
            <a:r>
              <a:rPr lang="en-US" dirty="0"/>
              <a:t>Multi-layer network </a:t>
            </a:r>
          </a:p>
          <a:p>
            <a:pPr lvl="1"/>
            <a:r>
              <a:rPr lang="en-US" dirty="0"/>
              <a:t>A global approximator </a:t>
            </a:r>
          </a:p>
          <a:p>
            <a:pPr lvl="1"/>
            <a:r>
              <a:rPr lang="en-US" dirty="0"/>
              <a:t>Different rules for training it </a:t>
            </a:r>
          </a:p>
          <a:p>
            <a:r>
              <a:rPr lang="en-US" dirty="0"/>
              <a:t>The Back-propagation</a:t>
            </a:r>
          </a:p>
          <a:p>
            <a:pPr lvl="1"/>
            <a:r>
              <a:rPr lang="en-US" dirty="0"/>
              <a:t>Forward step </a:t>
            </a:r>
          </a:p>
          <a:p>
            <a:pPr lvl="1"/>
            <a:r>
              <a:rPr lang="en-US" dirty="0"/>
              <a:t>Back propagation of errors </a:t>
            </a:r>
          </a:p>
          <a:p>
            <a:endParaRPr lang="en-US" dirty="0"/>
          </a:p>
          <a:p>
            <a:r>
              <a:rPr lang="en-US" dirty="0"/>
              <a:t>Congrats! Now you know the most important algorithm in neural networks!</a:t>
            </a:r>
          </a:p>
          <a:p>
            <a:pPr marL="0" indent="0">
              <a:buNone/>
            </a:pPr>
            <a:endParaRPr lang="en-US" dirty="0"/>
          </a:p>
          <a:p>
            <a:r>
              <a:rPr lang="en-US" dirty="0"/>
              <a:t>Next Time: </a:t>
            </a:r>
          </a:p>
          <a:p>
            <a:pPr lvl="1"/>
            <a:r>
              <a:rPr lang="en-US" dirty="0"/>
              <a:t>Convolutional Neural Networks </a:t>
            </a:r>
          </a:p>
          <a:p>
            <a:pPr lvl="1"/>
            <a:r>
              <a:rPr lang="en-US" dirty="0"/>
              <a:t>Recurrent Neural Networks  </a:t>
            </a:r>
          </a:p>
        </p:txBody>
      </p:sp>
      <p:grpSp>
        <p:nvGrpSpPr>
          <p:cNvPr id="7" name="Group 6"/>
          <p:cNvGrpSpPr/>
          <p:nvPr/>
        </p:nvGrpSpPr>
        <p:grpSpPr>
          <a:xfrm>
            <a:off x="5200650" y="914401"/>
            <a:ext cx="2651322" cy="1757407"/>
            <a:chOff x="5599913" y="3472934"/>
            <a:chExt cx="3535095" cy="2343208"/>
          </a:xfrm>
        </p:grpSpPr>
        <p:grpSp>
          <p:nvGrpSpPr>
            <p:cNvPr id="8" name="Group 51"/>
            <p:cNvGrpSpPr>
              <a:grpSpLocks/>
            </p:cNvGrpSpPr>
            <p:nvPr/>
          </p:nvGrpSpPr>
          <p:grpSpPr bwMode="auto">
            <a:xfrm>
              <a:off x="6248400" y="3543300"/>
              <a:ext cx="2209800" cy="21717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9" name="Rectangle 8"/>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0" name="Rectangle 9"/>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1" name="Rectangle 10"/>
            <p:cNvSpPr/>
            <p:nvPr/>
          </p:nvSpPr>
          <p:spPr>
            <a:xfrm>
              <a:off x="8192015" y="4444484"/>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2" name="Rectangle 11"/>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Tree>
    <p:extLst>
      <p:ext uri="{BB962C8B-B14F-4D97-AF65-F5344CB8AC3E}">
        <p14:creationId xmlns:p14="http://schemas.microsoft.com/office/powerpoint/2010/main" val="368071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6</a:t>
            </a:fld>
            <a:endParaRPr lang="en-US"/>
          </a:p>
        </p:txBody>
      </p:sp>
      <p:sp>
        <p:nvSpPr>
          <p:cNvPr id="808962" name="Rectangle 2"/>
          <p:cNvSpPr>
            <a:spLocks noGrp="1" noChangeArrowheads="1"/>
          </p:cNvSpPr>
          <p:nvPr>
            <p:ph type="title"/>
          </p:nvPr>
        </p:nvSpPr>
        <p:spPr/>
        <p:txBody>
          <a:bodyPr/>
          <a:lstStyle/>
          <a:p>
            <a:r>
              <a:rPr lang="en-US" dirty="0"/>
              <a:t>Neural Networks</a:t>
            </a:r>
          </a:p>
        </p:txBody>
      </p:sp>
      <p:sp>
        <p:nvSpPr>
          <p:cNvPr id="808963" name="Rectangle 3"/>
          <p:cNvSpPr>
            <a:spLocks noGrp="1" noChangeArrowheads="1"/>
          </p:cNvSpPr>
          <p:nvPr>
            <p:ph idx="1"/>
          </p:nvPr>
        </p:nvSpPr>
        <p:spPr/>
        <p:txBody>
          <a:bodyPr>
            <a:normAutofit/>
          </a:bodyPr>
          <a:lstStyle/>
          <a:p>
            <a:r>
              <a:rPr lang="en-US" dirty="0"/>
              <a:t>Multi-layer networks were designed to overcome the computational (expressivity) limitation of a single threshold element. </a:t>
            </a:r>
          </a:p>
          <a:p>
            <a:pPr marL="0" indent="0">
              <a:buNone/>
            </a:pPr>
            <a:endParaRPr lang="en-US" dirty="0"/>
          </a:p>
          <a:p>
            <a:pPr marL="0" indent="0">
              <a:buNone/>
            </a:pPr>
            <a:r>
              <a:rPr lang="en-US" dirty="0"/>
              <a:t>Linear Threshold Unit</a:t>
            </a:r>
          </a:p>
        </p:txBody>
      </p:sp>
      <p:grpSp>
        <p:nvGrpSpPr>
          <p:cNvPr id="4" name="Group 3"/>
          <p:cNvGrpSpPr/>
          <p:nvPr/>
        </p:nvGrpSpPr>
        <p:grpSpPr>
          <a:xfrm>
            <a:off x="5560017" y="1969952"/>
            <a:ext cx="2343774" cy="1720848"/>
            <a:chOff x="6248400" y="3457932"/>
            <a:chExt cx="3125030" cy="229446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4" name="Oval 24"/>
              <p:cNvSpPr>
                <a:spLocks noChangeArrowheads="1"/>
              </p:cNvSpPr>
              <p:nvPr/>
            </p:nvSpPr>
            <p:spPr bwMode="auto">
              <a:xfrm>
                <a:off x="2496"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10" name="AutoShape 28"/>
              <p:cNvCxnSpPr>
                <a:cxnSpLocks noChangeShapeType="1"/>
                <a:stCxn id="34" idx="4"/>
                <a:endCxn id="36" idx="0"/>
              </p:cNvCxnSpPr>
              <p:nvPr/>
            </p:nvCxnSpPr>
            <p:spPr bwMode="auto">
              <a:xfrm>
                <a:off x="2568" y="2640"/>
                <a:ext cx="43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a:off x="2568" y="2640"/>
                <a:ext cx="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48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Rectangle 42"/>
            <p:cNvSpPr/>
            <p:nvPr/>
          </p:nvSpPr>
          <p:spPr>
            <a:xfrm>
              <a:off x="8571720" y="5352285"/>
              <a:ext cx="727122"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447621" y="4405108"/>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422221" y="3457932"/>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pic>
        <p:nvPicPr>
          <p:cNvPr id="50" name="Picture 49">
            <a:extLst>
              <a:ext uri="{FF2B5EF4-FFF2-40B4-BE49-F238E27FC236}">
                <a16:creationId xmlns:a16="http://schemas.microsoft.com/office/drawing/2014/main" id="{66518D38-283F-6D45-9DF5-5C322184D2E2}"/>
              </a:ext>
            </a:extLst>
          </p:cNvPr>
          <p:cNvPicPr>
            <a:picLocks noChangeAspect="1"/>
          </p:cNvPicPr>
          <p:nvPr/>
        </p:nvPicPr>
        <p:blipFill>
          <a:blip r:embed="rId3"/>
          <a:stretch>
            <a:fillRect/>
          </a:stretch>
        </p:blipFill>
        <p:spPr>
          <a:xfrm>
            <a:off x="447410" y="3212697"/>
            <a:ext cx="4384286" cy="1290271"/>
          </a:xfrm>
          <a:prstGeom prst="rect">
            <a:avLst/>
          </a:prstGeom>
        </p:spPr>
      </p:pic>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B1655D41-5905-7745-B4F7-23EECECC8342}"/>
                  </a:ext>
                </a:extLst>
              </p:cNvPr>
              <p:cNvSpPr/>
              <p:nvPr/>
            </p:nvSpPr>
            <p:spPr>
              <a:xfrm>
                <a:off x="4496320" y="4219967"/>
                <a:ext cx="271311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𝑠𝑖𝑔𝑛</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1" dirty="0" smtClean="0">
                              <a:latin typeface="Cambria Math" panose="02040503050406030204" pitchFamily="18" charset="0"/>
                            </a:rPr>
                            <m:t>w</m:t>
                          </m:r>
                        </m:e>
                        <m:sub>
                          <m:r>
                            <a:rPr lang="en-US" b="0" i="1" dirty="0" smtClean="0">
                              <a:latin typeface="Cambria Math" panose="02040503050406030204" pitchFamily="18" charset="0"/>
                            </a:rPr>
                            <m:t>𝑖</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 </m:t>
                      </m:r>
                      <m:r>
                        <a:rPr lang="en-US" b="0" i="1" dirty="0" smtClean="0">
                          <a:latin typeface="Cambria Math" panose="02040503050406030204" pitchFamily="18" charset="0"/>
                        </a:rPr>
                        <m:t>𝑇</m:t>
                      </m:r>
                      <m:r>
                        <a:rPr lang="en-US" b="0" i="1" dirty="0" smtClean="0">
                          <a:latin typeface="Cambria Math" panose="02040503050406030204" pitchFamily="18" charset="0"/>
                        </a:rPr>
                        <m:t>)</m:t>
                      </m:r>
                    </m:oMath>
                  </m:oMathPara>
                </a14:m>
                <a:endParaRPr lang="en-US" dirty="0"/>
              </a:p>
            </p:txBody>
          </p:sp>
        </mc:Choice>
        <mc:Fallback xmlns="">
          <p:sp>
            <p:nvSpPr>
              <p:cNvPr id="53" name="Rectangle 52">
                <a:extLst>
                  <a:ext uri="{FF2B5EF4-FFF2-40B4-BE49-F238E27FC236}">
                    <a16:creationId xmlns:a16="http://schemas.microsoft.com/office/drawing/2014/main" id="{B1655D41-5905-7745-B4F7-23EECECC8342}"/>
                  </a:ext>
                </a:extLst>
              </p:cNvPr>
              <p:cNvSpPr>
                <a:spLocks noRot="1" noChangeAspect="1" noMove="1" noResize="1" noEditPoints="1" noAdjustHandles="1" noChangeArrowheads="1" noChangeShapeType="1" noTextEdit="1"/>
              </p:cNvSpPr>
              <p:nvPr/>
            </p:nvSpPr>
            <p:spPr>
              <a:xfrm>
                <a:off x="4496320" y="4219967"/>
                <a:ext cx="2713113" cy="369332"/>
              </a:xfrm>
              <a:prstGeom prst="rect">
                <a:avLst/>
              </a:prstGeom>
              <a:blipFill>
                <a:blip r:embed="rId4"/>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2483222937"/>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7</a:t>
            </a:fld>
            <a:endParaRPr lang="en-US" dirty="0"/>
          </a:p>
        </p:txBody>
      </p:sp>
      <p:sp>
        <p:nvSpPr>
          <p:cNvPr id="2" name="Title 1"/>
          <p:cNvSpPr>
            <a:spLocks noGrp="1"/>
          </p:cNvSpPr>
          <p:nvPr>
            <p:ph type="title"/>
          </p:nvPr>
        </p:nvSpPr>
        <p:spPr/>
        <p:txBody>
          <a:bodyPr/>
          <a:lstStyle/>
          <a:p>
            <a:r>
              <a:rPr lang="en-US" dirty="0"/>
              <a:t>History: Neural Computation </a:t>
            </a:r>
          </a:p>
        </p:txBody>
      </p:sp>
      <p:sp>
        <p:nvSpPr>
          <p:cNvPr id="3" name="Content Placeholder 2"/>
          <p:cNvSpPr>
            <a:spLocks noGrp="1"/>
          </p:cNvSpPr>
          <p:nvPr>
            <p:ph idx="1"/>
          </p:nvPr>
        </p:nvSpPr>
        <p:spPr/>
        <p:txBody>
          <a:bodyPr>
            <a:normAutofit/>
          </a:bodyPr>
          <a:lstStyle/>
          <a:p>
            <a:r>
              <a:rPr lang="en-US" dirty="0">
                <a:solidFill>
                  <a:srgbClr val="0000FF"/>
                </a:solidFill>
              </a:rPr>
              <a:t>McCulloch and Pitts (1943)</a:t>
            </a:r>
            <a:r>
              <a:rPr lang="en-US" dirty="0"/>
              <a:t> showed how linear threshold units can be used to compute logical functions </a:t>
            </a:r>
          </a:p>
        </p:txBody>
      </p:sp>
      <p:pic>
        <p:nvPicPr>
          <p:cNvPr id="7" name="Picture 6">
            <a:extLst>
              <a:ext uri="{FF2B5EF4-FFF2-40B4-BE49-F238E27FC236}">
                <a16:creationId xmlns:a16="http://schemas.microsoft.com/office/drawing/2014/main" id="{636C439D-A4C4-5D44-A65E-14F377631555}"/>
              </a:ext>
            </a:extLst>
          </p:cNvPr>
          <p:cNvPicPr>
            <a:picLocks noChangeAspect="1"/>
          </p:cNvPicPr>
          <p:nvPr/>
        </p:nvPicPr>
        <p:blipFill>
          <a:blip r:embed="rId2"/>
          <a:stretch>
            <a:fillRect/>
          </a:stretch>
        </p:blipFill>
        <p:spPr>
          <a:xfrm>
            <a:off x="2713113" y="1768110"/>
            <a:ext cx="5056968" cy="3204733"/>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6C591E3-12A0-2849-9364-568C56A30BAE}"/>
                  </a:ext>
                </a:extLst>
              </p:cNvPr>
              <p:cNvSpPr/>
              <p:nvPr/>
            </p:nvSpPr>
            <p:spPr>
              <a:xfrm>
                <a:off x="0" y="2946718"/>
                <a:ext cx="271311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𝑠𝑖𝑔𝑛</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1" dirty="0" smtClean="0">
                              <a:latin typeface="Cambria Math" panose="02040503050406030204" pitchFamily="18" charset="0"/>
                            </a:rPr>
                            <m:t>w</m:t>
                          </m:r>
                        </m:e>
                        <m:sub>
                          <m:r>
                            <a:rPr lang="en-US" b="0" i="1" dirty="0" smtClean="0">
                              <a:latin typeface="Cambria Math" panose="02040503050406030204" pitchFamily="18" charset="0"/>
                            </a:rPr>
                            <m:t>𝑖</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 </m:t>
                      </m:r>
                      <m:r>
                        <a:rPr lang="en-US" b="0" i="1" dirty="0" smtClean="0">
                          <a:latin typeface="Cambria Math" panose="02040503050406030204" pitchFamily="18" charset="0"/>
                        </a:rPr>
                        <m:t>𝑇</m:t>
                      </m:r>
                      <m:r>
                        <a:rPr lang="en-US" b="0" i="1" dirty="0" smtClean="0">
                          <a:latin typeface="Cambria Math" panose="02040503050406030204" pitchFamily="18" charset="0"/>
                        </a:rPr>
                        <m:t>)</m:t>
                      </m:r>
                    </m:oMath>
                  </m:oMathPara>
                </a14:m>
                <a:endParaRPr lang="en-US" dirty="0"/>
              </a:p>
            </p:txBody>
          </p:sp>
        </mc:Choice>
        <mc:Fallback xmlns="">
          <p:sp>
            <p:nvSpPr>
              <p:cNvPr id="9" name="Rectangle 8">
                <a:extLst>
                  <a:ext uri="{FF2B5EF4-FFF2-40B4-BE49-F238E27FC236}">
                    <a16:creationId xmlns:a16="http://schemas.microsoft.com/office/drawing/2014/main" id="{26C591E3-12A0-2849-9364-568C56A30BAE}"/>
                  </a:ext>
                </a:extLst>
              </p:cNvPr>
              <p:cNvSpPr>
                <a:spLocks noRot="1" noChangeAspect="1" noMove="1" noResize="1" noEditPoints="1" noAdjustHandles="1" noChangeArrowheads="1" noChangeShapeType="1" noTextEdit="1"/>
              </p:cNvSpPr>
              <p:nvPr/>
            </p:nvSpPr>
            <p:spPr>
              <a:xfrm>
                <a:off x="0" y="2946718"/>
                <a:ext cx="2713113" cy="369332"/>
              </a:xfrm>
              <a:prstGeom prst="rect">
                <a:avLst/>
              </a:prstGeom>
              <a:blipFill>
                <a:blip r:embed="rId3"/>
                <a:stretch>
                  <a:fillRect b="-13333"/>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3CF7019A-371B-C340-A497-954630156734}"/>
              </a:ext>
            </a:extLst>
          </p:cNvPr>
          <p:cNvSpPr/>
          <p:nvPr/>
        </p:nvSpPr>
        <p:spPr>
          <a:xfrm>
            <a:off x="6125497" y="3205316"/>
            <a:ext cx="1818968" cy="1767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39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8</a:t>
            </a:fld>
            <a:endParaRPr lang="en-US" dirty="0"/>
          </a:p>
        </p:txBody>
      </p:sp>
      <p:sp>
        <p:nvSpPr>
          <p:cNvPr id="2" name="Title 1"/>
          <p:cNvSpPr>
            <a:spLocks noGrp="1"/>
          </p:cNvSpPr>
          <p:nvPr>
            <p:ph type="title"/>
          </p:nvPr>
        </p:nvSpPr>
        <p:spPr/>
        <p:txBody>
          <a:bodyPr/>
          <a:lstStyle/>
          <a:p>
            <a:r>
              <a:rPr lang="en-US" dirty="0"/>
              <a:t>History: Neural Computation </a:t>
            </a:r>
          </a:p>
        </p:txBody>
      </p:sp>
      <p:sp>
        <p:nvSpPr>
          <p:cNvPr id="3" name="Content Placeholder 2"/>
          <p:cNvSpPr>
            <a:spLocks noGrp="1"/>
          </p:cNvSpPr>
          <p:nvPr>
            <p:ph idx="1"/>
          </p:nvPr>
        </p:nvSpPr>
        <p:spPr>
          <a:xfrm>
            <a:off x="430464" y="902369"/>
            <a:ext cx="8229600" cy="525034"/>
          </a:xfrm>
        </p:spPr>
        <p:txBody>
          <a:bodyPr>
            <a:normAutofit/>
          </a:bodyPr>
          <a:lstStyle/>
          <a:p>
            <a:r>
              <a:rPr lang="en-US" dirty="0"/>
              <a:t>But XOR?</a:t>
            </a:r>
          </a:p>
        </p:txBody>
      </p:sp>
      <p:pic>
        <p:nvPicPr>
          <p:cNvPr id="6" name="Picture 5">
            <a:extLst>
              <a:ext uri="{FF2B5EF4-FFF2-40B4-BE49-F238E27FC236}">
                <a16:creationId xmlns:a16="http://schemas.microsoft.com/office/drawing/2014/main" id="{B8BF46C4-1733-1A4E-A7B1-9B54E9D1F83F}"/>
              </a:ext>
            </a:extLst>
          </p:cNvPr>
          <p:cNvPicPr>
            <a:picLocks noChangeAspect="1"/>
          </p:cNvPicPr>
          <p:nvPr/>
        </p:nvPicPr>
        <p:blipFill>
          <a:blip r:embed="rId2"/>
          <a:stretch>
            <a:fillRect/>
          </a:stretch>
        </p:blipFill>
        <p:spPr>
          <a:xfrm>
            <a:off x="3025681" y="1209971"/>
            <a:ext cx="5115430" cy="2723558"/>
          </a:xfrm>
          <a:prstGeom prst="rect">
            <a:avLst/>
          </a:prstGeom>
        </p:spPr>
      </p:pic>
      <p:pic>
        <p:nvPicPr>
          <p:cNvPr id="7" name="Picture 6">
            <a:extLst>
              <a:ext uri="{FF2B5EF4-FFF2-40B4-BE49-F238E27FC236}">
                <a16:creationId xmlns:a16="http://schemas.microsoft.com/office/drawing/2014/main" id="{C398CFF1-4D7A-0843-907C-391217862EC3}"/>
              </a:ext>
            </a:extLst>
          </p:cNvPr>
          <p:cNvPicPr>
            <a:picLocks noChangeAspect="1"/>
          </p:cNvPicPr>
          <p:nvPr/>
        </p:nvPicPr>
        <p:blipFill rotWithShape="1">
          <a:blip r:embed="rId3"/>
          <a:srcRect l="70007" t="45443"/>
          <a:stretch/>
        </p:blipFill>
        <p:spPr>
          <a:xfrm>
            <a:off x="707068" y="1543747"/>
            <a:ext cx="1794493" cy="2068547"/>
          </a:xfrm>
          <a:prstGeom prst="rect">
            <a:avLst/>
          </a:prstGeom>
        </p:spPr>
      </p:pic>
      <p:sp>
        <p:nvSpPr>
          <p:cNvPr id="8" name="Content Placeholder 2">
            <a:extLst>
              <a:ext uri="{FF2B5EF4-FFF2-40B4-BE49-F238E27FC236}">
                <a16:creationId xmlns:a16="http://schemas.microsoft.com/office/drawing/2014/main" id="{6EC37C5D-1A70-9843-B370-0880D7A94C35}"/>
              </a:ext>
            </a:extLst>
          </p:cNvPr>
          <p:cNvSpPr txBox="1">
            <a:spLocks/>
          </p:cNvSpPr>
          <p:nvPr/>
        </p:nvSpPr>
        <p:spPr>
          <a:xfrm>
            <a:off x="1204452" y="4049873"/>
            <a:ext cx="8229600" cy="5250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t>Two Layered Two Unit Network</a:t>
            </a:r>
          </a:p>
        </p:txBody>
      </p:sp>
    </p:spTree>
    <p:extLst>
      <p:ext uri="{BB962C8B-B14F-4D97-AF65-F5344CB8AC3E}">
        <p14:creationId xmlns:p14="http://schemas.microsoft.com/office/powerpoint/2010/main" val="31995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9</a:t>
            </a:fld>
            <a:endParaRPr lang="en-US"/>
          </a:p>
        </p:txBody>
      </p:sp>
      <p:sp>
        <p:nvSpPr>
          <p:cNvPr id="808962" name="Rectangle 2"/>
          <p:cNvSpPr>
            <a:spLocks noGrp="1" noChangeArrowheads="1"/>
          </p:cNvSpPr>
          <p:nvPr>
            <p:ph type="title"/>
          </p:nvPr>
        </p:nvSpPr>
        <p:spPr/>
        <p:txBody>
          <a:bodyPr/>
          <a:lstStyle/>
          <a:p>
            <a:r>
              <a:rPr lang="en-US" dirty="0"/>
              <a:t>Neural Networks</a:t>
            </a:r>
          </a:p>
        </p:txBody>
      </p:sp>
      <p:sp>
        <p:nvSpPr>
          <p:cNvPr id="808963" name="Rectangle 3"/>
          <p:cNvSpPr>
            <a:spLocks noGrp="1" noChangeArrowheads="1"/>
          </p:cNvSpPr>
          <p:nvPr>
            <p:ph idx="1"/>
          </p:nvPr>
        </p:nvSpPr>
        <p:spPr/>
        <p:txBody>
          <a:bodyPr>
            <a:normAutofit/>
          </a:bodyPr>
          <a:lstStyle/>
          <a:p>
            <a:r>
              <a:rPr lang="en-US" dirty="0"/>
              <a:t>Multi-layer networks were designed to overcome the computational (expressivity) limitation of a single threshold element. </a:t>
            </a:r>
          </a:p>
          <a:p>
            <a:pPr marL="0" indent="0">
              <a:buNone/>
            </a:pPr>
            <a:endParaRPr lang="en-US" dirty="0"/>
          </a:p>
          <a:p>
            <a:pPr marL="0" indent="0">
              <a:buNone/>
            </a:pPr>
            <a:r>
              <a:rPr lang="en-US" dirty="0"/>
              <a:t>Linear Threshold Unit</a:t>
            </a:r>
          </a:p>
        </p:txBody>
      </p:sp>
      <p:grpSp>
        <p:nvGrpSpPr>
          <p:cNvPr id="4" name="Group 3"/>
          <p:cNvGrpSpPr/>
          <p:nvPr/>
        </p:nvGrpSpPr>
        <p:grpSpPr>
          <a:xfrm>
            <a:off x="5560017" y="1969952"/>
            <a:ext cx="2343774" cy="1720848"/>
            <a:chOff x="6248400" y="3457932"/>
            <a:chExt cx="3125030" cy="229446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accent5">
                    <a:lumMod val="50000"/>
                    <a:lumOff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accent5">
                    <a:lumMod val="50000"/>
                    <a:lumOff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accent5">
                    <a:lumMod val="50000"/>
                    <a:lumOff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accent5">
                    <a:lumMod val="50000"/>
                    <a:lumOff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accent5">
                    <a:lumMod val="50000"/>
                    <a:lumOff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accent5">
                    <a:lumMod val="50000"/>
                    <a:lumOff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4" name="Oval 24"/>
              <p:cNvSpPr>
                <a:spLocks noChangeArrowheads="1"/>
              </p:cNvSpPr>
              <p:nvPr/>
            </p:nvSpPr>
            <p:spPr bwMode="auto">
              <a:xfrm>
                <a:off x="2496"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10" name="AutoShape 28"/>
              <p:cNvCxnSpPr>
                <a:cxnSpLocks noChangeShapeType="1"/>
                <a:stCxn id="34" idx="4"/>
                <a:endCxn id="36" idx="0"/>
              </p:cNvCxnSpPr>
              <p:nvPr/>
            </p:nvCxnSpPr>
            <p:spPr bwMode="auto">
              <a:xfrm>
                <a:off x="2568" y="2640"/>
                <a:ext cx="43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a:off x="2568" y="2640"/>
                <a:ext cx="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48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Rectangle 42"/>
            <p:cNvSpPr/>
            <p:nvPr/>
          </p:nvSpPr>
          <p:spPr>
            <a:xfrm>
              <a:off x="8571720" y="5352285"/>
              <a:ext cx="727122"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447621" y="4405108"/>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422221" y="3457932"/>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pic>
        <p:nvPicPr>
          <p:cNvPr id="50" name="Picture 49">
            <a:extLst>
              <a:ext uri="{FF2B5EF4-FFF2-40B4-BE49-F238E27FC236}">
                <a16:creationId xmlns:a16="http://schemas.microsoft.com/office/drawing/2014/main" id="{66518D38-283F-6D45-9DF5-5C322184D2E2}"/>
              </a:ext>
            </a:extLst>
          </p:cNvPr>
          <p:cNvPicPr>
            <a:picLocks noChangeAspect="1"/>
          </p:cNvPicPr>
          <p:nvPr/>
        </p:nvPicPr>
        <p:blipFill>
          <a:blip r:embed="rId3"/>
          <a:stretch>
            <a:fillRect/>
          </a:stretch>
        </p:blipFill>
        <p:spPr>
          <a:xfrm rot="16200000">
            <a:off x="3067848" y="2973622"/>
            <a:ext cx="2908679" cy="856008"/>
          </a:xfrm>
          <a:prstGeom prst="rect">
            <a:avLst/>
          </a:prstGeom>
        </p:spPr>
      </p:pic>
    </p:spTree>
    <p:extLst>
      <p:ext uri="{BB962C8B-B14F-4D97-AF65-F5344CB8AC3E}">
        <p14:creationId xmlns:p14="http://schemas.microsoft.com/office/powerpoint/2010/main" val="803888714"/>
      </p:ext>
    </p:extLst>
  </p:cSld>
  <p:clrMapOvr>
    <a:masterClrMapping/>
  </p:clrMapOvr>
  <p:transition>
    <p:zoom dir="in"/>
  </p:transition>
</p:sld>
</file>

<file path=ppt/tags/tag1.xml><?xml version="1.0" encoding="utf-8"?>
<p:tagLst xmlns:a="http://schemas.openxmlformats.org/drawingml/2006/main" xmlns:r="http://schemas.openxmlformats.org/officeDocument/2006/relationships" xmlns:p="http://schemas.openxmlformats.org/presentationml/2006/main">
  <p:tag name="__PE_POLL_EMBED_ID" val="230ef9b3-f99c-47ff-89a0-5f4e49c28652"/>
</p:tagLst>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14137</TotalTime>
  <Words>3584</Words>
  <Application>Microsoft Office PowerPoint</Application>
  <PresentationFormat>On-screen Show (16:9)</PresentationFormat>
  <Paragraphs>702</Paragraphs>
  <Slides>59</Slides>
  <Notes>22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vt:lpstr>
      <vt:lpstr>Arial Narrow</vt:lpstr>
      <vt:lpstr>Calibri</vt:lpstr>
      <vt:lpstr>Cambria Math</vt:lpstr>
      <vt:lpstr>Gill Sans</vt:lpstr>
      <vt:lpstr>Gill Sans MT</vt:lpstr>
      <vt:lpstr>Wingdings</vt:lpstr>
      <vt:lpstr>Office Theme</vt:lpstr>
      <vt:lpstr>Equation</vt:lpstr>
      <vt:lpstr>Neural Networks and Deep Learning Part I</vt:lpstr>
      <vt:lpstr>Administration (11/16/20)</vt:lpstr>
      <vt:lpstr>Projects</vt:lpstr>
      <vt:lpstr>Functions Can be Made Linear</vt:lpstr>
      <vt:lpstr>Blown Up Feature Space</vt:lpstr>
      <vt:lpstr>Neural Networks</vt:lpstr>
      <vt:lpstr>History: Neural Computation </vt:lpstr>
      <vt:lpstr>History: Neural Computation </vt:lpstr>
      <vt:lpstr>Neural Networks</vt:lpstr>
      <vt:lpstr>Neural Networks</vt:lpstr>
      <vt:lpstr>Neural Networks </vt:lpstr>
      <vt:lpstr>Neural Networks </vt:lpstr>
      <vt:lpstr>Motivation for Neural Networks</vt:lpstr>
      <vt:lpstr>Motivation for Neural Networks</vt:lpstr>
      <vt:lpstr>Basic Unit in Multi-Layer Neural Network</vt:lpstr>
      <vt:lpstr>Logistic Neuron / Sigmoid Activation</vt:lpstr>
      <vt:lpstr>Representational Power </vt:lpstr>
      <vt:lpstr>Quiz Time!</vt:lpstr>
      <vt:lpstr>               Training a Neural Net</vt:lpstr>
      <vt:lpstr>History: Learning Rules </vt:lpstr>
      <vt:lpstr>Two layer Two Unit Neural Network</vt:lpstr>
      <vt:lpstr>Gradient Descent </vt:lpstr>
      <vt:lpstr>Backpropagation Learning Rule</vt:lpstr>
      <vt:lpstr>Learning with a Multi-Layer  Perceptron</vt:lpstr>
      <vt:lpstr>Learning with a Multi-Layer  Perceptron</vt:lpstr>
      <vt:lpstr>PowerPoint Presentation</vt:lpstr>
      <vt:lpstr>Chain Rule</vt:lpstr>
      <vt:lpstr>Some facts from real analysis</vt:lpstr>
      <vt:lpstr>Some facts from real analysis</vt:lpstr>
      <vt:lpstr>Some facts from real analysis</vt:lpstr>
      <vt:lpstr>Some facts from real analysis</vt:lpstr>
      <vt:lpstr>Key Intuitions Required for BP</vt:lpstr>
      <vt:lpstr>Backpropagation: the big picture</vt:lpstr>
      <vt:lpstr>Quiz time! </vt:lpstr>
      <vt:lpstr>   Deriving the update rules</vt:lpstr>
      <vt:lpstr>Reminder: Model Neuron (Logistic)</vt:lpstr>
      <vt:lpstr>Derivation of Learning Rule</vt:lpstr>
      <vt:lpstr>Derivatives</vt:lpstr>
      <vt:lpstr>Derivation of Learning Rule (2)</vt:lpstr>
      <vt:lpstr>Derivation of Learning Rule (3)</vt:lpstr>
      <vt:lpstr>Derivation of Learning Rule (4)</vt:lpstr>
      <vt:lpstr>Derivation of Learning Rule (4)</vt:lpstr>
      <vt:lpstr>Derivation of Learning Rule (5)</vt:lpstr>
      <vt:lpstr>Derivation of Learning Rule (6)</vt:lpstr>
      <vt:lpstr>The Backpropagation Algorithm</vt:lpstr>
      <vt:lpstr>More Hidden Layers</vt:lpstr>
      <vt:lpstr>Demo time!</vt:lpstr>
      <vt:lpstr>Feed-forward (FF) Network / Multi-layer Perceptron (MLP)</vt:lpstr>
      <vt:lpstr>Feed-forward (FF) Network / Multi-layer Perceptron (MLP)</vt:lpstr>
      <vt:lpstr>Feed-forward (FF) Network / Multi-layer Perceptron (MLP)</vt:lpstr>
      <vt:lpstr>Feed-forward (FF) Network / Multi-layer Perceptron (MLP)</vt:lpstr>
      <vt:lpstr>The Backpropagation Algorithm</vt:lpstr>
      <vt:lpstr>Comments on Training </vt:lpstr>
      <vt:lpstr>Over-training Prevention </vt:lpstr>
      <vt:lpstr>Over-fitting prevention </vt:lpstr>
      <vt:lpstr>Dropout training</vt:lpstr>
      <vt:lpstr>Dropout training</vt:lpstr>
      <vt:lpstr>Dropout training</vt:lpstr>
      <vt:lpstr>Recap: Multi-Layer Perceptrons</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404</cp:revision>
  <dcterms:created xsi:type="dcterms:W3CDTF">2017-09-22T15:37:04Z</dcterms:created>
  <dcterms:modified xsi:type="dcterms:W3CDTF">2020-11-16T16:53:10Z</dcterms:modified>
</cp:coreProperties>
</file>