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3" r:id="rId5"/>
    <p:sldId id="268" r:id="rId6"/>
    <p:sldId id="260" r:id="rId7"/>
    <p:sldId id="262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150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8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6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6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79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77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334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72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491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83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08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0D7FB-9C0D-584B-A8E8-79A813C0F556}" type="datetimeFigureOut">
              <a:rPr lang="en-US" smtClean="0"/>
              <a:t>3/18/2018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0A568-3C28-9143-87EB-6B1925CA0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4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ytorch.org/" TargetMode="External"/><Relationship Id="rId2" Type="http://schemas.openxmlformats.org/officeDocument/2006/relationships/hyperlink" Target="https://github.com/peterjc123/pytorch-script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naconda.org/soumith/torchvisi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ytorch.org/tutorials/beginner/blitz/autograd_tutorial.html#sphx-glr-beginner-blitz-autograd-tutorial-py" TargetMode="External"/><Relationship Id="rId2" Type="http://schemas.openxmlformats.org/officeDocument/2006/relationships/hyperlink" Target="http://pytorch.org/tutorials/beginner/blitz/tensor_tutorial.html#sphx-glr-beginner-blitz-tensor-tutorial-p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ytorch.org/tutorials/beginner/data_loading_tutorial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ytorch.org/docs/master/nn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Pytorch</a:t>
            </a:r>
            <a:r>
              <a:rPr lang="en-US" dirty="0"/>
              <a:t> Tutorial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CIS 519 Applied 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2153251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9820" y="454275"/>
            <a:ext cx="804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GPU (optional)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0B3D2C-C96A-4EDE-A179-E621D0AF0A4C}"/>
              </a:ext>
            </a:extLst>
          </p:cNvPr>
          <p:cNvSpPr txBox="1"/>
          <p:nvPr/>
        </p:nvSpPr>
        <p:spPr>
          <a:xfrm>
            <a:off x="701336" y="1091953"/>
            <a:ext cx="7359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use GPU if you have one, you need to transfer neural net, inputs and targets into CUDA tensor.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3CB3C7-B128-4DF9-8619-27913D57D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558" y="1849467"/>
            <a:ext cx="904875" cy="3143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E6E39B-D676-4755-B70B-07020FC46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558" y="2274975"/>
            <a:ext cx="5191125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371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9820" y="454275"/>
            <a:ext cx="804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Pytorch</a:t>
            </a:r>
            <a:r>
              <a:rPr lang="en-US" b="1" dirty="0"/>
              <a:t> Installation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9820" y="991842"/>
            <a:ext cx="80431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Windows: </a:t>
            </a:r>
          </a:p>
          <a:p>
            <a:r>
              <a:rPr lang="en-US" dirty="0">
                <a:hlinkClick r:id="rId2"/>
              </a:rPr>
              <a:t>https://github.com/peterjc123/pytorch-scripts</a:t>
            </a:r>
            <a:endParaRPr lang="en-US" dirty="0"/>
          </a:p>
          <a:p>
            <a:endParaRPr lang="en-US" dirty="0"/>
          </a:p>
          <a:p>
            <a:r>
              <a:rPr lang="en-US" dirty="0"/>
              <a:t>Mac/Linux: </a:t>
            </a:r>
          </a:p>
          <a:p>
            <a:r>
              <a:rPr lang="en-US" dirty="0">
                <a:hlinkClick r:id="rId3"/>
              </a:rPr>
              <a:t>http://pytorch.org/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torchvision</a:t>
            </a:r>
            <a:r>
              <a:rPr lang="en-US" dirty="0"/>
              <a:t> installation (Anaconda): </a:t>
            </a:r>
          </a:p>
          <a:p>
            <a:r>
              <a:rPr lang="en-US" dirty="0">
                <a:hlinkClick r:id="rId4"/>
              </a:rPr>
              <a:t>https://anaconda.org/soumith/torchvision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447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9820" y="454275"/>
            <a:ext cx="804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Pytorch</a:t>
            </a:r>
            <a:r>
              <a:rPr lang="en-US" b="1" dirty="0"/>
              <a:t> Basics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9820" y="991842"/>
            <a:ext cx="80431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Tensors</a:t>
            </a:r>
            <a:r>
              <a:rPr lang="en-US" dirty="0"/>
              <a:t>: are very similar to </a:t>
            </a:r>
            <a:r>
              <a:rPr lang="en-US" dirty="0" err="1"/>
              <a:t>NumPy’s</a:t>
            </a:r>
            <a:r>
              <a:rPr lang="en-US" dirty="0"/>
              <a:t> </a:t>
            </a:r>
            <a:r>
              <a:rPr lang="en-US" dirty="0" err="1"/>
              <a:t>ndarrays</a:t>
            </a:r>
            <a:r>
              <a:rPr lang="en-US" dirty="0"/>
              <a:t>, with the addition being that Tensors can also be used on a GPU to accelerate computing.</a:t>
            </a:r>
          </a:p>
          <a:p>
            <a:r>
              <a:rPr lang="en-US" dirty="0">
                <a:hlinkClick r:id="rId2"/>
              </a:rPr>
              <a:t>http://pytorch.org/tutorials/beginner/blitz/tensor_tutorial.html#sphx-glr-beginner-blitz-tensor-tutorial-py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Variables</a:t>
            </a:r>
            <a:r>
              <a:rPr lang="en-US" dirty="0"/>
              <a:t>: wraps the data, gradient and gradient function into a single variable, which allows automatic differentiation.</a:t>
            </a:r>
          </a:p>
          <a:p>
            <a:r>
              <a:rPr lang="en-US" dirty="0">
                <a:hlinkClick r:id="rId3"/>
              </a:rPr>
              <a:t>http://pytorch.org/tutorials/beginner/blitz/autograd_tutorial.html#sphx-glr-beginner-blitz-autograd-tutorial-py</a:t>
            </a:r>
            <a:endParaRPr lang="en-US" dirty="0"/>
          </a:p>
          <a:p>
            <a:endParaRPr lang="en-US" dirty="0"/>
          </a:p>
        </p:txBody>
      </p:sp>
      <p:pic>
        <p:nvPicPr>
          <p:cNvPr id="2" name="Picture 1" descr="Screen Shot 2018-03-17 at 6.11.2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984" y="4131163"/>
            <a:ext cx="3229997" cy="254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229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9820" y="454275"/>
            <a:ext cx="804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Pytorch</a:t>
            </a:r>
            <a:r>
              <a:rPr lang="en-US" b="1" dirty="0"/>
              <a:t> Framework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9820" y="991842"/>
            <a:ext cx="80431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built CNN model in </a:t>
            </a:r>
            <a:r>
              <a:rPr lang="en-US" dirty="0" err="1"/>
              <a:t>Pytorch</a:t>
            </a:r>
            <a:r>
              <a:rPr lang="en-US" dirty="0"/>
              <a:t>, you mainly need four steps:</a:t>
            </a:r>
          </a:p>
          <a:p>
            <a:pPr marL="342900" indent="-342900">
              <a:buAutoNum type="arabicPeriod"/>
            </a:pPr>
            <a:r>
              <a:rPr lang="en-US" dirty="0"/>
              <a:t>Define the </a:t>
            </a:r>
            <a:r>
              <a:rPr lang="en-US" b="1" dirty="0" err="1"/>
              <a:t>dataloader</a:t>
            </a:r>
            <a:r>
              <a:rPr lang="en-US" dirty="0"/>
              <a:t> (Define how the data will be loaded)</a:t>
            </a:r>
          </a:p>
          <a:p>
            <a:pPr marL="342900" indent="-342900">
              <a:buAutoNum type="arabicPeriod"/>
            </a:pPr>
            <a:r>
              <a:rPr lang="en-US" dirty="0"/>
              <a:t>Define the </a:t>
            </a:r>
            <a:r>
              <a:rPr lang="en-US" b="1" dirty="0"/>
              <a:t>model</a:t>
            </a:r>
            <a:r>
              <a:rPr lang="en-US" dirty="0"/>
              <a:t> </a:t>
            </a:r>
            <a:r>
              <a:rPr lang="en-US" b="1" dirty="0"/>
              <a:t>architecture</a:t>
            </a:r>
            <a:r>
              <a:rPr lang="en-US" dirty="0"/>
              <a:t> (CNN layers)</a:t>
            </a:r>
          </a:p>
          <a:p>
            <a:pPr marL="342900" indent="-342900">
              <a:buAutoNum type="arabicPeriod"/>
            </a:pPr>
            <a:r>
              <a:rPr lang="en-US" dirty="0"/>
              <a:t>Define the </a:t>
            </a:r>
            <a:r>
              <a:rPr lang="en-US" b="1" dirty="0"/>
              <a:t>optimizer</a:t>
            </a:r>
            <a:r>
              <a:rPr lang="en-US" dirty="0"/>
              <a:t> and </a:t>
            </a:r>
            <a:r>
              <a:rPr lang="en-US" b="1" dirty="0"/>
              <a:t>loss function </a:t>
            </a:r>
          </a:p>
          <a:p>
            <a:pPr marL="342900" indent="-342900">
              <a:buAutoNum type="arabicPeriod"/>
            </a:pPr>
            <a:r>
              <a:rPr lang="en-US" dirty="0"/>
              <a:t>Write code to </a:t>
            </a:r>
            <a:r>
              <a:rPr lang="en-US" b="1" dirty="0"/>
              <a:t>train</a:t>
            </a:r>
            <a:r>
              <a:rPr lang="en-US" dirty="0"/>
              <a:t> and </a:t>
            </a:r>
            <a:r>
              <a:rPr lang="en-US" b="1" dirty="0"/>
              <a:t>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284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9820" y="454275"/>
            <a:ext cx="804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Pytorch</a:t>
            </a:r>
            <a:r>
              <a:rPr lang="en-US" b="1" dirty="0"/>
              <a:t> Example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79ECF0-12AC-4AD0-8ADB-1FDE36001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6596" y="1772481"/>
            <a:ext cx="3667125" cy="15144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56BDC1-188E-4841-B342-DDF5D9554DF9}"/>
              </a:ext>
            </a:extLst>
          </p:cNvPr>
          <p:cNvSpPr txBox="1"/>
          <p:nvPr/>
        </p:nvSpPr>
        <p:spPr>
          <a:xfrm>
            <a:off x="629820" y="1045900"/>
            <a:ext cx="7865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Goal</a:t>
            </a:r>
            <a:r>
              <a:rPr lang="en-US" dirty="0"/>
              <a:t>: we are trying to classify the line dataset on the left and the detection dataset on the right using a simple CNN.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B559A9-47C8-49AC-99C6-23CD841770CD}"/>
              </a:ext>
            </a:extLst>
          </p:cNvPr>
          <p:cNvSpPr txBox="1"/>
          <p:nvPr/>
        </p:nvSpPr>
        <p:spPr>
          <a:xfrm>
            <a:off x="639471" y="3766333"/>
            <a:ext cx="786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CNN architecture</a:t>
            </a:r>
            <a:r>
              <a:rPr lang="en-US" dirty="0"/>
              <a:t>: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B5A8D8F-7691-4EA4-85EA-907854E2B9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004519"/>
              </p:ext>
            </p:extLst>
          </p:nvPr>
        </p:nvGraphicFramePr>
        <p:xfrm>
          <a:off x="342363" y="4328740"/>
          <a:ext cx="8459274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4408">
                  <a:extLst>
                    <a:ext uri="{9D8B030D-6E8A-4147-A177-3AD203B41FA5}">
                      <a16:colId xmlns:a16="http://schemas.microsoft.com/office/drawing/2014/main" val="2506603890"/>
                    </a:ext>
                  </a:extLst>
                </a:gridCol>
                <a:gridCol w="6384866">
                  <a:extLst>
                    <a:ext uri="{9D8B030D-6E8A-4147-A177-3AD203B41FA5}">
                      <a16:colId xmlns:a16="http://schemas.microsoft.com/office/drawing/2014/main" val="1184780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Layers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Hyperparameters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1895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convolution1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Kernel size = (7x7x16), stride = 1, padding = 0. Followed by </a:t>
                      </a:r>
                      <a:r>
                        <a:rPr lang="en-US" dirty="0" err="1"/>
                        <a:t>ReLU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397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convolution2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Kernel size = (7x7x16), stride = 1, padding = 0. Followed by </a:t>
                      </a:r>
                      <a:r>
                        <a:rPr lang="en-US" dirty="0" err="1"/>
                        <a:t>ReLU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887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Fully connected1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Output channel = 1. Followed by Sigmoid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8886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1897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9820" y="454275"/>
            <a:ext cx="804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Define </a:t>
            </a:r>
            <a:r>
              <a:rPr lang="en-US" b="1" dirty="0" err="1"/>
              <a:t>DataLoader</a:t>
            </a:r>
            <a:endParaRPr lang="en-US" b="1" dirty="0"/>
          </a:p>
        </p:txBody>
      </p:sp>
      <p:pic>
        <p:nvPicPr>
          <p:cNvPr id="3" name="Picture 2" descr="Screen Shot 2018-03-17 at 6.14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68" y="887824"/>
            <a:ext cx="8188546" cy="5228299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6251259-D77F-420C-8B12-D275FE0EC33B}"/>
              </a:ext>
            </a:extLst>
          </p:cNvPr>
          <p:cNvCxnSpPr/>
          <p:nvPr/>
        </p:nvCxnSpPr>
        <p:spPr>
          <a:xfrm flipH="1">
            <a:off x="5695025" y="3501973"/>
            <a:ext cx="612559" cy="4261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FDEE1D9-4D30-43DB-969F-3E323D7321DD}"/>
              </a:ext>
            </a:extLst>
          </p:cNvPr>
          <p:cNvSpPr txBox="1"/>
          <p:nvPr/>
        </p:nvSpPr>
        <p:spPr>
          <a:xfrm>
            <a:off x="6307584" y="3178807"/>
            <a:ext cx="2365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You don’t need “</a:t>
            </a:r>
            <a:r>
              <a:rPr lang="en-US" sz="1400" dirty="0" err="1">
                <a:solidFill>
                  <a:srgbClr val="FF0000"/>
                </a:solidFill>
              </a:rPr>
              <a:t>unsqueeze</a:t>
            </a:r>
            <a:r>
              <a:rPr lang="en-US" sz="1400" dirty="0">
                <a:solidFill>
                  <a:srgbClr val="FF0000"/>
                </a:solidFill>
              </a:rPr>
              <a:t>” on cifar-10 dataset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A0B4BE3-85F1-4FF5-8C37-6C5F8141F494}"/>
              </a:ext>
            </a:extLst>
          </p:cNvPr>
          <p:cNvCxnSpPr>
            <a:cxnSpLocks/>
          </p:cNvCxnSpPr>
          <p:nvPr/>
        </p:nvCxnSpPr>
        <p:spPr>
          <a:xfrm>
            <a:off x="1233996" y="4098255"/>
            <a:ext cx="272250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35076AF-AC85-44DB-9B92-4D92EC421F43}"/>
              </a:ext>
            </a:extLst>
          </p:cNvPr>
          <p:cNvSpPr txBox="1"/>
          <p:nvPr/>
        </p:nvSpPr>
        <p:spPr>
          <a:xfrm>
            <a:off x="-49322" y="3837834"/>
            <a:ext cx="1358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Dimension:</a:t>
            </a:r>
          </a:p>
          <a:p>
            <a:r>
              <a:rPr lang="en-US" sz="1400" dirty="0">
                <a:solidFill>
                  <a:srgbClr val="FF0000"/>
                </a:solidFill>
              </a:rPr>
              <a:t>[batch, C, H, W]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46B7DD-D046-4C59-8AAB-9AB4B0AA495D}"/>
              </a:ext>
            </a:extLst>
          </p:cNvPr>
          <p:cNvSpPr txBox="1"/>
          <p:nvPr/>
        </p:nvSpPr>
        <p:spPr>
          <a:xfrm>
            <a:off x="703168" y="6245980"/>
            <a:ext cx="77376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More </a:t>
            </a:r>
            <a:r>
              <a:rPr lang="en-US" sz="1400" dirty="0" err="1">
                <a:solidFill>
                  <a:srgbClr val="FF0000"/>
                </a:solidFill>
              </a:rPr>
              <a:t>dataloader</a:t>
            </a:r>
            <a:r>
              <a:rPr lang="en-US" sz="1400" dirty="0">
                <a:solidFill>
                  <a:srgbClr val="FF0000"/>
                </a:solidFill>
              </a:rPr>
              <a:t> tutorial:</a:t>
            </a:r>
          </a:p>
          <a:p>
            <a:r>
              <a:rPr lang="en-US" sz="1400" dirty="0">
                <a:solidFill>
                  <a:srgbClr val="FF0000"/>
                </a:solidFill>
                <a:hlinkClick r:id="rId3"/>
              </a:rPr>
              <a:t>http://pytorch.org/tutorials/beginner/data_loading_tutorial.html</a:t>
            </a:r>
            <a:endParaRPr lang="en-US" sz="1400" dirty="0">
              <a:solidFill>
                <a:srgbClr val="FF0000"/>
              </a:solidFill>
            </a:endParaRPr>
          </a:p>
          <a:p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073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9820" y="454275"/>
            <a:ext cx="804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Define Model</a:t>
            </a:r>
          </a:p>
        </p:txBody>
      </p:sp>
      <p:pic>
        <p:nvPicPr>
          <p:cNvPr id="2" name="Picture 1" descr="Screen Shot 2018-03-17 at 6.15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00" y="999948"/>
            <a:ext cx="6874487" cy="3444732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C248623-EE4C-4CB1-8F9C-C8E04DC96A67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3637883" y="1128443"/>
            <a:ext cx="535860" cy="5671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1EAAF0F-075D-45DA-9B73-65C791B9A082}"/>
              </a:ext>
            </a:extLst>
          </p:cNvPr>
          <p:cNvSpPr txBox="1"/>
          <p:nvPr/>
        </p:nvSpPr>
        <p:spPr>
          <a:xfrm>
            <a:off x="3047518" y="820666"/>
            <a:ext cx="1180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Input channel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F23D06-9EE1-4173-A6BE-3C1295CBA9C4}"/>
              </a:ext>
            </a:extLst>
          </p:cNvPr>
          <p:cNvCxnSpPr>
            <a:cxnSpLocks/>
          </p:cNvCxnSpPr>
          <p:nvPr/>
        </p:nvCxnSpPr>
        <p:spPr>
          <a:xfrm flipH="1">
            <a:off x="4572000" y="1128442"/>
            <a:ext cx="221942" cy="5550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BF0E4D9-557E-4CE1-A8DC-EB4DECF30E12}"/>
              </a:ext>
            </a:extLst>
          </p:cNvPr>
          <p:cNvSpPr txBox="1"/>
          <p:nvPr/>
        </p:nvSpPr>
        <p:spPr>
          <a:xfrm>
            <a:off x="4228248" y="820665"/>
            <a:ext cx="1506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Output channel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E1B730D-C5EA-47E3-87CB-2F5A7813D487}"/>
              </a:ext>
            </a:extLst>
          </p:cNvPr>
          <p:cNvCxnSpPr>
            <a:cxnSpLocks/>
          </p:cNvCxnSpPr>
          <p:nvPr/>
        </p:nvCxnSpPr>
        <p:spPr>
          <a:xfrm flipH="1">
            <a:off x="4970259" y="1189997"/>
            <a:ext cx="1004413" cy="505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C136CC7-CBD7-48E9-8367-D5F6853F7E6D}"/>
              </a:ext>
            </a:extLst>
          </p:cNvPr>
          <p:cNvSpPr txBox="1"/>
          <p:nvPr/>
        </p:nvSpPr>
        <p:spPr>
          <a:xfrm>
            <a:off x="5548719" y="941084"/>
            <a:ext cx="10044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Kernel Size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AE60056-57C7-4432-A2FA-41AEE522BF04}"/>
              </a:ext>
            </a:extLst>
          </p:cNvPr>
          <p:cNvCxnSpPr>
            <a:cxnSpLocks/>
          </p:cNvCxnSpPr>
          <p:nvPr/>
        </p:nvCxnSpPr>
        <p:spPr>
          <a:xfrm flipH="1">
            <a:off x="5286386" y="1153166"/>
            <a:ext cx="1845206" cy="5248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708DF13-0FA4-47DC-B77F-650250907207}"/>
              </a:ext>
            </a:extLst>
          </p:cNvPr>
          <p:cNvCxnSpPr>
            <a:cxnSpLocks/>
          </p:cNvCxnSpPr>
          <p:nvPr/>
        </p:nvCxnSpPr>
        <p:spPr>
          <a:xfrm flipH="1">
            <a:off x="5590458" y="1189997"/>
            <a:ext cx="2295911" cy="5248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7900F2F-C75C-4A73-AAF4-CD8671F2D0A8}"/>
              </a:ext>
            </a:extLst>
          </p:cNvPr>
          <p:cNvSpPr txBox="1"/>
          <p:nvPr/>
        </p:nvSpPr>
        <p:spPr>
          <a:xfrm>
            <a:off x="6847431" y="922669"/>
            <a:ext cx="760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Stride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CC98C5-E7BD-473E-8E2C-7355B65D658F}"/>
              </a:ext>
            </a:extLst>
          </p:cNvPr>
          <p:cNvSpPr txBox="1"/>
          <p:nvPr/>
        </p:nvSpPr>
        <p:spPr>
          <a:xfrm>
            <a:off x="7639750" y="897638"/>
            <a:ext cx="1033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Padding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36DB28F-413C-42CA-B614-CD29DE6AF40A}"/>
              </a:ext>
            </a:extLst>
          </p:cNvPr>
          <p:cNvCxnSpPr>
            <a:cxnSpLocks/>
          </p:cNvCxnSpPr>
          <p:nvPr/>
        </p:nvCxnSpPr>
        <p:spPr>
          <a:xfrm flipH="1">
            <a:off x="4981611" y="3641575"/>
            <a:ext cx="7533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C440910-B4EF-4C36-ABA6-F28B318EF17B}"/>
              </a:ext>
            </a:extLst>
          </p:cNvPr>
          <p:cNvSpPr txBox="1"/>
          <p:nvPr/>
        </p:nvSpPr>
        <p:spPr>
          <a:xfrm>
            <a:off x="5739415" y="3487686"/>
            <a:ext cx="2401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Reshape to column vector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89488B-8600-4E32-A2A4-8DCA6F1B4AAF}"/>
              </a:ext>
            </a:extLst>
          </p:cNvPr>
          <p:cNvSpPr txBox="1"/>
          <p:nvPr/>
        </p:nvSpPr>
        <p:spPr>
          <a:xfrm>
            <a:off x="736499" y="5768277"/>
            <a:ext cx="74043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You are also encouraged to check the </a:t>
            </a:r>
            <a:r>
              <a:rPr lang="en-US" sz="1400" dirty="0" err="1">
                <a:solidFill>
                  <a:srgbClr val="FF0000"/>
                </a:solidFill>
              </a:rPr>
              <a:t>pytorch</a:t>
            </a:r>
            <a:r>
              <a:rPr lang="en-US" sz="1400" dirty="0">
                <a:solidFill>
                  <a:srgbClr val="FF0000"/>
                </a:solidFill>
              </a:rPr>
              <a:t> documentation for more detailed information:</a:t>
            </a:r>
          </a:p>
          <a:p>
            <a:r>
              <a:rPr lang="en-US" sz="1400" dirty="0">
                <a:solidFill>
                  <a:srgbClr val="FF0000"/>
                </a:solidFill>
                <a:hlinkClick r:id="rId3"/>
              </a:rPr>
              <a:t>http://pytorch.org/docs/master/nn.html</a:t>
            </a:r>
            <a:endParaRPr lang="en-US" sz="1400" dirty="0">
              <a:solidFill>
                <a:srgbClr val="FF0000"/>
              </a:solidFill>
            </a:endParaRPr>
          </a:p>
          <a:p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212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9820" y="454275"/>
            <a:ext cx="804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Define Loss Function and Optimizer</a:t>
            </a:r>
          </a:p>
        </p:txBody>
      </p:sp>
      <p:pic>
        <p:nvPicPr>
          <p:cNvPr id="8" name="Picture 7" descr="Screen Shot 2018-03-17 at 6.25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95" y="1086471"/>
            <a:ext cx="8434805" cy="285294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95CDE42-73AD-4389-9808-68516139152A}"/>
              </a:ext>
            </a:extLst>
          </p:cNvPr>
          <p:cNvCxnSpPr>
            <a:cxnSpLocks/>
          </p:cNvCxnSpPr>
          <p:nvPr/>
        </p:nvCxnSpPr>
        <p:spPr>
          <a:xfrm flipH="1">
            <a:off x="4926597" y="2331598"/>
            <a:ext cx="55980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842B409-FFD4-4D64-B72E-67B96CD53C05}"/>
              </a:ext>
            </a:extLst>
          </p:cNvPr>
          <p:cNvCxnSpPr>
            <a:cxnSpLocks/>
          </p:cNvCxnSpPr>
          <p:nvPr/>
        </p:nvCxnSpPr>
        <p:spPr>
          <a:xfrm flipV="1">
            <a:off x="2671923" y="3854269"/>
            <a:ext cx="0" cy="478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A111D7-F4CD-47D8-AA7C-9C3EE87CB01D}"/>
              </a:ext>
            </a:extLst>
          </p:cNvPr>
          <p:cNvCxnSpPr>
            <a:cxnSpLocks/>
          </p:cNvCxnSpPr>
          <p:nvPr/>
        </p:nvCxnSpPr>
        <p:spPr>
          <a:xfrm flipV="1">
            <a:off x="4821798" y="3854269"/>
            <a:ext cx="0" cy="478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FB81CE-1FD3-41C2-94B5-4F52DE585458}"/>
              </a:ext>
            </a:extLst>
          </p:cNvPr>
          <p:cNvCxnSpPr>
            <a:cxnSpLocks/>
          </p:cNvCxnSpPr>
          <p:nvPr/>
        </p:nvCxnSpPr>
        <p:spPr>
          <a:xfrm flipV="1">
            <a:off x="6197838" y="3854269"/>
            <a:ext cx="0" cy="478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E1A313D-AE26-4F13-A9A7-4EE6D954EAEF}"/>
              </a:ext>
            </a:extLst>
          </p:cNvPr>
          <p:cNvCxnSpPr>
            <a:cxnSpLocks/>
          </p:cNvCxnSpPr>
          <p:nvPr/>
        </p:nvCxnSpPr>
        <p:spPr>
          <a:xfrm flipH="1">
            <a:off x="3179429" y="3147756"/>
            <a:ext cx="54031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BC86A23-B862-4AAA-A740-FA051B53363B}"/>
              </a:ext>
            </a:extLst>
          </p:cNvPr>
          <p:cNvSpPr txBox="1"/>
          <p:nvPr/>
        </p:nvSpPr>
        <p:spPr>
          <a:xfrm>
            <a:off x="5544105" y="2162593"/>
            <a:ext cx="1180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</a:rPr>
              <a:t>batch_size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0E59D0-00DB-47F7-85C3-80787EB793C2}"/>
              </a:ext>
            </a:extLst>
          </p:cNvPr>
          <p:cNvSpPr txBox="1"/>
          <p:nvPr/>
        </p:nvSpPr>
        <p:spPr>
          <a:xfrm>
            <a:off x="3700991" y="2993867"/>
            <a:ext cx="3259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Loss function (Binary Cross-Entropy Loss)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454F33-870C-4D67-8763-89E51C0DA658}"/>
              </a:ext>
            </a:extLst>
          </p:cNvPr>
          <p:cNvSpPr txBox="1"/>
          <p:nvPr/>
        </p:nvSpPr>
        <p:spPr>
          <a:xfrm>
            <a:off x="2198703" y="4332303"/>
            <a:ext cx="1180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optimizer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38D723-44CE-4794-B066-DC645075D4C9}"/>
              </a:ext>
            </a:extLst>
          </p:cNvPr>
          <p:cNvSpPr txBox="1"/>
          <p:nvPr/>
        </p:nvSpPr>
        <p:spPr>
          <a:xfrm>
            <a:off x="4262148" y="4332303"/>
            <a:ext cx="1180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Learning rate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1EE015-B1FB-4ADC-9FF1-C23D84020AFA}"/>
              </a:ext>
            </a:extLst>
          </p:cNvPr>
          <p:cNvSpPr txBox="1"/>
          <p:nvPr/>
        </p:nvSpPr>
        <p:spPr>
          <a:xfrm>
            <a:off x="5735228" y="4336160"/>
            <a:ext cx="1180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momentum</a:t>
            </a:r>
          </a:p>
        </p:txBody>
      </p:sp>
    </p:spTree>
    <p:extLst>
      <p:ext uri="{BB962C8B-B14F-4D97-AF65-F5344CB8AC3E}">
        <p14:creationId xmlns:p14="http://schemas.microsoft.com/office/powerpoint/2010/main" val="245188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9820" y="454275"/>
            <a:ext cx="8043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Train the Model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C66FD6-4B9E-46ED-B09F-52F43C9EB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24" y="823607"/>
            <a:ext cx="7805955" cy="575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850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387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宋体</vt:lpstr>
      <vt:lpstr>Arial</vt:lpstr>
      <vt:lpstr>Calibri</vt:lpstr>
      <vt:lpstr>Office Theme</vt:lpstr>
      <vt:lpstr>Pytorch Tutorial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Pytorch Tutorial</dc:title>
  <dc:creator>Lingzhi Zhang</dc:creator>
  <cp:lastModifiedBy>Owen</cp:lastModifiedBy>
  <cp:revision>59</cp:revision>
  <dcterms:created xsi:type="dcterms:W3CDTF">2018-03-17T22:01:34Z</dcterms:created>
  <dcterms:modified xsi:type="dcterms:W3CDTF">2018-03-19T02:32:02Z</dcterms:modified>
</cp:coreProperties>
</file>