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9" r:id="rId1"/>
    <p:sldMasterId id="2147483693" r:id="rId2"/>
  </p:sldMasterIdLst>
  <p:notesMasterIdLst>
    <p:notesMasterId r:id="rId44"/>
  </p:notesMasterIdLst>
  <p:handoutMasterIdLst>
    <p:handoutMasterId r:id="rId45"/>
  </p:handoutMasterIdLst>
  <p:sldIdLst>
    <p:sldId id="1321" r:id="rId3"/>
    <p:sldId id="1043" r:id="rId4"/>
    <p:sldId id="1320" r:id="rId5"/>
    <p:sldId id="1358" r:id="rId6"/>
    <p:sldId id="1359" r:id="rId7"/>
    <p:sldId id="1322" r:id="rId8"/>
    <p:sldId id="1323" r:id="rId9"/>
    <p:sldId id="1324" r:id="rId10"/>
    <p:sldId id="1325" r:id="rId11"/>
    <p:sldId id="1326" r:id="rId12"/>
    <p:sldId id="1327" r:id="rId13"/>
    <p:sldId id="1328" r:id="rId14"/>
    <p:sldId id="1329" r:id="rId15"/>
    <p:sldId id="1330" r:id="rId16"/>
    <p:sldId id="1331" r:id="rId17"/>
    <p:sldId id="1332" r:id="rId18"/>
    <p:sldId id="1333" r:id="rId19"/>
    <p:sldId id="1334" r:id="rId20"/>
    <p:sldId id="1335" r:id="rId21"/>
    <p:sldId id="1336" r:id="rId22"/>
    <p:sldId id="1337" r:id="rId23"/>
    <p:sldId id="1338" r:id="rId24"/>
    <p:sldId id="1339" r:id="rId25"/>
    <p:sldId id="1340" r:id="rId26"/>
    <p:sldId id="1341" r:id="rId27"/>
    <p:sldId id="1342" r:id="rId28"/>
    <p:sldId id="1343" r:id="rId29"/>
    <p:sldId id="1344" r:id="rId30"/>
    <p:sldId id="1345" r:id="rId31"/>
    <p:sldId id="1346" r:id="rId32"/>
    <p:sldId id="1347" r:id="rId33"/>
    <p:sldId id="1348" r:id="rId34"/>
    <p:sldId id="1349" r:id="rId35"/>
    <p:sldId id="1350" r:id="rId36"/>
    <p:sldId id="1351" r:id="rId37"/>
    <p:sldId id="1352" r:id="rId38"/>
    <p:sldId id="1353" r:id="rId39"/>
    <p:sldId id="1354" r:id="rId40"/>
    <p:sldId id="1355" r:id="rId41"/>
    <p:sldId id="1356" r:id="rId42"/>
    <p:sldId id="1357" r:id="rId43"/>
  </p:sldIdLst>
  <p:sldSz cx="9144000" cy="6858000" type="screen4x3"/>
  <p:notesSz cx="7010400" cy="9321800"/>
  <p:embeddedFontLst>
    <p:embeddedFont>
      <p:font typeface="cmmi10" panose="020B0604020202020204"/>
      <p:regular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ＭＳ Ｐゴシック" panose="020B0600070205080204" pitchFamily="34" charset="-128"/>
      <p:regular r:id="rId49"/>
    </p:embeddedFont>
    <p:embeddedFont>
      <p:font typeface="新細明體" panose="020B0604020202020204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Tempus Sans ITC" panose="04020404030D07020202" pitchFamily="82" charset="0"/>
      <p:regular r:id="rId55"/>
    </p:embeddedFont>
    <p:embeddedFont>
      <p:font typeface="Cambria Math" panose="02040503050406030204" pitchFamily="18" charset="0"/>
      <p:regular r:id="rId56"/>
    </p:embeddedFont>
    <p:embeddedFont>
      <p:font typeface="cmsy10" panose="020B0604020202020204"/>
      <p:regular r:id="rId57"/>
    </p:embeddedFont>
  </p:embeddedFontLst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1321"/>
            <p14:sldId id="1043"/>
            <p14:sldId id="1320"/>
            <p14:sldId id="1358"/>
            <p14:sldId id="1359"/>
            <p14:sldId id="1322"/>
            <p14:sldId id="1323"/>
            <p14:sldId id="1324"/>
            <p14:sldId id="1325"/>
            <p14:sldId id="1326"/>
            <p14:sldId id="1327"/>
            <p14:sldId id="1328"/>
            <p14:sldId id="1329"/>
            <p14:sldId id="1330"/>
            <p14:sldId id="1331"/>
            <p14:sldId id="1332"/>
            <p14:sldId id="1333"/>
            <p14:sldId id="1334"/>
            <p14:sldId id="1335"/>
            <p14:sldId id="1336"/>
            <p14:sldId id="1337"/>
            <p14:sldId id="1338"/>
            <p14:sldId id="1339"/>
            <p14:sldId id="1340"/>
            <p14:sldId id="1341"/>
            <p14:sldId id="1342"/>
            <p14:sldId id="1343"/>
            <p14:sldId id="1344"/>
            <p14:sldId id="1345"/>
            <p14:sldId id="1346"/>
            <p14:sldId id="1347"/>
            <p14:sldId id="1348"/>
            <p14:sldId id="1349"/>
            <p14:sldId id="1350"/>
            <p14:sldId id="1351"/>
            <p14:sldId id="1352"/>
            <p14:sldId id="1353"/>
            <p14:sldId id="1354"/>
            <p14:sldId id="1355"/>
            <p14:sldId id="1356"/>
            <p14:sldId id="1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0128"/>
    <a:srgbClr val="0000FF"/>
    <a:srgbClr val="FFFFCC"/>
    <a:srgbClr val="FFFFFF"/>
    <a:srgbClr val="FF9900"/>
    <a:srgbClr val="0066FF"/>
    <a:srgbClr val="245795"/>
    <a:srgbClr val="FF6600"/>
    <a:srgbClr val="0000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83507" autoAdjust="0"/>
  </p:normalViewPr>
  <p:slideViewPr>
    <p:cSldViewPr>
      <p:cViewPr varScale="1">
        <p:scale>
          <a:sx n="109" d="100"/>
          <a:sy n="109" d="100"/>
        </p:scale>
        <p:origin x="9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6624"/>
    </p:cViewPr>
  </p:sorterViewPr>
  <p:notesViewPr>
    <p:cSldViewPr>
      <p:cViewPr varScale="1">
        <p:scale>
          <a:sx n="44" d="100"/>
          <a:sy n="44" d="100"/>
        </p:scale>
        <p:origin x="-1722" y="-90"/>
      </p:cViewPr>
      <p:guideLst>
        <p:guide orient="horz" pos="293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e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4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BF0EFDB7-8A29-41CA-9000-28CAAEF0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62487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7538"/>
            <a:ext cx="514032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359DD9E-3990-4E69-827B-956FC0331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EB33-5D56-44DD-89D3-3403DE70DA7F}" type="slidenum">
              <a:rPr lang="en-US"/>
              <a:pPr/>
              <a:t>1</a:t>
            </a:fld>
            <a:endParaRPr lang="en-US"/>
          </a:p>
        </p:txBody>
      </p:sp>
      <p:sp>
        <p:nvSpPr>
          <p:cNvPr id="1044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B420F0C-25D2-45D3-BAB3-C69D8A6CC71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69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BA14FD7-2C03-4848-803C-9CD0D815363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103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2994FFB-279F-434E-AEBB-DA370078E7DF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816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23A8BC-47FA-42C6-A902-59861EF0E077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309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A706E3F-7839-462F-9652-926BB7BCF63A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542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1C4C28-FBAC-4779-A95C-7D765A022469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28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EF9B485-89BF-47AB-A906-466769C261C8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454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08449BC-7B93-4DAB-A891-97D208C8FDA7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315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26B379F-5C54-4140-8DF7-38404EEA512F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We abuse the notation:</a:t>
            </a:r>
          </a:p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Really, we should say whether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D^i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is only the x part of the data or also the y part; we start by treating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D^i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= (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x^i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y^i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), but when we continue we only have 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D^i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= (</a:t>
            </a:r>
            <a:r>
              <a:rPr lang="en-US" baseline="0" dirty="0" err="1" smtClean="0">
                <a:latin typeface="Times New Roman" pitchFamily="18" charset="0"/>
                <a:ea typeface="ＭＳ Ｐゴシック" pitchFamily="34" charset="-128"/>
              </a:rPr>
              <a:t>x^i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). 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169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FF911A7-0B03-4A5F-9C25-734D51A8653D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20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8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925CB23-8743-4EDC-BDDF-CD3127FB55C5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010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1081ED0-DA7A-4ADD-81FB-D7516DDE3B9A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015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0E64636-2467-437D-ABB8-9A838F9AAF3D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6971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34D67F8-D695-45F7-9F15-CBEA2F280155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4004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63ACBB0-D95C-4384-818E-A4352B8E231D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266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69D448B-40D2-475A-AD66-DF188CCA0BC4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740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2A7C37-9F8B-44A6-A458-010379132E95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9256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B004F8-554A-4C57-B718-483AE459ACF7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427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4654B1-54C7-47D6-A116-225DD284BCA8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828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6BD613-2049-4B63-9B48-29E634E6F3A6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41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24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D9C3BC4-9316-4C8B-81CF-1272156B1FF5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006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0C5F478-41B1-4050-8489-DA795395D124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53451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D0181F7-A5B7-40D4-A09C-9910CDD7F3FC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1477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C8CFFDB-114E-4894-8CDC-A6DB19A349AC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606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D526B5-890F-4BD2-AC37-1E75B321EEA1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3171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D526B5-890F-4BD2-AC37-1E75B321EEA1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3149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E193F5A-D7E7-476C-B86E-18C018C50E6E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15820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34D67F8-D695-45F7-9F15-CBEA2F280155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66852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65D7F02-9A24-4B2A-8846-CF56EB062051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905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6C3BA7-701F-4640-8AEE-BD958E181CB9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216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=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\land A =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v_j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= 0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{~~~~if $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j$}</a:t>
            </a:r>
            <a:endParaRPr lang="ro-RO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ro-RO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= v_1 \lor A = v_2 \lor \ldots \lor A = v_k) = 1</a:t>
            </a:r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 = \sum_{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=1}^k P(A =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9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BEE837-B732-4A21-AE8D-76D312C17D0C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965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5F7393-5641-45C5-875C-CBEBF78A40AE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879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464E274-4EB0-451A-A8C5-F7A4EA6F59F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011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512B2AC-83B1-4BDD-9560-A88679A16407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136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A49A-5B14-409F-93CB-CEF6A4DE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9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E5B2-4F05-4AE4-967C-2CA1170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0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7836-A88A-4C3B-9E7E-6BB7F8A6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35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0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‹#›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62D-9096-456A-9AAF-107753A0F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0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2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Spring ’18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764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550" y="6348413"/>
            <a:ext cx="8782050" cy="5095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none" dirty="0" smtClean="0">
                <a:solidFill>
                  <a:srgbClr val="0F243E"/>
                </a:solidFill>
              </a:rPr>
              <a:t>CIS419/519 Spring’18	              	</a:t>
            </a:r>
            <a:endParaRPr lang="en-US" u="none" dirty="0">
              <a:solidFill>
                <a:srgbClr val="0F243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rgbClr val="0F243E"/>
                </a:solidFill>
                <a:latin typeface="+mj-lt"/>
              </a:defRPr>
            </a:lvl1pPr>
          </a:lstStyle>
          <a:p>
            <a:pPr>
              <a:defRPr/>
            </a:pPr>
            <a:fld id="{47CB70CC-2B4E-423E-9525-D5DD52A3C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3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upenn.edu/~danrot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w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4.e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8.wmf"/><Relationship Id="rId5" Type="http://schemas.openxmlformats.org/officeDocument/2006/relationships/image" Target="../media/image35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test.lema.occ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CIS 519/419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Applied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www.seas.upenn.edu/~cis519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Dan Roth</a:t>
            </a:r>
          </a:p>
          <a:p>
            <a:pPr algn="l"/>
            <a:r>
              <a:rPr lang="en-US" dirty="0" smtClean="0"/>
              <a:t>danroth@seas.upenn.edu</a:t>
            </a:r>
          </a:p>
          <a:p>
            <a:pPr algn="l"/>
            <a:r>
              <a:rPr lang="en-US" dirty="0" smtClean="0">
                <a:hlinkClick r:id="rId3"/>
              </a:rPr>
              <a:t>http://www.cis.upenn.edu/~danroth/</a:t>
            </a:r>
            <a:endParaRPr lang="en-US" dirty="0" smtClean="0"/>
          </a:p>
          <a:p>
            <a:pPr algn="l"/>
            <a:r>
              <a:rPr lang="en-US" dirty="0" smtClean="0"/>
              <a:t>461C, 3401 Walnut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70339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lides were created by </a:t>
            </a:r>
            <a:r>
              <a:rPr lang="en-US" sz="1800" dirty="0">
                <a:latin typeface="+mn-lt"/>
              </a:rPr>
              <a:t>Dan Roth </a:t>
            </a:r>
            <a:r>
              <a:rPr lang="en-US" sz="1800" dirty="0" smtClean="0">
                <a:latin typeface="+mn-lt"/>
              </a:rPr>
              <a:t>(for </a:t>
            </a:r>
            <a:r>
              <a:rPr lang="en-US" sz="1800" dirty="0">
                <a:latin typeface="+mn-lt"/>
              </a:rPr>
              <a:t>CIS519/419 at Penn or CS446 at </a:t>
            </a:r>
            <a:r>
              <a:rPr lang="en-US" sz="1800" dirty="0" smtClean="0">
                <a:latin typeface="+mn-lt"/>
              </a:rPr>
              <a:t>UIUC), </a:t>
            </a:r>
            <a:r>
              <a:rPr lang="en-US" sz="1800" dirty="0">
                <a:latin typeface="+mn-lt"/>
              </a:rPr>
              <a:t>Eric </a:t>
            </a:r>
            <a:r>
              <a:rPr lang="en-US" sz="1800" dirty="0" smtClean="0">
                <a:latin typeface="+mn-lt"/>
              </a:rPr>
              <a:t>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32088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Using Unlabeled Data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5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The discussion suggests several algorithms: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Use a threshold. Chose examples labeled with high confidence. Label them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[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n,v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].</a:t>
            </a:r>
            <a:r>
              <a:rPr lang="en-US" dirty="0" smtClean="0">
                <a:ea typeface="ＭＳ Ｐゴシック" pitchFamily="34" charset="-128"/>
              </a:rPr>
              <a:t> Retrain.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Use fractional examples. Label the examples with fractional labels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[p of n, (1-p) of v]</a:t>
            </a:r>
            <a:r>
              <a:rPr lang="en-US" dirty="0" smtClean="0">
                <a:ea typeface="ＭＳ Ｐゴシック" pitchFamily="34" charset="-128"/>
              </a:rPr>
              <a:t>. Retrain.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0524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Comments on Unlabeled Data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6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2000" dirty="0" smtClean="0">
                <a:ea typeface="ＭＳ Ｐゴシック" pitchFamily="34" charset="-128"/>
              </a:rPr>
              <a:t>Both algorithms suggested can be used iteratively.</a:t>
            </a:r>
          </a:p>
          <a:p>
            <a:pPr marL="533400" indent="-533400" eaLnBrk="1" hangingPunct="1"/>
            <a:endParaRPr lang="en-US" sz="2000" dirty="0" smtClean="0"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ea typeface="ＭＳ Ｐゴシック" pitchFamily="34" charset="-128"/>
              </a:rPr>
              <a:t>Both algorithms can be used with other classifiers, not  only naïve Bayes. The only requirement – a robust confidence measure in the classification.</a:t>
            </a:r>
          </a:p>
          <a:p>
            <a:pPr marL="533400" indent="-533400" eaLnBrk="1" hangingPunct="1"/>
            <a:endParaRPr lang="en-US" sz="2000" dirty="0" smtClean="0"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ea typeface="ＭＳ Ｐゴシック" pitchFamily="34" charset="-128"/>
              </a:rPr>
              <a:t>There are other approaches to Semi-Supervised learning: </a:t>
            </a:r>
          </a:p>
          <a:p>
            <a:pPr marL="933450" lvl="1" indent="-533400"/>
            <a:r>
              <a:rPr lang="en-US" sz="1600" dirty="0" smtClean="0">
                <a:ea typeface="ＭＳ Ｐゴシック" pitchFamily="34" charset="-128"/>
              </a:rPr>
              <a:t>Most are conceptually similar: bootstrapping algorithms</a:t>
            </a:r>
          </a:p>
          <a:p>
            <a:pPr marL="933450" lvl="1" indent="-533400"/>
            <a:r>
              <a:rPr lang="en-US" sz="1600" dirty="0" smtClean="0">
                <a:ea typeface="ＭＳ Ｐゴシック" pitchFamily="34" charset="-128"/>
              </a:rPr>
              <a:t>Some are “graph-based” algorithms: assume “similar” examples have “similar labels”.</a:t>
            </a:r>
          </a:p>
          <a:p>
            <a:pPr marL="533400" indent="-533400" eaLnBrk="1" hangingPunct="1"/>
            <a:endParaRPr lang="en-US" sz="2000" dirty="0" smtClean="0"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ea typeface="ＭＳ Ｐゴシック" pitchFamily="34" charset="-128"/>
              </a:rPr>
              <a:t>What happens if instead of 10 labeled examples we start with 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0</a:t>
            </a:r>
            <a:r>
              <a:rPr lang="en-US" sz="2000" dirty="0" smtClean="0">
                <a:ea typeface="ＭＳ Ｐゴシック" pitchFamily="34" charset="-128"/>
              </a:rPr>
              <a:t> labeled examples?</a:t>
            </a:r>
          </a:p>
          <a:p>
            <a:pPr marL="533400" indent="-533400" eaLnBrk="1" hangingPunct="1"/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Make a Guess; continue as above; a version of EM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7019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4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dirty="0" smtClean="0">
                <a:ea typeface="ＭＳ Ｐゴシック" pitchFamily="34" charset="-128"/>
              </a:rPr>
              <a:t>EM is a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class of algorithms</a:t>
            </a:r>
            <a:r>
              <a:rPr lang="en-US" dirty="0" smtClean="0">
                <a:ea typeface="ＭＳ Ｐゴシック" pitchFamily="34" charset="-128"/>
              </a:rPr>
              <a:t> that is used to estimate a probability distribution in the presence of missing attributes. </a:t>
            </a:r>
          </a:p>
          <a:p>
            <a:pPr marL="533400" indent="-533400" eaLnBrk="1" hangingPunct="1"/>
            <a:r>
              <a:rPr lang="en-US" dirty="0" smtClean="0">
                <a:ea typeface="ＭＳ Ｐゴシック" pitchFamily="34" charset="-128"/>
              </a:rPr>
              <a:t>Using </a:t>
            </a:r>
            <a:r>
              <a:rPr lang="en-US" dirty="0" smtClean="0">
                <a:ea typeface="ＭＳ Ｐゴシック" pitchFamily="34" charset="-128"/>
              </a:rPr>
              <a:t>it </a:t>
            </a:r>
            <a:r>
              <a:rPr lang="en-US" dirty="0" smtClean="0">
                <a:ea typeface="ＭＳ Ｐゴシック" pitchFamily="34" charset="-128"/>
              </a:rPr>
              <a:t>requires an assumption on the underlying probability distribution.</a:t>
            </a:r>
          </a:p>
          <a:p>
            <a:pPr marL="533400" indent="-533400" eaLnBrk="1" hangingPunct="1"/>
            <a:r>
              <a:rPr lang="en-US" dirty="0" smtClean="0">
                <a:ea typeface="ＭＳ Ｐゴシック" pitchFamily="34" charset="-128"/>
              </a:rPr>
              <a:t>The algorithm can be very sensitive to this assumption and to the starting point (that is, the initial guess of parameters. </a:t>
            </a:r>
          </a:p>
          <a:p>
            <a:pPr marL="533400" indent="-533400" eaLnBrk="1" hangingPunct="1"/>
            <a:r>
              <a:rPr lang="en-US" dirty="0" smtClean="0">
                <a:ea typeface="ＭＳ Ｐゴシック" pitchFamily="34" charset="-128"/>
              </a:rPr>
              <a:t>In general, known to converge to a local maximum of the maximum likelihood function.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7113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Three Coin Example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We observe a series of coin tosses generated in the following way: </a:t>
            </a:r>
          </a:p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A person has three coins.</a:t>
            </a:r>
          </a:p>
          <a:p>
            <a:pPr marL="914400" lvl="1" indent="-4572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Coin 0: probability of Head is </a:t>
            </a:r>
            <a:r>
              <a:rPr lang="en-US" dirty="0" smtClean="0">
                <a:solidFill>
                  <a:srgbClr val="000066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a</a:t>
            </a:r>
          </a:p>
          <a:p>
            <a:pPr marL="914400" lvl="1" indent="-4572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Coin 1: probability of Head p 	</a:t>
            </a:r>
          </a:p>
          <a:p>
            <a:pPr marL="914400" lvl="1" indent="-4572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Coin 2: probability of Head q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US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Consider the following coin-tossing scenarios:</a:t>
            </a: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9154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Estimation Problems</a:t>
            </a:r>
          </a:p>
        </p:txBody>
      </p:sp>
      <p:sp>
        <p:nvSpPr>
          <p:cNvPr id="10895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Scenario I: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Toss one of the coins four times.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  Observing  HHTH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Question: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Which coin is more likely to produce this sequence ? 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Scenario II: Toss coin 0. If Head – toss coin 1;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otherwise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–  toss coin 2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Observing the sequence  </a:t>
            </a:r>
            <a:r>
              <a:rPr lang="en-US" sz="2000" dirty="0" smtClean="0">
                <a:solidFill>
                  <a:srgbClr val="A50021"/>
                </a:solidFill>
                <a:ea typeface="ＭＳ Ｐゴシック" pitchFamily="34" charset="-128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HHHT,  </a:t>
            </a:r>
            <a:r>
              <a:rPr lang="en-US" sz="2000" dirty="0" smtClean="0">
                <a:solidFill>
                  <a:srgbClr val="A50021"/>
                </a:solidFill>
                <a:ea typeface="ＭＳ Ｐゴシック" pitchFamily="34" charset="-128"/>
              </a:rPr>
              <a:t>T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HTHT, </a:t>
            </a:r>
            <a:r>
              <a:rPr lang="en-US" sz="2000" dirty="0" smtClean="0">
                <a:solidFill>
                  <a:srgbClr val="A50021"/>
                </a:solidFill>
                <a:ea typeface="ＭＳ Ｐゴシック" pitchFamily="34" charset="-128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HHHT, </a:t>
            </a:r>
            <a:r>
              <a:rPr lang="en-US" sz="2000" dirty="0" smtClean="0">
                <a:solidFill>
                  <a:srgbClr val="A50021"/>
                </a:solidFill>
                <a:ea typeface="ＭＳ Ｐゴシック" pitchFamily="34" charset="-128"/>
              </a:rPr>
              <a:t>H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HTTH</a:t>
            </a: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produced by Coin 0 , Coin1 and Coin2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Question: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Estimate most likely values for p, q (the probability of H in each coin) and the probability to use each of the coins (</a:t>
            </a:r>
            <a:r>
              <a:rPr lang="en-US" sz="2000" dirty="0">
                <a:solidFill>
                  <a:srgbClr val="000066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a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  <a:sym typeface="Symbol" pitchFamily="18" charset="2"/>
              </a:rPr>
              <a:t>)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  <a:sym typeface="Symbol" pitchFamily="18" charset="2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Scenario III: Toss coin 0. If Head – toss coin 1; o/w – toss coin 2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  Observing the sequence  HHHT,  HTHT, HHHT, HTTH</a:t>
            </a: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produced by Coin 1 and/or Coin 2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Question: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Estimate most likely values for p, q and </a:t>
            </a:r>
            <a:r>
              <a:rPr lang="en-US" sz="2000" dirty="0">
                <a:solidFill>
                  <a:srgbClr val="000066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a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89540" name="Rectangle 4"/>
          <p:cNvSpPr>
            <a:spLocks noChangeArrowheads="1"/>
          </p:cNvSpPr>
          <p:nvPr/>
        </p:nvSpPr>
        <p:spPr bwMode="auto">
          <a:xfrm>
            <a:off x="76200" y="5476875"/>
            <a:ext cx="6248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000066"/>
                </a:solidFill>
                <a:latin typeface="+mn-lt"/>
              </a:rPr>
              <a:t>There is no known analytical solution to this </a:t>
            </a:r>
            <a:r>
              <a:rPr lang="en-US" sz="1800" dirty="0" smtClean="0">
                <a:solidFill>
                  <a:srgbClr val="000066"/>
                </a:solidFill>
                <a:latin typeface="+mn-lt"/>
              </a:rPr>
              <a:t>problem</a:t>
            </a:r>
            <a:r>
              <a:rPr lang="en-US" sz="180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+mn-lt"/>
              </a:rPr>
              <a:t>(general setting). That </a:t>
            </a:r>
            <a:r>
              <a:rPr lang="en-US" sz="1800" dirty="0">
                <a:solidFill>
                  <a:srgbClr val="000066"/>
                </a:solidFill>
                <a:latin typeface="+mn-lt"/>
              </a:rPr>
              <a:t>is, it is not known how to compute the values of the parameters so as to maximize the likelihood of the data.</a:t>
            </a:r>
          </a:p>
        </p:txBody>
      </p:sp>
      <p:sp>
        <p:nvSpPr>
          <p:cNvPr id="1089541" name="Oval 5"/>
          <p:cNvSpPr>
            <a:spLocks noChangeArrowheads="1"/>
          </p:cNvSpPr>
          <p:nvPr/>
        </p:nvSpPr>
        <p:spPr bwMode="auto">
          <a:xfrm>
            <a:off x="6048375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42" name="Oval 6"/>
          <p:cNvSpPr>
            <a:spLocks noChangeArrowheads="1"/>
          </p:cNvSpPr>
          <p:nvPr/>
        </p:nvSpPr>
        <p:spPr bwMode="auto">
          <a:xfrm>
            <a:off x="7405688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43" name="Oval 7"/>
          <p:cNvSpPr>
            <a:spLocks noChangeArrowheads="1"/>
          </p:cNvSpPr>
          <p:nvPr/>
        </p:nvSpPr>
        <p:spPr bwMode="auto">
          <a:xfrm>
            <a:off x="6629400" y="48768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44" name="Oval 8"/>
          <p:cNvSpPr>
            <a:spLocks noChangeArrowheads="1"/>
          </p:cNvSpPr>
          <p:nvPr/>
        </p:nvSpPr>
        <p:spPr bwMode="auto">
          <a:xfrm>
            <a:off x="8763000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89545" name="AutoShape 9"/>
          <p:cNvCxnSpPr>
            <a:cxnSpLocks noChangeShapeType="1"/>
            <a:stCxn id="1089543" idx="4"/>
            <a:endCxn id="1089541" idx="0"/>
          </p:cNvCxnSpPr>
          <p:nvPr/>
        </p:nvCxnSpPr>
        <p:spPr bwMode="auto">
          <a:xfrm flipH="1">
            <a:off x="6124575" y="5043488"/>
            <a:ext cx="581025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9546" name="AutoShape 10"/>
          <p:cNvCxnSpPr>
            <a:cxnSpLocks noChangeShapeType="1"/>
            <a:stCxn id="1089543" idx="4"/>
            <a:endCxn id="1089542" idx="0"/>
          </p:cNvCxnSpPr>
          <p:nvPr/>
        </p:nvCxnSpPr>
        <p:spPr bwMode="auto">
          <a:xfrm>
            <a:off x="6705600" y="5043488"/>
            <a:ext cx="776288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9547" name="AutoShape 11"/>
          <p:cNvCxnSpPr>
            <a:cxnSpLocks noChangeShapeType="1"/>
            <a:stCxn id="1089543" idx="4"/>
            <a:endCxn id="1089544" idx="0"/>
          </p:cNvCxnSpPr>
          <p:nvPr/>
        </p:nvCxnSpPr>
        <p:spPr bwMode="auto">
          <a:xfrm>
            <a:off x="6705600" y="5043488"/>
            <a:ext cx="213360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9548" name="Text Box 12"/>
          <p:cNvSpPr txBox="1">
            <a:spLocks noChangeArrowheads="1"/>
          </p:cNvSpPr>
          <p:nvPr/>
        </p:nvSpPr>
        <p:spPr bwMode="auto">
          <a:xfrm>
            <a:off x="6705600" y="4724400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Coin 0</a:t>
            </a:r>
            <a:r>
              <a:rPr lang="en-US" sz="1400">
                <a:solidFill>
                  <a:srgbClr val="FF0000"/>
                </a:solidFill>
                <a:latin typeface="Tempus Sans ITC" pitchFamily="82" charset="0"/>
              </a:rPr>
              <a:t> </a:t>
            </a:r>
          </a:p>
        </p:txBody>
      </p:sp>
      <p:sp>
        <p:nvSpPr>
          <p:cNvPr id="1089549" name="Oval 13"/>
          <p:cNvSpPr>
            <a:spLocks noChangeArrowheads="1"/>
          </p:cNvSpPr>
          <p:nvPr/>
        </p:nvSpPr>
        <p:spPr bwMode="auto">
          <a:xfrm>
            <a:off x="6054725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50" name="Oval 14"/>
          <p:cNvSpPr>
            <a:spLocks noChangeArrowheads="1"/>
          </p:cNvSpPr>
          <p:nvPr/>
        </p:nvSpPr>
        <p:spPr bwMode="auto">
          <a:xfrm>
            <a:off x="7412038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51" name="Oval 15"/>
          <p:cNvSpPr>
            <a:spLocks noChangeArrowheads="1"/>
          </p:cNvSpPr>
          <p:nvPr/>
        </p:nvSpPr>
        <p:spPr bwMode="auto">
          <a:xfrm>
            <a:off x="8769350" y="5943600"/>
            <a:ext cx="152400" cy="152400"/>
          </a:xfrm>
          <a:prstGeom prst="ellipse">
            <a:avLst/>
          </a:prstGeom>
          <a:solidFill>
            <a:srgbClr val="00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552" name="Text Box 16"/>
          <p:cNvSpPr txBox="1">
            <a:spLocks noChangeArrowheads="1"/>
          </p:cNvSpPr>
          <p:nvPr/>
        </p:nvSpPr>
        <p:spPr bwMode="auto">
          <a:xfrm>
            <a:off x="5934075" y="6064250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1</a:t>
            </a:r>
            <a:r>
              <a:rPr lang="en-US" sz="1600" b="1" baseline="30000">
                <a:solidFill>
                  <a:srgbClr val="FF0000"/>
                </a:solidFill>
                <a:latin typeface="Tempus Sans ITC" pitchFamily="82" charset="0"/>
              </a:rPr>
              <a:t>st</a:t>
            </a: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 toss</a:t>
            </a:r>
            <a:endParaRPr lang="en-US" sz="140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089553" name="Text Box 17"/>
          <p:cNvSpPr txBox="1">
            <a:spLocks noChangeArrowheads="1"/>
          </p:cNvSpPr>
          <p:nvPr/>
        </p:nvSpPr>
        <p:spPr bwMode="auto">
          <a:xfrm>
            <a:off x="6781800" y="6054725"/>
            <a:ext cx="854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2</a:t>
            </a:r>
            <a:r>
              <a:rPr lang="en-US" sz="1600" b="1" baseline="30000">
                <a:solidFill>
                  <a:srgbClr val="FF0000"/>
                </a:solidFill>
                <a:latin typeface="Tempus Sans ITC" pitchFamily="82" charset="0"/>
              </a:rPr>
              <a:t>nd</a:t>
            </a: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 toss</a:t>
            </a:r>
            <a:endParaRPr lang="en-US" sz="1400">
              <a:solidFill>
                <a:srgbClr val="FF0000"/>
              </a:solidFill>
              <a:latin typeface="Tempus Sans ITC" pitchFamily="82" charset="0"/>
            </a:endParaRPr>
          </a:p>
        </p:txBody>
      </p:sp>
      <p:sp>
        <p:nvSpPr>
          <p:cNvPr id="1089554" name="Text Box 18"/>
          <p:cNvSpPr txBox="1">
            <a:spLocks noChangeArrowheads="1"/>
          </p:cNvSpPr>
          <p:nvPr/>
        </p:nvSpPr>
        <p:spPr bwMode="auto">
          <a:xfrm>
            <a:off x="7816850" y="598805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empus Sans ITC" pitchFamily="82" charset="0"/>
              </a:rPr>
              <a:t>nth  toss</a:t>
            </a:r>
            <a:endParaRPr lang="en-US" sz="1400">
              <a:solidFill>
                <a:srgbClr val="FF000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3485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540" grpId="0"/>
      <p:bldP spid="1089541" grpId="0" animBg="1"/>
      <p:bldP spid="1089542" grpId="0" animBg="1"/>
      <p:bldP spid="1089543" grpId="0" animBg="1"/>
      <p:bldP spid="1089544" grpId="0" animBg="1"/>
      <p:bldP spid="1089548" grpId="0"/>
      <p:bldP spid="1089549" grpId="0" animBg="1"/>
      <p:bldP spid="1089550" grpId="0" animBg="1"/>
      <p:bldP spid="1089551" grpId="0" animBg="1"/>
      <p:bldP spid="1089552" grpId="0"/>
      <p:bldP spid="1089553" grpId="0"/>
      <p:bldP spid="10895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 Intuition (1)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90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If we knew which of the data points (HHHT), (HTHT), (HTTH)  came from Coin1 and which from Coin2, there was no problem.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Recall that the “simple” estimation is the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ML estimation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: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Assume that you toss a (p,1-p) coin m times and get k Heads m-k Tails.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  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log[P(</a:t>
            </a:r>
            <a:r>
              <a:rPr lang="en-US" sz="2000" dirty="0" err="1" smtClean="0">
                <a:ea typeface="ＭＳ Ｐゴシック" pitchFamily="34" charset="-128"/>
              </a:rPr>
              <a:t>D|p</a:t>
            </a:r>
            <a:r>
              <a:rPr lang="en-US" sz="2000" dirty="0" smtClean="0">
                <a:ea typeface="ＭＳ Ｐゴシック" pitchFamily="34" charset="-128"/>
              </a:rPr>
              <a:t>)] = log [ </a:t>
            </a:r>
            <a:r>
              <a:rPr lang="en-US" sz="2000" dirty="0" err="1" smtClean="0">
                <a:ea typeface="ＭＳ Ｐゴシック" pitchFamily="34" charset="-128"/>
              </a:rPr>
              <a:t>p</a:t>
            </a:r>
            <a:r>
              <a:rPr lang="en-US" sz="2000" baseline="30000" dirty="0" err="1" smtClean="0">
                <a:ea typeface="ＭＳ Ｐゴシック" pitchFamily="34" charset="-128"/>
              </a:rPr>
              <a:t>k</a:t>
            </a:r>
            <a:r>
              <a:rPr lang="en-US" sz="2000" dirty="0" smtClean="0">
                <a:ea typeface="ＭＳ Ｐゴシック" pitchFamily="34" charset="-128"/>
              </a:rPr>
              <a:t> (1-p)</a:t>
            </a:r>
            <a:r>
              <a:rPr lang="en-US" sz="2000" baseline="30000" dirty="0" smtClean="0">
                <a:ea typeface="ＭＳ Ｐゴシック" pitchFamily="34" charset="-128"/>
              </a:rPr>
              <a:t>m-k</a:t>
            </a:r>
            <a:r>
              <a:rPr lang="en-US" sz="2000" dirty="0" smtClean="0">
                <a:ea typeface="ＭＳ Ｐゴシック" pitchFamily="34" charset="-128"/>
              </a:rPr>
              <a:t> ]= k log p + (m-k) log (1-p) 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To maximize, set the derivative w.r.t. p equal to 0: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d log P(</a:t>
            </a:r>
            <a:r>
              <a:rPr lang="en-US" sz="2000" dirty="0" err="1" smtClean="0">
                <a:ea typeface="ＭＳ Ｐゴシック" pitchFamily="34" charset="-128"/>
              </a:rPr>
              <a:t>D|p</a:t>
            </a:r>
            <a:r>
              <a:rPr lang="en-US" sz="2000" dirty="0" smtClean="0">
                <a:ea typeface="ＭＳ Ｐゴシック" pitchFamily="34" charset="-128"/>
              </a:rPr>
              <a:t>)/</a:t>
            </a:r>
            <a:r>
              <a:rPr lang="en-US" sz="2000" dirty="0" err="1" smtClean="0">
                <a:ea typeface="ＭＳ Ｐゴシック" pitchFamily="34" charset="-128"/>
              </a:rPr>
              <a:t>dp</a:t>
            </a:r>
            <a:r>
              <a:rPr lang="en-US" sz="2000" dirty="0" smtClean="0">
                <a:ea typeface="ＭＳ Ｐゴシック" pitchFamily="34" charset="-128"/>
              </a:rPr>
              <a:t> = k/p – (m-k)/(1-p) = 0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Solving this for p, gives:     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p=k/m</a:t>
            </a: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733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0563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Key Intuition (2)</a:t>
            </a:r>
            <a:endParaRPr lang="en-US" dirty="0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12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If we knew which of the data points (HHHT), (HTHT), (HTTH)  came from Coin1 and which from Coin2, there was no problem.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Instead, use an iterative approach for estimating the parameters:</a:t>
            </a:r>
          </a:p>
          <a:p>
            <a:pPr marL="933450" lvl="1" indent="-533400" eaLnBrk="1" hangingPunct="1"/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Guess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 the probability that a given data point came from Coin 1 or 2;   Generate fictional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label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s, weighted according to this probability.</a:t>
            </a:r>
            <a:endParaRPr lang="en-US" sz="1800" dirty="0" smtClean="0">
              <a:solidFill>
                <a:srgbClr val="0000FF"/>
              </a:solidFill>
              <a:ea typeface="ＭＳ Ｐゴシック" pitchFamily="34" charset="-128"/>
              <a:sym typeface="Symbol" pitchFamily="18" charset="2"/>
            </a:endParaRPr>
          </a:p>
          <a:p>
            <a:pPr marL="933450" lvl="1" indent="-533400" eaLnBrk="1" hangingPunct="1"/>
            <a:r>
              <a:rPr lang="en-US" sz="1800" dirty="0" smtClean="0">
                <a:solidFill>
                  <a:srgbClr val="000066"/>
                </a:solidFill>
                <a:ea typeface="ＭＳ Ｐゴシック" pitchFamily="34" charset="-128"/>
              </a:rPr>
              <a:t>Now, compute the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most likely value </a:t>
            </a:r>
            <a:r>
              <a:rPr lang="en-US" sz="1800" dirty="0" smtClean="0">
                <a:solidFill>
                  <a:srgbClr val="000066"/>
                </a:solidFill>
                <a:ea typeface="ＭＳ Ｐゴシック" pitchFamily="34" charset="-128"/>
              </a:rPr>
              <a:t>of the parameters. [recall NB example]</a:t>
            </a:r>
          </a:p>
          <a:p>
            <a:pPr marL="933450" lvl="1" indent="-533400" eaLnBrk="1" hangingPunct="1"/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Compute the likelihood of the data given this model.</a:t>
            </a:r>
          </a:p>
          <a:p>
            <a:pPr marL="933450" lvl="1" indent="-533400" eaLnBrk="1" hangingPunct="1"/>
            <a:r>
              <a:rPr lang="en-US" sz="1800" dirty="0" smtClean="0">
                <a:solidFill>
                  <a:srgbClr val="000066"/>
                </a:solidFill>
                <a:ea typeface="ＭＳ Ｐゴシック" pitchFamily="34" charset="-128"/>
              </a:rPr>
              <a:t>Re-estimate the initial parameter setting: set them to maximize  the likelihood of the data.</a:t>
            </a:r>
          </a:p>
          <a:p>
            <a:pPr marL="533400" indent="-533400" algn="ctr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        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(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Labels 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  <a:sym typeface="Wingdings" pitchFamily="2" charset="2"/>
              </a:rPr>
              <a:t> Model Parameters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  <a:sym typeface="Wingdings" pitchFamily="2" charset="2"/>
              </a:rPr>
              <a:t> Likelihood of the data</a:t>
            </a:r>
            <a:endParaRPr lang="en-US" sz="2000" dirty="0" smtClean="0">
              <a:solidFill>
                <a:schemeClr val="hlink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This process can be iterated and can be shown to converge to a local maximum of the likelihood function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9860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Algorithm (Coins) -I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graphicFrame>
        <p:nvGraphicFramePr>
          <p:cNvPr id="3993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240733"/>
              </p:ext>
            </p:extLst>
          </p:nvPr>
        </p:nvGraphicFramePr>
        <p:xfrm>
          <a:off x="2133493" y="4419600"/>
          <a:ext cx="4877014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4" imgW="3111480" imgH="1130040" progId="Equation.3">
                  <p:embed/>
                </p:oleObj>
              </mc:Choice>
              <mc:Fallback>
                <p:oleObj name="Equation" r:id="rId4" imgW="3111480" imgH="1130040" progId="Equation.3">
                  <p:embed/>
                  <p:pic>
                    <p:nvPicPr>
                      <p:cNvPr id="399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493" y="4419600"/>
                        <a:ext cx="4877014" cy="1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8001000" cy="4800600"/>
          </a:xfrm>
        </p:spPr>
        <p:txBody>
          <a:bodyPr/>
          <a:lstStyle/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We will assume (for a minute) that we know the parameters             and use it to estimate which Coin it is (Problem 1)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Then, we will use this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“label” </a:t>
            </a:r>
            <a:r>
              <a:rPr lang="en-US" sz="2000" dirty="0">
                <a:solidFill>
                  <a:srgbClr val="000066"/>
                </a:solidFill>
                <a:ea typeface="ＭＳ Ｐゴシック" pitchFamily="34" charset="-128"/>
              </a:rPr>
              <a:t>estimation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of </a:t>
            </a:r>
            <a:r>
              <a:rPr lang="en-US" sz="2000" dirty="0">
                <a:solidFill>
                  <a:srgbClr val="000066"/>
                </a:solidFill>
                <a:ea typeface="ＭＳ Ｐゴシック" pitchFamily="34" charset="-128"/>
              </a:rPr>
              <a:t>the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observed tosses, to estimate the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most likely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parameters </a:t>
            </a:r>
          </a:p>
          <a:p>
            <a:pPr marL="933450" lvl="1" indent="-533400" eaLnBrk="1" hangingPunct="1"/>
            <a:r>
              <a:rPr lang="en-US" sz="1600" dirty="0" smtClean="0">
                <a:solidFill>
                  <a:srgbClr val="000066"/>
                </a:solidFill>
                <a:ea typeface="ＭＳ Ｐゴシック" pitchFamily="34" charset="-128"/>
              </a:rPr>
              <a:t>and so on...</a:t>
            </a:r>
          </a:p>
          <a:p>
            <a:pPr marL="533400" indent="-533400" eaLnBrk="1" hangingPunct="1"/>
            <a:r>
              <a:rPr lang="en-US" dirty="0" smtClean="0">
                <a:ea typeface="ＭＳ Ｐゴシック" pitchFamily="34" charset="-128"/>
              </a:rPr>
              <a:t>Notation: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n</a:t>
            </a:r>
            <a:r>
              <a:rPr lang="en-US" dirty="0">
                <a:solidFill>
                  <a:srgbClr val="000066"/>
                </a:solidFill>
                <a:ea typeface="ＭＳ Ｐゴシック" pitchFamily="34" charset="-128"/>
              </a:rPr>
              <a:t> data </a:t>
            </a:r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points; in each one: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m</a:t>
            </a:r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 tosses, </a:t>
            </a:r>
            <a:r>
              <a:rPr lang="en-US" dirty="0" smtClean="0">
                <a:solidFill>
                  <a:srgbClr val="0000FF"/>
                </a:solidFill>
                <a:latin typeface="Tahoma"/>
                <a:ea typeface="ＭＳ Ｐゴシック" pitchFamily="34" charset="-128"/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  <a:ea typeface="ＭＳ Ｐゴシック" pitchFamily="34" charset="-128"/>
              </a:rPr>
              <a:t>i</a:t>
            </a:r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 heads. 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What is the probability that the 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ith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 data point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came from 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Coin1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?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STEP 1 (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xpectation Step):                                                         </a:t>
            </a:r>
            <a:r>
              <a:rPr lang="en-US" sz="2000" dirty="0" smtClean="0">
                <a:ea typeface="ＭＳ Ｐゴシック" pitchFamily="34" charset="-128"/>
              </a:rPr>
              <a:t>(Here </a:t>
            </a:r>
            <a:r>
              <a:rPr lang="en-US" sz="2000" dirty="0" smtClean="0">
                <a:latin typeface="Tahoma"/>
                <a:ea typeface="ＭＳ Ｐゴシック" pitchFamily="34" charset="-128"/>
              </a:rPr>
              <a:t>h=h</a:t>
            </a:r>
            <a:r>
              <a:rPr lang="en-US" sz="2000" baseline="-25000" dirty="0" smtClean="0">
                <a:latin typeface="Calibri"/>
                <a:ea typeface="ＭＳ Ｐゴシック" pitchFamily="34" charset="-128"/>
              </a:rPr>
              <a:t>i 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  <a:endParaRPr lang="en-US" sz="2000" baseline="-25000" dirty="0" smtClean="0">
              <a:latin typeface="Calibri"/>
              <a:ea typeface="ＭＳ Ｐゴシック" pitchFamily="34" charset="-128"/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39939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53497409"/>
              </p:ext>
            </p:extLst>
          </p:nvPr>
        </p:nvGraphicFramePr>
        <p:xfrm>
          <a:off x="7086600" y="1295400"/>
          <a:ext cx="7620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משוואה" r:id="rId6" imgW="444240" imgH="215640" progId="Equation.3">
                  <p:embed/>
                </p:oleObj>
              </mc:Choice>
              <mc:Fallback>
                <p:oleObj name="משוואה" r:id="rId6" imgW="444240" imgH="215640" progId="Equation.3">
                  <p:embed/>
                  <p:pic>
                    <p:nvPicPr>
                      <p:cNvPr id="399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295400"/>
                        <a:ext cx="7620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755986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Algorithm (Coins) - II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926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82793"/>
            <a:ext cx="7772400" cy="4983163"/>
          </a:xfrm>
        </p:spPr>
        <p:txBody>
          <a:bodyPr/>
          <a:lstStyle/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Now, we would like to compute the likelihood of the data, and find the parameters that maximize it.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We will maximize the log likelihood of the data (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data points)  </a:t>
            </a:r>
          </a:p>
          <a:p>
            <a:pPr marL="933450" lvl="1" indent="-533400" eaLnBrk="1" hangingPunct="1"/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LL = </a:t>
            </a:r>
            <a:r>
              <a:rPr lang="en-US" sz="18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1800" baseline="-25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1,n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ea typeface="ＭＳ Ｐゴシック" pitchFamily="34" charset="-128"/>
              </a:rPr>
              <a:t>logP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(D</a:t>
            </a:r>
            <a:r>
              <a:rPr lang="en-US" sz="18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 |</a:t>
            </a:r>
            <a:r>
              <a:rPr lang="en-US" sz="18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18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sz="1800" dirty="0" smtClean="0">
                <a:solidFill>
                  <a:srgbClr val="0000FF"/>
                </a:solidFill>
                <a:ea typeface="ＭＳ Ｐゴシック" pitchFamily="34" charset="-128"/>
              </a:rPr>
              <a:t>)</a:t>
            </a:r>
          </a:p>
          <a:p>
            <a:pPr marL="533400" indent="-533400" eaLnBrk="1" hangingPunct="1"/>
            <a:r>
              <a:rPr lang="en-US" sz="2000" dirty="0" smtClean="0">
                <a:ea typeface="ＭＳ Ｐゴシック" pitchFamily="34" charset="-128"/>
              </a:rPr>
              <a:t>But, one of the variables – the coin’s name - is hidden. 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We can marginalize:</a:t>
            </a:r>
            <a:endParaRPr lang="en-US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933450" lvl="1" indent="-533400" eaLnBrk="1" hangingPunct="1"/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LL= 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baseline="-25000" dirty="0" err="1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log </a:t>
            </a:r>
            <a:r>
              <a:rPr lang="en-US" dirty="0" smtClean="0">
                <a:solidFill>
                  <a:srgbClr val="0000FF"/>
                </a:solidFill>
                <a:latin typeface="Symbol"/>
                <a:ea typeface="ＭＳ Ｐゴシック" pitchFamily="34" charset="-128"/>
                <a:sym typeface="Symbol"/>
              </a:rPr>
              <a:t></a:t>
            </a:r>
            <a:r>
              <a:rPr lang="en-US" baseline="-25000" dirty="0" smtClean="0">
                <a:solidFill>
                  <a:srgbClr val="0000FF"/>
                </a:solidFill>
                <a:latin typeface="Tahoma"/>
                <a:ea typeface="ＭＳ Ｐゴシック" pitchFamily="34" charset="-128"/>
                <a:sym typeface="Symbol"/>
              </a:rPr>
              <a:t>y=0</a:t>
            </a:r>
            <a:r>
              <a:rPr lang="en-US" baseline="-25000" dirty="0" smtClean="0">
                <a:solidFill>
                  <a:srgbClr val="0000FF"/>
                </a:solidFill>
                <a:latin typeface="Symbol"/>
                <a:ea typeface="ＭＳ Ｐゴシック" pitchFamily="34" charset="-128"/>
                <a:sym typeface="Symbol"/>
              </a:rPr>
              <a:t>,1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P(D</a:t>
            </a:r>
            <a:r>
              <a:rPr lang="en-US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,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y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| </a:t>
            </a:r>
            <a:r>
              <a:rPr lang="en-US" dirty="0" err="1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) 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However, the sum is inside the log, making ML solution difficult. </a:t>
            </a:r>
          </a:p>
          <a:p>
            <a:pPr marL="533400" indent="-533400" eaLnBrk="1" hangingPunct="1"/>
            <a:r>
              <a:rPr lang="en-US" sz="2000" dirty="0" smtClean="0"/>
              <a:t>Since the latent </a:t>
            </a:r>
            <a:r>
              <a:rPr lang="en-US" sz="2000" dirty="0"/>
              <a:t>variable </a:t>
            </a:r>
            <a:r>
              <a:rPr lang="en-US" sz="2000" dirty="0" smtClean="0">
                <a:solidFill>
                  <a:srgbClr val="0000FF"/>
                </a:solidFill>
              </a:rPr>
              <a:t>y</a:t>
            </a:r>
            <a:r>
              <a:rPr lang="en-US" sz="2000" dirty="0" smtClean="0"/>
              <a:t> </a:t>
            </a:r>
            <a:r>
              <a:rPr lang="en-US" sz="2000" dirty="0"/>
              <a:t>is not observed, we cannot use </a:t>
            </a:r>
            <a:r>
              <a:rPr lang="en-US" sz="2000" dirty="0" smtClean="0"/>
              <a:t>the complete-data </a:t>
            </a:r>
            <a:r>
              <a:rPr lang="en-US" sz="2000" dirty="0"/>
              <a:t>log likelihood. </a:t>
            </a:r>
            <a:r>
              <a:rPr lang="en-US" sz="2000" dirty="0">
                <a:solidFill>
                  <a:srgbClr val="0000FF"/>
                </a:solidFill>
              </a:rPr>
              <a:t>Instead,</a:t>
            </a:r>
            <a:r>
              <a:rPr lang="en-US" sz="2000" dirty="0"/>
              <a:t> we use </a:t>
            </a:r>
            <a:r>
              <a:rPr lang="en-US" sz="2000" dirty="0">
                <a:solidFill>
                  <a:srgbClr val="0000FF"/>
                </a:solidFill>
              </a:rPr>
              <a:t>the expectation </a:t>
            </a:r>
            <a:r>
              <a:rPr lang="en-US" sz="2000" dirty="0" smtClean="0"/>
              <a:t>of the complete-data </a:t>
            </a:r>
            <a:r>
              <a:rPr lang="en-US" sz="2000" dirty="0"/>
              <a:t>log </a:t>
            </a:r>
            <a:r>
              <a:rPr lang="en-US" sz="2000" dirty="0" smtClean="0"/>
              <a:t>likelihood </a:t>
            </a:r>
            <a:r>
              <a:rPr lang="en-US" sz="2000" dirty="0"/>
              <a:t>under the posterior distribution of </a:t>
            </a:r>
            <a:r>
              <a:rPr lang="en-US" sz="2000" dirty="0" smtClean="0"/>
              <a:t>the latent </a:t>
            </a:r>
            <a:r>
              <a:rPr lang="en-US" sz="2000" dirty="0"/>
              <a:t>variable to approximate </a:t>
            </a:r>
            <a:r>
              <a:rPr lang="en-US" sz="2000" dirty="0" smtClean="0">
                <a:solidFill>
                  <a:srgbClr val="0000FF"/>
                </a:solidFill>
              </a:rPr>
              <a:t>log </a:t>
            </a:r>
            <a:r>
              <a:rPr lang="en-US" sz="2000" dirty="0" smtClean="0">
                <a:solidFill>
                  <a:srgbClr val="0000FF"/>
                </a:solidFill>
                <a:latin typeface="Tahoma"/>
              </a:rPr>
              <a:t>p(D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| </a:t>
            </a:r>
            <a:r>
              <a:rPr lang="en-US" sz="2000" dirty="0" err="1" smtClean="0">
                <a:solidFill>
                  <a:srgbClr val="0000FF"/>
                </a:solidFill>
              </a:rPr>
              <a:t>p’,q</a:t>
            </a:r>
            <a:r>
              <a:rPr lang="en-US" sz="2000" dirty="0" smtClean="0">
                <a:solidFill>
                  <a:srgbClr val="0000FF"/>
                </a:solidFill>
              </a:rPr>
              <a:t>’,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®’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We think of the likelihood 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logP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D</a:t>
            </a:r>
            <a:r>
              <a:rPr lang="en-US" sz="2000" baseline="30000" dirty="0" err="1" smtClean="0">
                <a:solidFill>
                  <a:schemeClr val="hlink"/>
                </a:solidFill>
                <a:ea typeface="ＭＳ Ｐゴシック" pitchFamily="34" charset="-128"/>
              </a:rPr>
              <a:t>i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|p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’,q’,</a:t>
            </a:r>
            <a:r>
              <a:rPr lang="en-US" sz="2000" dirty="0" smtClean="0">
                <a:solidFill>
                  <a:schemeClr val="hlink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  <a:sym typeface="Symbol" pitchFamily="18" charset="2"/>
              </a:rPr>
              <a:t>’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)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as a random variable that depends on the value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y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of the coin in the </a:t>
            </a:r>
            <a:r>
              <a:rPr lang="en-US" sz="2000" dirty="0" err="1" smtClean="0">
                <a:solidFill>
                  <a:srgbClr val="000066"/>
                </a:solidFill>
                <a:ea typeface="ＭＳ Ｐゴシック" pitchFamily="34" charset="-128"/>
              </a:rPr>
              <a:t>i</a:t>
            </a:r>
            <a:r>
              <a:rPr lang="en-US" sz="2000" baseline="30000" dirty="0" err="1" smtClean="0">
                <a:solidFill>
                  <a:srgbClr val="000066"/>
                </a:solidFill>
                <a:ea typeface="ＭＳ Ｐゴシック" pitchFamily="34" charset="-128"/>
              </a:rPr>
              <a:t>th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toss. Therefore, instead of maximizing the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LL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we will 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maximize the expectation of this random variable (over the coin’s name).  </a:t>
            </a:r>
            <a:r>
              <a:rPr lang="en-US" sz="1600" dirty="0" smtClean="0">
                <a:solidFill>
                  <a:srgbClr val="050000"/>
                </a:solidFill>
                <a:ea typeface="ＭＳ Ｐゴシック" pitchFamily="34" charset="-128"/>
              </a:rPr>
              <a:t>[Justified using Jensen’s Inequality; later &amp; above]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5011700" y="71825"/>
            <a:ext cx="4153447" cy="1524000"/>
          </a:xfrm>
          <a:prstGeom prst="wedgeRectCallout">
            <a:avLst>
              <a:gd name="adj1" fmla="val -7887"/>
              <a:gd name="adj2" fmla="val 334868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marL="476250" indent="-533400"/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LL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=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1600" baseline="-25000" dirty="0" err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sz="1600" baseline="-25000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log </a:t>
            </a:r>
            <a:r>
              <a:rPr lang="en-US" sz="1600" dirty="0">
                <a:solidFill>
                  <a:schemeClr val="tx1"/>
                </a:solidFill>
                <a:latin typeface="Symbol"/>
                <a:ea typeface="ＭＳ Ｐゴシック" pitchFamily="34" charset="-128"/>
                <a:sym typeface="Symbol"/>
              </a:rPr>
              <a:t></a:t>
            </a:r>
            <a:r>
              <a:rPr lang="en-US" sz="1600" baseline="-25000" dirty="0">
                <a:solidFill>
                  <a:schemeClr val="tx1"/>
                </a:solidFill>
                <a:latin typeface="Tahoma"/>
                <a:ea typeface="ＭＳ Ｐゴシック" pitchFamily="34" charset="-128"/>
                <a:sym typeface="Symbol"/>
              </a:rPr>
              <a:t>y=0</a:t>
            </a:r>
            <a:r>
              <a:rPr lang="en-US" sz="1600" baseline="-25000" dirty="0">
                <a:solidFill>
                  <a:schemeClr val="tx1"/>
                </a:solidFill>
                <a:latin typeface="Symbol"/>
                <a:ea typeface="ＭＳ Ｐゴシック" pitchFamily="34" charset="-128"/>
                <a:sym typeface="Symbol"/>
              </a:rPr>
              <a:t>,1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P(D</a:t>
            </a:r>
            <a:r>
              <a:rPr lang="en-US" sz="1600" baseline="30000" dirty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, y | </a:t>
            </a:r>
            <a:r>
              <a:rPr lang="en-US" sz="1600" dirty="0" err="1">
                <a:solidFill>
                  <a:schemeClr val="tx1"/>
                </a:solidFill>
                <a:ea typeface="ＭＳ Ｐゴシック" pitchFamily="34" charset="-128"/>
              </a:rPr>
              <a:t>p,q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,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=</a:t>
            </a:r>
          </a:p>
          <a:p>
            <a:pPr marL="476250" indent="-533400"/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  =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1600" baseline="-25000" dirty="0" err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sz="1600" baseline="-25000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log </a:t>
            </a:r>
            <a:r>
              <a:rPr lang="en-US" sz="1600" dirty="0" smtClean="0">
                <a:solidFill>
                  <a:schemeClr val="tx1"/>
                </a:solidFill>
                <a:latin typeface="Symbol"/>
                <a:ea typeface="ＭＳ Ｐゴシック" pitchFamily="34" charset="-128"/>
                <a:sym typeface="Symbol"/>
              </a:rPr>
              <a:t></a:t>
            </a:r>
            <a:r>
              <a:rPr lang="en-US" sz="1600" baseline="-25000" dirty="0">
                <a:solidFill>
                  <a:schemeClr val="tx1"/>
                </a:solidFill>
                <a:latin typeface="Tahoma"/>
                <a:ea typeface="ＭＳ Ｐゴシック" pitchFamily="34" charset="-128"/>
                <a:sym typeface="Symbol"/>
              </a:rPr>
              <a:t>y=0</a:t>
            </a:r>
            <a:r>
              <a:rPr lang="en-US" sz="1600" baseline="-25000" dirty="0">
                <a:solidFill>
                  <a:schemeClr val="tx1"/>
                </a:solidFill>
                <a:latin typeface="Symbol"/>
                <a:ea typeface="ＭＳ Ｐゴシック" pitchFamily="34" charset="-128"/>
                <a:sym typeface="Symbol"/>
              </a:rPr>
              <a:t>,1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P(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D</a:t>
            </a:r>
            <a:r>
              <a:rPr lang="en-US" sz="1600" baseline="30000" dirty="0" err="1" smtClean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|p,q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,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P(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y|D</a:t>
            </a:r>
            <a:r>
              <a:rPr lang="en-US" sz="1600" baseline="30000" dirty="0" err="1" smtClean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,p,q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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) = </a:t>
            </a:r>
          </a:p>
          <a:p>
            <a:pPr indent="-57150"/>
            <a:r>
              <a:rPr lang="en-US" sz="16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sym typeface="Symbol" pitchFamily="18" charset="2"/>
              </a:rPr>
              <a:t>    =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</a:t>
            </a:r>
            <a:r>
              <a:rPr lang="en-US" sz="1600" baseline="-25000" dirty="0" err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sz="1600" baseline="-25000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log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E_</a:t>
            </a:r>
            <a:r>
              <a:rPr lang="en-US" sz="1600" dirty="0" err="1" smtClean="0">
                <a:solidFill>
                  <a:srgbClr val="FF0000"/>
                </a:solidFill>
                <a:ea typeface="ＭＳ Ｐゴシック" pitchFamily="34" charset="-128"/>
              </a:rPr>
              <a:t>y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P(D</a:t>
            </a:r>
            <a:r>
              <a:rPr lang="en-US" sz="1600" baseline="30000" dirty="0" smtClean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|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p,q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,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cmsy10"/>
                <a:ea typeface="ＭＳ Ｐゴシック" pitchFamily="34" charset="-128"/>
                <a:sym typeface="Symbol" pitchFamily="18" charset="2"/>
              </a:rPr>
              <a:t>¸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pPr indent="-57150"/>
            <a:r>
              <a:rPr lang="en-US" sz="1600" dirty="0" smtClean="0">
                <a:solidFill>
                  <a:schemeClr val="tx1"/>
                </a:solidFill>
                <a:latin typeface="cmsy10"/>
                <a:ea typeface="ＭＳ Ｐゴシック" pitchFamily="34" charset="-128"/>
                <a:sym typeface="Symbol" pitchFamily="18" charset="2"/>
              </a:rPr>
              <a:t>   ¸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1600" baseline="-25000" dirty="0" err="1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sz="1600" baseline="-25000" dirty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=1,n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E_</a:t>
            </a:r>
            <a:r>
              <a:rPr lang="en-US" sz="1600" dirty="0" err="1" smtClean="0">
                <a:solidFill>
                  <a:srgbClr val="FF0000"/>
                </a:solidFill>
                <a:ea typeface="ＭＳ Ｐゴシック" pitchFamily="34" charset="-128"/>
              </a:rPr>
              <a:t>y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log P(D</a:t>
            </a:r>
            <a:r>
              <a:rPr lang="en-US" sz="1600" baseline="30000" dirty="0" smtClean="0">
                <a:solidFill>
                  <a:schemeClr val="tx1"/>
                </a:solidFill>
                <a:ea typeface="ＭＳ Ｐゴシック" pitchFamily="34" charset="-128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 |</a:t>
            </a:r>
            <a:r>
              <a:rPr lang="en-US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p,q</a:t>
            </a:r>
            <a:r>
              <a:rPr lang="en-US" sz="1600" dirty="0">
                <a:solidFill>
                  <a:schemeClr val="tx1"/>
                </a:solidFill>
                <a:ea typeface="ＭＳ Ｐゴシック" pitchFamily="34" charset="-128"/>
              </a:rPr>
              <a:t>,</a:t>
            </a:r>
            <a:r>
              <a:rPr lang="en-US" sz="1600" dirty="0">
                <a:solidFill>
                  <a:schemeClr val="tx1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</a:p>
          <a:p>
            <a:pPr indent="-57150"/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Where the inequality is due to Jensen’s Inequality.</a:t>
            </a:r>
          </a:p>
          <a:p>
            <a:pPr indent="-57150"/>
            <a:r>
              <a:rPr lang="en-US" sz="1600" dirty="0" smtClean="0">
                <a:solidFill>
                  <a:schemeClr val="tx1"/>
                </a:solidFill>
                <a:ea typeface="ＭＳ Ｐゴシック" pitchFamily="34" charset="-128"/>
              </a:rPr>
              <a:t>We maximize a lower bound on the Likelihood. </a:t>
            </a:r>
            <a:endParaRPr lang="en-US" sz="1800" dirty="0">
              <a:solidFill>
                <a:srgbClr val="0000FF"/>
              </a:solidFill>
              <a:ea typeface="ＭＳ Ｐゴシック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96200" y="6096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031"/>
            <a:ext cx="1280688" cy="88478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838200" y="152400"/>
            <a:ext cx="0" cy="304800"/>
          </a:xfrm>
          <a:prstGeom prst="line">
            <a:avLst/>
          </a:prstGeom>
          <a:ln w="28575">
            <a:solidFill>
              <a:srgbClr val="FC0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050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4769709" y="0"/>
            <a:ext cx="4343400" cy="2307265"/>
          </a:xfrm>
          <a:prstGeom prst="wedgeRectCallout">
            <a:avLst>
              <a:gd name="adj1" fmla="val -50421"/>
              <a:gd name="adj2" fmla="val 139263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Algorithm (Coins) - III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161219" name="Rectangle 3"/>
          <p:cNvSpPr>
            <a:spLocks noGrp="1" noChangeArrowheads="1"/>
          </p:cNvSpPr>
          <p:nvPr>
            <p:ph idx="1"/>
          </p:nvPr>
        </p:nvSpPr>
        <p:spPr>
          <a:xfrm>
            <a:off x="857524" y="1282275"/>
            <a:ext cx="8057875" cy="4983163"/>
          </a:xfrm>
        </p:spPr>
        <p:txBody>
          <a:bodyPr/>
          <a:lstStyle/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We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maximize the expectation of this random variable (over the coin name).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E[LL] = E[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i=1,n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log P(D</a:t>
            </a:r>
            <a:r>
              <a:rPr lang="en-US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|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)] =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i=1,n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E[log P(D</a:t>
            </a:r>
            <a:r>
              <a:rPr lang="en-US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|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)]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= </a:t>
            </a:r>
            <a:r>
              <a:rPr lang="en-US" sz="1200" dirty="0" smtClean="0">
                <a:solidFill>
                  <a:srgbClr val="0000FF"/>
                </a:solidFill>
                <a:ea typeface="ＭＳ Ｐゴシック" pitchFamily="34" charset="-128"/>
              </a:rPr>
              <a:t>(some math; see above)     </a:t>
            </a:r>
            <a:endParaRPr lang="en-US" sz="120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>
              <a:buNone/>
            </a:pP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        =  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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i=1,n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P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log P(D</a:t>
            </a:r>
            <a:r>
              <a:rPr lang="en-US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 1 |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)] + (1-P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 log P(D</a:t>
            </a:r>
            <a:r>
              <a:rPr lang="en-US" sz="2000" baseline="30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 0 |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pitchFamily="34" charset="-128"/>
              </a:rPr>
              <a:t>p,q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 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)]  </a:t>
            </a:r>
            <a:endParaRPr lang="en-US" sz="200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>
              <a:buNone/>
            </a:pP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                        - 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 log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 smtClean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 smtClean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 - 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(1-P</a:t>
            </a:r>
            <a:r>
              <a:rPr lang="en-US" sz="2000" baseline="-25000" dirty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>
                <a:solidFill>
                  <a:srgbClr val="0000FF"/>
                </a:solidFill>
                <a:ea typeface="ＭＳ Ｐゴシック" pitchFamily="34" charset="-128"/>
              </a:rPr>
              <a:t>i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) log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(1- </a:t>
            </a: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sz="2000" baseline="15000" dirty="0">
                <a:solidFill>
                  <a:srgbClr val="0000FF"/>
                </a:solidFill>
                <a:ea typeface="ＭＳ Ｐゴシック" pitchFamily="34" charset="-128"/>
              </a:rPr>
              <a:t>i 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)     </a:t>
            </a:r>
          </a:p>
          <a:p>
            <a:pPr marL="533400" indent="-533400" eaLnBrk="1" hangingPunct="1">
              <a:buNone/>
            </a:pPr>
            <a:r>
              <a:rPr lang="en-US" sz="2000" dirty="0">
                <a:solidFill>
                  <a:srgbClr val="0000FF"/>
                </a:solidFill>
                <a:ea typeface="ＭＳ Ｐゴシック" pitchFamily="34" charset="-128"/>
              </a:rPr>
              <a:t>	</a:t>
            </a:r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	</a:t>
            </a:r>
            <a:r>
              <a:rPr lang="en-US" sz="1600" dirty="0" smtClean="0">
                <a:solidFill>
                  <a:srgbClr val="0000FF"/>
                </a:solidFill>
                <a:ea typeface="ＭＳ Ｐゴシック" pitchFamily="34" charset="-128"/>
              </a:rPr>
              <a:t>(Does not matter when we maximize)</a:t>
            </a:r>
            <a:endParaRPr lang="en-US" sz="200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This is due to the linearity of the expectation and the random variable definition:</a:t>
            </a:r>
          </a:p>
          <a:p>
            <a:pPr marL="0" indent="0" eaLnBrk="1" hangingPunct="1">
              <a:buNone/>
            </a:pPr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95800" y="28194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60320" y="3390900"/>
            <a:ext cx="2834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266" y="35010"/>
            <a:ext cx="4191000" cy="22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3307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Administration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Exam:</a:t>
            </a:r>
          </a:p>
          <a:p>
            <a:pPr lvl="1"/>
            <a:r>
              <a:rPr lang="en-US" sz="1800" dirty="0" smtClean="0"/>
              <a:t>The exam will take place on the originally assigned date, 4/30. </a:t>
            </a:r>
          </a:p>
          <a:p>
            <a:pPr lvl="2"/>
            <a:r>
              <a:rPr lang="en-US" sz="1600" dirty="0" smtClean="0"/>
              <a:t>Similar to the previous midterm.</a:t>
            </a:r>
          </a:p>
          <a:p>
            <a:pPr lvl="2"/>
            <a:r>
              <a:rPr lang="en-US" sz="1600" dirty="0" smtClean="0"/>
              <a:t>75 minutes; closed books.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What is covered:</a:t>
            </a:r>
          </a:p>
          <a:p>
            <a:pPr lvl="2"/>
            <a:r>
              <a:rPr lang="en-US" sz="1600" dirty="0" smtClean="0"/>
              <a:t>The focus is on the material covered after the previous mid-term.</a:t>
            </a:r>
          </a:p>
          <a:p>
            <a:pPr lvl="2"/>
            <a:r>
              <a:rPr lang="en-US" sz="1600" dirty="0" smtClean="0"/>
              <a:t>However, notice that the ideas in this class are cumulative!!</a:t>
            </a:r>
          </a:p>
          <a:p>
            <a:pPr lvl="2"/>
            <a:r>
              <a:rPr lang="en-US" sz="1600" dirty="0" smtClean="0"/>
              <a:t>Everything that we present in class and in the homework assignments</a:t>
            </a:r>
          </a:p>
          <a:p>
            <a:pPr lvl="2"/>
            <a:r>
              <a:rPr lang="en-US" sz="1600" dirty="0" smtClean="0"/>
              <a:t>Material that is in the slides but is not discussed in class is not part of the material required for the exam.</a:t>
            </a:r>
          </a:p>
          <a:p>
            <a:pPr lvl="3"/>
            <a:r>
              <a:rPr lang="en-US" sz="1400" dirty="0" smtClean="0"/>
              <a:t>Example 1: We talked about Boosting. But not about boosting the confidence.</a:t>
            </a:r>
          </a:p>
          <a:p>
            <a:pPr lvl="3"/>
            <a:r>
              <a:rPr lang="en-US" sz="1400" dirty="0" smtClean="0"/>
              <a:t>Example 2: We talked about multiclass classification: </a:t>
            </a:r>
            <a:r>
              <a:rPr lang="en-US" sz="1400" dirty="0" err="1" smtClean="0"/>
              <a:t>OvA</a:t>
            </a:r>
            <a:r>
              <a:rPr lang="en-US" sz="1400" dirty="0" smtClean="0"/>
              <a:t>, </a:t>
            </a:r>
            <a:r>
              <a:rPr lang="en-US" sz="1400" dirty="0" err="1" smtClean="0"/>
              <a:t>AvA</a:t>
            </a:r>
            <a:r>
              <a:rPr lang="en-US" sz="1400" dirty="0" smtClean="0"/>
              <a:t>, but not Error Correcting codes,  and additional material in the slides.</a:t>
            </a:r>
          </a:p>
          <a:p>
            <a:pPr lvl="2"/>
            <a:r>
              <a:rPr lang="en-US" sz="1600" dirty="0" smtClean="0"/>
              <a:t>We will give a few practice exams.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Algorithm (Coins) - IV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084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853878" y="1309688"/>
                <a:ext cx="8305800" cy="4800600"/>
              </a:xfrm>
            </p:spPr>
            <p:txBody>
              <a:bodyPr/>
              <a:lstStyle/>
              <a:p>
                <a:pPr marL="533400" indent="-533400" eaLnBrk="1" hangingPunct="1"/>
                <a:r>
                  <a:rPr lang="en-US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Explicitly, we get</a:t>
                </a:r>
                <a:r>
                  <a:rPr lang="en-US" b="1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:</a:t>
                </a:r>
              </a:p>
              <a:p>
                <a:pPr marL="533400" indent="-533400" eaLnBrk="1" hangingPunct="1"/>
                <a:endParaRPr lang="en-US" b="1" dirty="0" smtClean="0">
                  <a:solidFill>
                    <a:schemeClr val="tx1"/>
                  </a:solidFill>
                  <a:ea typeface="ＭＳ Ｐゴシック" pitchFamily="34" charset="-128"/>
                </a:endParaRPr>
              </a:p>
              <a:p>
                <a:pPr marL="533400" indent="-533400" eaLnBrk="1" hangingPunct="1"/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𝑬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𝒍𝒐𝒈</m:t>
                            </m:r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 </m:t>
                            </m:r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𝑷</m:t>
                            </m:r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𝑫</m:t>
                                </m:r>
                              </m:e>
                              <m:sup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𝒊</m:t>
                                </m:r>
                              </m:sup>
                            </m:sSup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|</m:t>
                            </m:r>
                            <m:acc>
                              <m:accPr>
                                <m:chr m:val="̃"/>
                                <m:ctrlP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</m:e>
                        </m:nary>
                        <m:acc>
                          <m:accPr>
                            <m:chr m:val="̃"/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𝒒</m:t>
                            </m:r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 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α</m:t>
                            </m:r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 </m:t>
                            </m:r>
                          </m:e>
                        </m:acc>
                      </m:e>
                    </m:d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≃</m:t>
                    </m:r>
                  </m:oMath>
                </a14:m>
                <a:r>
                  <a:rPr lang="en-US" sz="18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ＭＳ Ｐゴシック" pitchFamily="34" charset="-128"/>
                  </a:rPr>
                  <a:t> </a:t>
                </a:r>
                <a:endParaRPr lang="en-US" sz="1800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sz="1800" b="1" i="1" dirty="0">
                    <a:latin typeface="Cambria Math" panose="02040503050406030204" pitchFamily="18" charset="0"/>
                    <a:ea typeface="ＭＳ Ｐゴシック" pitchFamily="34" charset="-128"/>
                  </a:rPr>
                  <a:t> </a:t>
                </a:r>
                <a:r>
                  <a:rPr lang="en-US" sz="1800" b="1" i="1" dirty="0" smtClean="0">
                    <a:latin typeface="Cambria Math" panose="02040503050406030204" pitchFamily="18" charset="0"/>
                    <a:ea typeface="ＭＳ Ｐゴシック" pitchFamily="34" charset="-128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≃ 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Sup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p>
                        </m:sSubSup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𝒍𝒐𝒈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𝑷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𝑫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𝒑</m:t>
                            </m:r>
                          </m:e>
                        </m:acc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</m:e>
                    </m:nary>
                    <m:acc>
                      <m:accPr>
                        <m:chr m:val="̃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𝒒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α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Sup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𝟏</m:t>
                            </m:r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p>
                        </m:sSubSup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𝑷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𝟎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𝑫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𝒑</m:t>
                            </m:r>
                          </m:e>
                        </m:acc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</m:e>
                    </m:nary>
                    <m:acc>
                      <m:accPr>
                        <m:chr m:val="̃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𝒒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</m:e>
                    </m:acc>
                    <m:acc>
                      <m:accPr>
                        <m:chr m:val="̃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α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chemeClr val="tx1"/>
                    </a:solidFill>
                    <a:ea typeface="ＭＳ Ｐゴシック" pitchFamily="34" charset="-128"/>
                  </a:rPr>
                  <a:t>) </a:t>
                </a:r>
                <a:r>
                  <a:rPr lang="en-US" sz="1800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=  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  <a:ea typeface="ＭＳ Ｐゴシック" pitchFamily="34" charset="-128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     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p>
                        </m:sSubSup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𝒍𝒐𝒈</m:t>
                        </m:r>
                      </m:e>
                    </m:nary>
                    <m:acc>
                      <m:accPr>
                        <m:chr m:val="̃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α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</m:e>
                    </m:acc>
                    <m:sSup>
                      <m:sSup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𝒑</m:t>
                        </m:r>
                      </m:e>
                      <m:sup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𝒉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𝒑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𝒎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𝒉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p>
                        </m:sSubSup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𝒍𝒐𝒈</m:t>
                        </m:r>
                      </m:e>
                    </m:nary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𝟏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α</m:t>
                        </m:r>
                      </m:e>
                    </m:acc>
                    <m:sSup>
                      <m:sSup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𝒒</m:t>
                        </m:r>
                      </m:e>
                      <m:sup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𝒉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b>
                        </m:sSub>
                      </m:sup>
                    </m:sSup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ea typeface="ＭＳ Ｐゴシック" pitchFamily="34" charset="-128"/>
                      </a:rPr>
                      <m:t> 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(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𝒒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  <m:sup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𝒎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𝒉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= </a:t>
                </a:r>
                <a:endParaRPr lang="en-US" sz="1800" dirty="0" smtClean="0">
                  <a:solidFill>
                    <a:schemeClr val="tx1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  <a:ea typeface="ＭＳ Ｐゴシック" pitchFamily="34" charset="-128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           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p>
                        </m:sSubSup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𝒍𝒐𝒈</m:t>
                        </m:r>
                      </m:e>
                    </m:nary>
                    <m:acc>
                      <m:accPr>
                        <m:chr m:val="̃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α</m:t>
                        </m:r>
                      </m:e>
                    </m:acc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𝒉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𝒑</m:t>
                        </m:r>
                      </m:e>
                      <m:sup/>
                    </m:s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+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𝒎</m:t>
                    </m:r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𝒉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) log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(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𝒑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  <m:sup/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  <a:ea typeface="ＭＳ Ｐゴシック" pitchFamily="34" charset="-128"/>
                  </a:rPr>
                  <a:t>) </a:t>
                </a:r>
                <a:endParaRPr lang="en-US" sz="1800" dirty="0" smtClean="0">
                  <a:solidFill>
                    <a:schemeClr val="tx1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tx1"/>
                    </a:solidFill>
                    <a:ea typeface="ＭＳ Ｐゴシック" pitchFamily="34" charset="-128"/>
                  </a:rPr>
                  <a:t>	</a:t>
                </a:r>
                <a:r>
                  <a:rPr lang="en-US" sz="1800" dirty="0" smtClean="0">
                    <a:solidFill>
                      <a:schemeClr val="tx1"/>
                    </a:solidFill>
                    <a:ea typeface="ＭＳ Ｐゴシック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Sup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p>
                        </m:sSubSup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𝒍𝒐𝒈</m:t>
                        </m:r>
                      </m:e>
                    </m:nary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𝟏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α</m:t>
                        </m:r>
                      </m:e>
                    </m:acc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)+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𝒉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𝒍𝒐𝒈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𝒒</m:t>
                        </m:r>
                      </m:e>
                      <m:sup/>
                    </m:sSup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ea typeface="ＭＳ Ｐゴシック" pitchFamily="34" charset="-128"/>
                      </a:rPr>
                      <m:t>+ </m:t>
                    </m:r>
                    <m:r>
                      <a:rPr 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𝒎</m:t>
                    </m:r>
                    <m:r>
                      <a:rPr lang="en-US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−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𝒉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𝒊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ea typeface="ＭＳ Ｐゴシック" pitchFamily="34" charset="-128"/>
                      </a:rPr>
                      <m:t>) 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ea typeface="ＭＳ Ｐゴシック" pitchFamily="34" charset="-128"/>
                      </a:rPr>
                      <m:t>log</m:t>
                    </m:r>
                    <m:sSup>
                      <m:sSup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 (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𝒒</m:t>
                        </m:r>
                        <m: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  <m:sup/>
                    </m:sSup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chemeClr val="tx1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endParaRPr lang="en-US" sz="2000" dirty="0">
                  <a:solidFill>
                    <a:schemeClr val="tx1"/>
                  </a:solidFill>
                  <a:ea typeface="ＭＳ Ｐゴシック" pitchFamily="34" charset="-128"/>
                </a:endParaRPr>
              </a:p>
            </p:txBody>
          </p:sp>
        </mc:Choice>
        <mc:Fallback>
          <p:sp>
            <p:nvSpPr>
              <p:cNvPr id="460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853878" y="1309688"/>
                <a:ext cx="8305800" cy="4800600"/>
              </a:xfrm>
              <a:blipFill>
                <a:blip r:embed="rId3"/>
                <a:stretch>
                  <a:fillRect l="-954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59438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EM Algorithm (Coins) - V</a:t>
            </a:r>
          </a:p>
        </p:txBody>
      </p:sp>
      <p:graphicFrame>
        <p:nvGraphicFramePr>
          <p:cNvPr id="4813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943030"/>
              </p:ext>
            </p:extLst>
          </p:nvPr>
        </p:nvGraphicFramePr>
        <p:xfrm>
          <a:off x="5067299" y="1790699"/>
          <a:ext cx="5556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משוואה" r:id="rId4" imgW="444240" imgH="215640" progId="Equation.3">
                  <p:embed/>
                </p:oleObj>
              </mc:Choice>
              <mc:Fallback>
                <p:oleObj name="משוואה" r:id="rId4" imgW="444240" imgH="215640" progId="Equation.3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299" y="1790699"/>
                        <a:ext cx="5556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81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295400"/>
            <a:ext cx="8153400" cy="4800600"/>
          </a:xfrm>
        </p:spPr>
        <p:txBody>
          <a:bodyPr/>
          <a:lstStyle/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Finally, to find the most likely parameters, we maximize the derivatives with respect to             : </a:t>
            </a:r>
          </a:p>
          <a:p>
            <a:pPr marL="533400" indent="-533400" eaLnBrk="1" hangingPunct="1"/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STEP 2: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M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aximization Step</a:t>
            </a:r>
          </a:p>
          <a:p>
            <a:pPr marL="533400" indent="-533400" eaLnBrk="1" hangingPunct="1"/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(Sanity </a:t>
            </a:r>
            <a:r>
              <a:rPr lang="en-US" dirty="0">
                <a:solidFill>
                  <a:srgbClr val="000066"/>
                </a:solidFill>
                <a:ea typeface="ＭＳ Ｐゴシック" pitchFamily="34" charset="-128"/>
              </a:rPr>
              <a:t>check: Think of the weighted fictional </a:t>
            </a:r>
            <a:r>
              <a:rPr lang="en-US" dirty="0" smtClean="0">
                <a:solidFill>
                  <a:srgbClr val="000066"/>
                </a:solidFill>
                <a:ea typeface="ＭＳ Ｐゴシック" pitchFamily="34" charset="-128"/>
              </a:rPr>
              <a:t>points)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marL="533400" indent="-533400" eaLnBrk="1" hangingPunct="1"/>
            <a:endParaRPr lang="en-US" dirty="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/>
          </p:nvPr>
        </p:nvGraphicFramePr>
        <p:xfrm>
          <a:off x="533400" y="3140075"/>
          <a:ext cx="60944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6" imgW="2908080" imgH="457200" progId="Equation.3">
                  <p:embed/>
                </p:oleObj>
              </mc:Choice>
              <mc:Fallback>
                <p:oleObj name="Equation" r:id="rId6" imgW="2908080" imgH="457200" progId="Equation.3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40075"/>
                        <a:ext cx="60944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>
            <p:extLst/>
          </p:nvPr>
        </p:nvGraphicFramePr>
        <p:xfrm>
          <a:off x="533400" y="3816350"/>
          <a:ext cx="71612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משוואה" r:id="rId8" imgW="3416040" imgH="647640" progId="Equation.3">
                  <p:embed/>
                </p:oleObj>
              </mc:Choice>
              <mc:Fallback>
                <p:oleObj name="משוואה" r:id="rId8" imgW="3416040" imgH="647640" progId="Equation.3">
                  <p:embed/>
                  <p:pic>
                    <p:nvPicPr>
                      <p:cNvPr id="48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6350"/>
                        <a:ext cx="716121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>
            <p:extLst/>
          </p:nvPr>
        </p:nvGraphicFramePr>
        <p:xfrm>
          <a:off x="652463" y="4905375"/>
          <a:ext cx="8145462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10" imgW="3886200" imgH="622080" progId="Equation.3">
                  <p:embed/>
                </p:oleObj>
              </mc:Choice>
              <mc:Fallback>
                <p:oleObj name="Equation" r:id="rId10" imgW="3886200" imgH="622080" progId="Equation.3">
                  <p:embed/>
                  <p:pic>
                    <p:nvPicPr>
                      <p:cNvPr id="48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4905375"/>
                        <a:ext cx="8145462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690" name="AutoShape 10"/>
          <p:cNvSpPr>
            <a:spLocks noChangeArrowheads="1"/>
          </p:cNvSpPr>
          <p:nvPr/>
        </p:nvSpPr>
        <p:spPr bwMode="auto">
          <a:xfrm>
            <a:off x="5943600" y="53976"/>
            <a:ext cx="3124200" cy="1281112"/>
          </a:xfrm>
          <a:prstGeom prst="wedgeRectCallout">
            <a:avLst>
              <a:gd name="adj1" fmla="val -96037"/>
              <a:gd name="adj2" fmla="val 186681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latin typeface="+mn-lt"/>
              </a:rPr>
              <a:t>When computing the derivatives, notice P</a:t>
            </a:r>
            <a:r>
              <a:rPr lang="en-US" sz="1600" baseline="-25000" dirty="0">
                <a:latin typeface="+mn-lt"/>
              </a:rPr>
              <a:t>1</a:t>
            </a:r>
            <a:r>
              <a:rPr lang="en-US" sz="1600" baseline="1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here is a constant; it was computed using the current </a:t>
            </a:r>
            <a:r>
              <a:rPr lang="en-US" sz="1600" dirty="0" smtClean="0">
                <a:latin typeface="+mn-lt"/>
              </a:rPr>
              <a:t>parameters in the E step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854880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Models with Hidden Variables 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0182" name="Picture 4" descr="hidd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52525"/>
            <a:ext cx="70389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25" name="Picture 5" descr="hidde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76800"/>
            <a:ext cx="7210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9575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General Setting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EM algorithm is a general purpose algorithm for finding the maximum </a:t>
            </a:r>
            <a:r>
              <a:rPr lang="en-US" sz="2000" dirty="0" smtClean="0"/>
              <a:t>likelihood estimate </a:t>
            </a:r>
            <a:r>
              <a:rPr lang="en-US" sz="2000" dirty="0"/>
              <a:t>in latent variable models.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the E-Step, we </a:t>
            </a:r>
            <a:r>
              <a:rPr lang="en-US" sz="2000" dirty="0" smtClean="0"/>
              <a:t>“fill in” </a:t>
            </a:r>
            <a:r>
              <a:rPr lang="en-US" sz="2000" dirty="0"/>
              <a:t>the latent variables </a:t>
            </a:r>
            <a:r>
              <a:rPr lang="en-US" sz="2000" dirty="0" smtClean="0"/>
              <a:t>using the </a:t>
            </a:r>
            <a:r>
              <a:rPr lang="en-US" sz="2000" dirty="0"/>
              <a:t>posterior, and in the M-Step, we maximize the expected complete log likelihood </a:t>
            </a:r>
            <a:r>
              <a:rPr lang="en-US" sz="2000" dirty="0" smtClean="0"/>
              <a:t>with respect </a:t>
            </a:r>
            <a:r>
              <a:rPr lang="en-US" sz="2000" dirty="0"/>
              <a:t>to the complete posterior distribution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/>
              <a:t>Let </a:t>
            </a:r>
            <a:r>
              <a:rPr lang="en-US" sz="1800" dirty="0" smtClean="0"/>
              <a:t>D = (</a:t>
            </a:r>
            <a:r>
              <a:rPr lang="en-US" sz="1800" dirty="0" smtClean="0">
                <a:latin typeface="Tahoma"/>
              </a:rPr>
              <a:t>x</a:t>
            </a:r>
            <a:r>
              <a:rPr lang="en-US" sz="1800" baseline="-25000" dirty="0" smtClean="0">
                <a:latin typeface="Calibri"/>
              </a:rPr>
              <a:t>1</a:t>
            </a:r>
            <a:r>
              <a:rPr lang="en-US" sz="1800" dirty="0" smtClean="0"/>
              <a:t>, </a:t>
            </a:r>
            <a:r>
              <a:rPr lang="en-US" sz="1800" dirty="0"/>
              <a:t>· · · , </a:t>
            </a:r>
            <a:r>
              <a:rPr lang="en-US" sz="1800" dirty="0" err="1" smtClean="0">
                <a:latin typeface="Tahoma"/>
              </a:rPr>
              <a:t>x</a:t>
            </a:r>
            <a:r>
              <a:rPr lang="en-US" sz="1800" baseline="-25000" dirty="0" err="1" smtClean="0">
                <a:latin typeface="Calibri"/>
              </a:rPr>
              <a:t>N</a:t>
            </a:r>
            <a:r>
              <a:rPr lang="en-US" sz="1800" dirty="0" smtClean="0"/>
              <a:t> </a:t>
            </a:r>
            <a:r>
              <a:rPr lang="en-US" sz="1800" dirty="0"/>
              <a:t>) be the observed data, and </a:t>
            </a:r>
            <a:endParaRPr lang="en-US" sz="1800" dirty="0" smtClean="0"/>
          </a:p>
          <a:p>
            <a:pPr lvl="1"/>
            <a:r>
              <a:rPr lang="en-US" sz="1800" dirty="0" smtClean="0"/>
              <a:t>Let </a:t>
            </a:r>
            <a:r>
              <a:rPr lang="en-US" sz="1800" dirty="0"/>
              <a:t>Z </a:t>
            </a:r>
            <a:r>
              <a:rPr lang="en-US" sz="1800" dirty="0" smtClean="0"/>
              <a:t> denote hidden </a:t>
            </a:r>
            <a:r>
              <a:rPr lang="en-US" sz="1800" dirty="0"/>
              <a:t>random variables</a:t>
            </a:r>
            <a:r>
              <a:rPr lang="en-US" sz="1800" dirty="0" smtClean="0"/>
              <a:t>. </a:t>
            </a:r>
          </a:p>
          <a:p>
            <a:pPr lvl="2"/>
            <a:r>
              <a:rPr lang="en-US" sz="1600" dirty="0" smtClean="0"/>
              <a:t>(We </a:t>
            </a:r>
            <a:r>
              <a:rPr lang="en-US" sz="1600" dirty="0"/>
              <a:t>are not committing to any particular model</a:t>
            </a:r>
            <a:r>
              <a:rPr lang="en-US" sz="1600" dirty="0" smtClean="0"/>
              <a:t>.)</a:t>
            </a:r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et </a:t>
            </a:r>
            <a:r>
              <a:rPr lang="en-US" sz="1800" dirty="0"/>
              <a:t>θ </a:t>
            </a:r>
            <a:r>
              <a:rPr lang="en-US" sz="1800" dirty="0" smtClean="0"/>
              <a:t>be </a:t>
            </a:r>
            <a:r>
              <a:rPr lang="en-US" sz="1800" dirty="0"/>
              <a:t>the model parameters. </a:t>
            </a:r>
            <a:r>
              <a:rPr lang="en-US" sz="1800" dirty="0" smtClean="0"/>
              <a:t>Then</a:t>
            </a:r>
          </a:p>
          <a:p>
            <a:r>
              <a:rPr lang="en-US" sz="2200" dirty="0"/>
              <a:t> </a:t>
            </a:r>
            <a:r>
              <a:rPr lang="en-US" sz="2200" dirty="0">
                <a:latin typeface="cmmi10"/>
              </a:rPr>
              <a:t>µ</a:t>
            </a:r>
            <a:r>
              <a:rPr lang="en-US" sz="2200" baseline="30000" dirty="0"/>
              <a:t>*</a:t>
            </a:r>
            <a:r>
              <a:rPr lang="en-US" sz="2200" dirty="0"/>
              <a:t> = </a:t>
            </a:r>
            <a:r>
              <a:rPr lang="en-US" sz="2200" dirty="0" err="1"/>
              <a:t>argmax</a:t>
            </a:r>
            <a:r>
              <a:rPr lang="en-US" sz="2200" baseline="-25000" dirty="0">
                <a:latin typeface="cmmi10"/>
              </a:rPr>
              <a:t>µ</a:t>
            </a:r>
            <a:r>
              <a:rPr lang="en-US" sz="2200" dirty="0"/>
              <a:t> </a:t>
            </a:r>
            <a:r>
              <a:rPr lang="en-US" sz="2200" dirty="0" smtClean="0"/>
              <a:t>p(x|</a:t>
            </a:r>
            <a:r>
              <a:rPr lang="en-US" sz="2200" dirty="0" smtClean="0">
                <a:latin typeface="cmmi10"/>
              </a:rPr>
              <a:t>µ</a:t>
            </a:r>
            <a:r>
              <a:rPr lang="en-US" sz="2200" dirty="0"/>
              <a:t>) </a:t>
            </a:r>
            <a:r>
              <a:rPr lang="en-US" sz="2200" dirty="0" smtClean="0"/>
              <a:t>= </a:t>
            </a:r>
            <a:r>
              <a:rPr lang="en-US" sz="2200" dirty="0" err="1" smtClean="0"/>
              <a:t>argmax</a:t>
            </a:r>
            <a:r>
              <a:rPr lang="en-US" sz="2200" baseline="-25000" dirty="0" smtClean="0">
                <a:latin typeface="cmmi10"/>
              </a:rPr>
              <a:t>µ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Symbol"/>
                <a:sym typeface="Symbol"/>
              </a:rPr>
              <a:t></a:t>
            </a:r>
            <a:r>
              <a:rPr lang="en-US" sz="2200" baseline="-25000" dirty="0" smtClean="0">
                <a:latin typeface="Calibri"/>
                <a:sym typeface="Symbol"/>
              </a:rPr>
              <a:t>z</a:t>
            </a:r>
            <a:r>
              <a:rPr lang="en-US" sz="2200" dirty="0" smtClean="0"/>
              <a:t> p(</a:t>
            </a:r>
            <a:r>
              <a:rPr lang="en-US" sz="2200" dirty="0" err="1" smtClean="0"/>
              <a:t>x,z</a:t>
            </a:r>
            <a:r>
              <a:rPr lang="en-US" sz="2200" dirty="0" smtClean="0"/>
              <a:t> </a:t>
            </a:r>
            <a:r>
              <a:rPr lang="en-US" sz="2200" dirty="0"/>
              <a:t>|</a:t>
            </a:r>
            <a:r>
              <a:rPr lang="en-US" sz="2200" dirty="0">
                <a:latin typeface="cmmi10"/>
              </a:rPr>
              <a:t>µ</a:t>
            </a:r>
            <a:r>
              <a:rPr lang="en-US" sz="2200" dirty="0"/>
              <a:t>) =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 = </a:t>
            </a:r>
            <a:r>
              <a:rPr lang="en-US" sz="2200" dirty="0" err="1" smtClean="0"/>
              <a:t>argmax</a:t>
            </a:r>
            <a:r>
              <a:rPr lang="en-US" sz="2200" baseline="-25000" dirty="0" smtClean="0">
                <a:latin typeface="cmmi10"/>
              </a:rPr>
              <a:t>µ</a:t>
            </a:r>
            <a:r>
              <a:rPr lang="en-US" sz="2200" dirty="0" smtClean="0"/>
              <a:t> </a:t>
            </a:r>
            <a:r>
              <a:rPr lang="en-US" sz="2200" dirty="0">
                <a:latin typeface="Symbol"/>
                <a:sym typeface="Symbol"/>
              </a:rPr>
              <a:t></a:t>
            </a:r>
            <a:r>
              <a:rPr lang="en-US" sz="2200" baseline="-25000" dirty="0">
                <a:sym typeface="Symbol"/>
              </a:rPr>
              <a:t>z</a:t>
            </a:r>
            <a:r>
              <a:rPr lang="en-US" sz="2200" dirty="0"/>
              <a:t> </a:t>
            </a:r>
            <a:r>
              <a:rPr lang="en-US" sz="2200" dirty="0" smtClean="0"/>
              <a:t>[p(z|</a:t>
            </a:r>
            <a:r>
              <a:rPr lang="en-US" sz="2200" dirty="0" smtClean="0">
                <a:latin typeface="cmmi10"/>
              </a:rPr>
              <a:t>µ</a:t>
            </a:r>
            <a:r>
              <a:rPr lang="en-US" sz="2200" dirty="0" smtClean="0"/>
              <a:t>)p(</a:t>
            </a:r>
            <a:r>
              <a:rPr lang="en-US" sz="2200" dirty="0" err="1" smtClean="0"/>
              <a:t>x|z</a:t>
            </a:r>
            <a:r>
              <a:rPr lang="en-US" sz="2200" dirty="0"/>
              <a:t>, </a:t>
            </a:r>
            <a:r>
              <a:rPr lang="en-US" sz="2200" dirty="0">
                <a:latin typeface="cmmi10"/>
              </a:rPr>
              <a:t>µ</a:t>
            </a:r>
            <a:r>
              <a:rPr lang="en-US" sz="2200" dirty="0"/>
              <a:t>)] </a:t>
            </a:r>
            <a:endParaRPr lang="en-US" sz="2200" dirty="0" smtClean="0"/>
          </a:p>
          <a:p>
            <a:r>
              <a:rPr lang="en-US" sz="2000" dirty="0" smtClean="0"/>
              <a:t>This expression is called the complete log likelihood. </a:t>
            </a:r>
            <a:endParaRPr lang="en-US" sz="2000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9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General Setting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 derive the </a:t>
            </a:r>
            <a:r>
              <a:rPr lang="en-US" sz="2000" dirty="0" smtClean="0">
                <a:solidFill>
                  <a:srgbClr val="0000FF"/>
                </a:solidFill>
              </a:rPr>
              <a:t>EM objective function</a:t>
            </a:r>
            <a:r>
              <a:rPr lang="en-US" sz="2000" dirty="0" smtClean="0"/>
              <a:t>, we re-write the complete log likelihood function by multiplying it by q(z)/q(z), where q(z) is an </a:t>
            </a:r>
            <a:r>
              <a:rPr lang="en-US" sz="2000" dirty="0"/>
              <a:t>a</a:t>
            </a:r>
            <a:r>
              <a:rPr lang="en-US" sz="2000" dirty="0" smtClean="0"/>
              <a:t>rbitrary distribution for the random variable z. 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og p(x|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dirty="0"/>
              <a:t>) = </a:t>
            </a:r>
            <a:r>
              <a:rPr lang="en-US" sz="2000" dirty="0" smtClean="0"/>
              <a:t>log </a:t>
            </a:r>
            <a:r>
              <a:rPr lang="en-US" sz="2000" dirty="0" smtClean="0">
                <a:latin typeface="Symbol"/>
                <a:sym typeface="Symbol"/>
              </a:rPr>
              <a:t></a:t>
            </a:r>
            <a:r>
              <a:rPr lang="en-US" sz="2000" baseline="-25000" dirty="0">
                <a:sym typeface="Symbol"/>
              </a:rPr>
              <a:t>z</a:t>
            </a:r>
            <a:r>
              <a:rPr lang="en-US" sz="2000" dirty="0"/>
              <a:t> </a:t>
            </a:r>
            <a:r>
              <a:rPr lang="en-US" sz="2000" dirty="0" smtClean="0"/>
              <a:t>p(x ,</a:t>
            </a:r>
            <a:r>
              <a:rPr lang="en-US" sz="2000" dirty="0"/>
              <a:t>z |</a:t>
            </a:r>
            <a:r>
              <a:rPr lang="en-US" sz="2000" dirty="0">
                <a:latin typeface="cmmi10"/>
              </a:rPr>
              <a:t>µ</a:t>
            </a:r>
            <a:r>
              <a:rPr lang="en-US" sz="2000" dirty="0"/>
              <a:t>) </a:t>
            </a:r>
            <a:r>
              <a:rPr lang="en-US" sz="2000" dirty="0" smtClean="0"/>
              <a:t>= log </a:t>
            </a:r>
            <a:r>
              <a:rPr lang="en-US" sz="2000" dirty="0" smtClean="0">
                <a:latin typeface="Symbol"/>
                <a:sym typeface="Symbol"/>
              </a:rPr>
              <a:t></a:t>
            </a:r>
            <a:r>
              <a:rPr lang="en-US" sz="2000" baseline="-25000" dirty="0">
                <a:sym typeface="Symbol"/>
              </a:rPr>
              <a:t>z</a:t>
            </a:r>
            <a:r>
              <a:rPr lang="en-US" sz="2000" dirty="0"/>
              <a:t> </a:t>
            </a:r>
            <a:r>
              <a:rPr lang="en-US" sz="2000" dirty="0" smtClean="0"/>
              <a:t>p(z|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dirty="0" smtClean="0"/>
              <a:t>) p(</a:t>
            </a:r>
            <a:r>
              <a:rPr lang="en-US" sz="2000" dirty="0" err="1" smtClean="0"/>
              <a:t>x|z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dirty="0" smtClean="0"/>
              <a:t>) q(z)/q(z) =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= log </a:t>
            </a:r>
            <a:r>
              <a:rPr lang="en-US" sz="2000" dirty="0" err="1" smtClean="0">
                <a:latin typeface="Tahoma"/>
              </a:rPr>
              <a:t>E</a:t>
            </a:r>
            <a:r>
              <a:rPr lang="en-US" sz="2000" baseline="-25000" dirty="0" err="1" smtClean="0">
                <a:latin typeface="Calibri"/>
              </a:rPr>
              <a:t>q</a:t>
            </a:r>
            <a:r>
              <a:rPr lang="en-US" sz="2000" dirty="0" smtClean="0"/>
              <a:t> [</a:t>
            </a:r>
            <a:r>
              <a:rPr lang="en-US" sz="2000" dirty="0"/>
              <a:t>p(z|</a:t>
            </a:r>
            <a:r>
              <a:rPr lang="en-US" sz="2000" dirty="0">
                <a:latin typeface="cmmi10"/>
              </a:rPr>
              <a:t>µ</a:t>
            </a:r>
            <a:r>
              <a:rPr lang="en-US" sz="2000" dirty="0" smtClean="0"/>
              <a:t>) p(</a:t>
            </a:r>
            <a:r>
              <a:rPr lang="en-US" sz="2000" dirty="0" err="1" smtClean="0"/>
              <a:t>x|z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dirty="0"/>
              <a:t>) </a:t>
            </a:r>
            <a:r>
              <a:rPr lang="en-US" sz="2000" dirty="0" smtClean="0"/>
              <a:t>/q(z)] </a:t>
            </a:r>
            <a:r>
              <a:rPr lang="en-US" sz="2000" dirty="0" smtClean="0">
                <a:latin typeface="cmsy10"/>
              </a:rPr>
              <a:t>¸</a:t>
            </a:r>
          </a:p>
          <a:p>
            <a:pPr marL="0" indent="0">
              <a:buNone/>
            </a:pPr>
            <a:r>
              <a:rPr lang="en-US" sz="2000" dirty="0" smtClean="0"/>
              <a:t>                         </a:t>
            </a:r>
            <a:r>
              <a:rPr lang="en-US" sz="2000" dirty="0" smtClean="0">
                <a:latin typeface="cmsy10"/>
              </a:rPr>
              <a:t>¸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ahoma"/>
              </a:rPr>
              <a:t>E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FF"/>
                </a:solidFill>
              </a:rPr>
              <a:t> log [p(z|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>
                <a:solidFill>
                  <a:srgbClr val="0000FF"/>
                </a:solidFill>
              </a:rPr>
              <a:t>) p(</a:t>
            </a:r>
            <a:r>
              <a:rPr lang="en-US" sz="2000" dirty="0" err="1">
                <a:solidFill>
                  <a:srgbClr val="0000FF"/>
                </a:solidFill>
              </a:rPr>
              <a:t>x|z</a:t>
            </a:r>
            <a:r>
              <a:rPr lang="en-US" sz="2000" dirty="0">
                <a:solidFill>
                  <a:srgbClr val="0000FF"/>
                </a:solidFill>
              </a:rPr>
              <a:t>,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>
                <a:solidFill>
                  <a:srgbClr val="0000FF"/>
                </a:solidFill>
              </a:rPr>
              <a:t>) /q(z</a:t>
            </a:r>
            <a:r>
              <a:rPr lang="en-US" sz="2000" dirty="0" smtClean="0">
                <a:solidFill>
                  <a:srgbClr val="0000FF"/>
                </a:solidFill>
              </a:rPr>
              <a:t>)], 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smtClean="0"/>
              <a:t>Where the inequality is due to Jensen’s inequality applied to the </a:t>
            </a:r>
            <a:r>
              <a:rPr lang="en-US" sz="2000" i="1" dirty="0" smtClean="0"/>
              <a:t>concave</a:t>
            </a:r>
            <a:r>
              <a:rPr lang="en-US" sz="2000" dirty="0" smtClean="0"/>
              <a:t> function, log.  </a:t>
            </a:r>
          </a:p>
          <a:p>
            <a:r>
              <a:rPr lang="en-US" sz="2000" dirty="0" smtClean="0"/>
              <a:t>We get the objective: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           L(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, q) = </a:t>
            </a:r>
            <a:r>
              <a:rPr lang="en-US" sz="2000" dirty="0" err="1">
                <a:solidFill>
                  <a:srgbClr val="0000FF"/>
                </a:solidFill>
                <a:latin typeface="Tahoma"/>
              </a:rPr>
              <a:t>E</a:t>
            </a:r>
            <a:r>
              <a:rPr lang="en-US" sz="2000" baseline="-25000" dirty="0" err="1">
                <a:solidFill>
                  <a:srgbClr val="0000FF"/>
                </a:solidFill>
              </a:rPr>
              <a:t>q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[log p(z|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)] + </a:t>
            </a:r>
            <a:r>
              <a:rPr lang="en-US" sz="2000" dirty="0" err="1" smtClean="0">
                <a:solidFill>
                  <a:srgbClr val="0000FF"/>
                </a:solidFill>
                <a:latin typeface="Tahoma"/>
              </a:rPr>
              <a:t>E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FF"/>
                </a:solidFill>
              </a:rPr>
              <a:t> [log p(</a:t>
            </a:r>
            <a:r>
              <a:rPr lang="en-US" sz="2000" dirty="0" err="1" smtClean="0">
                <a:solidFill>
                  <a:srgbClr val="0000FF"/>
                </a:solidFill>
              </a:rPr>
              <a:t>x|z</a:t>
            </a:r>
            <a:r>
              <a:rPr lang="en-US" sz="2000" dirty="0" smtClean="0">
                <a:solidFill>
                  <a:srgbClr val="0000FF"/>
                </a:solidFill>
              </a:rPr>
              <a:t>,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)] - </a:t>
            </a:r>
            <a:r>
              <a:rPr lang="en-US" sz="2000" dirty="0" err="1" smtClean="0">
                <a:solidFill>
                  <a:srgbClr val="0000FF"/>
                </a:solidFill>
                <a:latin typeface="Tahoma"/>
              </a:rPr>
              <a:t>E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q</a:t>
            </a:r>
            <a:r>
              <a:rPr lang="en-US" sz="2000" dirty="0" smtClean="0">
                <a:solidFill>
                  <a:srgbClr val="0000FF"/>
                </a:solidFill>
              </a:rPr>
              <a:t> [log q(z)]  </a:t>
            </a:r>
          </a:p>
          <a:p>
            <a:r>
              <a:rPr lang="en-US" sz="2000" dirty="0" smtClean="0"/>
              <a:t>The last component is an Entropy component; it is also possible to write the objective so that it includes a KL divergence (a distance function between distributions) of q(z) and p(</a:t>
            </a:r>
            <a:r>
              <a:rPr lang="en-US" sz="2000" dirty="0" err="1" smtClean="0"/>
              <a:t>z|x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dirty="0" smtClean="0"/>
              <a:t>).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34616"/>
            <a:ext cx="1280688" cy="8847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" y="76200"/>
            <a:ext cx="1523739" cy="1716254"/>
          </a:xfrm>
          <a:prstGeom prst="rect">
            <a:avLst/>
          </a:prstGeom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6553200" y="76200"/>
            <a:ext cx="2509838" cy="1447800"/>
          </a:xfrm>
          <a:prstGeom prst="wedgeRectCallout">
            <a:avLst>
              <a:gd name="adj1" fmla="val -20107"/>
              <a:gd name="adj2" fmla="val 49150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 smtClean="0">
                <a:latin typeface="+mn-lt"/>
              </a:rPr>
              <a:t>Jensen’s Inequality  for convex functions: </a:t>
            </a:r>
          </a:p>
          <a:p>
            <a:pPr algn="ctr"/>
            <a:r>
              <a:rPr lang="en-US" sz="1600" dirty="0" smtClean="0">
                <a:latin typeface="+mn-lt"/>
              </a:rPr>
              <a:t>E(f(x)) </a:t>
            </a:r>
            <a:r>
              <a:rPr lang="en-US" sz="1600" dirty="0" smtClean="0">
                <a:latin typeface="cmsy10"/>
              </a:rPr>
              <a:t>¸</a:t>
            </a:r>
            <a:r>
              <a:rPr lang="en-US" sz="1600" dirty="0" smtClean="0">
                <a:latin typeface="+mn-lt"/>
              </a:rPr>
              <a:t> f(E(x)) </a:t>
            </a:r>
          </a:p>
          <a:p>
            <a:pPr algn="ctr"/>
            <a:r>
              <a:rPr lang="en-US" sz="1600" dirty="0" smtClean="0">
                <a:latin typeface="+mn-lt"/>
              </a:rPr>
              <a:t>But log is concave, so </a:t>
            </a:r>
          </a:p>
          <a:p>
            <a:pPr algn="ctr"/>
            <a:r>
              <a:rPr lang="en-US" sz="1600" dirty="0" smtClean="0"/>
              <a:t>E(log(x</a:t>
            </a:r>
            <a:r>
              <a:rPr lang="en-US" sz="1600" dirty="0"/>
              <a:t>)) </a:t>
            </a:r>
            <a:r>
              <a:rPr lang="en-US" sz="1600" dirty="0" smtClean="0">
                <a:latin typeface="cmsy10"/>
              </a:rPr>
              <a:t>·</a:t>
            </a:r>
            <a:r>
              <a:rPr lang="en-US" sz="1600" dirty="0" smtClean="0"/>
              <a:t> log (E(x</a:t>
            </a:r>
            <a:r>
              <a:rPr lang="en-US" sz="1600" dirty="0"/>
              <a:t>)) </a:t>
            </a:r>
          </a:p>
          <a:p>
            <a:pPr algn="ctr"/>
            <a:endParaRPr lang="en-US" sz="1600" dirty="0" smtClean="0">
              <a:latin typeface="+mn-lt"/>
            </a:endParaRPr>
          </a:p>
          <a:p>
            <a:pPr algn="ctr"/>
            <a:endParaRPr lang="en-US" sz="1600" dirty="0">
              <a:latin typeface="+mn-lt"/>
            </a:endParaRPr>
          </a:p>
          <a:p>
            <a:pPr algn="ctr"/>
            <a:endParaRPr lang="en-US" sz="1600" dirty="0" smtClean="0">
              <a:latin typeface="+mn-lt"/>
            </a:endParaRPr>
          </a:p>
          <a:p>
            <a:pPr algn="ctr"/>
            <a:endParaRPr lang="en-US" sz="1600" dirty="0">
              <a:latin typeface="+mn-lt"/>
            </a:endParaRPr>
          </a:p>
          <a:p>
            <a:pPr algn="ctr"/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663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General Setting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EM now continues iteratively, as a gradient accent algorithm, where we choose </a:t>
            </a:r>
            <a:r>
              <a:rPr lang="en-US" sz="2000" dirty="0" smtClean="0">
                <a:solidFill>
                  <a:srgbClr val="0000FF"/>
                </a:solidFill>
              </a:rPr>
              <a:t>q = p(</a:t>
            </a:r>
            <a:r>
              <a:rPr lang="en-US" sz="2000" dirty="0" err="1" smtClean="0">
                <a:solidFill>
                  <a:srgbClr val="0000FF"/>
                </a:solidFill>
              </a:rPr>
              <a:t>z|x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). </a:t>
            </a:r>
          </a:p>
          <a:p>
            <a:r>
              <a:rPr lang="en-US" sz="2000" dirty="0" smtClean="0"/>
              <a:t>At the t-</a:t>
            </a:r>
            <a:r>
              <a:rPr lang="en-US" sz="2000" dirty="0" err="1" smtClean="0"/>
              <a:t>th</a:t>
            </a:r>
            <a:r>
              <a:rPr lang="en-US" sz="2000" dirty="0" smtClean="0"/>
              <a:t> step, we </a:t>
            </a:r>
            <a:r>
              <a:rPr lang="en-US" sz="2000" dirty="0"/>
              <a:t>have </a:t>
            </a:r>
            <a:r>
              <a:rPr lang="en-US" sz="2000" dirty="0">
                <a:solidFill>
                  <a:srgbClr val="0000FF"/>
                </a:solidFill>
              </a:rPr>
              <a:t>q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(t)</a:t>
            </a:r>
            <a:r>
              <a:rPr lang="en-US" sz="2000" dirty="0" smtClean="0"/>
              <a:t> and 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30000" dirty="0" smtClean="0">
                <a:solidFill>
                  <a:srgbClr val="0000FF"/>
                </a:solidFill>
                <a:latin typeface="Calibri"/>
              </a:rPr>
              <a:t>(t)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E-Step:</a:t>
            </a:r>
            <a:r>
              <a:rPr lang="en-US" sz="2000" dirty="0" smtClean="0"/>
              <a:t> update the posterior </a:t>
            </a:r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/>
              <a:t>, while holding 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30000" dirty="0">
                <a:solidFill>
                  <a:srgbClr val="0000FF"/>
                </a:solidFill>
              </a:rPr>
              <a:t>(t</a:t>
            </a:r>
            <a:r>
              <a:rPr lang="en-US" sz="2000" baseline="30000" dirty="0" smtClean="0">
                <a:solidFill>
                  <a:srgbClr val="0000FF"/>
                </a:solidFill>
              </a:rPr>
              <a:t>)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 fixed: 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baseline="30000" dirty="0" smtClean="0">
                <a:solidFill>
                  <a:srgbClr val="0000FF"/>
                </a:solidFill>
              </a:rPr>
              <a:t>(t+1)</a:t>
            </a:r>
            <a:r>
              <a:rPr lang="en-US" sz="2000" dirty="0" smtClean="0">
                <a:solidFill>
                  <a:srgbClr val="0000FF"/>
                </a:solidFill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</a:rPr>
              <a:t>argmax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q</a:t>
            </a:r>
            <a:r>
              <a:rPr lang="en-US" sz="2000" dirty="0" smtClean="0">
                <a:solidFill>
                  <a:srgbClr val="0000FF"/>
                </a:solidFill>
              </a:rPr>
              <a:t> L(q, 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30000" dirty="0" smtClean="0">
                <a:solidFill>
                  <a:srgbClr val="0000FF"/>
                </a:solidFill>
              </a:rPr>
              <a:t>(t)</a:t>
            </a:r>
            <a:r>
              <a:rPr lang="en-US" sz="2000" dirty="0" smtClean="0">
                <a:solidFill>
                  <a:srgbClr val="0000FF"/>
                </a:solidFill>
              </a:rPr>
              <a:t>) =  p(</a:t>
            </a:r>
            <a:r>
              <a:rPr lang="en-US" sz="2000" dirty="0" err="1" smtClean="0">
                <a:solidFill>
                  <a:srgbClr val="0000FF"/>
                </a:solidFill>
              </a:rPr>
              <a:t>z|x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30000" dirty="0">
                <a:solidFill>
                  <a:srgbClr val="0000FF"/>
                </a:solidFill>
              </a:rPr>
              <a:t>(t</a:t>
            </a:r>
            <a:r>
              <a:rPr lang="en-US" sz="2000" baseline="30000" dirty="0" smtClean="0">
                <a:solidFill>
                  <a:srgbClr val="0000FF"/>
                </a:solidFill>
              </a:rPr>
              <a:t>)</a:t>
            </a:r>
            <a:r>
              <a:rPr lang="en-US" sz="2000" dirty="0" smtClean="0">
                <a:solidFill>
                  <a:srgbClr val="0000FF"/>
                </a:solidFill>
              </a:rPr>
              <a:t>).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M-Step: </a:t>
            </a:r>
            <a:r>
              <a:rPr lang="en-US" sz="2000" dirty="0" smtClean="0"/>
              <a:t>update the model parameters to maximize the expected complete log-likelihood function:</a:t>
            </a:r>
          </a:p>
          <a:p>
            <a:pPr marL="0" indent="0">
              <a:buNone/>
            </a:pPr>
            <a:r>
              <a:rPr lang="en-US" sz="2000" dirty="0" smtClean="0">
                <a:latin typeface="cmmi10"/>
              </a:rPr>
              <a:t>       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30000" dirty="0" smtClean="0">
                <a:solidFill>
                  <a:srgbClr val="0000FF"/>
                </a:solidFill>
              </a:rPr>
              <a:t>(t+1)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= </a:t>
            </a:r>
            <a:r>
              <a:rPr lang="en-US" sz="2000" dirty="0" err="1" smtClean="0">
                <a:solidFill>
                  <a:srgbClr val="0000FF"/>
                </a:solidFill>
              </a:rPr>
              <a:t>argmax</a:t>
            </a:r>
            <a:r>
              <a:rPr lang="en-US" sz="2000" baseline="-25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  L(</a:t>
            </a:r>
            <a:r>
              <a:rPr lang="en-US" sz="2000" dirty="0">
                <a:solidFill>
                  <a:srgbClr val="0000FF"/>
                </a:solidFill>
              </a:rPr>
              <a:t>q</a:t>
            </a:r>
            <a:r>
              <a:rPr lang="en-US" sz="2000" baseline="30000" dirty="0">
                <a:solidFill>
                  <a:srgbClr val="0000FF"/>
                </a:solidFill>
              </a:rPr>
              <a:t>(t+1)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dirty="0" smtClean="0">
                <a:solidFill>
                  <a:srgbClr val="0000FF"/>
                </a:solidFill>
              </a:rPr>
              <a:t>) </a:t>
            </a:r>
          </a:p>
          <a:p>
            <a:pPr marL="0" indent="0">
              <a:buNone/>
            </a:pPr>
            <a:r>
              <a:rPr lang="en-US" sz="2000" dirty="0" smtClean="0"/>
              <a:t>To wrap it up, with the right </a:t>
            </a:r>
            <a:r>
              <a:rPr lang="en-US" sz="2000" dirty="0" smtClean="0">
                <a:solidFill>
                  <a:srgbClr val="0000FF"/>
                </a:solidFill>
              </a:rPr>
              <a:t>q</a:t>
            </a:r>
            <a:r>
              <a:rPr lang="en-US" sz="2000" dirty="0" smtClean="0"/>
              <a:t>:  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L(</a:t>
            </a:r>
            <a:r>
              <a:rPr lang="en-US" sz="1800" dirty="0">
                <a:solidFill>
                  <a:srgbClr val="FF0000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FF0000"/>
                </a:solidFill>
              </a:rPr>
              <a:t>, q) </a:t>
            </a:r>
            <a:r>
              <a:rPr lang="en-US" sz="1800" dirty="0"/>
              <a:t>= </a:t>
            </a:r>
            <a:r>
              <a:rPr lang="en-US" sz="1800" dirty="0" err="1">
                <a:latin typeface="Tahoma"/>
              </a:rPr>
              <a:t>E</a:t>
            </a:r>
            <a:r>
              <a:rPr lang="en-US" sz="1800" baseline="-25000" dirty="0" err="1"/>
              <a:t>q</a:t>
            </a:r>
            <a:r>
              <a:rPr lang="en-US" sz="1800" dirty="0"/>
              <a:t> log [p(z|</a:t>
            </a:r>
            <a:r>
              <a:rPr lang="en-US" sz="1800" dirty="0">
                <a:latin typeface="cmmi10"/>
              </a:rPr>
              <a:t>µ</a:t>
            </a:r>
            <a:r>
              <a:rPr lang="en-US" sz="1800" dirty="0"/>
              <a:t>) p(</a:t>
            </a:r>
            <a:r>
              <a:rPr lang="en-US" sz="1800" dirty="0" err="1"/>
              <a:t>x|z</a:t>
            </a:r>
            <a:r>
              <a:rPr lang="en-US" sz="1800" dirty="0"/>
              <a:t>,</a:t>
            </a:r>
            <a:r>
              <a:rPr lang="en-US" sz="1800" dirty="0">
                <a:latin typeface="cmmi10"/>
              </a:rPr>
              <a:t>µ</a:t>
            </a:r>
            <a:r>
              <a:rPr lang="en-US" sz="1800" dirty="0"/>
              <a:t>) /</a:t>
            </a:r>
            <a:r>
              <a:rPr lang="en-US" sz="1800" dirty="0">
                <a:solidFill>
                  <a:srgbClr val="0000FF"/>
                </a:solidFill>
              </a:rPr>
              <a:t>q(z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/>
              <a:t>]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= </a:t>
            </a:r>
            <a:r>
              <a:rPr lang="en-US" sz="1800" dirty="0">
                <a:latin typeface="Symbol"/>
                <a:sym typeface="Symbol"/>
              </a:rPr>
              <a:t></a:t>
            </a:r>
            <a:r>
              <a:rPr lang="en-US" sz="1800" baseline="-25000" dirty="0" smtClean="0">
                <a:sym typeface="Symbol"/>
              </a:rPr>
              <a:t>z </a:t>
            </a:r>
            <a:r>
              <a:rPr lang="en-US" sz="1800" dirty="0" smtClean="0">
                <a:solidFill>
                  <a:srgbClr val="0000FF"/>
                </a:solidFill>
                <a:latin typeface="Tahoma"/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  <a:latin typeface="Tahoma"/>
              </a:rPr>
              <a:t>z|x</a:t>
            </a:r>
            <a:r>
              <a:rPr lang="en-US" sz="1800" dirty="0" smtClean="0">
                <a:solidFill>
                  <a:srgbClr val="0000FF"/>
                </a:solidFill>
                <a:latin typeface="Tahoma"/>
              </a:rPr>
              <a:t>,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 smtClean="0"/>
              <a:t>log [p(x, z|</a:t>
            </a:r>
            <a:r>
              <a:rPr lang="en-US" sz="1800" dirty="0" smtClean="0">
                <a:latin typeface="cmmi10"/>
              </a:rPr>
              <a:t>µ</a:t>
            </a:r>
            <a:r>
              <a:rPr lang="en-US" sz="1800" dirty="0" smtClean="0"/>
              <a:t>)/</a:t>
            </a:r>
            <a:r>
              <a:rPr lang="en-US" sz="1800" dirty="0" smtClean="0">
                <a:solidFill>
                  <a:srgbClr val="0000FF"/>
                </a:solidFill>
                <a:latin typeface="Tahoma"/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  <a:latin typeface="Tahoma"/>
              </a:rPr>
              <a:t>z|x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/>
              <a:t>)] = </a:t>
            </a:r>
          </a:p>
          <a:p>
            <a:pPr marL="0" indent="0">
              <a:buNone/>
            </a:pPr>
            <a:r>
              <a:rPr lang="en-US" sz="1800" dirty="0" smtClean="0"/>
              <a:t>                   = </a:t>
            </a:r>
            <a:r>
              <a:rPr lang="en-US" sz="1800" dirty="0">
                <a:latin typeface="Symbol"/>
                <a:sym typeface="Symbol"/>
              </a:rPr>
              <a:t></a:t>
            </a:r>
            <a:r>
              <a:rPr lang="en-US" sz="1800" baseline="-25000" dirty="0">
                <a:sym typeface="Symbol"/>
              </a:rPr>
              <a:t>z 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p(</a:t>
            </a:r>
            <a:r>
              <a:rPr lang="en-US" sz="1800" dirty="0" err="1">
                <a:solidFill>
                  <a:srgbClr val="0000FF"/>
                </a:solidFill>
                <a:latin typeface="Tahoma"/>
              </a:rPr>
              <a:t>z|x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/>
              <a:t>log [p(x, z|</a:t>
            </a:r>
            <a:r>
              <a:rPr lang="en-US" sz="1800" dirty="0">
                <a:latin typeface="cmmi10"/>
              </a:rPr>
              <a:t>µ</a:t>
            </a:r>
            <a:r>
              <a:rPr lang="en-US" sz="1800" dirty="0" smtClean="0"/>
              <a:t>) p(x|</a:t>
            </a:r>
            <a:r>
              <a:rPr lang="en-US" sz="1800" dirty="0" smtClean="0">
                <a:latin typeface="cmmi10"/>
              </a:rPr>
              <a:t>µ</a:t>
            </a:r>
            <a:r>
              <a:rPr lang="en-US" sz="1800" dirty="0" smtClean="0"/>
              <a:t>)/</a:t>
            </a:r>
            <a:r>
              <a:rPr lang="en-US" sz="1800" dirty="0" smtClean="0">
                <a:solidFill>
                  <a:srgbClr val="0000FF"/>
                </a:solidFill>
                <a:latin typeface="Tahoma"/>
              </a:rPr>
              <a:t>p(z, x|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/>
              <a:t>)] =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            = </a:t>
            </a:r>
            <a:r>
              <a:rPr lang="en-US" sz="1800" dirty="0">
                <a:latin typeface="Symbol"/>
                <a:sym typeface="Symbol"/>
              </a:rPr>
              <a:t></a:t>
            </a:r>
            <a:r>
              <a:rPr lang="en-US" sz="1800" baseline="-25000" dirty="0">
                <a:sym typeface="Symbol"/>
              </a:rPr>
              <a:t>z 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p(</a:t>
            </a:r>
            <a:r>
              <a:rPr lang="en-US" sz="1800" dirty="0" err="1">
                <a:solidFill>
                  <a:srgbClr val="0000FF"/>
                </a:solidFill>
                <a:latin typeface="Tahoma"/>
              </a:rPr>
              <a:t>z|x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/>
              <a:t>log </a:t>
            </a:r>
            <a:r>
              <a:rPr lang="en-US" sz="1800" dirty="0" smtClean="0"/>
              <a:t>[p(x|</a:t>
            </a:r>
            <a:r>
              <a:rPr lang="en-US" sz="1800" dirty="0" smtClean="0">
                <a:latin typeface="cmmi10"/>
              </a:rPr>
              <a:t>µ</a:t>
            </a:r>
            <a:r>
              <a:rPr lang="en-US" sz="1800" dirty="0" smtClean="0"/>
              <a:t>)] </a:t>
            </a:r>
            <a:r>
              <a:rPr lang="en-US" sz="1800" dirty="0"/>
              <a:t>= </a:t>
            </a:r>
            <a:r>
              <a:rPr lang="en-US" sz="1800" dirty="0" smtClean="0"/>
              <a:t>log </a:t>
            </a:r>
            <a:r>
              <a:rPr lang="en-US" sz="1800" dirty="0"/>
              <a:t>[p(x|</a:t>
            </a:r>
            <a:r>
              <a:rPr lang="en-US" sz="1800" dirty="0">
                <a:latin typeface="cmmi10"/>
              </a:rPr>
              <a:t>µ</a:t>
            </a:r>
            <a:r>
              <a:rPr lang="en-US" sz="1800" dirty="0"/>
              <a:t>)] </a:t>
            </a:r>
            <a:r>
              <a:rPr lang="en-US" sz="1800" dirty="0" smtClean="0">
                <a:latin typeface="Symbol"/>
                <a:sym typeface="Symbol"/>
              </a:rPr>
              <a:t></a:t>
            </a:r>
            <a:r>
              <a:rPr lang="en-US" sz="1800" baseline="-25000" dirty="0">
                <a:sym typeface="Symbol"/>
              </a:rPr>
              <a:t>z 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p(</a:t>
            </a:r>
            <a:r>
              <a:rPr lang="en-US" sz="1800" dirty="0" err="1">
                <a:solidFill>
                  <a:srgbClr val="0000FF"/>
                </a:solidFill>
                <a:latin typeface="Tahoma"/>
              </a:rPr>
              <a:t>z|x</a:t>
            </a:r>
            <a:r>
              <a:rPr lang="en-US" sz="1800" dirty="0">
                <a:solidFill>
                  <a:srgbClr val="0000FF"/>
                </a:solidFill>
                <a:latin typeface="Tahoma"/>
              </a:rPr>
              <a:t>, 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 smtClean="0">
                <a:solidFill>
                  <a:srgbClr val="0000FF"/>
                </a:solidFill>
              </a:rPr>
              <a:t>= </a:t>
            </a:r>
            <a:r>
              <a:rPr lang="en-US" sz="1800" dirty="0" smtClean="0">
                <a:solidFill>
                  <a:srgbClr val="FF0000"/>
                </a:solidFill>
              </a:rPr>
              <a:t>log </a:t>
            </a:r>
            <a:r>
              <a:rPr lang="en-US" sz="1800" dirty="0">
                <a:solidFill>
                  <a:srgbClr val="FF0000"/>
                </a:solidFill>
              </a:rPr>
              <a:t>[p(x|</a:t>
            </a:r>
            <a:r>
              <a:rPr lang="en-US" sz="1800" dirty="0">
                <a:solidFill>
                  <a:srgbClr val="FF0000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FF0000"/>
                </a:solidFill>
              </a:rPr>
              <a:t>)] 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So, by maximizing the objective function, we are also maximizing the log likelihood function. 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31884" y="32240"/>
            <a:ext cx="8554915" cy="1064574"/>
          </a:xfrm>
          <a:prstGeom prst="wedgeRectCallout">
            <a:avLst>
              <a:gd name="adj1" fmla="val -359"/>
              <a:gd name="adj2" fmla="val 107243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>
                <a:latin typeface="+mn-lt"/>
              </a:rPr>
              <a:t>Other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q’</a:t>
            </a:r>
            <a:r>
              <a:rPr lang="en-US" sz="1600" dirty="0" smtClean="0">
                <a:latin typeface="+mn-lt"/>
              </a:rPr>
              <a:t>s can be chosen </a:t>
            </a:r>
            <a:r>
              <a:rPr lang="en-US" sz="1200" dirty="0" smtClean="0">
                <a:latin typeface="+mn-lt"/>
              </a:rPr>
              <a:t>[Samdani &amp; Roth2012] </a:t>
            </a:r>
            <a:r>
              <a:rPr lang="en-US" sz="1600" dirty="0" smtClean="0">
                <a:latin typeface="+mn-lt"/>
              </a:rPr>
              <a:t>to give other EM algorithms. Specifically, you can choose a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q</a:t>
            </a:r>
            <a:r>
              <a:rPr lang="en-US" sz="1600" dirty="0" smtClean="0">
                <a:latin typeface="+mn-lt"/>
              </a:rPr>
              <a:t> that chooses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the most likely z </a:t>
            </a:r>
            <a:r>
              <a:rPr lang="en-US" sz="1600" dirty="0" smtClean="0">
                <a:latin typeface="+mn-lt"/>
              </a:rPr>
              <a:t>in the E-step, and then continues to estimate the parameters (called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Truncated EM</a:t>
            </a:r>
            <a:r>
              <a:rPr lang="en-US" sz="1600" dirty="0" smtClean="0">
                <a:latin typeface="+mn-lt"/>
              </a:rPr>
              <a:t>, or </a:t>
            </a:r>
            <a:r>
              <a:rPr lang="en-US" sz="1600" dirty="0" smtClean="0">
                <a:solidFill>
                  <a:srgbClr val="0000FF"/>
                </a:solidFill>
                <a:latin typeface="+mn-lt"/>
              </a:rPr>
              <a:t>Hard EM</a:t>
            </a:r>
            <a:r>
              <a:rPr lang="en-US" sz="1600" dirty="0" smtClean="0">
                <a:latin typeface="+mn-lt"/>
              </a:rPr>
              <a:t>).</a:t>
            </a:r>
          </a:p>
          <a:p>
            <a:r>
              <a:rPr lang="en-US" sz="1600" dirty="0" smtClean="0">
                <a:latin typeface="+mn-lt"/>
              </a:rPr>
              <a:t>(Think back to the semi-supervised case)</a:t>
            </a:r>
            <a:endParaRPr lang="en-US" sz="16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5105400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9200" y="5455227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9000" y="4800600"/>
            <a:ext cx="14630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5105400"/>
            <a:ext cx="118872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3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The General EM Procedure </a:t>
            </a:r>
            <a:endParaRPr lang="en-US" dirty="0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427"/>
            <a:ext cx="9144000" cy="48997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05800" y="3886200"/>
            <a:ext cx="762000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50000"/>
                </a:solidFill>
              </a:rPr>
              <a:t>E</a:t>
            </a:r>
            <a:endParaRPr lang="en-US" dirty="0">
              <a:solidFill>
                <a:srgbClr val="05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5800" y="5486400"/>
            <a:ext cx="762000" cy="4572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50000"/>
                </a:solidFill>
              </a:rPr>
              <a:t>M</a:t>
            </a:r>
            <a:endParaRPr lang="en-US" dirty="0">
              <a:solidFill>
                <a:srgbClr val="05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2438400"/>
            <a:ext cx="1524000" cy="45720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600" y="3834245"/>
            <a:ext cx="1274618" cy="45720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95600" y="5486400"/>
            <a:ext cx="817418" cy="457200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3852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Summary (so far)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EM is a general procedure for learning in the presence of  unobserved variables. </a:t>
            </a:r>
          </a:p>
          <a:p>
            <a:pPr marL="533400" indent="-533400" eaLnBrk="1" hangingPunct="1"/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We have shown how to use it in order to estimate the most likely density function for a mixture of (Bernoulli) distributions. 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EM is an iterative algorithm that can be shown to converge to a local maximum of the likelihood function.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</a:t>
            </a:r>
          </a:p>
          <a:p>
            <a:pPr marL="533400" indent="-533400" eaLnBrk="1" hangingPunct="1"/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It depends on assuming a family of probability distributions.</a:t>
            </a:r>
          </a:p>
          <a:p>
            <a:pPr marL="533400" indent="-533400" eaLnBrk="1" hangingPunct="1"/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In this sense, it is a family of algorithms. The update rules you will derive depend on the model assumed.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It has been shown to be quite useful in practice, when the assumptions made on the probability distribution are correct,  but can fail otherwise.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0867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Summary (so far)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EM is a general procedure for learning in the presence of  unobserved variables. </a:t>
            </a:r>
          </a:p>
          <a:p>
            <a:pPr marL="533400" indent="-533400" eaLnBrk="1" hangingPunct="1"/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solidFill>
                  <a:srgbClr val="0000FF"/>
                </a:solidFill>
                <a:ea typeface="ＭＳ Ｐゴシック" pitchFamily="34" charset="-128"/>
              </a:rPr>
              <a:t>The (family of ) probability distribution is known</a:t>
            </a: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; the problem is to estimate its parameters  </a:t>
            </a:r>
          </a:p>
          <a:p>
            <a:pPr marL="533400" indent="-533400" eaLnBrk="1" hangingPunct="1"/>
            <a:endParaRPr lang="en-US" sz="2000" dirty="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In the presence of hidden variables, we can often think about it as a problem of a mixture of distributions – the participating distributions are known, we need to estimate:  </a:t>
            </a:r>
          </a:p>
          <a:p>
            <a:pPr marL="933450" lvl="1" indent="-533400" eaLnBrk="1" hangingPunct="1"/>
            <a:r>
              <a:rPr lang="en-US" sz="1600" dirty="0" smtClean="0">
                <a:solidFill>
                  <a:srgbClr val="000066"/>
                </a:solidFill>
                <a:ea typeface="ＭＳ Ｐゴシック" pitchFamily="34" charset="-128"/>
              </a:rPr>
              <a:t>Parameters of the distributions </a:t>
            </a:r>
          </a:p>
          <a:p>
            <a:pPr marL="933450" lvl="1" indent="-533400" eaLnBrk="1" hangingPunct="1"/>
            <a:r>
              <a:rPr lang="en-US" sz="1600" dirty="0" smtClean="0">
                <a:solidFill>
                  <a:srgbClr val="000066"/>
                </a:solidFill>
                <a:ea typeface="ＭＳ Ｐゴシック" pitchFamily="34" charset="-128"/>
              </a:rPr>
              <a:t>The mixture policy</a:t>
            </a:r>
          </a:p>
          <a:p>
            <a:pPr marL="533400" indent="-533400" eaLnBrk="1" hangingPunct="1"/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Our previous example: Mixture of Bernoulli distributions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  <a:ea typeface="ＭＳ Ｐゴシック" pitchFamily="34" charset="-128"/>
              </a:rPr>
              <a:t>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1332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K-Means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8377" name="Text Box 3"/>
          <p:cNvSpPr txBox="1">
            <a:spLocks noChangeArrowheads="1"/>
          </p:cNvSpPr>
          <p:nvPr/>
        </p:nvSpPr>
        <p:spPr bwMode="auto">
          <a:xfrm>
            <a:off x="457200" y="1114425"/>
            <a:ext cx="82520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solidFill>
                  <a:srgbClr val="000066"/>
                </a:solidFill>
                <a:latin typeface="+mn-lt"/>
              </a:rPr>
              <a:t>K- means is a </a:t>
            </a:r>
            <a:r>
              <a:rPr lang="en-US" b="1" dirty="0">
                <a:solidFill>
                  <a:srgbClr val="0000FF"/>
                </a:solidFill>
                <a:latin typeface="+mn-lt"/>
              </a:rPr>
              <a:t>clustering</a:t>
            </a:r>
            <a:r>
              <a:rPr lang="en-US" b="1" dirty="0">
                <a:solidFill>
                  <a:srgbClr val="000066"/>
                </a:solidFill>
                <a:latin typeface="+mn-lt"/>
              </a:rPr>
              <a:t> algorithm.</a:t>
            </a:r>
          </a:p>
          <a:p>
            <a:r>
              <a:rPr lang="en-US" b="1" dirty="0">
                <a:solidFill>
                  <a:srgbClr val="000066"/>
                </a:solidFill>
                <a:latin typeface="+mn-lt"/>
              </a:rPr>
              <a:t>We are given data points, known to be sampled independently </a:t>
            </a:r>
          </a:p>
          <a:p>
            <a:r>
              <a:rPr lang="en-US" b="1" dirty="0">
                <a:solidFill>
                  <a:srgbClr val="000066"/>
                </a:solidFill>
                <a:latin typeface="+mn-lt"/>
              </a:rPr>
              <a:t>from  a mixture of k Normal distributions, with </a:t>
            </a:r>
          </a:p>
          <a:p>
            <a:r>
              <a:rPr lang="en-US" b="1" dirty="0">
                <a:solidFill>
                  <a:schemeClr val="hlink"/>
                </a:solidFill>
                <a:latin typeface="+mn-lt"/>
              </a:rPr>
              <a:t>means  </a:t>
            </a:r>
            <a:r>
              <a:rPr lang="en-US" b="1" dirty="0">
                <a:solidFill>
                  <a:schemeClr val="hlink"/>
                </a:solidFill>
                <a:latin typeface="+mn-lt"/>
                <a:sym typeface="Symbol" pitchFamily="18" charset="2"/>
              </a:rPr>
              <a:t></a:t>
            </a:r>
            <a:r>
              <a:rPr lang="en-US" b="1" baseline="-25000" dirty="0">
                <a:solidFill>
                  <a:schemeClr val="hlink"/>
                </a:solidFill>
                <a:latin typeface="+mn-lt"/>
                <a:sym typeface="Symbol" pitchFamily="18" charset="2"/>
              </a:rPr>
              <a:t>i</a:t>
            </a:r>
            <a:r>
              <a:rPr lang="en-US" b="1" dirty="0">
                <a:solidFill>
                  <a:schemeClr val="hlink"/>
                </a:solidFill>
                <a:latin typeface="+mn-lt"/>
              </a:rPr>
              <a:t>, i=1,…k</a:t>
            </a:r>
            <a:r>
              <a:rPr lang="en-US" b="1" dirty="0">
                <a:solidFill>
                  <a:srgbClr val="000066"/>
                </a:solidFill>
                <a:latin typeface="+mn-lt"/>
              </a:rPr>
              <a:t> and the same </a:t>
            </a:r>
            <a:r>
              <a:rPr lang="en-US" b="1" dirty="0">
                <a:solidFill>
                  <a:schemeClr val="hlink"/>
                </a:solidFill>
                <a:latin typeface="+mn-lt"/>
              </a:rPr>
              <a:t>standard variation   </a:t>
            </a:r>
            <a:r>
              <a:rPr lang="en-US" b="1" dirty="0">
                <a:solidFill>
                  <a:schemeClr val="hlink"/>
                </a:solidFill>
                <a:latin typeface="+mn-lt"/>
                <a:sym typeface="Symbol" pitchFamily="18" charset="2"/>
              </a:rPr>
              <a:t></a:t>
            </a:r>
          </a:p>
        </p:txBody>
      </p:sp>
      <p:sp>
        <p:nvSpPr>
          <p:cNvPr id="58378" name="Freeform 6"/>
          <p:cNvSpPr>
            <a:spLocks/>
          </p:cNvSpPr>
          <p:nvPr/>
        </p:nvSpPr>
        <p:spPr bwMode="auto">
          <a:xfrm>
            <a:off x="2209800" y="3667125"/>
            <a:ext cx="3403600" cy="1681163"/>
          </a:xfrm>
          <a:custGeom>
            <a:avLst/>
            <a:gdLst>
              <a:gd name="T0" fmla="*/ 0 w 2144"/>
              <a:gd name="T1" fmla="*/ 1681163 h 1059"/>
              <a:gd name="T2" fmla="*/ 546100 w 2144"/>
              <a:gd name="T3" fmla="*/ 1268413 h 1059"/>
              <a:gd name="T4" fmla="*/ 1138238 w 2144"/>
              <a:gd name="T5" fmla="*/ 474663 h 1059"/>
              <a:gd name="T6" fmla="*/ 1676400 w 2144"/>
              <a:gd name="T7" fmla="*/ 4763 h 1059"/>
              <a:gd name="T8" fmla="*/ 2263775 w 2144"/>
              <a:gd name="T9" fmla="*/ 446088 h 1059"/>
              <a:gd name="T10" fmla="*/ 2884488 w 2144"/>
              <a:gd name="T11" fmla="*/ 1296988 h 1059"/>
              <a:gd name="T12" fmla="*/ 3403600 w 2144"/>
              <a:gd name="T13" fmla="*/ 1644650 h 10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44"/>
              <a:gd name="T22" fmla="*/ 0 h 1059"/>
              <a:gd name="T23" fmla="*/ 2144 w 2144"/>
              <a:gd name="T24" fmla="*/ 1059 h 10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44" h="1059">
                <a:moveTo>
                  <a:pt x="0" y="1059"/>
                </a:moveTo>
                <a:cubicBezTo>
                  <a:pt x="57" y="1016"/>
                  <a:pt x="224" y="926"/>
                  <a:pt x="344" y="799"/>
                </a:cubicBezTo>
                <a:cubicBezTo>
                  <a:pt x="464" y="672"/>
                  <a:pt x="598" y="432"/>
                  <a:pt x="717" y="299"/>
                </a:cubicBezTo>
                <a:cubicBezTo>
                  <a:pt x="836" y="166"/>
                  <a:pt x="938" y="6"/>
                  <a:pt x="1056" y="3"/>
                </a:cubicBezTo>
                <a:cubicBezTo>
                  <a:pt x="1174" y="0"/>
                  <a:pt x="1299" y="145"/>
                  <a:pt x="1426" y="281"/>
                </a:cubicBezTo>
                <a:cubicBezTo>
                  <a:pt x="1553" y="417"/>
                  <a:pt x="1697" y="691"/>
                  <a:pt x="1817" y="817"/>
                </a:cubicBezTo>
                <a:cubicBezTo>
                  <a:pt x="1937" y="943"/>
                  <a:pt x="2090" y="1000"/>
                  <a:pt x="2144" y="10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Line 7"/>
          <p:cNvSpPr>
            <a:spLocks noChangeShapeType="1"/>
          </p:cNvSpPr>
          <p:nvPr/>
        </p:nvSpPr>
        <p:spPr bwMode="auto">
          <a:xfrm>
            <a:off x="914400" y="53340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Line 8"/>
          <p:cNvSpPr>
            <a:spLocks noChangeShapeType="1"/>
          </p:cNvSpPr>
          <p:nvPr/>
        </p:nvSpPr>
        <p:spPr bwMode="auto">
          <a:xfrm flipV="1">
            <a:off x="1447800" y="2895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Freeform 9"/>
          <p:cNvSpPr>
            <a:spLocks/>
          </p:cNvSpPr>
          <p:nvPr/>
        </p:nvSpPr>
        <p:spPr bwMode="auto">
          <a:xfrm>
            <a:off x="3302000" y="3657600"/>
            <a:ext cx="3403600" cy="1681163"/>
          </a:xfrm>
          <a:custGeom>
            <a:avLst/>
            <a:gdLst>
              <a:gd name="T0" fmla="*/ 0 w 2144"/>
              <a:gd name="T1" fmla="*/ 1681163 h 1059"/>
              <a:gd name="T2" fmla="*/ 546100 w 2144"/>
              <a:gd name="T3" fmla="*/ 1268413 h 1059"/>
              <a:gd name="T4" fmla="*/ 1138238 w 2144"/>
              <a:gd name="T5" fmla="*/ 474663 h 1059"/>
              <a:gd name="T6" fmla="*/ 1676400 w 2144"/>
              <a:gd name="T7" fmla="*/ 4763 h 1059"/>
              <a:gd name="T8" fmla="*/ 2263775 w 2144"/>
              <a:gd name="T9" fmla="*/ 446088 h 1059"/>
              <a:gd name="T10" fmla="*/ 2884488 w 2144"/>
              <a:gd name="T11" fmla="*/ 1296988 h 1059"/>
              <a:gd name="T12" fmla="*/ 3403600 w 2144"/>
              <a:gd name="T13" fmla="*/ 1644650 h 10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44"/>
              <a:gd name="T22" fmla="*/ 0 h 1059"/>
              <a:gd name="T23" fmla="*/ 2144 w 2144"/>
              <a:gd name="T24" fmla="*/ 1059 h 10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44" h="1059">
                <a:moveTo>
                  <a:pt x="0" y="1059"/>
                </a:moveTo>
                <a:cubicBezTo>
                  <a:pt x="57" y="1016"/>
                  <a:pt x="224" y="926"/>
                  <a:pt x="344" y="799"/>
                </a:cubicBezTo>
                <a:cubicBezTo>
                  <a:pt x="464" y="672"/>
                  <a:pt x="598" y="432"/>
                  <a:pt x="717" y="299"/>
                </a:cubicBezTo>
                <a:cubicBezTo>
                  <a:pt x="836" y="166"/>
                  <a:pt x="938" y="6"/>
                  <a:pt x="1056" y="3"/>
                </a:cubicBezTo>
                <a:cubicBezTo>
                  <a:pt x="1174" y="0"/>
                  <a:pt x="1299" y="145"/>
                  <a:pt x="1426" y="281"/>
                </a:cubicBezTo>
                <a:cubicBezTo>
                  <a:pt x="1553" y="417"/>
                  <a:pt x="1697" y="691"/>
                  <a:pt x="1817" y="817"/>
                </a:cubicBezTo>
                <a:cubicBezTo>
                  <a:pt x="1937" y="943"/>
                  <a:pt x="2090" y="1000"/>
                  <a:pt x="2144" y="103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7210425" y="5395913"/>
          <a:ext cx="2952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משוואה" r:id="rId4" imgW="139680" imgH="139680" progId="Equation.3">
                  <p:embed/>
                </p:oleObj>
              </mc:Choice>
              <mc:Fallback>
                <p:oleObj name="משוואה" r:id="rId4" imgW="139680" imgH="139680" progId="Equation.3">
                  <p:embed/>
                  <p:pic>
                    <p:nvPicPr>
                      <p:cNvPr id="583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425" y="5395913"/>
                        <a:ext cx="2952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776288" y="2663825"/>
          <a:ext cx="6683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משוואה" r:id="rId6" imgW="317160" imgH="203040" progId="Equation.3">
                  <p:embed/>
                </p:oleObj>
              </mc:Choice>
              <mc:Fallback>
                <p:oleObj name="משוואה" r:id="rId6" imgW="317160" imgH="203040" progId="Equation.3">
                  <p:embed/>
                  <p:pic>
                    <p:nvPicPr>
                      <p:cNvPr id="583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2663825"/>
                        <a:ext cx="6683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Line 12"/>
          <p:cNvSpPr>
            <a:spLocks noChangeShapeType="1"/>
          </p:cNvSpPr>
          <p:nvPr/>
        </p:nvSpPr>
        <p:spPr bwMode="auto">
          <a:xfrm>
            <a:off x="3886200" y="3657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>
            <a:off x="4995863" y="367665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4741863" y="5260975"/>
          <a:ext cx="3984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משוואה" r:id="rId8" imgW="190440" imgH="215640" progId="Equation.3">
                  <p:embed/>
                </p:oleObj>
              </mc:Choice>
              <mc:Fallback>
                <p:oleObj name="משוואה" r:id="rId8" imgW="190440" imgH="215640" progId="Equation.3">
                  <p:embed/>
                  <p:pic>
                    <p:nvPicPr>
                      <p:cNvPr id="58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5260975"/>
                        <a:ext cx="3984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632200" y="5260975"/>
          <a:ext cx="4222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משוואה" r:id="rId10" imgW="203040" imgH="215640" progId="Equation.3">
                  <p:embed/>
                </p:oleObj>
              </mc:Choice>
              <mc:Fallback>
                <p:oleObj name="משוואה" r:id="rId10" imgW="203040" imgH="215640" progId="Equation.3">
                  <p:embed/>
                  <p:pic>
                    <p:nvPicPr>
                      <p:cNvPr id="58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5260975"/>
                        <a:ext cx="4222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47244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44958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>
            <a:off x="54864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Oval 19"/>
          <p:cNvSpPr>
            <a:spLocks noChangeArrowheads="1"/>
          </p:cNvSpPr>
          <p:nvPr/>
        </p:nvSpPr>
        <p:spPr bwMode="auto">
          <a:xfrm>
            <a:off x="35814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8" name="Oval 20"/>
          <p:cNvSpPr>
            <a:spLocks noChangeArrowheads="1"/>
          </p:cNvSpPr>
          <p:nvPr/>
        </p:nvSpPr>
        <p:spPr bwMode="auto">
          <a:xfrm>
            <a:off x="37338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41148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>
            <a:off x="5181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1" name="Oval 23"/>
          <p:cNvSpPr>
            <a:spLocks noChangeArrowheads="1"/>
          </p:cNvSpPr>
          <p:nvPr/>
        </p:nvSpPr>
        <p:spPr bwMode="auto">
          <a:xfrm>
            <a:off x="57150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2" name="Oval 24"/>
          <p:cNvSpPr>
            <a:spLocks noChangeArrowheads="1"/>
          </p:cNvSpPr>
          <p:nvPr/>
        </p:nvSpPr>
        <p:spPr bwMode="auto">
          <a:xfrm>
            <a:off x="6324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4419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4800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4038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6" name="Oval 28"/>
          <p:cNvSpPr>
            <a:spLocks noChangeArrowheads="1"/>
          </p:cNvSpPr>
          <p:nvPr/>
        </p:nvSpPr>
        <p:spPr bwMode="auto">
          <a:xfrm>
            <a:off x="60198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7" name="Oval 29"/>
          <p:cNvSpPr>
            <a:spLocks noChangeArrowheads="1"/>
          </p:cNvSpPr>
          <p:nvPr/>
        </p:nvSpPr>
        <p:spPr bwMode="auto">
          <a:xfrm>
            <a:off x="33528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8" name="Oval 30"/>
          <p:cNvSpPr>
            <a:spLocks noChangeArrowheads="1"/>
          </p:cNvSpPr>
          <p:nvPr/>
        </p:nvSpPr>
        <p:spPr bwMode="auto">
          <a:xfrm>
            <a:off x="32766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9" name="Oval 31"/>
          <p:cNvSpPr>
            <a:spLocks noChangeArrowheads="1"/>
          </p:cNvSpPr>
          <p:nvPr/>
        </p:nvSpPr>
        <p:spPr bwMode="auto">
          <a:xfrm>
            <a:off x="30480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>
            <a:off x="28194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1" name="Oval 33"/>
          <p:cNvSpPr>
            <a:spLocks noChangeArrowheads="1"/>
          </p:cNvSpPr>
          <p:nvPr/>
        </p:nvSpPr>
        <p:spPr bwMode="auto">
          <a:xfrm>
            <a:off x="4267200" y="529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39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Administration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Projects</a:t>
            </a:r>
          </a:p>
          <a:p>
            <a:pPr lvl="1"/>
            <a:r>
              <a:rPr lang="en-US" sz="1800" dirty="0" smtClean="0"/>
              <a:t>We will have a poster session 6-8pm on May 7</a:t>
            </a:r>
          </a:p>
          <a:p>
            <a:pPr lvl="2"/>
            <a:r>
              <a:rPr lang="en-US" sz="1600" dirty="0" smtClean="0"/>
              <a:t>in the active learning room, 3401 Walnut.</a:t>
            </a:r>
          </a:p>
          <a:p>
            <a:pPr lvl="1"/>
            <a:r>
              <a:rPr lang="en-US" sz="1800" dirty="0" smtClean="0"/>
              <a:t>(72% of the CIS 519 students that voted in our poll preferred that).</a:t>
            </a:r>
          </a:p>
          <a:p>
            <a:pPr lvl="1"/>
            <a:r>
              <a:rPr lang="en-US" sz="1800" dirty="0" smtClean="0"/>
              <a:t>The hope is that this will be a fun event where all of you have an opportunity to see and discuss the projects people have done. </a:t>
            </a:r>
          </a:p>
          <a:p>
            <a:pPr lvl="1"/>
            <a:r>
              <a:rPr lang="en-US" sz="1800" dirty="0" smtClean="0"/>
              <a:t>All are invited!</a:t>
            </a:r>
          </a:p>
          <a:p>
            <a:pPr lvl="1"/>
            <a:r>
              <a:rPr lang="en-US" sz="1800" dirty="0" smtClean="0"/>
              <a:t>Mandatory for CIS519 students</a:t>
            </a:r>
          </a:p>
          <a:p>
            <a:pPr lvl="1"/>
            <a:r>
              <a:rPr lang="en-US" sz="1800" dirty="0" smtClean="0"/>
              <a:t>The final project report will be due on 5/8</a:t>
            </a:r>
          </a:p>
          <a:p>
            <a:pPr lvl="1"/>
            <a:r>
              <a:rPr lang="en-US" sz="1800" dirty="0" smtClean="0"/>
              <a:t>Logistics: you will send us you posters the a day earlier; we will print it and hang it; you will present it.</a:t>
            </a:r>
          </a:p>
          <a:p>
            <a:r>
              <a:rPr lang="en-US" sz="2000" dirty="0" smtClean="0"/>
              <a:t>If you haven’t done so already:</a:t>
            </a:r>
          </a:p>
          <a:p>
            <a:pPr lvl="1"/>
            <a:r>
              <a:rPr lang="en-US" sz="1800" dirty="0" smtClean="0">
                <a:solidFill>
                  <a:srgbClr val="FC0128"/>
                </a:solidFill>
              </a:rPr>
              <a:t>Come to my office hours at least once this or next week to discuss the project!!</a:t>
            </a:r>
          </a:p>
          <a:p>
            <a:pPr marL="3657600" lvl="8" indent="0">
              <a:buNone/>
            </a:pPr>
            <a:r>
              <a:rPr lang="en-US" sz="1800" dirty="0" smtClean="0">
                <a:solidFill>
                  <a:srgbClr val="FC0128"/>
                </a:solidFill>
                <a:hlinkClick r:id="rId3" action="ppaction://hlinksldjump"/>
              </a:rPr>
              <a:t>Go to Bayes</a:t>
            </a:r>
            <a:endParaRPr lang="en-US" sz="1800" dirty="0" smtClean="0">
              <a:solidFill>
                <a:srgbClr val="FC0128"/>
              </a:solidFill>
            </a:endParaRPr>
          </a:p>
          <a:p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K-Means Algorithm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105923" name="Text Box 3"/>
          <p:cNvSpPr txBox="1">
            <a:spLocks noChangeArrowheads="1"/>
          </p:cNvSpPr>
          <p:nvPr/>
        </p:nvSpPr>
        <p:spPr bwMode="auto">
          <a:xfrm>
            <a:off x="762000" y="1152525"/>
            <a:ext cx="8153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000066"/>
                </a:solidFill>
                <a:latin typeface="+mn-lt"/>
              </a:rPr>
              <a:t>First, notice that if we knew that all the data points are taken </a:t>
            </a:r>
          </a:p>
          <a:p>
            <a:pPr eaLnBrk="1" hangingPunct="1"/>
            <a:r>
              <a:rPr lang="en-US" dirty="0">
                <a:solidFill>
                  <a:srgbClr val="000066"/>
                </a:solidFill>
                <a:latin typeface="+mn-lt"/>
              </a:rPr>
              <a:t>from a normal distribution with mean 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 </a:t>
            </a:r>
            <a:r>
              <a:rPr lang="en-US" dirty="0">
                <a:solidFill>
                  <a:schemeClr val="hlink"/>
                </a:solidFill>
                <a:latin typeface="+mn-lt"/>
                <a:sym typeface="Symbol" pitchFamily="18" charset="2"/>
              </a:rPr>
              <a:t>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, finding its most likely value is easy.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We get many data points, D = {x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1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,…,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x</a:t>
            </a:r>
            <a:r>
              <a:rPr lang="en-US" baseline="-25000" dirty="0" err="1">
                <a:solidFill>
                  <a:srgbClr val="000066"/>
                </a:solidFill>
                <a:latin typeface="+mn-lt"/>
              </a:rPr>
              <a:t>m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}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Maximizing the log-likelihood is equivalent to minimizing: 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Calculate the derivative with respect to </a:t>
            </a:r>
            <a:r>
              <a:rPr lang="en-US" dirty="0">
                <a:solidFill>
                  <a:srgbClr val="000066"/>
                </a:solidFill>
                <a:latin typeface="+mn-lt"/>
                <a:sym typeface="Symbol" pitchFamily="18" charset="2"/>
              </a:rPr>
              <a:t>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 we get that the </a:t>
            </a: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minimal point, that is,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the most likely mean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is</a:t>
            </a:r>
          </a:p>
        </p:txBody>
      </p:sp>
      <p:graphicFrame>
        <p:nvGraphicFramePr>
          <p:cNvPr id="1105924" name="Object 2"/>
          <p:cNvGraphicFramePr>
            <a:graphicFrameLocks noChangeAspect="1"/>
          </p:cNvGraphicFramePr>
          <p:nvPr/>
        </p:nvGraphicFramePr>
        <p:xfrm>
          <a:off x="2279650" y="2133600"/>
          <a:ext cx="5264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משוואה" r:id="rId4" imgW="2489040" imgH="444240" progId="Equation.3">
                  <p:embed/>
                </p:oleObj>
              </mc:Choice>
              <mc:Fallback>
                <p:oleObj name="משוואה" r:id="rId4" imgW="2489040" imgH="444240" progId="Equation.3">
                  <p:embed/>
                  <p:pic>
                    <p:nvPicPr>
                      <p:cNvPr id="11059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133600"/>
                        <a:ext cx="52641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26" name="Object 3"/>
          <p:cNvGraphicFramePr>
            <a:graphicFrameLocks noChangeAspect="1"/>
          </p:cNvGraphicFramePr>
          <p:nvPr/>
        </p:nvGraphicFramePr>
        <p:xfrm>
          <a:off x="1400175" y="3352800"/>
          <a:ext cx="65246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משוואה" r:id="rId6" imgW="3111480" imgH="393480" progId="Equation.3">
                  <p:embed/>
                </p:oleObj>
              </mc:Choice>
              <mc:Fallback>
                <p:oleObj name="משוואה" r:id="rId6" imgW="3111480" imgH="393480" progId="Equation.3">
                  <p:embed/>
                  <p:pic>
                    <p:nvPicPr>
                      <p:cNvPr id="11059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3352800"/>
                        <a:ext cx="65246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28" name="Object 4"/>
          <p:cNvGraphicFramePr>
            <a:graphicFrameLocks noChangeAspect="1"/>
          </p:cNvGraphicFramePr>
          <p:nvPr/>
        </p:nvGraphicFramePr>
        <p:xfrm>
          <a:off x="2441575" y="4572000"/>
          <a:ext cx="40481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משוואה" r:id="rId8" imgW="1930320" imgH="266400" progId="Equation.3">
                  <p:embed/>
                </p:oleObj>
              </mc:Choice>
              <mc:Fallback>
                <p:oleObj name="משוואה" r:id="rId8" imgW="1930320" imgH="266400" progId="Equation.3">
                  <p:embed/>
                  <p:pic>
                    <p:nvPicPr>
                      <p:cNvPr id="11059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4572000"/>
                        <a:ext cx="40481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30" name="Object 5"/>
          <p:cNvGraphicFramePr>
            <a:graphicFrameLocks noChangeAspect="1"/>
          </p:cNvGraphicFramePr>
          <p:nvPr>
            <p:extLst/>
          </p:nvPr>
        </p:nvGraphicFramePr>
        <p:xfrm>
          <a:off x="6972300" y="5411787"/>
          <a:ext cx="16256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משוואה" r:id="rId10" imgW="774360" imgH="393480" progId="Equation.3">
                  <p:embed/>
                </p:oleObj>
              </mc:Choice>
              <mc:Fallback>
                <p:oleObj name="משוואה" r:id="rId10" imgW="774360" imgH="393480" progId="Equation.3">
                  <p:embed/>
                  <p:pic>
                    <p:nvPicPr>
                      <p:cNvPr id="11059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5411787"/>
                        <a:ext cx="16256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972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mixture of Distributions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108995" name="Text Box 3"/>
          <p:cNvSpPr txBox="1">
            <a:spLocks noChangeArrowheads="1"/>
          </p:cNvSpPr>
          <p:nvPr/>
        </p:nvSpPr>
        <p:spPr bwMode="auto">
          <a:xfrm>
            <a:off x="609600" y="1120775"/>
            <a:ext cx="8534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66"/>
                </a:solidFill>
                <a:latin typeface="+mn-lt"/>
              </a:rPr>
              <a:t>As in the coin example, the problem is that data is sampled from 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a mixture of k different normal distributions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and we do not know, for a given data point 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where is it  sampled from. 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Assume that we observe data point 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;what is the probability that </a:t>
            </a:r>
            <a:r>
              <a:rPr lang="en-US" dirty="0" smtClean="0">
                <a:solidFill>
                  <a:srgbClr val="000066"/>
                </a:solidFill>
                <a:latin typeface="+mn-lt"/>
              </a:rPr>
              <a:t>it was 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sampled from the distribution </a:t>
            </a:r>
            <a:r>
              <a:rPr lang="en-US" dirty="0">
                <a:solidFill>
                  <a:srgbClr val="000066"/>
                </a:solidFill>
                <a:latin typeface="+mn-lt"/>
                <a:sym typeface="Symbol" pitchFamily="18" charset="2"/>
              </a:rPr>
              <a:t></a:t>
            </a:r>
            <a:r>
              <a:rPr lang="en-US" baseline="-25000" dirty="0">
                <a:solidFill>
                  <a:srgbClr val="000066"/>
                </a:solidFill>
                <a:latin typeface="+mn-lt"/>
                <a:sym typeface="Symbol" pitchFamily="18" charset="2"/>
              </a:rPr>
              <a:t>j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    ?</a:t>
            </a:r>
          </a:p>
        </p:txBody>
      </p:sp>
      <p:sp>
        <p:nvSpPr>
          <p:cNvPr id="62472" name="Line 4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08997" name="Object 2"/>
          <p:cNvGraphicFramePr>
            <a:graphicFrameLocks noChangeAspect="1"/>
          </p:cNvGraphicFramePr>
          <p:nvPr/>
        </p:nvGraphicFramePr>
        <p:xfrm>
          <a:off x="434975" y="3352800"/>
          <a:ext cx="825182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משוואה" r:id="rId4" imgW="3936960" imgH="571320" progId="Equation.3">
                  <p:embed/>
                </p:oleObj>
              </mc:Choice>
              <mc:Fallback>
                <p:oleObj name="משוואה" r:id="rId4" imgW="3936960" imgH="571320" progId="Equation.3">
                  <p:embed/>
                  <p:pic>
                    <p:nvPicPr>
                      <p:cNvPr id="110899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3352800"/>
                        <a:ext cx="8251825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8999" name="Object 3"/>
          <p:cNvGraphicFramePr>
            <a:graphicFrameLocks noChangeAspect="1"/>
          </p:cNvGraphicFramePr>
          <p:nvPr/>
        </p:nvGraphicFramePr>
        <p:xfrm>
          <a:off x="838200" y="4598988"/>
          <a:ext cx="3998913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משוואה" r:id="rId6" imgW="1892160" imgH="761760" progId="Equation.3">
                  <p:embed/>
                </p:oleObj>
              </mc:Choice>
              <mc:Fallback>
                <p:oleObj name="משוואה" r:id="rId6" imgW="1892160" imgH="761760" progId="Equation.3">
                  <p:embed/>
                  <p:pic>
                    <p:nvPicPr>
                      <p:cNvPr id="11089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98988"/>
                        <a:ext cx="3998913" cy="160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682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Mixture of Distributions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4520" name="Text Box 3"/>
          <p:cNvSpPr txBox="1">
            <a:spLocks noChangeArrowheads="1"/>
          </p:cNvSpPr>
          <p:nvPr/>
        </p:nvSpPr>
        <p:spPr bwMode="auto">
          <a:xfrm>
            <a:off x="609600" y="1201737"/>
            <a:ext cx="8382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66"/>
                </a:solidFill>
                <a:latin typeface="+mn-lt"/>
              </a:rPr>
              <a:t>As in the coin example, the problem is that data is sampled from 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a mixture of k different normal distributions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and we do not know, for a given each data point xi, where is it  sampled from. 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For a data point 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define k binary hidden variables, z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i1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,z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i2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,…,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z</a:t>
            </a:r>
            <a:r>
              <a:rPr lang="en-US" baseline="-25000" dirty="0" err="1">
                <a:solidFill>
                  <a:srgbClr val="000066"/>
                </a:solidFill>
                <a:latin typeface="+mn-lt"/>
              </a:rPr>
              <a:t>ik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 s.t </a:t>
            </a:r>
            <a:r>
              <a:rPr lang="en-US" dirty="0" err="1">
                <a:solidFill>
                  <a:schemeClr val="hlink"/>
                </a:solidFill>
                <a:latin typeface="+mn-lt"/>
              </a:rPr>
              <a:t>z</a:t>
            </a:r>
            <a:r>
              <a:rPr lang="en-US" baseline="-25000" dirty="0" err="1">
                <a:solidFill>
                  <a:schemeClr val="hlink"/>
                </a:solidFill>
                <a:latin typeface="+mn-lt"/>
              </a:rPr>
              <a:t>ij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 =1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iff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 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x</a:t>
            </a:r>
            <a:r>
              <a:rPr lang="en-US" baseline="-25000" dirty="0">
                <a:solidFill>
                  <a:schemeClr val="hlink"/>
                </a:solidFill>
                <a:latin typeface="+mn-lt"/>
              </a:rPr>
              <a:t>i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 is sampled from the j-</a:t>
            </a:r>
            <a:r>
              <a:rPr lang="en-US" dirty="0" err="1">
                <a:solidFill>
                  <a:schemeClr val="hlink"/>
                </a:solidFill>
                <a:latin typeface="+mn-lt"/>
              </a:rPr>
              <a:t>th</a:t>
            </a:r>
            <a:r>
              <a:rPr lang="en-US" dirty="0">
                <a:solidFill>
                  <a:schemeClr val="hlink"/>
                </a:solidFill>
                <a:latin typeface="+mn-lt"/>
              </a:rPr>
              <a:t> distribution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. 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64521" name="Line 6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847725" y="3938588"/>
          <a:ext cx="66532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משוואה" r:id="rId4" imgW="3174840" imgH="482400" progId="Equation.3">
                  <p:embed/>
                </p:oleObj>
              </mc:Choice>
              <mc:Fallback>
                <p:oleObj name="משוואה" r:id="rId4" imgW="3174840" imgH="482400" progId="Equation.3">
                  <p:embed/>
                  <p:pic>
                    <p:nvPicPr>
                      <p:cNvPr id="645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3938588"/>
                        <a:ext cx="6653213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>
            <p:extLst/>
          </p:nvPr>
        </p:nvGraphicFramePr>
        <p:xfrm>
          <a:off x="5743575" y="4910138"/>
          <a:ext cx="30686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משוואה" r:id="rId6" imgW="1409400" imgH="368280" progId="Equation.3">
                  <p:embed/>
                </p:oleObj>
              </mc:Choice>
              <mc:Fallback>
                <p:oleObj name="משוואה" r:id="rId6" imgW="1409400" imgH="368280" progId="Equation.3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4910138"/>
                        <a:ext cx="306863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>
            <p:extLst/>
          </p:nvPr>
        </p:nvGraphicFramePr>
        <p:xfrm>
          <a:off x="5675313" y="5807075"/>
          <a:ext cx="32051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משוואה" r:id="rId8" imgW="1473120" imgH="203040" progId="Equation.3">
                  <p:embed/>
                </p:oleObj>
              </mc:Choice>
              <mc:Fallback>
                <p:oleObj name="משוואה" r:id="rId8" imgW="1473120" imgH="203040" progId="Equation.3">
                  <p:embed/>
                  <p:pic>
                    <p:nvPicPr>
                      <p:cNvPr id="64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5807075"/>
                        <a:ext cx="32051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510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K-Means Algorithms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8618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8534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+mn-lt"/>
              </a:rPr>
              <a:t>Expectation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: (here: h =                              ) </a:t>
            </a:r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Computing the likelihood given the observed data  D = {x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1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,…,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x</a:t>
            </a:r>
            <a:r>
              <a:rPr lang="en-US" baseline="-25000" dirty="0" err="1">
                <a:solidFill>
                  <a:srgbClr val="000066"/>
                </a:solidFill>
                <a:latin typeface="+mn-lt"/>
              </a:rPr>
              <a:t>m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} and the hypothesis h  (w/o the constant coefficient)</a:t>
            </a: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80975" y="1524000"/>
          <a:ext cx="88074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משוואה" r:id="rId4" imgW="4165560" imgH="431640" progId="Equation.3">
                  <p:embed/>
                </p:oleObj>
              </mc:Choice>
              <mc:Fallback>
                <p:oleObj name="משוואה" r:id="rId4" imgW="4165560" imgH="431640" progId="Equation.3">
                  <p:embed/>
                  <p:pic>
                    <p:nvPicPr>
                      <p:cNvPr id="68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524000"/>
                        <a:ext cx="88074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308100" y="3440113"/>
          <a:ext cx="57023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משוואה" r:id="rId6" imgW="2717640" imgH="393480" progId="Equation.3">
                  <p:embed/>
                </p:oleObj>
              </mc:Choice>
              <mc:Fallback>
                <p:oleObj name="משוואה" r:id="rId6" imgW="2717640" imgH="393480" progId="Equation.3">
                  <p:embed/>
                  <p:pic>
                    <p:nvPicPr>
                      <p:cNvPr id="686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3440113"/>
                        <a:ext cx="5702300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908050" y="4202113"/>
          <a:ext cx="6475413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8" imgW="3085920" imgH="393480" progId="Equation.DSMT4">
                  <p:embed/>
                </p:oleObj>
              </mc:Choice>
              <mc:Fallback>
                <p:oleObj name="Equation" r:id="rId8" imgW="3085920" imgH="393480" progId="Equation.DSMT4">
                  <p:embed/>
                  <p:pic>
                    <p:nvPicPr>
                      <p:cNvPr id="68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4202113"/>
                        <a:ext cx="6475413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2895600" y="5116513"/>
          <a:ext cx="42894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משוואה" r:id="rId10" imgW="2044440" imgH="393480" progId="Equation.3">
                  <p:embed/>
                </p:oleObj>
              </mc:Choice>
              <mc:Fallback>
                <p:oleObj name="משוואה" r:id="rId10" imgW="2044440" imgH="393480" progId="Equation.3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16513"/>
                        <a:ext cx="428942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352800" y="1107837"/>
          <a:ext cx="2022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משוואה" r:id="rId12" imgW="1271160" imgH="279360" progId="Equation.3">
                  <p:embed/>
                </p:oleObj>
              </mc:Choice>
              <mc:Fallback>
                <p:oleObj name="משוואה" r:id="rId12" imgW="1271160" imgH="27936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07837"/>
                        <a:ext cx="2022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2663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K-Means Algorithms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0666" name="Text Box 3"/>
          <p:cNvSpPr txBox="1">
            <a:spLocks noChangeArrowheads="1"/>
          </p:cNvSpPr>
          <p:nvPr/>
        </p:nvSpPr>
        <p:spPr bwMode="auto">
          <a:xfrm>
            <a:off x="630238" y="1104900"/>
            <a:ext cx="39765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FF"/>
                </a:solidFill>
                <a:latin typeface="+mn-lt"/>
              </a:rPr>
              <a:t>Maximization: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Maximizing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with respect to      we get that: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Which yields: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619375" y="2173288"/>
          <a:ext cx="3714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משוואה" r:id="rId4" imgW="177480" imgH="241200" progId="Equation.3">
                  <p:embed/>
                </p:oleObj>
              </mc:Choice>
              <mc:Fallback>
                <p:oleObj name="משוואה" r:id="rId4" imgW="177480" imgH="241200" progId="Equation.3">
                  <p:embed/>
                  <p:pic>
                    <p:nvPicPr>
                      <p:cNvPr id="70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2173288"/>
                        <a:ext cx="3714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>
            <p:extLst/>
          </p:nvPr>
        </p:nvGraphicFramePr>
        <p:xfrm>
          <a:off x="2209800" y="1458913"/>
          <a:ext cx="564832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6" imgW="2692080" imgH="393480" progId="Equation.3">
                  <p:embed/>
                </p:oleObj>
              </mc:Choice>
              <mc:Fallback>
                <p:oleObj name="Equation" r:id="rId6" imgW="2692080" imgH="393480" progId="Equation.3">
                  <p:embed/>
                  <p:pic>
                    <p:nvPicPr>
                      <p:cNvPr id="70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58913"/>
                        <a:ext cx="5648325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2905125" y="3810000"/>
          <a:ext cx="25574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משוואה" r:id="rId8" imgW="1218960" imgH="558720" progId="Equation.3">
                  <p:embed/>
                </p:oleObj>
              </mc:Choice>
              <mc:Fallback>
                <p:oleObj name="משוואה" r:id="rId8" imgW="1218960" imgH="558720" progId="Equation.3">
                  <p:embed/>
                  <p:pic>
                    <p:nvPicPr>
                      <p:cNvPr id="706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3810000"/>
                        <a:ext cx="2557463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5"/>
          <p:cNvGraphicFramePr>
            <a:graphicFrameLocks noChangeAspect="1"/>
          </p:cNvGraphicFramePr>
          <p:nvPr>
            <p:extLst/>
          </p:nvPr>
        </p:nvGraphicFramePr>
        <p:xfrm>
          <a:off x="2547938" y="2722563"/>
          <a:ext cx="423545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משוואה" r:id="rId10" imgW="2019240" imgH="444240" progId="Equation.3">
                  <p:embed/>
                </p:oleObj>
              </mc:Choice>
              <mc:Fallback>
                <p:oleObj name="משוואה" r:id="rId10" imgW="2019240" imgH="444240" progId="Equation.3">
                  <p:embed/>
                  <p:pic>
                    <p:nvPicPr>
                      <p:cNvPr id="706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8" y="2722563"/>
                        <a:ext cx="423545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781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r>
              <a:rPr lang="en-US" dirty="0"/>
              <a:t>K-Means Algorithms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2714" name="Text Box 3"/>
          <p:cNvSpPr txBox="1">
            <a:spLocks noChangeArrowheads="1"/>
          </p:cNvSpPr>
          <p:nvPr/>
        </p:nvSpPr>
        <p:spPr bwMode="auto">
          <a:xfrm>
            <a:off x="681038" y="1073150"/>
            <a:ext cx="50740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66"/>
                </a:solidFill>
                <a:latin typeface="+mn-lt"/>
              </a:rPr>
              <a:t>Given a set D = {x</a:t>
            </a:r>
            <a:r>
              <a:rPr lang="en-US" baseline="-25000" dirty="0">
                <a:solidFill>
                  <a:srgbClr val="000066"/>
                </a:solidFill>
                <a:latin typeface="+mn-lt"/>
              </a:rPr>
              <a:t>1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,…,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x</a:t>
            </a:r>
            <a:r>
              <a:rPr lang="en-US" baseline="-25000" dirty="0" err="1">
                <a:solidFill>
                  <a:srgbClr val="000066"/>
                </a:solidFill>
                <a:latin typeface="+mn-lt"/>
              </a:rPr>
              <a:t>m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} of data points,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guess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initial parameters</a:t>
            </a: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Compute (for all </a:t>
            </a:r>
            <a:r>
              <a:rPr lang="en-US" dirty="0" err="1">
                <a:solidFill>
                  <a:srgbClr val="000066"/>
                </a:solidFill>
                <a:latin typeface="+mn-lt"/>
              </a:rPr>
              <a:t>i,j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)</a:t>
            </a: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and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a new set of means:</a:t>
            </a: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repeat 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to convergence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500313" y="2438400"/>
          <a:ext cx="15382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משוואה" r:id="rId4" imgW="736560" imgH="241200" progId="Equation.3">
                  <p:embed/>
                </p:oleObj>
              </mc:Choice>
              <mc:Fallback>
                <p:oleObj name="משוואה" r:id="rId4" imgW="736560" imgH="241200" progId="Equation.3">
                  <p:embed/>
                  <p:pic>
                    <p:nvPicPr>
                      <p:cNvPr id="727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438400"/>
                        <a:ext cx="15382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4114800" y="1447800"/>
          <a:ext cx="2022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משוואה" r:id="rId6" imgW="965160" imgH="215640" progId="Equation.3">
                  <p:embed/>
                </p:oleObj>
              </mc:Choice>
              <mc:Fallback>
                <p:oleObj name="משוואה" r:id="rId6" imgW="965160" imgH="215640" progId="Equation.3">
                  <p:embed/>
                  <p:pic>
                    <p:nvPicPr>
                      <p:cNvPr id="72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47800"/>
                        <a:ext cx="2022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970338" y="1828800"/>
          <a:ext cx="4106862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משוואה" r:id="rId8" imgW="1942920" imgH="787320" progId="Equation.3">
                  <p:embed/>
                </p:oleObj>
              </mc:Choice>
              <mc:Fallback>
                <p:oleObj name="משוואה" r:id="rId8" imgW="1942920" imgH="787320" progId="Equation.3">
                  <p:embed/>
                  <p:pic>
                    <p:nvPicPr>
                      <p:cNvPr id="72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1828800"/>
                        <a:ext cx="4106862" cy="165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4038600" y="3429000"/>
          <a:ext cx="25574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משוואה" r:id="rId10" imgW="1218960" imgH="558720" progId="Equation.3">
                  <p:embed/>
                </p:oleObj>
              </mc:Choice>
              <mc:Fallback>
                <p:oleObj name="משוואה" r:id="rId10" imgW="1218960" imgH="558720" progId="Equation.3">
                  <p:embed/>
                  <p:pic>
                    <p:nvPicPr>
                      <p:cNvPr id="727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9000"/>
                        <a:ext cx="2557463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4121" name="Rectangle 9"/>
          <p:cNvSpPr>
            <a:spLocks noChangeArrowheads="1"/>
          </p:cNvSpPr>
          <p:nvPr/>
        </p:nvSpPr>
        <p:spPr bwMode="auto">
          <a:xfrm>
            <a:off x="609600" y="5181600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66"/>
                </a:solidFill>
                <a:latin typeface="+mn-lt"/>
              </a:rPr>
              <a:t>Notice that this algorithm will find the best k </a:t>
            </a:r>
            <a:r>
              <a:rPr lang="en-US" sz="2400" dirty="0" smtClean="0">
                <a:solidFill>
                  <a:srgbClr val="000066"/>
                </a:solidFill>
                <a:latin typeface="+mn-lt"/>
              </a:rPr>
              <a:t>means </a:t>
            </a:r>
            <a:r>
              <a:rPr lang="en-US" sz="2400" dirty="0">
                <a:solidFill>
                  <a:srgbClr val="000066"/>
                </a:solidFill>
                <a:latin typeface="+mn-lt"/>
              </a:rPr>
              <a:t>in the sense of minimizing the sum of square distance.</a:t>
            </a:r>
          </a:p>
        </p:txBody>
      </p:sp>
    </p:spTree>
    <p:extLst>
      <p:ext uri="{BB962C8B-B14F-4D97-AF65-F5344CB8AC3E}">
        <p14:creationId xmlns:p14="http://schemas.microsoft.com/office/powerpoint/2010/main" val="1698645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2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Summary: 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EM is a general procedure for learning in the presence of   unobserved variables. </a:t>
            </a:r>
          </a:p>
          <a:p>
            <a:r>
              <a:rPr lang="en-US" sz="2000" dirty="0" smtClean="0"/>
              <a:t>We have shown how to use it in order to estimate the most likely density function for a mixture of probability distributions.</a:t>
            </a:r>
          </a:p>
          <a:p>
            <a:r>
              <a:rPr lang="en-US" sz="2000" dirty="0" smtClean="0"/>
              <a:t>EM is an iterative algorithm that can be shown to converge to a local maximum of the likelihood function. Thus, might requires many restarts.</a:t>
            </a:r>
          </a:p>
          <a:p>
            <a:r>
              <a:rPr lang="en-US" sz="2000" dirty="0" smtClean="0"/>
              <a:t>It depends on assuming a family of probability distributions.</a:t>
            </a:r>
          </a:p>
          <a:p>
            <a:r>
              <a:rPr lang="en-US" sz="2000" dirty="0" smtClean="0"/>
              <a:t>It has been shown to be quite useful in practice, when the assumptions made on the probability distribution are correct,  but can fail otherwise.</a:t>
            </a:r>
          </a:p>
          <a:p>
            <a:r>
              <a:rPr lang="en-US" sz="2000" dirty="0" smtClean="0"/>
              <a:t>As examples, we have derived an important clustering algorithm,  the k-means algorithm and have shown how to use it in order to estimate the most likely density function for a mixture of probability distributions.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1081A49A-5B14-409F-93CB-CEF6A4DEA4D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Thoughts about 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Training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/>
              <a:t>a sample of data points, (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,…, </a:t>
            </a:r>
            <a:r>
              <a:rPr lang="en-US" dirty="0" err="1" smtClean="0">
                <a:latin typeface="Tahoma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Tahoma"/>
              </a:rPr>
              <a:t>0,1}</a:t>
            </a:r>
            <a:r>
              <a:rPr lang="en-US" baseline="30000" dirty="0" smtClean="0">
                <a:latin typeface="Calibri"/>
              </a:rPr>
              <a:t>n+1</a:t>
            </a:r>
            <a:endParaRPr lang="en-US" baseline="30000" dirty="0">
              <a:latin typeface="Calibri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Task: </a:t>
            </a:r>
            <a:r>
              <a:rPr lang="en-US" dirty="0" smtClean="0"/>
              <a:t>predict the value of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, given assignments to all n variables.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1081A49A-5B14-409F-93CB-CEF6A4DEA4D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Thoughts about 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that a set </a:t>
            </a:r>
            <a:r>
              <a:rPr lang="en-US" dirty="0" smtClean="0">
                <a:latin typeface="Tahoma"/>
              </a:rPr>
              <a:t>x</a:t>
            </a:r>
            <a:r>
              <a:rPr lang="en-US" baseline="30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Tahoma"/>
              </a:rPr>
              <a:t>0,1}</a:t>
            </a:r>
            <a:r>
              <a:rPr lang="en-US" baseline="30000" dirty="0" smtClean="0">
                <a:latin typeface="Calibri"/>
              </a:rPr>
              <a:t>n+1</a:t>
            </a:r>
            <a:r>
              <a:rPr lang="en-US" dirty="0" smtClean="0"/>
              <a:t> of data points is  generated as follows:</a:t>
            </a:r>
          </a:p>
          <a:p>
            <a:r>
              <a:rPr lang="en-US" dirty="0" smtClean="0"/>
              <a:t>Postulate a hidden variable Z, with k values, 1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z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k </a:t>
            </a:r>
          </a:p>
          <a:p>
            <a:pPr marL="0" indent="0">
              <a:buNone/>
            </a:pPr>
            <a:r>
              <a:rPr lang="en-US" dirty="0" smtClean="0"/>
              <a:t>                     with probability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alibri"/>
              </a:rPr>
              <a:t>z</a:t>
            </a:r>
            <a:r>
              <a:rPr lang="en-US" dirty="0" smtClean="0"/>
              <a:t>, </a:t>
            </a:r>
            <a:r>
              <a:rPr lang="en-US" dirty="0" smtClean="0">
                <a:latin typeface="Symbol"/>
                <a:sym typeface="Symbol"/>
              </a:rPr>
              <a:t></a:t>
            </a:r>
            <a:r>
              <a:rPr lang="en-US" baseline="-25000" dirty="0" smtClean="0">
                <a:latin typeface="Calibri"/>
                <a:sym typeface="Symbol"/>
              </a:rPr>
              <a:t>1,k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®</a:t>
            </a:r>
            <a:r>
              <a:rPr lang="en-US" baseline="-25000" dirty="0" smtClean="0">
                <a:latin typeface="Calibri"/>
              </a:rPr>
              <a:t>z</a:t>
            </a:r>
            <a:r>
              <a:rPr lang="en-US" dirty="0" smtClean="0"/>
              <a:t> = 1</a:t>
            </a:r>
          </a:p>
          <a:p>
            <a:r>
              <a:rPr lang="en-US" dirty="0" smtClean="0"/>
              <a:t>Having randomly chosen a value z for the hidden variable, we choose the value 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 for each observable 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i </a:t>
            </a:r>
            <a:r>
              <a:rPr lang="en-US" dirty="0" smtClean="0"/>
              <a:t>  to be 1 with probability </a:t>
            </a:r>
            <a:r>
              <a:rPr lang="en-US" dirty="0" err="1" smtClean="0">
                <a:latin typeface="Tahoma"/>
              </a:rPr>
              <a:t>p</a:t>
            </a:r>
            <a:r>
              <a:rPr lang="en-US" baseline="-25000" dirty="0" err="1" smtClean="0">
                <a:latin typeface="Tahoma"/>
              </a:rPr>
              <a:t>i</a:t>
            </a:r>
            <a:r>
              <a:rPr lang="en-US" baseline="30000" dirty="0" err="1" smtClean="0">
                <a:latin typeface="Calibri"/>
              </a:rPr>
              <a:t>z</a:t>
            </a:r>
            <a:r>
              <a:rPr lang="en-US" dirty="0" smtClean="0"/>
              <a:t>  and 0 otherwise, [i = 0, 1, 2, ….n]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Training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/>
              <a:t>a sample of data points, (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,…, </a:t>
            </a:r>
            <a:r>
              <a:rPr lang="en-US" dirty="0" err="1" smtClean="0">
                <a:latin typeface="Tahoma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{</a:t>
            </a:r>
            <a:r>
              <a:rPr lang="en-US" dirty="0" smtClean="0">
                <a:latin typeface="Tahoma"/>
              </a:rPr>
              <a:t>0,1}</a:t>
            </a:r>
            <a:r>
              <a:rPr lang="en-US" baseline="30000" dirty="0" smtClean="0">
                <a:latin typeface="Calibri"/>
              </a:rPr>
              <a:t>n+1</a:t>
            </a:r>
            <a:endParaRPr lang="en-US" baseline="30000" dirty="0">
              <a:latin typeface="Calibri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Task: </a:t>
            </a:r>
            <a:r>
              <a:rPr lang="en-US" dirty="0" smtClean="0"/>
              <a:t>predict the value of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, given assignments to all n variables.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2257425" cy="1143000"/>
          </a:xfrm>
          <a:ln>
            <a:solidFill>
              <a:srgbClr val="FFC00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1081A49A-5B14-409F-93CB-CEF6A4DEA4D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2946" y="197538"/>
            <a:ext cx="457200" cy="40011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z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500450"/>
            <a:ext cx="457200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/>
              </a:rPr>
              <a:t>P</a:t>
            </a:r>
            <a:r>
              <a:rPr lang="en-US" sz="1600" baseline="-25000" dirty="0" smtClean="0">
                <a:latin typeface="Tahoma"/>
              </a:rPr>
              <a:t>i</a:t>
            </a:r>
            <a:r>
              <a:rPr lang="en-US" sz="1600" baseline="30000" dirty="0" smtClean="0">
                <a:latin typeface="Tahoma"/>
              </a:rPr>
              <a:t>z</a:t>
            </a:r>
            <a:endParaRPr lang="en-US" sz="1600" baseline="30000" dirty="0"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65266"/>
            <a:ext cx="381000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mi10"/>
              </a:rPr>
              <a:t>®</a:t>
            </a:r>
            <a:r>
              <a:rPr lang="en-US" sz="1600" baseline="-25000" dirty="0" smtClean="0">
                <a:latin typeface="Tahoma"/>
              </a:rPr>
              <a:t>z</a:t>
            </a:r>
            <a:endParaRPr lang="en-US" sz="1600" baseline="30000" dirty="0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44994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Thoughts about 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Two options: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Parametric:   </a:t>
            </a:r>
            <a:r>
              <a:rPr lang="en-US" dirty="0" smtClean="0"/>
              <a:t>estimate the model using EM.                  Once a model is known, use it to make predictions.</a:t>
            </a:r>
          </a:p>
          <a:p>
            <a:pPr lvl="1"/>
            <a:r>
              <a:rPr lang="en-US" dirty="0" smtClean="0"/>
              <a:t>Problem: Cannot use EM directly without an additional assumption on the way data is generated.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Non-Parametric:  </a:t>
            </a:r>
            <a:r>
              <a:rPr lang="en-US" dirty="0" smtClean="0"/>
              <a:t>Learn </a:t>
            </a:r>
            <a:r>
              <a:rPr lang="en-US" dirty="0" smtClean="0">
                <a:latin typeface="Tahoma"/>
              </a:rPr>
              <a:t>x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  directly as a function of the other variables.</a:t>
            </a:r>
          </a:p>
          <a:p>
            <a:pPr lvl="1"/>
            <a:r>
              <a:rPr lang="en-US" dirty="0" smtClean="0"/>
              <a:t>Problem: which function to try and learn? </a:t>
            </a:r>
          </a:p>
          <a:p>
            <a:r>
              <a:rPr lang="en-US" dirty="0">
                <a:latin typeface="Tahoma"/>
              </a:rPr>
              <a:t>x</a:t>
            </a:r>
            <a:r>
              <a:rPr lang="en-US" baseline="-25000" dirty="0"/>
              <a:t>0 </a:t>
            </a:r>
            <a:r>
              <a:rPr lang="en-US" baseline="-25000" dirty="0" smtClean="0"/>
              <a:t> </a:t>
            </a:r>
            <a:r>
              <a:rPr lang="en-US" dirty="0" smtClean="0"/>
              <a:t>turns out to be a linear function of the other variables, when k=2   (what does it mean)?</a:t>
            </a:r>
          </a:p>
          <a:p>
            <a:r>
              <a:rPr lang="en-US" dirty="0" smtClean="0"/>
              <a:t>When k is known, the EM approach performs well; if an incorrect value is assumed the estimation fails; the linear methods performs better [Grove &amp; Roth 2001]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1081A49A-5B14-409F-93CB-CEF6A4DEA4D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5" y="152401"/>
            <a:ext cx="2257425" cy="1143000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2946" y="197538"/>
            <a:ext cx="457200" cy="40011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z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500450"/>
            <a:ext cx="457200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/>
              </a:rPr>
              <a:t>P</a:t>
            </a:r>
            <a:r>
              <a:rPr lang="en-US" sz="1600" baseline="-25000" dirty="0" smtClean="0">
                <a:latin typeface="Tahoma"/>
              </a:rPr>
              <a:t>i</a:t>
            </a:r>
            <a:r>
              <a:rPr lang="en-US" sz="1600" baseline="30000" dirty="0" smtClean="0">
                <a:latin typeface="Tahoma"/>
              </a:rPr>
              <a:t>z</a:t>
            </a:r>
            <a:endParaRPr lang="en-US" sz="1600" baseline="30000" dirty="0"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65266"/>
            <a:ext cx="381000" cy="338554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mmi10"/>
              </a:rPr>
              <a:t>®</a:t>
            </a:r>
            <a:r>
              <a:rPr lang="en-US" sz="1600" baseline="-25000" dirty="0" smtClean="0">
                <a:latin typeface="Tahoma"/>
              </a:rPr>
              <a:t>z</a:t>
            </a:r>
            <a:endParaRPr lang="en-US" sz="1600" baseline="30000" dirty="0">
              <a:latin typeface="Tahoma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133600" y="5410200"/>
            <a:ext cx="6248400" cy="1064574"/>
          </a:xfrm>
          <a:prstGeom prst="wedgeRectCallout">
            <a:avLst>
              <a:gd name="adj1" fmla="val 28743"/>
              <a:gd name="adj2" fmla="val -344674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>
                <a:latin typeface="+mn-lt"/>
              </a:rPr>
              <a:t>Another important distinction to attend to is the fact that, once you estimated all the parameters with EM, you can answer many prediction problems e.g., p(</a:t>
            </a:r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 smtClean="0">
                <a:latin typeface="Calibri"/>
              </a:rPr>
              <a:t>0</a:t>
            </a:r>
            <a:r>
              <a:rPr lang="en-US" sz="1600" dirty="0"/>
              <a:t>, </a:t>
            </a:r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 smtClean="0">
                <a:latin typeface="Calibri"/>
              </a:rPr>
              <a:t>7</a:t>
            </a:r>
            <a:r>
              <a:rPr lang="en-US" sz="1600" dirty="0" smtClean="0"/>
              <a:t>,…,</a:t>
            </a:r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 smtClean="0">
                <a:latin typeface="Calibri"/>
              </a:rPr>
              <a:t>8</a:t>
            </a:r>
            <a:r>
              <a:rPr lang="en-US" sz="1600" dirty="0" smtClean="0">
                <a:latin typeface="Tahoma"/>
              </a:rPr>
              <a:t> |x</a:t>
            </a:r>
            <a:r>
              <a:rPr lang="en-US" sz="1600" baseline="-25000" dirty="0" smtClean="0">
                <a:latin typeface="Calibri"/>
              </a:rPr>
              <a:t>1</a:t>
            </a:r>
            <a:r>
              <a:rPr lang="en-US" sz="1600" dirty="0" smtClean="0"/>
              <a:t>, </a:t>
            </a:r>
            <a:r>
              <a:rPr lang="en-US" sz="1600" dirty="0" smtClean="0">
                <a:latin typeface="Tahoma"/>
              </a:rPr>
              <a:t>x</a:t>
            </a:r>
            <a:r>
              <a:rPr lang="en-US" sz="1600" baseline="-25000" dirty="0" smtClean="0">
                <a:latin typeface="Calibri"/>
              </a:rPr>
              <a:t>2</a:t>
            </a:r>
            <a:r>
              <a:rPr lang="en-US" sz="1600" dirty="0" smtClean="0"/>
              <a:t> </a:t>
            </a:r>
            <a:r>
              <a:rPr lang="en-US" sz="1600" dirty="0"/>
              <a:t>,…, </a:t>
            </a:r>
            <a:r>
              <a:rPr lang="en-US" sz="1600" dirty="0" err="1">
                <a:latin typeface="Tahoma"/>
              </a:rPr>
              <a:t>x</a:t>
            </a:r>
            <a:r>
              <a:rPr lang="en-US" sz="1600" baseline="-25000" dirty="0" err="1">
                <a:latin typeface="Calibri"/>
              </a:rPr>
              <a:t>n</a:t>
            </a:r>
            <a:r>
              <a:rPr lang="en-US" sz="1600" dirty="0" smtClean="0"/>
              <a:t>) </a:t>
            </a:r>
            <a:r>
              <a:rPr lang="en-US" sz="1600" dirty="0" smtClean="0">
                <a:latin typeface="+mj-lt"/>
              </a:rPr>
              <a:t>while with Perceptron (say) you need to learn separate models for each prediction problem.</a:t>
            </a:r>
            <a:r>
              <a:rPr lang="en-US" sz="1600" dirty="0" smtClean="0"/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12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Basic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47800"/>
                <a:ext cx="7924800" cy="4525963"/>
              </a:xfrm>
            </p:spPr>
            <p:txBody>
              <a:bodyPr/>
              <a:lstStyle/>
              <a:p>
                <a:r>
                  <a:rPr lang="en-US" b="1" dirty="0" smtClean="0"/>
                  <a:t>Product Rule:   </a:t>
                </a:r>
                <a:r>
                  <a:rPr lang="en-US" dirty="0" smtClean="0"/>
                  <a:t>P(A</a:t>
                </a:r>
                <a:r>
                  <a:rPr lang="en-US" dirty="0" smtClean="0">
                    <a:sym typeface="Symbol" pitchFamily="18" charset="2"/>
                  </a:rPr>
                  <a:t>,B) = P(A|B)P(B) = P(B|A)P(A)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If A and B are independent:   </a:t>
                </a:r>
              </a:p>
              <a:p>
                <a:pPr lvl="1"/>
                <a:r>
                  <a:rPr lang="en-US" dirty="0" smtClean="0"/>
                  <a:t>P(A</a:t>
                </a:r>
                <a:r>
                  <a:rPr lang="en-US" dirty="0" smtClean="0">
                    <a:sym typeface="Symbol" pitchFamily="18" charset="2"/>
                  </a:rPr>
                  <a:t>,B) = P(A)P(B);   P(A|B)= P(A), P(A|B,C)=P(A|C)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Sum Rule:</a:t>
                </a:r>
                <a:r>
                  <a:rPr lang="en-US" b="1" dirty="0" smtClean="0"/>
                  <a:t>    </a:t>
                </a:r>
                <a:r>
                  <a:rPr lang="en-US" dirty="0" smtClean="0"/>
                  <a:t>P(A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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B) = P(A)+P(B)-</a:t>
                </a:r>
                <a:r>
                  <a:rPr lang="en-US" dirty="0" smtClean="0"/>
                  <a:t>P(A</a:t>
                </a:r>
                <a:r>
                  <a:rPr lang="en-US" dirty="0" smtClean="0">
                    <a:sym typeface="Symbol" pitchFamily="18" charset="2"/>
                  </a:rPr>
                  <a:t>,B)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Bayes Rule: </a:t>
                </a:r>
                <a:r>
                  <a:rPr lang="en-US" dirty="0" smtClean="0">
                    <a:sym typeface="Symbol" pitchFamily="18" charset="2"/>
                  </a:rPr>
                  <a:t>P(A|B)  = P(B|A) P(A)/P(B)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Total Probability: </a:t>
                </a: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If events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1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2</a:t>
                </a:r>
                <a:r>
                  <a:rPr lang="en-US" dirty="0" smtClean="0">
                    <a:sym typeface="Symbol" pitchFamily="18" charset="2"/>
                  </a:rPr>
                  <a:t>,…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n</a:t>
                </a:r>
                <a:r>
                  <a:rPr lang="en-US" dirty="0" smtClean="0">
                    <a:sym typeface="Symbol" pitchFamily="18" charset="2"/>
                  </a:rPr>
                  <a:t> are mutually exclusive: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∧</m:t>
                    </m:r>
                  </m:oMath>
                </a14:m>
                <a:r>
                  <a:rPr lang="en-US" dirty="0" smtClean="0">
                    <a:latin typeface="cmsy10"/>
                    <a:sym typeface="Symbol" pitchFamily="18" charset="2"/>
                  </a:rPr>
                  <a:t>Å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j</a:t>
                </a:r>
                <a:r>
                  <a:rPr lang="en-US" dirty="0" smtClean="0">
                    <a:sym typeface="Symbol" pitchFamily="18" charset="2"/>
                  </a:rPr>
                  <a:t> = </a:t>
                </a:r>
                <a:r>
                  <a:rPr lang="en-US" dirty="0" smtClean="0">
                    <a:latin typeface="cmmi10"/>
                    <a:sym typeface="Symbol" pitchFamily="18" charset="2"/>
                  </a:rPr>
                  <a:t>Á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P(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)= 1</a:t>
                </a: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P(B) 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dirty="0" smtClean="0">
                    <a:sym typeface="Symbol" pitchFamily="18" charset="2"/>
                  </a:rPr>
                  <a:t> P(B ,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 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B|A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Total Conditional Probability</a:t>
                </a:r>
                <a:r>
                  <a:rPr lang="en-US" b="1" dirty="0">
                    <a:sym typeface="Symbol" pitchFamily="18" charset="2"/>
                  </a:rPr>
                  <a:t>: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If events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1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2</a:t>
                </a:r>
                <a:r>
                  <a:rPr lang="en-US" dirty="0" smtClean="0">
                    <a:sym typeface="Symbol" pitchFamily="18" charset="2"/>
                  </a:rPr>
                  <a:t>,…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n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are mutually exclusive: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∧ </m:t>
                    </m:r>
                  </m:oMath>
                </a14:m>
                <a:r>
                  <a:rPr lang="en-US" dirty="0" smtClean="0">
                    <a:latin typeface="cmsy10"/>
                    <a:sym typeface="Symbol" pitchFamily="18" charset="2"/>
                  </a:rPr>
                  <a:t>Å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j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= </a:t>
                </a:r>
                <a:r>
                  <a:rPr lang="en-US" dirty="0" smtClean="0">
                    <a:latin typeface="cmmi10"/>
                    <a:sym typeface="Symbol" pitchFamily="18" charset="2"/>
                  </a:rPr>
                  <a:t>Á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sz="1800" baseline="-25000" dirty="0">
                    <a:sym typeface="Symbol"/>
                  </a:rPr>
                  <a:t> i</a:t>
                </a:r>
                <a:r>
                  <a:rPr lang="en-US" dirty="0" smtClean="0">
                    <a:sym typeface="Symbol" pitchFamily="18" charset="2"/>
                  </a:rPr>
                  <a:t> P(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)= </a:t>
                </a:r>
                <a:r>
                  <a:rPr lang="en-US" dirty="0">
                    <a:sym typeface="Symbol" pitchFamily="18" charset="2"/>
                  </a:rPr>
                  <a:t>1</a:t>
                </a: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P(B|C) </a:t>
                </a:r>
                <a:r>
                  <a:rPr lang="en-US" dirty="0">
                    <a:sym typeface="Symbol" pitchFamily="18" charset="2"/>
                  </a:rPr>
                  <a:t>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dirty="0" smtClean="0">
                    <a:sym typeface="Symbol" pitchFamily="18" charset="2"/>
                  </a:rPr>
                  <a:t> P(B , 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|C</a:t>
                </a:r>
                <a:r>
                  <a:rPr lang="en-US" dirty="0" smtClean="0">
                    <a:sym typeface="Symbol" pitchFamily="18" charset="2"/>
                  </a:rPr>
                  <a:t>) </a:t>
                </a:r>
                <a:r>
                  <a:rPr lang="en-US" dirty="0">
                    <a:sym typeface="Symbol" pitchFamily="18" charset="2"/>
                  </a:rPr>
                  <a:t>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B|A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,C</a:t>
                </a:r>
                <a:r>
                  <a:rPr lang="en-US" dirty="0" smtClean="0">
                    <a:sym typeface="Symbol" pitchFamily="18" charset="2"/>
                  </a:rPr>
                  <a:t>)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|C</a:t>
                </a:r>
                <a:r>
                  <a:rPr lang="en-US" dirty="0" smtClean="0">
                    <a:sym typeface="Symbol" pitchFamily="18" charset="2"/>
                  </a:rPr>
                  <a:t>)    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47800"/>
                <a:ext cx="7924800" cy="4525963"/>
              </a:xfrm>
              <a:blipFill>
                <a:blip r:embed="rId3"/>
                <a:stretch>
                  <a:fillRect l="-1000" t="-1078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CD54C8-3644-4658-B76A-E8806A1C09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EM 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52230" name="Picture 5" descr="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68199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794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6567" name="Text Box 3"/>
          <p:cNvSpPr txBox="1">
            <a:spLocks noChangeArrowheads="1"/>
          </p:cNvSpPr>
          <p:nvPr/>
        </p:nvSpPr>
        <p:spPr bwMode="auto">
          <a:xfrm>
            <a:off x="685800" y="1219200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+mn-lt"/>
              </a:rPr>
              <a:t>Algorithm: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+mn-lt"/>
              </a:rPr>
              <a:t>       Guess initial values for the hypothesis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h=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           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+mn-lt"/>
              </a:rPr>
              <a:t>Expectation: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 Calculate   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Q(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h’,h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= E(Log P(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Y|h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’) | h, X)</a:t>
            </a:r>
          </a:p>
          <a:p>
            <a:r>
              <a:rPr lang="en-US" dirty="0">
                <a:solidFill>
                  <a:srgbClr val="0000FF"/>
                </a:solidFill>
                <a:latin typeface="+mn-lt"/>
              </a:rPr>
              <a:t>             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using the current hypothesis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h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and the observed data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X.</a:t>
            </a:r>
            <a:endParaRPr lang="en-US" dirty="0">
              <a:solidFill>
                <a:srgbClr val="000066"/>
              </a:solidFill>
              <a:latin typeface="+mn-lt"/>
            </a:endParaRP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                       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+mn-lt"/>
              </a:rPr>
              <a:t>Maximization: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 Replace the current hypothesis h by h’, that </a:t>
            </a:r>
            <a:r>
              <a:rPr lang="en-US" dirty="0" smtClean="0">
                <a:solidFill>
                  <a:srgbClr val="000066"/>
                </a:solidFill>
                <a:latin typeface="+mn-lt"/>
              </a:rPr>
              <a:t>maximizes the 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Q function (the likelihood function)</a:t>
            </a:r>
          </a:p>
          <a:p>
            <a:r>
              <a:rPr lang="en-US" dirty="0">
                <a:solidFill>
                  <a:srgbClr val="000066"/>
                </a:solidFill>
                <a:latin typeface="+mn-lt"/>
              </a:rPr>
              <a:t>                        set 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h = h’,  such that 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Q(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h’,h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) is maximal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Repeat: </a:t>
            </a:r>
            <a:r>
              <a:rPr lang="en-US" dirty="0">
                <a:solidFill>
                  <a:srgbClr val="000066"/>
                </a:solidFill>
                <a:latin typeface="+mn-lt"/>
              </a:rPr>
              <a:t>Estimate the Expectation again.</a:t>
            </a:r>
          </a:p>
          <a:p>
            <a:pPr>
              <a:buFontTx/>
              <a:buChar char="•"/>
            </a:pPr>
            <a:endParaRPr lang="en-US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6648450" y="1571625"/>
          <a:ext cx="20224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name="משוואה" r:id="rId4" imgW="965160" imgH="215640" progId="Equation.3">
                  <p:embed/>
                </p:oleObj>
              </mc:Choice>
              <mc:Fallback>
                <p:oleObj name="משוואה" r:id="rId4" imgW="965160" imgH="215640" progId="Equation.3">
                  <p:embed/>
                  <p:pic>
                    <p:nvPicPr>
                      <p:cNvPr id="665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1571625"/>
                        <a:ext cx="20224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18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+mn-lt"/>
              </a:rPr>
              <a:t>Expectation of a Random Variable</a:t>
            </a:r>
            <a:endParaRPr lang="en-US" sz="4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71600"/>
                <a:ext cx="8574088" cy="1828800"/>
              </a:xfrm>
            </p:spPr>
            <p:txBody>
              <a:bodyPr/>
              <a:lstStyle/>
              <a:p>
                <a:r>
                  <a:rPr lang="en-US" i="1" dirty="0" smtClean="0">
                    <a:solidFill>
                      <a:schemeClr val="tx1"/>
                    </a:solidFill>
                    <a:latin typeface="CMU Serif Roman"/>
                    <a:cs typeface="CMU Serif Roman"/>
                  </a:rPr>
                  <a:t>Let X be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 </a:t>
                </a:r>
                <a:r>
                  <a:rPr lang="en-US" i="1" dirty="0">
                    <a:solidFill>
                      <a:schemeClr val="tx1"/>
                    </a:solidFill>
                  </a:rPr>
                  <a:t>random variable with arity </a:t>
                </a:r>
                <a:r>
                  <a:rPr lang="en-US" i="1" dirty="0">
                    <a:solidFill>
                      <a:schemeClr val="tx1"/>
                    </a:solidFill>
                    <a:latin typeface="CMU Serif Roman"/>
                    <a:cs typeface="CMU Serif Roman"/>
                  </a:rPr>
                  <a:t>k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that takes the values 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{</a:t>
                </a:r>
                <a:r>
                  <a:rPr lang="en-US" i="1" dirty="0" smtClean="0">
                    <a:solidFill>
                      <a:schemeClr val="tx1"/>
                    </a:solidFill>
                    <a:latin typeface="CMU Serif Roman"/>
                    <a:cs typeface="CMU Serif Roman"/>
                  </a:rPr>
                  <a:t>x</a:t>
                </a:r>
                <a:r>
                  <a:rPr lang="en-US" i="1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i="1" dirty="0" smtClean="0">
                    <a:solidFill>
                      <a:schemeClr val="tx1"/>
                    </a:solidFill>
                    <a:latin typeface="CMU Serif Roman"/>
                    <a:cs typeface="CMU Serif Roman"/>
                  </a:rPr>
                  <a:t>x</a:t>
                </a:r>
                <a:r>
                  <a:rPr lang="en-US" i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i="1" dirty="0">
                    <a:solidFill>
                      <a:schemeClr val="tx1"/>
                    </a:solidFill>
                  </a:rPr>
                  <a:t>,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..., </a:t>
                </a:r>
                <a:r>
                  <a:rPr lang="en-US" i="1" dirty="0" err="1" smtClean="0">
                    <a:solidFill>
                      <a:schemeClr val="tx1"/>
                    </a:solidFill>
                    <a:latin typeface="CMU Serif Roman"/>
                    <a:cs typeface="CMU Serif Roman"/>
                  </a:rPr>
                  <a:t>x</a:t>
                </a:r>
                <a:r>
                  <a:rPr lang="en-US" i="1" baseline="-25000" dirty="0" err="1" smtClean="0">
                    <a:solidFill>
                      <a:schemeClr val="tx1"/>
                    </a:solidFill>
                    <a:latin typeface="CMU Serif Roman"/>
                    <a:cs typeface="CMU Serif Roman"/>
                  </a:rPr>
                  <a:t>k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CMU Serif Roman"/>
                    <a:cs typeface="CMU Serif Roman"/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} with probabilities {</a:t>
                </a:r>
                <a:r>
                  <a:rPr lang="en-US" i="1" dirty="0" smtClean="0">
                    <a:solidFill>
                      <a:schemeClr val="tx1"/>
                    </a:solidFill>
                    <a:latin typeface="CMU Serif Roman"/>
                    <a:cs typeface="CMU Serif Roman"/>
                  </a:rPr>
                  <a:t>p</a:t>
                </a:r>
                <a:r>
                  <a:rPr lang="en-US" i="1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i="1" dirty="0">
                    <a:solidFill>
                      <a:schemeClr val="tx1"/>
                    </a:solidFill>
                    <a:latin typeface="CMU Serif Roman"/>
                  </a:rPr>
                  <a:t>p</a:t>
                </a:r>
                <a:r>
                  <a:rPr lang="en-US" i="1" baseline="-25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i="1" dirty="0">
                    <a:solidFill>
                      <a:schemeClr val="tx1"/>
                    </a:solidFill>
                  </a:rPr>
                  <a:t>, ..., </a:t>
                </a:r>
                <a:r>
                  <a:rPr lang="en-US" i="1" dirty="0" err="1" smtClean="0">
                    <a:solidFill>
                      <a:schemeClr val="tx1"/>
                    </a:solidFill>
                    <a:latin typeface="CMU Serif Roman"/>
                  </a:rPr>
                  <a:t>p</a:t>
                </a:r>
                <a:r>
                  <a:rPr lang="en-US" i="1" baseline="-25000" dirty="0" err="1" smtClean="0">
                    <a:solidFill>
                      <a:schemeClr val="tx1"/>
                    </a:solidFill>
                    <a:latin typeface="CMU Serif Roman"/>
                    <a:cs typeface="CMU Serif Roman"/>
                  </a:rPr>
                  <a:t>k</a:t>
                </a:r>
                <a:r>
                  <a:rPr lang="en-US" i="1" baseline="-25000" dirty="0" smtClean="0">
                    <a:solidFill>
                      <a:schemeClr val="tx1"/>
                    </a:solidFill>
                    <a:latin typeface="CMU Serif Roman"/>
                    <a:cs typeface="CMU Serif Roman"/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}, respectively,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  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i="1" dirty="0"/>
              </a:p>
              <a:p>
                <a:pPr eaLnBrk="1" hangingPunct="1"/>
                <a:endParaRPr lang="en-US" i="1" dirty="0"/>
              </a:p>
              <a:p>
                <a:pPr eaLnBrk="1" hangingPunct="1"/>
                <a:r>
                  <a:rPr lang="en-US" dirty="0" smtClean="0"/>
                  <a:t>The, the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expectation of the random variable X </a:t>
                </a:r>
                <a:r>
                  <a:rPr lang="en-US" dirty="0" smtClean="0"/>
                  <a:t>is:</a:t>
                </a:r>
              </a:p>
              <a:p>
                <a:r>
                  <a:rPr lang="en-US" dirty="0" smtClean="0"/>
                  <a:t>E[X]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Important property: </a:t>
                </a:r>
              </a:p>
              <a:p>
                <a:pPr lvl="1"/>
                <a:r>
                  <a:rPr lang="en-US" dirty="0" smtClean="0"/>
                  <a:t>Linearity:          E[X+Y] = E[X] + E[Y]</a:t>
                </a:r>
              </a:p>
            </p:txBody>
          </p:sp>
        </mc:Choice>
        <mc:Fallback xmlns="">
          <p:sp>
            <p:nvSpPr>
              <p:cNvPr id="307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71600"/>
                <a:ext cx="8574088" cy="1828800"/>
              </a:xfrm>
              <a:blipFill>
                <a:blip r:embed="rId3"/>
                <a:stretch>
                  <a:fillRect l="-996" t="-3000" b="-11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6550223"/>
            <a:ext cx="2595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Based on slide by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3490" name="Picture 2" descr="Nuvola apps atlanti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Semi-Supervised Learning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Consider the problem of </a:t>
            </a:r>
            <a:r>
              <a:rPr lang="en-US" dirty="0" smtClean="0">
                <a:ea typeface="ＭＳ Ｐゴシック" pitchFamily="34" charset="-128"/>
                <a:hlinkClick r:id="rId3" action="ppaction://hlinkfile"/>
              </a:rPr>
              <a:t>Prepositional Phrase Attachment. </a:t>
            </a: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     Buy car with money             ; buy car with wheel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There are several ways to generate features. Given the limited representation, we can assume that all possible conjunctions of the 4 attributes are used. (15 feature in each example). 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Assum</a:t>
            </a:r>
            <a:r>
              <a:rPr lang="en-US" dirty="0">
                <a:ea typeface="ＭＳ Ｐゴシック" pitchFamily="34" charset="-128"/>
              </a:rPr>
              <a:t>e</a:t>
            </a:r>
            <a:r>
              <a:rPr lang="en-US" dirty="0" smtClean="0">
                <a:ea typeface="ＭＳ Ｐゴシック" pitchFamily="34" charset="-128"/>
              </a:rPr>
              <a:t> we will use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naïve Bayes</a:t>
            </a:r>
            <a:r>
              <a:rPr lang="en-US" dirty="0" smtClean="0">
                <a:ea typeface="ＭＳ Ｐゴシック" pitchFamily="34" charset="-128"/>
              </a:rPr>
              <a:t> for learning to decide between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[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n,v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]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Examples are:  (x</a:t>
            </a:r>
            <a:r>
              <a:rPr lang="en-US" baseline="-25000" dirty="0" smtClean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,x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,…</a:t>
            </a:r>
            <a:r>
              <a:rPr lang="en-US" dirty="0" err="1" smtClean="0"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,[</a:t>
            </a:r>
            <a:r>
              <a:rPr lang="en-US" dirty="0" err="1" smtClean="0">
                <a:ea typeface="ＭＳ Ｐゴシック" pitchFamily="34" charset="-128"/>
              </a:rPr>
              <a:t>n,v</a:t>
            </a:r>
            <a:r>
              <a:rPr lang="en-US" dirty="0" smtClean="0">
                <a:ea typeface="ＭＳ Ｐゴシック" pitchFamily="34" charset="-128"/>
              </a:rPr>
              <a:t>])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3627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Using naïve Bayes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>To use naïve Bayes, we need to use the data to estimate:        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ea typeface="ＭＳ Ｐゴシック" pitchFamily="34" charset="-128"/>
              </a:rPr>
              <a:t>P(n)                      P(v)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P(x</a:t>
            </a:r>
            <a:r>
              <a:rPr lang="en-US" baseline="-25000" dirty="0" smtClean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|n)                P(x</a:t>
            </a:r>
            <a:r>
              <a:rPr lang="en-US" baseline="-25000" dirty="0" smtClean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|v)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P(x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|n)                P(x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|v)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……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P(</a:t>
            </a:r>
            <a:r>
              <a:rPr lang="en-US" dirty="0" err="1" smtClean="0"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ea typeface="ＭＳ Ｐゴシック" pitchFamily="34" charset="-128"/>
              </a:rPr>
              <a:t>n</a:t>
            </a:r>
            <a:r>
              <a:rPr lang="en-US" dirty="0" err="1" smtClean="0">
                <a:ea typeface="ＭＳ Ｐゴシック" pitchFamily="34" charset="-128"/>
              </a:rPr>
              <a:t>|n</a:t>
            </a:r>
            <a:r>
              <a:rPr lang="en-US" dirty="0" smtClean="0">
                <a:ea typeface="ＭＳ Ｐゴシック" pitchFamily="34" charset="-128"/>
              </a:rPr>
              <a:t>)                P(</a:t>
            </a:r>
            <a:r>
              <a:rPr lang="en-US" dirty="0" err="1" smtClean="0"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ea typeface="ＭＳ Ｐゴシック" pitchFamily="34" charset="-128"/>
              </a:rPr>
              <a:t>n</a:t>
            </a:r>
            <a:r>
              <a:rPr lang="en-US" dirty="0" err="1" smtClean="0">
                <a:ea typeface="ＭＳ Ｐゴシック" pitchFamily="34" charset="-128"/>
              </a:rPr>
              <a:t>|v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Then, given an example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,x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,…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,?),</a:t>
            </a:r>
            <a:r>
              <a:rPr lang="en-US" dirty="0" smtClean="0">
                <a:ea typeface="ＭＳ Ｐゴシック" pitchFamily="34" charset="-128"/>
              </a:rPr>
              <a:t> compare: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P(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n|x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)~=P(n) P(x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|n) P(x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|n)… P(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|n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)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and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P(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v|x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)~=P(v) P(x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1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|v) P(x</a:t>
            </a:r>
            <a:r>
              <a:rPr lang="en-US" baseline="-25000" dirty="0" smtClean="0">
                <a:solidFill>
                  <a:schemeClr val="hlink"/>
                </a:solidFill>
                <a:ea typeface="ＭＳ Ｐゴシック" pitchFamily="34" charset="-128"/>
              </a:rPr>
              <a:t>2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|v)… P(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x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|v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534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Using naïve Bayes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3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After seeing 10 examples, we have:  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P(n) =0.5; P(v)=0.5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P(x</a:t>
            </a:r>
            <a:r>
              <a:rPr lang="en-US" baseline="-25000" dirty="0" smtClean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|n)=0.75;P(x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|n) =0.5; P(x</a:t>
            </a:r>
            <a:r>
              <a:rPr lang="en-US" baseline="-25000" dirty="0" smtClean="0">
                <a:ea typeface="ＭＳ Ｐゴシック" pitchFamily="34" charset="-128"/>
              </a:rPr>
              <a:t>3</a:t>
            </a:r>
            <a:r>
              <a:rPr lang="en-US" dirty="0" smtClean="0">
                <a:ea typeface="ＭＳ Ｐゴシック" pitchFamily="34" charset="-128"/>
              </a:rPr>
              <a:t>|n) =0.5; P(x</a:t>
            </a:r>
            <a:r>
              <a:rPr lang="en-US" baseline="-25000" dirty="0" smtClean="0">
                <a:ea typeface="ＭＳ Ｐゴシック" pitchFamily="34" charset="-128"/>
              </a:rPr>
              <a:t>4</a:t>
            </a:r>
            <a:r>
              <a:rPr lang="en-US" dirty="0" smtClean="0">
                <a:ea typeface="ＭＳ Ｐゴシック" pitchFamily="34" charset="-128"/>
              </a:rPr>
              <a:t>|n) =0.5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	P(x</a:t>
            </a:r>
            <a:r>
              <a:rPr lang="en-US" baseline="-25000" dirty="0" smtClean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|v)=0.25; P(x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|v) =0.25;P(x</a:t>
            </a:r>
            <a:r>
              <a:rPr lang="en-US" baseline="-25000" dirty="0" smtClean="0">
                <a:ea typeface="ＭＳ Ｐゴシック" pitchFamily="34" charset="-128"/>
              </a:rPr>
              <a:t>3</a:t>
            </a:r>
            <a:r>
              <a:rPr lang="en-US" dirty="0" smtClean="0">
                <a:ea typeface="ＭＳ Ｐゴシック" pitchFamily="34" charset="-128"/>
              </a:rPr>
              <a:t>|v) =0.75;P(x</a:t>
            </a:r>
            <a:r>
              <a:rPr lang="en-US" baseline="-25000" dirty="0" smtClean="0">
                <a:ea typeface="ＭＳ Ｐゴシック" pitchFamily="34" charset="-128"/>
              </a:rPr>
              <a:t>4</a:t>
            </a:r>
            <a:r>
              <a:rPr lang="en-US" dirty="0" smtClean="0">
                <a:ea typeface="ＭＳ Ｐゴシック" pitchFamily="34" charset="-128"/>
              </a:rPr>
              <a:t>|v) =0.5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Then, given an example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x=(1000), we have: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		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(x)~=0.5 0.75 0.5 0.5 0.5 = 3/64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		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(x)~=0.5 0.25 0.75 0.25 0.5=3/256 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Now, assume that in addition to the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10 labeled</a:t>
            </a:r>
            <a:r>
              <a:rPr lang="en-US" dirty="0" smtClean="0">
                <a:ea typeface="ＭＳ Ｐゴシック" pitchFamily="34" charset="-128"/>
              </a:rPr>
              <a:t> examples, we also have 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100 unlabeled</a:t>
            </a:r>
            <a:r>
              <a:rPr lang="en-US" dirty="0" smtClean="0">
                <a:ea typeface="ＭＳ Ｐゴシック" pitchFamily="34" charset="-128"/>
              </a:rPr>
              <a:t> examples.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Will that help?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19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Using naïve Bayes</a:t>
            </a:r>
            <a:endParaRPr lang="en-US" smtClean="0">
              <a:solidFill>
                <a:srgbClr val="FF00FF"/>
              </a:solidFill>
              <a:ea typeface="ＭＳ Ｐゴシック" pitchFamily="34" charset="-128"/>
            </a:endParaRPr>
          </a:p>
        </p:txBody>
      </p:sp>
      <p:sp>
        <p:nvSpPr>
          <p:cNvPr id="1084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For example, what can be done with the example (1000)  ?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We have an estimate for its label…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But, can we use it to improve the classifier (that is, the estimation of the probabilities that we will use in the future)?</a:t>
            </a:r>
          </a:p>
          <a:p>
            <a:pPr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Option 1: We can make predictions, and believe them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Or some of them (based on what?)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Option 2: We can assume the example x=(1000) is a 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ea typeface="ＭＳ Ｐゴシック" pitchFamily="34" charset="-128"/>
              </a:rPr>
              <a:t>An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 n-labeled </a:t>
            </a:r>
            <a:r>
              <a:rPr lang="en-US" sz="2000" dirty="0" smtClean="0">
                <a:ea typeface="ＭＳ Ｐゴシック" pitchFamily="34" charset="-128"/>
              </a:rPr>
              <a:t> example with probability  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(x)/(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(x) + </a:t>
            </a:r>
            <a:r>
              <a:rPr lang="en-US" sz="2000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sz="2000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v</a:t>
            </a:r>
            <a:r>
              <a:rPr lang="en-US" sz="2000" dirty="0" smtClean="0">
                <a:solidFill>
                  <a:schemeClr val="hlink"/>
                </a:solidFill>
                <a:ea typeface="ＭＳ Ｐゴシック" pitchFamily="34" charset="-128"/>
              </a:rPr>
              <a:t>(x))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A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 v-labeled</a:t>
            </a:r>
            <a:r>
              <a:rPr lang="en-US" dirty="0" smtClean="0">
                <a:ea typeface="ＭＳ Ｐゴシック" pitchFamily="34" charset="-128"/>
              </a:rPr>
              <a:t> example with probability  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(x)/(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n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(x) + </a:t>
            </a:r>
            <a:r>
              <a:rPr lang="en-US" dirty="0" err="1" smtClean="0">
                <a:solidFill>
                  <a:schemeClr val="hlink"/>
                </a:solidFill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solidFill>
                  <a:schemeClr val="hlink"/>
                </a:solidFill>
                <a:ea typeface="ＭＳ Ｐゴシック" pitchFamily="34" charset="-128"/>
              </a:rPr>
              <a:t>v</a:t>
            </a:r>
            <a:r>
              <a:rPr lang="en-US" dirty="0" smtClean="0">
                <a:solidFill>
                  <a:schemeClr val="hlink"/>
                </a:solidFill>
                <a:ea typeface="ＭＳ Ｐゴシック" pitchFamily="34" charset="-128"/>
              </a:rPr>
              <a:t>(x))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en-US" sz="2400" dirty="0" smtClean="0">
              <a:solidFill>
                <a:schemeClr val="hlink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Estimation of probabilities does not require working with integers!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081A49A-5B14-409F-93CB-CEF6A4DEA4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9531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19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FIRSTDANR@ELHXENZFUVWZY5H8" val="4613"/>
</p:tagLst>
</file>

<file path=ppt/theme/theme1.xml><?xml version="1.0" encoding="utf-8"?>
<a:theme xmlns:a="http://schemas.openxmlformats.org/drawingml/2006/main" name="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73577</TotalTime>
  <Words>4003</Words>
  <Application>Microsoft Office PowerPoint</Application>
  <PresentationFormat>On-screen Show (4:3)</PresentationFormat>
  <Paragraphs>476</Paragraphs>
  <Slides>41</Slides>
  <Notes>38</Notes>
  <HiddenSlides>6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Symbol</vt:lpstr>
      <vt:lpstr>Times New Roman</vt:lpstr>
      <vt:lpstr>Arial</vt:lpstr>
      <vt:lpstr>cmmi10</vt:lpstr>
      <vt:lpstr>Tahoma</vt:lpstr>
      <vt:lpstr>ＭＳ Ｐゴシック</vt:lpstr>
      <vt:lpstr>新細明體</vt:lpstr>
      <vt:lpstr>Calibri</vt:lpstr>
      <vt:lpstr>CMU Serif Roman</vt:lpstr>
      <vt:lpstr>Tempus Sans ITC</vt:lpstr>
      <vt:lpstr>Wingdings</vt:lpstr>
      <vt:lpstr>Cambria Math</vt:lpstr>
      <vt:lpstr>cmsy10</vt:lpstr>
      <vt:lpstr>CIS Class</vt:lpstr>
      <vt:lpstr>Noam Theme</vt:lpstr>
      <vt:lpstr>Equation</vt:lpstr>
      <vt:lpstr>משוואה</vt:lpstr>
      <vt:lpstr> CIS 519/419  Applied Machine Learning www.seas.upenn.edu/~cis519  </vt:lpstr>
      <vt:lpstr>Administration</vt:lpstr>
      <vt:lpstr>Administration</vt:lpstr>
      <vt:lpstr>Summary: Basic Probability</vt:lpstr>
      <vt:lpstr>Expectation of a Random Variable</vt:lpstr>
      <vt:lpstr>Semi-Supervised Learning</vt:lpstr>
      <vt:lpstr>Using naïve Bayes</vt:lpstr>
      <vt:lpstr>Using naïve Bayes</vt:lpstr>
      <vt:lpstr>Using naïve Bayes</vt:lpstr>
      <vt:lpstr>Using Unlabeled Data</vt:lpstr>
      <vt:lpstr>Comments on Unlabeled Data</vt:lpstr>
      <vt:lpstr>EM</vt:lpstr>
      <vt:lpstr>Three Coin Example</vt:lpstr>
      <vt:lpstr>Estimation Problems</vt:lpstr>
      <vt:lpstr>Key Intuition (1)</vt:lpstr>
      <vt:lpstr>Key Intuition (2)</vt:lpstr>
      <vt:lpstr>EM Algorithm (Coins) -I</vt:lpstr>
      <vt:lpstr>EM Algorithm (Coins) - II</vt:lpstr>
      <vt:lpstr>EM Algorithm (Coins) - III</vt:lpstr>
      <vt:lpstr>EM Algorithm (Coins) - IV</vt:lpstr>
      <vt:lpstr>EM Algorithm (Coins) - V</vt:lpstr>
      <vt:lpstr>Models with Hidden Variables </vt:lpstr>
      <vt:lpstr>EM: General Setting</vt:lpstr>
      <vt:lpstr>EM: General Setting (2)</vt:lpstr>
      <vt:lpstr>EM: General Setting (3)</vt:lpstr>
      <vt:lpstr>The General EM Procedure </vt:lpstr>
      <vt:lpstr>EM Summary (so far)</vt:lpstr>
      <vt:lpstr>EM Summary (so far)</vt:lpstr>
      <vt:lpstr>Example: K-Means Algorithm</vt:lpstr>
      <vt:lpstr>Example: K-Means Algorithm</vt:lpstr>
      <vt:lpstr>A mixture of Distributions</vt:lpstr>
      <vt:lpstr>A Mixture of Distributions</vt:lpstr>
      <vt:lpstr>Example: K-Means Algorithms</vt:lpstr>
      <vt:lpstr>Example: K-Means Algorithms</vt:lpstr>
      <vt:lpstr>Summary: K-Means Algorithms</vt:lpstr>
      <vt:lpstr>Summary: EM</vt:lpstr>
      <vt:lpstr>More Thoughts about EM</vt:lpstr>
      <vt:lpstr>More Thoughts about EM</vt:lpstr>
      <vt:lpstr>More Thoughts about EM</vt:lpstr>
      <vt:lpstr>EM </vt:lpstr>
      <vt:lpstr>The EM Algorithm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Class</dc:title>
  <dc:creator>Dan Roth</dc:creator>
  <cp:lastModifiedBy>Roth, Dan</cp:lastModifiedBy>
  <cp:revision>761</cp:revision>
  <cp:lastPrinted>1999-09-23T14:21:26Z</cp:lastPrinted>
  <dcterms:created xsi:type="dcterms:W3CDTF">1997-12-27T05:03:42Z</dcterms:created>
  <dcterms:modified xsi:type="dcterms:W3CDTF">2018-04-05T16:48:06Z</dcterms:modified>
</cp:coreProperties>
</file>