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1pPr>
    <a:lvl2pPr marL="1567464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2pPr>
    <a:lvl3pPr marL="3134929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3pPr>
    <a:lvl4pPr marL="4702393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4pPr>
    <a:lvl5pPr marL="6269858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5pPr>
    <a:lvl6pPr marL="7837322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6pPr>
    <a:lvl7pPr marL="9404787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7pPr>
    <a:lvl8pPr marL="10972251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8pPr>
    <a:lvl9pPr marL="12539716" algn="l" defTabSz="3134929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4FF"/>
    <a:srgbClr val="6975A1"/>
    <a:srgbClr val="929497"/>
    <a:srgbClr val="50525E"/>
    <a:srgbClr val="DAE8EF"/>
    <a:srgbClr val="BF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40" autoAdjust="0"/>
  </p:normalViewPr>
  <p:slideViewPr>
    <p:cSldViewPr>
      <p:cViewPr varScale="1">
        <p:scale>
          <a:sx n="31" d="100"/>
          <a:sy n="31" d="100"/>
        </p:scale>
        <p:origin x="552" y="72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7120" y="9083040"/>
            <a:ext cx="10424160" cy="12293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6899" y="10890202"/>
            <a:ext cx="8584603" cy="1465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9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918400" cy="21921216"/>
          </a:xfrm>
          <a:prstGeom prst="rect">
            <a:avLst/>
          </a:prstGeom>
          <a:gradFill>
            <a:gsLst>
              <a:gs pos="0">
                <a:srgbClr val="BFD0DA"/>
              </a:gs>
              <a:gs pos="50000">
                <a:srgbClr val="DAE8EF"/>
              </a:gs>
              <a:gs pos="99000">
                <a:schemeClr val="bg1"/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71" baseline="0" smtClean="0">
                <a:solidFill>
                  <a:srgbClr val="00B0F0"/>
                </a:solidFill>
              </a:rPr>
              <a:t> </a:t>
            </a:r>
            <a:endParaRPr lang="en-US" sz="6171" baseline="0" dirty="0"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-304800" y="-304800"/>
            <a:ext cx="18821400" cy="2846832"/>
          </a:xfrm>
          <a:prstGeom prst="roundRect">
            <a:avLst>
              <a:gd name="adj" fmla="val 7644"/>
            </a:avLst>
          </a:prstGeom>
          <a:solidFill>
            <a:srgbClr val="505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71"/>
          </a:p>
        </p:txBody>
      </p:sp>
      <p:sp>
        <p:nvSpPr>
          <p:cNvPr id="11" name="Rectangle 10"/>
          <p:cNvSpPr/>
          <p:nvPr userDrawn="1"/>
        </p:nvSpPr>
        <p:spPr>
          <a:xfrm>
            <a:off x="29935170" y="20040600"/>
            <a:ext cx="2983230" cy="807720"/>
          </a:xfrm>
          <a:prstGeom prst="rect">
            <a:avLst/>
          </a:prstGeom>
          <a:solidFill>
            <a:srgbClr val="505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71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516273" y="20878800"/>
            <a:ext cx="9306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spc="-20" baseline="0" dirty="0" smtClean="0">
                <a:solidFill>
                  <a:srgbClr val="929497"/>
                </a:solidFill>
                <a:latin typeface="Calibri" panose="020F0502020204030204" pitchFamily="34" charset="0"/>
              </a:rPr>
              <a:t>Distribution authorized to U.S. Government Agencies and their contractors</a:t>
            </a:r>
            <a:endParaRPr lang="en-US" sz="2400" b="0" i="1" spc="-20" baseline="0" dirty="0">
              <a:solidFill>
                <a:srgbClr val="929497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4440" y="426720"/>
            <a:ext cx="17132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baseline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Wikifier</a:t>
            </a:r>
            <a:r>
              <a:rPr lang="en-US" sz="72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(EDL)</a:t>
            </a:r>
          </a:p>
          <a:p>
            <a:r>
              <a:rPr lang="en-US" sz="4800" b="0" i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Dan Roth, Mark Sammons, Chen-Tse Tsai, Chase Duncan, </a:t>
            </a:r>
            <a:r>
              <a:rPr lang="en-US" sz="4800" b="0" i="1" baseline="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UIUC/Penn</a:t>
            </a:r>
            <a:endParaRPr lang="en-US" sz="4800" b="0" i="1" baseline="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20040600"/>
            <a:ext cx="25591770" cy="807720"/>
          </a:xfrm>
          <a:prstGeom prst="rect">
            <a:avLst/>
          </a:prstGeom>
          <a:solidFill>
            <a:srgbClr val="505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71"/>
          </a:p>
        </p:txBody>
      </p:sp>
      <p:sp>
        <p:nvSpPr>
          <p:cNvPr id="2" name="TextBox 1"/>
          <p:cNvSpPr txBox="1"/>
          <p:nvPr userDrawn="1"/>
        </p:nvSpPr>
        <p:spPr>
          <a:xfrm>
            <a:off x="20996237" y="20063936"/>
            <a:ext cx="4302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www.darpa.mil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770" y="18946368"/>
            <a:ext cx="4343400" cy="299618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228600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98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/>
          <p:cNvSpPr/>
          <p:nvPr/>
        </p:nvSpPr>
        <p:spPr>
          <a:xfrm>
            <a:off x="11150535" y="10134600"/>
            <a:ext cx="21350252" cy="9480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0" y="15468600"/>
            <a:ext cx="7498444" cy="3776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040600" y="2241751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Try the demo at </a:t>
            </a:r>
            <a:r>
              <a:rPr lang="en-US" sz="2800" b="1" u="sng" dirty="0">
                <a:solidFill>
                  <a:srgbClr val="FF0000"/>
                </a:solidFill>
              </a:rPr>
              <a:t>http://</a:t>
            </a:r>
            <a:r>
              <a:rPr lang="en-US" sz="2800" b="1" u="sng" dirty="0" smtClean="0">
                <a:solidFill>
                  <a:srgbClr val="FF0000"/>
                </a:solidFill>
              </a:rPr>
              <a:t>cogcomp.org/page/demo_view/xl_wikifier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819400"/>
            <a:ext cx="10058400" cy="4038600"/>
          </a:xfrm>
          <a:prstGeom prst="roundRect">
            <a:avLst/>
          </a:prstGeom>
          <a:solidFill>
            <a:srgbClr val="6975A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C000"/>
                </a:solidFill>
              </a:rPr>
              <a:t>takes</a:t>
            </a:r>
            <a:r>
              <a:rPr lang="en-US" sz="2800" b="1" dirty="0" smtClean="0"/>
              <a:t> input text</a:t>
            </a:r>
            <a:r>
              <a:rPr lang="en-US" sz="2800" b="1" baseline="0" dirty="0" smtClean="0"/>
              <a:t> (web pages, Word docs, plain text)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baseline="0" dirty="0" smtClean="0">
                <a:solidFill>
                  <a:srgbClr val="FFC000"/>
                </a:solidFill>
              </a:rPr>
              <a:t>identifies</a:t>
            </a:r>
            <a:r>
              <a:rPr lang="en-US" sz="2800" b="1" dirty="0" smtClean="0"/>
              <a:t> and disambiguates important entities and concepts</a:t>
            </a:r>
            <a:endParaRPr lang="en-US" sz="2800" b="1" dirty="0"/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baseline="0" dirty="0" smtClean="0">
                <a:solidFill>
                  <a:srgbClr val="FFC000"/>
                </a:solidFill>
              </a:rPr>
              <a:t>returns </a:t>
            </a:r>
            <a:r>
              <a:rPr lang="en-US" sz="2800" b="1" baseline="0" dirty="0" smtClean="0"/>
              <a:t>text enhanced with links to Encyclopedic resources (Wikipedia) describing contextually unambiguous concepts.</a:t>
            </a:r>
            <a:endParaRPr lang="en-US" sz="2400" b="1" baseline="0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Keywords: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Entity Resolution &amp; Linking; Contextual Disambiguation; 	Grounding to Reference Records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Developed by:  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Chen-Tse Tsai, Chase Duncan, Liang-Wei Chen, Shyam 	Upadhyay, Nitish Gupta, Mark Sammons</a:t>
            </a:r>
            <a:endParaRPr lang="en-US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59800" y="304800"/>
            <a:ext cx="8991600" cy="2019175"/>
            <a:chOff x="914400" y="7239000"/>
            <a:chExt cx="11824252" cy="28194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87000" y="7239000"/>
              <a:ext cx="2451652" cy="2819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 userDrawn="1"/>
          </p:nvGrpSpPr>
          <p:grpSpPr>
            <a:xfrm>
              <a:off x="914400" y="7543800"/>
              <a:ext cx="1447800" cy="2133600"/>
              <a:chOff x="22174200" y="7620000"/>
              <a:chExt cx="1485900" cy="2449512"/>
            </a:xfrm>
          </p:grpSpPr>
          <p:sp>
            <p:nvSpPr>
              <p:cNvPr id="17" name="Documents"/>
              <p:cNvSpPr>
                <a:spLocks noEditPoints="1" noChangeArrowheads="1"/>
              </p:cNvSpPr>
              <p:nvPr userDrawn="1"/>
            </p:nvSpPr>
            <p:spPr bwMode="auto">
              <a:xfrm>
                <a:off x="22783800" y="7620000"/>
                <a:ext cx="876300" cy="1382712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Documents"/>
              <p:cNvSpPr>
                <a:spLocks noEditPoints="1" noChangeArrowheads="1"/>
              </p:cNvSpPr>
              <p:nvPr userDrawn="1"/>
            </p:nvSpPr>
            <p:spPr bwMode="auto">
              <a:xfrm>
                <a:off x="22479000" y="8153400"/>
                <a:ext cx="876300" cy="1382712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Documents"/>
              <p:cNvSpPr>
                <a:spLocks noEditPoints="1" noChangeArrowheads="1"/>
              </p:cNvSpPr>
              <p:nvPr userDrawn="1"/>
            </p:nvSpPr>
            <p:spPr bwMode="auto">
              <a:xfrm>
                <a:off x="22174200" y="8686800"/>
                <a:ext cx="876300" cy="1382712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86400" y="7620000"/>
              <a:ext cx="1959003" cy="205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2895600" y="8181186"/>
              <a:ext cx="2023646" cy="990600"/>
              <a:chOff x="2895600" y="8181186"/>
              <a:chExt cx="2023646" cy="990600"/>
            </a:xfrm>
          </p:grpSpPr>
          <p:cxnSp>
            <p:nvCxnSpPr>
              <p:cNvPr id="14" name="Straight Arrow Connector 13"/>
              <p:cNvCxnSpPr/>
              <p:nvPr userDrawn="1"/>
            </p:nvCxnSpPr>
            <p:spPr>
              <a:xfrm>
                <a:off x="2895600" y="8686800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 userDrawn="1"/>
            </p:nvCxnSpPr>
            <p:spPr>
              <a:xfrm rot="20700000">
                <a:off x="2938046" y="9171786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 userDrawn="1"/>
            </p:nvCxnSpPr>
            <p:spPr>
              <a:xfrm rot="900000">
                <a:off x="2938045" y="8181186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7814846" y="8104987"/>
              <a:ext cx="2014954" cy="1066799"/>
              <a:chOff x="7814846" y="8104987"/>
              <a:chExt cx="2014954" cy="1066799"/>
            </a:xfrm>
          </p:grpSpPr>
          <p:cxnSp>
            <p:nvCxnSpPr>
              <p:cNvPr id="11" name="Straight Arrow Connector 10"/>
              <p:cNvCxnSpPr/>
              <p:nvPr userDrawn="1"/>
            </p:nvCxnSpPr>
            <p:spPr>
              <a:xfrm>
                <a:off x="7848600" y="8659014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 userDrawn="1"/>
            </p:nvCxnSpPr>
            <p:spPr>
              <a:xfrm rot="900000">
                <a:off x="7814847" y="9171786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 userDrawn="1"/>
            </p:nvCxnSpPr>
            <p:spPr>
              <a:xfrm rot="20700000">
                <a:off x="7814846" y="8104987"/>
                <a:ext cx="198120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/>
          <p:cNvSpPr/>
          <p:nvPr/>
        </p:nvSpPr>
        <p:spPr>
          <a:xfrm>
            <a:off x="609600" y="7334904"/>
            <a:ext cx="10058400" cy="12248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The Challenge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Much of the world’s information is expressed as natural language text – in documents such as emails, reports, articles, blogs, social media, …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An entity or concept mentioned in text is often ambiguous, and could refer to multiple different entities. Also, different surface representations can refer to the same entity or concept.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</a:rPr>
              <a:t>Wikifier</a:t>
            </a:r>
            <a:r>
              <a:rPr lang="en-US" sz="2400" dirty="0">
                <a:solidFill>
                  <a:schemeClr val="tx1"/>
                </a:solidFill>
              </a:rPr>
              <a:t> addresses these problems by (i) contextually disambiguating entities and concepts and (ii) grounding entities and concepts in encyclopedic resources that provide additional knowledge on them.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This opens up a range of opportunities for better understanding of the text and accessing it at the level of </a:t>
            </a:r>
            <a:r>
              <a:rPr lang="en-US" sz="2400" b="1" i="1" dirty="0">
                <a:solidFill>
                  <a:schemeClr val="tx1"/>
                </a:solidFill>
              </a:rPr>
              <a:t>concepts</a:t>
            </a:r>
            <a:r>
              <a:rPr lang="en-US" sz="2400" dirty="0">
                <a:solidFill>
                  <a:schemeClr val="tx1"/>
                </a:solidFill>
              </a:rPr>
              <a:t>, not </a:t>
            </a:r>
            <a:r>
              <a:rPr lang="en-US" sz="2400" b="1" i="1" dirty="0">
                <a:solidFill>
                  <a:schemeClr val="tx1"/>
                </a:solidFill>
              </a:rPr>
              <a:t>keywords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4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</a:rPr>
              <a:t>The </a:t>
            </a:r>
            <a:r>
              <a:rPr lang="en-US" sz="4000" b="1" dirty="0" err="1">
                <a:solidFill>
                  <a:schemeClr val="tx1"/>
                </a:solidFill>
              </a:rPr>
              <a:t>Wikifier</a:t>
            </a:r>
            <a:r>
              <a:rPr lang="en-US" sz="4000" b="1" dirty="0">
                <a:solidFill>
                  <a:schemeClr val="tx1"/>
                </a:solidFill>
              </a:rPr>
              <a:t> Solution</a:t>
            </a:r>
          </a:p>
          <a:p>
            <a:pPr>
              <a:spcBef>
                <a:spcPts val="1200"/>
              </a:spcBef>
            </a:pPr>
            <a:endParaRPr lang="en-US" sz="4000" b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sz="4000" b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sz="4000" b="1" dirty="0">
              <a:solidFill>
                <a:schemeClr val="tx1"/>
              </a:solidFill>
            </a:endParaRPr>
          </a:p>
          <a:p>
            <a:pPr marL="457200" lvl="1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cs typeface="Tahoma" pitchFamily="34" charset="0"/>
            </a:endParaRPr>
          </a:p>
          <a:p>
            <a:pPr marL="457200" lvl="1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cs typeface="Tahoma" pitchFamily="34" charset="0"/>
            </a:endParaRPr>
          </a:p>
          <a:p>
            <a:pPr marL="457200" lvl="1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cs typeface="Tahoma" pitchFamily="34" charset="0"/>
            </a:endParaRPr>
          </a:p>
          <a:p>
            <a:pPr marL="457200" lvl="1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cs typeface="Tahoma" pitchFamily="34" charset="0"/>
            </a:endParaRPr>
          </a:p>
          <a:p>
            <a:pPr marL="457200" lvl="1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ahoma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cs typeface="Tahoma" pitchFamily="34" charset="0"/>
              </a:rPr>
              <a:t>Γ</a:t>
            </a:r>
            <a:r>
              <a:rPr lang="en-US" sz="2400" baseline="30000" dirty="0">
                <a:solidFill>
                  <a:schemeClr val="tx1"/>
                </a:solidFill>
                <a:cs typeface="Tahoma" pitchFamily="34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 is a </a:t>
            </a:r>
            <a:r>
              <a:rPr lang="en-US" sz="2400" dirty="0">
                <a:solidFill>
                  <a:srgbClr val="FF0000"/>
                </a:solidFill>
                <a:cs typeface="Tahoma" pitchFamily="34" charset="0"/>
              </a:rPr>
              <a:t>solution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 to the problem, a set of </a:t>
            </a:r>
            <a:r>
              <a:rPr lang="en-US" sz="2400" dirty="0">
                <a:solidFill>
                  <a:srgbClr val="FF0000"/>
                </a:solidFill>
                <a:cs typeface="Tahoma" pitchFamily="34" charset="0"/>
              </a:rPr>
              <a:t>mention-title pairs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cs typeface="Tahoma" pitchFamily="34" charset="0"/>
              </a:rPr>
              <a:t>m,t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).</a:t>
            </a:r>
          </a:p>
          <a:p>
            <a:pPr marL="457200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FF0000"/>
                </a:solidFill>
                <a:cs typeface="Tahoma" pitchFamily="34" charset="0"/>
              </a:rPr>
              <a:t>Φ</a:t>
            </a:r>
            <a:r>
              <a:rPr lang="en-US" sz="2400" dirty="0">
                <a:solidFill>
                  <a:srgbClr val="FF0000"/>
                </a:solidFill>
                <a:cs typeface="Tahoma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cs typeface="Tahoma" pitchFamily="34" charset="0"/>
              </a:rPr>
              <a:t>m,t</a:t>
            </a:r>
            <a:r>
              <a:rPr lang="en-US" sz="2400" dirty="0">
                <a:solidFill>
                  <a:srgbClr val="FF0000"/>
                </a:solidFill>
                <a:cs typeface="Tahoma" pitchFamily="34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scores how well mention </a:t>
            </a:r>
            <a:r>
              <a:rPr lang="en-US" sz="2400" dirty="0">
                <a:solidFill>
                  <a:srgbClr val="FF0000"/>
                </a:solidFill>
                <a:cs typeface="Tahoma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 maps to title</a:t>
            </a:r>
            <a:r>
              <a:rPr lang="en-US" sz="2400" dirty="0">
                <a:solidFill>
                  <a:srgbClr val="0070C0"/>
                </a:solidFill>
                <a:cs typeface="Tahoma" pitchFamily="34" charset="0"/>
              </a:rPr>
              <a:t> t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based on local context</a:t>
            </a:r>
          </a:p>
          <a:p>
            <a:pPr marL="457200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rgbClr val="0070C0"/>
                </a:solidFill>
                <a:cs typeface="Tahoma" pitchFamily="34" charset="0"/>
              </a:rPr>
              <a:t>Ψ</a:t>
            </a:r>
            <a:r>
              <a:rPr lang="en-US" sz="2400" dirty="0">
                <a:solidFill>
                  <a:srgbClr val="0070C0"/>
                </a:solidFill>
                <a:cs typeface="Tahoma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cs typeface="Tahoma" pitchFamily="34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cs typeface="Tahoma" pitchFamily="34" charset="0"/>
              </a:rPr>
              <a:t>i</a:t>
            </a:r>
            <a:r>
              <a:rPr lang="en-US" sz="2400" dirty="0" err="1">
                <a:solidFill>
                  <a:srgbClr val="0070C0"/>
                </a:solidFill>
                <a:cs typeface="Tahoma" pitchFamily="34" charset="0"/>
              </a:rPr>
              <a:t>,t</a:t>
            </a:r>
            <a:r>
              <a:rPr lang="en-US" sz="2400" baseline="-25000" dirty="0" err="1">
                <a:solidFill>
                  <a:srgbClr val="0070C0"/>
                </a:solidFill>
                <a:cs typeface="Tahoma" pitchFamily="34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cs typeface="Tahoma" pitchFamily="34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scores  how likely two titles </a:t>
            </a:r>
            <a:r>
              <a:rPr lang="en-US" sz="2400" dirty="0" err="1">
                <a:solidFill>
                  <a:srgbClr val="0070C0"/>
                </a:solidFill>
                <a:cs typeface="Tahoma" pitchFamily="34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cs typeface="Tahoma" pitchFamily="34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cs typeface="Tahoma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cs typeface="Tahoma" pitchFamily="34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cs typeface="Tahoma" pitchFamily="34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are to appear in a document </a:t>
            </a:r>
          </a:p>
          <a:p>
            <a:pPr marL="457200" indent="-457200"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cs typeface="Tahoma" pitchFamily="34" charset="0"/>
              </a:rPr>
              <a:t>A global assignment of all mentions to titles is evaluated based on local context, relational structure of the text and global coherence</a:t>
            </a:r>
            <a:r>
              <a:rPr lang="en-US" sz="2400" dirty="0" smtClean="0">
                <a:solidFill>
                  <a:schemeClr val="tx1"/>
                </a:solidFill>
                <a:cs typeface="Tahoma" pitchFamily="34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6" name="Picture 1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03" y="13381135"/>
            <a:ext cx="8476058" cy="275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" descr="Corrected Eq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62" y="16336606"/>
            <a:ext cx="7162512" cy="9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11150535" y="2819400"/>
            <a:ext cx="2135025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302935" y="2971800"/>
            <a:ext cx="5490991" cy="783193"/>
          </a:xfrm>
          <a:prstGeom prst="roundRect">
            <a:avLst/>
          </a:prstGeom>
          <a:solidFill>
            <a:srgbClr val="B3E4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Ambiguity</a:t>
            </a:r>
            <a:r>
              <a:rPr lang="en-US" sz="4000" baseline="0" dirty="0" smtClean="0">
                <a:solidFill>
                  <a:schemeClr val="tx1"/>
                </a:solidFill>
              </a:rPr>
              <a:t> &amp; </a:t>
            </a:r>
            <a:r>
              <a:rPr lang="en-US" sz="4000" dirty="0" smtClean="0">
                <a:solidFill>
                  <a:schemeClr val="tx1"/>
                </a:solidFill>
              </a:rPr>
              <a:t>Variability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935" y="4038600"/>
            <a:ext cx="3733800" cy="5337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0135" y="3200400"/>
            <a:ext cx="9186139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5265335" y="4038600"/>
            <a:ext cx="403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“Alex</a:t>
            </a:r>
            <a:r>
              <a:rPr lang="en-US" sz="3200" b="1" baseline="0" dirty="0" smtClean="0"/>
              <a:t> Smith” are we talking about? </a:t>
            </a:r>
            <a:endParaRPr lang="en-US" sz="3200" b="1" dirty="0"/>
          </a:p>
        </p:txBody>
      </p:sp>
      <p:sp>
        <p:nvSpPr>
          <p:cNvPr id="27" name="Oval 26"/>
          <p:cNvSpPr/>
          <p:nvPr/>
        </p:nvSpPr>
        <p:spPr>
          <a:xfrm>
            <a:off x="11226735" y="4495800"/>
            <a:ext cx="14478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265335" y="5410200"/>
            <a:ext cx="4038600" cy="1295400"/>
            <a:chOff x="25831800" y="4724400"/>
            <a:chExt cx="3657600" cy="1097819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5831800" y="4724400"/>
              <a:ext cx="886947" cy="10668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10"/>
            <a:srcRect l="26184" r="21888"/>
            <a:stretch/>
          </p:blipFill>
          <p:spPr>
            <a:xfrm>
              <a:off x="27736800" y="4724400"/>
              <a:ext cx="838200" cy="10761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 rotWithShape="1">
            <a:blip r:embed="rId11"/>
            <a:srcRect l="16473" t="-88" r="9566" b="21448"/>
            <a:stretch/>
          </p:blipFill>
          <p:spPr>
            <a:xfrm>
              <a:off x="28651200" y="4724400"/>
              <a:ext cx="838200" cy="109781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6822400" y="4724400"/>
              <a:ext cx="787570" cy="1066800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>
            <a:stCxn id="27" idx="6"/>
          </p:cNvCxnSpPr>
          <p:nvPr/>
        </p:nvCxnSpPr>
        <p:spPr>
          <a:xfrm flipV="1">
            <a:off x="12674535" y="4495800"/>
            <a:ext cx="2590800" cy="2286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65335" y="8418493"/>
            <a:ext cx="4038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Wikifier</a:t>
            </a:r>
            <a:r>
              <a:rPr lang="en-US" sz="2800" dirty="0" smtClean="0"/>
              <a:t> </a:t>
            </a:r>
            <a:r>
              <a:rPr lang="en-US" sz="2800" baseline="0" dirty="0" smtClean="0"/>
              <a:t>links </a:t>
            </a:r>
            <a:r>
              <a:rPr lang="en-US" sz="2800" dirty="0" smtClean="0"/>
              <a:t>to </a:t>
            </a:r>
            <a:r>
              <a:rPr lang="en-US" sz="2800" baseline="0" dirty="0" smtClean="0"/>
              <a:t>the Chiefs’ QB, not the Bengals’ TE.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21894736" y="7086600"/>
            <a:ext cx="13716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03535" y="6934200"/>
            <a:ext cx="2286000" cy="1330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Oval 36"/>
          <p:cNvSpPr/>
          <p:nvPr/>
        </p:nvSpPr>
        <p:spPr>
          <a:xfrm>
            <a:off x="16255935" y="5257800"/>
            <a:ext cx="1066800" cy="16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7" idx="5"/>
          </p:cNvCxnSpPr>
          <p:nvPr/>
        </p:nvCxnSpPr>
        <p:spPr>
          <a:xfrm>
            <a:off x="17166506" y="6623656"/>
            <a:ext cx="613429" cy="691544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 flipH="1">
            <a:off x="18446685" y="7353300"/>
            <a:ext cx="3448051" cy="118201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2504336" y="6553200"/>
            <a:ext cx="10668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037736" y="4953000"/>
            <a:ext cx="22098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41" idx="6"/>
          </p:cNvCxnSpPr>
          <p:nvPr/>
        </p:nvCxnSpPr>
        <p:spPr>
          <a:xfrm flipH="1" flipV="1">
            <a:off x="25247536" y="5219700"/>
            <a:ext cx="3505200" cy="1143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0" idx="6"/>
          </p:cNvCxnSpPr>
          <p:nvPr/>
        </p:nvCxnSpPr>
        <p:spPr>
          <a:xfrm flipH="1">
            <a:off x="23571136" y="5334000"/>
            <a:ext cx="5181600" cy="144780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5095136" y="8458200"/>
            <a:ext cx="1295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26390536" y="8686800"/>
            <a:ext cx="2438400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8789348" y="3200400"/>
            <a:ext cx="3519452" cy="6248400"/>
          </a:xfrm>
          <a:prstGeom prst="roundRect">
            <a:avLst/>
          </a:prstGeom>
          <a:solidFill>
            <a:srgbClr val="B3E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 smtClean="0">
                <a:solidFill>
                  <a:schemeClr val="tx1"/>
                </a:solidFill>
              </a:rPr>
              <a:t>There are many ways to </a:t>
            </a:r>
            <a:r>
              <a:rPr lang="en-US" sz="2800" dirty="0">
                <a:solidFill>
                  <a:schemeClr val="tx1"/>
                </a:solidFill>
              </a:rPr>
              <a:t>say the same </a:t>
            </a:r>
            <a:r>
              <a:rPr lang="en-US" sz="2800" dirty="0" smtClean="0">
                <a:solidFill>
                  <a:schemeClr val="tx1"/>
                </a:solidFill>
              </a:rPr>
              <a:t>thing. </a:t>
            </a:r>
            <a:r>
              <a:rPr lang="en-US" sz="2800" dirty="0">
                <a:solidFill>
                  <a:schemeClr val="tx1"/>
                </a:solidFill>
              </a:rPr>
              <a:t>Wikifier uses context to recognize what is meant and ground it in the </a:t>
            </a:r>
            <a:r>
              <a:rPr lang="en-US" sz="2800" dirty="0" smtClean="0">
                <a:solidFill>
                  <a:schemeClr val="tx1"/>
                </a:solidFill>
              </a:rPr>
              <a:t>most specific </a:t>
            </a:r>
            <a:r>
              <a:rPr lang="en-US" sz="2800" dirty="0">
                <a:solidFill>
                  <a:schemeClr val="tx1"/>
                </a:solidFill>
              </a:rPr>
              <a:t>Wikipedia page. (It would also recognize “Kansas City” </a:t>
            </a:r>
            <a:r>
              <a:rPr lang="en-US" sz="2800" dirty="0" smtClean="0">
                <a:solidFill>
                  <a:schemeClr val="tx1"/>
                </a:solidFill>
              </a:rPr>
              <a:t>here, just </a:t>
            </a:r>
            <a:r>
              <a:rPr lang="en-US" sz="2800" dirty="0">
                <a:solidFill>
                  <a:schemeClr val="tx1"/>
                </a:solidFill>
              </a:rPr>
              <a:t>as it links “San Diego” to the Chargers’ page). 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890" y="10993502"/>
            <a:ext cx="7466352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TextBox 85"/>
          <p:cNvSpPr txBox="1"/>
          <p:nvPr/>
        </p:nvSpPr>
        <p:spPr>
          <a:xfrm>
            <a:off x="13795228" y="11064991"/>
            <a:ext cx="170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Variability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223870" y="10210800"/>
            <a:ext cx="1465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Who is Abu </a:t>
            </a:r>
            <a:r>
              <a:rPr lang="en-US" sz="3200" b="1" dirty="0" err="1" smtClean="0"/>
              <a:t>Mazen</a:t>
            </a:r>
            <a:r>
              <a:rPr lang="en-US" sz="3200" b="1" baseline="0" dirty="0" smtClean="0"/>
              <a:t>? Who is</a:t>
            </a:r>
            <a:r>
              <a:rPr lang="en-US" sz="3200" b="1" dirty="0" smtClean="0"/>
              <a:t> Mahmoud Abbas? </a:t>
            </a:r>
            <a:r>
              <a:rPr lang="en-US" sz="3200" b="1" dirty="0" err="1" smtClean="0"/>
              <a:t>Wikifier</a:t>
            </a:r>
            <a:r>
              <a:rPr lang="en-US" sz="3200" b="1" dirty="0" smtClean="0"/>
              <a:t> can help (in many languages)…</a:t>
            </a:r>
            <a:r>
              <a:rPr lang="en-US" sz="3200" b="1" baseline="0" dirty="0" smtClean="0"/>
              <a:t> </a:t>
            </a:r>
            <a:endParaRPr lang="en-US" sz="3200" b="1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798" y="13103673"/>
            <a:ext cx="7517427" cy="1699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1" name="Oval 90"/>
          <p:cNvSpPr/>
          <p:nvPr/>
        </p:nvSpPr>
        <p:spPr>
          <a:xfrm>
            <a:off x="15243028" y="11550088"/>
            <a:ext cx="685800" cy="2007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141" idx="2"/>
          </p:cNvCxnSpPr>
          <p:nvPr/>
        </p:nvCxnSpPr>
        <p:spPr>
          <a:xfrm flipH="1">
            <a:off x="17452628" y="11259370"/>
            <a:ext cx="3495982" cy="117079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16062868" y="12430160"/>
            <a:ext cx="1030801" cy="2333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142" idx="1"/>
            <a:endCxn id="101" idx="3"/>
          </p:cNvCxnSpPr>
          <p:nvPr/>
        </p:nvCxnSpPr>
        <p:spPr>
          <a:xfrm flipH="1" flipV="1">
            <a:off x="17452628" y="12993985"/>
            <a:ext cx="4987301" cy="17380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396025" y="1488721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60" y="11084788"/>
            <a:ext cx="5784365" cy="3409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60" y="15806635"/>
            <a:ext cx="5784365" cy="3330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073" y="10972800"/>
            <a:ext cx="5822555" cy="4042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" name="Oval 101"/>
          <p:cNvSpPr/>
          <p:nvPr/>
        </p:nvSpPr>
        <p:spPr>
          <a:xfrm>
            <a:off x="17800445" y="16868413"/>
            <a:ext cx="1030801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0007363" y="16868413"/>
            <a:ext cx="1672412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9129908" y="17020813"/>
            <a:ext cx="1173606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>
            <a:stCxn id="103" idx="5"/>
          </p:cNvCxnSpPr>
          <p:nvPr/>
        </p:nvCxnSpPr>
        <p:spPr>
          <a:xfrm>
            <a:off x="21434856" y="17063535"/>
            <a:ext cx="4783990" cy="125267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99" idx="1"/>
          </p:cNvCxnSpPr>
          <p:nvPr/>
        </p:nvCxnSpPr>
        <p:spPr>
          <a:xfrm flipV="1">
            <a:off x="18315845" y="12789390"/>
            <a:ext cx="7926215" cy="2482543"/>
          </a:xfrm>
          <a:prstGeom prst="bentConnector3">
            <a:avLst>
              <a:gd name="adj1" fmla="val 94463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02" idx="0"/>
          </p:cNvCxnSpPr>
          <p:nvPr/>
        </p:nvCxnSpPr>
        <p:spPr>
          <a:xfrm>
            <a:off x="18315845" y="15260685"/>
            <a:ext cx="1" cy="1607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238" y="15951179"/>
            <a:ext cx="5794479" cy="29746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5" name="Straight Arrow Connector 94"/>
          <p:cNvCxnSpPr>
            <a:stCxn id="142" idx="3"/>
          </p:cNvCxnSpPr>
          <p:nvPr/>
        </p:nvCxnSpPr>
        <p:spPr>
          <a:xfrm flipH="1">
            <a:off x="15928828" y="13477374"/>
            <a:ext cx="6511101" cy="247663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7853225" y="17097013"/>
            <a:ext cx="1238979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0948610" y="11064991"/>
            <a:ext cx="1329463" cy="3887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2159171" y="13103673"/>
            <a:ext cx="1917137" cy="437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46"/>
          <p:cNvCxnSpPr/>
          <p:nvPr/>
        </p:nvCxnSpPr>
        <p:spPr>
          <a:xfrm rot="10800000">
            <a:off x="11582401" y="13731994"/>
            <a:ext cx="8175824" cy="5758502"/>
          </a:xfrm>
          <a:prstGeom prst="bentConnector3">
            <a:avLst>
              <a:gd name="adj1" fmla="val 103358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04" idx="4"/>
          </p:cNvCxnSpPr>
          <p:nvPr/>
        </p:nvCxnSpPr>
        <p:spPr>
          <a:xfrm>
            <a:off x="19716711" y="17325613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9758225" y="17351140"/>
            <a:ext cx="0" cy="2164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22174201" y="15773400"/>
            <a:ext cx="3047999" cy="442674"/>
          </a:xfrm>
          <a:prstGeom prst="roundRect">
            <a:avLst/>
          </a:prstGeom>
          <a:solidFill>
            <a:srgbClr val="B3E4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Cross-Lingual Wikification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0"/>
            <a:ext cx="5006340" cy="1371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3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RPA Demo Day">
      <a:dk1>
        <a:sysClr val="windowText" lastClr="000000"/>
      </a:dk1>
      <a:lt1>
        <a:sysClr val="window" lastClr="FFFFFF"/>
      </a:lt1>
      <a:dk2>
        <a:srgbClr val="6975A1"/>
      </a:dk2>
      <a:lt2>
        <a:srgbClr val="CEE7F2"/>
      </a:lt2>
      <a:accent1>
        <a:srgbClr val="CDD1E0"/>
      </a:accent1>
      <a:accent2>
        <a:srgbClr val="EAE2C1"/>
      </a:accent2>
      <a:accent3>
        <a:srgbClr val="FCD4C5"/>
      </a:accent3>
      <a:accent4>
        <a:srgbClr val="9B9DAA"/>
      </a:accent4>
      <a:accent5>
        <a:srgbClr val="98B6AB"/>
      </a:accent5>
      <a:accent6>
        <a:srgbClr val="C1A7D0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352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Benjamin (contr-AS)</dc:creator>
  <cp:lastModifiedBy>Roth, Dan</cp:lastModifiedBy>
  <cp:revision>42</cp:revision>
  <dcterms:created xsi:type="dcterms:W3CDTF">2013-12-19T14:26:23Z</dcterms:created>
  <dcterms:modified xsi:type="dcterms:W3CDTF">2017-10-10T20:52:16Z</dcterms:modified>
</cp:coreProperties>
</file>