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802" r:id="rId2"/>
    <p:sldId id="787" r:id="rId3"/>
    <p:sldId id="788" r:id="rId4"/>
    <p:sldId id="789" r:id="rId5"/>
    <p:sldId id="790" r:id="rId6"/>
    <p:sldId id="791" r:id="rId7"/>
    <p:sldId id="792" r:id="rId8"/>
    <p:sldId id="794" r:id="rId9"/>
    <p:sldId id="795" r:id="rId10"/>
    <p:sldId id="796" r:id="rId11"/>
    <p:sldId id="797" r:id="rId12"/>
    <p:sldId id="798" r:id="rId13"/>
    <p:sldId id="799" r:id="rId14"/>
    <p:sldId id="800" r:id="rId15"/>
    <p:sldId id="8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6666FF"/>
    <a:srgbClr val="0000FF"/>
    <a:srgbClr val="FFFFCC"/>
    <a:srgbClr val="FF99CC"/>
    <a:srgbClr val="F8837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479A5-0DE0-A24B-B3E7-991621FADF1E}" v="399" dt="2021-02-02T00:50:06.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61"/>
    <p:restoredTop sz="88398"/>
  </p:normalViewPr>
  <p:slideViewPr>
    <p:cSldViewPr snapToGrid="0" snapToObjects="1">
      <p:cViewPr varScale="1">
        <p:scale>
          <a:sx n="128" d="100"/>
          <a:sy n="128" d="100"/>
        </p:scale>
        <p:origin x="360" y="176"/>
      </p:cViewPr>
      <p:guideLst/>
    </p:cSldViewPr>
  </p:slideViewPr>
  <p:notesTextViewPr>
    <p:cViewPr>
      <p:scale>
        <a:sx n="1" d="1"/>
        <a:sy n="1" d="1"/>
      </p:scale>
      <p:origin x="0" y="0"/>
    </p:cViewPr>
  </p:notesTextViewPr>
  <p:sorterViewPr>
    <p:cViewPr>
      <p:scale>
        <a:sx n="100" d="100"/>
        <a:sy n="100" d="100"/>
      </p:scale>
      <p:origin x="0" y="-4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1AF7-11D0-DF4A-ADFD-9C4B417023E5}" type="datetimeFigureOut">
              <a:rPr lang="en-US" smtClean="0"/>
              <a:t>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DFA38-32CD-004A-B2D7-6BDBF10281FC}" type="slidenum">
              <a:rPr lang="en-US" smtClean="0"/>
              <a:t>‹#›</a:t>
            </a:fld>
            <a:endParaRPr lang="en-US"/>
          </a:p>
        </p:txBody>
      </p:sp>
    </p:spTree>
    <p:extLst>
      <p:ext uri="{BB962C8B-B14F-4D97-AF65-F5344CB8AC3E}">
        <p14:creationId xmlns:p14="http://schemas.microsoft.com/office/powerpoint/2010/main" val="9839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2</a:t>
            </a:fld>
            <a:endParaRPr lang="en-US"/>
          </a:p>
        </p:txBody>
      </p:sp>
    </p:spTree>
    <p:extLst>
      <p:ext uri="{BB962C8B-B14F-4D97-AF65-F5344CB8AC3E}">
        <p14:creationId xmlns:p14="http://schemas.microsoft.com/office/powerpoint/2010/main" val="3411384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3" y="2282884"/>
            <a:ext cx="10363200" cy="1362075"/>
          </a:xfrm>
        </p:spPr>
        <p:txBody>
          <a:bodyPr anchor="t"/>
          <a:lstStyle>
            <a:lvl1pPr algn="l">
              <a:defRPr sz="4000" b="0" i="0" cap="none" baseline="0">
                <a:latin typeface="Helvetica Light" charset="0"/>
                <a:ea typeface="Helvetica Light" charset="0"/>
                <a:cs typeface="Helvetica Light" charset="0"/>
              </a:defRPr>
            </a:lvl1pPr>
          </a:lstStyle>
          <a:p>
            <a:r>
              <a:rPr lang="en-US" dirty="0"/>
              <a:t>Click to edit master style</a:t>
            </a:r>
          </a:p>
        </p:txBody>
      </p:sp>
      <p:sp>
        <p:nvSpPr>
          <p:cNvPr id="3" name="Text Placeholder 2"/>
          <p:cNvSpPr>
            <a:spLocks noGrp="1"/>
          </p:cNvSpPr>
          <p:nvPr>
            <p:ph type="body" idx="1"/>
          </p:nvPr>
        </p:nvSpPr>
        <p:spPr>
          <a:xfrm>
            <a:off x="941313" y="3875910"/>
            <a:ext cx="10363200" cy="580231"/>
          </a:xfrm>
        </p:spPr>
        <p:txBody>
          <a:bodyPr anchor="b"/>
          <a:lstStyle>
            <a:lvl1pPr marL="0" indent="0">
              <a:buNone/>
              <a:defRPr sz="2800" b="0" i="0">
                <a:solidFill>
                  <a:schemeClr val="tx1">
                    <a:lumMod val="65000"/>
                    <a:lumOff val="35000"/>
                  </a:schemeClr>
                </a:solidFill>
                <a:latin typeface="Helvetica Light" charset="0"/>
                <a:ea typeface="Helvetica Light" charset="0"/>
                <a:cs typeface="Helvetica Light"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326572" y="1840197"/>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2" y="921799"/>
            <a:ext cx="2452914" cy="8416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172" y="1045030"/>
            <a:ext cx="2223552" cy="616856"/>
          </a:xfrm>
          <a:prstGeom prst="rect">
            <a:avLst/>
          </a:prstGeom>
        </p:spPr>
      </p:pic>
    </p:spTree>
    <p:extLst>
      <p:ext uri="{BB962C8B-B14F-4D97-AF65-F5344CB8AC3E}">
        <p14:creationId xmlns:p14="http://schemas.microsoft.com/office/powerpoint/2010/main" val="8428358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2">
                  <a:lumMod val="25000"/>
                </a:schemeClr>
              </a:buClr>
              <a:defRPr>
                <a:latin typeface="+mn-lt"/>
              </a:defRPr>
            </a:lvl1pPr>
            <a:lvl2pPr>
              <a:buClr>
                <a:schemeClr val="bg2">
                  <a:lumMod val="25000"/>
                </a:schemeClr>
              </a:buClr>
              <a:defRPr>
                <a:latin typeface="+mn-lt"/>
              </a:defRPr>
            </a:lvl2pPr>
            <a:lvl3pPr>
              <a:buClr>
                <a:schemeClr val="bg2">
                  <a:lumMod val="25000"/>
                </a:schemeClr>
              </a:buClr>
              <a:defRPr>
                <a:latin typeface="+mn-lt"/>
              </a:defRPr>
            </a:lvl3pPr>
            <a:lvl4pPr>
              <a:buClr>
                <a:schemeClr val="bg2">
                  <a:lumMod val="25000"/>
                </a:schemeClr>
              </a:buClr>
              <a:defRPr>
                <a:latin typeface="+mn-lt"/>
              </a:defRPr>
            </a:lvl4pPr>
            <a:lvl5pPr>
              <a:buClr>
                <a:schemeClr val="bg2">
                  <a:lumMod val="25000"/>
                </a:schemeClr>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7399617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743"/>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73624"/>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ftr" sz="quarter" idx="10"/>
          </p:nvPr>
        </p:nvSpPr>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
        <p:nvSpPr>
          <p:cNvPr id="7" name="Title 1"/>
          <p:cNvSpPr>
            <a:spLocks noGrp="1"/>
          </p:cNvSpPr>
          <p:nvPr>
            <p:ph type="title"/>
          </p:nvPr>
        </p:nvSpPr>
        <p:spPr>
          <a:xfrm>
            <a:off x="457200" y="206829"/>
            <a:ext cx="106172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458895491"/>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9857" y="3091544"/>
            <a:ext cx="10617200" cy="533400"/>
          </a:xfrm>
        </p:spPr>
        <p:txBody>
          <a:bodyPr/>
          <a:lstStyle/>
          <a:p>
            <a:r>
              <a:rPr lang="en-US"/>
              <a:t>Click to edit Master title style</a:t>
            </a:r>
          </a:p>
        </p:txBody>
      </p:sp>
      <p:cxnSp>
        <p:nvCxnSpPr>
          <p:cNvPr id="5" name="Straight Connector 4"/>
          <p:cNvCxnSpPr/>
          <p:nvPr/>
        </p:nvCxnSpPr>
        <p:spPr>
          <a:xfrm>
            <a:off x="348345" y="3745203"/>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408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endParaRPr lang="en-US"/>
          </a:p>
        </p:txBody>
      </p:sp>
      <p:sp>
        <p:nvSpPr>
          <p:cNvPr id="3"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1879074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DF588C3-71D6-5D45-B118-1C664482E1C2}" type="slidenum">
              <a:rPr lang="en-US" smtClean="0"/>
              <a:t>‹#›</a:t>
            </a:fld>
            <a:endParaRPr lang="en-US"/>
          </a:p>
        </p:txBody>
      </p:sp>
      <p:sp>
        <p:nvSpPr>
          <p:cNvPr id="5" name="Rectangle 4"/>
          <p:cNvSpPr/>
          <p:nvPr/>
        </p:nvSpPr>
        <p:spPr>
          <a:xfrm>
            <a:off x="1" y="0"/>
            <a:ext cx="12192000" cy="6858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871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5892800" y="6248400"/>
            <a:ext cx="538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endParaRPr lang="en-US"/>
          </a:p>
        </p:txBody>
      </p:sp>
      <p:sp>
        <p:nvSpPr>
          <p:cNvPr id="36867" name="Rectangle 3"/>
          <p:cNvSpPr>
            <a:spLocks noGrp="1" noChangeArrowheads="1"/>
          </p:cNvSpPr>
          <p:nvPr>
            <p:ph type="sldNum" sz="quarter" idx="4"/>
          </p:nvPr>
        </p:nvSpPr>
        <p:spPr bwMode="auto">
          <a:xfrm>
            <a:off x="11292116" y="6523921"/>
            <a:ext cx="50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ea typeface="Arial Unicode MS" pitchFamily="34" charset="-128"/>
                <a:cs typeface="Arial Unicode MS" pitchFamily="34" charset="-128"/>
              </a:defRPr>
            </a:lvl1pPr>
          </a:lstStyle>
          <a:p>
            <a:fld id="{BDF588C3-71D6-5D45-B118-1C664482E1C2}" type="slidenum">
              <a:rPr lang="en-US" smtClean="0"/>
              <a:t>‹#›</a:t>
            </a:fld>
            <a:endParaRPr lang="en-US" dirty="0"/>
          </a:p>
        </p:txBody>
      </p:sp>
      <p:sp>
        <p:nvSpPr>
          <p:cNvPr id="1028" name="Rectangle 4"/>
          <p:cNvSpPr>
            <a:spLocks noGrp="1" noChangeArrowheads="1"/>
          </p:cNvSpPr>
          <p:nvPr>
            <p:ph type="title"/>
          </p:nvPr>
        </p:nvSpPr>
        <p:spPr bwMode="auto">
          <a:xfrm>
            <a:off x="457200" y="206829"/>
            <a:ext cx="988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endParaRPr lang="en-US" altLang="zh-TW" dirty="0"/>
          </a:p>
        </p:txBody>
      </p:sp>
      <p:sp>
        <p:nvSpPr>
          <p:cNvPr id="1029" name="Rectangle 5"/>
          <p:cNvSpPr>
            <a:spLocks noGrp="1" noChangeArrowheads="1"/>
          </p:cNvSpPr>
          <p:nvPr>
            <p:ph type="body" idx="1"/>
          </p:nvPr>
        </p:nvSpPr>
        <p:spPr bwMode="auto">
          <a:xfrm>
            <a:off x="609600" y="1251856"/>
            <a:ext cx="10972800"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ltLang="zh-TW" dirty="0"/>
          </a:p>
        </p:txBody>
      </p:sp>
      <p:cxnSp>
        <p:nvCxnSpPr>
          <p:cNvPr id="19" name="Straight Connector 18"/>
          <p:cNvCxnSpPr/>
          <p:nvPr/>
        </p:nvCxnSpPr>
        <p:spPr>
          <a:xfrm>
            <a:off x="348345" y="806055"/>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8"/>
          <a:stretch>
            <a:fillRect/>
          </a:stretch>
        </p:blipFill>
        <p:spPr>
          <a:xfrm>
            <a:off x="11172792" y="130628"/>
            <a:ext cx="669578" cy="669578"/>
          </a:xfrm>
          <a:prstGeom prst="rect">
            <a:avLst/>
          </a:prstGeom>
        </p:spPr>
      </p:pic>
      <p:pic>
        <p:nvPicPr>
          <p:cNvPr id="9" name="Picture 8"/>
          <p:cNvPicPr>
            <a:picLocks noChangeAspect="1"/>
          </p:cNvPicPr>
          <p:nvPr userDrawn="1"/>
        </p:nvPicPr>
        <p:blipFill rotWithShape="1">
          <a:blip r:embed="rId9">
            <a:extLst>
              <a:ext uri="{28A0092B-C50C-407E-A947-70E740481C1C}">
                <a14:useLocalDpi xmlns:a14="http://schemas.microsoft.com/office/drawing/2010/main" val="0"/>
              </a:ext>
            </a:extLst>
          </a:blip>
          <a:srcRect r="74706" b="-294"/>
          <a:stretch/>
        </p:blipFill>
        <p:spPr>
          <a:xfrm>
            <a:off x="10613572" y="181430"/>
            <a:ext cx="562428" cy="618670"/>
          </a:xfrm>
          <a:prstGeom prst="rect">
            <a:avLst/>
          </a:prstGeom>
        </p:spPr>
      </p:pic>
    </p:spTree>
    <p:extLst>
      <p:ext uri="{BB962C8B-B14F-4D97-AF65-F5344CB8AC3E}">
        <p14:creationId xmlns:p14="http://schemas.microsoft.com/office/powerpoint/2010/main" val="13945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med"/>
  <p:hf hdr="0" ftr="0" dt="0"/>
  <p:txStyles>
    <p:titleStyle>
      <a:lvl1pPr algn="l" rtl="0" eaLnBrk="1" fontAlgn="base" hangingPunct="1">
        <a:spcBef>
          <a:spcPct val="0"/>
        </a:spcBef>
        <a:spcAft>
          <a:spcPct val="0"/>
        </a:spcAft>
        <a:defRPr sz="4000" b="0" i="0">
          <a:solidFill>
            <a:schemeClr val="tx1">
              <a:lumMod val="75000"/>
              <a:lumOff val="25000"/>
            </a:schemeClr>
          </a:solidFill>
          <a:latin typeface="Helvetica Light" charset="0"/>
          <a:ea typeface="Helvetica Light" charset="0"/>
          <a:cs typeface="Helvetica Light" charset="0"/>
        </a:defRPr>
      </a:lvl1pPr>
      <a:lvl2pPr algn="l" rtl="0" eaLnBrk="1" fontAlgn="base" hangingPunct="1">
        <a:spcBef>
          <a:spcPct val="0"/>
        </a:spcBef>
        <a:spcAft>
          <a:spcPct val="0"/>
        </a:spcAft>
        <a:defRPr sz="2800">
          <a:solidFill>
            <a:srgbClr val="FF0000"/>
          </a:solidFill>
          <a:latin typeface="Calibri" pitchFamily="34" charset="0"/>
          <a:cs typeface="Arial" pitchFamily="34" charset="0"/>
        </a:defRPr>
      </a:lvl2pPr>
      <a:lvl3pPr algn="l" rtl="0" eaLnBrk="1" fontAlgn="base" hangingPunct="1">
        <a:spcBef>
          <a:spcPct val="0"/>
        </a:spcBef>
        <a:spcAft>
          <a:spcPct val="0"/>
        </a:spcAft>
        <a:defRPr sz="2800">
          <a:solidFill>
            <a:srgbClr val="FF0000"/>
          </a:solidFill>
          <a:latin typeface="Calibri" pitchFamily="34" charset="0"/>
          <a:cs typeface="Arial" pitchFamily="34" charset="0"/>
        </a:defRPr>
      </a:lvl3pPr>
      <a:lvl4pPr algn="l" rtl="0" eaLnBrk="1" fontAlgn="base" hangingPunct="1">
        <a:spcBef>
          <a:spcPct val="0"/>
        </a:spcBef>
        <a:spcAft>
          <a:spcPct val="0"/>
        </a:spcAft>
        <a:defRPr sz="2800">
          <a:solidFill>
            <a:srgbClr val="FF0000"/>
          </a:solidFill>
          <a:latin typeface="Calibri" pitchFamily="34" charset="0"/>
          <a:cs typeface="Arial" pitchFamily="34" charset="0"/>
        </a:defRPr>
      </a:lvl4pPr>
      <a:lvl5pPr algn="l" rtl="0" eaLnBrk="1" fontAlgn="base" hangingPunct="1">
        <a:spcBef>
          <a:spcPct val="0"/>
        </a:spcBef>
        <a:spcAft>
          <a:spcPct val="0"/>
        </a:spcAft>
        <a:defRPr sz="2800">
          <a:solidFill>
            <a:srgbClr val="FF0000"/>
          </a:solidFill>
          <a:latin typeface="Calibri" pitchFamily="34" charset="0"/>
          <a:cs typeface="Arial" pitchFamily="34" charset="0"/>
        </a:defRPr>
      </a:lvl5pPr>
      <a:lvl6pPr marL="457200" algn="l" rtl="0" eaLnBrk="1" fontAlgn="base" hangingPunct="1">
        <a:spcBef>
          <a:spcPct val="0"/>
        </a:spcBef>
        <a:spcAft>
          <a:spcPct val="0"/>
        </a:spcAft>
        <a:defRPr sz="2800">
          <a:solidFill>
            <a:srgbClr val="FF0000"/>
          </a:solidFill>
          <a:latin typeface="Calibri" pitchFamily="34" charset="0"/>
          <a:cs typeface="Arial" pitchFamily="34" charset="0"/>
        </a:defRPr>
      </a:lvl6pPr>
      <a:lvl7pPr marL="914400" algn="l" rtl="0" eaLnBrk="1" fontAlgn="base" hangingPunct="1">
        <a:spcBef>
          <a:spcPct val="0"/>
        </a:spcBef>
        <a:spcAft>
          <a:spcPct val="0"/>
        </a:spcAft>
        <a:defRPr sz="2800">
          <a:solidFill>
            <a:srgbClr val="FF0000"/>
          </a:solidFill>
          <a:latin typeface="Calibri" pitchFamily="34" charset="0"/>
          <a:cs typeface="Arial" pitchFamily="34" charset="0"/>
        </a:defRPr>
      </a:lvl7pPr>
      <a:lvl8pPr marL="1371600" algn="l" rtl="0" eaLnBrk="1" fontAlgn="base" hangingPunct="1">
        <a:spcBef>
          <a:spcPct val="0"/>
        </a:spcBef>
        <a:spcAft>
          <a:spcPct val="0"/>
        </a:spcAft>
        <a:defRPr sz="2800">
          <a:solidFill>
            <a:srgbClr val="FF0000"/>
          </a:solidFill>
          <a:latin typeface="Calibri" pitchFamily="34" charset="0"/>
          <a:cs typeface="Arial" pitchFamily="34" charset="0"/>
        </a:defRPr>
      </a:lvl8pPr>
      <a:lvl9pPr marL="1828800" algn="l" rtl="0" eaLnBrk="1" fontAlgn="base" hangingPunct="1">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2400" b="0" i="0">
          <a:solidFill>
            <a:schemeClr val="tx1"/>
          </a:solidFill>
          <a:latin typeface="Helvetica Light" charset="0"/>
          <a:ea typeface="Helvetica Light" charset="0"/>
          <a:cs typeface="Helvetica Light"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000" b="0" i="0">
          <a:solidFill>
            <a:schemeClr val="tx1"/>
          </a:solidFill>
          <a:latin typeface="Helvetica Light" charset="0"/>
          <a:ea typeface="Helvetica Light" charset="0"/>
          <a:cs typeface="Helvetica Light" charset="0"/>
        </a:defRPr>
      </a:lvl2pPr>
      <a:lvl3pPr marL="1143000" indent="-228600" algn="l" rtl="0" eaLnBrk="1" fontAlgn="base" hangingPunct="1">
        <a:spcBef>
          <a:spcPct val="20000"/>
        </a:spcBef>
        <a:spcAft>
          <a:spcPct val="0"/>
        </a:spcAft>
        <a:buClr>
          <a:schemeClr val="bg2"/>
        </a:buClr>
        <a:buSzPct val="65000"/>
        <a:buFont typeface="Wingdings" charset="2"/>
        <a:buChar char="n"/>
        <a:defRPr b="0" i="0">
          <a:solidFill>
            <a:schemeClr val="tx1"/>
          </a:solidFill>
          <a:latin typeface="Helvetica Light" charset="0"/>
          <a:ea typeface="Helvetica Light" charset="0"/>
          <a:cs typeface="Helvetica Light"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1600" b="0" i="0">
          <a:solidFill>
            <a:schemeClr val="tx1"/>
          </a:solidFill>
          <a:latin typeface="Helvetica Light" charset="0"/>
          <a:ea typeface="Helvetica Light" charset="0"/>
          <a:cs typeface="Helvetica Light" charset="0"/>
        </a:defRPr>
      </a:lvl4pPr>
      <a:lvl5pPr marL="2057400" indent="-228600" algn="l" rtl="0" eaLnBrk="1" fontAlgn="base" hangingPunct="1">
        <a:spcBef>
          <a:spcPct val="20000"/>
        </a:spcBef>
        <a:spcAft>
          <a:spcPct val="0"/>
        </a:spcAft>
        <a:buClr>
          <a:schemeClr val="bg2"/>
        </a:buClr>
        <a:buFont typeface="Wingdings" charset="2"/>
        <a:buChar char="§"/>
        <a:defRPr sz="1600" b="0" i="0">
          <a:solidFill>
            <a:schemeClr val="tx1"/>
          </a:solidFill>
          <a:latin typeface="Helvetica Light" charset="0"/>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9.png"/><Relationship Id="rId12" Type="http://schemas.openxmlformats.org/officeDocument/2006/relationships/image" Target="../media/image80.png"/><Relationship Id="rId2" Type="http://schemas.openxmlformats.org/officeDocument/2006/relationships/image" Target="../media/image8.png"/><Relationship Id="rId1" Type="http://schemas.openxmlformats.org/officeDocument/2006/relationships/slideLayout" Target="../slideLayouts/slideLayout2.xml"/><Relationship Id="rId11" Type="http://schemas.openxmlformats.org/officeDocument/2006/relationships/image" Target="../media/image70.png"/><Relationship Id="rId10" Type="http://schemas.openxmlformats.org/officeDocument/2006/relationships/image" Target="../media/image60.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CA0A8-4442-C241-AF80-BDF4DC482E6D}"/>
              </a:ext>
            </a:extLst>
          </p:cNvPr>
          <p:cNvSpPr>
            <a:spLocks noGrp="1"/>
          </p:cNvSpPr>
          <p:nvPr>
            <p:ph idx="1"/>
          </p:nvPr>
        </p:nvSpPr>
        <p:spPr>
          <a:xfrm>
            <a:off x="1150029" y="1783079"/>
            <a:ext cx="9891941" cy="1645921"/>
          </a:xfr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lstStyle/>
          <a:p>
            <a:pPr marL="0" indent="0" algn="ctr">
              <a:buNone/>
            </a:pPr>
            <a:endParaRPr lang="en-US" sz="300" dirty="0"/>
          </a:p>
          <a:p>
            <a:pPr marL="0" indent="0" algn="ctr">
              <a:buNone/>
            </a:pPr>
            <a:r>
              <a:rPr lang="en-US" sz="4000" dirty="0"/>
              <a:t>Learnability with Indirect Supervision Signals (</a:t>
            </a:r>
            <a:r>
              <a:rPr lang="en-US" sz="4000" dirty="0" err="1"/>
              <a:t>NeurIPS</a:t>
            </a:r>
            <a:r>
              <a:rPr lang="en-US" sz="4000" dirty="0"/>
              <a:t> 2020)</a:t>
            </a:r>
          </a:p>
        </p:txBody>
      </p:sp>
      <p:sp>
        <p:nvSpPr>
          <p:cNvPr id="4" name="Slide Number Placeholder 3">
            <a:extLst>
              <a:ext uri="{FF2B5EF4-FFF2-40B4-BE49-F238E27FC236}">
                <a16:creationId xmlns:a16="http://schemas.microsoft.com/office/drawing/2014/main" id="{0508854F-E159-4E40-8920-AAC27DAA0193}"/>
              </a:ext>
            </a:extLst>
          </p:cNvPr>
          <p:cNvSpPr>
            <a:spLocks noGrp="1"/>
          </p:cNvSpPr>
          <p:nvPr>
            <p:ph type="sldNum" sz="quarter" idx="11"/>
          </p:nvPr>
        </p:nvSpPr>
        <p:spPr/>
        <p:txBody>
          <a:bodyPr/>
          <a:lstStyle/>
          <a:p>
            <a:fld id="{BDF588C3-71D6-5D45-B118-1C664482E1C2}" type="slidenum">
              <a:rPr lang="en-US" smtClean="0"/>
              <a:t>1</a:t>
            </a:fld>
            <a:endParaRPr lang="en-US"/>
          </a:p>
        </p:txBody>
      </p:sp>
      <p:sp>
        <p:nvSpPr>
          <p:cNvPr id="5" name="Content Placeholder 2">
            <a:extLst>
              <a:ext uri="{FF2B5EF4-FFF2-40B4-BE49-F238E27FC236}">
                <a16:creationId xmlns:a16="http://schemas.microsoft.com/office/drawing/2014/main" id="{75243FA9-06D2-4148-AF3F-7DC19BD6F638}"/>
              </a:ext>
            </a:extLst>
          </p:cNvPr>
          <p:cNvSpPr txBox="1">
            <a:spLocks/>
          </p:cNvSpPr>
          <p:nvPr/>
        </p:nvSpPr>
        <p:spPr bwMode="auto">
          <a:xfrm>
            <a:off x="2666999" y="4408977"/>
            <a:ext cx="6858000" cy="4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lgn="ctr">
              <a:buNone/>
            </a:pPr>
            <a:r>
              <a:rPr lang="en-US" dirty="0"/>
              <a:t>Kaifu Wang, Qiang Ning and Dan Roth</a:t>
            </a:r>
          </a:p>
          <a:p>
            <a:endParaRPr lang="en-US" kern="0" dirty="0"/>
          </a:p>
        </p:txBody>
      </p:sp>
    </p:spTree>
    <p:extLst>
      <p:ext uri="{BB962C8B-B14F-4D97-AF65-F5344CB8AC3E}">
        <p14:creationId xmlns:p14="http://schemas.microsoft.com/office/powerpoint/2010/main" val="427860649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43C6-B8D7-3049-AF2F-30332880C04B}"/>
              </a:ext>
            </a:extLst>
          </p:cNvPr>
          <p:cNvSpPr>
            <a:spLocks noGrp="1"/>
          </p:cNvSpPr>
          <p:nvPr>
            <p:ph type="title"/>
          </p:nvPr>
        </p:nvSpPr>
        <p:spPr/>
        <p:txBody>
          <a:bodyPr/>
          <a:lstStyle/>
          <a:p>
            <a:r>
              <a:rPr lang="en-US" dirty="0"/>
              <a:t>Learning Bound</a:t>
            </a:r>
          </a:p>
        </p:txBody>
      </p:sp>
      <p:sp>
        <p:nvSpPr>
          <p:cNvPr id="3" name="Content Placeholder 2">
            <a:extLst>
              <a:ext uri="{FF2B5EF4-FFF2-40B4-BE49-F238E27FC236}">
                <a16:creationId xmlns:a16="http://schemas.microsoft.com/office/drawing/2014/main" id="{BE97441B-B079-A749-89C1-BCD150D0C690}"/>
              </a:ext>
            </a:extLst>
          </p:cNvPr>
          <p:cNvSpPr>
            <a:spLocks noGrp="1"/>
          </p:cNvSpPr>
          <p:nvPr>
            <p:ph idx="1"/>
          </p:nvPr>
        </p:nvSpPr>
        <p:spPr>
          <a:xfrm>
            <a:off x="319316" y="874783"/>
            <a:ext cx="10972800" cy="533401"/>
          </a:xfrm>
        </p:spPr>
        <p:txBody>
          <a:bodyPr/>
          <a:lstStyle/>
          <a:p>
            <a:pPr marL="0" indent="0">
              <a:buNone/>
            </a:pPr>
            <a:r>
              <a:rPr lang="en-US" dirty="0"/>
              <a:t>Now we are able to state the first main result:</a:t>
            </a:r>
          </a:p>
        </p:txBody>
      </p:sp>
      <p:sp>
        <p:nvSpPr>
          <p:cNvPr id="4" name="Slide Number Placeholder 3">
            <a:extLst>
              <a:ext uri="{FF2B5EF4-FFF2-40B4-BE49-F238E27FC236}">
                <a16:creationId xmlns:a16="http://schemas.microsoft.com/office/drawing/2014/main" id="{D9E42598-A8DA-5744-9C6B-E81D2C132DEC}"/>
              </a:ext>
            </a:extLst>
          </p:cNvPr>
          <p:cNvSpPr>
            <a:spLocks noGrp="1"/>
          </p:cNvSpPr>
          <p:nvPr>
            <p:ph type="sldNum" sz="quarter" idx="11"/>
          </p:nvPr>
        </p:nvSpPr>
        <p:spPr/>
        <p:txBody>
          <a:bodyPr/>
          <a:lstStyle/>
          <a:p>
            <a:fld id="{BDF588C3-71D6-5D45-B118-1C664482E1C2}" type="slidenum">
              <a:rPr lang="en-US" smtClean="0"/>
              <a:t>10</a:t>
            </a:fld>
            <a:endParaRPr lang="en-US"/>
          </a:p>
        </p:txBody>
      </p:sp>
      <p:pic>
        <p:nvPicPr>
          <p:cNvPr id="6" name="Picture 5" descr="Text&#10;&#10;Description automatically generated">
            <a:extLst>
              <a:ext uri="{FF2B5EF4-FFF2-40B4-BE49-F238E27FC236}">
                <a16:creationId xmlns:a16="http://schemas.microsoft.com/office/drawing/2014/main" id="{80664A80-AA25-7A42-BA8D-279D98A112BD}"/>
              </a:ext>
            </a:extLst>
          </p:cNvPr>
          <p:cNvPicPr>
            <a:picLocks noChangeAspect="1"/>
          </p:cNvPicPr>
          <p:nvPr/>
        </p:nvPicPr>
        <p:blipFill>
          <a:blip r:embed="rId2"/>
          <a:stretch>
            <a:fillRect/>
          </a:stretch>
        </p:blipFill>
        <p:spPr>
          <a:xfrm>
            <a:off x="1744121" y="1408184"/>
            <a:ext cx="7671111" cy="4492995"/>
          </a:xfrm>
          <a:prstGeom prst="rect">
            <a:avLst/>
          </a:prstGeom>
        </p:spPr>
      </p:pic>
      <p:sp>
        <p:nvSpPr>
          <p:cNvPr id="8" name="Content Placeholder 2">
            <a:extLst>
              <a:ext uri="{FF2B5EF4-FFF2-40B4-BE49-F238E27FC236}">
                <a16:creationId xmlns:a16="http://schemas.microsoft.com/office/drawing/2014/main" id="{9B074C10-FEA5-0F49-99CE-2325453B946C}"/>
              </a:ext>
            </a:extLst>
          </p:cNvPr>
          <p:cNvSpPr txBox="1">
            <a:spLocks/>
          </p:cNvSpPr>
          <p:nvPr/>
        </p:nvSpPr>
        <p:spPr bwMode="auto">
          <a:xfrm>
            <a:off x="391884" y="6104820"/>
            <a:ext cx="10972800"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dirty="0"/>
              <a:t>In words, we can find the optimal classifier as we have a large training set.</a:t>
            </a:r>
          </a:p>
        </p:txBody>
      </p:sp>
    </p:spTree>
    <p:extLst>
      <p:ext uri="{BB962C8B-B14F-4D97-AF65-F5344CB8AC3E}">
        <p14:creationId xmlns:p14="http://schemas.microsoft.com/office/powerpoint/2010/main" val="1679131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diagram&#10;&#10;Description automatically generated with medium confidence">
            <a:extLst>
              <a:ext uri="{FF2B5EF4-FFF2-40B4-BE49-F238E27FC236}">
                <a16:creationId xmlns:a16="http://schemas.microsoft.com/office/drawing/2014/main" id="{9834D84D-1643-7140-9B9E-F5A77959FF90}"/>
              </a:ext>
            </a:extLst>
          </p:cNvPr>
          <p:cNvPicPr>
            <a:picLocks noChangeAspect="1"/>
          </p:cNvPicPr>
          <p:nvPr/>
        </p:nvPicPr>
        <p:blipFill>
          <a:blip r:embed="rId2"/>
          <a:stretch>
            <a:fillRect/>
          </a:stretch>
        </p:blipFill>
        <p:spPr>
          <a:xfrm>
            <a:off x="762000" y="1994042"/>
            <a:ext cx="10048973" cy="3614680"/>
          </a:xfrm>
          <a:prstGeom prst="rect">
            <a:avLst/>
          </a:prstGeom>
        </p:spPr>
      </p:pic>
      <p:sp>
        <p:nvSpPr>
          <p:cNvPr id="2" name="Title 1">
            <a:extLst>
              <a:ext uri="{FF2B5EF4-FFF2-40B4-BE49-F238E27FC236}">
                <a16:creationId xmlns:a16="http://schemas.microsoft.com/office/drawing/2014/main" id="{D471E3DD-471A-D54C-BA14-ACF68FC05DB8}"/>
              </a:ext>
            </a:extLst>
          </p:cNvPr>
          <p:cNvSpPr>
            <a:spLocks noGrp="1"/>
          </p:cNvSpPr>
          <p:nvPr>
            <p:ph type="title"/>
          </p:nvPr>
        </p:nvSpPr>
        <p:spPr/>
        <p:txBody>
          <a:bodyPr/>
          <a:lstStyle/>
          <a:p>
            <a:r>
              <a:rPr lang="en-US" dirty="0"/>
              <a:t>Separation: Illustration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9EFB34-1351-1D4C-8421-1AF6D556B2AE}"/>
                  </a:ext>
                </a:extLst>
              </p:cNvPr>
              <p:cNvSpPr>
                <a:spLocks noGrp="1"/>
              </p:cNvSpPr>
              <p:nvPr>
                <p:ph idx="1"/>
              </p:nvPr>
            </p:nvSpPr>
            <p:spPr>
              <a:xfrm>
                <a:off x="457200" y="932018"/>
                <a:ext cx="10972800" cy="4484915"/>
              </a:xfrm>
            </p:spPr>
            <p:txBody>
              <a:bodyPr/>
              <a:lstStyle/>
              <a:p>
                <a:pPr marL="0" indent="0">
                  <a:buNone/>
                </a:pPr>
                <a:r>
                  <a:rPr lang="en-US" dirty="0"/>
                  <a:t>To check the first two conditions with the learner's prior knowledge, we further propose the </a:t>
                </a:r>
                <a:r>
                  <a:rPr lang="en-US" b="1" dirty="0"/>
                  <a:t>separation</a:t>
                </a:r>
                <a:r>
                  <a:rPr lang="en-US" dirty="0"/>
                  <a:t> condition. We illustrate the definition using the example of partial label </a:t>
                </a:r>
                <a14:m>
                  <m:oMath xmlns:m="http://schemas.openxmlformats.org/officeDocument/2006/math">
                    <m:r>
                      <a:rPr lang="en-US" i="1">
                        <a:latin typeface="Cambria Math" panose="02040503050406030204" pitchFamily="18" charset="0"/>
                      </a:rPr>
                      <m:t>𝑂</m:t>
                    </m:r>
                  </m:oMath>
                </a14:m>
                <a:r>
                  <a:rPr lang="en-US" dirty="0"/>
                  <a:t> for a 3-class classification problem where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 </m:t>
                    </m:r>
                  </m:oMath>
                </a14:m>
                <a:r>
                  <a:rPr lang="en-US" dirty="0"/>
                  <a:t>is identified as a subset of the label space {1,2,3}.</a:t>
                </a:r>
              </a:p>
              <a:p>
                <a:endParaRPr lang="en-US" dirty="0"/>
              </a:p>
            </p:txBody>
          </p:sp>
        </mc:Choice>
        <mc:Fallback xmlns="">
          <p:sp>
            <p:nvSpPr>
              <p:cNvPr id="3" name="Content Placeholder 2">
                <a:extLst>
                  <a:ext uri="{FF2B5EF4-FFF2-40B4-BE49-F238E27FC236}">
                    <a16:creationId xmlns:a16="http://schemas.microsoft.com/office/drawing/2014/main" id="{989EFB34-1351-1D4C-8421-1AF6D556B2AE}"/>
                  </a:ext>
                </a:extLst>
              </p:cNvPr>
              <p:cNvSpPr>
                <a:spLocks noGrp="1" noRot="1" noChangeAspect="1" noMove="1" noResize="1" noEditPoints="1" noAdjustHandles="1" noChangeArrowheads="1" noChangeShapeType="1" noTextEdit="1"/>
              </p:cNvSpPr>
              <p:nvPr>
                <p:ph idx="1"/>
              </p:nvPr>
            </p:nvSpPr>
            <p:spPr>
              <a:xfrm>
                <a:off x="457200" y="932018"/>
                <a:ext cx="10972800" cy="4484915"/>
              </a:xfrm>
              <a:blipFill>
                <a:blip r:embed="rId3"/>
                <a:stretch>
                  <a:fillRect l="-925" t="-113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81A11AB-2AE1-BF4E-A593-10738CAC2EDC}"/>
              </a:ext>
            </a:extLst>
          </p:cNvPr>
          <p:cNvSpPr>
            <a:spLocks noGrp="1"/>
          </p:cNvSpPr>
          <p:nvPr>
            <p:ph type="sldNum" sz="quarter" idx="11"/>
          </p:nvPr>
        </p:nvSpPr>
        <p:spPr/>
        <p:txBody>
          <a:bodyPr/>
          <a:lstStyle/>
          <a:p>
            <a:fld id="{BDF588C3-71D6-5D45-B118-1C664482E1C2}" type="slidenum">
              <a:rPr lang="en-US" smtClean="0"/>
              <a:t>11</a:t>
            </a:fld>
            <a:endParaRPr lang="en-US"/>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0DC14E4A-12F0-5B40-9694-AF52E10CFF40}"/>
                  </a:ext>
                </a:extLst>
              </p:cNvPr>
              <p:cNvSpPr txBox="1">
                <a:spLocks/>
              </p:cNvSpPr>
              <p:nvPr/>
            </p:nvSpPr>
            <p:spPr bwMode="auto">
              <a:xfrm>
                <a:off x="457200" y="5486173"/>
                <a:ext cx="11439427" cy="44849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dirty="0"/>
                  <a:t>A (predicted) label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i="1">
                        <a:latin typeface="Cambria Math" panose="02040503050406030204" pitchFamily="18" charset="0"/>
                      </a:rPr>
                      <m:t> </m:t>
                    </m:r>
                  </m:oMath>
                </a14:m>
                <a:r>
                  <a:rPr lang="en-US" dirty="0"/>
                  <a:t>will induce a distribution family on the annotation space</a:t>
                </a:r>
                <a14:m>
                  <m:oMath xmlns:m="http://schemas.openxmlformats.org/officeDocument/2006/math">
                    <m:r>
                      <a:rPr lang="en-US" b="0" i="0"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𝒪</m:t>
                    </m:r>
                  </m:oMath>
                </a14:m>
                <a:r>
                  <a:rPr lang="en-US" dirty="0"/>
                  <a:t>, denoted as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ea typeface="Cambria Math" panose="02040503050406030204" pitchFamily="18" charset="0"/>
                          </a:rPr>
                          <m:t>𝑖</m:t>
                        </m:r>
                      </m:sub>
                    </m:sSub>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a:latin typeface="Cambria Math" panose="02040503050406030204" pitchFamily="18" charset="0"/>
                        <a:ea typeface="Cambria Math" panose="02040503050406030204" pitchFamily="18" charset="0"/>
                      </a:rPr>
                      <m:t>)</m:t>
                    </m:r>
                  </m:oMath>
                </a14:m>
                <a:r>
                  <a:rPr lang="en-US" dirty="0"/>
                  <a:t>. </a:t>
                </a:r>
                <a:r>
                  <a:rPr lang="en-US" b="1" dirty="0"/>
                  <a:t>Separation</a:t>
                </a:r>
                <a:r>
                  <a:rPr lang="en-US" dirty="0"/>
                  <a:t> condition requires different families are separated by a minimal </a:t>
                </a:r>
                <a:r>
                  <a:rPr lang="en-US" i="1" dirty="0"/>
                  <a:t>distance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&gt;0</m:t>
                    </m:r>
                  </m:oMath>
                </a14:m>
                <a:r>
                  <a:rPr lang="en-US" dirty="0"/>
                  <a:t>.</a:t>
                </a:r>
              </a:p>
              <a:p>
                <a:endParaRPr lang="en-US" kern="0" dirty="0"/>
              </a:p>
            </p:txBody>
          </p:sp>
        </mc:Choice>
        <mc:Fallback xmlns="">
          <p:sp>
            <p:nvSpPr>
              <p:cNvPr id="8" name="Content Placeholder 2">
                <a:extLst>
                  <a:ext uri="{FF2B5EF4-FFF2-40B4-BE49-F238E27FC236}">
                    <a16:creationId xmlns:a16="http://schemas.microsoft.com/office/drawing/2014/main" id="{0DC14E4A-12F0-5B40-9694-AF52E10CFF40}"/>
                  </a:ext>
                </a:extLst>
              </p:cNvPr>
              <p:cNvSpPr txBox="1">
                <a:spLocks noRot="1" noChangeAspect="1" noMove="1" noResize="1" noEditPoints="1" noAdjustHandles="1" noChangeArrowheads="1" noChangeShapeType="1" noTextEdit="1"/>
              </p:cNvSpPr>
              <p:nvPr/>
            </p:nvSpPr>
            <p:spPr bwMode="auto">
              <a:xfrm>
                <a:off x="457200" y="5486173"/>
                <a:ext cx="11439427" cy="4484915"/>
              </a:xfrm>
              <a:prstGeom prst="rect">
                <a:avLst/>
              </a:prstGeom>
              <a:blipFill>
                <a:blip r:embed="rId4"/>
                <a:stretch>
                  <a:fillRect l="-888" t="-8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4364728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32CC-A85A-CA41-9BBD-2E67CAD84918}"/>
              </a:ext>
            </a:extLst>
          </p:cNvPr>
          <p:cNvSpPr>
            <a:spLocks noGrp="1"/>
          </p:cNvSpPr>
          <p:nvPr>
            <p:ph type="title"/>
          </p:nvPr>
        </p:nvSpPr>
        <p:spPr/>
        <p:txBody>
          <a:bodyPr/>
          <a:lstStyle/>
          <a:p>
            <a:r>
              <a:rPr lang="en-US" dirty="0"/>
              <a:t>Separation: Formal Definition</a:t>
            </a:r>
          </a:p>
        </p:txBody>
      </p:sp>
      <p:pic>
        <p:nvPicPr>
          <p:cNvPr id="6" name="Content Placeholder 5" descr="Text&#10;&#10;Description automatically generated">
            <a:extLst>
              <a:ext uri="{FF2B5EF4-FFF2-40B4-BE49-F238E27FC236}">
                <a16:creationId xmlns:a16="http://schemas.microsoft.com/office/drawing/2014/main" id="{5B64E02D-FC10-E041-BB80-A81C9F6C83DD}"/>
              </a:ext>
            </a:extLst>
          </p:cNvPr>
          <p:cNvPicPr>
            <a:picLocks noGrp="1" noChangeAspect="1"/>
          </p:cNvPicPr>
          <p:nvPr>
            <p:ph idx="1"/>
          </p:nvPr>
        </p:nvPicPr>
        <p:blipFill>
          <a:blip r:embed="rId2"/>
          <a:stretch>
            <a:fillRect/>
          </a:stretch>
        </p:blipFill>
        <p:spPr>
          <a:xfrm>
            <a:off x="1729817" y="1172197"/>
            <a:ext cx="8373136" cy="3314962"/>
          </a:xfrm>
        </p:spPr>
      </p:pic>
      <p:sp>
        <p:nvSpPr>
          <p:cNvPr id="4" name="Slide Number Placeholder 3">
            <a:extLst>
              <a:ext uri="{FF2B5EF4-FFF2-40B4-BE49-F238E27FC236}">
                <a16:creationId xmlns:a16="http://schemas.microsoft.com/office/drawing/2014/main" id="{9724ECF4-E6AF-A643-A21E-6842DC6A8566}"/>
              </a:ext>
            </a:extLst>
          </p:cNvPr>
          <p:cNvSpPr>
            <a:spLocks noGrp="1"/>
          </p:cNvSpPr>
          <p:nvPr>
            <p:ph type="sldNum" sz="quarter" idx="11"/>
          </p:nvPr>
        </p:nvSpPr>
        <p:spPr/>
        <p:txBody>
          <a:bodyPr/>
          <a:lstStyle/>
          <a:p>
            <a:fld id="{BDF588C3-71D6-5D45-B118-1C664482E1C2}" type="slidenum">
              <a:rPr lang="en-US" smtClean="0"/>
              <a:t>12</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5834C32-6C6F-B84E-96EE-42D97C131C8C}"/>
                  </a:ext>
                </a:extLst>
              </p:cNvPr>
              <p:cNvSpPr txBox="1">
                <a:spLocks/>
              </p:cNvSpPr>
              <p:nvPr/>
            </p:nvSpPr>
            <p:spPr bwMode="auto">
              <a:xfrm>
                <a:off x="457200" y="4610383"/>
                <a:ext cx="10972800" cy="5334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dirty="0"/>
                  <a:t>Moreover, if (1) is not satisfied, then it can be shown the learning problem can be arbitrarily difficult since different labels can induce arbitrarily similar distributions over annotation space</a:t>
                </a:r>
                <a14:m>
                  <m:oMath xmlns:m="http://schemas.openxmlformats.org/officeDocument/2006/math">
                    <m:r>
                      <a:rPr lang="en-US" b="0" i="0"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𝒪</m:t>
                    </m:r>
                    <m:r>
                      <a:rPr lang="en-US" b="0" i="1" smtClean="0">
                        <a:latin typeface="Cambria Math" panose="02040503050406030204" pitchFamily="18" charset="0"/>
                      </a:rPr>
                      <m:t>. </m:t>
                    </m:r>
                  </m:oMath>
                </a14:m>
                <a:r>
                  <a:rPr lang="en-US" dirty="0"/>
                  <a:t>In other words, the observation of </a:t>
                </a:r>
                <a14:m>
                  <m:oMath xmlns:m="http://schemas.openxmlformats.org/officeDocument/2006/math">
                    <m:r>
                      <a:rPr lang="en-US" i="1">
                        <a:latin typeface="Cambria Math" panose="02040503050406030204" pitchFamily="18" charset="0"/>
                      </a:rPr>
                      <m:t>𝑂</m:t>
                    </m:r>
                  </m:oMath>
                </a14:m>
                <a:r>
                  <a:rPr lang="en-US" dirty="0"/>
                  <a:t> cannot help us to distinguish different labels.</a:t>
                </a:r>
              </a:p>
            </p:txBody>
          </p:sp>
        </mc:Choice>
        <mc:Fallback xmlns="">
          <p:sp>
            <p:nvSpPr>
              <p:cNvPr id="9" name="Content Placeholder 2">
                <a:extLst>
                  <a:ext uri="{FF2B5EF4-FFF2-40B4-BE49-F238E27FC236}">
                    <a16:creationId xmlns:a16="http://schemas.microsoft.com/office/drawing/2014/main" id="{45834C32-6C6F-B84E-96EE-42D97C131C8C}"/>
                  </a:ext>
                </a:extLst>
              </p:cNvPr>
              <p:cNvSpPr txBox="1">
                <a:spLocks noRot="1" noChangeAspect="1" noMove="1" noResize="1" noEditPoints="1" noAdjustHandles="1" noChangeArrowheads="1" noChangeShapeType="1" noTextEdit="1"/>
              </p:cNvSpPr>
              <p:nvPr/>
            </p:nvSpPr>
            <p:spPr bwMode="auto">
              <a:xfrm>
                <a:off x="457200" y="4610383"/>
                <a:ext cx="10972800" cy="533401"/>
              </a:xfrm>
              <a:prstGeom prst="rect">
                <a:avLst/>
              </a:prstGeom>
              <a:blipFill>
                <a:blip r:embed="rId3"/>
                <a:stretch>
                  <a:fillRect l="-925" t="-6818" r="-347" b="-2068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6432665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308F-E602-CF42-8940-CE72E85DFE66}"/>
              </a:ext>
            </a:extLst>
          </p:cNvPr>
          <p:cNvSpPr>
            <a:spLocks noGrp="1"/>
          </p:cNvSpPr>
          <p:nvPr>
            <p:ph type="title"/>
          </p:nvPr>
        </p:nvSpPr>
        <p:spPr/>
        <p:txBody>
          <a:bodyPr/>
          <a:lstStyle/>
          <a:p>
            <a:r>
              <a:rPr lang="en-US" dirty="0"/>
              <a:t>Application: Partial Annotation with Noise</a:t>
            </a:r>
          </a:p>
        </p:txBody>
      </p:sp>
      <p:sp>
        <p:nvSpPr>
          <p:cNvPr id="3" name="Content Placeholder 2">
            <a:extLst>
              <a:ext uri="{FF2B5EF4-FFF2-40B4-BE49-F238E27FC236}">
                <a16:creationId xmlns:a16="http://schemas.microsoft.com/office/drawing/2014/main" id="{459544B9-6F8B-F340-9BB0-4BBF23232D63}"/>
              </a:ext>
            </a:extLst>
          </p:cNvPr>
          <p:cNvSpPr>
            <a:spLocks noGrp="1"/>
          </p:cNvSpPr>
          <p:nvPr>
            <p:ph idx="1"/>
          </p:nvPr>
        </p:nvSpPr>
        <p:spPr>
          <a:xfrm>
            <a:off x="457200" y="1082847"/>
            <a:ext cx="10972800" cy="4484915"/>
          </a:xfrm>
        </p:spPr>
        <p:txBody>
          <a:bodyPr/>
          <a:lstStyle/>
          <a:p>
            <a:pPr marL="0" indent="0">
              <a:buNone/>
            </a:pPr>
            <a:r>
              <a:rPr lang="en-US" dirty="0"/>
              <a:t>In this way, we can include many learning conditions for specific scenarios proposed in literature as special cases of separation:</a:t>
            </a:r>
          </a:p>
          <a:p>
            <a:endParaRPr lang="en-US" dirty="0"/>
          </a:p>
        </p:txBody>
      </p:sp>
      <p:sp>
        <p:nvSpPr>
          <p:cNvPr id="4" name="Slide Number Placeholder 3">
            <a:extLst>
              <a:ext uri="{FF2B5EF4-FFF2-40B4-BE49-F238E27FC236}">
                <a16:creationId xmlns:a16="http://schemas.microsoft.com/office/drawing/2014/main" id="{A0E0E7A0-7783-E141-A365-0FD6AC0F983B}"/>
              </a:ext>
            </a:extLst>
          </p:cNvPr>
          <p:cNvSpPr>
            <a:spLocks noGrp="1"/>
          </p:cNvSpPr>
          <p:nvPr>
            <p:ph type="sldNum" sz="quarter" idx="11"/>
          </p:nvPr>
        </p:nvSpPr>
        <p:spPr/>
        <p:txBody>
          <a:bodyPr/>
          <a:lstStyle/>
          <a:p>
            <a:fld id="{BDF588C3-71D6-5D45-B118-1C664482E1C2}" type="slidenum">
              <a:rPr lang="en-US" smtClean="0"/>
              <a:t>13</a:t>
            </a:fld>
            <a:endParaRPr lang="en-US"/>
          </a:p>
        </p:txBody>
      </p:sp>
      <p:pic>
        <p:nvPicPr>
          <p:cNvPr id="6" name="Picture 5" descr="Text, letter&#10;&#10;Description automatically generated">
            <a:extLst>
              <a:ext uri="{FF2B5EF4-FFF2-40B4-BE49-F238E27FC236}">
                <a16:creationId xmlns:a16="http://schemas.microsoft.com/office/drawing/2014/main" id="{742A077F-4163-1441-BDF1-136D473D8DB9}"/>
              </a:ext>
            </a:extLst>
          </p:cNvPr>
          <p:cNvPicPr>
            <a:picLocks noChangeAspect="1"/>
          </p:cNvPicPr>
          <p:nvPr/>
        </p:nvPicPr>
        <p:blipFill>
          <a:blip r:embed="rId2"/>
          <a:stretch>
            <a:fillRect/>
          </a:stretch>
        </p:blipFill>
        <p:spPr>
          <a:xfrm>
            <a:off x="678729" y="1911581"/>
            <a:ext cx="7360305" cy="4612340"/>
          </a:xfrm>
          <a:prstGeom prst="rect">
            <a:avLst/>
          </a:prstGeom>
        </p:spPr>
      </p:pic>
    </p:spTree>
    <p:extLst>
      <p:ext uri="{BB962C8B-B14F-4D97-AF65-F5344CB8AC3E}">
        <p14:creationId xmlns:p14="http://schemas.microsoft.com/office/powerpoint/2010/main" val="5994635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FD4F-94B2-FB4D-A3A5-01119FE717B6}"/>
              </a:ext>
            </a:extLst>
          </p:cNvPr>
          <p:cNvSpPr>
            <a:spLocks noGrp="1"/>
          </p:cNvSpPr>
          <p:nvPr>
            <p:ph type="title"/>
          </p:nvPr>
        </p:nvSpPr>
        <p:spPr/>
        <p:txBody>
          <a:bodyPr/>
          <a:lstStyle/>
          <a:p>
            <a:r>
              <a:rPr lang="en-US" dirty="0"/>
              <a:t>Application: Joint Supervision</a:t>
            </a:r>
          </a:p>
        </p:txBody>
      </p:sp>
      <p:sp>
        <p:nvSpPr>
          <p:cNvPr id="3" name="Content Placeholder 2">
            <a:extLst>
              <a:ext uri="{FF2B5EF4-FFF2-40B4-BE49-F238E27FC236}">
                <a16:creationId xmlns:a16="http://schemas.microsoft.com/office/drawing/2014/main" id="{7BD08C91-AE7B-A34F-B2F4-489136FEA66E}"/>
              </a:ext>
            </a:extLst>
          </p:cNvPr>
          <p:cNvSpPr>
            <a:spLocks noGrp="1"/>
          </p:cNvSpPr>
          <p:nvPr>
            <p:ph idx="1"/>
          </p:nvPr>
        </p:nvSpPr>
        <p:spPr>
          <a:xfrm>
            <a:off x="399326" y="861973"/>
            <a:ext cx="11400790" cy="2854547"/>
          </a:xfrm>
        </p:spPr>
        <p:txBody>
          <a:bodyPr/>
          <a:lstStyle/>
          <a:p>
            <a:pPr marL="0" indent="0">
              <a:buNone/>
            </a:pPr>
            <a:r>
              <a:rPr lang="en-US" dirty="0"/>
              <a:t>If a single source of supervision signal cannot ensure learnability, it should be used jointly with other signals. We show that a joint supervision can:</a:t>
            </a:r>
          </a:p>
          <a:p>
            <a:r>
              <a:rPr lang="en-US" dirty="0"/>
              <a:t>Harm the separation if supervision signals are simply mixed. This is due to the convexity of the KL-divergence.</a:t>
            </a:r>
          </a:p>
          <a:p>
            <a:r>
              <a:rPr lang="en-US" dirty="0"/>
              <a:t>Preserve the pairwise separation if modelled </a:t>
            </a:r>
            <a:r>
              <a:rPr lang="en-US" i="1" dirty="0"/>
              <a:t>properly</a:t>
            </a:r>
            <a:r>
              <a:rPr lang="en-US" dirty="0"/>
              <a:t>. This effect is visualized in the following figure, where each signal cannot separate one pair of labels, but can be combined to ensure global separation.</a:t>
            </a:r>
          </a:p>
          <a:p>
            <a:pPr marL="0" indent="0">
              <a:buNone/>
            </a:pPr>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6FAC119-4960-D14E-862A-BF361C1D0E8F}"/>
              </a:ext>
            </a:extLst>
          </p:cNvPr>
          <p:cNvSpPr>
            <a:spLocks noGrp="1"/>
          </p:cNvSpPr>
          <p:nvPr>
            <p:ph type="sldNum" sz="quarter" idx="11"/>
          </p:nvPr>
        </p:nvSpPr>
        <p:spPr/>
        <p:txBody>
          <a:bodyPr/>
          <a:lstStyle/>
          <a:p>
            <a:fld id="{BDF588C3-71D6-5D45-B118-1C664482E1C2}" type="slidenum">
              <a:rPr lang="en-US" smtClean="0"/>
              <a:t>14</a:t>
            </a:fld>
            <a:endParaRPr lang="en-US"/>
          </a:p>
        </p:txBody>
      </p:sp>
      <p:grpSp>
        <p:nvGrpSpPr>
          <p:cNvPr id="31" name="Group 30">
            <a:extLst>
              <a:ext uri="{FF2B5EF4-FFF2-40B4-BE49-F238E27FC236}">
                <a16:creationId xmlns:a16="http://schemas.microsoft.com/office/drawing/2014/main" id="{C7A914EF-89A2-334B-9CA6-E7758DEEB392}"/>
              </a:ext>
            </a:extLst>
          </p:cNvPr>
          <p:cNvGrpSpPr/>
          <p:nvPr/>
        </p:nvGrpSpPr>
        <p:grpSpPr>
          <a:xfrm>
            <a:off x="3022936" y="3869940"/>
            <a:ext cx="9028976" cy="2500561"/>
            <a:chOff x="609600" y="4127351"/>
            <a:chExt cx="9093909" cy="2523820"/>
          </a:xfrm>
        </p:grpSpPr>
        <p:sp>
          <p:nvSpPr>
            <p:cNvPr id="5" name="Triangle 4">
              <a:extLst>
                <a:ext uri="{FF2B5EF4-FFF2-40B4-BE49-F238E27FC236}">
                  <a16:creationId xmlns:a16="http://schemas.microsoft.com/office/drawing/2014/main" id="{F9C3A59C-DA09-1541-A9B5-E52634D0CD47}"/>
                </a:ext>
              </a:extLst>
            </p:cNvPr>
            <p:cNvSpPr/>
            <p:nvPr/>
          </p:nvSpPr>
          <p:spPr>
            <a:xfrm>
              <a:off x="609600" y="4132486"/>
              <a:ext cx="3059125" cy="2518685"/>
            </a:xfrm>
            <a:prstGeom prst="triangle">
              <a:avLst/>
            </a:prstGeom>
            <a:solidFill>
              <a:schemeClr val="accent1">
                <a:lumMod val="20000"/>
                <a:lumOff val="80000"/>
                <a:alpha val="73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326532"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uFillTx/>
                <a:latin typeface="+mn-lt"/>
                <a:ea typeface="+mn-ea"/>
                <a:cs typeface="+mn-cs"/>
                <a:sym typeface="Calibri"/>
              </a:endParaRPr>
            </a:p>
          </p:txBody>
        </p:sp>
        <p:sp>
          <p:nvSpPr>
            <p:cNvPr id="6" name="Oval 5">
              <a:extLst>
                <a:ext uri="{FF2B5EF4-FFF2-40B4-BE49-F238E27FC236}">
                  <a16:creationId xmlns:a16="http://schemas.microsoft.com/office/drawing/2014/main" id="{24228DF1-E7F5-E242-9A5B-C3B4D19CA2EB}"/>
                </a:ext>
              </a:extLst>
            </p:cNvPr>
            <p:cNvSpPr/>
            <p:nvPr/>
          </p:nvSpPr>
          <p:spPr>
            <a:xfrm>
              <a:off x="2108344" y="5657478"/>
              <a:ext cx="1033248" cy="720877"/>
            </a:xfrm>
            <a:prstGeom prst="ellipse">
              <a:avLst/>
            </a:prstGeom>
            <a:solidFill>
              <a:srgbClr val="B3B7CC">
                <a:alpha val="50000"/>
              </a:srgb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BBBFD6"/>
                </a:solidFill>
              </a:endParaRPr>
            </a:p>
          </p:txBody>
        </p:sp>
        <p:sp>
          <p:nvSpPr>
            <p:cNvPr id="7" name="Hexagon 6">
              <a:extLst>
                <a:ext uri="{FF2B5EF4-FFF2-40B4-BE49-F238E27FC236}">
                  <a16:creationId xmlns:a16="http://schemas.microsoft.com/office/drawing/2014/main" id="{776A9F4C-08EB-1A47-B01D-59C2C790E89A}"/>
                </a:ext>
              </a:extLst>
            </p:cNvPr>
            <p:cNvSpPr/>
            <p:nvPr/>
          </p:nvSpPr>
          <p:spPr>
            <a:xfrm>
              <a:off x="6799931" y="4127351"/>
              <a:ext cx="2903578" cy="2518685"/>
            </a:xfrm>
            <a:prstGeom prst="hexagon">
              <a:avLst/>
            </a:prstGeom>
            <a:solidFill>
              <a:schemeClr val="accent1">
                <a:lumMod val="20000"/>
                <a:lumOff val="80000"/>
                <a:alpha val="7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326532"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uFillTx/>
                <a:latin typeface="+mn-lt"/>
                <a:ea typeface="+mn-ea"/>
                <a:cs typeface="+mn-cs"/>
                <a:sym typeface="Calibri"/>
              </a:endParaRPr>
            </a:p>
          </p:txBody>
        </p:sp>
        <p:sp>
          <p:nvSpPr>
            <p:cNvPr id="8" name="Oval 7">
              <a:extLst>
                <a:ext uri="{FF2B5EF4-FFF2-40B4-BE49-F238E27FC236}">
                  <a16:creationId xmlns:a16="http://schemas.microsoft.com/office/drawing/2014/main" id="{2776E066-E92D-B240-8B08-8DC62A79AD1E}"/>
                </a:ext>
              </a:extLst>
            </p:cNvPr>
            <p:cNvSpPr/>
            <p:nvPr/>
          </p:nvSpPr>
          <p:spPr>
            <a:xfrm>
              <a:off x="1292260" y="5778114"/>
              <a:ext cx="1033248" cy="720877"/>
            </a:xfrm>
            <a:prstGeom prst="ellipse">
              <a:avLst/>
            </a:prstGeom>
            <a:solidFill>
              <a:srgbClr val="B3B7CC">
                <a:alpha val="50000"/>
              </a:srgb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BBBFD6"/>
                </a:solidFill>
              </a:endParaRPr>
            </a:p>
          </p:txBody>
        </p:sp>
        <p:pic>
          <p:nvPicPr>
            <p:cNvPr id="9" name="Picture 8">
              <a:extLst>
                <a:ext uri="{FF2B5EF4-FFF2-40B4-BE49-F238E27FC236}">
                  <a16:creationId xmlns:a16="http://schemas.microsoft.com/office/drawing/2014/main" id="{924F9231-4A14-7148-A06E-AFC5125092E5}"/>
                </a:ext>
              </a:extLst>
            </p:cNvPr>
            <p:cNvPicPr>
              <a:picLocks noChangeAspect="1"/>
            </p:cNvPicPr>
            <p:nvPr/>
          </p:nvPicPr>
          <p:blipFill>
            <a:blip r:embed="rId2"/>
            <a:stretch>
              <a:fillRect/>
            </a:stretch>
          </p:blipFill>
          <p:spPr>
            <a:xfrm>
              <a:off x="845754" y="6324737"/>
              <a:ext cx="350649" cy="239016"/>
            </a:xfrm>
            <a:prstGeom prst="rect">
              <a:avLst/>
            </a:prstGeom>
          </p:spPr>
        </p:pic>
        <p:pic>
          <p:nvPicPr>
            <p:cNvPr id="10" name="Picture 9">
              <a:extLst>
                <a:ext uri="{FF2B5EF4-FFF2-40B4-BE49-F238E27FC236}">
                  <a16:creationId xmlns:a16="http://schemas.microsoft.com/office/drawing/2014/main" id="{7479718F-D74E-DF49-A599-450223AA07D8}"/>
                </a:ext>
              </a:extLst>
            </p:cNvPr>
            <p:cNvPicPr>
              <a:picLocks noChangeAspect="1"/>
            </p:cNvPicPr>
            <p:nvPr/>
          </p:nvPicPr>
          <p:blipFill>
            <a:blip r:embed="rId3"/>
            <a:stretch>
              <a:fillRect/>
            </a:stretch>
          </p:blipFill>
          <p:spPr>
            <a:xfrm>
              <a:off x="1510407" y="6034893"/>
              <a:ext cx="513214" cy="230590"/>
            </a:xfrm>
            <a:prstGeom prst="rect">
              <a:avLst/>
            </a:prstGeom>
          </p:spPr>
        </p:pic>
        <p:sp>
          <p:nvSpPr>
            <p:cNvPr id="11" name="Oval 10">
              <a:extLst>
                <a:ext uri="{FF2B5EF4-FFF2-40B4-BE49-F238E27FC236}">
                  <a16:creationId xmlns:a16="http://schemas.microsoft.com/office/drawing/2014/main" id="{95644399-A1DF-C440-B262-7CF383DEA1FE}"/>
                </a:ext>
              </a:extLst>
            </p:cNvPr>
            <p:cNvSpPr/>
            <p:nvPr/>
          </p:nvSpPr>
          <p:spPr>
            <a:xfrm>
              <a:off x="7625747" y="4302380"/>
              <a:ext cx="1067515" cy="831462"/>
            </a:xfrm>
            <a:prstGeom prst="ellipse">
              <a:avLst/>
            </a:prstGeom>
            <a:solidFill>
              <a:srgbClr val="B3B7CC">
                <a:alpha val="50000"/>
              </a:srgbClr>
            </a:solid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431BE379-416A-4E4C-B342-EF92F02E3023}"/>
                </a:ext>
              </a:extLst>
            </p:cNvPr>
            <p:cNvPicPr>
              <a:picLocks noChangeAspect="1"/>
            </p:cNvPicPr>
            <p:nvPr/>
          </p:nvPicPr>
          <p:blipFill>
            <a:blip r:embed="rId4"/>
            <a:stretch>
              <a:fillRect/>
            </a:stretch>
          </p:blipFill>
          <p:spPr>
            <a:xfrm>
              <a:off x="7884852" y="4605202"/>
              <a:ext cx="491148" cy="254625"/>
            </a:xfrm>
            <a:prstGeom prst="rect">
              <a:avLst/>
            </a:prstGeom>
          </p:spPr>
        </p:pic>
        <p:sp>
          <p:nvSpPr>
            <p:cNvPr id="13" name="Oval 12">
              <a:extLst>
                <a:ext uri="{FF2B5EF4-FFF2-40B4-BE49-F238E27FC236}">
                  <a16:creationId xmlns:a16="http://schemas.microsoft.com/office/drawing/2014/main" id="{58F60AF1-D741-1643-94B0-E7E77001D2AC}"/>
                </a:ext>
              </a:extLst>
            </p:cNvPr>
            <p:cNvSpPr/>
            <p:nvPr/>
          </p:nvSpPr>
          <p:spPr>
            <a:xfrm>
              <a:off x="7414995" y="5332788"/>
              <a:ext cx="978462" cy="885544"/>
            </a:xfrm>
            <a:prstGeom prst="ellipse">
              <a:avLst/>
            </a:prstGeom>
            <a:solidFill>
              <a:srgbClr val="B3B7CC">
                <a:alpha val="50000"/>
              </a:srgbClr>
            </a:solid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id="{C6C547C8-119E-D74E-A536-0D9EA956D66E}"/>
                </a:ext>
              </a:extLst>
            </p:cNvPr>
            <p:cNvPicPr>
              <a:picLocks noChangeAspect="1"/>
            </p:cNvPicPr>
            <p:nvPr/>
          </p:nvPicPr>
          <p:blipFill>
            <a:blip r:embed="rId5"/>
            <a:stretch>
              <a:fillRect/>
            </a:stretch>
          </p:blipFill>
          <p:spPr>
            <a:xfrm>
              <a:off x="7639550" y="5636319"/>
              <a:ext cx="490876" cy="254484"/>
            </a:xfrm>
            <a:prstGeom prst="rect">
              <a:avLst/>
            </a:prstGeom>
          </p:spPr>
        </p:pic>
        <p:pic>
          <p:nvPicPr>
            <p:cNvPr id="15" name="Picture 14">
              <a:extLst>
                <a:ext uri="{FF2B5EF4-FFF2-40B4-BE49-F238E27FC236}">
                  <a16:creationId xmlns:a16="http://schemas.microsoft.com/office/drawing/2014/main" id="{F13D7314-5B26-6E4F-B662-EF8D354A79A6}"/>
                </a:ext>
              </a:extLst>
            </p:cNvPr>
            <p:cNvPicPr>
              <a:picLocks noChangeAspect="1"/>
            </p:cNvPicPr>
            <p:nvPr/>
          </p:nvPicPr>
          <p:blipFill>
            <a:blip r:embed="rId6"/>
            <a:stretch>
              <a:fillRect/>
            </a:stretch>
          </p:blipFill>
          <p:spPr>
            <a:xfrm>
              <a:off x="7459386" y="6304518"/>
              <a:ext cx="425466" cy="262588"/>
            </a:xfrm>
            <a:prstGeom prst="rect">
              <a:avLst/>
            </a:prstGeom>
          </p:spPr>
        </p:pic>
        <p:sp>
          <p:nvSpPr>
            <p:cNvPr id="16" name="Oval 15">
              <a:extLst>
                <a:ext uri="{FF2B5EF4-FFF2-40B4-BE49-F238E27FC236}">
                  <a16:creationId xmlns:a16="http://schemas.microsoft.com/office/drawing/2014/main" id="{8ACB0B93-B7BF-CE45-83F7-3C21B960ED22}"/>
                </a:ext>
              </a:extLst>
            </p:cNvPr>
            <p:cNvSpPr/>
            <p:nvPr/>
          </p:nvSpPr>
          <p:spPr>
            <a:xfrm>
              <a:off x="1679061" y="4911649"/>
              <a:ext cx="858566" cy="617439"/>
            </a:xfrm>
            <a:prstGeom prst="ellipse">
              <a:avLst/>
            </a:prstGeom>
            <a:solidFill>
              <a:srgbClr val="B3B7CC">
                <a:alpha val="50000"/>
              </a:srgb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BBBFD6"/>
                </a:solidFill>
              </a:endParaRPr>
            </a:p>
          </p:txBody>
        </p:sp>
        <p:pic>
          <p:nvPicPr>
            <p:cNvPr id="17" name="Graphic 16">
              <a:extLst>
                <a:ext uri="{FF2B5EF4-FFF2-40B4-BE49-F238E27FC236}">
                  <a16:creationId xmlns:a16="http://schemas.microsoft.com/office/drawing/2014/main" id="{E349C51F-A5BB-D941-8309-52C44C997B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21365" y="5939559"/>
              <a:ext cx="526379" cy="215337"/>
            </a:xfrm>
            <a:prstGeom prst="rect">
              <a:avLst/>
            </a:prstGeom>
          </p:spPr>
        </p:pic>
        <p:pic>
          <p:nvPicPr>
            <p:cNvPr id="18" name="Picture 17">
              <a:extLst>
                <a:ext uri="{FF2B5EF4-FFF2-40B4-BE49-F238E27FC236}">
                  <a16:creationId xmlns:a16="http://schemas.microsoft.com/office/drawing/2014/main" id="{BAB18A25-F87E-4444-8CE5-06FA460E10DA}"/>
                </a:ext>
              </a:extLst>
            </p:cNvPr>
            <p:cNvPicPr>
              <a:picLocks noChangeAspect="1"/>
            </p:cNvPicPr>
            <p:nvPr/>
          </p:nvPicPr>
          <p:blipFill>
            <a:blip r:embed="rId9"/>
            <a:stretch>
              <a:fillRect/>
            </a:stretch>
          </p:blipFill>
          <p:spPr>
            <a:xfrm>
              <a:off x="1808884" y="5075788"/>
              <a:ext cx="554613" cy="249190"/>
            </a:xfrm>
            <a:prstGeom prst="rect">
              <a:avLst/>
            </a:prstGeom>
          </p:spPr>
        </p:pic>
        <p:sp>
          <p:nvSpPr>
            <p:cNvPr id="19" name="Triangle 18">
              <a:extLst>
                <a:ext uri="{FF2B5EF4-FFF2-40B4-BE49-F238E27FC236}">
                  <a16:creationId xmlns:a16="http://schemas.microsoft.com/office/drawing/2014/main" id="{F65AC2A1-353F-674D-A93C-A5E873C63805}"/>
                </a:ext>
              </a:extLst>
            </p:cNvPr>
            <p:cNvSpPr/>
            <p:nvPr/>
          </p:nvSpPr>
          <p:spPr>
            <a:xfrm>
              <a:off x="3780022" y="4132486"/>
              <a:ext cx="3059125" cy="2518685"/>
            </a:xfrm>
            <a:prstGeom prst="triangle">
              <a:avLst/>
            </a:prstGeom>
            <a:solidFill>
              <a:schemeClr val="accent1">
                <a:lumMod val="20000"/>
                <a:lumOff val="80000"/>
                <a:alpha val="73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326532"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uFillTx/>
                <a:latin typeface="+mn-lt"/>
                <a:ea typeface="+mn-ea"/>
                <a:cs typeface="+mn-cs"/>
                <a:sym typeface="Calibri"/>
              </a:endParaRPr>
            </a:p>
          </p:txBody>
        </p:sp>
        <p:sp>
          <p:nvSpPr>
            <p:cNvPr id="20" name="Oval 19">
              <a:extLst>
                <a:ext uri="{FF2B5EF4-FFF2-40B4-BE49-F238E27FC236}">
                  <a16:creationId xmlns:a16="http://schemas.microsoft.com/office/drawing/2014/main" id="{4A4D5E5A-C94B-C541-893D-E521FD36C412}"/>
                </a:ext>
              </a:extLst>
            </p:cNvPr>
            <p:cNvSpPr/>
            <p:nvPr/>
          </p:nvSpPr>
          <p:spPr>
            <a:xfrm>
              <a:off x="5417928" y="5789749"/>
              <a:ext cx="1033248" cy="720877"/>
            </a:xfrm>
            <a:prstGeom prst="ellipse">
              <a:avLst/>
            </a:prstGeom>
            <a:solidFill>
              <a:srgbClr val="B3B7CC">
                <a:alpha val="50000"/>
              </a:srgb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BBBFD6"/>
                </a:solidFill>
              </a:endParaRPr>
            </a:p>
          </p:txBody>
        </p:sp>
        <p:sp>
          <p:nvSpPr>
            <p:cNvPr id="21" name="Oval 20">
              <a:extLst>
                <a:ext uri="{FF2B5EF4-FFF2-40B4-BE49-F238E27FC236}">
                  <a16:creationId xmlns:a16="http://schemas.microsoft.com/office/drawing/2014/main" id="{9FC44C87-62C9-E147-930F-BCCCBCCE7C1D}"/>
                </a:ext>
              </a:extLst>
            </p:cNvPr>
            <p:cNvSpPr/>
            <p:nvPr/>
          </p:nvSpPr>
          <p:spPr>
            <a:xfrm>
              <a:off x="4454109" y="5332788"/>
              <a:ext cx="1033248" cy="720877"/>
            </a:xfrm>
            <a:prstGeom prst="ellipse">
              <a:avLst/>
            </a:prstGeom>
            <a:solidFill>
              <a:srgbClr val="B3B7CC">
                <a:alpha val="50000"/>
              </a:srgb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BBBFD6"/>
                </a:solidFill>
              </a:endParaRPr>
            </a:p>
          </p:txBody>
        </p:sp>
        <p:pic>
          <p:nvPicPr>
            <p:cNvPr id="22" name="Picture 21">
              <a:extLst>
                <a:ext uri="{FF2B5EF4-FFF2-40B4-BE49-F238E27FC236}">
                  <a16:creationId xmlns:a16="http://schemas.microsoft.com/office/drawing/2014/main" id="{397D9FF6-82B4-2D44-B453-046D89A9F73C}"/>
                </a:ext>
              </a:extLst>
            </p:cNvPr>
            <p:cNvPicPr>
              <a:picLocks noChangeAspect="1"/>
            </p:cNvPicPr>
            <p:nvPr/>
          </p:nvPicPr>
          <p:blipFill>
            <a:blip r:embed="rId2"/>
            <a:stretch>
              <a:fillRect/>
            </a:stretch>
          </p:blipFill>
          <p:spPr>
            <a:xfrm>
              <a:off x="4016176" y="6324737"/>
              <a:ext cx="350649" cy="239016"/>
            </a:xfrm>
            <a:prstGeom prst="rect">
              <a:avLst/>
            </a:prstGeom>
          </p:spPr>
        </p:pic>
        <p:pic>
          <p:nvPicPr>
            <p:cNvPr id="23" name="Picture 22">
              <a:extLst>
                <a:ext uri="{FF2B5EF4-FFF2-40B4-BE49-F238E27FC236}">
                  <a16:creationId xmlns:a16="http://schemas.microsoft.com/office/drawing/2014/main" id="{FAE58BA5-198E-8E4E-A70C-694AAE943F9E}"/>
                </a:ext>
              </a:extLst>
            </p:cNvPr>
            <p:cNvPicPr>
              <a:picLocks noChangeAspect="1"/>
            </p:cNvPicPr>
            <p:nvPr/>
          </p:nvPicPr>
          <p:blipFill>
            <a:blip r:embed="rId3"/>
            <a:stretch>
              <a:fillRect/>
            </a:stretch>
          </p:blipFill>
          <p:spPr>
            <a:xfrm>
              <a:off x="4679412" y="5597251"/>
              <a:ext cx="513214" cy="230590"/>
            </a:xfrm>
            <a:prstGeom prst="rect">
              <a:avLst/>
            </a:prstGeom>
          </p:spPr>
        </p:pic>
        <p:sp>
          <p:nvSpPr>
            <p:cNvPr id="24" name="Oval 23">
              <a:extLst>
                <a:ext uri="{FF2B5EF4-FFF2-40B4-BE49-F238E27FC236}">
                  <a16:creationId xmlns:a16="http://schemas.microsoft.com/office/drawing/2014/main" id="{D9C34B1F-FE15-5F41-85F2-0C1BDE5B4688}"/>
                </a:ext>
              </a:extLst>
            </p:cNvPr>
            <p:cNvSpPr/>
            <p:nvPr/>
          </p:nvSpPr>
          <p:spPr>
            <a:xfrm>
              <a:off x="4849483" y="4911649"/>
              <a:ext cx="858566" cy="617439"/>
            </a:xfrm>
            <a:prstGeom prst="ellipse">
              <a:avLst/>
            </a:prstGeom>
            <a:solidFill>
              <a:srgbClr val="B3B7CC">
                <a:alpha val="50000"/>
              </a:srgb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BBBFD6"/>
                </a:solidFill>
              </a:endParaRPr>
            </a:p>
          </p:txBody>
        </p:sp>
        <p:pic>
          <p:nvPicPr>
            <p:cNvPr id="25" name="Graphic 24">
              <a:extLst>
                <a:ext uri="{FF2B5EF4-FFF2-40B4-BE49-F238E27FC236}">
                  <a16:creationId xmlns:a16="http://schemas.microsoft.com/office/drawing/2014/main" id="{CA886607-66D5-8D4C-9550-CD29063578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7076" y="6107360"/>
              <a:ext cx="526379" cy="215337"/>
            </a:xfrm>
            <a:prstGeom prst="rect">
              <a:avLst/>
            </a:prstGeom>
          </p:spPr>
        </p:pic>
        <p:pic>
          <p:nvPicPr>
            <p:cNvPr id="26" name="Picture 25">
              <a:extLst>
                <a:ext uri="{FF2B5EF4-FFF2-40B4-BE49-F238E27FC236}">
                  <a16:creationId xmlns:a16="http://schemas.microsoft.com/office/drawing/2014/main" id="{DF4E54E6-08D6-8345-A86E-884380A6A583}"/>
                </a:ext>
              </a:extLst>
            </p:cNvPr>
            <p:cNvPicPr>
              <a:picLocks noChangeAspect="1"/>
            </p:cNvPicPr>
            <p:nvPr/>
          </p:nvPicPr>
          <p:blipFill>
            <a:blip r:embed="rId9"/>
            <a:stretch>
              <a:fillRect/>
            </a:stretch>
          </p:blipFill>
          <p:spPr>
            <a:xfrm>
              <a:off x="4979306" y="5075788"/>
              <a:ext cx="554613" cy="249190"/>
            </a:xfrm>
            <a:prstGeom prst="rect">
              <a:avLst/>
            </a:prstGeom>
          </p:spPr>
        </p:pic>
        <p:sp>
          <p:nvSpPr>
            <p:cNvPr id="27" name="TextBox 26">
              <a:extLst>
                <a:ext uri="{FF2B5EF4-FFF2-40B4-BE49-F238E27FC236}">
                  <a16:creationId xmlns:a16="http://schemas.microsoft.com/office/drawing/2014/main" id="{D0EB0A4F-64C5-8B48-AFB2-7CCE29A5BE7F}"/>
                </a:ext>
              </a:extLst>
            </p:cNvPr>
            <p:cNvSpPr txBox="1"/>
            <p:nvPr/>
          </p:nvSpPr>
          <p:spPr>
            <a:xfrm>
              <a:off x="3487115" y="5154460"/>
              <a:ext cx="431795" cy="461665"/>
            </a:xfrm>
            <a:prstGeom prst="rect">
              <a:avLst/>
            </a:prstGeom>
          </p:spPr>
          <p:txBody>
            <a:bodyPr wrap="square" rtlCol="0">
              <a:spAutoFit/>
            </a:bodyPr>
            <a:lstStyle/>
            <a:p>
              <a:pPr algn="ctr"/>
              <a:r>
                <a:rPr lang="en-US" sz="2400">
                  <a:latin typeface="+mj-lt"/>
                </a:rPr>
                <a:t>+</a:t>
              </a:r>
            </a:p>
          </p:txBody>
        </p:sp>
        <p:sp>
          <p:nvSpPr>
            <p:cNvPr id="28" name="TextBox 27">
              <a:extLst>
                <a:ext uri="{FF2B5EF4-FFF2-40B4-BE49-F238E27FC236}">
                  <a16:creationId xmlns:a16="http://schemas.microsoft.com/office/drawing/2014/main" id="{981362D9-60FE-254F-BED1-EBF56D3A7016}"/>
                </a:ext>
              </a:extLst>
            </p:cNvPr>
            <p:cNvSpPr txBox="1"/>
            <p:nvPr/>
          </p:nvSpPr>
          <p:spPr>
            <a:xfrm>
              <a:off x="6273617" y="5165677"/>
              <a:ext cx="431795" cy="461665"/>
            </a:xfrm>
            <a:prstGeom prst="rect">
              <a:avLst/>
            </a:prstGeom>
          </p:spPr>
          <p:txBody>
            <a:bodyPr wrap="square" rtlCol="0">
              <a:spAutoFit/>
            </a:bodyPr>
            <a:lstStyle/>
            <a:p>
              <a:pPr algn="ctr"/>
              <a:r>
                <a:rPr lang="en-US" sz="2400">
                  <a:latin typeface="+mj-lt"/>
                </a:rPr>
                <a:t>=</a:t>
              </a:r>
            </a:p>
          </p:txBody>
        </p:sp>
        <p:sp>
          <p:nvSpPr>
            <p:cNvPr id="29" name="Oval 28">
              <a:extLst>
                <a:ext uri="{FF2B5EF4-FFF2-40B4-BE49-F238E27FC236}">
                  <a16:creationId xmlns:a16="http://schemas.microsoft.com/office/drawing/2014/main" id="{78C090CB-E45D-2340-8ECC-F7F59A85BE2D}"/>
                </a:ext>
              </a:extLst>
            </p:cNvPr>
            <p:cNvSpPr/>
            <p:nvPr/>
          </p:nvSpPr>
          <p:spPr>
            <a:xfrm>
              <a:off x="8654373" y="5138410"/>
              <a:ext cx="716581" cy="1000396"/>
            </a:xfrm>
            <a:prstGeom prst="ellipse">
              <a:avLst/>
            </a:prstGeom>
            <a:solidFill>
              <a:srgbClr val="B3B7CC">
                <a:alpha val="50000"/>
              </a:srgb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BBBFD6"/>
                </a:solidFill>
              </a:endParaRPr>
            </a:p>
          </p:txBody>
        </p:sp>
        <p:pic>
          <p:nvPicPr>
            <p:cNvPr id="30" name="Graphic 29">
              <a:extLst>
                <a:ext uri="{FF2B5EF4-FFF2-40B4-BE49-F238E27FC236}">
                  <a16:creationId xmlns:a16="http://schemas.microsoft.com/office/drawing/2014/main" id="{1EB8BA94-244A-EA46-A95F-7D2D5454057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67997" y="5549764"/>
              <a:ext cx="555737" cy="269448"/>
            </a:xfrm>
            <a:prstGeom prst="rect">
              <a:avLst/>
            </a:prstGeom>
          </p:spPr>
        </p:pic>
      </p:grpSp>
      <p:sp>
        <p:nvSpPr>
          <p:cNvPr id="32" name="Content Placeholder 2">
            <a:extLst>
              <a:ext uri="{FF2B5EF4-FFF2-40B4-BE49-F238E27FC236}">
                <a16:creationId xmlns:a16="http://schemas.microsoft.com/office/drawing/2014/main" id="{97BA4A36-9B57-5746-BA97-C6EFC7995714}"/>
              </a:ext>
            </a:extLst>
          </p:cNvPr>
          <p:cNvSpPr txBox="1">
            <a:spLocks/>
          </p:cNvSpPr>
          <p:nvPr/>
        </p:nvSpPr>
        <p:spPr bwMode="auto">
          <a:xfrm>
            <a:off x="369003" y="3669374"/>
            <a:ext cx="3409163" cy="285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dirty="0"/>
              <a:t>Create new separation: If there are constraints between different signals, these constraints can be utilized to supervise the learning.</a:t>
            </a:r>
          </a:p>
          <a:p>
            <a:pPr marL="0" indent="0">
              <a:buFont typeface="Wingdings" charset="2"/>
              <a:buNone/>
            </a:pPr>
            <a:endParaRPr lang="en-US" kern="0" dirty="0"/>
          </a:p>
          <a:p>
            <a:endParaRPr lang="en-US" kern="0" dirty="0"/>
          </a:p>
          <a:p>
            <a:pPr marL="0" indent="0">
              <a:buFont typeface="Wingdings" charset="2"/>
              <a:buNone/>
            </a:pPr>
            <a:endParaRPr lang="en-US" kern="0" dirty="0"/>
          </a:p>
        </p:txBody>
      </p:sp>
    </p:spTree>
    <p:extLst>
      <p:ext uri="{BB962C8B-B14F-4D97-AF65-F5344CB8AC3E}">
        <p14:creationId xmlns:p14="http://schemas.microsoft.com/office/powerpoint/2010/main" val="25574229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CA0A8-4442-C241-AF80-BDF4DC482E6D}"/>
              </a:ext>
            </a:extLst>
          </p:cNvPr>
          <p:cNvSpPr>
            <a:spLocks noGrp="1"/>
          </p:cNvSpPr>
          <p:nvPr>
            <p:ph idx="1"/>
          </p:nvPr>
        </p:nvSpPr>
        <p:spPr>
          <a:xfrm>
            <a:off x="4187190" y="2806065"/>
            <a:ext cx="3817620" cy="1245870"/>
          </a:xfrm>
        </p:spPr>
        <p:txBody>
          <a:bodyPr/>
          <a:lstStyle/>
          <a:p>
            <a:pPr marL="0" indent="0">
              <a:buNone/>
            </a:pPr>
            <a:r>
              <a:rPr lang="en-US" sz="6600" dirty="0"/>
              <a:t>Thank you</a:t>
            </a:r>
          </a:p>
        </p:txBody>
      </p:sp>
      <p:sp>
        <p:nvSpPr>
          <p:cNvPr id="4" name="Slide Number Placeholder 3">
            <a:extLst>
              <a:ext uri="{FF2B5EF4-FFF2-40B4-BE49-F238E27FC236}">
                <a16:creationId xmlns:a16="http://schemas.microsoft.com/office/drawing/2014/main" id="{0508854F-E159-4E40-8920-AAC27DAA0193}"/>
              </a:ext>
            </a:extLst>
          </p:cNvPr>
          <p:cNvSpPr>
            <a:spLocks noGrp="1"/>
          </p:cNvSpPr>
          <p:nvPr>
            <p:ph type="sldNum" sz="quarter" idx="11"/>
          </p:nvPr>
        </p:nvSpPr>
        <p:spPr/>
        <p:txBody>
          <a:bodyPr/>
          <a:lstStyle/>
          <a:p>
            <a:fld id="{BDF588C3-71D6-5D45-B118-1C664482E1C2}" type="slidenum">
              <a:rPr lang="en-US" smtClean="0"/>
              <a:t>15</a:t>
            </a:fld>
            <a:endParaRPr lang="en-US"/>
          </a:p>
        </p:txBody>
      </p:sp>
    </p:spTree>
    <p:extLst>
      <p:ext uri="{BB962C8B-B14F-4D97-AF65-F5344CB8AC3E}">
        <p14:creationId xmlns:p14="http://schemas.microsoft.com/office/powerpoint/2010/main" val="323048205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6739-9774-4889-8148-A093067CB408}"/>
              </a:ext>
            </a:extLst>
          </p:cNvPr>
          <p:cNvSpPr>
            <a:spLocks noGrp="1"/>
          </p:cNvSpPr>
          <p:nvPr>
            <p:ph type="title"/>
          </p:nvPr>
        </p:nvSpPr>
        <p:spPr/>
        <p:txBody>
          <a:bodyPr/>
          <a:lstStyle/>
          <a:p>
            <a:r>
              <a:rPr lang="en-US" dirty="0"/>
              <a:t>Motivation</a:t>
            </a:r>
          </a:p>
        </p:txBody>
      </p:sp>
      <p:sp>
        <p:nvSpPr>
          <p:cNvPr id="4" name="Slide Number Placeholder 3">
            <a:extLst>
              <a:ext uri="{FF2B5EF4-FFF2-40B4-BE49-F238E27FC236}">
                <a16:creationId xmlns:a16="http://schemas.microsoft.com/office/drawing/2014/main" id="{407F1ACF-99C2-4A31-8C20-1978C354B0B6}"/>
              </a:ext>
            </a:extLst>
          </p:cNvPr>
          <p:cNvSpPr>
            <a:spLocks noGrp="1"/>
          </p:cNvSpPr>
          <p:nvPr>
            <p:ph type="sldNum" sz="quarter" idx="11"/>
          </p:nvPr>
        </p:nvSpPr>
        <p:spPr/>
        <p:txBody>
          <a:bodyPr/>
          <a:lstStyle/>
          <a:p>
            <a:fld id="{BDF588C3-71D6-5D45-B118-1C664482E1C2}" type="slidenum">
              <a:rPr lang="en-US" smtClean="0"/>
              <a:t>2</a:t>
            </a:fld>
            <a:endParaRPr lang="en-US"/>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9C06DFFE-A2B9-E544-A232-CFCF56B1ABE0}"/>
                  </a:ext>
                </a:extLst>
              </p:cNvPr>
              <p:cNvSpPr>
                <a:spLocks noGrp="1"/>
              </p:cNvSpPr>
              <p:nvPr>
                <p:ph idx="1"/>
              </p:nvPr>
            </p:nvSpPr>
            <p:spPr>
              <a:xfrm>
                <a:off x="598716" y="941445"/>
                <a:ext cx="10972800" cy="4484915"/>
              </a:xfrm>
            </p:spPr>
            <p:txBody>
              <a:bodyPr/>
              <a:lstStyle/>
              <a:p>
                <a:r>
                  <a:rPr lang="en-US" dirty="0"/>
                  <a:t>In our work, we consider a classification task where we predict the target label </a:t>
                </a:r>
                <a14:m>
                  <m:oMath xmlns:m="http://schemas.openxmlformats.org/officeDocument/2006/math">
                    <m:r>
                      <a:rPr lang="en-US" b="0" i="1" dirty="0" smtClean="0">
                        <a:latin typeface="Cambria Math" panose="02040503050406030204" pitchFamily="18" charset="0"/>
                      </a:rPr>
                      <m:t>𝑌</m:t>
                    </m:r>
                  </m:oMath>
                </a14:m>
                <a:r>
                  <a:rPr lang="en-US" dirty="0"/>
                  <a:t> of an instance variable </a:t>
                </a:r>
                <a14:m>
                  <m:oMath xmlns:m="http://schemas.openxmlformats.org/officeDocument/2006/math">
                    <m:r>
                      <a:rPr lang="en-US" b="0" i="1" dirty="0" smtClean="0">
                        <a:latin typeface="Cambria Math" panose="02040503050406030204" pitchFamily="18" charset="0"/>
                      </a:rPr>
                      <m:t>𝑋</m:t>
                    </m:r>
                  </m:oMath>
                </a14:m>
                <a:r>
                  <a:rPr lang="en-US" dirty="0"/>
                  <a:t>.</a:t>
                </a:r>
              </a:p>
              <a:p>
                <a:r>
                  <a:rPr lang="en-US" dirty="0"/>
                  <a:t>An </a:t>
                </a:r>
                <a:r>
                  <a:rPr lang="en-US" i="1" dirty="0"/>
                  <a:t>indirect supervision signal </a:t>
                </a:r>
                <a:r>
                  <a:rPr lang="en-US" dirty="0"/>
                  <a:t>is any random variable (denoted by </a:t>
                </a:r>
                <a14:m>
                  <m:oMath xmlns:m="http://schemas.openxmlformats.org/officeDocument/2006/math">
                    <m:r>
                      <a:rPr lang="en-US" b="0" i="1" smtClean="0">
                        <a:latin typeface="Cambria Math" panose="02040503050406030204" pitchFamily="18" charset="0"/>
                      </a:rPr>
                      <m:t>𝑂</m:t>
                    </m:r>
                  </m:oMath>
                </a14:m>
                <a:r>
                  <a:rPr lang="en-US" dirty="0"/>
                  <a:t>) that is correlated to the target label</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𝑌</m:t>
                    </m:r>
                    <m:r>
                      <a:rPr lang="en-US" i="1">
                        <a:latin typeface="Cambria Math" panose="02040503050406030204" pitchFamily="18" charset="0"/>
                      </a:rPr>
                      <m:t>.</m:t>
                    </m:r>
                  </m:oMath>
                </a14:m>
                <a:endParaRPr lang="en-US" dirty="0"/>
              </a:p>
              <a:p>
                <a:r>
                  <a:rPr lang="en-US" dirty="0"/>
                  <a:t>We assume the learner only receives samples of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i="1">
                        <a:latin typeface="Cambria Math" panose="02040503050406030204" pitchFamily="18" charset="0"/>
                      </a:rPr>
                      <m:t>𝑂</m:t>
                    </m:r>
                    <m:r>
                      <a:rPr lang="en-US" b="0" i="1" smtClean="0">
                        <a:latin typeface="Cambria Math" panose="02040503050406030204" pitchFamily="18" charset="0"/>
                      </a:rPr>
                      <m:t>)</m:t>
                    </m:r>
                    <m:r>
                      <a:rPr lang="en-US" i="1">
                        <a:latin typeface="Cambria Math" panose="02040503050406030204" pitchFamily="18" charset="0"/>
                      </a:rPr>
                      <m:t> </m:t>
                    </m:r>
                  </m:oMath>
                </a14:m>
                <a:r>
                  <a:rPr lang="en-US" dirty="0"/>
                  <a:t>but does not observe </a:t>
                </a:r>
                <a14:m>
                  <m:oMath xmlns:m="http://schemas.openxmlformats.org/officeDocument/2006/math">
                    <m:r>
                      <a:rPr lang="en-US" b="0" i="1" smtClean="0">
                        <a:latin typeface="Cambria Math" panose="02040503050406030204" pitchFamily="18" charset="0"/>
                      </a:rPr>
                      <m:t>𝑌</m:t>
                    </m:r>
                  </m:oMath>
                </a14:m>
                <a:r>
                  <a:rPr lang="en-US" dirty="0"/>
                  <a:t> directly.</a:t>
                </a:r>
              </a:p>
              <a:p>
                <a:pPr marL="0" indent="0">
                  <a:buNone/>
                </a:pPr>
                <a:r>
                  <a:rPr lang="en-US" dirty="0"/>
                  <a:t>Taking the named entity recognition (NER) tagging as an example:</a:t>
                </a:r>
              </a:p>
              <a:p>
                <a:pPr marL="0" indent="0">
                  <a:buNone/>
                </a:pPr>
                <a:br>
                  <a:rPr lang="en-US" dirty="0"/>
                </a:br>
                <a:endParaRPr lang="en-US" dirty="0"/>
              </a:p>
            </p:txBody>
          </p:sp>
        </mc:Choice>
        <mc:Fallback xmlns="">
          <p:sp>
            <p:nvSpPr>
              <p:cNvPr id="5" name="Content Placeholder 4">
                <a:extLst>
                  <a:ext uri="{FF2B5EF4-FFF2-40B4-BE49-F238E27FC236}">
                    <a16:creationId xmlns:a16="http://schemas.microsoft.com/office/drawing/2014/main" id="{9C06DFFE-A2B9-E544-A232-CFCF56B1ABE0}"/>
                  </a:ext>
                </a:extLst>
              </p:cNvPr>
              <p:cNvSpPr>
                <a:spLocks noGrp="1" noRot="1" noChangeAspect="1" noMove="1" noResize="1" noEditPoints="1" noAdjustHandles="1" noChangeArrowheads="1" noChangeShapeType="1" noTextEdit="1"/>
              </p:cNvSpPr>
              <p:nvPr>
                <p:ph idx="1"/>
              </p:nvPr>
            </p:nvSpPr>
            <p:spPr>
              <a:xfrm>
                <a:off x="598716" y="941445"/>
                <a:ext cx="10972800" cy="4484915"/>
              </a:xfrm>
              <a:blipFill>
                <a:blip r:embed="rId3"/>
                <a:stretch>
                  <a:fillRect l="-925" t="-563" r="-116"/>
                </a:stretch>
              </a:blipFill>
            </p:spPr>
            <p:txBody>
              <a:bodyPr/>
              <a:lstStyle/>
              <a:p>
                <a:r>
                  <a:rPr lang="en-US">
                    <a:noFill/>
                  </a:rPr>
                  <a:t> </a:t>
                </a:r>
              </a:p>
            </p:txBody>
          </p:sp>
        </mc:Fallback>
      </mc:AlternateContent>
      <p:pic>
        <p:nvPicPr>
          <p:cNvPr id="7" name="Picture 6" descr="A picture containing text, clock&#10;&#10;Description automatically generated">
            <a:extLst>
              <a:ext uri="{FF2B5EF4-FFF2-40B4-BE49-F238E27FC236}">
                <a16:creationId xmlns:a16="http://schemas.microsoft.com/office/drawing/2014/main" id="{BE6C8367-8C6B-F440-BE5B-C4578E0E7051}"/>
              </a:ext>
            </a:extLst>
          </p:cNvPr>
          <p:cNvPicPr>
            <a:picLocks noChangeAspect="1"/>
          </p:cNvPicPr>
          <p:nvPr/>
        </p:nvPicPr>
        <p:blipFill>
          <a:blip r:embed="rId4"/>
          <a:stretch>
            <a:fillRect/>
          </a:stretch>
        </p:blipFill>
        <p:spPr>
          <a:xfrm>
            <a:off x="1723460" y="3855042"/>
            <a:ext cx="7854173" cy="2897479"/>
          </a:xfrm>
          <a:prstGeom prst="rect">
            <a:avLst/>
          </a:prstGeom>
        </p:spPr>
      </p:pic>
    </p:spTree>
    <p:extLst>
      <p:ext uri="{BB962C8B-B14F-4D97-AF65-F5344CB8AC3E}">
        <p14:creationId xmlns:p14="http://schemas.microsoft.com/office/powerpoint/2010/main" val="29011541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FF8B-6D1E-C942-9A8F-7A9EEC02EC29}"/>
              </a:ext>
            </a:extLst>
          </p:cNvPr>
          <p:cNvSpPr>
            <a:spLocks noGrp="1"/>
          </p:cNvSpPr>
          <p:nvPr>
            <p:ph type="title"/>
          </p:nvPr>
        </p:nvSpPr>
        <p:spPr/>
        <p:txBody>
          <a:bodyPr/>
          <a:lstStyle/>
          <a:p>
            <a:r>
              <a:rPr lang="en-US" dirty="0"/>
              <a:t>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13B5FF-0C09-034C-9A25-D49969110BAB}"/>
                  </a:ext>
                </a:extLst>
              </p:cNvPr>
              <p:cNvSpPr>
                <a:spLocks noGrp="1"/>
              </p:cNvSpPr>
              <p:nvPr>
                <p:ph idx="1"/>
              </p:nvPr>
            </p:nvSpPr>
            <p:spPr>
              <a:xfrm>
                <a:off x="609600" y="2039006"/>
                <a:ext cx="10957089" cy="4484915"/>
              </a:xfrm>
            </p:spPr>
            <p:txBody>
              <a:bodyPr/>
              <a:lstStyle/>
              <a:p>
                <a:pPr marL="0" indent="0">
                  <a:buNone/>
                </a:pPr>
                <a:r>
                  <a:rPr lang="en-US" dirty="0"/>
                  <a:t>Learnability problem concerns whether we can learn the optimal classifier in our model given sufficiently many indirect supervision samples (just like using gold labels).</a:t>
                </a:r>
              </a:p>
              <a:p>
                <a:r>
                  <a:rPr lang="en-US" dirty="0"/>
                  <a:t>Intuitively some indirect signals cannot guarantee learnability since they are </a:t>
                </a:r>
                <a:r>
                  <a:rPr lang="en-US" i="1" dirty="0"/>
                  <a:t>weak</a:t>
                </a:r>
                <a:r>
                  <a:rPr lang="en-US" dirty="0"/>
                  <a:t>. For example,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𝑂</m:t>
                        </m:r>
                      </m:e>
                      <m:sub>
                        <m:r>
                          <a:rPr lang="en-US" b="0" i="1" smtClean="0">
                            <a:latin typeface="Cambria Math" panose="02040503050406030204" pitchFamily="18" charset="0"/>
                          </a:rPr>
                          <m:t>3</m:t>
                        </m:r>
                      </m:sub>
                    </m:sSub>
                  </m:oMath>
                </a14:m>
                <a:r>
                  <a:rPr lang="en-US" dirty="0"/>
                  <a:t> only tells a statistics of the label but there can be a lot of wrong predictions that satisfy this constraint.</a:t>
                </a:r>
              </a:p>
              <a:p>
                <a:r>
                  <a:rPr lang="en-US" dirty="0"/>
                  <a:t>In contrast,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b="0" i="1" smtClean="0">
                            <a:latin typeface="Cambria Math" panose="02040503050406030204" pitchFamily="18" charset="0"/>
                          </a:rPr>
                          <m:t>1</m:t>
                        </m:r>
                      </m:sub>
                    </m:sSub>
                  </m:oMath>
                </a14:m>
                <a:r>
                  <a:rPr lang="en-US" dirty="0"/>
                  <a:t> seems to be a promising choice if the missing rate is not too high. </a:t>
                </a:r>
              </a:p>
              <a:p>
                <a:r>
                  <a:rPr lang="en-US" dirty="0"/>
                  <a:t>How do we find a way to distinguish them? </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8513B5FF-0C09-034C-9A25-D49969110BAB}"/>
                  </a:ext>
                </a:extLst>
              </p:cNvPr>
              <p:cNvSpPr>
                <a:spLocks noGrp="1" noRot="1" noChangeAspect="1" noMove="1" noResize="1" noEditPoints="1" noAdjustHandles="1" noChangeArrowheads="1" noChangeShapeType="1" noTextEdit="1"/>
              </p:cNvSpPr>
              <p:nvPr>
                <p:ph idx="1"/>
              </p:nvPr>
            </p:nvSpPr>
            <p:spPr>
              <a:xfrm>
                <a:off x="609600" y="2039006"/>
                <a:ext cx="10957089" cy="4484915"/>
              </a:xfrm>
              <a:blipFill>
                <a:blip r:embed="rId2"/>
                <a:stretch>
                  <a:fillRect l="-927" t="-113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08C2943-DAD0-DD4B-84B7-B5D7E6B2C148}"/>
              </a:ext>
            </a:extLst>
          </p:cNvPr>
          <p:cNvSpPr>
            <a:spLocks noGrp="1"/>
          </p:cNvSpPr>
          <p:nvPr>
            <p:ph type="sldNum" sz="quarter" idx="11"/>
          </p:nvPr>
        </p:nvSpPr>
        <p:spPr/>
        <p:txBody>
          <a:bodyPr/>
          <a:lstStyle/>
          <a:p>
            <a:fld id="{BDF588C3-71D6-5D45-B118-1C664482E1C2}" type="slidenum">
              <a:rPr lang="en-US" smtClean="0"/>
              <a:t>3</a:t>
            </a:fld>
            <a:endParaRPr lang="en-US"/>
          </a:p>
        </p:txBody>
      </p:sp>
    </p:spTree>
    <p:extLst>
      <p:ext uri="{BB962C8B-B14F-4D97-AF65-F5344CB8AC3E}">
        <p14:creationId xmlns:p14="http://schemas.microsoft.com/office/powerpoint/2010/main" val="26712123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7A94A-013B-2F46-832E-5151997AB722}"/>
              </a:ext>
            </a:extLst>
          </p:cNvPr>
          <p:cNvSpPr>
            <a:spLocks noGrp="1"/>
          </p:cNvSpPr>
          <p:nvPr>
            <p:ph type="title"/>
          </p:nvPr>
        </p:nvSpPr>
        <p:spPr/>
        <p:txBody>
          <a:bodyPr/>
          <a:lstStyle/>
          <a:p>
            <a:r>
              <a:rPr lang="en-US" dirty="0"/>
              <a:t>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C51058-E824-4C44-9CC8-8322F9C303D9}"/>
                  </a:ext>
                </a:extLst>
              </p:cNvPr>
              <p:cNvSpPr>
                <a:spLocks noGrp="1"/>
              </p:cNvSpPr>
              <p:nvPr>
                <p:ph idx="1"/>
              </p:nvPr>
            </p:nvSpPr>
            <p:spPr/>
            <p:txBody>
              <a:bodyPr/>
              <a:lstStyle/>
              <a:p>
                <a:r>
                  <a:rPr lang="en-US" dirty="0"/>
                  <a:t>To understand this problem, we need to have an algorithm that uses samples of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𝑂</m:t>
                    </m:r>
                    <m:r>
                      <a:rPr lang="en-US" i="1">
                        <a:latin typeface="Cambria Math" panose="02040503050406030204" pitchFamily="18" charset="0"/>
                      </a:rPr>
                      <m:t>) </m:t>
                    </m:r>
                  </m:oMath>
                </a14:m>
                <a:r>
                  <a:rPr lang="en-US" dirty="0"/>
                  <a:t>to supervise our learning process.</a:t>
                </a:r>
              </a:p>
              <a:p>
                <a:r>
                  <a:rPr lang="en-US" dirty="0"/>
                  <a:t>A natural choice is to maximize the likelihood of the observed samples of </a:t>
                </a:r>
                <a14:m>
                  <m:oMath xmlns:m="http://schemas.openxmlformats.org/officeDocument/2006/math">
                    <m:r>
                      <a:rPr lang="en-US" i="1">
                        <a:latin typeface="Cambria Math" panose="02040503050406030204" pitchFamily="18" charset="0"/>
                      </a:rPr>
                      <m:t>𝑂</m:t>
                    </m:r>
                  </m:oMath>
                </a14:m>
                <a:r>
                  <a:rPr lang="en-US" dirty="0"/>
                  <a:t>.</a:t>
                </a:r>
              </a:p>
              <a:p>
                <a:r>
                  <a:rPr lang="en-US" dirty="0"/>
                  <a:t>In a standard classification problem, we have a </a:t>
                </a:r>
                <a:r>
                  <a:rPr lang="en-US" i="1" dirty="0"/>
                  <a:t>hypothesis class</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ℋ</m:t>
                    </m:r>
                    <m:r>
                      <a:rPr lang="en-US" i="1">
                        <a:latin typeface="Cambria Math" panose="02040503050406030204" pitchFamily="18" charset="0"/>
                      </a:rPr>
                      <m:t> </m:t>
                    </m:r>
                  </m:oMath>
                </a14:m>
                <a:r>
                  <a:rPr lang="en-US" dirty="0"/>
                  <a:t>which contains candidate classifiers </a:t>
                </a:r>
                <a14:m>
                  <m:oMath xmlns:m="http://schemas.openxmlformats.org/officeDocument/2006/math">
                    <m:r>
                      <a:rPr lang="en-US" i="1" dirty="0" err="1">
                        <a:latin typeface="Cambria Math" panose="02040503050406030204" pitchFamily="18" charset="0"/>
                      </a:rPr>
                      <m:t>h</m:t>
                    </m:r>
                    <m:r>
                      <a:rPr lang="en-US" i="1" dirty="0" err="1">
                        <a:latin typeface="Cambria Math" panose="02040503050406030204" pitchFamily="18" charset="0"/>
                      </a:rPr>
                      <m:t>:</m:t>
                    </m:r>
                    <m:r>
                      <a:rPr lang="en-US" i="1" dirty="0" err="1">
                        <a:latin typeface="Cambria Math" panose="02040503050406030204" pitchFamily="18" charset="0"/>
                      </a:rPr>
                      <m:t>𝑋</m:t>
                    </m:r>
                    <m:r>
                      <a:rPr lang="en-US" i="1" dirty="0" smtClean="0">
                        <a:latin typeface="Cambria Math" panose="02040503050406030204" pitchFamily="18" charset="0"/>
                        <a:ea typeface="Cambria Math" panose="02040503050406030204" pitchFamily="18" charset="0"/>
                      </a:rPr>
                      <m:t>→</m:t>
                    </m:r>
                    <m:acc>
                      <m:accPr>
                        <m:chr m:val="̂"/>
                        <m:ctrlPr>
                          <a:rPr lang="en-US" i="1" dirty="0" smtClean="0">
                            <a:latin typeface="Cambria Math" panose="02040503050406030204" pitchFamily="18" charset="0"/>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𝑌</m:t>
                        </m:r>
                      </m:e>
                    </m:acc>
                    <m:r>
                      <a:rPr lang="en-US" b="0" i="1" dirty="0" smtClean="0">
                        <a:latin typeface="Cambria Math" panose="02040503050406030204" pitchFamily="18" charset="0"/>
                      </a:rPr>
                      <m:t>.</m:t>
                    </m:r>
                  </m:oMath>
                </a14:m>
                <a:endParaRPr lang="en-US" dirty="0"/>
              </a:p>
              <a:p>
                <a:r>
                  <a:rPr lang="en-US" dirty="0"/>
                  <a:t>To further compute the likelihood of </a:t>
                </a:r>
                <a14:m>
                  <m:oMath xmlns:m="http://schemas.openxmlformats.org/officeDocument/2006/math">
                    <m:r>
                      <a:rPr lang="en-US" i="1">
                        <a:latin typeface="Cambria Math" panose="02040503050406030204" pitchFamily="18" charset="0"/>
                      </a:rPr>
                      <m:t>𝑂</m:t>
                    </m:r>
                  </m:oMath>
                </a14:m>
                <a:r>
                  <a:rPr lang="en-US" dirty="0"/>
                  <a:t>, we also need to model </a:t>
                </a:r>
                <a14:m>
                  <m:oMath xmlns:m="http://schemas.openxmlformats.org/officeDocument/2006/math">
                    <m:r>
                      <a:rPr lang="en-US" i="1" smtClean="0">
                        <a:latin typeface="Cambria Math" panose="02040503050406030204" pitchFamily="18" charset="0"/>
                        <a:ea typeface="Cambria Math" panose="02040503050406030204" pitchFamily="18" charset="0"/>
                      </a:rPr>
                      <m:t>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𝑌</m:t>
                        </m:r>
                      </m:e>
                    </m:acc>
                    <m:r>
                      <a:rPr lang="en-US" b="0" i="1" smtClean="0">
                        <a:latin typeface="Cambria Math" panose="02040503050406030204" pitchFamily="18" charset="0"/>
                        <a:ea typeface="Cambria Math" panose="02040503050406030204" pitchFamily="18" charset="0"/>
                      </a:rPr>
                      <m:t>)</m:t>
                    </m:r>
                  </m:oMath>
                </a14:m>
                <a:r>
                  <a:rPr lang="en-US" dirty="0"/>
                  <a:t>. We call it </a:t>
                </a:r>
                <a:r>
                  <a:rPr lang="en-US" i="1" dirty="0"/>
                  <a:t>transition hypothesis</a:t>
                </a:r>
                <a:r>
                  <a:rPr lang="en-US" dirty="0"/>
                  <a:t>, denoted by </a:t>
                </a:r>
                <a14:m>
                  <m:oMath xmlns:m="http://schemas.openxmlformats.org/officeDocument/2006/math">
                    <m:r>
                      <a:rPr lang="en-US" i="1" smtClean="0">
                        <a:latin typeface="Cambria Math" panose="02040503050406030204" pitchFamily="18" charset="0"/>
                        <a:ea typeface="Cambria Math" panose="02040503050406030204" pitchFamily="18" charset="0"/>
                      </a:rPr>
                      <m:t>𝒯</m:t>
                    </m:r>
                  </m:oMath>
                </a14:m>
                <a:r>
                  <a:rPr lang="en-US" dirty="0"/>
                  <a:t>.</a:t>
                </a:r>
              </a:p>
              <a:p>
                <a:r>
                  <a:rPr lang="en-US" dirty="0"/>
                  <a:t>Sometimes </a:t>
                </a:r>
                <a14:m>
                  <m:oMath xmlns:m="http://schemas.openxmlformats.org/officeDocument/2006/math">
                    <m:r>
                      <a:rPr lang="en-US" i="1">
                        <a:latin typeface="Cambria Math" panose="02040503050406030204" pitchFamily="18" charset="0"/>
                        <a:ea typeface="Cambria Math" panose="02040503050406030204" pitchFamily="18" charset="0"/>
                      </a:rPr>
                      <m:t>ℙ</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𝑂</m:t>
                        </m:r>
                      </m:e>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𝑌</m:t>
                            </m:r>
                          </m:e>
                        </m:acc>
                      </m:e>
                    </m:d>
                    <m:r>
                      <a:rPr lang="en-US" b="0" i="1" smtClean="0">
                        <a:latin typeface="Cambria Math" panose="02040503050406030204" pitchFamily="18" charset="0"/>
                        <a:ea typeface="Cambria Math" panose="02040503050406030204" pitchFamily="18" charset="0"/>
                      </a:rPr>
                      <m:t> </m:t>
                    </m:r>
                  </m:oMath>
                </a14:m>
                <a:r>
                  <a:rPr lang="en-US" dirty="0"/>
                  <a:t>is known (e.g.,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𝑂</m:t>
                        </m:r>
                      </m:e>
                      <m:sub>
                        <m:r>
                          <a:rPr lang="en-US" b="0" i="1" smtClean="0">
                            <a:latin typeface="Cambria Math" panose="02040503050406030204" pitchFamily="18" charset="0"/>
                          </a:rPr>
                          <m:t>3</m:t>
                        </m:r>
                      </m:sub>
                    </m:sSub>
                  </m:oMath>
                </a14:m>
                <a:r>
                  <a:rPr lang="en-US" dirty="0"/>
                  <a:t>). In this case,</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𝒯</m:t>
                    </m:r>
                  </m:oMath>
                </a14:m>
                <a:r>
                  <a:rPr lang="en-US" dirty="0"/>
                  <a:t> only contains a single mapping.</a:t>
                </a:r>
              </a:p>
              <a:p>
                <a:r>
                  <a:rPr lang="en-US" dirty="0"/>
                  <a:t>In other cases, we need a non-parametrized (e.g.,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𝑂</m:t>
                        </m:r>
                      </m:e>
                      <m:sub>
                        <m:r>
                          <a:rPr lang="en-US" b="0" i="1" smtClean="0">
                            <a:latin typeface="Cambria Math" panose="02040503050406030204" pitchFamily="18" charset="0"/>
                          </a:rPr>
                          <m:t>1</m:t>
                        </m:r>
                      </m:sub>
                    </m:sSub>
                  </m:oMath>
                </a14:m>
                <a:r>
                  <a:rPr lang="en-US" dirty="0"/>
                  <a:t>) or parametrized (e.g.,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b="0" i="1" smtClean="0">
                            <a:latin typeface="Cambria Math" panose="02040503050406030204" pitchFamily="18" charset="0"/>
                          </a:rPr>
                          <m:t>2</m:t>
                        </m:r>
                      </m:sub>
                    </m:sSub>
                  </m:oMath>
                </a14:m>
                <a:r>
                  <a:rPr lang="en-US" dirty="0"/>
                  <a:t>) model.</a:t>
                </a:r>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E4C51058-E824-4C44-9CC8-8322F9C303D9}"/>
                  </a:ext>
                </a:extLst>
              </p:cNvPr>
              <p:cNvSpPr>
                <a:spLocks noGrp="1" noRot="1" noChangeAspect="1" noMove="1" noResize="1" noEditPoints="1" noAdjustHandles="1" noChangeArrowheads="1" noChangeShapeType="1" noTextEdit="1"/>
              </p:cNvSpPr>
              <p:nvPr>
                <p:ph idx="1"/>
              </p:nvPr>
            </p:nvSpPr>
            <p:spPr>
              <a:blipFill>
                <a:blip r:embed="rId2"/>
                <a:stretch>
                  <a:fillRect l="-347" t="-1130" r="-1040" b="-480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14060C4-7456-9549-BE86-91F2B87C92B8}"/>
              </a:ext>
            </a:extLst>
          </p:cNvPr>
          <p:cNvSpPr>
            <a:spLocks noGrp="1"/>
          </p:cNvSpPr>
          <p:nvPr>
            <p:ph type="sldNum" sz="quarter" idx="11"/>
          </p:nvPr>
        </p:nvSpPr>
        <p:spPr/>
        <p:txBody>
          <a:bodyPr/>
          <a:lstStyle/>
          <a:p>
            <a:fld id="{BDF588C3-71D6-5D45-B118-1C664482E1C2}" type="slidenum">
              <a:rPr lang="en-US" smtClean="0"/>
              <a:t>4</a:t>
            </a:fld>
            <a:endParaRPr lang="en-US"/>
          </a:p>
        </p:txBody>
      </p:sp>
    </p:spTree>
    <p:extLst>
      <p:ext uri="{BB962C8B-B14F-4D97-AF65-F5344CB8AC3E}">
        <p14:creationId xmlns:p14="http://schemas.microsoft.com/office/powerpoint/2010/main" val="39902974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C43A5-C21A-CF46-9CD2-516CDE014A59}"/>
              </a:ext>
            </a:extLst>
          </p:cNvPr>
          <p:cNvSpPr>
            <a:spLocks noGrp="1"/>
          </p:cNvSpPr>
          <p:nvPr>
            <p:ph type="title"/>
          </p:nvPr>
        </p:nvSpPr>
        <p:spPr/>
        <p:txBody>
          <a:bodyPr/>
          <a:lstStyle/>
          <a:p>
            <a:r>
              <a:rPr lang="en-US" dirty="0"/>
              <a:t>Learning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E3017C-EF9B-C140-B396-38EBD1B89D9C}"/>
                  </a:ext>
                </a:extLst>
              </p:cNvPr>
              <p:cNvSpPr>
                <a:spLocks noGrp="1"/>
              </p:cNvSpPr>
              <p:nvPr>
                <p:ph idx="1"/>
              </p:nvPr>
            </p:nvSpPr>
            <p:spPr>
              <a:xfrm>
                <a:off x="600173" y="1058894"/>
                <a:ext cx="11277600" cy="4484915"/>
              </a:xfrm>
            </p:spPr>
            <p:txBody>
              <a:bodyPr/>
              <a:lstStyle/>
              <a:p>
                <a:pPr marL="0" indent="0">
                  <a:buNone/>
                </a:pPr>
                <a:r>
                  <a:rPr lang="en-US" dirty="0"/>
                  <a:t>Our learning framework is shown in the figure. The learner uses the prediction of </a:t>
                </a:r>
                <a14:m>
                  <m:oMath xmlns:m="http://schemas.openxmlformats.org/officeDocument/2006/math">
                    <m:r>
                      <a:rPr lang="en-US" b="0" i="1" smtClean="0">
                        <a:latin typeface="Cambria Math" panose="02040503050406030204" pitchFamily="18" charset="0"/>
                      </a:rPr>
                      <m:t>𝑌</m:t>
                    </m:r>
                  </m:oMath>
                </a14:m>
                <a:r>
                  <a:rPr lang="en-US" dirty="0"/>
                  <a:t> to induce predictions about </a:t>
                </a:r>
                <a14:m>
                  <m:oMath xmlns:m="http://schemas.openxmlformats.org/officeDocument/2006/math">
                    <m:r>
                      <a:rPr lang="en-US" i="1">
                        <a:latin typeface="Cambria Math" panose="02040503050406030204" pitchFamily="18" charset="0"/>
                      </a:rPr>
                      <m:t>𝑂</m:t>
                    </m:r>
                    <m:r>
                      <a:rPr lang="en-US" b="0" i="1" smtClean="0">
                        <a:latin typeface="Cambria Math" panose="02040503050406030204" pitchFamily="18" charset="0"/>
                      </a:rPr>
                      <m:t>. </m:t>
                    </m:r>
                  </m:oMath>
                </a14:m>
                <a:r>
                  <a:rPr lang="en-US" dirty="0"/>
                  <a:t>This prediction is then evaluated by the observed dataset. The annotation loss is used to update the classifier and the transition hypothesis.</a:t>
                </a:r>
              </a:p>
              <a:p>
                <a:endParaRPr lang="en-US" dirty="0"/>
              </a:p>
            </p:txBody>
          </p:sp>
        </mc:Choice>
        <mc:Fallback xmlns="">
          <p:sp>
            <p:nvSpPr>
              <p:cNvPr id="3" name="Content Placeholder 2">
                <a:extLst>
                  <a:ext uri="{FF2B5EF4-FFF2-40B4-BE49-F238E27FC236}">
                    <a16:creationId xmlns:a16="http://schemas.microsoft.com/office/drawing/2014/main" id="{49E3017C-EF9B-C140-B396-38EBD1B89D9C}"/>
                  </a:ext>
                </a:extLst>
              </p:cNvPr>
              <p:cNvSpPr>
                <a:spLocks noGrp="1" noRot="1" noChangeAspect="1" noMove="1" noResize="1" noEditPoints="1" noAdjustHandles="1" noChangeArrowheads="1" noChangeShapeType="1" noTextEdit="1"/>
              </p:cNvSpPr>
              <p:nvPr>
                <p:ph idx="1"/>
              </p:nvPr>
            </p:nvSpPr>
            <p:spPr>
              <a:xfrm>
                <a:off x="600173" y="1058894"/>
                <a:ext cx="11277600" cy="4484915"/>
              </a:xfrm>
              <a:blipFill>
                <a:blip r:embed="rId2"/>
                <a:stretch>
                  <a:fillRect l="-900" t="-84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B58CC52-0BB0-F34F-9971-AF4074A9914E}"/>
              </a:ext>
            </a:extLst>
          </p:cNvPr>
          <p:cNvSpPr>
            <a:spLocks noGrp="1"/>
          </p:cNvSpPr>
          <p:nvPr>
            <p:ph type="sldNum" sz="quarter" idx="11"/>
          </p:nvPr>
        </p:nvSpPr>
        <p:spPr/>
        <p:txBody>
          <a:bodyPr/>
          <a:lstStyle/>
          <a:p>
            <a:fld id="{BDF588C3-71D6-5D45-B118-1C664482E1C2}" type="slidenum">
              <a:rPr lang="en-US" smtClean="0"/>
              <a:t>5</a:t>
            </a:fld>
            <a:endParaRPr lang="en-US"/>
          </a:p>
        </p:txBody>
      </p:sp>
      <p:grpSp>
        <p:nvGrpSpPr>
          <p:cNvPr id="7" name="Group 6">
            <a:extLst>
              <a:ext uri="{FF2B5EF4-FFF2-40B4-BE49-F238E27FC236}">
                <a16:creationId xmlns:a16="http://schemas.microsoft.com/office/drawing/2014/main" id="{FEAA38CD-9C6D-4B48-A660-E078DFB8BBB0}"/>
              </a:ext>
            </a:extLst>
          </p:cNvPr>
          <p:cNvGrpSpPr/>
          <p:nvPr/>
        </p:nvGrpSpPr>
        <p:grpSpPr>
          <a:xfrm>
            <a:off x="2064470" y="2602976"/>
            <a:ext cx="8474697" cy="3846709"/>
            <a:chOff x="1367426" y="16199152"/>
            <a:chExt cx="8450154" cy="4391457"/>
          </a:xfrm>
        </p:grpSpPr>
        <p:sp>
          <p:nvSpPr>
            <p:cNvPr id="8" name="Rounded Rectangle 7">
              <a:extLst>
                <a:ext uri="{FF2B5EF4-FFF2-40B4-BE49-F238E27FC236}">
                  <a16:creationId xmlns:a16="http://schemas.microsoft.com/office/drawing/2014/main" id="{5F000425-306C-D244-9B22-1B01B1315994}"/>
                </a:ext>
              </a:extLst>
            </p:cNvPr>
            <p:cNvSpPr/>
            <p:nvPr/>
          </p:nvSpPr>
          <p:spPr>
            <a:xfrm>
              <a:off x="2001259" y="16204689"/>
              <a:ext cx="7816321" cy="1168491"/>
            </a:xfrm>
            <a:prstGeom prst="roundRect">
              <a:avLst>
                <a:gd name="adj" fmla="val 16717"/>
              </a:avLst>
            </a:prstGeom>
            <a:solidFill>
              <a:srgbClr val="FFFFFF"/>
            </a:solidFill>
            <a:ln w="19050" cap="flat">
              <a:solidFill>
                <a:schemeClr val="accent5">
                  <a:lumMod val="75000"/>
                </a:schemeClr>
              </a:solidFill>
              <a:prstDash val="sys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326532"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C11FF5C4-61E5-3C40-B079-448E89B0AB67}"/>
                    </a:ext>
                  </a:extLst>
                </p:cNvPr>
                <p:cNvSpPr/>
                <p:nvPr/>
              </p:nvSpPr>
              <p:spPr>
                <a:xfrm>
                  <a:off x="2300236" y="16568484"/>
                  <a:ext cx="2626327" cy="639136"/>
                </a:xfrm>
                <a:prstGeom prst="round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000" b="0" i="1" smtClean="0">
                          <a:solidFill>
                            <a:schemeClr val="tx1"/>
                          </a:solidFill>
                          <a:latin typeface="Cambria Math" panose="02040503050406030204" pitchFamily="18" charset="0"/>
                        </a:rPr>
                        <m:t>𝑋</m:t>
                      </m:r>
                    </m:oMath>
                  </a14:m>
                  <a:r>
                    <a:rPr lang="en-US" sz="2000">
                      <a:solidFill>
                        <a:schemeClr val="tx1"/>
                      </a:solidFill>
                      <a:latin typeface="+mj-lt"/>
                    </a:rPr>
                    <a:t>: input instance</a:t>
                  </a:r>
                </a:p>
              </p:txBody>
            </p:sp>
          </mc:Choice>
          <mc:Fallback xmlns="">
            <p:sp>
              <p:nvSpPr>
                <p:cNvPr id="77" name="Rounded Rectangle 76">
                  <a:extLst>
                    <a:ext uri="{FF2B5EF4-FFF2-40B4-BE49-F238E27FC236}">
                      <a16:creationId xmlns:a16="http://schemas.microsoft.com/office/drawing/2014/main" id="{B1F4BB14-7DFB-794B-90E4-6DC273543B61}"/>
                    </a:ext>
                  </a:extLst>
                </p:cNvPr>
                <p:cNvSpPr>
                  <a:spLocks noRot="1" noChangeAspect="1" noMove="1" noResize="1" noEditPoints="1" noAdjustHandles="1" noChangeArrowheads="1" noChangeShapeType="1" noTextEdit="1"/>
                </p:cNvSpPr>
                <p:nvPr/>
              </p:nvSpPr>
              <p:spPr>
                <a:xfrm>
                  <a:off x="2300236" y="16568484"/>
                  <a:ext cx="2626327" cy="639136"/>
                </a:xfrm>
                <a:prstGeom prst="round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0CD01ECB-2AB8-2A40-BAFD-BD2A008839DC}"/>
                    </a:ext>
                  </a:extLst>
                </p:cNvPr>
                <p:cNvSpPr/>
                <p:nvPr/>
              </p:nvSpPr>
              <p:spPr>
                <a:xfrm>
                  <a:off x="1367432" y="18166807"/>
                  <a:ext cx="4407751" cy="826788"/>
                </a:xfrm>
                <a:prstGeom prst="roundRect">
                  <a:avLst/>
                </a:prstGeom>
                <a:solidFill>
                  <a:srgbClr val="E2E5F3"/>
                </a:solidFill>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acc>
                        <m:accPr>
                          <m:chr m:val="̂"/>
                          <m:ctrlPr>
                            <a:rPr lang="en-US" sz="200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𝑌</m:t>
                          </m:r>
                        </m:e>
                      </m:acc>
                    </m:oMath>
                  </a14:m>
                  <a:r>
                    <a:rPr lang="en-US" sz="2000">
                      <a:solidFill>
                        <a:schemeClr val="tx1"/>
                      </a:solidFill>
                      <a:latin typeface="+mj-lt"/>
                    </a:rPr>
                    <a:t>: predicted label</a:t>
                  </a:r>
                </a:p>
                <a:p>
                  <a:pPr algn="ctr"/>
                  <a:r>
                    <a:rPr lang="en-US" sz="2000">
                      <a:solidFill>
                        <a:schemeClr val="tx1"/>
                      </a:solidFill>
                      <a:latin typeface="+mj-lt"/>
                    </a:rPr>
                    <a:t>(the gold label </a:t>
                  </a:r>
                  <a14:m>
                    <m:oMath xmlns:m="http://schemas.openxmlformats.org/officeDocument/2006/math">
                      <m:r>
                        <a:rPr lang="en-US" sz="2000" b="0" i="1" smtClean="0">
                          <a:solidFill>
                            <a:schemeClr val="tx1"/>
                          </a:solidFill>
                          <a:latin typeface="Cambria Math" panose="02040503050406030204" pitchFamily="18" charset="0"/>
                        </a:rPr>
                        <m:t>𝑌</m:t>
                      </m:r>
                      <m:r>
                        <a:rPr lang="en-US" sz="2000" b="0" i="0" smtClean="0">
                          <a:solidFill>
                            <a:schemeClr val="tx1"/>
                          </a:solidFill>
                          <a:latin typeface="Cambria Math" panose="02040503050406030204" pitchFamily="18" charset="0"/>
                        </a:rPr>
                        <m:t> </m:t>
                      </m:r>
                    </m:oMath>
                  </a14:m>
                  <a:r>
                    <a:rPr lang="en-US" sz="2000">
                      <a:solidFill>
                        <a:schemeClr val="tx1"/>
                      </a:solidFill>
                      <a:latin typeface="+mj-lt"/>
                    </a:rPr>
                    <a:t>is not observed)</a:t>
                  </a:r>
                  <a:endParaRPr lang="en-US">
                    <a:solidFill>
                      <a:schemeClr val="tx1"/>
                    </a:solidFill>
                    <a:latin typeface="+mj-lt"/>
                  </a:endParaRPr>
                </a:p>
              </p:txBody>
            </p:sp>
          </mc:Choice>
          <mc:Fallback xmlns="">
            <p:sp>
              <p:nvSpPr>
                <p:cNvPr id="78" name="Rounded Rectangle 77">
                  <a:extLst>
                    <a:ext uri="{FF2B5EF4-FFF2-40B4-BE49-F238E27FC236}">
                      <a16:creationId xmlns:a16="http://schemas.microsoft.com/office/drawing/2014/main" id="{E363C5F4-4834-244D-8C26-544B03EE0E26}"/>
                    </a:ext>
                  </a:extLst>
                </p:cNvPr>
                <p:cNvSpPr>
                  <a:spLocks noRot="1" noChangeAspect="1" noMove="1" noResize="1" noEditPoints="1" noAdjustHandles="1" noChangeArrowheads="1" noChangeShapeType="1" noTextEdit="1"/>
                </p:cNvSpPr>
                <p:nvPr/>
              </p:nvSpPr>
              <p:spPr>
                <a:xfrm>
                  <a:off x="1367432" y="18166807"/>
                  <a:ext cx="4407751" cy="826788"/>
                </a:xfrm>
                <a:prstGeom prst="roundRect">
                  <a:avLst/>
                </a:prstGeom>
                <a:blipFill>
                  <a:blip r:embed="rId11"/>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AF6278E2-5004-D642-B1F9-84084931D358}"/>
                    </a:ext>
                  </a:extLst>
                </p:cNvPr>
                <p:cNvSpPr/>
                <p:nvPr/>
              </p:nvSpPr>
              <p:spPr>
                <a:xfrm>
                  <a:off x="1367426" y="19763821"/>
                  <a:ext cx="4407749" cy="826788"/>
                </a:xfrm>
                <a:prstGeom prst="roundRect">
                  <a:avLst/>
                </a:prstGeom>
                <a:solidFill>
                  <a:srgbClr val="E2E5F3"/>
                </a:solidFill>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000" b="0" i="1" smtClean="0">
                          <a:solidFill>
                            <a:schemeClr val="tx1"/>
                          </a:solidFill>
                          <a:latin typeface="Cambria Math" panose="02040503050406030204" pitchFamily="18" charset="0"/>
                        </a:rPr>
                        <m:t>𝑃</m:t>
                      </m:r>
                      <m:r>
                        <a:rPr lang="en-US" sz="2000" b="0" i="1" smtClean="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𝑂</m:t>
                          </m:r>
                        </m:e>
                      </m:acc>
                      <m:r>
                        <a:rPr lang="en-US" sz="2000" b="0" i="1" smtClean="0">
                          <a:solidFill>
                            <a:schemeClr val="tx1"/>
                          </a:solidFill>
                          <a:latin typeface="Cambria Math" panose="02040503050406030204" pitchFamily="18" charset="0"/>
                        </a:rPr>
                        <m:t>) </m:t>
                      </m:r>
                    </m:oMath>
                  </a14:m>
                  <a:r>
                    <a:rPr lang="en-US" sz="2000">
                      <a:solidFill>
                        <a:schemeClr val="tx1"/>
                      </a:solidFill>
                      <a:latin typeface="+mj-lt"/>
                    </a:rPr>
                    <a:t>: induced prediction of the supervision signal</a:t>
                  </a:r>
                  <a:endParaRPr lang="en-US">
                    <a:solidFill>
                      <a:schemeClr val="tx1"/>
                    </a:solidFill>
                    <a:latin typeface="+mj-lt"/>
                  </a:endParaRPr>
                </a:p>
              </p:txBody>
            </p:sp>
          </mc:Choice>
          <mc:Fallback xmlns="">
            <p:sp>
              <p:nvSpPr>
                <p:cNvPr id="80" name="Rounded Rectangle 79">
                  <a:extLst>
                    <a:ext uri="{FF2B5EF4-FFF2-40B4-BE49-F238E27FC236}">
                      <a16:creationId xmlns:a16="http://schemas.microsoft.com/office/drawing/2014/main" id="{D6BA8F42-C615-9240-BE44-A696EE6DE61D}"/>
                    </a:ext>
                  </a:extLst>
                </p:cNvPr>
                <p:cNvSpPr>
                  <a:spLocks noRot="1" noChangeAspect="1" noMove="1" noResize="1" noEditPoints="1" noAdjustHandles="1" noChangeArrowheads="1" noChangeShapeType="1" noTextEdit="1"/>
                </p:cNvSpPr>
                <p:nvPr/>
              </p:nvSpPr>
              <p:spPr>
                <a:xfrm>
                  <a:off x="1367426" y="19763821"/>
                  <a:ext cx="4407749" cy="826788"/>
                </a:xfrm>
                <a:prstGeom prst="roundRect">
                  <a:avLst/>
                </a:prstGeom>
                <a:blipFill>
                  <a:blip r:embed="rId12"/>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522E46B6-D728-2C49-A959-B491604870DB}"/>
                    </a:ext>
                  </a:extLst>
                </p:cNvPr>
                <p:cNvSpPr/>
                <p:nvPr/>
              </p:nvSpPr>
              <p:spPr>
                <a:xfrm>
                  <a:off x="7147136" y="19763820"/>
                  <a:ext cx="2084080" cy="826789"/>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sSub>
                        <m:sSubPr>
                          <m:ctrlPr>
                            <a:rPr lang="en-US" sz="2000" b="0" i="1" dirty="0" smtClean="0">
                              <a:solidFill>
                                <a:schemeClr val="tx1"/>
                              </a:solidFill>
                              <a:latin typeface="Cambria Math" panose="02040503050406030204" pitchFamily="18" charset="0"/>
                              <a:ea typeface="Cambria Math" panose="02040503050406030204" pitchFamily="18" charset="0"/>
                            </a:rPr>
                          </m:ctrlPr>
                        </m:sSubPr>
                        <m:e>
                          <m:r>
                            <a:rPr lang="en-US" sz="2000" b="0" i="1" dirty="0" smtClean="0">
                              <a:solidFill>
                                <a:schemeClr val="tx1"/>
                              </a:solidFill>
                              <a:latin typeface="Cambria Math" panose="02040503050406030204" pitchFamily="18" charset="0"/>
                              <a:ea typeface="Cambria Math" panose="02040503050406030204" pitchFamily="18" charset="0"/>
                            </a:rPr>
                            <m:t>ℓ</m:t>
                          </m:r>
                        </m:e>
                        <m:sub>
                          <m:r>
                            <a:rPr lang="en-US" sz="2000" b="0" i="1" dirty="0" smtClean="0">
                              <a:solidFill>
                                <a:schemeClr val="tx1"/>
                              </a:solidFill>
                              <a:latin typeface="Cambria Math" panose="02040503050406030204" pitchFamily="18" charset="0"/>
                              <a:ea typeface="Cambria Math" panose="02040503050406030204" pitchFamily="18" charset="0"/>
                            </a:rPr>
                            <m:t>𝒪</m:t>
                          </m:r>
                        </m:sub>
                      </m:sSub>
                    </m:oMath>
                  </a14:m>
                  <a:r>
                    <a:rPr lang="en-US" sz="2000" dirty="0">
                      <a:solidFill>
                        <a:schemeClr val="tx1"/>
                      </a:solidFill>
                      <a:latin typeface="+mj-lt"/>
                    </a:rPr>
                    <a:t>: annotation loss</a:t>
                  </a:r>
                </a:p>
              </p:txBody>
            </p:sp>
          </mc:Choice>
          <mc:Fallback xmlns="">
            <p:sp>
              <p:nvSpPr>
                <p:cNvPr id="12" name="Rounded Rectangle 11">
                  <a:extLst>
                    <a:ext uri="{FF2B5EF4-FFF2-40B4-BE49-F238E27FC236}">
                      <a16:creationId xmlns:a16="http://schemas.microsoft.com/office/drawing/2014/main" id="{522E46B6-D728-2C49-A959-B491604870DB}"/>
                    </a:ext>
                  </a:extLst>
                </p:cNvPr>
                <p:cNvSpPr>
                  <a:spLocks noRot="1" noChangeAspect="1" noMove="1" noResize="1" noEditPoints="1" noAdjustHandles="1" noChangeArrowheads="1" noChangeShapeType="1" noTextEdit="1"/>
                </p:cNvSpPr>
                <p:nvPr/>
              </p:nvSpPr>
              <p:spPr>
                <a:xfrm>
                  <a:off x="7147136" y="19763820"/>
                  <a:ext cx="2084080" cy="826789"/>
                </a:xfrm>
                <a:prstGeom prst="roundRect">
                  <a:avLst/>
                </a:prstGeom>
                <a:blipFill>
                  <a:blip r:embed="rId13"/>
                  <a:stretch>
                    <a:fillRect b="-11667"/>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5A45EF34-DB80-DB44-B965-FB84139289C5}"/>
                </a:ext>
              </a:extLst>
            </p:cNvPr>
            <p:cNvCxnSpPr>
              <a:cxnSpLocks/>
              <a:endCxn id="10" idx="0"/>
            </p:cNvCxnSpPr>
            <p:nvPr/>
          </p:nvCxnSpPr>
          <p:spPr>
            <a:xfrm>
              <a:off x="3571302" y="17216719"/>
              <a:ext cx="6" cy="950088"/>
            </a:xfrm>
            <a:prstGeom prst="straightConnector1">
              <a:avLst/>
            </a:prstGeom>
            <a:ln w="28575">
              <a:solidFill>
                <a:schemeClr val="tx1"/>
              </a:solidFill>
              <a:tailEnd type="triangle"/>
            </a:ln>
            <a:effectLst/>
          </p:spPr>
          <p:style>
            <a:lnRef idx="1">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B31138D5-C90A-B048-9463-8C04F7BC017D}"/>
                    </a:ext>
                  </a:extLst>
                </p:cNvPr>
                <p:cNvSpPr/>
                <p:nvPr/>
              </p:nvSpPr>
              <p:spPr>
                <a:xfrm>
                  <a:off x="5616954" y="16558999"/>
                  <a:ext cx="3960008" cy="639136"/>
                </a:xfrm>
                <a:prstGeom prst="round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000" b="0" i="1" smtClean="0">
                          <a:solidFill>
                            <a:schemeClr val="tx1"/>
                          </a:solidFill>
                          <a:latin typeface="Cambria Math" panose="02040503050406030204" pitchFamily="18" charset="0"/>
                        </a:rPr>
                        <m:t>𝑂</m:t>
                      </m:r>
                    </m:oMath>
                  </a14:m>
                  <a:r>
                    <a:rPr lang="en-US" sz="2000">
                      <a:solidFill>
                        <a:schemeClr val="tx1"/>
                      </a:solidFill>
                      <a:latin typeface="+mj-lt"/>
                    </a:rPr>
                    <a:t>: indirect supervision signal</a:t>
                  </a:r>
                </a:p>
              </p:txBody>
            </p:sp>
          </mc:Choice>
          <mc:Fallback xmlns="">
            <p:sp>
              <p:nvSpPr>
                <p:cNvPr id="110" name="Rounded Rectangle 109">
                  <a:extLst>
                    <a:ext uri="{FF2B5EF4-FFF2-40B4-BE49-F238E27FC236}">
                      <a16:creationId xmlns:a16="http://schemas.microsoft.com/office/drawing/2014/main" id="{3167A79B-0693-2C4A-B764-1FCB040C7F32}"/>
                    </a:ext>
                  </a:extLst>
                </p:cNvPr>
                <p:cNvSpPr>
                  <a:spLocks noRot="1" noChangeAspect="1" noMove="1" noResize="1" noEditPoints="1" noAdjustHandles="1" noChangeArrowheads="1" noChangeShapeType="1" noTextEdit="1"/>
                </p:cNvSpPr>
                <p:nvPr/>
              </p:nvSpPr>
              <p:spPr>
                <a:xfrm>
                  <a:off x="5616954" y="16558999"/>
                  <a:ext cx="3960008" cy="639136"/>
                </a:xfrm>
                <a:prstGeom prst="roundRect">
                  <a:avLst/>
                </a:prstGeom>
                <a:blipFill>
                  <a:blip r:embed="rId1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CD61072D-0F8B-7A4C-80EC-4856D0C013CE}"/>
                </a:ext>
              </a:extLst>
            </p:cNvPr>
            <p:cNvCxnSpPr>
              <a:cxnSpLocks/>
              <a:stCxn id="10" idx="2"/>
              <a:endCxn id="11" idx="0"/>
            </p:cNvCxnSpPr>
            <p:nvPr/>
          </p:nvCxnSpPr>
          <p:spPr>
            <a:xfrm flipH="1">
              <a:off x="3571301" y="18993595"/>
              <a:ext cx="7" cy="770226"/>
            </a:xfrm>
            <a:prstGeom prst="straightConnector1">
              <a:avLst/>
            </a:prstGeom>
            <a:ln w="28575">
              <a:solidFill>
                <a:schemeClr val="tx1"/>
              </a:solidFill>
              <a:tailEnd type="triangle"/>
            </a:ln>
            <a:effectLst/>
          </p:spPr>
          <p:style>
            <a:lnRef idx="1">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FA47D745-6465-4D4F-AC1B-5721D0902B39}"/>
                </a:ext>
              </a:extLst>
            </p:cNvPr>
            <p:cNvSpPr/>
            <p:nvPr/>
          </p:nvSpPr>
          <p:spPr>
            <a:xfrm>
              <a:off x="1793760" y="17365375"/>
              <a:ext cx="1697901" cy="707886"/>
            </a:xfrm>
            <a:prstGeom prst="rect">
              <a:avLst/>
            </a:prstGeom>
          </p:spPr>
          <p:txBody>
            <a:bodyPr wrap="none">
              <a:spAutoFit/>
            </a:bodyPr>
            <a:lstStyle/>
            <a:p>
              <a:pPr algn="r"/>
              <a:r>
                <a:rPr lang="en-US" sz="2000">
                  <a:solidFill>
                    <a:schemeClr val="tx1"/>
                  </a:solidFill>
                  <a:latin typeface="+mj-lt"/>
                </a:rPr>
                <a:t>Classification</a:t>
              </a:r>
            </a:p>
            <a:p>
              <a:pPr algn="r"/>
              <a:r>
                <a:rPr lang="en-US" sz="2000">
                  <a:solidFill>
                    <a:schemeClr val="tx1"/>
                  </a:solidFill>
                  <a:latin typeface="+mj-lt"/>
                </a:rPr>
                <a:t>Hypothesis</a:t>
              </a:r>
              <a:endParaRPr lang="en-US" sz="2000">
                <a:latin typeface="+mj-lt"/>
              </a:endParaRPr>
            </a:p>
          </p:txBody>
        </p:sp>
        <p:sp>
          <p:nvSpPr>
            <p:cNvPr id="17" name="Rectangle 16">
              <a:extLst>
                <a:ext uri="{FF2B5EF4-FFF2-40B4-BE49-F238E27FC236}">
                  <a16:creationId xmlns:a16="http://schemas.microsoft.com/office/drawing/2014/main" id="{F69E1587-5AD6-544B-BC3E-DF72BC367966}"/>
                </a:ext>
              </a:extLst>
            </p:cNvPr>
            <p:cNvSpPr/>
            <p:nvPr/>
          </p:nvSpPr>
          <p:spPr>
            <a:xfrm>
              <a:off x="1982852" y="16199152"/>
              <a:ext cx="1182885" cy="369332"/>
            </a:xfrm>
            <a:prstGeom prst="rect">
              <a:avLst/>
            </a:prstGeom>
          </p:spPr>
          <p:txBody>
            <a:bodyPr wrap="square">
              <a:spAutoFit/>
            </a:bodyPr>
            <a:lstStyle/>
            <a:p>
              <a:r>
                <a:rPr lang="en-US" sz="1800" dirty="0">
                  <a:solidFill>
                    <a:schemeClr val="accent5">
                      <a:lumMod val="75000"/>
                    </a:schemeClr>
                  </a:solidFill>
                  <a:latin typeface="+mj-lt"/>
                </a:rPr>
                <a:t>Dataset</a:t>
              </a:r>
            </a:p>
          </p:txBody>
        </p:sp>
        <p:sp>
          <p:nvSpPr>
            <p:cNvPr id="18" name="Rectangle 17">
              <a:extLst>
                <a:ext uri="{FF2B5EF4-FFF2-40B4-BE49-F238E27FC236}">
                  <a16:creationId xmlns:a16="http://schemas.microsoft.com/office/drawing/2014/main" id="{FABDCB13-707A-BB49-A5AB-78F253BF9CAF}"/>
                </a:ext>
              </a:extLst>
            </p:cNvPr>
            <p:cNvSpPr/>
            <p:nvPr/>
          </p:nvSpPr>
          <p:spPr>
            <a:xfrm>
              <a:off x="2037417" y="19011407"/>
              <a:ext cx="1454244" cy="707886"/>
            </a:xfrm>
            <a:prstGeom prst="rect">
              <a:avLst/>
            </a:prstGeom>
          </p:spPr>
          <p:txBody>
            <a:bodyPr wrap="none">
              <a:spAutoFit/>
            </a:bodyPr>
            <a:lstStyle/>
            <a:p>
              <a:pPr algn="r"/>
              <a:r>
                <a:rPr lang="en-US" sz="2000">
                  <a:solidFill>
                    <a:schemeClr val="tx1"/>
                  </a:solidFill>
                  <a:latin typeface="+mj-lt"/>
                </a:rPr>
                <a:t>Transition</a:t>
              </a:r>
            </a:p>
            <a:p>
              <a:pPr algn="r"/>
              <a:r>
                <a:rPr lang="en-US" sz="2000">
                  <a:solidFill>
                    <a:schemeClr val="tx1"/>
                  </a:solidFill>
                  <a:latin typeface="+mj-lt"/>
                </a:rPr>
                <a:t>Hypothesis</a:t>
              </a:r>
              <a:endParaRPr lang="en-US" sz="2000">
                <a:latin typeface="+mj-lt"/>
              </a:endParaRPr>
            </a:p>
          </p:txBody>
        </p:sp>
        <p:cxnSp>
          <p:nvCxnSpPr>
            <p:cNvPr id="19" name="Straight Arrow Connector 18">
              <a:extLst>
                <a:ext uri="{FF2B5EF4-FFF2-40B4-BE49-F238E27FC236}">
                  <a16:creationId xmlns:a16="http://schemas.microsoft.com/office/drawing/2014/main" id="{0722EED5-3B76-2641-97C8-132C09BA89FC}"/>
                </a:ext>
              </a:extLst>
            </p:cNvPr>
            <p:cNvCxnSpPr>
              <a:cxnSpLocks/>
              <a:stCxn id="11" idx="3"/>
              <a:endCxn id="12" idx="1"/>
            </p:cNvCxnSpPr>
            <p:nvPr/>
          </p:nvCxnSpPr>
          <p:spPr>
            <a:xfrm>
              <a:off x="5775175" y="20177215"/>
              <a:ext cx="1371961" cy="0"/>
            </a:xfrm>
            <a:prstGeom prst="straightConnector1">
              <a:avLst/>
            </a:prstGeom>
            <a:ln w="28575">
              <a:solidFill>
                <a:schemeClr val="tx1"/>
              </a:solidFill>
              <a:tailEnd type="triangle"/>
            </a:ln>
            <a:effectLst/>
          </p:spPr>
          <p:style>
            <a:lnRef idx="1">
              <a:schemeClr val="accent1"/>
            </a:lnRef>
            <a:fillRef idx="0">
              <a:schemeClr val="accent1"/>
            </a:fillRef>
            <a:effectRef idx="1">
              <a:schemeClr val="accent1"/>
            </a:effectRef>
            <a:fontRef idx="minor">
              <a:schemeClr val="tx1"/>
            </a:fontRef>
          </p:style>
        </p:cxnSp>
        <p:cxnSp>
          <p:nvCxnSpPr>
            <p:cNvPr id="20" name="Elbow Connector 19">
              <a:extLst>
                <a:ext uri="{FF2B5EF4-FFF2-40B4-BE49-F238E27FC236}">
                  <a16:creationId xmlns:a16="http://schemas.microsoft.com/office/drawing/2014/main" id="{05C918EF-97C2-4541-83F5-7E0339BDA109}"/>
                </a:ext>
              </a:extLst>
            </p:cNvPr>
            <p:cNvCxnSpPr>
              <a:cxnSpLocks/>
              <a:stCxn id="12" idx="0"/>
            </p:cNvCxnSpPr>
            <p:nvPr/>
          </p:nvCxnSpPr>
          <p:spPr>
            <a:xfrm rot="16200000" flipV="1">
              <a:off x="4867052" y="16441696"/>
              <a:ext cx="2026376" cy="4617872"/>
            </a:xfrm>
            <a:prstGeom prst="bentConnector2">
              <a:avLst/>
            </a:prstGeom>
            <a:noFill/>
            <a:ln w="28575"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Elbow Connector 20">
              <a:extLst>
                <a:ext uri="{FF2B5EF4-FFF2-40B4-BE49-F238E27FC236}">
                  <a16:creationId xmlns:a16="http://schemas.microsoft.com/office/drawing/2014/main" id="{CFE3845D-DDB8-F84A-A374-08F93DC646A8}"/>
                </a:ext>
              </a:extLst>
            </p:cNvPr>
            <p:cNvCxnSpPr>
              <a:cxnSpLocks/>
              <a:stCxn id="12" idx="0"/>
            </p:cNvCxnSpPr>
            <p:nvPr/>
          </p:nvCxnSpPr>
          <p:spPr>
            <a:xfrm rot="16200000" flipV="1">
              <a:off x="5663605" y="17238249"/>
              <a:ext cx="414742" cy="4636400"/>
            </a:xfrm>
            <a:prstGeom prst="bentConnector2">
              <a:avLst/>
            </a:prstGeom>
            <a:noFill/>
            <a:ln w="28575"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2" name="Rectangle 21">
              <a:extLst>
                <a:ext uri="{FF2B5EF4-FFF2-40B4-BE49-F238E27FC236}">
                  <a16:creationId xmlns:a16="http://schemas.microsoft.com/office/drawing/2014/main" id="{5F91CD4A-3FAC-8047-B881-F25FE7A154B0}"/>
                </a:ext>
              </a:extLst>
            </p:cNvPr>
            <p:cNvSpPr/>
            <p:nvPr/>
          </p:nvSpPr>
          <p:spPr>
            <a:xfrm>
              <a:off x="6664473" y="17740647"/>
              <a:ext cx="1011815" cy="400110"/>
            </a:xfrm>
            <a:prstGeom prst="rect">
              <a:avLst/>
            </a:prstGeom>
          </p:spPr>
          <p:txBody>
            <a:bodyPr wrap="none">
              <a:spAutoFit/>
            </a:bodyPr>
            <a:lstStyle/>
            <a:p>
              <a:pPr algn="r"/>
              <a:r>
                <a:rPr lang="en-US" sz="2000">
                  <a:solidFill>
                    <a:schemeClr val="tx1"/>
                  </a:solidFill>
                  <a:latin typeface="+mj-lt"/>
                </a:rPr>
                <a:t>Update</a:t>
              </a:r>
            </a:p>
          </p:txBody>
        </p:sp>
        <p:sp>
          <p:nvSpPr>
            <p:cNvPr id="23" name="Rectangle 22">
              <a:extLst>
                <a:ext uri="{FF2B5EF4-FFF2-40B4-BE49-F238E27FC236}">
                  <a16:creationId xmlns:a16="http://schemas.microsoft.com/office/drawing/2014/main" id="{6F4BA238-E48A-8945-B933-0FBEB0DD79F9}"/>
                </a:ext>
              </a:extLst>
            </p:cNvPr>
            <p:cNvSpPr/>
            <p:nvPr/>
          </p:nvSpPr>
          <p:spPr>
            <a:xfrm>
              <a:off x="6664859" y="19314674"/>
              <a:ext cx="1011815" cy="400110"/>
            </a:xfrm>
            <a:prstGeom prst="rect">
              <a:avLst/>
            </a:prstGeom>
          </p:spPr>
          <p:txBody>
            <a:bodyPr wrap="none">
              <a:spAutoFit/>
            </a:bodyPr>
            <a:lstStyle/>
            <a:p>
              <a:pPr algn="r"/>
              <a:r>
                <a:rPr lang="en-US" sz="2000">
                  <a:solidFill>
                    <a:schemeClr val="tx1"/>
                  </a:solidFill>
                  <a:latin typeface="+mj-lt"/>
                </a:rPr>
                <a:t>Update</a:t>
              </a:r>
            </a:p>
          </p:txBody>
        </p:sp>
        <p:cxnSp>
          <p:nvCxnSpPr>
            <p:cNvPr id="24" name="Elbow Connector 23">
              <a:extLst>
                <a:ext uri="{FF2B5EF4-FFF2-40B4-BE49-F238E27FC236}">
                  <a16:creationId xmlns:a16="http://schemas.microsoft.com/office/drawing/2014/main" id="{5C578359-ACEA-6249-8BCE-EB86E2034F66}"/>
                </a:ext>
              </a:extLst>
            </p:cNvPr>
            <p:cNvCxnSpPr>
              <a:cxnSpLocks/>
              <a:stCxn id="9" idx="1"/>
              <a:endCxn id="11" idx="1"/>
            </p:cNvCxnSpPr>
            <p:nvPr/>
          </p:nvCxnSpPr>
          <p:spPr>
            <a:xfrm rot="10800000" flipV="1">
              <a:off x="1367426" y="16888051"/>
              <a:ext cx="932810" cy="3289163"/>
            </a:xfrm>
            <a:prstGeom prst="bentConnector3">
              <a:avLst>
                <a:gd name="adj1" fmla="val 124507"/>
              </a:avLst>
            </a:prstGeom>
            <a:noFill/>
            <a:ln w="28575"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a16="http://schemas.microsoft.com/office/drawing/2014/main" id="{767642FB-A158-EC4F-96C4-1E4B71B405FB}"/>
                </a:ext>
              </a:extLst>
            </p:cNvPr>
            <p:cNvCxnSpPr>
              <a:cxnSpLocks/>
            </p:cNvCxnSpPr>
            <p:nvPr/>
          </p:nvCxnSpPr>
          <p:spPr>
            <a:xfrm>
              <a:off x="8823003" y="17190669"/>
              <a:ext cx="0" cy="2573151"/>
            </a:xfrm>
            <a:prstGeom prst="straightConnector1">
              <a:avLst/>
            </a:prstGeom>
            <a:ln w="28575">
              <a:solidFill>
                <a:schemeClr val="tx1"/>
              </a:solidFill>
              <a:tailEnd type="triangle"/>
            </a:ln>
            <a:effectLst/>
          </p:spPr>
          <p:style>
            <a:lnRef idx="1">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248615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F3CE9-3A4F-DD46-A680-7A5FAFF0AD2E}"/>
              </a:ext>
            </a:extLst>
          </p:cNvPr>
          <p:cNvSpPr>
            <a:spLocks noGrp="1"/>
          </p:cNvSpPr>
          <p:nvPr>
            <p:ph type="title"/>
          </p:nvPr>
        </p:nvSpPr>
        <p:spPr/>
        <p:txBody>
          <a:bodyPr/>
          <a:lstStyle/>
          <a:p>
            <a:r>
              <a:rPr lang="en-US" dirty="0"/>
              <a:t>Learnability Condition: 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DF5E55-468E-8E4A-99CD-02DD0304E0CF}"/>
                  </a:ext>
                </a:extLst>
              </p:cNvPr>
              <p:cNvSpPr>
                <a:spLocks noGrp="1"/>
              </p:cNvSpPr>
              <p:nvPr>
                <p:ph idx="1"/>
              </p:nvPr>
            </p:nvSpPr>
            <p:spPr>
              <a:xfrm>
                <a:off x="609600" y="1025613"/>
                <a:ext cx="10972800" cy="4484915"/>
              </a:xfrm>
            </p:spPr>
            <p:txBody>
              <a:bodyPr/>
              <a:lstStyle/>
              <a:p>
                <a:pPr marL="0" indent="0">
                  <a:buNone/>
                </a:pPr>
                <a:r>
                  <a:rPr lang="en-US" dirty="0"/>
                  <a:t>To illustrate the learnability condition, we plot the the relationship between the classification error of a hypothesis </a:t>
                </a:r>
                <a14:m>
                  <m:oMath xmlns:m="http://schemas.openxmlformats.org/officeDocument/2006/math">
                    <m:r>
                      <a:rPr lang="en-US" b="0" i="1" smtClean="0">
                        <a:latin typeface="Cambria Math" panose="02040503050406030204" pitchFamily="18" charset="0"/>
                      </a:rPr>
                      <m:t>h</m:t>
                    </m:r>
                  </m:oMath>
                </a14:m>
                <a:r>
                  <a:rPr lang="en-US" dirty="0"/>
                  <a:t> and the minimum annotation loss (risk) it can have (over choices of transition hypotheses).</a:t>
                </a:r>
              </a:p>
              <a:p>
                <a:endParaRPr lang="en-US" dirty="0"/>
              </a:p>
            </p:txBody>
          </p:sp>
        </mc:Choice>
        <mc:Fallback xmlns="">
          <p:sp>
            <p:nvSpPr>
              <p:cNvPr id="3" name="Content Placeholder 2">
                <a:extLst>
                  <a:ext uri="{FF2B5EF4-FFF2-40B4-BE49-F238E27FC236}">
                    <a16:creationId xmlns:a16="http://schemas.microsoft.com/office/drawing/2014/main" id="{C8DF5E55-468E-8E4A-99CD-02DD0304E0CF}"/>
                  </a:ext>
                </a:extLst>
              </p:cNvPr>
              <p:cNvSpPr>
                <a:spLocks noGrp="1" noRot="1" noChangeAspect="1" noMove="1" noResize="1" noEditPoints="1" noAdjustHandles="1" noChangeArrowheads="1" noChangeShapeType="1" noTextEdit="1"/>
              </p:cNvSpPr>
              <p:nvPr>
                <p:ph idx="1"/>
              </p:nvPr>
            </p:nvSpPr>
            <p:spPr>
              <a:xfrm>
                <a:off x="609600" y="1025613"/>
                <a:ext cx="10972800" cy="4484915"/>
              </a:xfrm>
              <a:blipFill>
                <a:blip r:embed="rId2"/>
                <a:stretch>
                  <a:fillRect l="-925" t="-113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D497DC0-F78C-6E4E-8A51-0E8D36D111AE}"/>
              </a:ext>
            </a:extLst>
          </p:cNvPr>
          <p:cNvSpPr>
            <a:spLocks noGrp="1"/>
          </p:cNvSpPr>
          <p:nvPr>
            <p:ph type="sldNum" sz="quarter" idx="11"/>
          </p:nvPr>
        </p:nvSpPr>
        <p:spPr/>
        <p:txBody>
          <a:bodyPr/>
          <a:lstStyle/>
          <a:p>
            <a:fld id="{BDF588C3-71D6-5D45-B118-1C664482E1C2}" type="slidenum">
              <a:rPr lang="en-US" smtClean="0"/>
              <a:t>6</a:t>
            </a:fld>
            <a:endParaRPr lang="en-US"/>
          </a:p>
        </p:txBody>
      </p:sp>
      <p:pic>
        <p:nvPicPr>
          <p:cNvPr id="6" name="Picture 5" descr="Diagram&#10;&#10;Description automatically generated">
            <a:extLst>
              <a:ext uri="{FF2B5EF4-FFF2-40B4-BE49-F238E27FC236}">
                <a16:creationId xmlns:a16="http://schemas.microsoft.com/office/drawing/2014/main" id="{AEA1B739-3400-4B45-B110-E83B12655276}"/>
              </a:ext>
            </a:extLst>
          </p:cNvPr>
          <p:cNvPicPr>
            <a:picLocks noChangeAspect="1"/>
          </p:cNvPicPr>
          <p:nvPr/>
        </p:nvPicPr>
        <p:blipFill>
          <a:blip r:embed="rId3"/>
          <a:stretch>
            <a:fillRect/>
          </a:stretch>
        </p:blipFill>
        <p:spPr>
          <a:xfrm>
            <a:off x="3261883" y="2366127"/>
            <a:ext cx="4656173" cy="4075521"/>
          </a:xfrm>
          <a:prstGeom prst="rect">
            <a:avLst/>
          </a:prstGeom>
        </p:spPr>
      </p:pic>
    </p:spTree>
    <p:extLst>
      <p:ext uri="{BB962C8B-B14F-4D97-AF65-F5344CB8AC3E}">
        <p14:creationId xmlns:p14="http://schemas.microsoft.com/office/powerpoint/2010/main" val="9986804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24E2-D82F-7A4E-B1DF-5828A6EC15DD}"/>
              </a:ext>
            </a:extLst>
          </p:cNvPr>
          <p:cNvSpPr>
            <a:spLocks noGrp="1"/>
          </p:cNvSpPr>
          <p:nvPr>
            <p:ph type="title"/>
          </p:nvPr>
        </p:nvSpPr>
        <p:spPr/>
        <p:txBody>
          <a:bodyPr/>
          <a:lstStyle/>
          <a:p>
            <a:r>
              <a:rPr lang="en-US" dirty="0"/>
              <a:t>Learnability Condition 1: Consistency</a:t>
            </a:r>
          </a:p>
        </p:txBody>
      </p:sp>
      <p:sp>
        <p:nvSpPr>
          <p:cNvPr id="3" name="Content Placeholder 2">
            <a:extLst>
              <a:ext uri="{FF2B5EF4-FFF2-40B4-BE49-F238E27FC236}">
                <a16:creationId xmlns:a16="http://schemas.microsoft.com/office/drawing/2014/main" id="{81DD43AE-D04B-5C45-BC9B-00148B39DBE8}"/>
              </a:ext>
            </a:extLst>
          </p:cNvPr>
          <p:cNvSpPr>
            <a:spLocks noGrp="1"/>
          </p:cNvSpPr>
          <p:nvPr>
            <p:ph idx="1"/>
          </p:nvPr>
        </p:nvSpPr>
        <p:spPr/>
        <p:txBody>
          <a:bodyPr/>
          <a:lstStyle/>
          <a:p>
            <a:pPr marL="0" indent="0">
              <a:buNone/>
            </a:pPr>
            <a:r>
              <a:rPr lang="en-US" dirty="0"/>
              <a:t>The optimal classifier should be able to induce an optimal prediction of the indirect signal. Formally, we require:</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Remark</a:t>
            </a:r>
            <a:r>
              <a:rPr lang="en-US" dirty="0"/>
              <a:t>: When the consistency condition does not hold (this can happen when our signal is very noisy), maximizing the likelihood of the observable will contradict our goal of maximizing the likelihood of the true label.</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3CA3B212-4C32-3348-8C11-83E5B218DE01}"/>
              </a:ext>
            </a:extLst>
          </p:cNvPr>
          <p:cNvSpPr>
            <a:spLocks noGrp="1"/>
          </p:cNvSpPr>
          <p:nvPr>
            <p:ph type="sldNum" sz="quarter" idx="11"/>
          </p:nvPr>
        </p:nvSpPr>
        <p:spPr/>
        <p:txBody>
          <a:bodyPr/>
          <a:lstStyle/>
          <a:p>
            <a:fld id="{BDF588C3-71D6-5D45-B118-1C664482E1C2}" type="slidenum">
              <a:rPr lang="en-US" smtClean="0"/>
              <a:t>7</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331D58B6-188B-9B40-B935-D4A1448C6BA7}"/>
              </a:ext>
            </a:extLst>
          </p:cNvPr>
          <p:cNvPicPr>
            <a:picLocks noChangeAspect="1"/>
          </p:cNvPicPr>
          <p:nvPr/>
        </p:nvPicPr>
        <p:blipFill>
          <a:blip r:embed="rId2"/>
          <a:stretch>
            <a:fillRect/>
          </a:stretch>
        </p:blipFill>
        <p:spPr>
          <a:xfrm>
            <a:off x="1254455" y="2426029"/>
            <a:ext cx="8286090" cy="1213287"/>
          </a:xfrm>
          <a:prstGeom prst="rect">
            <a:avLst/>
          </a:prstGeom>
        </p:spPr>
      </p:pic>
    </p:spTree>
    <p:extLst>
      <p:ext uri="{BB962C8B-B14F-4D97-AF65-F5344CB8AC3E}">
        <p14:creationId xmlns:p14="http://schemas.microsoft.com/office/powerpoint/2010/main" val="8591501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24E2-D82F-7A4E-B1DF-5828A6EC15DD}"/>
              </a:ext>
            </a:extLst>
          </p:cNvPr>
          <p:cNvSpPr>
            <a:spLocks noGrp="1"/>
          </p:cNvSpPr>
          <p:nvPr>
            <p:ph type="title"/>
          </p:nvPr>
        </p:nvSpPr>
        <p:spPr/>
        <p:txBody>
          <a:bodyPr/>
          <a:lstStyle/>
          <a:p>
            <a:r>
              <a:rPr lang="en-US" dirty="0"/>
              <a:t>Learnability Condition 2: Identifiability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DD43AE-D04B-5C45-BC9B-00148B39DBE8}"/>
                  </a:ext>
                </a:extLst>
              </p:cNvPr>
              <p:cNvSpPr>
                <a:spLocks noGrp="1"/>
              </p:cNvSpPr>
              <p:nvPr>
                <p:ph idx="1"/>
              </p:nvPr>
            </p:nvSpPr>
            <p:spPr/>
            <p:txBody>
              <a:bodyPr/>
              <a:lstStyle/>
              <a:p>
                <a:pPr marL="0" indent="0">
                  <a:buNone/>
                </a:pPr>
                <a:r>
                  <a:rPr lang="en-US" dirty="0"/>
                  <a:t>A suboptimal classifier should induce higher annotation loss than the lowest annotation loss on average. Formally, we require</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Remark</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2</m:t>
                        </m:r>
                      </m:sub>
                    </m:sSub>
                    <m:r>
                      <a:rPr lang="en-US" i="1">
                        <a:latin typeface="Cambria Math" panose="02040503050406030204" pitchFamily="18" charset="0"/>
                      </a:rPr>
                      <m:t> </m:t>
                    </m:r>
                  </m:oMath>
                </a14:m>
                <a:r>
                  <a:rPr lang="en-US" dirty="0"/>
                  <a:t>may fail to satisfy this condition (with some models) because it is possible that we can predict </a:t>
                </a:r>
                <a:r>
                  <a:rPr lang="en-US" dirty="0" err="1"/>
                  <a:t>PoS</a:t>
                </a:r>
                <a:r>
                  <a:rPr lang="en-US" dirty="0"/>
                  <a:t> tagging well without the knowledge of NER. </a:t>
                </a:r>
              </a:p>
              <a:p>
                <a:pPr marL="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81DD43AE-D04B-5C45-BC9B-00148B39DBE8}"/>
                  </a:ext>
                </a:extLst>
              </p:cNvPr>
              <p:cNvSpPr>
                <a:spLocks noGrp="1" noRot="1" noChangeAspect="1" noMove="1" noResize="1" noEditPoints="1" noAdjustHandles="1" noChangeArrowheads="1" noChangeShapeType="1" noTextEdit="1"/>
              </p:cNvSpPr>
              <p:nvPr>
                <p:ph idx="1"/>
              </p:nvPr>
            </p:nvSpPr>
            <p:spPr>
              <a:blipFill>
                <a:blip r:embed="rId2"/>
                <a:stretch>
                  <a:fillRect l="-925" t="-113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CA3B212-4C32-3348-8C11-83E5B218DE01}"/>
              </a:ext>
            </a:extLst>
          </p:cNvPr>
          <p:cNvSpPr>
            <a:spLocks noGrp="1"/>
          </p:cNvSpPr>
          <p:nvPr>
            <p:ph type="sldNum" sz="quarter" idx="11"/>
          </p:nvPr>
        </p:nvSpPr>
        <p:spPr/>
        <p:txBody>
          <a:bodyPr/>
          <a:lstStyle/>
          <a:p>
            <a:fld id="{BDF588C3-71D6-5D45-B118-1C664482E1C2}" type="slidenum">
              <a:rPr lang="en-US" smtClean="0"/>
              <a:t>8</a:t>
            </a:fld>
            <a:endParaRPr lang="en-US"/>
          </a:p>
        </p:txBody>
      </p:sp>
      <p:pic>
        <p:nvPicPr>
          <p:cNvPr id="8" name="Picture 7" descr="Table&#10;&#10;Description automatically generated with medium confidence">
            <a:extLst>
              <a:ext uri="{FF2B5EF4-FFF2-40B4-BE49-F238E27FC236}">
                <a16:creationId xmlns:a16="http://schemas.microsoft.com/office/drawing/2014/main" id="{22E80E03-A591-BD46-AF1D-C8F4971F94D0}"/>
              </a:ext>
            </a:extLst>
          </p:cNvPr>
          <p:cNvPicPr>
            <a:picLocks noChangeAspect="1"/>
          </p:cNvPicPr>
          <p:nvPr/>
        </p:nvPicPr>
        <p:blipFill>
          <a:blip r:embed="rId3"/>
          <a:stretch>
            <a:fillRect/>
          </a:stretch>
        </p:blipFill>
        <p:spPr>
          <a:xfrm>
            <a:off x="1160153" y="2311400"/>
            <a:ext cx="8474694" cy="1672137"/>
          </a:xfrm>
          <a:prstGeom prst="rect">
            <a:avLst/>
          </a:prstGeom>
        </p:spPr>
      </p:pic>
    </p:spTree>
    <p:extLst>
      <p:ext uri="{BB962C8B-B14F-4D97-AF65-F5344CB8AC3E}">
        <p14:creationId xmlns:p14="http://schemas.microsoft.com/office/powerpoint/2010/main" val="23077135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276BE-C323-9C4B-BFB9-A765A12FF462}"/>
              </a:ext>
            </a:extLst>
          </p:cNvPr>
          <p:cNvSpPr>
            <a:spLocks noGrp="1"/>
          </p:cNvSpPr>
          <p:nvPr>
            <p:ph type="title"/>
          </p:nvPr>
        </p:nvSpPr>
        <p:spPr/>
        <p:txBody>
          <a:bodyPr/>
          <a:lstStyle/>
          <a:p>
            <a:r>
              <a:rPr lang="en-US" dirty="0"/>
              <a:t>Learnability Condition 3: Complexity</a:t>
            </a:r>
          </a:p>
        </p:txBody>
      </p:sp>
      <p:sp>
        <p:nvSpPr>
          <p:cNvPr id="3" name="Content Placeholder 2">
            <a:extLst>
              <a:ext uri="{FF2B5EF4-FFF2-40B4-BE49-F238E27FC236}">
                <a16:creationId xmlns:a16="http://schemas.microsoft.com/office/drawing/2014/main" id="{643E7C25-0121-CC4B-A31E-5F775456C781}"/>
              </a:ext>
            </a:extLst>
          </p:cNvPr>
          <p:cNvSpPr>
            <a:spLocks noGrp="1"/>
          </p:cNvSpPr>
          <p:nvPr>
            <p:ph idx="1"/>
          </p:nvPr>
        </p:nvSpPr>
        <p:spPr>
          <a:xfrm>
            <a:off x="609600" y="1940012"/>
            <a:ext cx="10972800" cy="4484915"/>
          </a:xfrm>
        </p:spPr>
        <p:txBody>
          <a:bodyPr/>
          <a:lstStyle/>
          <a:p>
            <a:pPr marL="0" indent="0">
              <a:buNone/>
            </a:pPr>
            <a:r>
              <a:rPr lang="en-US" dirty="0"/>
              <a:t>Our model should not be too complex. Complexity of a model can be described by (a generalized) VC-dimension. Formally, we require:</a:t>
            </a:r>
          </a:p>
          <a:p>
            <a:pPr marL="0" indent="0">
              <a:buNone/>
            </a:pPr>
            <a:endParaRPr lang="en-US" dirty="0"/>
          </a:p>
        </p:txBody>
      </p:sp>
      <p:sp>
        <p:nvSpPr>
          <p:cNvPr id="4" name="Slide Number Placeholder 3">
            <a:extLst>
              <a:ext uri="{FF2B5EF4-FFF2-40B4-BE49-F238E27FC236}">
                <a16:creationId xmlns:a16="http://schemas.microsoft.com/office/drawing/2014/main" id="{EA7EA94E-C1D1-5B4D-99DE-C8AAB54924E0}"/>
              </a:ext>
            </a:extLst>
          </p:cNvPr>
          <p:cNvSpPr>
            <a:spLocks noGrp="1"/>
          </p:cNvSpPr>
          <p:nvPr>
            <p:ph type="sldNum" sz="quarter" idx="11"/>
          </p:nvPr>
        </p:nvSpPr>
        <p:spPr/>
        <p:txBody>
          <a:bodyPr/>
          <a:lstStyle/>
          <a:p>
            <a:fld id="{BDF588C3-71D6-5D45-B118-1C664482E1C2}" type="slidenum">
              <a:rPr lang="en-US" smtClean="0"/>
              <a:t>9</a:t>
            </a:fld>
            <a:endParaRPr lang="en-US"/>
          </a:p>
        </p:txBody>
      </p:sp>
      <p:pic>
        <p:nvPicPr>
          <p:cNvPr id="6" name="Picture 5" descr="Rectangle&#10;&#10;Description automatically generated with medium confidence">
            <a:extLst>
              <a:ext uri="{FF2B5EF4-FFF2-40B4-BE49-F238E27FC236}">
                <a16:creationId xmlns:a16="http://schemas.microsoft.com/office/drawing/2014/main" id="{A1F4F47E-7064-224B-9CE2-965F2B0B9037}"/>
              </a:ext>
            </a:extLst>
          </p:cNvPr>
          <p:cNvPicPr>
            <a:picLocks noChangeAspect="1"/>
          </p:cNvPicPr>
          <p:nvPr/>
        </p:nvPicPr>
        <p:blipFill>
          <a:blip r:embed="rId2"/>
          <a:stretch>
            <a:fillRect/>
          </a:stretch>
        </p:blipFill>
        <p:spPr>
          <a:xfrm>
            <a:off x="1145969" y="2862670"/>
            <a:ext cx="9595592" cy="1319799"/>
          </a:xfrm>
          <a:prstGeom prst="rect">
            <a:avLst/>
          </a:prstGeom>
        </p:spPr>
      </p:pic>
    </p:spTree>
    <p:extLst>
      <p:ext uri="{BB962C8B-B14F-4D97-AF65-F5344CB8AC3E}">
        <p14:creationId xmlns:p14="http://schemas.microsoft.com/office/powerpoint/2010/main" val="1596438608"/>
      </p:ext>
    </p:extLst>
  </p:cSld>
  <p:clrMapOvr>
    <a:masterClrMapping/>
  </p:clrMapOvr>
  <p:transition spd="med"/>
</p:sld>
</file>

<file path=ppt/theme/theme1.xml><?xml version="1.0" encoding="utf-8"?>
<a:theme xmlns:a="http://schemas.openxmlformats.org/drawingml/2006/main" name="Roth_Penn">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lumMod val="75000"/>
                <a:lumOff val="25000"/>
              </a:schemeClr>
            </a:solidFill>
            <a:latin typeface="Helvetica Neue" charset="0"/>
            <a:ea typeface="Helvetica Neue" charset="0"/>
            <a:cs typeface="Helvetica Neu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ccg" id="{8414DCC5-42C5-EF4E-82E6-3DB3E6AEABD0}" vid="{8FCD17D1-743A-7141-922B-EB412980A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penn-ccg</Template>
  <TotalTime>62216</TotalTime>
  <Words>954</Words>
  <Application>Microsoft Macintosh PowerPoint</Application>
  <PresentationFormat>Widescreen</PresentationFormat>
  <Paragraphs>93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 Math</vt:lpstr>
      <vt:lpstr>Helvetica Light</vt:lpstr>
      <vt:lpstr>Wingdings</vt:lpstr>
      <vt:lpstr>Roth_Penn</vt:lpstr>
      <vt:lpstr>PowerPoint Presentation</vt:lpstr>
      <vt:lpstr>Motivation</vt:lpstr>
      <vt:lpstr>Problems</vt:lpstr>
      <vt:lpstr>Learning</vt:lpstr>
      <vt:lpstr>Learning (contd.)</vt:lpstr>
      <vt:lpstr>Learnability Condition: Overview</vt:lpstr>
      <vt:lpstr>Learnability Condition 1: Consistency</vt:lpstr>
      <vt:lpstr>Learnability Condition 2: Identifiability</vt:lpstr>
      <vt:lpstr>Learnability Condition 3: Complexity</vt:lpstr>
      <vt:lpstr>Learning Bound</vt:lpstr>
      <vt:lpstr>Separation: Illustration</vt:lpstr>
      <vt:lpstr>Separation: Formal Definition</vt:lpstr>
      <vt:lpstr>Application: Partial Annotation with Noise</vt:lpstr>
      <vt:lpstr>Application: Joint Supervision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Slides</dc:title>
  <dc:creator>Stephen Mayhew</dc:creator>
  <cp:lastModifiedBy>Wang, Kaifu</cp:lastModifiedBy>
  <cp:revision>485</cp:revision>
  <cp:lastPrinted>2021-02-02T00:00:42Z</cp:lastPrinted>
  <dcterms:created xsi:type="dcterms:W3CDTF">2017-10-04T15:10:59Z</dcterms:created>
  <dcterms:modified xsi:type="dcterms:W3CDTF">2021-02-02T00:53:37Z</dcterms:modified>
</cp:coreProperties>
</file>