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3" r:id="rId2"/>
    <p:sldId id="311" r:id="rId3"/>
    <p:sldId id="320" r:id="rId4"/>
    <p:sldId id="296" r:id="rId5"/>
    <p:sldId id="321" r:id="rId6"/>
    <p:sldId id="305" r:id="rId7"/>
    <p:sldId id="314" r:id="rId8"/>
    <p:sldId id="315" r:id="rId9"/>
    <p:sldId id="330" r:id="rId10"/>
    <p:sldId id="322" r:id="rId11"/>
    <p:sldId id="323" r:id="rId12"/>
    <p:sldId id="324" r:id="rId13"/>
    <p:sldId id="325" r:id="rId14"/>
    <p:sldId id="329" r:id="rId15"/>
    <p:sldId id="326" r:id="rId16"/>
    <p:sldId id="292" r:id="rId17"/>
    <p:sldId id="319" r:id="rId18"/>
    <p:sldId id="328" r:id="rId19"/>
    <p:sldId id="327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6036C31-9803-844B-A00C-A409F9305B92}">
          <p14:sldIdLst>
            <p14:sldId id="263"/>
            <p14:sldId id="311"/>
            <p14:sldId id="320"/>
            <p14:sldId id="296"/>
            <p14:sldId id="321"/>
            <p14:sldId id="305"/>
            <p14:sldId id="314"/>
            <p14:sldId id="315"/>
            <p14:sldId id="330"/>
            <p14:sldId id="322"/>
            <p14:sldId id="323"/>
            <p14:sldId id="324"/>
            <p14:sldId id="325"/>
            <p14:sldId id="329"/>
            <p14:sldId id="326"/>
            <p14:sldId id="292"/>
            <p14:sldId id="319"/>
            <p14:sldId id="328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3149"/>
    <a:srgbClr val="662D49"/>
    <a:srgbClr val="663749"/>
    <a:srgbClr val="662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21" autoAdjust="0"/>
    <p:restoredTop sz="74333" autoAdjust="0"/>
  </p:normalViewPr>
  <p:slideViewPr>
    <p:cSldViewPr snapToGrid="0" snapToObjects="1">
      <p:cViewPr varScale="1">
        <p:scale>
          <a:sx n="101" d="100"/>
          <a:sy n="101" d="100"/>
        </p:scale>
        <p:origin x="192" y="2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162-9D79-2943-B0A3-211BF28B7513}" type="datetimeFigureOut">
              <a:rPr lang="en-US" smtClean="0"/>
              <a:t>2/11/19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2E400-0EC4-CD46-9C72-78BD5E9427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427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BAB52-94AF-9448-9B1C-7768B1879D49}" type="datetimeFigureOut">
              <a:rPr lang="en-US" smtClean="0"/>
              <a:t>2/11/19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47283-AD3B-EE49-8B53-C7D74121E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12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620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0" marR="0" lvl="0" indent="-1143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76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265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7200" dirty="0"/>
              <a:t>Query processing: Each relation found during tuple extraction is assigned to a single machine in the pool</a:t>
            </a:r>
          </a:p>
          <a:p>
            <a:r>
              <a:rPr lang="en-US" sz="7200" dirty="0"/>
              <a:t>Every machine computes an inverted index over the text of locally stored tuples, ensuring each machine is guaranteed to store all tuples containing a reference to any relation assigned to the machine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564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972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7250" indent="-857250">
              <a:buFontTx/>
              <a:buChar char="-"/>
            </a:pPr>
            <a:endParaRPr lang="en-US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57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8000" dirty="0"/>
              <a:t>-&gt; Relations are well formed if there is some pair of entities X and Y such that (</a:t>
            </a:r>
            <a:r>
              <a:rPr lang="en-US" sz="8000" dirty="0" err="1"/>
              <a:t>X,r,Y</a:t>
            </a:r>
            <a:r>
              <a:rPr lang="en-US" sz="8000" dirty="0"/>
              <a:t>) is a relation between X and Y</a:t>
            </a:r>
          </a:p>
          <a:p>
            <a:pPr marL="0" indent="0">
              <a:buNone/>
            </a:pPr>
            <a:r>
              <a:rPr lang="en-US" sz="8000" dirty="0"/>
              <a:t>-&gt; X and Y are well-formed arguments for relation r if X and Y are a type of entity that can form a relation (</a:t>
            </a:r>
            <a:r>
              <a:rPr lang="en-US" sz="8000" dirty="0" err="1"/>
              <a:t>X,r,Y</a:t>
            </a:r>
            <a:r>
              <a:rPr lang="en-US" sz="8000" dirty="0"/>
              <a:t>)</a:t>
            </a:r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r>
              <a:rPr lang="en-US" sz="8000" dirty="0"/>
              <a:t>-&gt; Concrete – truth of tuple grounded in particular entities</a:t>
            </a:r>
          </a:p>
          <a:p>
            <a:pPr marL="0" indent="0">
              <a:buNone/>
            </a:pPr>
            <a:r>
              <a:rPr lang="en-US" sz="8000" dirty="0"/>
              <a:t>-&gt; Abstract – Underspecified</a:t>
            </a:r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endParaRPr lang="en-US" sz="8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411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392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604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407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103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0" dirty="0"/>
              <a:t>Goal for most standard IE paradigms is to allow logical reasoning to draw inferences on logical content of input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35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558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73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25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394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521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0" indent="-1143000">
              <a:buAutoNum type="arabicPeriod"/>
            </a:pPr>
            <a:endParaRPr lang="en-US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63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0" indent="-1143000">
              <a:buAutoNum type="arabicPeriod"/>
            </a:pPr>
            <a:endParaRPr lang="en-US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7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56445" y="5"/>
            <a:ext cx="9206200" cy="51514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" name="Picture 13" descr="2-line-whit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99" y="4296762"/>
            <a:ext cx="1769927" cy="650138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51675"/>
            <a:ext cx="3080816" cy="345772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 userDrawn="1"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 userDrawn="1">
            <p:ph type="subTitle" idx="1"/>
          </p:nvPr>
        </p:nvSpPr>
        <p:spPr>
          <a:xfrm>
            <a:off x="958151" y="3255792"/>
            <a:ext cx="7397039" cy="73152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35" name="Rectangle 34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234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2182" y="1782939"/>
            <a:ext cx="2544621" cy="47982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2182" y="2310651"/>
            <a:ext cx="2544621" cy="2282515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 sz="16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23" name="Straight Connector 22"/>
          <p:cNvCxnSpPr/>
          <p:nvPr userDrawn="1"/>
        </p:nvCxnSpPr>
        <p:spPr>
          <a:xfrm>
            <a:off x="5908842" y="1099992"/>
            <a:ext cx="0" cy="3599013"/>
          </a:xfrm>
          <a:prstGeom prst="line">
            <a:avLst/>
          </a:prstGeom>
          <a:ln w="952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5"/>
          <p:cNvSpPr>
            <a:spLocks noGrp="1"/>
          </p:cNvSpPr>
          <p:nvPr>
            <p:ph sz="quarter" idx="14"/>
          </p:nvPr>
        </p:nvSpPr>
        <p:spPr>
          <a:xfrm>
            <a:off x="310162" y="148515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310162" y="180834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6"/>
          </p:nvPr>
        </p:nvSpPr>
        <p:spPr>
          <a:xfrm>
            <a:off x="310162" y="235369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7"/>
          </p:nvPr>
        </p:nvSpPr>
        <p:spPr>
          <a:xfrm>
            <a:off x="310162" y="26768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Content Placeholder 5"/>
          <p:cNvSpPr>
            <a:spLocks noGrp="1"/>
          </p:cNvSpPr>
          <p:nvPr>
            <p:ph sz="quarter" idx="18"/>
          </p:nvPr>
        </p:nvSpPr>
        <p:spPr>
          <a:xfrm>
            <a:off x="310162" y="3191895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5"/>
          <p:cNvSpPr>
            <a:spLocks noGrp="1"/>
          </p:cNvSpPr>
          <p:nvPr>
            <p:ph sz="quarter" idx="19"/>
          </p:nvPr>
        </p:nvSpPr>
        <p:spPr>
          <a:xfrm>
            <a:off x="310162" y="35150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309033" y="965872"/>
            <a:ext cx="5295900" cy="4191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1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12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57210" y="1110136"/>
            <a:ext cx="2198255" cy="10297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  <a:latin typeface="Gill Sans"/>
              <a:cs typeface="Gill Sans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57209" y="1110132"/>
            <a:ext cx="2198255" cy="475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57198" y="2210973"/>
            <a:ext cx="3035300" cy="1029799"/>
            <a:chOff x="457198" y="2913323"/>
            <a:chExt cx="3035300" cy="1373065"/>
          </a:xfrm>
        </p:grpSpPr>
        <p:sp>
          <p:nvSpPr>
            <p:cNvPr id="31" name="Rectangle 30"/>
            <p:cNvSpPr/>
            <p:nvPr/>
          </p:nvSpPr>
          <p:spPr>
            <a:xfrm>
              <a:off x="457199" y="2913323"/>
              <a:ext cx="3035299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457198" y="2913323"/>
              <a:ext cx="3035300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3" name="Group 32"/>
          <p:cNvGrpSpPr/>
          <p:nvPr userDrawn="1"/>
        </p:nvGrpSpPr>
        <p:grpSpPr>
          <a:xfrm>
            <a:off x="457199" y="3303510"/>
            <a:ext cx="8181976" cy="1029799"/>
            <a:chOff x="457199" y="4370039"/>
            <a:chExt cx="8181976" cy="1373065"/>
          </a:xfrm>
        </p:grpSpPr>
        <p:sp>
          <p:nvSpPr>
            <p:cNvPr id="34" name="Rectangle 33"/>
            <p:cNvSpPr/>
            <p:nvPr/>
          </p:nvSpPr>
          <p:spPr>
            <a:xfrm>
              <a:off x="457199" y="4370039"/>
              <a:ext cx="8181976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457199" y="4370039"/>
              <a:ext cx="8181975" cy="633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2746375" y="1110136"/>
            <a:ext cx="2762250" cy="1029799"/>
            <a:chOff x="2746375" y="1480176"/>
            <a:chExt cx="2762250" cy="1373065"/>
          </a:xfrm>
        </p:grpSpPr>
        <p:sp>
          <p:nvSpPr>
            <p:cNvPr id="37" name="Rectangle 36"/>
            <p:cNvSpPr/>
            <p:nvPr/>
          </p:nvSpPr>
          <p:spPr>
            <a:xfrm>
              <a:off x="2746375" y="1480176"/>
              <a:ext cx="2762250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46375" y="1480176"/>
              <a:ext cx="2762250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5611092" y="1110136"/>
            <a:ext cx="3028082" cy="1029799"/>
            <a:chOff x="5556249" y="1480176"/>
            <a:chExt cx="3082926" cy="1373065"/>
          </a:xfrm>
        </p:grpSpPr>
        <p:sp>
          <p:nvSpPr>
            <p:cNvPr id="40" name="Rectangle 39"/>
            <p:cNvSpPr/>
            <p:nvPr/>
          </p:nvSpPr>
          <p:spPr>
            <a:xfrm>
              <a:off x="5556250" y="1480176"/>
              <a:ext cx="308292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56249" y="1480176"/>
              <a:ext cx="3082925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3582730" y="2210973"/>
            <a:ext cx="5056446" cy="1029799"/>
            <a:chOff x="3556000" y="2913323"/>
            <a:chExt cx="5083175" cy="1373065"/>
          </a:xfrm>
        </p:grpSpPr>
        <p:sp>
          <p:nvSpPr>
            <p:cNvPr id="43" name="Rectangle 42"/>
            <p:cNvSpPr/>
            <p:nvPr/>
          </p:nvSpPr>
          <p:spPr>
            <a:xfrm>
              <a:off x="3556000" y="2913323"/>
              <a:ext cx="508317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56000" y="2913323"/>
              <a:ext cx="5083174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sp>
        <p:nvSpPr>
          <p:cNvPr id="24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57201" y="1197944"/>
            <a:ext cx="2198254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457210" y="1775180"/>
            <a:ext cx="2198255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5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2746376" y="1197944"/>
            <a:ext cx="276225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6" name="Content Placeholder 5"/>
          <p:cNvSpPr>
            <a:spLocks noGrp="1"/>
          </p:cNvSpPr>
          <p:nvPr>
            <p:ph sz="quarter" idx="22"/>
          </p:nvPr>
        </p:nvSpPr>
        <p:spPr>
          <a:xfrm>
            <a:off x="2746378" y="1775180"/>
            <a:ext cx="276225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7" name="Content Placeholder 5"/>
          <p:cNvSpPr>
            <a:spLocks noGrp="1"/>
          </p:cNvSpPr>
          <p:nvPr>
            <p:ph sz="quarter" idx="23" hasCustomPrompt="1"/>
          </p:nvPr>
        </p:nvSpPr>
        <p:spPr>
          <a:xfrm>
            <a:off x="5611093" y="1197944"/>
            <a:ext cx="302808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8" name="Content Placeholder 5"/>
          <p:cNvSpPr>
            <a:spLocks noGrp="1"/>
          </p:cNvSpPr>
          <p:nvPr>
            <p:ph sz="quarter" idx="24"/>
          </p:nvPr>
        </p:nvSpPr>
        <p:spPr>
          <a:xfrm>
            <a:off x="5611099" y="1775180"/>
            <a:ext cx="302808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9" name="Content Placeholder 5"/>
          <p:cNvSpPr>
            <a:spLocks noGrp="1"/>
          </p:cNvSpPr>
          <p:nvPr>
            <p:ph sz="quarter" idx="25" hasCustomPrompt="1"/>
          </p:nvPr>
        </p:nvSpPr>
        <p:spPr>
          <a:xfrm>
            <a:off x="3582731" y="2283875"/>
            <a:ext cx="505644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0" name="Content Placeholder 5"/>
          <p:cNvSpPr>
            <a:spLocks noGrp="1"/>
          </p:cNvSpPr>
          <p:nvPr>
            <p:ph sz="quarter" idx="26"/>
          </p:nvPr>
        </p:nvSpPr>
        <p:spPr>
          <a:xfrm>
            <a:off x="3582730" y="2861109"/>
            <a:ext cx="5056446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1" name="Content Placeholder 5"/>
          <p:cNvSpPr>
            <a:spLocks noGrp="1"/>
          </p:cNvSpPr>
          <p:nvPr>
            <p:ph sz="quarter" idx="27" hasCustomPrompt="1"/>
          </p:nvPr>
        </p:nvSpPr>
        <p:spPr>
          <a:xfrm>
            <a:off x="457200" y="2283875"/>
            <a:ext cx="3035298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2" name="Content Placeholder 5"/>
          <p:cNvSpPr>
            <a:spLocks noGrp="1"/>
          </p:cNvSpPr>
          <p:nvPr>
            <p:ph sz="quarter" idx="28"/>
          </p:nvPr>
        </p:nvSpPr>
        <p:spPr>
          <a:xfrm>
            <a:off x="457206" y="2861109"/>
            <a:ext cx="3035299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3" name="Content Placeholder 5"/>
          <p:cNvSpPr>
            <a:spLocks noGrp="1"/>
          </p:cNvSpPr>
          <p:nvPr>
            <p:ph sz="quarter" idx="29" hasCustomPrompt="1"/>
          </p:nvPr>
        </p:nvSpPr>
        <p:spPr>
          <a:xfrm>
            <a:off x="457201" y="3385708"/>
            <a:ext cx="818197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4" name="Content Placeholder 5"/>
          <p:cNvSpPr>
            <a:spLocks noGrp="1"/>
          </p:cNvSpPr>
          <p:nvPr>
            <p:ph sz="quarter" idx="30"/>
          </p:nvPr>
        </p:nvSpPr>
        <p:spPr>
          <a:xfrm>
            <a:off x="457197" y="3962944"/>
            <a:ext cx="8181980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958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0" name="Rectangle 9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8082552" cy="34897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6028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4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 userDrawn="1"/>
        </p:nvSpPr>
        <p:spPr>
          <a:xfrm>
            <a:off x="1602040" y="1009064"/>
            <a:ext cx="3742766" cy="37410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41" name="Oval 40"/>
          <p:cNvSpPr/>
          <p:nvPr userDrawn="1"/>
        </p:nvSpPr>
        <p:spPr>
          <a:xfrm>
            <a:off x="3764025" y="997539"/>
            <a:ext cx="3742766" cy="3742764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2280" y="2589950"/>
            <a:ext cx="1947510" cy="6522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7" name="Rectangle 1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10162" y="0"/>
            <a:ext cx="7986713" cy="708422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35697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5382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13551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39899" y="4582584"/>
            <a:ext cx="2229555" cy="390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5075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42334" y="4233334"/>
            <a:ext cx="9242778" cy="91657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962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2469" y="4593469"/>
            <a:ext cx="2229555" cy="528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4817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0860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63798" y="4553643"/>
            <a:ext cx="2229555" cy="5898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25400" y="1011586"/>
            <a:ext cx="9186334" cy="4138319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21167" y="-3292"/>
            <a:ext cx="9178768" cy="96737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231435"/>
            <a:ext cx="8220956" cy="455768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1168" y="964078"/>
            <a:ext cx="9175834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985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-line-bluetext-colorshield.pn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57" b="-1906"/>
          <a:stretch/>
        </p:blipFill>
        <p:spPr>
          <a:xfrm>
            <a:off x="6585599" y="4296761"/>
            <a:ext cx="1769927" cy="656963"/>
          </a:xfrm>
          <a:prstGeom prst="rect">
            <a:avLst/>
          </a:prstGeom>
        </p:spPr>
      </p:pic>
      <p:pic>
        <p:nvPicPr>
          <p:cNvPr id="14" name="Picture 13" descr="upennwatermark.pdf"/>
          <p:cNvPicPr>
            <a:picLocks/>
          </p:cNvPicPr>
          <p:nvPr userDrawn="1"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36510"/>
            <a:ext cx="3080816" cy="3472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8151" y="3255792"/>
            <a:ext cx="7397039" cy="65811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7" name="Rectangle 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254010" y="4572000"/>
            <a:ext cx="2243667" cy="571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959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" y="0"/>
            <a:ext cx="9143999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pic>
        <p:nvPicPr>
          <p:cNvPr id="13" name="Picture 12" descr="1-line-blu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99003"/>
            <a:ext cx="1809092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2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upennwatermark.pdf"/>
          <p:cNvPicPr>
            <a:picLocks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6156" cy="374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485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261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pennwatermark.pdf"/>
          <p:cNvPicPr>
            <a:picLocks noChangeAspect="1"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8896" cy="3749040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939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4038600" cy="34897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2"/>
            <a:ext cx="4038600" cy="34897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384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7992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46495"/>
            <a:ext cx="4040188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066669"/>
            <a:ext cx="4041775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546495"/>
            <a:ext cx="4041775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427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-line-bluetext-colorshield.png"/>
          <p:cNvPicPr>
            <a:picLocks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99003"/>
            <a:ext cx="1809092" cy="3474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464" y="102970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323520" y="-19089"/>
            <a:ext cx="8229600" cy="72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783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70" r:id="rId4"/>
    <p:sldLayoutId id="2147483668" r:id="rId5"/>
    <p:sldLayoutId id="2147483658" r:id="rId6"/>
    <p:sldLayoutId id="2147483667" r:id="rId7"/>
    <p:sldLayoutId id="2147483652" r:id="rId8"/>
    <p:sldLayoutId id="2147483653" r:id="rId9"/>
    <p:sldLayoutId id="2147483671" r:id="rId10"/>
    <p:sldLayoutId id="2147483672" r:id="rId11"/>
    <p:sldLayoutId id="2147483654" r:id="rId12"/>
    <p:sldLayoutId id="2147483655" r:id="rId13"/>
    <p:sldLayoutId id="2147483656" r:id="rId14"/>
    <p:sldLayoutId id="2147483657" r:id="rId15"/>
    <p:sldLayoutId id="2147483666" r:id="rId16"/>
    <p:sldLayoutId id="214748366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95001A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800" kern="1200">
          <a:solidFill>
            <a:schemeClr val="accent6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400" kern="1200">
          <a:solidFill>
            <a:schemeClr val="accent6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chemeClr val="accent6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allennlp.org/open-information-extraction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 Information Extraction from the Web	</a:t>
            </a:r>
            <a:br>
              <a:rPr lang="en-US" dirty="0"/>
            </a:br>
            <a:r>
              <a:rPr lang="en-US" sz="2600" dirty="0"/>
              <a:t>Michele </a:t>
            </a:r>
            <a:r>
              <a:rPr lang="en-US" sz="2600" dirty="0" err="1"/>
              <a:t>Banko</a:t>
            </a:r>
            <a:r>
              <a:rPr lang="en-US" sz="2600" dirty="0"/>
              <a:t>, Michael J </a:t>
            </a:r>
            <a:r>
              <a:rPr lang="en-US" sz="2600" dirty="0" err="1"/>
              <a:t>Carafella</a:t>
            </a:r>
            <a:r>
              <a:rPr lang="en-US" sz="2600" dirty="0"/>
              <a:t>, Stephen </a:t>
            </a:r>
            <a:r>
              <a:rPr lang="en-US" sz="2600" dirty="0" err="1"/>
              <a:t>Soderland</a:t>
            </a:r>
            <a:r>
              <a:rPr lang="en-US" sz="2600" dirty="0"/>
              <a:t>, Matt Broadhead and Oren Etzioni</a:t>
            </a:r>
            <a:br>
              <a:rPr lang="en-US" sz="2600" dirty="0"/>
            </a:br>
            <a:r>
              <a:rPr lang="en-US" sz="2600" dirty="0"/>
              <a:t>IJCAI, 2007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Nivedha Sivakumar (</a:t>
            </a:r>
            <a:r>
              <a:rPr lang="en-US" dirty="0" err="1"/>
              <a:t>nivedha@seas.upenn.edu</a:t>
            </a:r>
            <a:r>
              <a:rPr lang="en-US" dirty="0"/>
              <a:t>)</a:t>
            </a:r>
          </a:p>
          <a:p>
            <a:r>
              <a:rPr lang="en-US" dirty="0"/>
              <a:t>Feb-11-2019</a:t>
            </a:r>
          </a:p>
        </p:txBody>
      </p:sp>
    </p:spTree>
    <p:extLst>
      <p:ext uri="{BB962C8B-B14F-4D97-AF65-F5344CB8AC3E}">
        <p14:creationId xmlns:p14="http://schemas.microsoft.com/office/powerpoint/2010/main" val="3947575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TextRunner Module 1: Self-supervised Learner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002525"/>
            <a:ext cx="4631194" cy="359209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Self-supervised learner operates in 2 steps: </a:t>
            </a:r>
          </a:p>
          <a:p>
            <a:pPr lvl="1"/>
            <a:r>
              <a:rPr lang="en-US" dirty="0"/>
              <a:t>Automatic labelling</a:t>
            </a:r>
          </a:p>
          <a:p>
            <a:pPr lvl="1"/>
            <a:r>
              <a:rPr lang="en-US" dirty="0"/>
              <a:t>Train NB classifier</a:t>
            </a:r>
          </a:p>
          <a:p>
            <a:r>
              <a:rPr lang="en-US" dirty="0"/>
              <a:t>Given </a:t>
            </a:r>
            <a:r>
              <a:rPr lang="en-US" i="1" dirty="0"/>
              <a:t>tuples</a:t>
            </a:r>
            <a:r>
              <a:rPr lang="en-US" dirty="0"/>
              <a:t>, learner labels as positive/negative</a:t>
            </a:r>
          </a:p>
          <a:p>
            <a:r>
              <a:rPr lang="en-US" dirty="0"/>
              <a:t>Maps tuples to feature vector representation</a:t>
            </a:r>
          </a:p>
          <a:p>
            <a:r>
              <a:rPr lang="en-US" dirty="0"/>
              <a:t>Classifier output has no lexical features</a:t>
            </a:r>
          </a:p>
          <a:p>
            <a:pPr lvl="1"/>
            <a:r>
              <a:rPr lang="en-US" dirty="0"/>
              <a:t>Domain-independence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2152F7-0C67-E048-B443-E1A3DD5C79FB}"/>
              </a:ext>
            </a:extLst>
          </p:cNvPr>
          <p:cNvSpPr txBox="1"/>
          <p:nvPr/>
        </p:nvSpPr>
        <p:spPr>
          <a:xfrm>
            <a:off x="4966844" y="2394358"/>
            <a:ext cx="38143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Learner checks if: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Relation word length &lt; defined limit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Relation does not cross sentence-like boundary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Entities aren’t pronouns only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If conditions met, classifies tuple as trustworthy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105663-6DC1-F94A-A996-877B28FB7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694" y="815655"/>
            <a:ext cx="2990606" cy="15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79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TextRunner Module 2: Single Pass Extractor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057564"/>
            <a:ext cx="4488871" cy="378434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Makes single pass over corpus, tagging each sentence with most probable </a:t>
            </a:r>
            <a:r>
              <a:rPr lang="en-US" dirty="0" err="1"/>
              <a:t>PoS</a:t>
            </a:r>
            <a:endParaRPr lang="en-US" dirty="0"/>
          </a:p>
          <a:p>
            <a:r>
              <a:rPr lang="en-US" dirty="0"/>
              <a:t>Entities: noun-phrases with chunker</a:t>
            </a:r>
          </a:p>
          <a:p>
            <a:r>
              <a:rPr lang="en-US" dirty="0"/>
              <a:t>Relations: by removing over-specifications</a:t>
            </a:r>
          </a:p>
          <a:p>
            <a:r>
              <a:rPr lang="en-US" dirty="0"/>
              <a:t>Candidate tuples classified by learner module, extracted &amp; stored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93FB5F9-C788-3D46-89FC-4F2C966AD1B5}"/>
              </a:ext>
            </a:extLst>
          </p:cNvPr>
          <p:cNvSpPr txBox="1">
            <a:spLocks/>
          </p:cNvSpPr>
          <p:nvPr/>
        </p:nvSpPr>
        <p:spPr>
          <a:xfrm>
            <a:off x="5018808" y="1057564"/>
            <a:ext cx="3304310" cy="35786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D43CC1-825B-A04D-977E-4CC5E193BA2A}"/>
              </a:ext>
            </a:extLst>
          </p:cNvPr>
          <p:cNvSpPr txBox="1"/>
          <p:nvPr/>
        </p:nvSpPr>
        <p:spPr>
          <a:xfrm>
            <a:off x="4946071" y="1057564"/>
            <a:ext cx="3699529" cy="402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Given: </a:t>
            </a:r>
            <a:r>
              <a:rPr lang="en-US" dirty="0">
                <a:solidFill>
                  <a:srgbClr val="92D050"/>
                </a:solidFill>
              </a:rPr>
              <a:t>Scientists from many universities are studying string theory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but Massachusetts Institute of Tech is one of the pioneers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POS: (noun, prep, adj, noun, verb, verb, noun, noun)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Entities: (Scientists, universities, string theory)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Relation simplification: ‘Scientists from many Universities are studying’ &gt; ‘Scientists are studying’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Output: (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Scientists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are studying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string theory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68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Redundancy-based Assessor:</a:t>
            </a:r>
          </a:p>
          <a:p>
            <a:pPr lvl="1"/>
            <a:r>
              <a:rPr lang="en-US" dirty="0"/>
              <a:t>Omits non-essential modifications, merges identical tuples</a:t>
            </a:r>
          </a:p>
          <a:p>
            <a:pPr lvl="2"/>
            <a:r>
              <a:rPr lang="en-US" dirty="0"/>
              <a:t>Was developed by = was originally developed by</a:t>
            </a:r>
          </a:p>
          <a:p>
            <a:pPr lvl="1"/>
            <a:r>
              <a:rPr lang="en-US" dirty="0"/>
              <a:t>With distinct t-counts, can estimate probability of t being a correct instance</a:t>
            </a:r>
          </a:p>
          <a:p>
            <a:r>
              <a:rPr lang="en-US" dirty="0"/>
              <a:t>Query Processing:</a:t>
            </a:r>
          </a:p>
          <a:p>
            <a:pPr lvl="1"/>
            <a:r>
              <a:rPr lang="en-US" dirty="0"/>
              <a:t>Inverted indexing over pool of machines for quick retrieval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4DF5AC2-9F37-0542-A913-AA9885A15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TextRunner Modules</a:t>
            </a:r>
          </a:p>
        </p:txBody>
      </p:sp>
    </p:spTree>
    <p:extLst>
      <p:ext uri="{BB962C8B-B14F-4D97-AF65-F5344CB8AC3E}">
        <p14:creationId xmlns:p14="http://schemas.microsoft.com/office/powerpoint/2010/main" val="4195449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Results: Comparison with Traditional IE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916780" cy="368299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Experimental setup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9 million web page corpus</a:t>
            </a:r>
          </a:p>
          <a:p>
            <a:pPr lvl="1"/>
            <a:r>
              <a:rPr lang="en-US" dirty="0"/>
              <a:t>Pre-specify 10 random relations in &gt;1000 sentences </a:t>
            </a:r>
          </a:p>
          <a:p>
            <a:r>
              <a:rPr lang="en-US" i="1" dirty="0"/>
              <a:t>Performance: </a:t>
            </a:r>
            <a:r>
              <a:rPr lang="en-US" dirty="0"/>
              <a:t>33% lower errors for TextRunner </a:t>
            </a:r>
          </a:p>
          <a:p>
            <a:pPr lvl="1"/>
            <a:r>
              <a:rPr lang="en-US" dirty="0"/>
              <a:t>Higher precision but matches recall</a:t>
            </a:r>
          </a:p>
          <a:p>
            <a:pPr lvl="2"/>
            <a:r>
              <a:rPr lang="en-US" dirty="0"/>
              <a:t>Precision = fraction of retrieved tuple extractions relevant to user query</a:t>
            </a:r>
          </a:p>
          <a:p>
            <a:pPr lvl="2"/>
            <a:r>
              <a:rPr lang="en-US" dirty="0"/>
              <a:t>Recall = fraction of relevant tuple extractions retrieved</a:t>
            </a:r>
          </a:p>
          <a:p>
            <a:pPr lvl="1"/>
            <a:r>
              <a:rPr lang="en-US" dirty="0"/>
              <a:t>Identical correct extractions; improvement by better entity identification</a:t>
            </a:r>
          </a:p>
          <a:p>
            <a:pPr lvl="1"/>
            <a:r>
              <a:rPr lang="en-US" dirty="0"/>
              <a:t>Errors in both due to poor noun phrases: </a:t>
            </a:r>
          </a:p>
          <a:p>
            <a:pPr lvl="2"/>
            <a:r>
              <a:rPr lang="en-US" dirty="0"/>
              <a:t>Truncated arguments/added stray words</a:t>
            </a:r>
          </a:p>
          <a:p>
            <a:pPr lvl="2"/>
            <a:r>
              <a:rPr lang="en-US" dirty="0"/>
              <a:t>Error rate of 32% for TextRunner vs 47% for KnowItAll</a:t>
            </a:r>
          </a:p>
        </p:txBody>
      </p:sp>
    </p:spTree>
    <p:extLst>
      <p:ext uri="{BB962C8B-B14F-4D97-AF65-F5344CB8AC3E}">
        <p14:creationId xmlns:p14="http://schemas.microsoft.com/office/powerpoint/2010/main" val="2535096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Results: Tuple Selection before Global Analysis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Given 9 million web pages, extracted 60.5 million tuples</a:t>
            </a:r>
          </a:p>
          <a:p>
            <a:r>
              <a:rPr lang="en-US" dirty="0"/>
              <a:t>Restricted analysis to subset of high probability tuples:</a:t>
            </a:r>
          </a:p>
          <a:p>
            <a:pPr lvl="1"/>
            <a:r>
              <a:rPr lang="en-US" dirty="0"/>
              <a:t>Assigned probability of at least 0.8</a:t>
            </a:r>
          </a:p>
          <a:p>
            <a:pPr lvl="1"/>
            <a:r>
              <a:rPr lang="en-US" dirty="0"/>
              <a:t>Relation supported by at least 10 distinct sentences </a:t>
            </a:r>
          </a:p>
          <a:p>
            <a:pPr lvl="1"/>
            <a:r>
              <a:rPr lang="en-US" dirty="0"/>
              <a:t>Relation not found in top 0.1% of relations </a:t>
            </a:r>
          </a:p>
          <a:p>
            <a:r>
              <a:rPr lang="en-US" dirty="0"/>
              <a:t>Filtered set has 11.3 million tuples with 278K distinct relations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299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/>
          <a:p>
            <a:fld id="{8A758EFE-665F-4341-B5B8-2DAEADA52F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</p:spPr>
        <p:txBody>
          <a:bodyPr>
            <a:normAutofit/>
          </a:bodyPr>
          <a:lstStyle/>
          <a:p>
            <a:r>
              <a:rPr lang="en-US"/>
              <a:t>Results: Global Statistics on Facts Learned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88900" y="914733"/>
            <a:ext cx="5892801" cy="378426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Estimating correctness of facts:</a:t>
            </a:r>
          </a:p>
          <a:p>
            <a:pPr lvl="1"/>
            <a:r>
              <a:rPr lang="en-US" dirty="0"/>
              <a:t>Random 400 tuples from filtered set</a:t>
            </a:r>
          </a:p>
          <a:p>
            <a:pPr lvl="1"/>
            <a:r>
              <a:rPr lang="en-US" dirty="0"/>
              <a:t>Are relations well formed? Are entities reasonable?</a:t>
            </a:r>
          </a:p>
          <a:p>
            <a:pPr lvl="1"/>
            <a:r>
              <a:rPr lang="en-US" dirty="0"/>
              <a:t>Classify tuples as concrete/abstract: judge each as T/F</a:t>
            </a:r>
          </a:p>
          <a:p>
            <a:r>
              <a:rPr lang="en-US" i="1" dirty="0"/>
              <a:t>Estimating number of distinct facts: </a:t>
            </a:r>
          </a:p>
          <a:p>
            <a:pPr lvl="1"/>
            <a:r>
              <a:rPr lang="en-US" dirty="0"/>
              <a:t>Merge relations differing by leading/trailing punctuation</a:t>
            </a:r>
          </a:p>
          <a:p>
            <a:pPr lvl="2"/>
            <a:r>
              <a:rPr lang="en-US" i="1" dirty="0"/>
              <a:t>Are consistent with = which is consistent with</a:t>
            </a:r>
          </a:p>
          <a:p>
            <a:pPr lvl="1"/>
            <a:r>
              <a:rPr lang="en-US" dirty="0"/>
              <a:t>Metric to evaluate synonyms: Difficult as relations can be used in several senses</a:t>
            </a:r>
          </a:p>
          <a:p>
            <a:pPr lvl="2"/>
            <a:r>
              <a:rPr lang="en-US" dirty="0"/>
              <a:t>Clustering all tuples left – about a third in ‘synonymy clusters’</a:t>
            </a:r>
          </a:p>
          <a:p>
            <a:endParaRPr lang="en-US" i="1" dirty="0"/>
          </a:p>
          <a:p>
            <a:pPr lvl="1"/>
            <a:endParaRPr lang="en-US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9064B6-02A9-6C4D-8FC0-F5F1530CC0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9" r="3669"/>
          <a:stretch/>
        </p:blipFill>
        <p:spPr>
          <a:xfrm>
            <a:off x="5981701" y="905278"/>
            <a:ext cx="2819400" cy="17447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F3DED3-E472-AB4E-897E-6142B7F682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5" r="3502"/>
          <a:stretch/>
        </p:blipFill>
        <p:spPr>
          <a:xfrm>
            <a:off x="5981701" y="2752891"/>
            <a:ext cx="2819400" cy="174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75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Global Facts Learned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DAAA8F-B43D-F644-94B0-47B76EBEEB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81" t="2293" r="5617" b="1"/>
          <a:stretch/>
        </p:blipFill>
        <p:spPr>
          <a:xfrm>
            <a:off x="2475836" y="879544"/>
            <a:ext cx="3898231" cy="409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16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0152" y="0"/>
            <a:ext cx="8229600" cy="693605"/>
          </a:xfrm>
        </p:spPr>
        <p:txBody>
          <a:bodyPr>
            <a:normAutofit/>
          </a:bodyPr>
          <a:lstStyle/>
          <a:p>
            <a:r>
              <a:rPr lang="en-US" sz="2800" dirty="0"/>
              <a:t>Conclusions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Novel self-supervised, domain-independent paradigm </a:t>
            </a:r>
          </a:p>
          <a:p>
            <a:r>
              <a:rPr lang="en-US" dirty="0"/>
              <a:t>Automatic relation extraction for enhanced speeds</a:t>
            </a:r>
          </a:p>
          <a:p>
            <a:r>
              <a:rPr lang="en-US" dirty="0"/>
              <a:t>TextRunner: OpenIE system for large extractions</a:t>
            </a:r>
          </a:p>
          <a:p>
            <a:r>
              <a:rPr lang="en-US" dirty="0"/>
              <a:t>Better computing speed and scalability that </a:t>
            </a:r>
            <a:r>
              <a:rPr lang="en-US" dirty="0" err="1"/>
              <a:t>SoTA</a:t>
            </a:r>
            <a:endParaRPr lang="en-US" dirty="0"/>
          </a:p>
          <a:p>
            <a:r>
              <a:rPr lang="en-US" dirty="0"/>
              <a:t>Significance: Textual representation of actual fact as triples</a:t>
            </a:r>
          </a:p>
          <a:p>
            <a:pPr lvl="1"/>
            <a:r>
              <a:rPr lang="en-US" dirty="0"/>
              <a:t>Important but not sufficient for commonsense reasoning</a:t>
            </a:r>
          </a:p>
        </p:txBody>
      </p:sp>
    </p:spTree>
    <p:extLst>
      <p:ext uri="{BB962C8B-B14F-4D97-AF65-F5344CB8AC3E}">
        <p14:creationId xmlns:p14="http://schemas.microsoft.com/office/powerpoint/2010/main" val="492352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0152" y="0"/>
            <a:ext cx="8229600" cy="693605"/>
          </a:xfrm>
        </p:spPr>
        <p:txBody>
          <a:bodyPr>
            <a:normAutofit/>
          </a:bodyPr>
          <a:lstStyle/>
          <a:p>
            <a:r>
              <a:rPr lang="en-US" sz="2800" dirty="0"/>
              <a:t>Shortcomings of TextRunner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92D050"/>
                </a:solidFill>
              </a:rPr>
              <a:t>Scientists from many universities are studying string theory,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but Massachusetts Institute of Tech is one of the pioneers </a:t>
            </a:r>
          </a:p>
          <a:p>
            <a:r>
              <a:rPr lang="en-US" dirty="0"/>
              <a:t>Use of linguistic parser to label extractions not scalable</a:t>
            </a:r>
          </a:p>
          <a:p>
            <a:pPr lvl="1"/>
            <a:r>
              <a:rPr lang="en-US" dirty="0"/>
              <a:t>If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Massachusetts Institute of Tech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is not defined in parser, learner may not classify as a trustworthy</a:t>
            </a:r>
          </a:p>
          <a:p>
            <a:pPr lvl="1"/>
            <a:r>
              <a:rPr lang="en-US" dirty="0"/>
              <a:t>WOE (Wu and Weld): does not need lexicalized features for self-supervised learning; higher precision &amp; recall </a:t>
            </a:r>
          </a:p>
          <a:p>
            <a:r>
              <a:rPr lang="en-US" dirty="0"/>
              <a:t>No definition on the form that entities may take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Massachusetts Institute of Tech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may not be recognized as one entity</a:t>
            </a:r>
            <a:endParaRPr lang="en-US" dirty="0"/>
          </a:p>
          <a:p>
            <a:pPr lvl="1"/>
            <a:r>
              <a:rPr lang="en-US" dirty="0" err="1"/>
              <a:t>ReVerb</a:t>
            </a:r>
            <a:r>
              <a:rPr lang="en-US" dirty="0"/>
              <a:t> (Fader, et al): improves precision &amp; recall with relation-phrase identifier with lexical constrains</a:t>
            </a:r>
          </a:p>
        </p:txBody>
      </p:sp>
    </p:spTree>
    <p:extLst>
      <p:ext uri="{BB962C8B-B14F-4D97-AF65-F5344CB8AC3E}">
        <p14:creationId xmlns:p14="http://schemas.microsoft.com/office/powerpoint/2010/main" val="662457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0152" y="0"/>
            <a:ext cx="8229600" cy="693605"/>
          </a:xfrm>
        </p:spPr>
        <p:txBody>
          <a:bodyPr>
            <a:normAutofit/>
          </a:bodyPr>
          <a:lstStyle/>
          <a:p>
            <a:r>
              <a:rPr lang="en-US" sz="2800" dirty="0"/>
              <a:t>Future Work &amp; Discussion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Integrate scalable methods to detect synonyms </a:t>
            </a:r>
          </a:p>
          <a:p>
            <a:r>
              <a:rPr lang="en-US" dirty="0"/>
              <a:t>Learn types of entities commonly taken by relations</a:t>
            </a:r>
          </a:p>
          <a:p>
            <a:pPr lvl="1"/>
            <a:r>
              <a:rPr lang="en-US" dirty="0"/>
              <a:t>Can distinguish between different senses of relations</a:t>
            </a:r>
          </a:p>
          <a:p>
            <a:r>
              <a:rPr lang="en-US" dirty="0"/>
              <a:t>Unify tuples into graph-like structure for complex queries</a:t>
            </a:r>
          </a:p>
          <a:p>
            <a:r>
              <a:rPr lang="en-US" dirty="0"/>
              <a:t>OpenIE visualization in AllenNLP: </a:t>
            </a:r>
            <a:r>
              <a:rPr lang="en-US" dirty="0">
                <a:hlinkClick r:id="rId3"/>
              </a:rPr>
              <a:t>https://demo.allennlp.org/open-information-extraction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989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</p:spPr>
        <p:txBody>
          <a:bodyPr>
            <a:normAutofit/>
          </a:bodyPr>
          <a:lstStyle/>
          <a:p>
            <a:r>
              <a:rPr lang="en-US" dirty="0"/>
              <a:t>Problem &amp; Motivation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Standard Information Extraction (IE):</a:t>
            </a:r>
          </a:p>
          <a:p>
            <a:pPr lvl="1"/>
            <a:r>
              <a:rPr lang="en-US" i="1" dirty="0"/>
              <a:t>Yesterday, New York based Foo Inc. announced their acquisition of Bar Corp.</a:t>
            </a:r>
          </a:p>
          <a:p>
            <a:pPr lvl="1"/>
            <a:r>
              <a:rPr lang="en-US" dirty="0" err="1"/>
              <a:t>MergerBetween</a:t>
            </a:r>
            <a:r>
              <a:rPr lang="en-US" dirty="0"/>
              <a:t>(company</a:t>
            </a:r>
            <a:r>
              <a:rPr lang="en-US" baseline="-25000" dirty="0"/>
              <a:t>1</a:t>
            </a:r>
            <a:r>
              <a:rPr lang="en-US" dirty="0"/>
              <a:t>, company</a:t>
            </a:r>
            <a:r>
              <a:rPr lang="en-US" baseline="-25000" dirty="0"/>
              <a:t>2</a:t>
            </a:r>
            <a:r>
              <a:rPr lang="en-US" dirty="0"/>
              <a:t>, date)</a:t>
            </a:r>
          </a:p>
          <a:p>
            <a:r>
              <a:rPr lang="en-US" dirty="0"/>
              <a:t>Proposes new self-supervised, domain-independent IE, OpenIE</a:t>
            </a:r>
          </a:p>
          <a:p>
            <a:pPr lvl="1"/>
            <a:r>
              <a:rPr lang="en-US" dirty="0"/>
              <a:t>Information extracted: t = (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 </a:t>
            </a:r>
            <a:r>
              <a:rPr lang="en-US" dirty="0"/>
              <a:t>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US" baseline="-25000" dirty="0">
                <a:solidFill>
                  <a:schemeClr val="accent2">
                    <a:lumMod val="75000"/>
                  </a:schemeClr>
                </a:solidFill>
              </a:rPr>
              <a:t>i,j </a:t>
            </a:r>
            <a:r>
              <a:rPr lang="en-US" dirty="0"/>
              <a:t>,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(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&lt;proper noun&gt;</a:t>
            </a:r>
            <a:r>
              <a:rPr lang="en-US" dirty="0"/>
              <a:t>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works with</a:t>
            </a:r>
            <a:r>
              <a:rPr lang="en-US" dirty="0"/>
              <a:t>,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&lt; proper noun &gt;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09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352" y="36977"/>
            <a:ext cx="8229600" cy="693605"/>
          </a:xfrm>
        </p:spPr>
        <p:txBody>
          <a:bodyPr>
            <a:normAutofit/>
          </a:bodyPr>
          <a:lstStyle/>
          <a:p>
            <a:r>
              <a:rPr lang="en-US" dirty="0"/>
              <a:t>Problem &amp; Motivation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5099" y="914732"/>
            <a:ext cx="6007101" cy="366996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Current works are resource hungry:</a:t>
            </a:r>
          </a:p>
          <a:p>
            <a:pPr lvl="1"/>
            <a:r>
              <a:rPr lang="en-US" dirty="0"/>
              <a:t>Not scalable</a:t>
            </a:r>
          </a:p>
          <a:p>
            <a:pPr lvl="1"/>
            <a:r>
              <a:rPr lang="en-US" dirty="0"/>
              <a:t>Need to pre-specify relations of interest</a:t>
            </a:r>
          </a:p>
          <a:p>
            <a:pPr lvl="1"/>
            <a:r>
              <a:rPr lang="en-US" dirty="0"/>
              <a:t>Multiple passes over corpus to extract tuples</a:t>
            </a:r>
          </a:p>
          <a:p>
            <a:r>
              <a:rPr lang="en-US" dirty="0"/>
              <a:t>Paper introduces TextRunner:</a:t>
            </a:r>
          </a:p>
          <a:p>
            <a:pPr lvl="1"/>
            <a:r>
              <a:rPr lang="en-US" dirty="0"/>
              <a:t>Scalable &amp; domain-independent </a:t>
            </a:r>
          </a:p>
          <a:p>
            <a:pPr lvl="1"/>
            <a:r>
              <a:rPr lang="en-US" dirty="0"/>
              <a:t>Extracts relational tuples from text</a:t>
            </a:r>
          </a:p>
          <a:p>
            <a:pPr lvl="1"/>
            <a:r>
              <a:rPr lang="en-US" dirty="0"/>
              <a:t>Indexed to support extraction via queries</a:t>
            </a:r>
          </a:p>
          <a:p>
            <a:r>
              <a:rPr lang="en-US" dirty="0"/>
              <a:t>Input to TextRunner is corpus, output is set of extractions 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41C6BF-6BD0-D64F-AD4B-3ACBF5F98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0" y="1913070"/>
            <a:ext cx="2946400" cy="368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7FCA20-AEC0-AC48-836B-8F26DC9DD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951" y="2410912"/>
            <a:ext cx="3111499" cy="217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19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Previous works</a:t>
            </a:r>
          </a:p>
          <a:p>
            <a:r>
              <a:rPr lang="en-US" dirty="0"/>
              <a:t>Novel aspects of this paper</a:t>
            </a:r>
          </a:p>
          <a:p>
            <a:r>
              <a:rPr lang="en-US" dirty="0"/>
              <a:t>TextRunner architecture</a:t>
            </a:r>
          </a:p>
          <a:p>
            <a:pPr lvl="1"/>
            <a:r>
              <a:rPr lang="en-US" dirty="0"/>
              <a:t>Self-supervised learner</a:t>
            </a:r>
          </a:p>
          <a:p>
            <a:pPr lvl="1"/>
            <a:r>
              <a:rPr lang="en-US" dirty="0"/>
              <a:t>Single pass extractor</a:t>
            </a:r>
          </a:p>
          <a:p>
            <a:pPr lvl="1"/>
            <a:r>
              <a:rPr lang="en-US" dirty="0"/>
              <a:t>Redundancy-based assessor</a:t>
            </a:r>
          </a:p>
          <a:p>
            <a:pPr lvl="1"/>
            <a:r>
              <a:rPr lang="en-US" dirty="0"/>
              <a:t>Query processing</a:t>
            </a:r>
          </a:p>
          <a:p>
            <a:r>
              <a:rPr lang="en-US" dirty="0"/>
              <a:t>Results</a:t>
            </a:r>
          </a:p>
          <a:p>
            <a:pPr lvl="1"/>
            <a:r>
              <a:rPr lang="en-US" dirty="0"/>
              <a:t>Comparison with </a:t>
            </a:r>
            <a:r>
              <a:rPr lang="en-US" dirty="0" err="1"/>
              <a:t>SoTA</a:t>
            </a:r>
            <a:endParaRPr lang="en-US" dirty="0"/>
          </a:p>
          <a:p>
            <a:pPr lvl="1"/>
            <a:r>
              <a:rPr lang="en-US" dirty="0"/>
              <a:t>Global statistics on facts learned</a:t>
            </a:r>
          </a:p>
          <a:p>
            <a:r>
              <a:rPr lang="en-US" dirty="0"/>
              <a:t>Conclusions, shortcomings and future work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14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Previous Works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Entity chunking common in previous work:</a:t>
            </a:r>
          </a:p>
          <a:p>
            <a:pPr lvl="1"/>
            <a:r>
              <a:rPr lang="en-US" dirty="0"/>
              <a:t>Trainable systems with hand-tagged instances as input</a:t>
            </a:r>
          </a:p>
          <a:p>
            <a:pPr lvl="2"/>
            <a:r>
              <a:rPr lang="en-US" dirty="0"/>
              <a:t>DIPRE [</a:t>
            </a:r>
            <a:r>
              <a:rPr lang="en-US" dirty="0" err="1"/>
              <a:t>Brin</a:t>
            </a:r>
            <a:r>
              <a:rPr lang="en-US" dirty="0"/>
              <a:t>, 1998], SNOWBALL [</a:t>
            </a:r>
            <a:r>
              <a:rPr lang="en-US" dirty="0" err="1"/>
              <a:t>Agichtein</a:t>
            </a:r>
            <a:r>
              <a:rPr lang="en-US" dirty="0"/>
              <a:t> &amp; </a:t>
            </a:r>
            <a:r>
              <a:rPr lang="en-US" dirty="0" err="1"/>
              <a:t>Gravano</a:t>
            </a:r>
            <a:r>
              <a:rPr lang="en-US" dirty="0"/>
              <a:t>, 2000], Web-based Q&amp;A [Ravichandran &amp; </a:t>
            </a:r>
            <a:r>
              <a:rPr lang="en-US" dirty="0" err="1"/>
              <a:t>Hovy</a:t>
            </a:r>
            <a:r>
              <a:rPr lang="en-US" dirty="0"/>
              <a:t>, 2002]</a:t>
            </a:r>
          </a:p>
          <a:p>
            <a:pPr lvl="1"/>
            <a:r>
              <a:rPr lang="en-US" dirty="0"/>
              <a:t>Relation extraction with kernel-based methods [</a:t>
            </a:r>
            <a:r>
              <a:rPr lang="en-US" dirty="0" err="1"/>
              <a:t>Bunescu</a:t>
            </a:r>
            <a:r>
              <a:rPr lang="en-US" dirty="0"/>
              <a:t> &amp; Mooney, 2005], maximum-entropy models [</a:t>
            </a:r>
            <a:r>
              <a:rPr lang="en-US" dirty="0" err="1"/>
              <a:t>Kambhatla</a:t>
            </a:r>
            <a:r>
              <a:rPr lang="en-US" dirty="0"/>
              <a:t>, 2004], &amp; graphical models [Rosario &amp; Hearst, 2004]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712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Previous </a:t>
            </a:r>
            <a:r>
              <a:rPr lang="en-US" dirty="0" err="1"/>
              <a:t>SoTA</a:t>
            </a:r>
            <a:r>
              <a:rPr lang="en-US" dirty="0"/>
              <a:t>: KnowItAll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Previous state of the art: KnowItAll</a:t>
            </a:r>
          </a:p>
          <a:p>
            <a:pPr lvl="1"/>
            <a:r>
              <a:rPr lang="en-US" i="1" dirty="0"/>
              <a:t>Self-supervised learning: </a:t>
            </a:r>
            <a:r>
              <a:rPr lang="en-US" dirty="0"/>
              <a:t>can label training data with domain-independent extraction patterns</a:t>
            </a:r>
          </a:p>
          <a:p>
            <a:pPr lvl="1"/>
            <a:r>
              <a:rPr lang="en-US" i="1" dirty="0"/>
              <a:t>Corpus heterogeneity: </a:t>
            </a:r>
            <a:r>
              <a:rPr lang="en-US" dirty="0"/>
              <a:t>use of POS tagger</a:t>
            </a:r>
          </a:p>
          <a:p>
            <a:pPr lvl="2"/>
            <a:r>
              <a:rPr lang="en-US" dirty="0"/>
              <a:t>Parsers are harder mechanisms, hence less scalable</a:t>
            </a:r>
          </a:p>
          <a:p>
            <a:r>
              <a:rPr lang="en-US" dirty="0"/>
              <a:t>Shortcomings of KnowItAll:</a:t>
            </a:r>
          </a:p>
          <a:p>
            <a:pPr lvl="1"/>
            <a:r>
              <a:rPr lang="en-US" dirty="0"/>
              <a:t>Needs pre-specified </a:t>
            </a:r>
            <a:r>
              <a:rPr lang="en-US" i="1" dirty="0"/>
              <a:t>relation names </a:t>
            </a:r>
            <a:r>
              <a:rPr lang="en-US" dirty="0"/>
              <a:t>as input</a:t>
            </a:r>
          </a:p>
          <a:p>
            <a:pPr lvl="1"/>
            <a:r>
              <a:rPr lang="en-US" dirty="0"/>
              <a:t>Multiple passes over corpus</a:t>
            </a:r>
          </a:p>
          <a:p>
            <a:pPr lvl="1"/>
            <a:r>
              <a:rPr lang="en-US" dirty="0"/>
              <a:t>Can take weeks to extract relational data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08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Contributions of this work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8082553" cy="357862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Paper proposes Open IE</a:t>
            </a:r>
          </a:p>
          <a:p>
            <a:pPr lvl="1"/>
            <a:r>
              <a:rPr lang="en-US" dirty="0"/>
              <a:t>System makes a single data-driven pass over its corpus</a:t>
            </a:r>
          </a:p>
          <a:p>
            <a:pPr lvl="1"/>
            <a:r>
              <a:rPr lang="en-US" dirty="0"/>
              <a:t>Extracts a large set of relational tuples without human intervention</a:t>
            </a:r>
          </a:p>
          <a:p>
            <a:r>
              <a:rPr lang="en-US" dirty="0"/>
              <a:t>Paper introduces TextRunner</a:t>
            </a:r>
          </a:p>
          <a:p>
            <a:pPr lvl="1"/>
            <a:r>
              <a:rPr lang="en-US" dirty="0"/>
              <a:t>Fully implemented, highly scalable Open IE system</a:t>
            </a:r>
          </a:p>
          <a:p>
            <a:pPr lvl="1"/>
            <a:r>
              <a:rPr lang="en-US" dirty="0"/>
              <a:t>Tuples indexed to support efficient extraction via user queries</a:t>
            </a:r>
          </a:p>
          <a:p>
            <a:r>
              <a:rPr lang="en-US" dirty="0"/>
              <a:t>Reports qualitative and quantitative results over TextRunner’s 11 million most probable extractions</a:t>
            </a:r>
          </a:p>
        </p:txBody>
      </p:sp>
    </p:spTree>
    <p:extLst>
      <p:ext uri="{BB962C8B-B14F-4D97-AF65-F5344CB8AC3E}">
        <p14:creationId xmlns:p14="http://schemas.microsoft.com/office/powerpoint/2010/main" val="1846913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TextRunner Architecture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TextRunner consists of 3 key modules:</a:t>
            </a:r>
          </a:p>
          <a:p>
            <a:pPr lvl="1"/>
            <a:r>
              <a:rPr lang="en-US" i="1" dirty="0"/>
              <a:t>Self-supervised learner: </a:t>
            </a:r>
            <a:r>
              <a:rPr lang="en-US" dirty="0"/>
              <a:t>given a corpus sample, learner outputs classifier that labels extractions </a:t>
            </a:r>
          </a:p>
          <a:p>
            <a:pPr lvl="1"/>
            <a:r>
              <a:rPr lang="en-US" i="1" dirty="0"/>
              <a:t>Single Pass Extractor: </a:t>
            </a:r>
            <a:r>
              <a:rPr lang="en-US" dirty="0"/>
              <a:t>Makes single pass over entire corpus to extract tuples</a:t>
            </a:r>
          </a:p>
          <a:p>
            <a:pPr lvl="2"/>
            <a:r>
              <a:rPr lang="en-US" i="1" dirty="0"/>
              <a:t>Self-supervised learner</a:t>
            </a:r>
            <a:r>
              <a:rPr lang="en-US" dirty="0"/>
              <a:t> classifies tuples </a:t>
            </a:r>
          </a:p>
          <a:p>
            <a:pPr lvl="1"/>
            <a:r>
              <a:rPr lang="en-US" i="1" dirty="0"/>
              <a:t>Redundancy-based assessor: </a:t>
            </a:r>
            <a:r>
              <a:rPr lang="en-US" dirty="0"/>
              <a:t>computes probability of correct tuple instance</a:t>
            </a:r>
          </a:p>
        </p:txBody>
      </p:sp>
    </p:spTree>
    <p:extLst>
      <p:ext uri="{BB962C8B-B14F-4D97-AF65-F5344CB8AC3E}">
        <p14:creationId xmlns:p14="http://schemas.microsoft.com/office/powerpoint/2010/main" val="584558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TextRunner Architecture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8D8B00-D0C3-984C-85F0-0CD0BFF36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937" y="820773"/>
            <a:ext cx="5234125" cy="387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92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00144D"/>
      </a:dk1>
      <a:lt1>
        <a:sysClr val="window" lastClr="FFFFFF"/>
      </a:lt1>
      <a:dk2>
        <a:srgbClr val="57000A"/>
      </a:dk2>
      <a:lt2>
        <a:srgbClr val="82AFD3"/>
      </a:lt2>
      <a:accent1>
        <a:srgbClr val="95001A"/>
      </a:accent1>
      <a:accent2>
        <a:srgbClr val="C0504D"/>
      </a:accent2>
      <a:accent3>
        <a:srgbClr val="045EA7"/>
      </a:accent3>
      <a:accent4>
        <a:srgbClr val="F2C100"/>
      </a:accent4>
      <a:accent5>
        <a:srgbClr val="00144D"/>
      </a:accent5>
      <a:accent6>
        <a:srgbClr val="44464B"/>
      </a:accent6>
      <a:hlink>
        <a:srgbClr val="00144D"/>
      </a:hlink>
      <a:folHlink>
        <a:srgbClr val="82AFD3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10876</TotalTime>
  <Words>1263</Words>
  <Application>Microsoft Macintosh PowerPoint</Application>
  <PresentationFormat>On-screen Show (16:9)</PresentationFormat>
  <Paragraphs>190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Gill Sans</vt:lpstr>
      <vt:lpstr>Gill Sans MT</vt:lpstr>
      <vt:lpstr>Office Theme</vt:lpstr>
      <vt:lpstr>Open Information Extraction from the Web  Michele Banko, Michael J Carafella, Stephen Soderland, Matt Broadhead and Oren Etzioni IJCAI, 2007</vt:lpstr>
      <vt:lpstr>Problem &amp; Motivation</vt:lpstr>
      <vt:lpstr>Problem &amp; Motivation</vt:lpstr>
      <vt:lpstr>Contents:</vt:lpstr>
      <vt:lpstr>Previous Works</vt:lpstr>
      <vt:lpstr>Previous SoTA: KnowItAll</vt:lpstr>
      <vt:lpstr>Contributions of this work</vt:lpstr>
      <vt:lpstr>TextRunner Architecture</vt:lpstr>
      <vt:lpstr>TextRunner Architecture</vt:lpstr>
      <vt:lpstr>TextRunner Module 1: Self-supervised Learner</vt:lpstr>
      <vt:lpstr>TextRunner Module 2: Single Pass Extractor</vt:lpstr>
      <vt:lpstr>More TextRunner Modules</vt:lpstr>
      <vt:lpstr>Results: Comparison with Traditional IE</vt:lpstr>
      <vt:lpstr>Results: Tuple Selection before Global Analysis</vt:lpstr>
      <vt:lpstr>Results: Global Statistics on Facts Learned</vt:lpstr>
      <vt:lpstr>Overview of Global Facts Learned</vt:lpstr>
      <vt:lpstr>Conclusions</vt:lpstr>
      <vt:lpstr>Shortcomings of TextRunner</vt:lpstr>
      <vt:lpstr>Future Work &amp; Discussion</vt:lpstr>
    </vt:vector>
  </TitlesOfParts>
  <Company>Zder0to5ive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Tabor</dc:creator>
  <cp:lastModifiedBy>Sivakumar, Nivedha</cp:lastModifiedBy>
  <cp:revision>841</cp:revision>
  <dcterms:created xsi:type="dcterms:W3CDTF">2017-09-22T15:37:04Z</dcterms:created>
  <dcterms:modified xsi:type="dcterms:W3CDTF">2019-02-11T16:56:27Z</dcterms:modified>
</cp:coreProperties>
</file>