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3" r:id="rId2"/>
    <p:sldId id="311" r:id="rId3"/>
    <p:sldId id="296" r:id="rId4"/>
    <p:sldId id="305" r:id="rId5"/>
    <p:sldId id="314" r:id="rId6"/>
    <p:sldId id="315" r:id="rId7"/>
    <p:sldId id="323" r:id="rId8"/>
    <p:sldId id="320" r:id="rId9"/>
    <p:sldId id="321" r:id="rId10"/>
    <p:sldId id="322" r:id="rId11"/>
    <p:sldId id="317" r:id="rId12"/>
    <p:sldId id="261" r:id="rId13"/>
    <p:sldId id="292" r:id="rId14"/>
    <p:sldId id="31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149"/>
    <a:srgbClr val="662D49"/>
    <a:srgbClr val="663749"/>
    <a:srgbClr val="6626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82" autoAdjust="0"/>
    <p:restoredTop sz="98887" autoAdjust="0"/>
  </p:normalViewPr>
  <p:slideViewPr>
    <p:cSldViewPr snapToGrid="0" snapToObjects="1">
      <p:cViewPr varScale="1">
        <p:scale>
          <a:sx n="116" d="100"/>
          <a:sy n="116" d="100"/>
        </p:scale>
        <p:origin x="208" y="376"/>
      </p:cViewPr>
      <p:guideLst>
        <p:guide orient="horz" pos="1620"/>
        <p:guide pos="2880"/>
      </p:guideLst>
    </p:cSldViewPr>
  </p:slideViewPr>
  <p:outlineViewPr>
    <p:cViewPr>
      <p:scale>
        <a:sx n="33" d="100"/>
        <a:sy n="33" d="100"/>
      </p:scale>
      <p:origin x="0" y="0"/>
    </p:cViewPr>
  </p:outlin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2/5/19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2/5/19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3" name="Content Placeholder 2"/>
          <p:cNvSpPr>
            <a:spLocks noGrp="1"/>
          </p:cNvSpPr>
          <p:nvPr>
            <p:ph sz="half" idx="1"/>
          </p:nvPr>
        </p:nvSpPr>
        <p:spPr>
          <a:xfrm>
            <a:off x="457200" y="1104904"/>
            <a:ext cx="8082552"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line-bluetext-colorshield.png"/>
          <p:cNvPicPr>
            <a:picLocks/>
          </p:cNvPicPr>
          <p:nvPr userDrawn="1"/>
        </p:nvPicPr>
        <p:blipFill>
          <a:blip r:embed="rId19">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151" y="159026"/>
            <a:ext cx="7397039" cy="2661626"/>
          </a:xfrm>
        </p:spPr>
        <p:txBody>
          <a:bodyPr>
            <a:normAutofit fontScale="90000"/>
          </a:bodyPr>
          <a:lstStyle/>
          <a:p>
            <a:r>
              <a:rPr lang="en-US" b="0" dirty="0"/>
              <a:t>​</a:t>
            </a:r>
            <a:br>
              <a:rPr lang="en-US" b="0" dirty="0"/>
            </a:br>
            <a:r>
              <a:rPr lang="en-US" dirty="0"/>
              <a:t>A Linear Programming Formulation for Global Inference in Natural Language Tasks</a:t>
            </a:r>
            <a:r>
              <a:rPr lang="en-US" b="0" dirty="0"/>
              <a:t>​</a:t>
            </a:r>
            <a:r>
              <a:rPr lang="en-US" dirty="0"/>
              <a:t>	</a:t>
            </a:r>
            <a:br>
              <a:rPr lang="en-US" dirty="0"/>
            </a:br>
            <a:br>
              <a:rPr lang="en-US" dirty="0"/>
            </a:br>
            <a:r>
              <a:rPr lang="en-US" sz="2600" dirty="0"/>
              <a:t>Dan Roth	Wen-tau </a:t>
            </a:r>
            <a:r>
              <a:rPr lang="en-US" sz="2600" dirty="0" err="1"/>
              <a:t>Yih</a:t>
            </a:r>
            <a:r>
              <a:rPr lang="en-US" sz="2600" dirty="0"/>
              <a:t> </a:t>
            </a:r>
            <a:br>
              <a:rPr lang="en-US" sz="2800" dirty="0"/>
            </a:br>
            <a:r>
              <a:rPr lang="en-US" sz="2600" dirty="0" err="1"/>
              <a:t>CoNLL</a:t>
            </a:r>
            <a:r>
              <a:rPr lang="en-US" sz="2600" dirty="0"/>
              <a:t>, 04</a:t>
            </a:r>
          </a:p>
        </p:txBody>
      </p:sp>
      <p:sp>
        <p:nvSpPr>
          <p:cNvPr id="3" name="Subtitle 2"/>
          <p:cNvSpPr>
            <a:spLocks noGrp="1"/>
          </p:cNvSpPr>
          <p:nvPr>
            <p:ph type="subTitle" idx="1"/>
          </p:nvPr>
        </p:nvSpPr>
        <p:spPr/>
        <p:txBody>
          <a:bodyPr>
            <a:normAutofit fontScale="92500" lnSpcReduction="20000"/>
          </a:bodyPr>
          <a:lstStyle/>
          <a:p>
            <a:r>
              <a:rPr lang="en-US" dirty="0"/>
              <a:t>Soham Dan (</a:t>
            </a:r>
            <a:r>
              <a:rPr lang="en-US" dirty="0" err="1"/>
              <a:t>sohamdan@seas.upenn.edu</a:t>
            </a:r>
            <a:r>
              <a:rPr lang="en-US" dirty="0"/>
              <a:t>)</a:t>
            </a:r>
          </a:p>
          <a:p>
            <a:r>
              <a:rPr lang="en-US" dirty="0"/>
              <a:t>2/6/2019</a:t>
            </a:r>
          </a:p>
        </p:txBody>
      </p:sp>
    </p:spTree>
    <p:extLst>
      <p:ext uri="{BB962C8B-B14F-4D97-AF65-F5344CB8AC3E}">
        <p14:creationId xmlns:p14="http://schemas.microsoft.com/office/powerpoint/2010/main" val="394757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10</a:t>
            </a:fld>
            <a:endParaRPr lang="en-US" dirty="0"/>
          </a:p>
        </p:txBody>
      </p:sp>
      <p:sp>
        <p:nvSpPr>
          <p:cNvPr id="3" name="Title 2"/>
          <p:cNvSpPr>
            <a:spLocks noGrp="1"/>
          </p:cNvSpPr>
          <p:nvPr>
            <p:ph type="title"/>
          </p:nvPr>
        </p:nvSpPr>
        <p:spPr/>
        <p:txBody>
          <a:bodyPr>
            <a:normAutofit/>
          </a:bodyPr>
          <a:lstStyle/>
          <a:p>
            <a:r>
              <a:rPr lang="en-US" dirty="0"/>
              <a:t>Details of the contributions</a:t>
            </a:r>
          </a:p>
        </p:txBody>
      </p:sp>
      <p:sp>
        <p:nvSpPr>
          <p:cNvPr id="5" name="Content Placeholder 3"/>
          <p:cNvSpPr txBox="1">
            <a:spLocks/>
          </p:cNvSpPr>
          <p:nvPr/>
        </p:nvSpPr>
        <p:spPr>
          <a:xfrm>
            <a:off x="457199" y="1016001"/>
            <a:ext cx="7890933" cy="3578622"/>
          </a:xfrm>
          <a:prstGeom prst="rect">
            <a:avLst/>
          </a:prstGeom>
        </p:spPr>
        <p:txBody>
          <a:bodyPr>
            <a:no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0" dirty="0"/>
          </a:p>
        </p:txBody>
      </p:sp>
      <p:sp>
        <p:nvSpPr>
          <p:cNvPr id="6" name="TextBox 5">
            <a:extLst>
              <a:ext uri="{FF2B5EF4-FFF2-40B4-BE49-F238E27FC236}">
                <a16:creationId xmlns:a16="http://schemas.microsoft.com/office/drawing/2014/main" id="{D4BF7238-4562-3249-B42D-4DA47B0D9752}"/>
              </a:ext>
            </a:extLst>
          </p:cNvPr>
          <p:cNvSpPr txBox="1"/>
          <p:nvPr/>
        </p:nvSpPr>
        <p:spPr>
          <a:xfrm>
            <a:off x="795130" y="1016001"/>
            <a:ext cx="7553002"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accent6">
                    <a:lumMod val="50000"/>
                  </a:schemeClr>
                </a:solidFill>
              </a:rPr>
              <a:t>Unimodularity :</a:t>
            </a:r>
          </a:p>
          <a:p>
            <a:pPr marL="914400" lvl="1" indent="-457200">
              <a:buFont typeface="Arial" panose="020B0604020202020204" pitchFamily="34" charset="0"/>
              <a:buChar char="•"/>
            </a:pPr>
            <a:r>
              <a:rPr lang="en-US" dirty="0">
                <a:solidFill>
                  <a:schemeClr val="accent6">
                    <a:lumMod val="50000"/>
                  </a:schemeClr>
                </a:solidFill>
              </a:rPr>
              <a:t>A matrix A of rank m is called unimodular if all the entries of A are integers, and the determinant of every square submatrix of A of order m is in 0,+1,-1. </a:t>
            </a:r>
          </a:p>
          <a:p>
            <a:pPr marL="914400" lvl="1" indent="-457200">
              <a:buFont typeface="Arial" panose="020B0604020202020204" pitchFamily="34" charset="0"/>
              <a:buChar char="•"/>
            </a:pPr>
            <a:r>
              <a:rPr lang="en-US" b="1" dirty="0">
                <a:solidFill>
                  <a:schemeClr val="accent6">
                    <a:lumMod val="50000"/>
                  </a:schemeClr>
                </a:solidFill>
              </a:rPr>
              <a:t>Theorem (</a:t>
            </a:r>
            <a:r>
              <a:rPr lang="en-US" b="1" dirty="0" err="1">
                <a:solidFill>
                  <a:schemeClr val="accent6">
                    <a:lumMod val="50000"/>
                  </a:schemeClr>
                </a:solidFill>
              </a:rPr>
              <a:t>Veinott</a:t>
            </a:r>
            <a:r>
              <a:rPr lang="en-US" b="1" dirty="0">
                <a:solidFill>
                  <a:schemeClr val="accent6">
                    <a:lumMod val="50000"/>
                  </a:schemeClr>
                </a:solidFill>
              </a:rPr>
              <a:t> &amp; Dantzig) </a:t>
            </a:r>
            <a:r>
              <a:rPr lang="en-US" dirty="0">
                <a:solidFill>
                  <a:schemeClr val="accent6">
                    <a:lumMod val="50000"/>
                  </a:schemeClr>
                </a:solidFill>
              </a:rPr>
              <a:t>Let A be an (m, n)- integral matrix with full row rank m. Then the polyhedron {x | x ≥ 0;  Ax = b} is integral for each integral vector b, if and only if A is unimodular. </a:t>
            </a:r>
          </a:p>
          <a:p>
            <a:pPr marL="914400" lvl="1" indent="-457200">
              <a:buFont typeface="Arial" panose="020B0604020202020204" pitchFamily="34" charset="0"/>
              <a:buChar char="•"/>
            </a:pPr>
            <a:r>
              <a:rPr lang="en-US" dirty="0">
                <a:solidFill>
                  <a:schemeClr val="accent6">
                    <a:lumMod val="50000"/>
                  </a:schemeClr>
                </a:solidFill>
              </a:rPr>
              <a:t>Although the coefficient matrix in the problem is not unimodular here,  LPR still produces integer solutions</a:t>
            </a:r>
          </a:p>
          <a:p>
            <a:pPr marL="914400" lvl="1" indent="-457200">
              <a:buFont typeface="Arial" panose="020B0604020202020204" pitchFamily="34" charset="0"/>
              <a:buChar char="•"/>
            </a:pPr>
            <a:r>
              <a:rPr lang="en-US" dirty="0">
                <a:solidFill>
                  <a:schemeClr val="accent6">
                    <a:lumMod val="50000"/>
                  </a:schemeClr>
                </a:solidFill>
              </a:rPr>
              <a:t>Coefficient matrix shares many properties of a unimodular matrix. </a:t>
            </a:r>
          </a:p>
          <a:p>
            <a:pPr marL="914400" lvl="1" indent="-457200">
              <a:buFont typeface="Arial" panose="020B0604020202020204" pitchFamily="34" charset="0"/>
              <a:buChar char="•"/>
            </a:pPr>
            <a:r>
              <a:rPr lang="en-US" dirty="0">
                <a:solidFill>
                  <a:schemeClr val="accent6">
                    <a:lumMod val="50000"/>
                  </a:schemeClr>
                </a:solidFill>
              </a:rPr>
              <a:t>The particular cost function makes the solution integral</a:t>
            </a:r>
          </a:p>
          <a:p>
            <a:pPr marL="914400" lvl="1" indent="-457200">
              <a:buFont typeface="Arial" panose="020B0604020202020204" pitchFamily="34" charset="0"/>
              <a:buChar char="•"/>
            </a:pPr>
            <a:endParaRPr lang="en-US" i="1" dirty="0">
              <a:solidFill>
                <a:schemeClr val="accent6">
                  <a:lumMod val="50000"/>
                </a:schemeClr>
              </a:solidFill>
            </a:endParaRPr>
          </a:p>
          <a:p>
            <a:endParaRPr lang="en-US" dirty="0">
              <a:solidFill>
                <a:schemeClr val="accent6">
                  <a:lumMod val="50000"/>
                </a:schemeClr>
              </a:solidFill>
            </a:endParaRPr>
          </a:p>
        </p:txBody>
      </p:sp>
    </p:spTree>
    <p:extLst>
      <p:ext uri="{BB962C8B-B14F-4D97-AF65-F5344CB8AC3E}">
        <p14:creationId xmlns:p14="http://schemas.microsoft.com/office/powerpoint/2010/main" val="37268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11</a:t>
            </a:fld>
            <a:endParaRPr lang="en-US" dirty="0"/>
          </a:p>
        </p:txBody>
      </p:sp>
      <p:sp>
        <p:nvSpPr>
          <p:cNvPr id="3" name="Title 2"/>
          <p:cNvSpPr>
            <a:spLocks noGrp="1"/>
          </p:cNvSpPr>
          <p:nvPr>
            <p:ph type="title"/>
          </p:nvPr>
        </p:nvSpPr>
        <p:spPr/>
        <p:txBody>
          <a:bodyPr>
            <a:normAutofit/>
          </a:bodyPr>
          <a:lstStyle/>
          <a:p>
            <a:r>
              <a:rPr lang="en-US" dirty="0"/>
              <a:t>Results and Analysis</a:t>
            </a:r>
          </a:p>
        </p:txBody>
      </p:sp>
      <p:sp>
        <p:nvSpPr>
          <p:cNvPr id="5" name="Content Placeholder 3"/>
          <p:cNvSpPr txBox="1">
            <a:spLocks/>
          </p:cNvSpPr>
          <p:nvPr/>
        </p:nvSpPr>
        <p:spPr>
          <a:xfrm>
            <a:off x="139148" y="709091"/>
            <a:ext cx="9004852" cy="1862660"/>
          </a:xfrm>
          <a:prstGeom prst="rect">
            <a:avLst/>
          </a:prstGeom>
        </p:spPr>
        <p:txBody>
          <a:bodyPr>
            <a:no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accent6">
                    <a:lumMod val="50000"/>
                  </a:schemeClr>
                </a:solidFill>
              </a:rPr>
              <a:t>Input : entity boundaries in the sentence with at least one active relation</a:t>
            </a:r>
          </a:p>
          <a:p>
            <a:r>
              <a:rPr lang="en-US" sz="1800" dirty="0">
                <a:solidFill>
                  <a:schemeClr val="accent6">
                    <a:lumMod val="50000"/>
                  </a:schemeClr>
                </a:solidFill>
              </a:rPr>
              <a:t>Entity Classifier :  words, part-of-speech tags, and conjunctions of them, bigrams and trigrams of the mixture of words and tags. </a:t>
            </a:r>
          </a:p>
          <a:p>
            <a:r>
              <a:rPr lang="en-US" sz="1800" dirty="0">
                <a:solidFill>
                  <a:schemeClr val="accent6">
                    <a:lumMod val="50000"/>
                  </a:schemeClr>
                </a:solidFill>
              </a:rPr>
              <a:t>Relation Classifier : features similar to those used in the entity classification are extracted from the two argument entities of the relation, conjunctions of the features from the two arguments, some patterns extracted from the sentence or between the two arguments. </a:t>
            </a:r>
          </a:p>
        </p:txBody>
      </p:sp>
      <p:sp>
        <p:nvSpPr>
          <p:cNvPr id="4" name="TextBox 3">
            <a:extLst>
              <a:ext uri="{FF2B5EF4-FFF2-40B4-BE49-F238E27FC236}">
                <a16:creationId xmlns:a16="http://schemas.microsoft.com/office/drawing/2014/main" id="{C708FFF3-FEA2-1740-8DC3-60DDBBABA997}"/>
              </a:ext>
            </a:extLst>
          </p:cNvPr>
          <p:cNvSpPr txBox="1"/>
          <p:nvPr/>
        </p:nvSpPr>
        <p:spPr>
          <a:xfrm>
            <a:off x="149086" y="2653748"/>
            <a:ext cx="900485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6">
                    <a:lumMod val="50000"/>
                  </a:schemeClr>
                </a:solidFill>
              </a:rPr>
              <a:t>Basic</a:t>
            </a:r>
            <a:r>
              <a:rPr lang="en-US" dirty="0">
                <a:solidFill>
                  <a:schemeClr val="accent6">
                    <a:lumMod val="50000"/>
                  </a:schemeClr>
                </a:solidFill>
              </a:rPr>
              <a:t> – only tests the above classifiers which are trained independently using only local features</a:t>
            </a:r>
          </a:p>
          <a:p>
            <a:pPr marL="285750" indent="-285750">
              <a:buFont typeface="Arial" panose="020B0604020202020204" pitchFamily="34" charset="0"/>
              <a:buChar char="•"/>
            </a:pPr>
            <a:r>
              <a:rPr lang="en-US" b="1" dirty="0">
                <a:solidFill>
                  <a:schemeClr val="accent6">
                    <a:lumMod val="50000"/>
                  </a:schemeClr>
                </a:solidFill>
              </a:rPr>
              <a:t>Pipeline</a:t>
            </a:r>
            <a:r>
              <a:rPr lang="en-US" dirty="0">
                <a:solidFill>
                  <a:schemeClr val="accent6">
                    <a:lumMod val="50000"/>
                  </a:schemeClr>
                </a:solidFill>
              </a:rPr>
              <a:t> – entity classifier remains same but now, the relation classifier uses the predicted entity labels </a:t>
            </a:r>
          </a:p>
          <a:p>
            <a:pPr marL="285750" indent="-285750">
              <a:buFont typeface="Arial" panose="020B0604020202020204" pitchFamily="34" charset="0"/>
              <a:buChar char="•"/>
            </a:pPr>
            <a:r>
              <a:rPr lang="en-US" b="1" dirty="0">
                <a:solidFill>
                  <a:schemeClr val="accent6">
                    <a:lumMod val="50000"/>
                  </a:schemeClr>
                </a:solidFill>
              </a:rPr>
              <a:t>LP</a:t>
            </a:r>
            <a:r>
              <a:rPr lang="en-US" dirty="0">
                <a:solidFill>
                  <a:schemeClr val="accent6">
                    <a:lumMod val="50000"/>
                  </a:schemeClr>
                </a:solidFill>
              </a:rPr>
              <a:t>- global inference procedure which can enhance the performance of the entity classifier</a:t>
            </a:r>
          </a:p>
          <a:p>
            <a:pPr marL="285750" indent="-285750">
              <a:buFont typeface="Arial" panose="020B0604020202020204" pitchFamily="34" charset="0"/>
              <a:buChar char="•"/>
            </a:pPr>
            <a:r>
              <a:rPr lang="en-US" b="1" dirty="0">
                <a:solidFill>
                  <a:schemeClr val="accent6">
                    <a:lumMod val="50000"/>
                  </a:schemeClr>
                </a:solidFill>
              </a:rPr>
              <a:t>Omniscience</a:t>
            </a:r>
            <a:r>
              <a:rPr lang="en-US" dirty="0">
                <a:solidFill>
                  <a:schemeClr val="accent6">
                    <a:lumMod val="50000"/>
                  </a:schemeClr>
                </a:solidFill>
              </a:rPr>
              <a:t> – tests upper bound of this problem where the Entity classifier knows correct Relation label and the Relation classifier knows the correct Entity label</a:t>
            </a:r>
          </a:p>
          <a:p>
            <a:pPr marL="285750" indent="-285750">
              <a:buFont typeface="Arial" panose="020B0604020202020204" pitchFamily="34" charset="0"/>
              <a:buChar char="•"/>
            </a:pPr>
            <a:endParaRPr lang="en-US" dirty="0">
              <a:solidFill>
                <a:schemeClr val="accent6">
                  <a:lumMod val="50000"/>
                </a:schemeClr>
              </a:solidFill>
            </a:endParaRPr>
          </a:p>
        </p:txBody>
      </p:sp>
    </p:spTree>
    <p:extLst>
      <p:ext uri="{BB962C8B-B14F-4D97-AF65-F5344CB8AC3E}">
        <p14:creationId xmlns:p14="http://schemas.microsoft.com/office/powerpoint/2010/main" val="36182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758EFE-665F-4341-B5B8-2DAEADA52F6C}" type="slidenum">
              <a:rPr lang="en-US" smtClean="0"/>
              <a:pPr/>
              <a:t>12</a:t>
            </a:fld>
            <a:endParaRPr lang="en-US" dirty="0"/>
          </a:p>
        </p:txBody>
      </p:sp>
      <p:sp>
        <p:nvSpPr>
          <p:cNvPr id="2" name="Title 1"/>
          <p:cNvSpPr>
            <a:spLocks noGrp="1"/>
          </p:cNvSpPr>
          <p:nvPr>
            <p:ph type="title"/>
          </p:nvPr>
        </p:nvSpPr>
        <p:spPr/>
        <p:txBody>
          <a:bodyPr/>
          <a:lstStyle/>
          <a:p>
            <a:r>
              <a:rPr lang="en-US" dirty="0"/>
              <a:t>Results and Analysis</a:t>
            </a: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208125763"/>
              </p:ext>
            </p:extLst>
          </p:nvPr>
        </p:nvGraphicFramePr>
        <p:xfrm>
          <a:off x="1262270" y="828360"/>
          <a:ext cx="6689033" cy="1668780"/>
        </p:xfrm>
        <a:graphic>
          <a:graphicData uri="http://schemas.openxmlformats.org/drawingml/2006/table">
            <a:tbl>
              <a:tblPr firstRow="1" bandRow="1">
                <a:tableStyleId>{8EC20E35-A176-4012-BC5E-935CFFF8708E}</a:tableStyleId>
              </a:tblPr>
              <a:tblGrid>
                <a:gridCol w="1082151">
                  <a:extLst>
                    <a:ext uri="{9D8B030D-6E8A-4147-A177-3AD203B41FA5}">
                      <a16:colId xmlns:a16="http://schemas.microsoft.com/office/drawing/2014/main" val="20000"/>
                    </a:ext>
                  </a:extLst>
                </a:gridCol>
                <a:gridCol w="710175">
                  <a:extLst>
                    <a:ext uri="{9D8B030D-6E8A-4147-A177-3AD203B41FA5}">
                      <a16:colId xmlns:a16="http://schemas.microsoft.com/office/drawing/2014/main" val="20001"/>
                    </a:ext>
                  </a:extLst>
                </a:gridCol>
                <a:gridCol w="710175">
                  <a:extLst>
                    <a:ext uri="{9D8B030D-6E8A-4147-A177-3AD203B41FA5}">
                      <a16:colId xmlns:a16="http://schemas.microsoft.com/office/drawing/2014/main" val="3791603492"/>
                    </a:ext>
                  </a:extLst>
                </a:gridCol>
                <a:gridCol w="710175">
                  <a:extLst>
                    <a:ext uri="{9D8B030D-6E8A-4147-A177-3AD203B41FA5}">
                      <a16:colId xmlns:a16="http://schemas.microsoft.com/office/drawing/2014/main" val="3732273139"/>
                    </a:ext>
                  </a:extLst>
                </a:gridCol>
                <a:gridCol w="616919">
                  <a:extLst>
                    <a:ext uri="{9D8B030D-6E8A-4147-A177-3AD203B41FA5}">
                      <a16:colId xmlns:a16="http://schemas.microsoft.com/office/drawing/2014/main" val="20002"/>
                    </a:ext>
                  </a:extLst>
                </a:gridCol>
                <a:gridCol w="616920">
                  <a:extLst>
                    <a:ext uri="{9D8B030D-6E8A-4147-A177-3AD203B41FA5}">
                      <a16:colId xmlns:a16="http://schemas.microsoft.com/office/drawing/2014/main" val="851782973"/>
                    </a:ext>
                  </a:extLst>
                </a:gridCol>
                <a:gridCol w="616919">
                  <a:extLst>
                    <a:ext uri="{9D8B030D-6E8A-4147-A177-3AD203B41FA5}">
                      <a16:colId xmlns:a16="http://schemas.microsoft.com/office/drawing/2014/main" val="1967903286"/>
                    </a:ext>
                  </a:extLst>
                </a:gridCol>
                <a:gridCol w="541866">
                  <a:extLst>
                    <a:ext uri="{9D8B030D-6E8A-4147-A177-3AD203B41FA5}">
                      <a16:colId xmlns:a16="http://schemas.microsoft.com/office/drawing/2014/main" val="20003"/>
                    </a:ext>
                  </a:extLst>
                </a:gridCol>
                <a:gridCol w="541867">
                  <a:extLst>
                    <a:ext uri="{9D8B030D-6E8A-4147-A177-3AD203B41FA5}">
                      <a16:colId xmlns:a16="http://schemas.microsoft.com/office/drawing/2014/main" val="2712067811"/>
                    </a:ext>
                  </a:extLst>
                </a:gridCol>
                <a:gridCol w="541866">
                  <a:extLst>
                    <a:ext uri="{9D8B030D-6E8A-4147-A177-3AD203B41FA5}">
                      <a16:colId xmlns:a16="http://schemas.microsoft.com/office/drawing/2014/main" val="4074434078"/>
                    </a:ext>
                  </a:extLst>
                </a:gridCol>
              </a:tblGrid>
              <a:tr h="278130">
                <a:tc>
                  <a:txBody>
                    <a:bodyPr/>
                    <a:lstStyle/>
                    <a:p>
                      <a:r>
                        <a:rPr lang="en-US" sz="1100" dirty="0">
                          <a:latin typeface="Gill Sans"/>
                          <a:cs typeface="Gill Sans"/>
                        </a:rPr>
                        <a:t>Approach</a:t>
                      </a:r>
                    </a:p>
                  </a:txBody>
                  <a:tcPr marT="34290" marB="34290"/>
                </a:tc>
                <a:tc gridSpan="3">
                  <a:txBody>
                    <a:bodyPr/>
                    <a:lstStyle/>
                    <a:p>
                      <a:pPr algn="ctr"/>
                      <a:r>
                        <a:rPr lang="en-US" sz="1100" dirty="0">
                          <a:latin typeface="Gill Sans"/>
                          <a:cs typeface="Gill Sans"/>
                        </a:rPr>
                        <a:t>Person</a:t>
                      </a:r>
                    </a:p>
                  </a:txBody>
                  <a:tcPr marT="34290" marB="34290"/>
                </a:tc>
                <a:tc hMerge="1">
                  <a:txBody>
                    <a:bodyPr/>
                    <a:lstStyle/>
                    <a:p>
                      <a:endParaRPr lang="en-US"/>
                    </a:p>
                  </a:txBody>
                  <a:tcPr/>
                </a:tc>
                <a:tc hMerge="1">
                  <a:txBody>
                    <a:bodyPr/>
                    <a:lstStyle/>
                    <a:p>
                      <a:endParaRPr lang="en-US"/>
                    </a:p>
                  </a:txBody>
                  <a:tcPr/>
                </a:tc>
                <a:tc gridSpan="3">
                  <a:txBody>
                    <a:bodyPr/>
                    <a:lstStyle/>
                    <a:p>
                      <a:pPr algn="ctr"/>
                      <a:r>
                        <a:rPr lang="en-US" sz="1100" dirty="0">
                          <a:latin typeface="Gill Sans"/>
                          <a:cs typeface="Gill Sans"/>
                        </a:rPr>
                        <a:t>Organization</a:t>
                      </a:r>
                    </a:p>
                  </a:txBody>
                  <a:tcPr marT="34290" marB="34290"/>
                </a:tc>
                <a:tc hMerge="1">
                  <a:txBody>
                    <a:bodyPr/>
                    <a:lstStyle/>
                    <a:p>
                      <a:endParaRPr lang="en-US"/>
                    </a:p>
                  </a:txBody>
                  <a:tcPr/>
                </a:tc>
                <a:tc hMerge="1">
                  <a:txBody>
                    <a:bodyPr/>
                    <a:lstStyle/>
                    <a:p>
                      <a:endParaRPr lang="en-US"/>
                    </a:p>
                  </a:txBody>
                  <a:tcPr/>
                </a:tc>
                <a:tc gridSpan="3">
                  <a:txBody>
                    <a:bodyPr/>
                    <a:lstStyle/>
                    <a:p>
                      <a:pPr algn="ctr"/>
                      <a:r>
                        <a:rPr lang="en-US" sz="1100" dirty="0">
                          <a:latin typeface="Gill Sans"/>
                          <a:cs typeface="Gill Sans"/>
                        </a:rPr>
                        <a:t>Location</a:t>
                      </a:r>
                    </a:p>
                  </a:txBody>
                  <a:tcPr marT="34290" marB="3429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8130">
                <a:tc>
                  <a:txBody>
                    <a:bodyPr/>
                    <a:lstStyle/>
                    <a:p>
                      <a:endParaRPr lang="en-US" sz="1200" dirty="0">
                        <a:solidFill>
                          <a:schemeClr val="accent6">
                            <a:lumMod val="50000"/>
                          </a:schemeClr>
                        </a:solidFill>
                        <a:latin typeface="Gill Sans"/>
                        <a:cs typeface="Gill Sans"/>
                      </a:endParaRPr>
                    </a:p>
                  </a:txBody>
                  <a:tcPr marT="34290" marB="34290"/>
                </a:tc>
                <a:tc>
                  <a:txBody>
                    <a:bodyPr/>
                    <a:lstStyle/>
                    <a:p>
                      <a:pPr algn="ctr" fontAlgn="ctr"/>
                      <a:r>
                        <a:rPr lang="en-US" sz="1100" dirty="0">
                          <a:solidFill>
                            <a:schemeClr val="accent6">
                              <a:lumMod val="50000"/>
                            </a:schemeClr>
                          </a:solidFill>
                          <a:latin typeface="Gill Sans"/>
                          <a:cs typeface="Gill Sans"/>
                        </a:rPr>
                        <a:t>Rec</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err="1">
                          <a:solidFill>
                            <a:schemeClr val="accent6">
                              <a:lumMod val="50000"/>
                            </a:schemeClr>
                          </a:solidFill>
                          <a:effectLst/>
                          <a:latin typeface="Gill Sans"/>
                          <a:cs typeface="Gill Sans"/>
                        </a:rPr>
                        <a:t>Prec</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F1</a:t>
                      </a:r>
                    </a:p>
                  </a:txBody>
                  <a:tcPr marL="8859" marR="8859" marT="6541" marB="0" anchor="ctr"/>
                </a:tc>
                <a:tc>
                  <a:txBody>
                    <a:bodyPr/>
                    <a:lstStyle/>
                    <a:p>
                      <a:pPr algn="ctr"/>
                      <a:r>
                        <a:rPr lang="en-US" sz="1100" dirty="0">
                          <a:solidFill>
                            <a:schemeClr val="accent6">
                              <a:lumMod val="50000"/>
                            </a:schemeClr>
                          </a:solidFill>
                          <a:latin typeface="Gill Sans"/>
                          <a:cs typeface="Gill Sans"/>
                        </a:rPr>
                        <a:t>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err="1">
                          <a:solidFill>
                            <a:schemeClr val="accent6">
                              <a:lumMod val="50000"/>
                            </a:schemeClr>
                          </a:solidFill>
                          <a:latin typeface="Gill Sans"/>
                          <a:cs typeface="Gill Sans"/>
                        </a:rPr>
                        <a:t>Prec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F1</a:t>
                      </a:r>
                    </a:p>
                  </a:txBody>
                  <a:tcPr marT="34290" marB="34290"/>
                </a:tc>
                <a:tc>
                  <a:txBody>
                    <a:bodyPr/>
                    <a:lstStyle/>
                    <a:p>
                      <a:pPr algn="ctr"/>
                      <a:r>
                        <a:rPr lang="en-US" sz="1100" dirty="0">
                          <a:solidFill>
                            <a:schemeClr val="accent6">
                              <a:lumMod val="50000"/>
                            </a:schemeClr>
                          </a:solidFill>
                          <a:latin typeface="Gill Sans"/>
                          <a:cs typeface="Gill Sans"/>
                        </a:rPr>
                        <a:t>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err="1">
                          <a:solidFill>
                            <a:schemeClr val="accent6">
                              <a:lumMod val="50000"/>
                            </a:schemeClr>
                          </a:solidFill>
                          <a:latin typeface="Gill Sans"/>
                          <a:cs typeface="Gill Sans"/>
                        </a:rPr>
                        <a:t>Prec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F1</a:t>
                      </a:r>
                    </a:p>
                  </a:txBody>
                  <a:tcPr marT="34290" marB="34290"/>
                </a:tc>
                <a:extLst>
                  <a:ext uri="{0D108BD9-81ED-4DB2-BD59-A6C34878D82A}">
                    <a16:rowId xmlns:a16="http://schemas.microsoft.com/office/drawing/2014/main" val="10001"/>
                  </a:ext>
                </a:extLst>
              </a:tr>
              <a:tr h="278130">
                <a:tc>
                  <a:txBody>
                    <a:bodyPr/>
                    <a:lstStyle/>
                    <a:p>
                      <a:r>
                        <a:rPr lang="en-US" sz="1200" dirty="0">
                          <a:solidFill>
                            <a:schemeClr val="accent6">
                              <a:lumMod val="50000"/>
                            </a:schemeClr>
                          </a:solidFill>
                          <a:latin typeface="Gill Sans"/>
                          <a:cs typeface="Gill Sans"/>
                        </a:rPr>
                        <a:t>Basic</a:t>
                      </a:r>
                    </a:p>
                  </a:txBody>
                  <a:tcPr marT="34290" marB="34290"/>
                </a:tc>
                <a:tc>
                  <a:txBody>
                    <a:bodyPr/>
                    <a:lstStyle/>
                    <a:p>
                      <a:pPr algn="ctr" fontAlgn="ctr"/>
                      <a:r>
                        <a:rPr lang="en-US" sz="1100" dirty="0">
                          <a:solidFill>
                            <a:schemeClr val="accent6">
                              <a:lumMod val="50000"/>
                            </a:schemeClr>
                          </a:solidFill>
                          <a:latin typeface="Gill Sans"/>
                          <a:cs typeface="Gill Sans"/>
                        </a:rPr>
                        <a:t>89.4</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89.2</a:t>
                      </a: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89.3</a:t>
                      </a:r>
                    </a:p>
                  </a:txBody>
                  <a:tcPr marL="8859" marR="8859" marT="6541" marB="0" anchor="ctr"/>
                </a:tc>
                <a:tc>
                  <a:txBody>
                    <a:bodyPr/>
                    <a:lstStyle/>
                    <a:p>
                      <a:pPr algn="ctr"/>
                      <a:r>
                        <a:rPr lang="en-US" sz="1100" dirty="0">
                          <a:solidFill>
                            <a:schemeClr val="accent6">
                              <a:lumMod val="50000"/>
                            </a:schemeClr>
                          </a:solidFill>
                          <a:latin typeface="Gill Sans"/>
                          <a:cs typeface="Gill Sans"/>
                        </a:rPr>
                        <a:t>86.9</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91.4</a:t>
                      </a:r>
                    </a:p>
                  </a:txBody>
                  <a:tcPr marT="34290" marB="34290"/>
                </a:tc>
                <a:tc>
                  <a:txBody>
                    <a:bodyPr/>
                    <a:lstStyle/>
                    <a:p>
                      <a:pPr algn="ctr"/>
                      <a:r>
                        <a:rPr lang="en-US" sz="1200" dirty="0">
                          <a:solidFill>
                            <a:schemeClr val="accent6">
                              <a:lumMod val="50000"/>
                            </a:schemeClr>
                          </a:solidFill>
                          <a:latin typeface="Gill Sans"/>
                          <a:cs typeface="Gill Sans"/>
                        </a:rPr>
                        <a:t>89.1</a:t>
                      </a:r>
                    </a:p>
                  </a:txBody>
                  <a:tcPr marT="34290" marB="34290"/>
                </a:tc>
                <a:tc>
                  <a:txBody>
                    <a:bodyPr/>
                    <a:lstStyle/>
                    <a:p>
                      <a:pPr algn="ctr"/>
                      <a:r>
                        <a:rPr lang="en-US" sz="1100" dirty="0">
                          <a:solidFill>
                            <a:schemeClr val="accent6">
                              <a:lumMod val="50000"/>
                            </a:schemeClr>
                          </a:solidFill>
                          <a:latin typeface="Gill Sans"/>
                          <a:cs typeface="Gill Sans"/>
                        </a:rPr>
                        <a:t>68.2</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90.9</a:t>
                      </a:r>
                    </a:p>
                  </a:txBody>
                  <a:tcPr marT="34290" marB="34290"/>
                </a:tc>
                <a:tc>
                  <a:txBody>
                    <a:bodyPr/>
                    <a:lstStyle/>
                    <a:p>
                      <a:pPr algn="ctr"/>
                      <a:r>
                        <a:rPr lang="en-US" sz="1200" dirty="0">
                          <a:solidFill>
                            <a:schemeClr val="accent6">
                              <a:lumMod val="50000"/>
                            </a:schemeClr>
                          </a:solidFill>
                          <a:latin typeface="Gill Sans"/>
                          <a:cs typeface="Gill Sans"/>
                        </a:rPr>
                        <a:t>77.9</a:t>
                      </a:r>
                    </a:p>
                  </a:txBody>
                  <a:tcPr marT="34290" marB="34290"/>
                </a:tc>
                <a:extLst>
                  <a:ext uri="{0D108BD9-81ED-4DB2-BD59-A6C34878D82A}">
                    <a16:rowId xmlns:a16="http://schemas.microsoft.com/office/drawing/2014/main" val="10002"/>
                  </a:ext>
                </a:extLst>
              </a:tr>
              <a:tr h="278130">
                <a:tc>
                  <a:txBody>
                    <a:bodyPr/>
                    <a:lstStyle/>
                    <a:p>
                      <a:r>
                        <a:rPr lang="en-US" sz="1100" dirty="0">
                          <a:solidFill>
                            <a:schemeClr val="accent6">
                              <a:lumMod val="50000"/>
                            </a:schemeClr>
                          </a:solidFill>
                          <a:latin typeface="Gill Sans"/>
                          <a:cs typeface="Gill Sans"/>
                        </a:rPr>
                        <a:t>Pipeline</a:t>
                      </a:r>
                      <a:endParaRPr lang="en-US" sz="1200" dirty="0">
                        <a:solidFill>
                          <a:schemeClr val="accent6">
                            <a:lumMod val="50000"/>
                          </a:schemeClr>
                        </a:solidFill>
                        <a:latin typeface="Gill Sans"/>
                        <a:cs typeface="Gill Sans"/>
                      </a:endParaRPr>
                    </a:p>
                  </a:txBody>
                  <a:tcPr marT="34290" marB="34290"/>
                </a:tc>
                <a:tc>
                  <a:txBody>
                    <a:bodyPr/>
                    <a:lstStyle/>
                    <a:p>
                      <a:pPr algn="ctr" fontAlgn="ctr"/>
                      <a:r>
                        <a:rPr lang="en-US" sz="1100" dirty="0">
                          <a:solidFill>
                            <a:schemeClr val="accent6">
                              <a:lumMod val="50000"/>
                            </a:schemeClr>
                          </a:solidFill>
                          <a:latin typeface="Gill Sans"/>
                          <a:cs typeface="Gill Sans"/>
                        </a:rPr>
                        <a:t>89.4</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89.2</a:t>
                      </a: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89.3</a:t>
                      </a:r>
                    </a:p>
                  </a:txBody>
                  <a:tcPr marL="8859" marR="8859" marT="6541" marB="0" anchor="ctr"/>
                </a:tc>
                <a:tc>
                  <a:txBody>
                    <a:bodyPr/>
                    <a:lstStyle/>
                    <a:p>
                      <a:pPr algn="ctr"/>
                      <a:r>
                        <a:rPr lang="en-US" sz="1100" dirty="0">
                          <a:solidFill>
                            <a:schemeClr val="accent6">
                              <a:lumMod val="50000"/>
                            </a:schemeClr>
                          </a:solidFill>
                          <a:latin typeface="Gill Sans"/>
                          <a:cs typeface="Gill Sans"/>
                        </a:rPr>
                        <a:t>86.9</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91.4</a:t>
                      </a:r>
                    </a:p>
                  </a:txBody>
                  <a:tcPr marT="34290" marB="34290"/>
                </a:tc>
                <a:tc>
                  <a:txBody>
                    <a:bodyPr/>
                    <a:lstStyle/>
                    <a:p>
                      <a:pPr algn="ctr"/>
                      <a:r>
                        <a:rPr lang="en-US" sz="1200" dirty="0">
                          <a:solidFill>
                            <a:schemeClr val="accent6">
                              <a:lumMod val="50000"/>
                            </a:schemeClr>
                          </a:solidFill>
                          <a:latin typeface="Gill Sans"/>
                          <a:cs typeface="Gill Sans"/>
                        </a:rPr>
                        <a:t>89.1</a:t>
                      </a:r>
                    </a:p>
                  </a:txBody>
                  <a:tcPr marT="34290" marB="34290"/>
                </a:tc>
                <a:tc>
                  <a:txBody>
                    <a:bodyPr/>
                    <a:lstStyle/>
                    <a:p>
                      <a:pPr algn="ctr"/>
                      <a:r>
                        <a:rPr lang="en-US" sz="1100" dirty="0">
                          <a:solidFill>
                            <a:schemeClr val="accent6">
                              <a:lumMod val="50000"/>
                            </a:schemeClr>
                          </a:solidFill>
                          <a:latin typeface="Gill Sans"/>
                          <a:cs typeface="Gill Sans"/>
                        </a:rPr>
                        <a:t>68.2</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90.9</a:t>
                      </a:r>
                    </a:p>
                  </a:txBody>
                  <a:tcPr marT="34290" marB="34290"/>
                </a:tc>
                <a:tc>
                  <a:txBody>
                    <a:bodyPr/>
                    <a:lstStyle/>
                    <a:p>
                      <a:pPr algn="ctr"/>
                      <a:r>
                        <a:rPr lang="en-US" sz="1200" dirty="0">
                          <a:solidFill>
                            <a:schemeClr val="accent6">
                              <a:lumMod val="50000"/>
                            </a:schemeClr>
                          </a:solidFill>
                          <a:latin typeface="Gill Sans"/>
                          <a:cs typeface="Gill Sans"/>
                        </a:rPr>
                        <a:t>77.9</a:t>
                      </a:r>
                    </a:p>
                  </a:txBody>
                  <a:tcPr marT="34290" marB="34290"/>
                </a:tc>
                <a:extLst>
                  <a:ext uri="{0D108BD9-81ED-4DB2-BD59-A6C34878D82A}">
                    <a16:rowId xmlns:a16="http://schemas.microsoft.com/office/drawing/2014/main" val="10003"/>
                  </a:ext>
                </a:extLst>
              </a:tr>
              <a:tr h="278130">
                <a:tc>
                  <a:txBody>
                    <a:bodyPr/>
                    <a:lstStyle/>
                    <a:p>
                      <a:r>
                        <a:rPr lang="en-US" sz="1200" dirty="0">
                          <a:solidFill>
                            <a:schemeClr val="accent6">
                              <a:lumMod val="50000"/>
                            </a:schemeClr>
                          </a:solidFill>
                          <a:latin typeface="Gill Sans"/>
                          <a:cs typeface="Gill Sans"/>
                        </a:rPr>
                        <a:t>LP</a:t>
                      </a:r>
                    </a:p>
                  </a:txBody>
                  <a:tcPr marT="34290" marB="34290"/>
                </a:tc>
                <a:tc>
                  <a:txBody>
                    <a:bodyPr/>
                    <a:lstStyle/>
                    <a:p>
                      <a:pPr algn="ctr" fontAlgn="ctr"/>
                      <a:r>
                        <a:rPr lang="en-US" sz="1100" b="1" dirty="0">
                          <a:solidFill>
                            <a:schemeClr val="accent6">
                              <a:lumMod val="50000"/>
                            </a:schemeClr>
                          </a:solidFill>
                          <a:latin typeface="Gill Sans"/>
                          <a:cs typeface="Gill Sans"/>
                        </a:rPr>
                        <a:t>90.4</a:t>
                      </a:r>
                      <a:endParaRPr lang="en-US" sz="1200" b="1"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1" i="0" u="none" strike="noStrike" dirty="0">
                          <a:solidFill>
                            <a:schemeClr val="accent6">
                              <a:lumMod val="50000"/>
                            </a:schemeClr>
                          </a:solidFill>
                          <a:effectLst/>
                          <a:latin typeface="Gill Sans"/>
                          <a:cs typeface="Gill Sans"/>
                        </a:rPr>
                        <a:t>90.0</a:t>
                      </a:r>
                    </a:p>
                  </a:txBody>
                  <a:tcPr marL="8859" marR="8859" marT="6541" marB="0" anchor="ctr"/>
                </a:tc>
                <a:tc>
                  <a:txBody>
                    <a:bodyPr/>
                    <a:lstStyle/>
                    <a:p>
                      <a:pPr algn="ctr" fontAlgn="ctr"/>
                      <a:r>
                        <a:rPr lang="en-US" sz="1200" b="1" i="0" u="none" strike="noStrike" dirty="0">
                          <a:solidFill>
                            <a:schemeClr val="accent6">
                              <a:lumMod val="50000"/>
                            </a:schemeClr>
                          </a:solidFill>
                          <a:effectLst/>
                          <a:latin typeface="Gill Sans"/>
                          <a:cs typeface="Gill Sans"/>
                        </a:rPr>
                        <a:t>90.2</a:t>
                      </a:r>
                    </a:p>
                  </a:txBody>
                  <a:tcPr marL="8859" marR="8859" marT="6541" marB="0" anchor="ctr"/>
                </a:tc>
                <a:tc>
                  <a:txBody>
                    <a:bodyPr/>
                    <a:lstStyle/>
                    <a:p>
                      <a:pPr algn="ctr"/>
                      <a:r>
                        <a:rPr lang="en-US" sz="1100" b="1" dirty="0">
                          <a:solidFill>
                            <a:schemeClr val="accent6">
                              <a:lumMod val="50000"/>
                            </a:schemeClr>
                          </a:solidFill>
                          <a:latin typeface="Gill Sans"/>
                          <a:cs typeface="Gill Sans"/>
                        </a:rPr>
                        <a:t>88.5</a:t>
                      </a:r>
                      <a:endParaRPr lang="en-US" sz="1200" b="1" dirty="0">
                        <a:solidFill>
                          <a:schemeClr val="accent6">
                            <a:lumMod val="50000"/>
                          </a:schemeClr>
                        </a:solidFill>
                        <a:latin typeface="Gill Sans"/>
                        <a:cs typeface="Gill Sans"/>
                      </a:endParaRPr>
                    </a:p>
                  </a:txBody>
                  <a:tcPr marT="34290" marB="34290"/>
                </a:tc>
                <a:tc>
                  <a:txBody>
                    <a:bodyPr/>
                    <a:lstStyle/>
                    <a:p>
                      <a:pPr algn="ctr"/>
                      <a:r>
                        <a:rPr lang="en-US" sz="1200" b="1" dirty="0">
                          <a:solidFill>
                            <a:schemeClr val="accent6">
                              <a:lumMod val="50000"/>
                            </a:schemeClr>
                          </a:solidFill>
                          <a:latin typeface="Gill Sans"/>
                          <a:cs typeface="Gill Sans"/>
                        </a:rPr>
                        <a:t>91.7</a:t>
                      </a:r>
                    </a:p>
                  </a:txBody>
                  <a:tcPr marT="34290" marB="34290"/>
                </a:tc>
                <a:tc>
                  <a:txBody>
                    <a:bodyPr/>
                    <a:lstStyle/>
                    <a:p>
                      <a:pPr algn="ctr"/>
                      <a:r>
                        <a:rPr lang="en-US" sz="1200" b="1" dirty="0">
                          <a:solidFill>
                            <a:schemeClr val="accent6">
                              <a:lumMod val="50000"/>
                            </a:schemeClr>
                          </a:solidFill>
                          <a:latin typeface="Gill Sans"/>
                          <a:cs typeface="Gill Sans"/>
                        </a:rPr>
                        <a:t>90.1</a:t>
                      </a:r>
                    </a:p>
                  </a:txBody>
                  <a:tcPr marT="34290" marB="34290"/>
                </a:tc>
                <a:tc>
                  <a:txBody>
                    <a:bodyPr/>
                    <a:lstStyle/>
                    <a:p>
                      <a:pPr algn="ctr"/>
                      <a:r>
                        <a:rPr lang="en-US" sz="1100" b="1" dirty="0">
                          <a:solidFill>
                            <a:schemeClr val="accent6">
                              <a:lumMod val="50000"/>
                            </a:schemeClr>
                          </a:solidFill>
                          <a:latin typeface="Gill Sans"/>
                          <a:cs typeface="Gill Sans"/>
                        </a:rPr>
                        <a:t>71.5</a:t>
                      </a:r>
                      <a:endParaRPr lang="en-US" sz="1200" b="1" dirty="0">
                        <a:solidFill>
                          <a:schemeClr val="accent6">
                            <a:lumMod val="50000"/>
                          </a:schemeClr>
                        </a:solidFill>
                        <a:latin typeface="Gill Sans"/>
                        <a:cs typeface="Gill Sans"/>
                      </a:endParaRPr>
                    </a:p>
                  </a:txBody>
                  <a:tcPr marT="34290" marB="34290"/>
                </a:tc>
                <a:tc>
                  <a:txBody>
                    <a:bodyPr/>
                    <a:lstStyle/>
                    <a:p>
                      <a:pPr algn="ctr"/>
                      <a:r>
                        <a:rPr lang="en-US" sz="1200" b="1" dirty="0">
                          <a:solidFill>
                            <a:schemeClr val="accent6">
                              <a:lumMod val="50000"/>
                            </a:schemeClr>
                          </a:solidFill>
                          <a:latin typeface="Gill Sans"/>
                          <a:cs typeface="Gill Sans"/>
                        </a:rPr>
                        <a:t>91.0</a:t>
                      </a:r>
                    </a:p>
                  </a:txBody>
                  <a:tcPr marT="34290" marB="34290"/>
                </a:tc>
                <a:tc>
                  <a:txBody>
                    <a:bodyPr/>
                    <a:lstStyle/>
                    <a:p>
                      <a:pPr algn="ctr"/>
                      <a:r>
                        <a:rPr lang="en-US" sz="1200" b="1" dirty="0">
                          <a:solidFill>
                            <a:schemeClr val="accent6">
                              <a:lumMod val="50000"/>
                            </a:schemeClr>
                          </a:solidFill>
                          <a:latin typeface="Gill Sans"/>
                          <a:cs typeface="Gill Sans"/>
                        </a:rPr>
                        <a:t>80.1</a:t>
                      </a:r>
                    </a:p>
                  </a:txBody>
                  <a:tcPr marT="34290" marB="34290"/>
                </a:tc>
                <a:extLst>
                  <a:ext uri="{0D108BD9-81ED-4DB2-BD59-A6C34878D82A}">
                    <a16:rowId xmlns:a16="http://schemas.microsoft.com/office/drawing/2014/main" val="10004"/>
                  </a:ext>
                </a:extLst>
              </a:tr>
              <a:tr h="278130">
                <a:tc>
                  <a:txBody>
                    <a:bodyPr/>
                    <a:lstStyle/>
                    <a:p>
                      <a:r>
                        <a:rPr lang="en-US" sz="1100" dirty="0">
                          <a:solidFill>
                            <a:schemeClr val="accent6">
                              <a:lumMod val="50000"/>
                            </a:schemeClr>
                          </a:solidFill>
                          <a:latin typeface="Gill Sans"/>
                          <a:cs typeface="Gill Sans"/>
                        </a:rPr>
                        <a:t>Omniscience</a:t>
                      </a:r>
                      <a:endParaRPr lang="en-US" sz="1200" dirty="0">
                        <a:solidFill>
                          <a:schemeClr val="accent6">
                            <a:lumMod val="50000"/>
                          </a:schemeClr>
                        </a:solidFill>
                        <a:latin typeface="Gill Sans"/>
                        <a:cs typeface="Gill Sans"/>
                      </a:endParaRPr>
                    </a:p>
                  </a:txBody>
                  <a:tcPr marT="34290" marB="34290"/>
                </a:tc>
                <a:tc>
                  <a:txBody>
                    <a:bodyPr/>
                    <a:lstStyle/>
                    <a:p>
                      <a:pPr algn="ctr" fontAlgn="ctr"/>
                      <a:r>
                        <a:rPr lang="en-US" sz="1100" dirty="0">
                          <a:solidFill>
                            <a:schemeClr val="accent6">
                              <a:lumMod val="50000"/>
                            </a:schemeClr>
                          </a:solidFill>
                          <a:latin typeface="Gill Sans"/>
                          <a:cs typeface="Gill Sans"/>
                        </a:rPr>
                        <a:t>94.9</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93.5</a:t>
                      </a: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94.2</a:t>
                      </a:r>
                    </a:p>
                  </a:txBody>
                  <a:tcPr marL="8859" marR="8859" marT="6541" marB="0" anchor="ctr"/>
                </a:tc>
                <a:tc>
                  <a:txBody>
                    <a:bodyPr/>
                    <a:lstStyle/>
                    <a:p>
                      <a:pPr algn="ctr"/>
                      <a:r>
                        <a:rPr lang="en-US" sz="1100" dirty="0">
                          <a:solidFill>
                            <a:schemeClr val="accent6">
                              <a:lumMod val="50000"/>
                            </a:schemeClr>
                          </a:solidFill>
                          <a:latin typeface="Gill Sans"/>
                          <a:cs typeface="Gill Sans"/>
                        </a:rPr>
                        <a:t>92.3</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96.5</a:t>
                      </a:r>
                    </a:p>
                  </a:txBody>
                  <a:tcPr marT="34290" marB="34290"/>
                </a:tc>
                <a:tc>
                  <a:txBody>
                    <a:bodyPr/>
                    <a:lstStyle/>
                    <a:p>
                      <a:pPr algn="ctr"/>
                      <a:r>
                        <a:rPr lang="en-US" sz="1200" dirty="0">
                          <a:solidFill>
                            <a:schemeClr val="accent6">
                              <a:lumMod val="50000"/>
                            </a:schemeClr>
                          </a:solidFill>
                          <a:latin typeface="Gill Sans"/>
                          <a:cs typeface="Gill Sans"/>
                        </a:rPr>
                        <a:t>94.4</a:t>
                      </a:r>
                    </a:p>
                  </a:txBody>
                  <a:tcPr marT="34290" marB="34290"/>
                </a:tc>
                <a:tc>
                  <a:txBody>
                    <a:bodyPr/>
                    <a:lstStyle/>
                    <a:p>
                      <a:pPr algn="ctr"/>
                      <a:r>
                        <a:rPr lang="en-US" sz="1100" dirty="0">
                          <a:solidFill>
                            <a:schemeClr val="accent6">
                              <a:lumMod val="50000"/>
                            </a:schemeClr>
                          </a:solidFill>
                          <a:latin typeface="Gill Sans"/>
                          <a:cs typeface="Gill Sans"/>
                        </a:rPr>
                        <a:t>88.3</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93.4</a:t>
                      </a:r>
                    </a:p>
                  </a:txBody>
                  <a:tcPr marT="34290" marB="34290"/>
                </a:tc>
                <a:tc>
                  <a:txBody>
                    <a:bodyPr/>
                    <a:lstStyle/>
                    <a:p>
                      <a:pPr algn="ctr"/>
                      <a:r>
                        <a:rPr lang="en-US" sz="1200" dirty="0">
                          <a:solidFill>
                            <a:schemeClr val="accent6">
                              <a:lumMod val="50000"/>
                            </a:schemeClr>
                          </a:solidFill>
                          <a:latin typeface="Gill Sans"/>
                          <a:cs typeface="Gill Sans"/>
                        </a:rPr>
                        <a:t>90.8</a:t>
                      </a:r>
                    </a:p>
                  </a:txBody>
                  <a:tcPr marT="34290" marB="34290"/>
                </a:tc>
                <a:extLst>
                  <a:ext uri="{0D108BD9-81ED-4DB2-BD59-A6C34878D82A}">
                    <a16:rowId xmlns:a16="http://schemas.microsoft.com/office/drawing/2014/main" val="10005"/>
                  </a:ext>
                </a:extLst>
              </a:tr>
            </a:tbl>
          </a:graphicData>
        </a:graphic>
      </p:graphicFrame>
      <p:graphicFrame>
        <p:nvGraphicFramePr>
          <p:cNvPr id="8" name="Content Placeholder 6">
            <a:extLst>
              <a:ext uri="{FF2B5EF4-FFF2-40B4-BE49-F238E27FC236}">
                <a16:creationId xmlns:a16="http://schemas.microsoft.com/office/drawing/2014/main" id="{3C245174-CD1B-5047-8E8C-5DE12CFD129B}"/>
              </a:ext>
            </a:extLst>
          </p:cNvPr>
          <p:cNvGraphicFramePr>
            <a:graphicFrameLocks/>
          </p:cNvGraphicFramePr>
          <p:nvPr>
            <p:extLst>
              <p:ext uri="{D42A27DB-BD31-4B8C-83A1-F6EECF244321}">
                <p14:modId xmlns:p14="http://schemas.microsoft.com/office/powerpoint/2010/main" val="540850329"/>
              </p:ext>
            </p:extLst>
          </p:nvPr>
        </p:nvGraphicFramePr>
        <p:xfrm>
          <a:off x="0" y="2910949"/>
          <a:ext cx="9144002" cy="1668780"/>
        </p:xfrm>
        <a:graphic>
          <a:graphicData uri="http://schemas.openxmlformats.org/drawingml/2006/table">
            <a:tbl>
              <a:tblPr firstRow="1" bandRow="1">
                <a:tableStyleId>{8EC20E35-A176-4012-BC5E-935CFFF8708E}</a:tableStyleId>
              </a:tblPr>
              <a:tblGrid>
                <a:gridCol w="1037521">
                  <a:extLst>
                    <a:ext uri="{9D8B030D-6E8A-4147-A177-3AD203B41FA5}">
                      <a16:colId xmlns:a16="http://schemas.microsoft.com/office/drawing/2014/main" val="20000"/>
                    </a:ext>
                  </a:extLst>
                </a:gridCol>
                <a:gridCol w="611237">
                  <a:extLst>
                    <a:ext uri="{9D8B030D-6E8A-4147-A177-3AD203B41FA5}">
                      <a16:colId xmlns:a16="http://schemas.microsoft.com/office/drawing/2014/main" val="20001"/>
                    </a:ext>
                  </a:extLst>
                </a:gridCol>
                <a:gridCol w="653288">
                  <a:extLst>
                    <a:ext uri="{9D8B030D-6E8A-4147-A177-3AD203B41FA5}">
                      <a16:colId xmlns:a16="http://schemas.microsoft.com/office/drawing/2014/main" val="3791603492"/>
                    </a:ext>
                  </a:extLst>
                </a:gridCol>
                <a:gridCol w="653288">
                  <a:extLst>
                    <a:ext uri="{9D8B030D-6E8A-4147-A177-3AD203B41FA5}">
                      <a16:colId xmlns:a16="http://schemas.microsoft.com/office/drawing/2014/main" val="3732273139"/>
                    </a:ext>
                  </a:extLst>
                </a:gridCol>
                <a:gridCol w="567503">
                  <a:extLst>
                    <a:ext uri="{9D8B030D-6E8A-4147-A177-3AD203B41FA5}">
                      <a16:colId xmlns:a16="http://schemas.microsoft.com/office/drawing/2014/main" val="20002"/>
                    </a:ext>
                  </a:extLst>
                </a:gridCol>
                <a:gridCol w="567503">
                  <a:extLst>
                    <a:ext uri="{9D8B030D-6E8A-4147-A177-3AD203B41FA5}">
                      <a16:colId xmlns:a16="http://schemas.microsoft.com/office/drawing/2014/main" val="851782973"/>
                    </a:ext>
                  </a:extLst>
                </a:gridCol>
                <a:gridCol w="567503">
                  <a:extLst>
                    <a:ext uri="{9D8B030D-6E8A-4147-A177-3AD203B41FA5}">
                      <a16:colId xmlns:a16="http://schemas.microsoft.com/office/drawing/2014/main" val="1967903286"/>
                    </a:ext>
                  </a:extLst>
                </a:gridCol>
                <a:gridCol w="498462">
                  <a:extLst>
                    <a:ext uri="{9D8B030D-6E8A-4147-A177-3AD203B41FA5}">
                      <a16:colId xmlns:a16="http://schemas.microsoft.com/office/drawing/2014/main" val="20003"/>
                    </a:ext>
                  </a:extLst>
                </a:gridCol>
                <a:gridCol w="498463">
                  <a:extLst>
                    <a:ext uri="{9D8B030D-6E8A-4147-A177-3AD203B41FA5}">
                      <a16:colId xmlns:a16="http://schemas.microsoft.com/office/drawing/2014/main" val="2712067811"/>
                    </a:ext>
                  </a:extLst>
                </a:gridCol>
                <a:gridCol w="498462">
                  <a:extLst>
                    <a:ext uri="{9D8B030D-6E8A-4147-A177-3AD203B41FA5}">
                      <a16:colId xmlns:a16="http://schemas.microsoft.com/office/drawing/2014/main" val="4074434078"/>
                    </a:ext>
                  </a:extLst>
                </a:gridCol>
                <a:gridCol w="498462">
                  <a:extLst>
                    <a:ext uri="{9D8B030D-6E8A-4147-A177-3AD203B41FA5}">
                      <a16:colId xmlns:a16="http://schemas.microsoft.com/office/drawing/2014/main" val="550379988"/>
                    </a:ext>
                  </a:extLst>
                </a:gridCol>
                <a:gridCol w="498462">
                  <a:extLst>
                    <a:ext uri="{9D8B030D-6E8A-4147-A177-3AD203B41FA5}">
                      <a16:colId xmlns:a16="http://schemas.microsoft.com/office/drawing/2014/main" val="3955647559"/>
                    </a:ext>
                  </a:extLst>
                </a:gridCol>
                <a:gridCol w="498462">
                  <a:extLst>
                    <a:ext uri="{9D8B030D-6E8A-4147-A177-3AD203B41FA5}">
                      <a16:colId xmlns:a16="http://schemas.microsoft.com/office/drawing/2014/main" val="3026399557"/>
                    </a:ext>
                  </a:extLst>
                </a:gridCol>
                <a:gridCol w="498462">
                  <a:extLst>
                    <a:ext uri="{9D8B030D-6E8A-4147-A177-3AD203B41FA5}">
                      <a16:colId xmlns:a16="http://schemas.microsoft.com/office/drawing/2014/main" val="20004"/>
                    </a:ext>
                  </a:extLst>
                </a:gridCol>
                <a:gridCol w="498462">
                  <a:extLst>
                    <a:ext uri="{9D8B030D-6E8A-4147-A177-3AD203B41FA5}">
                      <a16:colId xmlns:a16="http://schemas.microsoft.com/office/drawing/2014/main" val="1015059374"/>
                    </a:ext>
                  </a:extLst>
                </a:gridCol>
                <a:gridCol w="498462">
                  <a:extLst>
                    <a:ext uri="{9D8B030D-6E8A-4147-A177-3AD203B41FA5}">
                      <a16:colId xmlns:a16="http://schemas.microsoft.com/office/drawing/2014/main" val="2132996188"/>
                    </a:ext>
                  </a:extLst>
                </a:gridCol>
              </a:tblGrid>
              <a:tr h="278130">
                <a:tc>
                  <a:txBody>
                    <a:bodyPr/>
                    <a:lstStyle/>
                    <a:p>
                      <a:pPr algn="ctr"/>
                      <a:r>
                        <a:rPr lang="en-US" sz="1100" dirty="0">
                          <a:latin typeface="Gill Sans"/>
                          <a:cs typeface="Gill Sans"/>
                        </a:rPr>
                        <a:t>Approach</a:t>
                      </a:r>
                    </a:p>
                  </a:txBody>
                  <a:tcPr marT="34290" marB="34290"/>
                </a:tc>
                <a:tc gridSpan="3">
                  <a:txBody>
                    <a:bodyPr/>
                    <a:lstStyle/>
                    <a:p>
                      <a:pPr algn="ctr"/>
                      <a:r>
                        <a:rPr lang="en-US" sz="1100" dirty="0" err="1">
                          <a:latin typeface="Gill Sans"/>
                          <a:cs typeface="Gill Sans"/>
                        </a:rPr>
                        <a:t>located_in</a:t>
                      </a:r>
                      <a:endParaRPr lang="en-US" sz="1100" dirty="0">
                        <a:latin typeface="Gill Sans"/>
                        <a:cs typeface="Gill Sans"/>
                      </a:endParaRPr>
                    </a:p>
                  </a:txBody>
                  <a:tcPr marT="34290" marB="34290"/>
                </a:tc>
                <a:tc hMerge="1">
                  <a:txBody>
                    <a:bodyPr/>
                    <a:lstStyle/>
                    <a:p>
                      <a:endParaRPr lang="en-US"/>
                    </a:p>
                  </a:txBody>
                  <a:tcPr/>
                </a:tc>
                <a:tc hMerge="1">
                  <a:txBody>
                    <a:bodyPr/>
                    <a:lstStyle/>
                    <a:p>
                      <a:endParaRPr lang="en-US"/>
                    </a:p>
                  </a:txBody>
                  <a:tcPr/>
                </a:tc>
                <a:tc gridSpan="3">
                  <a:txBody>
                    <a:bodyPr/>
                    <a:lstStyle/>
                    <a:p>
                      <a:pPr algn="ctr"/>
                      <a:r>
                        <a:rPr lang="en-US" sz="1100" dirty="0" err="1">
                          <a:latin typeface="Gill Sans"/>
                          <a:cs typeface="Gill Sans"/>
                        </a:rPr>
                        <a:t>work_for</a:t>
                      </a:r>
                      <a:endParaRPr lang="en-US" sz="1100" dirty="0">
                        <a:latin typeface="Gill Sans"/>
                        <a:cs typeface="Gill Sans"/>
                      </a:endParaRPr>
                    </a:p>
                  </a:txBody>
                  <a:tcPr marT="34290" marB="34290"/>
                </a:tc>
                <a:tc hMerge="1">
                  <a:txBody>
                    <a:bodyPr/>
                    <a:lstStyle/>
                    <a:p>
                      <a:endParaRPr lang="en-US"/>
                    </a:p>
                  </a:txBody>
                  <a:tcPr/>
                </a:tc>
                <a:tc hMerge="1">
                  <a:txBody>
                    <a:bodyPr/>
                    <a:lstStyle/>
                    <a:p>
                      <a:endParaRPr lang="en-US"/>
                    </a:p>
                  </a:txBody>
                  <a:tcPr/>
                </a:tc>
                <a:tc gridSpan="3">
                  <a:txBody>
                    <a:bodyPr/>
                    <a:lstStyle/>
                    <a:p>
                      <a:pPr algn="ctr"/>
                      <a:r>
                        <a:rPr lang="en-US" sz="1100" dirty="0" err="1">
                          <a:latin typeface="Gill Sans"/>
                          <a:cs typeface="Gill Sans"/>
                        </a:rPr>
                        <a:t>orgbased_in</a:t>
                      </a:r>
                      <a:endParaRPr lang="en-US" sz="1100" dirty="0">
                        <a:latin typeface="Gill Sans"/>
                        <a:cs typeface="Gill Sans"/>
                      </a:endParaRPr>
                    </a:p>
                  </a:txBody>
                  <a:tcPr marT="34290" marB="34290"/>
                </a:tc>
                <a:tc hMerge="1">
                  <a:txBody>
                    <a:bodyPr/>
                    <a:lstStyle/>
                    <a:p>
                      <a:endParaRPr lang="en-US"/>
                    </a:p>
                  </a:txBody>
                  <a:tcPr/>
                </a:tc>
                <a:tc hMerge="1">
                  <a:txBody>
                    <a:bodyPr/>
                    <a:lstStyle/>
                    <a:p>
                      <a:endParaRPr lang="en-US"/>
                    </a:p>
                  </a:txBody>
                  <a:tcPr/>
                </a:tc>
                <a:tc gridSpan="3">
                  <a:txBody>
                    <a:bodyPr/>
                    <a:lstStyle/>
                    <a:p>
                      <a:pPr algn="ctr"/>
                      <a:r>
                        <a:rPr lang="en-US" sz="1100" dirty="0" err="1">
                          <a:latin typeface="Gill Sans"/>
                          <a:cs typeface="Gill Sans"/>
                        </a:rPr>
                        <a:t>live_in</a:t>
                      </a:r>
                      <a:endParaRPr lang="en-US" sz="1100" dirty="0">
                        <a:latin typeface="Gill Sans"/>
                        <a:cs typeface="Gill Sans"/>
                      </a:endParaRPr>
                    </a:p>
                  </a:txBody>
                  <a:tcPr marT="34290" marB="34290"/>
                </a:tc>
                <a:tc hMerge="1">
                  <a:txBody>
                    <a:bodyPr/>
                    <a:lstStyle/>
                    <a:p>
                      <a:endParaRPr lang="en-US"/>
                    </a:p>
                  </a:txBody>
                  <a:tcPr/>
                </a:tc>
                <a:tc hMerge="1">
                  <a:txBody>
                    <a:bodyPr/>
                    <a:lstStyle/>
                    <a:p>
                      <a:endParaRPr lang="en-US"/>
                    </a:p>
                  </a:txBody>
                  <a:tcPr/>
                </a:tc>
                <a:tc gridSpan="3">
                  <a:txBody>
                    <a:bodyPr/>
                    <a:lstStyle/>
                    <a:p>
                      <a:pPr algn="ctr"/>
                      <a:r>
                        <a:rPr lang="en-US" sz="1100" dirty="0">
                          <a:latin typeface="Gill Sans"/>
                          <a:cs typeface="Gill Sans"/>
                        </a:rPr>
                        <a:t>kill</a:t>
                      </a:r>
                    </a:p>
                  </a:txBody>
                  <a:tcPr marT="34290" marB="3429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8130">
                <a:tc>
                  <a:txBody>
                    <a:bodyPr/>
                    <a:lstStyle/>
                    <a:p>
                      <a:pPr algn="ctr"/>
                      <a:endParaRPr lang="en-US" sz="1200" dirty="0">
                        <a:solidFill>
                          <a:schemeClr val="accent6">
                            <a:lumMod val="50000"/>
                          </a:schemeClr>
                        </a:solidFill>
                        <a:latin typeface="Gill Sans"/>
                        <a:cs typeface="Gill Sans"/>
                      </a:endParaRPr>
                    </a:p>
                  </a:txBody>
                  <a:tcPr marT="34290" marB="34290"/>
                </a:tc>
                <a:tc>
                  <a:txBody>
                    <a:bodyPr/>
                    <a:lstStyle/>
                    <a:p>
                      <a:pPr algn="ctr" fontAlgn="ctr"/>
                      <a:r>
                        <a:rPr lang="en-US" sz="1100" dirty="0">
                          <a:solidFill>
                            <a:schemeClr val="accent6">
                              <a:lumMod val="50000"/>
                            </a:schemeClr>
                          </a:solidFill>
                          <a:latin typeface="Gill Sans"/>
                          <a:cs typeface="Gill Sans"/>
                        </a:rPr>
                        <a:t>Rec</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err="1">
                          <a:solidFill>
                            <a:schemeClr val="accent6">
                              <a:lumMod val="50000"/>
                            </a:schemeClr>
                          </a:solidFill>
                          <a:effectLst/>
                          <a:latin typeface="Gill Sans"/>
                          <a:cs typeface="Gill Sans"/>
                        </a:rPr>
                        <a:t>Prec</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F1</a:t>
                      </a:r>
                    </a:p>
                  </a:txBody>
                  <a:tcPr marL="8859" marR="8859" marT="6541" marB="0" anchor="ctr"/>
                </a:tc>
                <a:tc>
                  <a:txBody>
                    <a:bodyPr/>
                    <a:lstStyle/>
                    <a:p>
                      <a:pPr algn="ctr"/>
                      <a:r>
                        <a:rPr lang="en-US" sz="1100" dirty="0">
                          <a:solidFill>
                            <a:schemeClr val="accent6">
                              <a:lumMod val="50000"/>
                            </a:schemeClr>
                          </a:solidFill>
                          <a:latin typeface="Gill Sans"/>
                          <a:cs typeface="Gill Sans"/>
                        </a:rPr>
                        <a:t>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err="1">
                          <a:solidFill>
                            <a:schemeClr val="accent6">
                              <a:lumMod val="50000"/>
                            </a:schemeClr>
                          </a:solidFill>
                          <a:latin typeface="Gill Sans"/>
                          <a:cs typeface="Gill Sans"/>
                        </a:rPr>
                        <a:t>Prec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F1</a:t>
                      </a:r>
                    </a:p>
                  </a:txBody>
                  <a:tcPr marT="34290" marB="34290"/>
                </a:tc>
                <a:tc>
                  <a:txBody>
                    <a:bodyPr/>
                    <a:lstStyle/>
                    <a:p>
                      <a:pPr algn="ctr"/>
                      <a:r>
                        <a:rPr lang="en-US" sz="1100" dirty="0">
                          <a:solidFill>
                            <a:schemeClr val="accent6">
                              <a:lumMod val="50000"/>
                            </a:schemeClr>
                          </a:solidFill>
                          <a:latin typeface="Gill Sans"/>
                          <a:cs typeface="Gill Sans"/>
                        </a:rPr>
                        <a:t>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err="1">
                          <a:solidFill>
                            <a:schemeClr val="accent6">
                              <a:lumMod val="50000"/>
                            </a:schemeClr>
                          </a:solidFill>
                          <a:latin typeface="Gill Sans"/>
                          <a:cs typeface="Gill Sans"/>
                        </a:rPr>
                        <a:t>Prec</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F1</a:t>
                      </a:r>
                    </a:p>
                  </a:txBody>
                  <a:tcPr marT="34290" marB="34290"/>
                </a:tc>
                <a:tc>
                  <a:txBody>
                    <a:bodyPr/>
                    <a:lstStyle/>
                    <a:p>
                      <a:pPr algn="ctr"/>
                      <a:r>
                        <a:rPr lang="en-US" sz="1100" dirty="0">
                          <a:solidFill>
                            <a:schemeClr val="accent6">
                              <a:lumMod val="50000"/>
                            </a:schemeClr>
                          </a:solidFill>
                          <a:latin typeface="Gill Sans"/>
                          <a:cs typeface="Gill Sans"/>
                        </a:rPr>
                        <a:t>Rec</a:t>
                      </a:r>
                    </a:p>
                  </a:txBody>
                  <a:tcPr marT="34290" marB="34290"/>
                </a:tc>
                <a:tc>
                  <a:txBody>
                    <a:bodyPr/>
                    <a:lstStyle/>
                    <a:p>
                      <a:pPr algn="ctr"/>
                      <a:r>
                        <a:rPr lang="en-US" sz="1100" dirty="0" err="1">
                          <a:solidFill>
                            <a:schemeClr val="accent6">
                              <a:lumMod val="50000"/>
                            </a:schemeClr>
                          </a:solidFill>
                          <a:latin typeface="Gill Sans"/>
                          <a:cs typeface="Gill Sans"/>
                        </a:rPr>
                        <a:t>Prec</a:t>
                      </a:r>
                      <a:endParaRPr lang="en-US" sz="1100" dirty="0">
                        <a:solidFill>
                          <a:schemeClr val="accent6">
                            <a:lumMod val="50000"/>
                          </a:schemeClr>
                        </a:solidFill>
                        <a:latin typeface="Gill Sans"/>
                        <a:cs typeface="Gill Sans"/>
                      </a:endParaRPr>
                    </a:p>
                  </a:txBody>
                  <a:tcPr marT="34290" marB="34290"/>
                </a:tc>
                <a:tc>
                  <a:txBody>
                    <a:bodyPr/>
                    <a:lstStyle/>
                    <a:p>
                      <a:pPr algn="ctr"/>
                      <a:r>
                        <a:rPr lang="en-US" sz="1100" dirty="0">
                          <a:solidFill>
                            <a:schemeClr val="accent6">
                              <a:lumMod val="50000"/>
                            </a:schemeClr>
                          </a:solidFill>
                          <a:latin typeface="Gill Sans"/>
                          <a:cs typeface="Gill Sans"/>
                        </a:rPr>
                        <a:t>F1</a:t>
                      </a:r>
                    </a:p>
                  </a:txBody>
                  <a:tcPr marT="34290" marB="34290"/>
                </a:tc>
                <a:tc>
                  <a:txBody>
                    <a:bodyPr/>
                    <a:lstStyle/>
                    <a:p>
                      <a:pPr algn="ctr"/>
                      <a:r>
                        <a:rPr lang="en-US" sz="1100" dirty="0">
                          <a:solidFill>
                            <a:schemeClr val="accent6">
                              <a:lumMod val="50000"/>
                            </a:schemeClr>
                          </a:solidFill>
                          <a:latin typeface="Gill Sans"/>
                          <a:cs typeface="Gill Sans"/>
                        </a:rPr>
                        <a:t>Rec</a:t>
                      </a:r>
                    </a:p>
                  </a:txBody>
                  <a:tcPr marT="34290" marB="34290"/>
                </a:tc>
                <a:tc>
                  <a:txBody>
                    <a:bodyPr/>
                    <a:lstStyle/>
                    <a:p>
                      <a:pPr algn="ctr"/>
                      <a:r>
                        <a:rPr lang="en-US" sz="1100" dirty="0" err="1">
                          <a:solidFill>
                            <a:schemeClr val="accent6">
                              <a:lumMod val="50000"/>
                            </a:schemeClr>
                          </a:solidFill>
                          <a:latin typeface="Gill Sans"/>
                          <a:cs typeface="Gill Sans"/>
                        </a:rPr>
                        <a:t>Prec</a:t>
                      </a:r>
                      <a:endParaRPr lang="en-US" sz="1100" dirty="0">
                        <a:solidFill>
                          <a:schemeClr val="accent6">
                            <a:lumMod val="50000"/>
                          </a:schemeClr>
                        </a:solidFill>
                        <a:latin typeface="Gill Sans"/>
                        <a:cs typeface="Gill Sans"/>
                      </a:endParaRPr>
                    </a:p>
                  </a:txBody>
                  <a:tcPr marT="34290" marB="34290"/>
                </a:tc>
                <a:tc>
                  <a:txBody>
                    <a:bodyPr/>
                    <a:lstStyle/>
                    <a:p>
                      <a:pPr algn="ctr"/>
                      <a:r>
                        <a:rPr lang="en-US" sz="1100" dirty="0">
                          <a:solidFill>
                            <a:schemeClr val="accent6">
                              <a:lumMod val="50000"/>
                            </a:schemeClr>
                          </a:solidFill>
                          <a:latin typeface="Gill Sans"/>
                          <a:cs typeface="Gill Sans"/>
                        </a:rPr>
                        <a:t>F1</a:t>
                      </a:r>
                    </a:p>
                  </a:txBody>
                  <a:tcPr marT="34290" marB="34290"/>
                </a:tc>
                <a:extLst>
                  <a:ext uri="{0D108BD9-81ED-4DB2-BD59-A6C34878D82A}">
                    <a16:rowId xmlns:a16="http://schemas.microsoft.com/office/drawing/2014/main" val="10001"/>
                  </a:ext>
                </a:extLst>
              </a:tr>
              <a:tr h="278130">
                <a:tc>
                  <a:txBody>
                    <a:bodyPr/>
                    <a:lstStyle/>
                    <a:p>
                      <a:pPr algn="ctr"/>
                      <a:r>
                        <a:rPr lang="en-US" sz="1200" dirty="0">
                          <a:solidFill>
                            <a:schemeClr val="accent6">
                              <a:lumMod val="50000"/>
                            </a:schemeClr>
                          </a:solidFill>
                          <a:latin typeface="Gill Sans"/>
                          <a:cs typeface="Gill Sans"/>
                        </a:rPr>
                        <a:t>Basic</a:t>
                      </a:r>
                    </a:p>
                  </a:txBody>
                  <a:tcPr marT="34290" marB="34290"/>
                </a:tc>
                <a:tc>
                  <a:txBody>
                    <a:bodyPr/>
                    <a:lstStyle/>
                    <a:p>
                      <a:pPr algn="ctr" fontAlgn="ctr"/>
                      <a:r>
                        <a:rPr lang="en-US" sz="1100" dirty="0">
                          <a:solidFill>
                            <a:schemeClr val="accent6">
                              <a:lumMod val="50000"/>
                            </a:schemeClr>
                          </a:solidFill>
                          <a:latin typeface="Gill Sans"/>
                          <a:cs typeface="Gill Sans"/>
                        </a:rPr>
                        <a:t>54.7</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43.0</a:t>
                      </a: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48.2</a:t>
                      </a:r>
                    </a:p>
                  </a:txBody>
                  <a:tcPr marL="8859" marR="8859" marT="6541" marB="0" anchor="ctr"/>
                </a:tc>
                <a:tc>
                  <a:txBody>
                    <a:bodyPr/>
                    <a:lstStyle/>
                    <a:p>
                      <a:pPr algn="ctr"/>
                      <a:r>
                        <a:rPr lang="en-US" sz="1100" dirty="0">
                          <a:solidFill>
                            <a:schemeClr val="accent6">
                              <a:lumMod val="50000"/>
                            </a:schemeClr>
                          </a:solidFill>
                          <a:latin typeface="Gill Sans"/>
                          <a:cs typeface="Gill Sans"/>
                        </a:rPr>
                        <a:t>42.1</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51,6</a:t>
                      </a:r>
                    </a:p>
                  </a:txBody>
                  <a:tcPr marT="34290" marB="34290"/>
                </a:tc>
                <a:tc>
                  <a:txBody>
                    <a:bodyPr/>
                    <a:lstStyle/>
                    <a:p>
                      <a:pPr algn="ctr"/>
                      <a:r>
                        <a:rPr lang="en-US" sz="1200" dirty="0">
                          <a:solidFill>
                            <a:schemeClr val="accent6">
                              <a:lumMod val="50000"/>
                            </a:schemeClr>
                          </a:solidFill>
                          <a:latin typeface="Gill Sans"/>
                          <a:cs typeface="Gill Sans"/>
                        </a:rPr>
                        <a:t>46.4</a:t>
                      </a:r>
                    </a:p>
                  </a:txBody>
                  <a:tcPr marT="34290" marB="34290"/>
                </a:tc>
                <a:tc>
                  <a:txBody>
                    <a:bodyPr/>
                    <a:lstStyle/>
                    <a:p>
                      <a:pPr algn="ctr"/>
                      <a:r>
                        <a:rPr lang="en-US" sz="1100" dirty="0">
                          <a:solidFill>
                            <a:schemeClr val="accent6">
                              <a:lumMod val="50000"/>
                            </a:schemeClr>
                          </a:solidFill>
                          <a:latin typeface="Gill Sans"/>
                          <a:cs typeface="Gill Sans"/>
                        </a:rPr>
                        <a:t>36.1</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84.9</a:t>
                      </a:r>
                    </a:p>
                  </a:txBody>
                  <a:tcPr marT="34290" marB="34290"/>
                </a:tc>
                <a:tc>
                  <a:txBody>
                    <a:bodyPr/>
                    <a:lstStyle/>
                    <a:p>
                      <a:pPr algn="ctr"/>
                      <a:r>
                        <a:rPr lang="en-US" sz="1200" dirty="0">
                          <a:solidFill>
                            <a:schemeClr val="accent6">
                              <a:lumMod val="50000"/>
                            </a:schemeClr>
                          </a:solidFill>
                          <a:latin typeface="Gill Sans"/>
                          <a:cs typeface="Gill Sans"/>
                        </a:rPr>
                        <a:t>50.6</a:t>
                      </a:r>
                    </a:p>
                  </a:txBody>
                  <a:tcPr marT="34290" marB="34290"/>
                </a:tc>
                <a:tc>
                  <a:txBody>
                    <a:bodyPr/>
                    <a:lstStyle/>
                    <a:p>
                      <a:pPr algn="ctr"/>
                      <a:r>
                        <a:rPr lang="en-US" sz="1100" dirty="0">
                          <a:solidFill>
                            <a:schemeClr val="accent6">
                              <a:lumMod val="50000"/>
                            </a:schemeClr>
                          </a:solidFill>
                          <a:latin typeface="Gill Sans"/>
                          <a:cs typeface="Gill Sans"/>
                        </a:rPr>
                        <a:t>39.7</a:t>
                      </a:r>
                    </a:p>
                  </a:txBody>
                  <a:tcPr marT="34290" marB="34290"/>
                </a:tc>
                <a:tc>
                  <a:txBody>
                    <a:bodyPr/>
                    <a:lstStyle/>
                    <a:p>
                      <a:pPr algn="ctr"/>
                      <a:r>
                        <a:rPr lang="en-US" sz="1100" dirty="0">
                          <a:solidFill>
                            <a:schemeClr val="accent6">
                              <a:lumMod val="50000"/>
                            </a:schemeClr>
                          </a:solidFill>
                          <a:latin typeface="Gill Sans"/>
                          <a:cs typeface="Gill Sans"/>
                        </a:rPr>
                        <a:t>61.6</a:t>
                      </a:r>
                    </a:p>
                  </a:txBody>
                  <a:tcPr marT="34290" marB="34290"/>
                </a:tc>
                <a:tc>
                  <a:txBody>
                    <a:bodyPr/>
                    <a:lstStyle/>
                    <a:p>
                      <a:pPr algn="ctr"/>
                      <a:r>
                        <a:rPr lang="en-US" sz="1100" dirty="0">
                          <a:solidFill>
                            <a:schemeClr val="accent6">
                              <a:lumMod val="50000"/>
                            </a:schemeClr>
                          </a:solidFill>
                          <a:latin typeface="Gill Sans"/>
                          <a:cs typeface="Gill Sans"/>
                        </a:rPr>
                        <a:t>48.3</a:t>
                      </a:r>
                    </a:p>
                  </a:txBody>
                  <a:tcPr marT="34290" marB="34290"/>
                </a:tc>
                <a:tc>
                  <a:txBody>
                    <a:bodyPr/>
                    <a:lstStyle/>
                    <a:p>
                      <a:pPr algn="ctr"/>
                      <a:r>
                        <a:rPr lang="en-US" sz="1100" dirty="0">
                          <a:solidFill>
                            <a:schemeClr val="accent6">
                              <a:lumMod val="50000"/>
                            </a:schemeClr>
                          </a:solidFill>
                          <a:latin typeface="Gill Sans"/>
                          <a:cs typeface="Gill Sans"/>
                        </a:rPr>
                        <a:t>82.1</a:t>
                      </a:r>
                    </a:p>
                  </a:txBody>
                  <a:tcPr marT="34290" marB="34290"/>
                </a:tc>
                <a:tc>
                  <a:txBody>
                    <a:bodyPr/>
                    <a:lstStyle/>
                    <a:p>
                      <a:pPr algn="ctr"/>
                      <a:r>
                        <a:rPr lang="en-US" sz="1100" dirty="0">
                          <a:solidFill>
                            <a:schemeClr val="accent6">
                              <a:lumMod val="50000"/>
                            </a:schemeClr>
                          </a:solidFill>
                          <a:latin typeface="Gill Sans"/>
                          <a:cs typeface="Gill Sans"/>
                        </a:rPr>
                        <a:t>73.6</a:t>
                      </a:r>
                    </a:p>
                  </a:txBody>
                  <a:tcPr marT="34290" marB="34290"/>
                </a:tc>
                <a:tc>
                  <a:txBody>
                    <a:bodyPr/>
                    <a:lstStyle/>
                    <a:p>
                      <a:pPr algn="ctr"/>
                      <a:r>
                        <a:rPr lang="en-US" sz="1100" dirty="0">
                          <a:solidFill>
                            <a:schemeClr val="accent6">
                              <a:lumMod val="50000"/>
                            </a:schemeClr>
                          </a:solidFill>
                          <a:latin typeface="Gill Sans"/>
                          <a:cs typeface="Gill Sans"/>
                        </a:rPr>
                        <a:t>77.6</a:t>
                      </a:r>
                    </a:p>
                  </a:txBody>
                  <a:tcPr marT="34290" marB="34290"/>
                </a:tc>
                <a:extLst>
                  <a:ext uri="{0D108BD9-81ED-4DB2-BD59-A6C34878D82A}">
                    <a16:rowId xmlns:a16="http://schemas.microsoft.com/office/drawing/2014/main" val="10002"/>
                  </a:ext>
                </a:extLst>
              </a:tr>
              <a:tr h="278130">
                <a:tc>
                  <a:txBody>
                    <a:bodyPr/>
                    <a:lstStyle/>
                    <a:p>
                      <a:pPr algn="ctr"/>
                      <a:r>
                        <a:rPr lang="en-US" sz="1100" dirty="0">
                          <a:solidFill>
                            <a:schemeClr val="accent6">
                              <a:lumMod val="50000"/>
                            </a:schemeClr>
                          </a:solidFill>
                          <a:latin typeface="Gill Sans"/>
                          <a:cs typeface="Gill Sans"/>
                        </a:rPr>
                        <a:t>Pipeline</a:t>
                      </a:r>
                      <a:endParaRPr lang="en-US" sz="1200" dirty="0">
                        <a:solidFill>
                          <a:schemeClr val="accent6">
                            <a:lumMod val="50000"/>
                          </a:schemeClr>
                        </a:solidFill>
                        <a:latin typeface="Gill Sans"/>
                        <a:cs typeface="Gill Sans"/>
                      </a:endParaRPr>
                    </a:p>
                  </a:txBody>
                  <a:tcPr marT="34290" marB="34290"/>
                </a:tc>
                <a:tc>
                  <a:txBody>
                    <a:bodyPr/>
                    <a:lstStyle/>
                    <a:p>
                      <a:pPr algn="ctr" fontAlgn="ctr"/>
                      <a:r>
                        <a:rPr lang="en-US" sz="1100" dirty="0">
                          <a:solidFill>
                            <a:schemeClr val="accent6">
                              <a:lumMod val="50000"/>
                            </a:schemeClr>
                          </a:solidFill>
                          <a:latin typeface="Gill Sans"/>
                          <a:cs typeface="Gill Sans"/>
                        </a:rPr>
                        <a:t>51.2</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51.6</a:t>
                      </a: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51.4</a:t>
                      </a:r>
                    </a:p>
                  </a:txBody>
                  <a:tcPr marL="8859" marR="8859" marT="6541" marB="0" anchor="ctr"/>
                </a:tc>
                <a:tc>
                  <a:txBody>
                    <a:bodyPr/>
                    <a:lstStyle/>
                    <a:p>
                      <a:pPr algn="ctr"/>
                      <a:r>
                        <a:rPr lang="en-US" sz="1100" dirty="0">
                          <a:solidFill>
                            <a:schemeClr val="accent6">
                              <a:lumMod val="50000"/>
                            </a:schemeClr>
                          </a:solidFill>
                          <a:latin typeface="Gill Sans"/>
                          <a:cs typeface="Gill Sans"/>
                        </a:rPr>
                        <a:t>41,4</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55.6</a:t>
                      </a:r>
                    </a:p>
                  </a:txBody>
                  <a:tcPr marT="34290" marB="34290"/>
                </a:tc>
                <a:tc>
                  <a:txBody>
                    <a:bodyPr/>
                    <a:lstStyle/>
                    <a:p>
                      <a:pPr algn="ctr"/>
                      <a:r>
                        <a:rPr lang="en-US" sz="1200" dirty="0">
                          <a:solidFill>
                            <a:schemeClr val="accent6">
                              <a:lumMod val="50000"/>
                            </a:schemeClr>
                          </a:solidFill>
                          <a:latin typeface="Gill Sans"/>
                          <a:cs typeface="Gill Sans"/>
                        </a:rPr>
                        <a:t>47.5</a:t>
                      </a:r>
                    </a:p>
                  </a:txBody>
                  <a:tcPr marT="34290" marB="34290"/>
                </a:tc>
                <a:tc>
                  <a:txBody>
                    <a:bodyPr/>
                    <a:lstStyle/>
                    <a:p>
                      <a:pPr algn="ctr"/>
                      <a:r>
                        <a:rPr lang="en-US" sz="1100" dirty="0">
                          <a:solidFill>
                            <a:schemeClr val="accent6">
                              <a:lumMod val="50000"/>
                            </a:schemeClr>
                          </a:solidFill>
                          <a:latin typeface="Gill Sans"/>
                          <a:cs typeface="Gill Sans"/>
                        </a:rPr>
                        <a:t>36.9</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76.6</a:t>
                      </a:r>
                    </a:p>
                  </a:txBody>
                  <a:tcPr marT="34290" marB="34290"/>
                </a:tc>
                <a:tc>
                  <a:txBody>
                    <a:bodyPr/>
                    <a:lstStyle/>
                    <a:p>
                      <a:pPr algn="ctr"/>
                      <a:r>
                        <a:rPr lang="en-US" sz="1200" dirty="0">
                          <a:solidFill>
                            <a:schemeClr val="accent6">
                              <a:lumMod val="50000"/>
                            </a:schemeClr>
                          </a:solidFill>
                          <a:latin typeface="Gill Sans"/>
                          <a:cs typeface="Gill Sans"/>
                        </a:rPr>
                        <a:t>49.9</a:t>
                      </a:r>
                    </a:p>
                  </a:txBody>
                  <a:tcPr marT="34290" marB="34290"/>
                </a:tc>
                <a:tc>
                  <a:txBody>
                    <a:bodyPr/>
                    <a:lstStyle/>
                    <a:p>
                      <a:pPr algn="ctr"/>
                      <a:r>
                        <a:rPr lang="en-US" sz="1100" dirty="0">
                          <a:solidFill>
                            <a:schemeClr val="accent6">
                              <a:lumMod val="50000"/>
                            </a:schemeClr>
                          </a:solidFill>
                          <a:latin typeface="Gill Sans"/>
                          <a:cs typeface="Gill Sans"/>
                        </a:rPr>
                        <a:t>42.6</a:t>
                      </a:r>
                    </a:p>
                  </a:txBody>
                  <a:tcPr marT="34290" marB="34290"/>
                </a:tc>
                <a:tc>
                  <a:txBody>
                    <a:bodyPr/>
                    <a:lstStyle/>
                    <a:p>
                      <a:pPr algn="ctr"/>
                      <a:r>
                        <a:rPr lang="en-US" sz="1100" dirty="0">
                          <a:solidFill>
                            <a:schemeClr val="accent6">
                              <a:lumMod val="50000"/>
                            </a:schemeClr>
                          </a:solidFill>
                          <a:latin typeface="Gill Sans"/>
                          <a:cs typeface="Gill Sans"/>
                        </a:rPr>
                        <a:t>62.2</a:t>
                      </a:r>
                    </a:p>
                  </a:txBody>
                  <a:tcPr marT="34290" marB="34290"/>
                </a:tc>
                <a:tc>
                  <a:txBody>
                    <a:bodyPr/>
                    <a:lstStyle/>
                    <a:p>
                      <a:pPr algn="ctr"/>
                      <a:r>
                        <a:rPr lang="en-US" sz="1100" dirty="0">
                          <a:solidFill>
                            <a:schemeClr val="accent6">
                              <a:lumMod val="50000"/>
                            </a:schemeClr>
                          </a:solidFill>
                          <a:latin typeface="Gill Sans"/>
                          <a:cs typeface="Gill Sans"/>
                        </a:rPr>
                        <a:t>50.6</a:t>
                      </a:r>
                    </a:p>
                  </a:txBody>
                  <a:tcPr marT="34290" marB="34290"/>
                </a:tc>
                <a:tc>
                  <a:txBody>
                    <a:bodyPr/>
                    <a:lstStyle/>
                    <a:p>
                      <a:pPr algn="ctr"/>
                      <a:r>
                        <a:rPr lang="en-US" sz="1100" dirty="0">
                          <a:solidFill>
                            <a:schemeClr val="accent6">
                              <a:lumMod val="50000"/>
                            </a:schemeClr>
                          </a:solidFill>
                          <a:latin typeface="Gill Sans"/>
                          <a:cs typeface="Gill Sans"/>
                        </a:rPr>
                        <a:t>83.2</a:t>
                      </a:r>
                    </a:p>
                  </a:txBody>
                  <a:tcPr marT="34290" marB="34290"/>
                </a:tc>
                <a:tc>
                  <a:txBody>
                    <a:bodyPr/>
                    <a:lstStyle/>
                    <a:p>
                      <a:pPr algn="ctr"/>
                      <a:r>
                        <a:rPr lang="en-US" sz="1100" dirty="0">
                          <a:solidFill>
                            <a:schemeClr val="accent6">
                              <a:lumMod val="50000"/>
                            </a:schemeClr>
                          </a:solidFill>
                          <a:latin typeface="Gill Sans"/>
                          <a:cs typeface="Gill Sans"/>
                        </a:rPr>
                        <a:t>76.4</a:t>
                      </a:r>
                    </a:p>
                  </a:txBody>
                  <a:tcPr marT="34290" marB="34290"/>
                </a:tc>
                <a:tc>
                  <a:txBody>
                    <a:bodyPr/>
                    <a:lstStyle/>
                    <a:p>
                      <a:pPr algn="ctr"/>
                      <a:r>
                        <a:rPr lang="en-US" sz="1100" dirty="0">
                          <a:solidFill>
                            <a:schemeClr val="accent6">
                              <a:lumMod val="50000"/>
                            </a:schemeClr>
                          </a:solidFill>
                          <a:latin typeface="Gill Sans"/>
                          <a:cs typeface="Gill Sans"/>
                        </a:rPr>
                        <a:t>79.6</a:t>
                      </a:r>
                    </a:p>
                  </a:txBody>
                  <a:tcPr marT="34290" marB="34290"/>
                </a:tc>
                <a:extLst>
                  <a:ext uri="{0D108BD9-81ED-4DB2-BD59-A6C34878D82A}">
                    <a16:rowId xmlns:a16="http://schemas.microsoft.com/office/drawing/2014/main" val="10003"/>
                  </a:ext>
                </a:extLst>
              </a:tr>
              <a:tr h="278130">
                <a:tc>
                  <a:txBody>
                    <a:bodyPr/>
                    <a:lstStyle/>
                    <a:p>
                      <a:pPr algn="ctr"/>
                      <a:r>
                        <a:rPr lang="en-US" sz="1200" dirty="0">
                          <a:solidFill>
                            <a:schemeClr val="accent6">
                              <a:lumMod val="50000"/>
                            </a:schemeClr>
                          </a:solidFill>
                          <a:latin typeface="Gill Sans"/>
                          <a:cs typeface="Gill Sans"/>
                        </a:rPr>
                        <a:t>LP</a:t>
                      </a:r>
                    </a:p>
                  </a:txBody>
                  <a:tcPr marT="34290" marB="34290"/>
                </a:tc>
                <a:tc>
                  <a:txBody>
                    <a:bodyPr/>
                    <a:lstStyle/>
                    <a:p>
                      <a:pPr algn="ctr" fontAlgn="ctr"/>
                      <a:r>
                        <a:rPr lang="en-US" sz="1100" b="1" dirty="0">
                          <a:solidFill>
                            <a:schemeClr val="accent6">
                              <a:lumMod val="50000"/>
                            </a:schemeClr>
                          </a:solidFill>
                          <a:latin typeface="Gill Sans"/>
                          <a:cs typeface="Gill Sans"/>
                        </a:rPr>
                        <a:t>53.2</a:t>
                      </a:r>
                      <a:endParaRPr lang="en-US" sz="1200" b="1"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1" i="0" u="none" strike="noStrike" dirty="0">
                          <a:solidFill>
                            <a:schemeClr val="accent6">
                              <a:lumMod val="50000"/>
                            </a:schemeClr>
                          </a:solidFill>
                          <a:effectLst/>
                          <a:latin typeface="Gill Sans"/>
                          <a:cs typeface="Gill Sans"/>
                        </a:rPr>
                        <a:t>59.5</a:t>
                      </a:r>
                    </a:p>
                  </a:txBody>
                  <a:tcPr marL="8859" marR="8859" marT="6541" marB="0" anchor="ctr"/>
                </a:tc>
                <a:tc>
                  <a:txBody>
                    <a:bodyPr/>
                    <a:lstStyle/>
                    <a:p>
                      <a:pPr algn="ctr" fontAlgn="ctr"/>
                      <a:r>
                        <a:rPr lang="en-US" sz="1200" b="1" i="0" u="none" strike="noStrike" dirty="0">
                          <a:solidFill>
                            <a:schemeClr val="accent6">
                              <a:lumMod val="50000"/>
                            </a:schemeClr>
                          </a:solidFill>
                          <a:effectLst/>
                          <a:latin typeface="Gill Sans"/>
                          <a:cs typeface="Gill Sans"/>
                        </a:rPr>
                        <a:t>56.2</a:t>
                      </a:r>
                    </a:p>
                  </a:txBody>
                  <a:tcPr marL="8859" marR="8859" marT="6541" marB="0" anchor="ctr"/>
                </a:tc>
                <a:tc>
                  <a:txBody>
                    <a:bodyPr/>
                    <a:lstStyle/>
                    <a:p>
                      <a:pPr algn="ctr"/>
                      <a:r>
                        <a:rPr lang="en-US" sz="1100" b="1" dirty="0">
                          <a:solidFill>
                            <a:schemeClr val="accent6">
                              <a:lumMod val="50000"/>
                            </a:schemeClr>
                          </a:solidFill>
                          <a:latin typeface="Gill Sans"/>
                          <a:cs typeface="Gill Sans"/>
                        </a:rPr>
                        <a:t>40.4</a:t>
                      </a:r>
                      <a:endParaRPr lang="en-US" sz="1200" b="1" dirty="0">
                        <a:solidFill>
                          <a:schemeClr val="accent6">
                            <a:lumMod val="50000"/>
                          </a:schemeClr>
                        </a:solidFill>
                        <a:latin typeface="Gill Sans"/>
                        <a:cs typeface="Gill Sans"/>
                      </a:endParaRPr>
                    </a:p>
                  </a:txBody>
                  <a:tcPr marT="34290" marB="34290"/>
                </a:tc>
                <a:tc>
                  <a:txBody>
                    <a:bodyPr/>
                    <a:lstStyle/>
                    <a:p>
                      <a:pPr algn="ctr"/>
                      <a:r>
                        <a:rPr lang="en-US" sz="1200" b="1" dirty="0">
                          <a:solidFill>
                            <a:schemeClr val="accent6">
                              <a:lumMod val="50000"/>
                            </a:schemeClr>
                          </a:solidFill>
                          <a:latin typeface="Gill Sans"/>
                          <a:cs typeface="Gill Sans"/>
                        </a:rPr>
                        <a:t>72.9</a:t>
                      </a:r>
                    </a:p>
                  </a:txBody>
                  <a:tcPr marT="34290" marB="34290"/>
                </a:tc>
                <a:tc>
                  <a:txBody>
                    <a:bodyPr/>
                    <a:lstStyle/>
                    <a:p>
                      <a:pPr algn="ctr"/>
                      <a:r>
                        <a:rPr lang="en-US" sz="1200" b="1" dirty="0">
                          <a:solidFill>
                            <a:schemeClr val="accent6">
                              <a:lumMod val="50000"/>
                            </a:schemeClr>
                          </a:solidFill>
                          <a:latin typeface="Gill Sans"/>
                          <a:cs typeface="Gill Sans"/>
                        </a:rPr>
                        <a:t>52.0</a:t>
                      </a:r>
                    </a:p>
                  </a:txBody>
                  <a:tcPr marT="34290" marB="34290"/>
                </a:tc>
                <a:tc>
                  <a:txBody>
                    <a:bodyPr/>
                    <a:lstStyle/>
                    <a:p>
                      <a:pPr algn="ctr"/>
                      <a:r>
                        <a:rPr lang="en-US" sz="1100" b="1" dirty="0">
                          <a:solidFill>
                            <a:schemeClr val="accent6">
                              <a:lumMod val="50000"/>
                            </a:schemeClr>
                          </a:solidFill>
                          <a:latin typeface="Gill Sans"/>
                          <a:cs typeface="Gill Sans"/>
                        </a:rPr>
                        <a:t>36.3</a:t>
                      </a:r>
                      <a:endParaRPr lang="en-US" sz="1200" b="1" dirty="0">
                        <a:solidFill>
                          <a:schemeClr val="accent6">
                            <a:lumMod val="50000"/>
                          </a:schemeClr>
                        </a:solidFill>
                        <a:latin typeface="Gill Sans"/>
                        <a:cs typeface="Gill Sans"/>
                      </a:endParaRPr>
                    </a:p>
                  </a:txBody>
                  <a:tcPr marT="34290" marB="34290"/>
                </a:tc>
                <a:tc>
                  <a:txBody>
                    <a:bodyPr/>
                    <a:lstStyle/>
                    <a:p>
                      <a:pPr algn="ctr"/>
                      <a:r>
                        <a:rPr lang="en-US" sz="1200" b="1" dirty="0">
                          <a:solidFill>
                            <a:schemeClr val="accent6">
                              <a:lumMod val="50000"/>
                            </a:schemeClr>
                          </a:solidFill>
                          <a:latin typeface="Gill Sans"/>
                          <a:cs typeface="Gill Sans"/>
                        </a:rPr>
                        <a:t>90.1</a:t>
                      </a:r>
                    </a:p>
                  </a:txBody>
                  <a:tcPr marT="34290" marB="34290"/>
                </a:tc>
                <a:tc>
                  <a:txBody>
                    <a:bodyPr/>
                    <a:lstStyle/>
                    <a:p>
                      <a:pPr algn="ctr"/>
                      <a:r>
                        <a:rPr lang="en-US" sz="1200" b="1" dirty="0">
                          <a:solidFill>
                            <a:schemeClr val="accent6">
                              <a:lumMod val="50000"/>
                            </a:schemeClr>
                          </a:solidFill>
                          <a:latin typeface="Gill Sans"/>
                          <a:cs typeface="Gill Sans"/>
                        </a:rPr>
                        <a:t>51.7</a:t>
                      </a:r>
                    </a:p>
                  </a:txBody>
                  <a:tcPr marT="34290" marB="34290"/>
                </a:tc>
                <a:tc>
                  <a:txBody>
                    <a:bodyPr/>
                    <a:lstStyle/>
                    <a:p>
                      <a:pPr algn="ctr"/>
                      <a:r>
                        <a:rPr lang="en-US" sz="1100" b="1" dirty="0">
                          <a:solidFill>
                            <a:schemeClr val="accent6">
                              <a:lumMod val="50000"/>
                            </a:schemeClr>
                          </a:solidFill>
                          <a:latin typeface="Gill Sans"/>
                          <a:cs typeface="Gill Sans"/>
                        </a:rPr>
                        <a:t>41.5</a:t>
                      </a:r>
                    </a:p>
                  </a:txBody>
                  <a:tcPr marT="34290" marB="34290"/>
                </a:tc>
                <a:tc>
                  <a:txBody>
                    <a:bodyPr/>
                    <a:lstStyle/>
                    <a:p>
                      <a:pPr algn="ctr"/>
                      <a:r>
                        <a:rPr lang="en-US" sz="1100" b="1" dirty="0">
                          <a:solidFill>
                            <a:schemeClr val="accent6">
                              <a:lumMod val="50000"/>
                            </a:schemeClr>
                          </a:solidFill>
                          <a:latin typeface="Gill Sans"/>
                          <a:cs typeface="Gill Sans"/>
                        </a:rPr>
                        <a:t>68.1</a:t>
                      </a:r>
                    </a:p>
                  </a:txBody>
                  <a:tcPr marT="34290" marB="34290"/>
                </a:tc>
                <a:tc>
                  <a:txBody>
                    <a:bodyPr/>
                    <a:lstStyle/>
                    <a:p>
                      <a:pPr algn="ctr"/>
                      <a:r>
                        <a:rPr lang="en-US" sz="1100" b="1" dirty="0">
                          <a:solidFill>
                            <a:schemeClr val="accent6">
                              <a:lumMod val="50000"/>
                            </a:schemeClr>
                          </a:solidFill>
                          <a:latin typeface="Gill Sans"/>
                          <a:cs typeface="Gill Sans"/>
                        </a:rPr>
                        <a:t>51.6</a:t>
                      </a:r>
                    </a:p>
                  </a:txBody>
                  <a:tcPr marT="34290" marB="34290"/>
                </a:tc>
                <a:tc>
                  <a:txBody>
                    <a:bodyPr/>
                    <a:lstStyle/>
                    <a:p>
                      <a:pPr algn="ctr"/>
                      <a:r>
                        <a:rPr lang="en-US" sz="1100" b="1" dirty="0">
                          <a:solidFill>
                            <a:schemeClr val="accent6">
                              <a:lumMod val="50000"/>
                            </a:schemeClr>
                          </a:solidFill>
                          <a:latin typeface="Gill Sans"/>
                          <a:cs typeface="Gill Sans"/>
                        </a:rPr>
                        <a:t>81.3</a:t>
                      </a:r>
                    </a:p>
                  </a:txBody>
                  <a:tcPr marT="34290" marB="34290"/>
                </a:tc>
                <a:tc>
                  <a:txBody>
                    <a:bodyPr/>
                    <a:lstStyle/>
                    <a:p>
                      <a:pPr algn="ctr"/>
                      <a:r>
                        <a:rPr lang="en-US" sz="1100" b="1" dirty="0">
                          <a:solidFill>
                            <a:schemeClr val="accent6">
                              <a:lumMod val="50000"/>
                            </a:schemeClr>
                          </a:solidFill>
                          <a:latin typeface="Gill Sans"/>
                          <a:cs typeface="Gill Sans"/>
                        </a:rPr>
                        <a:t>82.2</a:t>
                      </a:r>
                    </a:p>
                  </a:txBody>
                  <a:tcPr marT="34290" marB="34290"/>
                </a:tc>
                <a:tc>
                  <a:txBody>
                    <a:bodyPr/>
                    <a:lstStyle/>
                    <a:p>
                      <a:pPr algn="ctr"/>
                      <a:r>
                        <a:rPr lang="en-US" sz="1100" b="1" dirty="0">
                          <a:solidFill>
                            <a:schemeClr val="accent6">
                              <a:lumMod val="50000"/>
                            </a:schemeClr>
                          </a:solidFill>
                          <a:latin typeface="Gill Sans"/>
                          <a:cs typeface="Gill Sans"/>
                        </a:rPr>
                        <a:t>81.7</a:t>
                      </a:r>
                    </a:p>
                  </a:txBody>
                  <a:tcPr marT="34290" marB="34290"/>
                </a:tc>
                <a:extLst>
                  <a:ext uri="{0D108BD9-81ED-4DB2-BD59-A6C34878D82A}">
                    <a16:rowId xmlns:a16="http://schemas.microsoft.com/office/drawing/2014/main" val="10004"/>
                  </a:ext>
                </a:extLst>
              </a:tr>
              <a:tr h="278130">
                <a:tc>
                  <a:txBody>
                    <a:bodyPr/>
                    <a:lstStyle/>
                    <a:p>
                      <a:pPr algn="ctr"/>
                      <a:r>
                        <a:rPr lang="en-US" sz="1100" dirty="0">
                          <a:solidFill>
                            <a:schemeClr val="accent6">
                              <a:lumMod val="50000"/>
                            </a:schemeClr>
                          </a:solidFill>
                          <a:latin typeface="Gill Sans"/>
                          <a:cs typeface="Gill Sans"/>
                        </a:rPr>
                        <a:t>Omniscience</a:t>
                      </a:r>
                      <a:endParaRPr lang="en-US" sz="1200" dirty="0">
                        <a:solidFill>
                          <a:schemeClr val="accent6">
                            <a:lumMod val="50000"/>
                          </a:schemeClr>
                        </a:solidFill>
                        <a:latin typeface="Gill Sans"/>
                        <a:cs typeface="Gill Sans"/>
                      </a:endParaRPr>
                    </a:p>
                  </a:txBody>
                  <a:tcPr marT="34290" marB="34290"/>
                </a:tc>
                <a:tc>
                  <a:txBody>
                    <a:bodyPr/>
                    <a:lstStyle/>
                    <a:p>
                      <a:pPr algn="ctr" fontAlgn="ctr"/>
                      <a:r>
                        <a:rPr lang="en-US" sz="1100" dirty="0">
                          <a:solidFill>
                            <a:schemeClr val="accent6">
                              <a:lumMod val="50000"/>
                            </a:schemeClr>
                          </a:solidFill>
                          <a:latin typeface="Gill Sans"/>
                          <a:cs typeface="Gill Sans"/>
                        </a:rPr>
                        <a:t>64.0</a:t>
                      </a:r>
                      <a:endParaRPr lang="en-US" sz="1200" b="0" i="0" u="none" strike="noStrike" dirty="0">
                        <a:solidFill>
                          <a:schemeClr val="accent6">
                            <a:lumMod val="50000"/>
                          </a:schemeClr>
                        </a:solidFill>
                        <a:effectLst/>
                        <a:latin typeface="Gill Sans"/>
                        <a:cs typeface="Gill Sans"/>
                      </a:endParaRP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54.5</a:t>
                      </a:r>
                    </a:p>
                  </a:txBody>
                  <a:tcPr marL="8859" marR="8859" marT="6541" marB="0" anchor="ctr"/>
                </a:tc>
                <a:tc>
                  <a:txBody>
                    <a:bodyPr/>
                    <a:lstStyle/>
                    <a:p>
                      <a:pPr algn="ctr" fontAlgn="ctr"/>
                      <a:r>
                        <a:rPr lang="en-US" sz="1200" b="0" i="0" u="none" strike="noStrike" dirty="0">
                          <a:solidFill>
                            <a:schemeClr val="accent6">
                              <a:lumMod val="50000"/>
                            </a:schemeClr>
                          </a:solidFill>
                          <a:effectLst/>
                          <a:latin typeface="Gill Sans"/>
                          <a:cs typeface="Gill Sans"/>
                        </a:rPr>
                        <a:t>58.9</a:t>
                      </a:r>
                    </a:p>
                  </a:txBody>
                  <a:tcPr marL="8859" marR="8859" marT="6541" marB="0" anchor="ctr"/>
                </a:tc>
                <a:tc>
                  <a:txBody>
                    <a:bodyPr/>
                    <a:lstStyle/>
                    <a:p>
                      <a:pPr algn="ctr"/>
                      <a:r>
                        <a:rPr lang="en-US" sz="1100" dirty="0">
                          <a:solidFill>
                            <a:schemeClr val="accent6">
                              <a:lumMod val="50000"/>
                            </a:schemeClr>
                          </a:solidFill>
                          <a:latin typeface="Gill Sans"/>
                          <a:cs typeface="Gill Sans"/>
                        </a:rPr>
                        <a:t>50.5</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69.1</a:t>
                      </a:r>
                    </a:p>
                  </a:txBody>
                  <a:tcPr marT="34290" marB="34290"/>
                </a:tc>
                <a:tc>
                  <a:txBody>
                    <a:bodyPr/>
                    <a:lstStyle/>
                    <a:p>
                      <a:pPr algn="ctr"/>
                      <a:r>
                        <a:rPr lang="en-US" sz="1200" dirty="0">
                          <a:solidFill>
                            <a:schemeClr val="accent6">
                              <a:lumMod val="50000"/>
                            </a:schemeClr>
                          </a:solidFill>
                          <a:latin typeface="Gill Sans"/>
                          <a:cs typeface="Gill Sans"/>
                        </a:rPr>
                        <a:t>58.4</a:t>
                      </a:r>
                    </a:p>
                  </a:txBody>
                  <a:tcPr marT="34290" marB="34290"/>
                </a:tc>
                <a:tc>
                  <a:txBody>
                    <a:bodyPr/>
                    <a:lstStyle/>
                    <a:p>
                      <a:pPr algn="ctr"/>
                      <a:r>
                        <a:rPr lang="en-US" sz="1100" dirty="0">
                          <a:solidFill>
                            <a:schemeClr val="accent6">
                              <a:lumMod val="50000"/>
                            </a:schemeClr>
                          </a:solidFill>
                          <a:latin typeface="Gill Sans"/>
                          <a:cs typeface="Gill Sans"/>
                        </a:rPr>
                        <a:t>50.2</a:t>
                      </a:r>
                      <a:endParaRPr lang="en-US" sz="1200" dirty="0">
                        <a:solidFill>
                          <a:schemeClr val="accent6">
                            <a:lumMod val="50000"/>
                          </a:schemeClr>
                        </a:solidFill>
                        <a:latin typeface="Gill Sans"/>
                        <a:cs typeface="Gill Sans"/>
                      </a:endParaRPr>
                    </a:p>
                  </a:txBody>
                  <a:tcPr marT="34290" marB="34290"/>
                </a:tc>
                <a:tc>
                  <a:txBody>
                    <a:bodyPr/>
                    <a:lstStyle/>
                    <a:p>
                      <a:pPr algn="ctr"/>
                      <a:r>
                        <a:rPr lang="en-US" sz="1200" dirty="0">
                          <a:solidFill>
                            <a:schemeClr val="accent6">
                              <a:lumMod val="50000"/>
                            </a:schemeClr>
                          </a:solidFill>
                          <a:latin typeface="Gill Sans"/>
                          <a:cs typeface="Gill Sans"/>
                        </a:rPr>
                        <a:t>76.7</a:t>
                      </a:r>
                    </a:p>
                  </a:txBody>
                  <a:tcPr marT="34290" marB="34290"/>
                </a:tc>
                <a:tc>
                  <a:txBody>
                    <a:bodyPr/>
                    <a:lstStyle/>
                    <a:p>
                      <a:pPr algn="ctr"/>
                      <a:r>
                        <a:rPr lang="en-US" sz="1200" dirty="0">
                          <a:solidFill>
                            <a:schemeClr val="accent6">
                              <a:lumMod val="50000"/>
                            </a:schemeClr>
                          </a:solidFill>
                          <a:latin typeface="Gill Sans"/>
                          <a:cs typeface="Gill Sans"/>
                        </a:rPr>
                        <a:t>60.7</a:t>
                      </a:r>
                    </a:p>
                  </a:txBody>
                  <a:tcPr marT="34290" marB="34290"/>
                </a:tc>
                <a:tc>
                  <a:txBody>
                    <a:bodyPr/>
                    <a:lstStyle/>
                    <a:p>
                      <a:pPr algn="ctr"/>
                      <a:r>
                        <a:rPr lang="en-US" sz="1100" dirty="0">
                          <a:solidFill>
                            <a:schemeClr val="accent6">
                              <a:lumMod val="50000"/>
                            </a:schemeClr>
                          </a:solidFill>
                          <a:latin typeface="Gill Sans"/>
                          <a:cs typeface="Gill Sans"/>
                        </a:rPr>
                        <a:t>57.0</a:t>
                      </a:r>
                    </a:p>
                  </a:txBody>
                  <a:tcPr marT="34290" marB="34290"/>
                </a:tc>
                <a:tc>
                  <a:txBody>
                    <a:bodyPr/>
                    <a:lstStyle/>
                    <a:p>
                      <a:pPr algn="ctr"/>
                      <a:r>
                        <a:rPr lang="en-US" sz="1100" dirty="0">
                          <a:solidFill>
                            <a:schemeClr val="accent6">
                              <a:lumMod val="50000"/>
                            </a:schemeClr>
                          </a:solidFill>
                          <a:latin typeface="Gill Sans"/>
                          <a:cs typeface="Gill Sans"/>
                        </a:rPr>
                        <a:t>60.7</a:t>
                      </a:r>
                    </a:p>
                  </a:txBody>
                  <a:tcPr marT="34290" marB="34290"/>
                </a:tc>
                <a:tc>
                  <a:txBody>
                    <a:bodyPr/>
                    <a:lstStyle/>
                    <a:p>
                      <a:pPr algn="ctr"/>
                      <a:r>
                        <a:rPr lang="en-US" sz="1100" dirty="0">
                          <a:solidFill>
                            <a:schemeClr val="accent6">
                              <a:lumMod val="50000"/>
                            </a:schemeClr>
                          </a:solidFill>
                          <a:latin typeface="Gill Sans"/>
                          <a:cs typeface="Gill Sans"/>
                        </a:rPr>
                        <a:t>58.8</a:t>
                      </a:r>
                    </a:p>
                  </a:txBody>
                  <a:tcPr marT="34290" marB="34290"/>
                </a:tc>
                <a:tc>
                  <a:txBody>
                    <a:bodyPr/>
                    <a:lstStyle/>
                    <a:p>
                      <a:pPr algn="ctr"/>
                      <a:r>
                        <a:rPr lang="en-US" sz="1100" dirty="0">
                          <a:solidFill>
                            <a:schemeClr val="accent6">
                              <a:lumMod val="50000"/>
                            </a:schemeClr>
                          </a:solidFill>
                          <a:latin typeface="Gill Sans"/>
                          <a:cs typeface="Gill Sans"/>
                        </a:rPr>
                        <a:t>82.1</a:t>
                      </a:r>
                    </a:p>
                  </a:txBody>
                  <a:tcPr marT="34290" marB="34290"/>
                </a:tc>
                <a:tc>
                  <a:txBody>
                    <a:bodyPr/>
                    <a:lstStyle/>
                    <a:p>
                      <a:pPr algn="ctr"/>
                      <a:r>
                        <a:rPr lang="en-US" sz="1100" dirty="0">
                          <a:solidFill>
                            <a:schemeClr val="accent6">
                              <a:lumMod val="50000"/>
                            </a:schemeClr>
                          </a:solidFill>
                          <a:latin typeface="Gill Sans"/>
                          <a:cs typeface="Gill Sans"/>
                        </a:rPr>
                        <a:t>74.6</a:t>
                      </a:r>
                    </a:p>
                  </a:txBody>
                  <a:tcPr marT="34290" marB="34290"/>
                </a:tc>
                <a:tc>
                  <a:txBody>
                    <a:bodyPr/>
                    <a:lstStyle/>
                    <a:p>
                      <a:pPr algn="ctr"/>
                      <a:r>
                        <a:rPr lang="en-US" sz="1100" dirty="0">
                          <a:solidFill>
                            <a:schemeClr val="accent6">
                              <a:lumMod val="50000"/>
                            </a:schemeClr>
                          </a:solidFill>
                          <a:latin typeface="Gill Sans"/>
                          <a:cs typeface="Gill Sans"/>
                        </a:rPr>
                        <a:t>78.2</a:t>
                      </a:r>
                    </a:p>
                  </a:txBody>
                  <a:tcPr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7729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A758EFE-665F-4341-B5B8-2DAEADA52F6C}" type="slidenum">
              <a:rPr lang="en-US" smtClean="0"/>
              <a:pPr/>
              <a:t>13</a:t>
            </a:fld>
            <a:endParaRPr lang="en-US" dirty="0"/>
          </a:p>
        </p:txBody>
      </p:sp>
      <p:sp>
        <p:nvSpPr>
          <p:cNvPr id="2" name="Title 1"/>
          <p:cNvSpPr>
            <a:spLocks noGrp="1"/>
          </p:cNvSpPr>
          <p:nvPr>
            <p:ph type="title"/>
          </p:nvPr>
        </p:nvSpPr>
        <p:spPr/>
        <p:txBody>
          <a:bodyPr/>
          <a:lstStyle/>
          <a:p>
            <a:r>
              <a:rPr lang="en-US" dirty="0"/>
              <a:t>Results and Analysis</a:t>
            </a:r>
          </a:p>
        </p:txBody>
      </p:sp>
      <p:sp>
        <p:nvSpPr>
          <p:cNvPr id="3" name="Content Placeholder 2">
            <a:extLst>
              <a:ext uri="{FF2B5EF4-FFF2-40B4-BE49-F238E27FC236}">
                <a16:creationId xmlns:a16="http://schemas.microsoft.com/office/drawing/2014/main" id="{904F68F7-EC0F-F242-A9A3-05BF2B85567C}"/>
              </a:ext>
            </a:extLst>
          </p:cNvPr>
          <p:cNvSpPr>
            <a:spLocks noGrp="1"/>
          </p:cNvSpPr>
          <p:nvPr>
            <p:ph idx="1"/>
          </p:nvPr>
        </p:nvSpPr>
        <p:spPr>
          <a:xfrm>
            <a:off x="430464" y="902369"/>
            <a:ext cx="8229600" cy="3690798"/>
          </a:xfrm>
        </p:spPr>
        <p:txBody>
          <a:bodyPr>
            <a:normAutofit fontScale="92500" lnSpcReduction="20000"/>
          </a:bodyPr>
          <a:lstStyle/>
          <a:p>
            <a:r>
              <a:rPr lang="en-US" dirty="0">
                <a:solidFill>
                  <a:schemeClr val="accent6">
                    <a:lumMod val="50000"/>
                  </a:schemeClr>
                </a:solidFill>
              </a:rPr>
              <a:t>Coherent Prediction : If the relation label and argument entities are predicted correctly</a:t>
            </a:r>
          </a:p>
          <a:p>
            <a:r>
              <a:rPr lang="en-US" dirty="0">
                <a:solidFill>
                  <a:schemeClr val="accent6">
                    <a:lumMod val="50000"/>
                  </a:schemeClr>
                </a:solidFill>
              </a:rPr>
              <a:t>Quality is ratio between coherent predictions and the sum of coherent and incoherent predictions </a:t>
            </a:r>
          </a:p>
          <a:p>
            <a:r>
              <a:rPr lang="en-US" dirty="0">
                <a:solidFill>
                  <a:schemeClr val="accent6">
                    <a:lumMod val="50000"/>
                  </a:schemeClr>
                </a:solidFill>
              </a:rPr>
              <a:t>Basic and Pipeline generates incoherent predictions 5-25% of the time</a:t>
            </a:r>
          </a:p>
          <a:p>
            <a:r>
              <a:rPr lang="en-US" dirty="0">
                <a:solidFill>
                  <a:schemeClr val="accent6">
                    <a:lumMod val="50000"/>
                  </a:schemeClr>
                </a:solidFill>
              </a:rPr>
              <a:t>LP and omniscience never produces incoherent predictions</a:t>
            </a:r>
          </a:p>
          <a:p>
            <a:r>
              <a:rPr lang="en-US" dirty="0">
                <a:solidFill>
                  <a:schemeClr val="accent6">
                    <a:lumMod val="50000"/>
                  </a:schemeClr>
                </a:solidFill>
              </a:rPr>
              <a:t>Forced decision test adds a linear equality and beats omniscience.</a:t>
            </a:r>
          </a:p>
        </p:txBody>
      </p:sp>
    </p:spTree>
    <p:extLst>
      <p:ext uri="{BB962C8B-B14F-4D97-AF65-F5344CB8AC3E}">
        <p14:creationId xmlns:p14="http://schemas.microsoft.com/office/powerpoint/2010/main" val="38535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14</a:t>
            </a:fld>
            <a:endParaRPr lang="en-US" dirty="0"/>
          </a:p>
        </p:txBody>
      </p:sp>
      <p:sp>
        <p:nvSpPr>
          <p:cNvPr id="3" name="Title 2"/>
          <p:cNvSpPr>
            <a:spLocks noGrp="1"/>
          </p:cNvSpPr>
          <p:nvPr>
            <p:ph type="title"/>
          </p:nvPr>
        </p:nvSpPr>
        <p:spPr>
          <a:xfrm>
            <a:off x="310152" y="0"/>
            <a:ext cx="8229600" cy="693605"/>
          </a:xfrm>
        </p:spPr>
        <p:txBody>
          <a:bodyPr>
            <a:normAutofit/>
          </a:bodyPr>
          <a:lstStyle/>
          <a:p>
            <a:r>
              <a:rPr lang="en-US" sz="2800" dirty="0"/>
              <a:t>Conclusions, Shortcomings and Future Work</a:t>
            </a:r>
          </a:p>
        </p:txBody>
      </p:sp>
      <p:sp>
        <p:nvSpPr>
          <p:cNvPr id="5" name="Content Placeholder 3"/>
          <p:cNvSpPr txBox="1">
            <a:spLocks/>
          </p:cNvSpPr>
          <p:nvPr/>
        </p:nvSpPr>
        <p:spPr>
          <a:xfrm>
            <a:off x="168964" y="1016001"/>
            <a:ext cx="8975035" cy="3578622"/>
          </a:xfrm>
          <a:prstGeom prst="rect">
            <a:avLst/>
          </a:prstGeom>
        </p:spPr>
        <p:txBody>
          <a:bodyPr>
            <a:normAutofit fontScale="92500" lnSpcReduction="20000"/>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accent6">
                    <a:lumMod val="50000"/>
                  </a:schemeClr>
                </a:solidFill>
              </a:rPr>
              <a:t>Constraints area an effective way of knowledge representation</a:t>
            </a:r>
          </a:p>
          <a:p>
            <a:r>
              <a:rPr lang="en-US" dirty="0">
                <a:solidFill>
                  <a:schemeClr val="accent6">
                    <a:lumMod val="50000"/>
                  </a:schemeClr>
                </a:solidFill>
              </a:rPr>
              <a:t>Constraints help a lot for inference (esp. in limited data regimes)</a:t>
            </a:r>
          </a:p>
          <a:p>
            <a:r>
              <a:rPr lang="en-US" dirty="0">
                <a:solidFill>
                  <a:schemeClr val="accent6">
                    <a:lumMod val="50000"/>
                  </a:schemeClr>
                </a:solidFill>
              </a:rPr>
              <a:t>Shortcomings of the paper</a:t>
            </a:r>
          </a:p>
          <a:p>
            <a:pPr lvl="1"/>
            <a:r>
              <a:rPr lang="en-US" dirty="0">
                <a:solidFill>
                  <a:schemeClr val="accent6">
                    <a:lumMod val="50000"/>
                  </a:schemeClr>
                </a:solidFill>
              </a:rPr>
              <a:t>Allowing soft constraints</a:t>
            </a:r>
          </a:p>
          <a:p>
            <a:pPr lvl="1"/>
            <a:r>
              <a:rPr lang="en-US" dirty="0">
                <a:solidFill>
                  <a:schemeClr val="accent6">
                    <a:lumMod val="50000"/>
                  </a:schemeClr>
                </a:solidFill>
              </a:rPr>
              <a:t>Needs stronger theory of why LP relaxation works so well</a:t>
            </a:r>
          </a:p>
          <a:p>
            <a:r>
              <a:rPr lang="en-US" dirty="0">
                <a:solidFill>
                  <a:schemeClr val="accent6">
                    <a:lumMod val="50000"/>
                  </a:schemeClr>
                </a:solidFill>
              </a:rPr>
              <a:t>Possible improvements/extensions</a:t>
            </a:r>
          </a:p>
          <a:p>
            <a:pPr lvl="1"/>
            <a:r>
              <a:rPr lang="en-US" dirty="0">
                <a:solidFill>
                  <a:schemeClr val="accent6">
                    <a:lumMod val="50000"/>
                  </a:schemeClr>
                </a:solidFill>
              </a:rPr>
              <a:t>Exploring other ways to inject knowledge into the system</a:t>
            </a:r>
          </a:p>
          <a:p>
            <a:pPr lvl="1"/>
            <a:r>
              <a:rPr lang="en-US" dirty="0">
                <a:solidFill>
                  <a:schemeClr val="accent6">
                    <a:lumMod val="50000"/>
                  </a:schemeClr>
                </a:solidFill>
              </a:rPr>
              <a:t>Developing guarantees of when the relaxation works</a:t>
            </a:r>
          </a:p>
        </p:txBody>
      </p:sp>
    </p:spTree>
    <p:extLst>
      <p:ext uri="{BB962C8B-B14F-4D97-AF65-F5344CB8AC3E}">
        <p14:creationId xmlns:p14="http://schemas.microsoft.com/office/powerpoint/2010/main" val="4923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2</a:t>
            </a:fld>
            <a:endParaRPr lang="en-US" dirty="0"/>
          </a:p>
        </p:txBody>
      </p:sp>
      <p:sp>
        <p:nvSpPr>
          <p:cNvPr id="3" name="Title 2"/>
          <p:cNvSpPr>
            <a:spLocks noGrp="1"/>
          </p:cNvSpPr>
          <p:nvPr>
            <p:ph type="title"/>
          </p:nvPr>
        </p:nvSpPr>
        <p:spPr/>
        <p:txBody>
          <a:bodyPr>
            <a:normAutofit/>
          </a:bodyPr>
          <a:lstStyle/>
          <a:p>
            <a:r>
              <a:rPr lang="en-US" dirty="0"/>
              <a:t>Problem &amp; Motivation</a:t>
            </a:r>
          </a:p>
        </p:txBody>
      </p:sp>
      <p:sp>
        <p:nvSpPr>
          <p:cNvPr id="5" name="Content Placeholder 3"/>
          <p:cNvSpPr txBox="1">
            <a:spLocks/>
          </p:cNvSpPr>
          <p:nvPr/>
        </p:nvSpPr>
        <p:spPr>
          <a:xfrm>
            <a:off x="457199" y="1016001"/>
            <a:ext cx="8229600" cy="3578622"/>
          </a:xfrm>
          <a:prstGeom prst="rect">
            <a:avLst/>
          </a:prstGeom>
        </p:spPr>
        <p:txBody>
          <a:bodyPr>
            <a:normAutofit fontScale="92500" lnSpcReduction="10000"/>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6">
                    <a:lumMod val="50000"/>
                  </a:schemeClr>
                </a:solidFill>
              </a:rPr>
              <a:t>Problem : Entity and Relation Recognition</a:t>
            </a:r>
          </a:p>
          <a:p>
            <a:endParaRPr lang="en-US" b="1" dirty="0">
              <a:solidFill>
                <a:srgbClr val="0070C0"/>
              </a:solidFill>
            </a:endParaRPr>
          </a:p>
          <a:p>
            <a:r>
              <a:rPr lang="en-US" b="1" dirty="0">
                <a:solidFill>
                  <a:srgbClr val="0070C0"/>
                </a:solidFill>
              </a:rPr>
              <a:t>Oswald </a:t>
            </a:r>
            <a:r>
              <a:rPr lang="en-US" dirty="0"/>
              <a:t>was murdered at </a:t>
            </a:r>
            <a:r>
              <a:rPr lang="en-US" b="1" dirty="0">
                <a:solidFill>
                  <a:srgbClr val="C00000"/>
                </a:solidFill>
              </a:rPr>
              <a:t>JFK</a:t>
            </a:r>
            <a:r>
              <a:rPr lang="en-US" dirty="0"/>
              <a:t> after his assassin, </a:t>
            </a:r>
            <a:r>
              <a:rPr lang="en-US" b="1" dirty="0">
                <a:solidFill>
                  <a:srgbClr val="00B0F0"/>
                </a:solidFill>
              </a:rPr>
              <a:t>KFJ</a:t>
            </a:r>
            <a:r>
              <a:rPr lang="en-US" dirty="0"/>
              <a:t>…</a:t>
            </a:r>
          </a:p>
          <a:p>
            <a:pPr marL="0" indent="0">
              <a:buNone/>
            </a:pPr>
            <a:r>
              <a:rPr lang="en-US" i="1" dirty="0">
                <a:solidFill>
                  <a:srgbClr val="C00000"/>
                </a:solidFill>
              </a:rPr>
              <a:t>	kill</a:t>
            </a:r>
            <a:r>
              <a:rPr lang="en-US" i="1" dirty="0"/>
              <a:t> (</a:t>
            </a:r>
            <a:r>
              <a:rPr lang="en-US" i="1" dirty="0">
                <a:solidFill>
                  <a:srgbClr val="00B0F0"/>
                </a:solidFill>
              </a:rPr>
              <a:t>KFJ</a:t>
            </a:r>
            <a:r>
              <a:rPr lang="en-US" i="1" dirty="0"/>
              <a:t>, </a:t>
            </a:r>
            <a:r>
              <a:rPr lang="en-US" i="1" dirty="0">
                <a:solidFill>
                  <a:srgbClr val="0070C0"/>
                </a:solidFill>
              </a:rPr>
              <a:t>Oswald</a:t>
            </a:r>
            <a:r>
              <a:rPr lang="en-US" i="1" dirty="0"/>
              <a:t>) </a:t>
            </a:r>
          </a:p>
          <a:p>
            <a:pPr marL="0" indent="0">
              <a:buNone/>
            </a:pPr>
            <a:endParaRPr lang="en-US" i="1" dirty="0"/>
          </a:p>
          <a:p>
            <a:r>
              <a:rPr lang="en-US" dirty="0">
                <a:solidFill>
                  <a:schemeClr val="accent6">
                    <a:lumMod val="50000"/>
                  </a:schemeClr>
                </a:solidFill>
              </a:rPr>
              <a:t>Inference with Classifiers</a:t>
            </a:r>
          </a:p>
          <a:p>
            <a:pPr lvl="1"/>
            <a:r>
              <a:rPr lang="en-US" dirty="0">
                <a:solidFill>
                  <a:schemeClr val="accent6">
                    <a:lumMod val="50000"/>
                  </a:schemeClr>
                </a:solidFill>
              </a:rPr>
              <a:t>Models inference as an optimization problem</a:t>
            </a:r>
          </a:p>
          <a:p>
            <a:pPr lvl="1"/>
            <a:r>
              <a:rPr lang="en-US" dirty="0">
                <a:solidFill>
                  <a:schemeClr val="accent6">
                    <a:lumMod val="50000"/>
                  </a:schemeClr>
                </a:solidFill>
              </a:rPr>
              <a:t>Cast as a linear program which can be solved by LP packages</a:t>
            </a:r>
          </a:p>
          <a:p>
            <a:pPr marL="0" indent="0">
              <a:buNone/>
            </a:pPr>
            <a:endParaRPr lang="en-US" dirty="0"/>
          </a:p>
        </p:txBody>
      </p:sp>
    </p:spTree>
    <p:extLst>
      <p:ext uri="{BB962C8B-B14F-4D97-AF65-F5344CB8AC3E}">
        <p14:creationId xmlns:p14="http://schemas.microsoft.com/office/powerpoint/2010/main" val="421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58EFE-665F-4341-B5B8-2DAEADA52F6C}" type="slidenum">
              <a:rPr lang="en-US" smtClean="0"/>
              <a:pPr/>
              <a:t>3</a:t>
            </a:fld>
            <a:endParaRPr lang="en-US" dirty="0"/>
          </a:p>
        </p:txBody>
      </p:sp>
      <p:sp>
        <p:nvSpPr>
          <p:cNvPr id="2" name="Title 1"/>
          <p:cNvSpPr>
            <a:spLocks noGrp="1"/>
          </p:cNvSpPr>
          <p:nvPr>
            <p:ph type="title"/>
          </p:nvPr>
        </p:nvSpPr>
        <p:spPr/>
        <p:txBody>
          <a:bodyPr>
            <a:normAutofit/>
          </a:bodyPr>
          <a:lstStyle/>
          <a:p>
            <a:r>
              <a:rPr lang="en-US" dirty="0"/>
              <a:t>Contents:</a:t>
            </a:r>
          </a:p>
        </p:txBody>
      </p:sp>
      <p:sp>
        <p:nvSpPr>
          <p:cNvPr id="3" name="Content Placeholder 2"/>
          <p:cNvSpPr>
            <a:spLocks noGrp="1"/>
          </p:cNvSpPr>
          <p:nvPr>
            <p:ph idx="1"/>
          </p:nvPr>
        </p:nvSpPr>
        <p:spPr/>
        <p:txBody>
          <a:bodyPr/>
          <a:lstStyle/>
          <a:p>
            <a:r>
              <a:rPr lang="en-US" dirty="0" err="1">
                <a:solidFill>
                  <a:schemeClr val="accent6">
                    <a:lumMod val="50000"/>
                  </a:schemeClr>
                </a:solidFill>
              </a:rPr>
              <a:t>SoTA</a:t>
            </a:r>
            <a:endParaRPr lang="en-US" dirty="0">
              <a:solidFill>
                <a:schemeClr val="accent6">
                  <a:lumMod val="50000"/>
                </a:schemeClr>
              </a:solidFill>
            </a:endParaRPr>
          </a:p>
          <a:p>
            <a:r>
              <a:rPr lang="en-US" dirty="0">
                <a:solidFill>
                  <a:schemeClr val="accent6">
                    <a:lumMod val="50000"/>
                  </a:schemeClr>
                </a:solidFill>
              </a:rPr>
              <a:t>High level contributions</a:t>
            </a:r>
          </a:p>
          <a:p>
            <a:r>
              <a:rPr lang="en-US" dirty="0">
                <a:solidFill>
                  <a:schemeClr val="accent6">
                    <a:lumMod val="50000"/>
                  </a:schemeClr>
                </a:solidFill>
              </a:rPr>
              <a:t>Details of the contributions</a:t>
            </a:r>
          </a:p>
          <a:p>
            <a:r>
              <a:rPr lang="en-US" dirty="0">
                <a:solidFill>
                  <a:schemeClr val="accent6">
                    <a:lumMod val="50000"/>
                  </a:schemeClr>
                </a:solidFill>
              </a:rPr>
              <a:t>Results and Analysis</a:t>
            </a:r>
          </a:p>
          <a:p>
            <a:r>
              <a:rPr lang="en-US" dirty="0">
                <a:solidFill>
                  <a:schemeClr val="accent6">
                    <a:lumMod val="50000"/>
                  </a:schemeClr>
                </a:solidFill>
              </a:rPr>
              <a:t>Conclusions</a:t>
            </a:r>
          </a:p>
        </p:txBody>
      </p:sp>
    </p:spTree>
    <p:extLst>
      <p:ext uri="{BB962C8B-B14F-4D97-AF65-F5344CB8AC3E}">
        <p14:creationId xmlns:p14="http://schemas.microsoft.com/office/powerpoint/2010/main" val="354451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4</a:t>
            </a:fld>
            <a:endParaRPr lang="en-US" dirty="0"/>
          </a:p>
        </p:txBody>
      </p:sp>
      <p:sp>
        <p:nvSpPr>
          <p:cNvPr id="3" name="Title 2"/>
          <p:cNvSpPr>
            <a:spLocks noGrp="1"/>
          </p:cNvSpPr>
          <p:nvPr>
            <p:ph type="title"/>
          </p:nvPr>
        </p:nvSpPr>
        <p:spPr/>
        <p:txBody>
          <a:bodyPr>
            <a:normAutofit/>
          </a:bodyPr>
          <a:lstStyle/>
          <a:p>
            <a:r>
              <a:rPr lang="en-US" dirty="0"/>
              <a:t>Previous approaches</a:t>
            </a:r>
          </a:p>
        </p:txBody>
      </p:sp>
      <p:sp>
        <p:nvSpPr>
          <p:cNvPr id="5" name="Content Placeholder 3"/>
          <p:cNvSpPr txBox="1">
            <a:spLocks/>
          </p:cNvSpPr>
          <p:nvPr/>
        </p:nvSpPr>
        <p:spPr>
          <a:xfrm>
            <a:off x="457199" y="1016001"/>
            <a:ext cx="7890933" cy="3578622"/>
          </a:xfrm>
          <a:prstGeom prst="rect">
            <a:avLst/>
          </a:prstGeom>
        </p:spPr>
        <p:txBody>
          <a:bodyPr>
            <a:norm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accent6">
                    <a:lumMod val="50000"/>
                  </a:schemeClr>
                </a:solidFill>
              </a:rPr>
              <a:t>Previous approaches were only able to handle sequential constraints (</a:t>
            </a:r>
            <a:r>
              <a:rPr lang="en-US" dirty="0" err="1">
                <a:solidFill>
                  <a:schemeClr val="accent6">
                    <a:lumMod val="50000"/>
                  </a:schemeClr>
                </a:solidFill>
              </a:rPr>
              <a:t>Dietterich</a:t>
            </a:r>
            <a:r>
              <a:rPr lang="en-US" dirty="0">
                <a:solidFill>
                  <a:schemeClr val="accent6">
                    <a:lumMod val="50000"/>
                  </a:schemeClr>
                </a:solidFill>
              </a:rPr>
              <a:t>, 2002) </a:t>
            </a:r>
          </a:p>
          <a:p>
            <a:pPr lvl="1"/>
            <a:r>
              <a:rPr lang="en-US" dirty="0">
                <a:solidFill>
                  <a:schemeClr val="accent6">
                    <a:lumMod val="50000"/>
                  </a:schemeClr>
                </a:solidFill>
              </a:rPr>
              <a:t>Learning global models : HMMs, MRFs</a:t>
            </a:r>
          </a:p>
          <a:p>
            <a:pPr marL="457200" lvl="1" indent="0">
              <a:buNone/>
            </a:pPr>
            <a:endParaRPr lang="en-US" dirty="0">
              <a:solidFill>
                <a:schemeClr val="accent6">
                  <a:lumMod val="50000"/>
                </a:schemeClr>
              </a:solidFill>
            </a:endParaRPr>
          </a:p>
          <a:p>
            <a:r>
              <a:rPr lang="en-US" dirty="0">
                <a:solidFill>
                  <a:schemeClr val="accent6">
                    <a:lumMod val="50000"/>
                  </a:schemeClr>
                </a:solidFill>
              </a:rPr>
              <a:t>Training is efficient via dynamic programming only if the nature of the constraints is sequential. Otherwise the inference is intractable.</a:t>
            </a:r>
          </a:p>
        </p:txBody>
      </p:sp>
    </p:spTree>
    <p:extLst>
      <p:ext uri="{BB962C8B-B14F-4D97-AF65-F5344CB8AC3E}">
        <p14:creationId xmlns:p14="http://schemas.microsoft.com/office/powerpoint/2010/main" val="9378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5</a:t>
            </a:fld>
            <a:endParaRPr lang="en-US" dirty="0"/>
          </a:p>
        </p:txBody>
      </p:sp>
      <p:sp>
        <p:nvSpPr>
          <p:cNvPr id="3" name="Title 2"/>
          <p:cNvSpPr>
            <a:spLocks noGrp="1"/>
          </p:cNvSpPr>
          <p:nvPr>
            <p:ph type="title"/>
          </p:nvPr>
        </p:nvSpPr>
        <p:spPr/>
        <p:txBody>
          <a:bodyPr>
            <a:normAutofit/>
          </a:bodyPr>
          <a:lstStyle/>
          <a:p>
            <a:r>
              <a:rPr lang="en-US" dirty="0"/>
              <a:t>Contributions of this work</a:t>
            </a:r>
          </a:p>
        </p:txBody>
      </p:sp>
      <p:sp>
        <p:nvSpPr>
          <p:cNvPr id="5" name="Content Placeholder 3"/>
          <p:cNvSpPr txBox="1">
            <a:spLocks/>
          </p:cNvSpPr>
          <p:nvPr/>
        </p:nvSpPr>
        <p:spPr>
          <a:xfrm>
            <a:off x="655983" y="1016001"/>
            <a:ext cx="7692149" cy="3578622"/>
          </a:xfrm>
          <a:prstGeom prst="rect">
            <a:avLst/>
          </a:prstGeom>
        </p:spPr>
        <p:txBody>
          <a:bodyPr>
            <a:norm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solidFill>
                  <a:schemeClr val="accent6">
                    <a:lumMod val="50000"/>
                  </a:schemeClr>
                </a:solidFill>
              </a:rPr>
              <a:t>New way to represent knowledge</a:t>
            </a:r>
          </a:p>
          <a:p>
            <a:pPr lvl="1">
              <a:buFont typeface="Arial" panose="020B0604020202020204" pitchFamily="34" charset="0"/>
              <a:buChar char="•"/>
            </a:pPr>
            <a:endParaRPr lang="en-US" dirty="0">
              <a:solidFill>
                <a:schemeClr val="accent6">
                  <a:lumMod val="50000"/>
                </a:schemeClr>
              </a:solidFill>
            </a:endParaRPr>
          </a:p>
          <a:p>
            <a:pPr lvl="1">
              <a:buFont typeface="Arial" panose="020B0604020202020204" pitchFamily="34" charset="0"/>
              <a:buChar char="•"/>
            </a:pPr>
            <a:r>
              <a:rPr lang="en-US" dirty="0">
                <a:solidFill>
                  <a:schemeClr val="accent6">
                    <a:lumMod val="50000"/>
                  </a:schemeClr>
                </a:solidFill>
              </a:rPr>
              <a:t>Formulates the inference problem as an ILP that works even when the constraint structure is fairly general.</a:t>
            </a:r>
          </a:p>
          <a:p>
            <a:pPr marL="457200" lvl="1" indent="0">
              <a:buNone/>
            </a:pPr>
            <a:endParaRPr lang="en-US" dirty="0">
              <a:solidFill>
                <a:schemeClr val="accent6">
                  <a:lumMod val="50000"/>
                </a:schemeClr>
              </a:solidFill>
            </a:endParaRPr>
          </a:p>
          <a:p>
            <a:pPr lvl="1">
              <a:buFont typeface="Arial" panose="020B0604020202020204" pitchFamily="34" charset="0"/>
              <a:buChar char="•"/>
            </a:pPr>
            <a:r>
              <a:rPr lang="en-US" dirty="0">
                <a:solidFill>
                  <a:schemeClr val="accent6">
                    <a:lumMod val="50000"/>
                  </a:schemeClr>
                </a:solidFill>
              </a:rPr>
              <a:t>This framework is very flexible and it is possible to incorporate classifiers learnt from other contexts.</a:t>
            </a:r>
          </a:p>
        </p:txBody>
      </p:sp>
    </p:spTree>
    <p:extLst>
      <p:ext uri="{BB962C8B-B14F-4D97-AF65-F5344CB8AC3E}">
        <p14:creationId xmlns:p14="http://schemas.microsoft.com/office/powerpoint/2010/main" val="18469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6</a:t>
            </a:fld>
            <a:endParaRPr lang="en-US" dirty="0"/>
          </a:p>
        </p:txBody>
      </p:sp>
      <p:sp>
        <p:nvSpPr>
          <p:cNvPr id="3" name="Title 2"/>
          <p:cNvSpPr>
            <a:spLocks noGrp="1"/>
          </p:cNvSpPr>
          <p:nvPr>
            <p:ph type="title"/>
          </p:nvPr>
        </p:nvSpPr>
        <p:spPr/>
        <p:txBody>
          <a:bodyPr>
            <a:normAutofit/>
          </a:bodyPr>
          <a:lstStyle/>
          <a:p>
            <a:r>
              <a:rPr lang="en-US" dirty="0"/>
              <a:t>Details of the contributions</a:t>
            </a:r>
          </a:p>
        </p:txBody>
      </p:sp>
      <mc:AlternateContent xmlns:mc="http://schemas.openxmlformats.org/markup-compatibility/2006">
        <mc:Choice xmlns:a14="http://schemas.microsoft.com/office/drawing/2010/main" Requires="a14">
          <p:sp>
            <p:nvSpPr>
              <p:cNvPr id="5" name="Content Placeholder 3"/>
              <p:cNvSpPr txBox="1">
                <a:spLocks/>
              </p:cNvSpPr>
              <p:nvPr/>
            </p:nvSpPr>
            <p:spPr>
              <a:xfrm>
                <a:off x="457199" y="1016001"/>
                <a:ext cx="8451991" cy="3578622"/>
              </a:xfrm>
              <a:prstGeom prst="rect">
                <a:avLst/>
              </a:prstGeom>
            </p:spPr>
            <p:txBody>
              <a:bodyPr>
                <a:no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accent6">
                        <a:lumMod val="50000"/>
                      </a:schemeClr>
                    </a:solidFill>
                  </a:rPr>
                  <a:t>Reasoning with Classifiers : Relational Inference</a:t>
                </a:r>
              </a:p>
              <a:p>
                <a14:m>
                  <m:oMath xmlns:m="http://schemas.openxmlformats.org/officeDocument/2006/math">
                    <m:r>
                      <a:rPr lang="en-US" sz="1800" b="0" i="1" smtClean="0">
                        <a:solidFill>
                          <a:schemeClr val="accent6">
                            <a:lumMod val="50000"/>
                          </a:schemeClr>
                        </a:solidFill>
                        <a:latin typeface="Cambria Math" panose="02040503050406030204" pitchFamily="18" charset="0"/>
                      </a:rPr>
                      <m:t>𝐸</m:t>
                    </m:r>
                    <m:r>
                      <a:rPr lang="en-US" sz="1800" b="0" i="1" smtClean="0">
                        <a:solidFill>
                          <a:schemeClr val="accent6">
                            <a:lumMod val="50000"/>
                          </a:schemeClr>
                        </a:solidFill>
                        <a:latin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rPr>
                          <m:t>1</m:t>
                        </m:r>
                      </m:sub>
                    </m:sSub>
                    <m:r>
                      <a:rPr lang="en-US" sz="1800" b="0" i="1" smtClean="0">
                        <a:solidFill>
                          <a:schemeClr val="accent6">
                            <a:lumMod val="50000"/>
                          </a:schemeClr>
                        </a:solidFill>
                        <a:latin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rPr>
                          <m:t>2</m:t>
                        </m:r>
                      </m:sub>
                    </m:sSub>
                    <m:r>
                      <a:rPr lang="en-US" sz="1800" b="0" i="1" smtClean="0">
                        <a:solidFill>
                          <a:schemeClr val="accent6">
                            <a:lumMod val="50000"/>
                          </a:schemeClr>
                        </a:solidFill>
                        <a:latin typeface="Cambria Math" panose="02040503050406030204" pitchFamily="18" charset="0"/>
                      </a:rPr>
                      <m:t>,…, </m:t>
                    </m:r>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rPr>
                          <m:t>𝑛</m:t>
                        </m:r>
                      </m:sub>
                    </m:sSub>
                    <m:r>
                      <a:rPr lang="en-US" sz="1800" b="0" i="1" smtClean="0">
                        <a:solidFill>
                          <a:schemeClr val="accent6">
                            <a:lumMod val="50000"/>
                          </a:schemeClr>
                        </a:solidFill>
                        <a:latin typeface="Cambria Math" panose="02040503050406030204" pitchFamily="18" charset="0"/>
                      </a:rPr>
                      <m:t>}</m:t>
                    </m:r>
                  </m:oMath>
                </a14:m>
                <a:r>
                  <a:rPr lang="en-US" sz="1800" dirty="0">
                    <a:solidFill>
                      <a:schemeClr val="accent6">
                        <a:lumMod val="50000"/>
                      </a:schemeClr>
                    </a:solidFill>
                  </a:rPr>
                  <a:t> and </a:t>
                </a:r>
                <a14:m>
                  <m:oMath xmlns:m="http://schemas.openxmlformats.org/officeDocument/2006/math">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𝑓</m:t>
                        </m:r>
                      </m:e>
                      <m:sub>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rPr>
                              <m:t>𝑖</m:t>
                            </m:r>
                          </m:sub>
                        </m:sSub>
                      </m:sub>
                    </m:sSub>
                    <m:r>
                      <a:rPr lang="en-US" sz="1800" b="0" i="1" smtClean="0">
                        <a:solidFill>
                          <a:schemeClr val="accent6">
                            <a:lumMod val="50000"/>
                          </a:schemeClr>
                        </a:solidFill>
                        <a:latin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𝐿</m:t>
                        </m:r>
                      </m:e>
                      <m:sub>
                        <m:r>
                          <a:rPr lang="en-US" sz="1800" b="0" i="1" smtClean="0">
                            <a:solidFill>
                              <a:schemeClr val="accent6">
                                <a:lumMod val="50000"/>
                              </a:schemeClr>
                            </a:solidFill>
                            <a:latin typeface="Cambria Math" panose="02040503050406030204" pitchFamily="18" charset="0"/>
                          </a:rPr>
                          <m:t>𝐸</m:t>
                        </m:r>
                      </m:sub>
                    </m:sSub>
                  </m:oMath>
                </a14:m>
                <a:endParaRPr lang="en-US" sz="1800" b="0" dirty="0">
                  <a:solidFill>
                    <a:schemeClr val="accent6">
                      <a:lumMod val="50000"/>
                    </a:schemeClr>
                  </a:solidFill>
                </a:endParaRPr>
              </a:p>
              <a:p>
                <a14:m>
                  <m:oMath xmlns:m="http://schemas.openxmlformats.org/officeDocument/2006/math">
                    <m:r>
                      <a:rPr lang="en-US" sz="1800" b="0" i="1" smtClean="0">
                        <a:solidFill>
                          <a:schemeClr val="accent6">
                            <a:lumMod val="50000"/>
                          </a:schemeClr>
                        </a:solidFill>
                        <a:latin typeface="Cambria Math" panose="02040503050406030204" pitchFamily="18" charset="0"/>
                      </a:rPr>
                      <m:t>𝑅</m:t>
                    </m:r>
                    <m:r>
                      <a:rPr lang="en-US" sz="1800" b="0" i="1" smtClean="0">
                        <a:solidFill>
                          <a:schemeClr val="accent6">
                            <a:lumMod val="50000"/>
                          </a:schemeClr>
                        </a:solidFill>
                        <a:latin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rPr>
                        </m:ctrlPr>
                      </m:sSubPr>
                      <m:e>
                        <m:d>
                          <m:dPr>
                            <m:begChr m:val="{"/>
                            <m:endChr m:val="}"/>
                            <m:ctrlPr>
                              <a:rPr lang="en-US" sz="1800" b="0" i="1" smtClean="0">
                                <a:solidFill>
                                  <a:schemeClr val="accent6">
                                    <a:lumMod val="50000"/>
                                  </a:schemeClr>
                                </a:solidFill>
                                <a:latin typeface="Cambria Math" panose="02040503050406030204" pitchFamily="18" charset="0"/>
                              </a:rPr>
                            </m:ctrlPr>
                          </m:dPr>
                          <m:e>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𝑅</m:t>
                                </m:r>
                              </m:e>
                              <m:sub>
                                <m:r>
                                  <a:rPr lang="en-US" sz="1800" b="0" i="1" smtClean="0">
                                    <a:solidFill>
                                      <a:schemeClr val="accent6">
                                        <a:lumMod val="50000"/>
                                      </a:schemeClr>
                                    </a:solidFill>
                                    <a:latin typeface="Cambria Math" panose="02040503050406030204" pitchFamily="18" charset="0"/>
                                  </a:rPr>
                                  <m:t>𝑖𝑗</m:t>
                                </m:r>
                              </m:sub>
                            </m:sSub>
                          </m:e>
                        </m:d>
                      </m:e>
                      <m:sub>
                        <m:d>
                          <m:dPr>
                            <m:begChr m:val="{"/>
                            <m:endChr m:val="}"/>
                            <m:ctrlPr>
                              <a:rPr lang="en-US" sz="1800" b="0" i="1" smtClean="0">
                                <a:solidFill>
                                  <a:schemeClr val="accent6">
                                    <a:lumMod val="50000"/>
                                  </a:schemeClr>
                                </a:solidFill>
                                <a:latin typeface="Cambria Math" panose="02040503050406030204" pitchFamily="18" charset="0"/>
                              </a:rPr>
                            </m:ctrlPr>
                          </m:dPr>
                          <m:e>
                            <m:r>
                              <a:rPr lang="en-US" sz="1800" b="0" i="1" smtClean="0">
                                <a:solidFill>
                                  <a:schemeClr val="accent6">
                                    <a:lumMod val="50000"/>
                                  </a:schemeClr>
                                </a:solidFill>
                                <a:latin typeface="Cambria Math" panose="02040503050406030204" pitchFamily="18" charset="0"/>
                              </a:rPr>
                              <m:t>1≤</m:t>
                            </m:r>
                            <m:r>
                              <a:rPr lang="en-US" sz="1800" b="0" i="1" smtClean="0">
                                <a:solidFill>
                                  <a:schemeClr val="accent6">
                                    <a:lumMod val="50000"/>
                                  </a:schemeClr>
                                </a:solidFill>
                                <a:latin typeface="Cambria Math" panose="02040503050406030204" pitchFamily="18" charset="0"/>
                              </a:rPr>
                              <m:t>𝑖</m:t>
                            </m:r>
                            <m:r>
                              <a:rPr lang="en-US" sz="1800" b="0" i="1" smtClean="0">
                                <a:solidFill>
                                  <a:schemeClr val="accent6">
                                    <a:lumMod val="50000"/>
                                  </a:schemeClr>
                                </a:solidFill>
                                <a:latin typeface="Cambria Math" panose="02040503050406030204" pitchFamily="18" charset="0"/>
                              </a:rPr>
                              <m:t>,</m:t>
                            </m:r>
                            <m:r>
                              <a:rPr lang="en-US" sz="1800" b="0" i="1" smtClean="0">
                                <a:solidFill>
                                  <a:schemeClr val="accent6">
                                    <a:lumMod val="50000"/>
                                  </a:schemeClr>
                                </a:solidFill>
                                <a:latin typeface="Cambria Math" panose="02040503050406030204" pitchFamily="18" charset="0"/>
                              </a:rPr>
                              <m:t>𝑗</m:t>
                            </m:r>
                            <m:r>
                              <a:rPr lang="en-US" sz="1800" b="0" i="1" smtClean="0">
                                <a:solidFill>
                                  <a:schemeClr val="accent6">
                                    <a:lumMod val="50000"/>
                                  </a:schemeClr>
                                </a:solidFill>
                                <a:latin typeface="Cambria Math" panose="02040503050406030204" pitchFamily="18" charset="0"/>
                              </a:rPr>
                              <m:t>≤</m:t>
                            </m:r>
                            <m:r>
                              <a:rPr lang="en-US" sz="1800" b="0" i="1" smtClean="0">
                                <a:solidFill>
                                  <a:schemeClr val="accent6">
                                    <a:lumMod val="50000"/>
                                  </a:schemeClr>
                                </a:solidFill>
                                <a:latin typeface="Cambria Math" panose="02040503050406030204" pitchFamily="18" charset="0"/>
                              </a:rPr>
                              <m:t>𝑛</m:t>
                            </m:r>
                            <m:r>
                              <a:rPr lang="en-US" sz="1800" b="0" i="1" smtClean="0">
                                <a:solidFill>
                                  <a:schemeClr val="accent6">
                                    <a:lumMod val="50000"/>
                                  </a:schemeClr>
                                </a:solidFill>
                                <a:latin typeface="Cambria Math" panose="02040503050406030204" pitchFamily="18" charset="0"/>
                              </a:rPr>
                              <m:t>;</m:t>
                            </m:r>
                            <m:r>
                              <a:rPr lang="en-US" sz="1800" b="0" i="1" smtClean="0">
                                <a:solidFill>
                                  <a:schemeClr val="accent6">
                                    <a:lumMod val="50000"/>
                                  </a:schemeClr>
                                </a:solidFill>
                                <a:latin typeface="Cambria Math" panose="02040503050406030204" pitchFamily="18" charset="0"/>
                              </a:rPr>
                              <m:t>𝑖</m:t>
                            </m:r>
                            <m:r>
                              <a:rPr lang="en-US" sz="1800" b="0" i="1" smtClean="0">
                                <a:solidFill>
                                  <a:schemeClr val="accent6">
                                    <a:lumMod val="50000"/>
                                  </a:schemeClr>
                                </a:solidFill>
                                <a:latin typeface="Cambria Math" panose="02040503050406030204" pitchFamily="18" charset="0"/>
                              </a:rPr>
                              <m:t>≠</m:t>
                            </m:r>
                            <m:r>
                              <a:rPr lang="en-US" sz="1800" b="0" i="1" smtClean="0">
                                <a:solidFill>
                                  <a:schemeClr val="accent6">
                                    <a:lumMod val="50000"/>
                                  </a:schemeClr>
                                </a:solidFill>
                                <a:latin typeface="Cambria Math" panose="02040503050406030204" pitchFamily="18" charset="0"/>
                              </a:rPr>
                              <m:t>𝑗</m:t>
                            </m:r>
                          </m:e>
                        </m:d>
                      </m:sub>
                    </m:sSub>
                  </m:oMath>
                </a14:m>
                <a:r>
                  <a:rPr lang="en-US" sz="1800" b="0" dirty="0">
                    <a:solidFill>
                      <a:schemeClr val="accent6">
                        <a:lumMod val="50000"/>
                      </a:schemeClr>
                    </a:solidFill>
                  </a:rPr>
                  <a:t> and </a:t>
                </a:r>
                <a14:m>
                  <m:oMath xmlns:m="http://schemas.openxmlformats.org/officeDocument/2006/math">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𝑓</m:t>
                        </m:r>
                      </m:e>
                      <m:sub>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𝑅</m:t>
                            </m:r>
                          </m:e>
                          <m:sub>
                            <m:r>
                              <a:rPr lang="en-US" sz="1800" b="0" i="1" smtClean="0">
                                <a:solidFill>
                                  <a:schemeClr val="accent6">
                                    <a:lumMod val="50000"/>
                                  </a:schemeClr>
                                </a:solidFill>
                                <a:latin typeface="Cambria Math" panose="02040503050406030204" pitchFamily="18" charset="0"/>
                              </a:rPr>
                              <m:t>𝑖𝑗</m:t>
                            </m:r>
                          </m:sub>
                        </m:sSub>
                      </m:sub>
                    </m:sSub>
                    <m:r>
                      <a:rPr lang="en-US" sz="1800" b="0" i="1" smtClean="0">
                        <a:solidFill>
                          <a:schemeClr val="accent6">
                            <a:lumMod val="50000"/>
                          </a:schemeClr>
                        </a:solidFill>
                        <a:latin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𝐿</m:t>
                        </m:r>
                      </m:e>
                      <m:sub>
                        <m:r>
                          <a:rPr lang="en-US" sz="1800" b="0" i="1" smtClean="0">
                            <a:solidFill>
                              <a:schemeClr val="accent6">
                                <a:lumMod val="50000"/>
                              </a:schemeClr>
                            </a:solidFill>
                            <a:latin typeface="Cambria Math" panose="02040503050406030204" pitchFamily="18" charset="0"/>
                          </a:rPr>
                          <m:t>𝑅</m:t>
                        </m:r>
                      </m:sub>
                    </m:sSub>
                  </m:oMath>
                </a14:m>
                <a:endParaRPr lang="en-US" sz="1800" b="0" dirty="0">
                  <a:solidFill>
                    <a:schemeClr val="accent6">
                      <a:lumMod val="50000"/>
                    </a:schemeClr>
                  </a:solidFill>
                </a:endParaRPr>
              </a:p>
              <a:p>
                <a:r>
                  <a:rPr lang="en-US" sz="1800" b="0" dirty="0">
                    <a:solidFill>
                      <a:schemeClr val="accent6">
                        <a:lumMod val="50000"/>
                      </a:schemeClr>
                    </a:solidFill>
                  </a:rPr>
                  <a:t>If </a:t>
                </a:r>
                <a14:m>
                  <m:oMath xmlns:m="http://schemas.openxmlformats.org/officeDocument/2006/math">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𝑓</m:t>
                        </m:r>
                      </m:e>
                      <m:sub>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𝑅</m:t>
                            </m:r>
                          </m:e>
                          <m:sub>
                            <m:r>
                              <a:rPr lang="en-US" sz="1800" b="0" i="1" smtClean="0">
                                <a:solidFill>
                                  <a:schemeClr val="accent6">
                                    <a:lumMod val="50000"/>
                                  </a:schemeClr>
                                </a:solidFill>
                                <a:latin typeface="Cambria Math" panose="02040503050406030204" pitchFamily="18" charset="0"/>
                              </a:rPr>
                              <m:t>23</m:t>
                            </m:r>
                          </m:sub>
                        </m:sSub>
                      </m:sub>
                    </m:sSub>
                    <m:r>
                      <a:rPr lang="en-US" sz="1800" b="0" i="1" smtClean="0">
                        <a:solidFill>
                          <a:schemeClr val="accent6">
                            <a:lumMod val="50000"/>
                          </a:schemeClr>
                        </a:solidFill>
                        <a:latin typeface="Cambria Math" panose="02040503050406030204" pitchFamily="18" charset="0"/>
                      </a:rPr>
                      <m:t>=</m:t>
                    </m:r>
                    <m:r>
                      <a:rPr lang="en-US" sz="1800" b="0" i="1" smtClean="0">
                        <a:solidFill>
                          <a:schemeClr val="accent6">
                            <a:lumMod val="50000"/>
                          </a:schemeClr>
                        </a:solidFill>
                        <a:latin typeface="Cambria Math" panose="02040503050406030204" pitchFamily="18" charset="0"/>
                      </a:rPr>
                      <m:t>𝑙𝑖𝑣</m:t>
                    </m:r>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𝑒</m:t>
                        </m:r>
                        <m:r>
                          <a:rPr lang="en-US" sz="1800" b="0" i="1" smtClean="0">
                            <a:solidFill>
                              <a:schemeClr val="accent6">
                                <a:lumMod val="50000"/>
                              </a:schemeClr>
                            </a:solidFill>
                            <a:latin typeface="Cambria Math" panose="02040503050406030204" pitchFamily="18" charset="0"/>
                          </a:rPr>
                          <m:t>_</m:t>
                        </m:r>
                        <m:r>
                          <a:rPr lang="en-US" sz="1800" b="0" i="1" smtClean="0">
                            <a:solidFill>
                              <a:schemeClr val="accent6">
                                <a:lumMod val="50000"/>
                              </a:schemeClr>
                            </a:solidFill>
                            <a:latin typeface="Cambria Math" panose="02040503050406030204" pitchFamily="18" charset="0"/>
                          </a:rPr>
                          <m:t>𝑖𝑛</m:t>
                        </m:r>
                      </m:e>
                      <m:sub/>
                    </m:sSub>
                    <m:r>
                      <a:rPr lang="en-US" sz="1800" b="0" i="1" smtClean="0">
                        <a:solidFill>
                          <a:schemeClr val="accent6">
                            <a:lumMod val="50000"/>
                          </a:schemeClr>
                        </a:solidFill>
                        <a:latin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𝑓</m:t>
                        </m:r>
                      </m:e>
                      <m:sub>
                        <m:sSub>
                          <m:sSubPr>
                            <m:ctrlPr>
                              <a:rPr lang="en-US" sz="1800" b="0" i="1" smtClean="0">
                                <a:solidFill>
                                  <a:schemeClr val="accent6">
                                    <a:lumMod val="50000"/>
                                  </a:schemeClr>
                                </a:solidFill>
                                <a:latin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rPr>
                              <m:t>2</m:t>
                            </m:r>
                          </m:sub>
                        </m:sSub>
                      </m:sub>
                    </m:sSub>
                    <m:r>
                      <a:rPr lang="en-US" sz="1800" b="0" i="1" smtClean="0">
                        <a:solidFill>
                          <a:schemeClr val="accent6">
                            <a:lumMod val="50000"/>
                          </a:schemeClr>
                        </a:solidFill>
                        <a:latin typeface="Cambria Math" panose="02040503050406030204" pitchFamily="18" charset="0"/>
                      </a:rPr>
                      <m:t>=</m:t>
                    </m:r>
                    <m:r>
                      <a:rPr lang="en-US" sz="1800" b="0" i="1" smtClean="0">
                        <a:solidFill>
                          <a:schemeClr val="accent6">
                            <a:lumMod val="50000"/>
                          </a:schemeClr>
                        </a:solidFill>
                        <a:latin typeface="Cambria Math" panose="02040503050406030204" pitchFamily="18" charset="0"/>
                      </a:rPr>
                      <m:t>𝑝𝑒𝑟𝑠𝑜𝑛</m:t>
                    </m:r>
                    <m:r>
                      <a:rPr lang="en-US" sz="1800" b="0" i="1" smtClean="0">
                        <a:solidFill>
                          <a:schemeClr val="accent6">
                            <a:lumMod val="50000"/>
                          </a:schemeClr>
                        </a:solidFill>
                        <a:latin typeface="Cambria Math" panose="02040503050406030204" pitchFamily="18" charset="0"/>
                      </a:rPr>
                      <m:t>) </m:t>
                    </m:r>
                    <m:r>
                      <m:rPr>
                        <m:sty m:val="p"/>
                      </m:rPr>
                      <a:rPr lang="el-GR" sz="1800" b="0" i="1" smtClean="0">
                        <a:solidFill>
                          <a:schemeClr val="accent6">
                            <a:lumMod val="50000"/>
                          </a:schemeClr>
                        </a:solidFill>
                        <a:latin typeface="Cambria Math" panose="02040503050406030204" pitchFamily="18" charset="0"/>
                        <a:ea typeface="Cambria Math" panose="02040503050406030204" pitchFamily="18" charset="0"/>
                      </a:rPr>
                      <m:t>Λ</m:t>
                    </m:r>
                    <m:r>
                      <a:rPr lang="en-US" sz="1800" b="0" i="1" smtClean="0">
                        <a:solidFill>
                          <a:schemeClr val="accent6">
                            <a:lumMod val="50000"/>
                          </a:schemeClr>
                        </a:solidFill>
                        <a:latin typeface="Cambria Math" panose="02040503050406030204" pitchFamily="18" charset="0"/>
                        <a:ea typeface="Cambria Math" panose="02040503050406030204" pitchFamily="18" charset="0"/>
                      </a:rPr>
                      <m:t> </m:t>
                    </m:r>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3</m:t>
                            </m:r>
                          </m:sub>
                        </m:sSub>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𝑙𝑜𝑐𝑎𝑡𝑖𝑜𝑛</m:t>
                    </m:r>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oMath>
                </a14:m>
                <a:endParaRPr lang="en-US" sz="1800" b="0" dirty="0">
                  <a:solidFill>
                    <a:schemeClr val="accent6">
                      <a:lumMod val="50000"/>
                    </a:schemeClr>
                  </a:solidFill>
                  <a:ea typeface="Cambria Math" panose="02040503050406030204" pitchFamily="18" charset="0"/>
                </a:endParaRPr>
              </a:p>
              <a:p>
                <a14:m>
                  <m:oMath xmlns:m="http://schemas.openxmlformats.org/officeDocument/2006/math">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𝑖</m:t>
                        </m:r>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p>
                      <m:sSup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p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𝑁</m:t>
                        </m:r>
                      </m:e>
                      <m:sup>
                        <m:r>
                          <a:rPr lang="en-US" sz="1800" b="0" i="1" smtClean="0">
                            <a:solidFill>
                              <a:schemeClr val="accent6">
                                <a:lumMod val="50000"/>
                              </a:schemeClr>
                            </a:solidFill>
                            <a:latin typeface="Cambria Math" panose="02040503050406030204" pitchFamily="18" charset="0"/>
                            <a:ea typeface="Cambria Math" panose="02040503050406030204" pitchFamily="18" charset="0"/>
                          </a:rPr>
                          <m:t>1</m:t>
                        </m:r>
                      </m:sup>
                    </m:sSup>
                    <m:d>
                      <m:d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𝑖𝑗</m:t>
                            </m:r>
                          </m:sub>
                        </m:sSub>
                      </m:e>
                    </m:d>
                  </m:oMath>
                </a14:m>
                <a:r>
                  <a:rPr lang="en-US" sz="1800" b="0" i="1" dirty="0">
                    <a:solidFill>
                      <a:schemeClr val="accent6">
                        <a:lumMod val="50000"/>
                      </a:schemeClr>
                    </a:solidFill>
                    <a:latin typeface="Cambria Math" panose="02040503050406030204" pitchFamily="18" charset="0"/>
                    <a:ea typeface="Cambria Math" panose="02040503050406030204" pitchFamily="18" charset="0"/>
                  </a:rPr>
                  <a:t> </a:t>
                </a:r>
                <a14:m>
                  <m:oMath xmlns:m="http://schemas.openxmlformats.org/officeDocument/2006/math">
                    <m:r>
                      <a:rPr lang="en-US" sz="1800" b="0" i="1" dirty="0" smtClean="0">
                        <a:solidFill>
                          <a:schemeClr val="accent6">
                            <a:lumMod val="50000"/>
                          </a:schemeClr>
                        </a:solidFill>
                        <a:latin typeface="Cambria Math" panose="02040503050406030204" pitchFamily="18" charset="0"/>
                        <a:ea typeface="Cambria Math" panose="02040503050406030204" pitchFamily="18" charset="0"/>
                      </a:rPr>
                      <m:t>𝑎𝑛𝑑</m:t>
                    </m:r>
                    <m:r>
                      <a:rPr lang="en-US" sz="1800" b="0" i="1" dirty="0" smtClean="0">
                        <a:solidFill>
                          <a:schemeClr val="accent6">
                            <a:lumMod val="50000"/>
                          </a:schemeClr>
                        </a:solidFill>
                        <a:latin typeface="Cambria Math" panose="02040503050406030204" pitchFamily="18" charset="0"/>
                        <a:ea typeface="Cambria Math" panose="02040503050406030204" pitchFamily="18" charset="0"/>
                      </a:rPr>
                      <m:t> </m:t>
                    </m:r>
                    <m:sSub>
                      <m:sSubPr>
                        <m:ctrlPr>
                          <a:rPr lang="en-US" sz="1800" b="0" i="1" dirty="0" err="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dirty="0" err="1" smtClean="0">
                            <a:solidFill>
                              <a:schemeClr val="accent6">
                                <a:lumMod val="50000"/>
                              </a:schemeClr>
                            </a:solidFill>
                            <a:latin typeface="Cambria Math" panose="02040503050406030204" pitchFamily="18" charset="0"/>
                            <a:ea typeface="Cambria Math" panose="02040503050406030204" pitchFamily="18" charset="0"/>
                          </a:rPr>
                          <m:t>𝐸</m:t>
                        </m:r>
                      </m:e>
                      <m:sub>
                        <m:r>
                          <a:rPr lang="en-US" sz="1800" b="0" i="1" dirty="0" err="1" smtClean="0">
                            <a:solidFill>
                              <a:schemeClr val="accent6">
                                <a:lumMod val="50000"/>
                              </a:schemeClr>
                            </a:solidFill>
                            <a:latin typeface="Cambria Math" panose="02040503050406030204" pitchFamily="18" charset="0"/>
                            <a:ea typeface="Cambria Math" panose="02040503050406030204" pitchFamily="18" charset="0"/>
                          </a:rPr>
                          <m:t>𝑗</m:t>
                        </m:r>
                      </m:sub>
                    </m:sSub>
                    <m:r>
                      <a:rPr lang="en-US" sz="1800" b="0" i="1" dirty="0" smtClean="0">
                        <a:solidFill>
                          <a:schemeClr val="accent6">
                            <a:lumMod val="50000"/>
                          </a:schemeClr>
                        </a:solidFill>
                        <a:latin typeface="Cambria Math" panose="02040503050406030204" pitchFamily="18" charset="0"/>
                        <a:ea typeface="Cambria Math" panose="02040503050406030204" pitchFamily="18" charset="0"/>
                      </a:rPr>
                      <m:t>=</m:t>
                    </m:r>
                    <m:sSup>
                      <m:sSupPr>
                        <m:ctrlPr>
                          <a:rPr lang="en-US" sz="1800" b="0" i="1" dirty="0" smtClean="0">
                            <a:solidFill>
                              <a:schemeClr val="accent6">
                                <a:lumMod val="50000"/>
                              </a:schemeClr>
                            </a:solidFill>
                            <a:latin typeface="Cambria Math" panose="02040503050406030204" pitchFamily="18" charset="0"/>
                            <a:ea typeface="Cambria Math" panose="02040503050406030204" pitchFamily="18" charset="0"/>
                          </a:rPr>
                        </m:ctrlPr>
                      </m:sSupPr>
                      <m:e>
                        <m:r>
                          <a:rPr lang="en-US" sz="1800" b="0" i="1" dirty="0" smtClean="0">
                            <a:solidFill>
                              <a:schemeClr val="accent6">
                                <a:lumMod val="50000"/>
                              </a:schemeClr>
                            </a:solidFill>
                            <a:latin typeface="Cambria Math" panose="02040503050406030204" pitchFamily="18" charset="0"/>
                            <a:ea typeface="Cambria Math" panose="02040503050406030204" pitchFamily="18" charset="0"/>
                          </a:rPr>
                          <m:t>𝑁</m:t>
                        </m:r>
                      </m:e>
                      <m:sup>
                        <m:r>
                          <a:rPr lang="en-US" sz="1800" b="0" i="1" dirty="0" smtClean="0">
                            <a:solidFill>
                              <a:schemeClr val="accent6">
                                <a:lumMod val="50000"/>
                              </a:schemeClr>
                            </a:solidFill>
                            <a:latin typeface="Cambria Math" panose="02040503050406030204" pitchFamily="18" charset="0"/>
                            <a:ea typeface="Cambria Math" panose="02040503050406030204" pitchFamily="18" charset="0"/>
                          </a:rPr>
                          <m:t>2</m:t>
                        </m:r>
                      </m:sup>
                    </m:sSup>
                    <m:d>
                      <m:dPr>
                        <m:ctrlPr>
                          <a:rPr lang="en-US" sz="1800" b="0" i="1" dirty="0" smtClean="0">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b="0" i="1" dirty="0"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dirty="0" smtClean="0">
                                <a:solidFill>
                                  <a:schemeClr val="accent6">
                                    <a:lumMod val="50000"/>
                                  </a:schemeClr>
                                </a:solidFill>
                                <a:latin typeface="Cambria Math" panose="02040503050406030204" pitchFamily="18" charset="0"/>
                                <a:ea typeface="Cambria Math" panose="02040503050406030204" pitchFamily="18" charset="0"/>
                              </a:rPr>
                              <m:t>𝑅</m:t>
                            </m:r>
                          </m:e>
                          <m:sub>
                            <m:r>
                              <a:rPr lang="en-US" sz="1800" b="0" i="1" dirty="0" smtClean="0">
                                <a:solidFill>
                                  <a:schemeClr val="accent6">
                                    <a:lumMod val="50000"/>
                                  </a:schemeClr>
                                </a:solidFill>
                                <a:latin typeface="Cambria Math" panose="02040503050406030204" pitchFamily="18" charset="0"/>
                                <a:ea typeface="Cambria Math" panose="02040503050406030204" pitchFamily="18" charset="0"/>
                              </a:rPr>
                              <m:t>𝑖𝑗</m:t>
                            </m:r>
                          </m:sub>
                        </m:sSub>
                      </m:e>
                    </m:d>
                  </m:oMath>
                </a14:m>
                <a:endParaRPr lang="en-US" sz="1800" b="0" i="1" dirty="0">
                  <a:solidFill>
                    <a:schemeClr val="accent6">
                      <a:lumMod val="50000"/>
                    </a:schemeClr>
                  </a:solidFill>
                  <a:latin typeface="Cambria Math" panose="02040503050406030204" pitchFamily="18" charset="0"/>
                  <a:ea typeface="Cambria Math" panose="02040503050406030204" pitchFamily="18" charset="0"/>
                </a:endParaRPr>
              </a:p>
              <a:p>
                <a:r>
                  <a:rPr lang="en-US" sz="1800" b="0" i="1" dirty="0">
                    <a:solidFill>
                      <a:schemeClr val="accent6">
                        <a:lumMod val="50000"/>
                      </a:schemeClr>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p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𝐶</m:t>
                        </m:r>
                      </m:e>
                      <m:sup>
                        <m:r>
                          <a:rPr lang="en-US" sz="1800" b="0" i="1" smtClean="0">
                            <a:solidFill>
                              <a:schemeClr val="accent6">
                                <a:lumMod val="50000"/>
                              </a:schemeClr>
                            </a:solidFill>
                            <a:latin typeface="Cambria Math" panose="02040503050406030204" pitchFamily="18" charset="0"/>
                            <a:ea typeface="Cambria Math" panose="02040503050406030204" pitchFamily="18" charset="0"/>
                          </a:rPr>
                          <m:t>1</m:t>
                        </m:r>
                      </m:sup>
                    </m:sSup>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p>
                      <m:sSup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p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𝐶</m:t>
                        </m:r>
                      </m:e>
                      <m:sup>
                        <m:r>
                          <a:rPr lang="en-US" sz="1800" b="0" i="1" smtClean="0">
                            <a:solidFill>
                              <a:schemeClr val="accent6">
                                <a:lumMod val="50000"/>
                              </a:schemeClr>
                            </a:solidFill>
                            <a:latin typeface="Cambria Math" panose="02040503050406030204" pitchFamily="18" charset="0"/>
                            <a:ea typeface="Cambria Math" panose="02040503050406030204" pitchFamily="18" charset="0"/>
                          </a:rPr>
                          <m:t>2</m:t>
                        </m:r>
                      </m:sup>
                    </m:sSup>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𝐿</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𝐸</m:t>
                        </m:r>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 × </m:t>
                    </m:r>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𝐿</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 </m:t>
                    </m:r>
                    <m:d>
                      <m:dPr>
                        <m:begChr m:val="{"/>
                        <m:endChr m:val="}"/>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dPr>
                      <m:e>
                        <m:r>
                          <a:rPr lang="en-US" sz="1800" b="0" i="1" smtClean="0">
                            <a:solidFill>
                              <a:schemeClr val="accent6">
                                <a:lumMod val="50000"/>
                              </a:schemeClr>
                            </a:solidFill>
                            <a:latin typeface="Cambria Math" panose="02040503050406030204" pitchFamily="18" charset="0"/>
                            <a:ea typeface="Cambria Math" panose="02040503050406030204" pitchFamily="18" charset="0"/>
                          </a:rPr>
                          <m:t>0,1</m:t>
                        </m:r>
                      </m:e>
                    </m:d>
                  </m:oMath>
                </a14:m>
                <a:r>
                  <a:rPr lang="en-US" sz="1800" b="0" i="1" dirty="0">
                    <a:solidFill>
                      <a:schemeClr val="accent6">
                        <a:lumMod val="50000"/>
                      </a:schemeClr>
                    </a:solidFill>
                    <a:latin typeface="Cambria Math" panose="02040503050406030204" pitchFamily="18" charset="0"/>
                    <a:ea typeface="Cambria Math" panose="02040503050406030204" pitchFamily="18" charset="0"/>
                  </a:rPr>
                  <a:t> and </a:t>
                </a:r>
                <a14:m>
                  <m:oMath xmlns:m="http://schemas.openxmlformats.org/officeDocument/2006/math">
                    <m:sSup>
                      <m:sSup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p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𝐶</m:t>
                        </m:r>
                      </m:e>
                      <m:sup>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sup>
                    </m:sSup>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𝐿</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𝐿</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→{0,1}</m:t>
                    </m:r>
                  </m:oMath>
                </a14:m>
                <a:endParaRPr lang="en-US" sz="1800" b="0" i="1" dirty="0">
                  <a:solidFill>
                    <a:schemeClr val="accent6">
                      <a:lumMod val="50000"/>
                    </a:schemeClr>
                  </a:solidFill>
                  <a:latin typeface="Cambria Math" panose="02040503050406030204" pitchFamily="18" charset="0"/>
                  <a:ea typeface="Cambria Math" panose="02040503050406030204" pitchFamily="18" charset="0"/>
                </a:endParaRPr>
              </a:p>
              <a:p>
                <a:r>
                  <a:rPr lang="en-US" sz="1800" dirty="0">
                    <a:solidFill>
                      <a:schemeClr val="accent6">
                        <a:lumMod val="50000"/>
                      </a:schemeClr>
                    </a:solidFill>
                    <a:latin typeface="Cambria Math" panose="02040503050406030204" pitchFamily="18" charset="0"/>
                    <a:ea typeface="Cambria Math" panose="02040503050406030204" pitchFamily="18" charset="0"/>
                  </a:rPr>
                  <a:t>Assignment Cost : </a:t>
                </a:r>
                <a14:m>
                  <m:oMath xmlns:m="http://schemas.openxmlformats.org/officeDocument/2006/math">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𝑐</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𝑢</m:t>
                        </m:r>
                        <m:d>
                          <m:d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d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𝑙</m:t>
                            </m:r>
                          </m:e>
                        </m:d>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func>
                      <m:func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funcPr>
                      <m:fName>
                        <m:r>
                          <m:rPr>
                            <m:lit/>
                          </m:rPr>
                          <a:rPr lang="en-US" sz="1800" b="0" i="0" smtClean="0">
                            <a:solidFill>
                              <a:schemeClr val="accent6">
                                <a:lumMod val="50000"/>
                              </a:schemeClr>
                            </a:solidFill>
                            <a:latin typeface="Cambria Math" panose="02040503050406030204" pitchFamily="18" charset="0"/>
                            <a:ea typeface="Cambria Math" panose="02040503050406030204" pitchFamily="18" charset="0"/>
                          </a:rPr>
                          <m:t> </m:t>
                        </m:r>
                        <m:r>
                          <m:rPr>
                            <m:sty m:val="p"/>
                          </m:rPr>
                          <a:rPr lang="en-US" sz="1800" b="0" i="0" smtClean="0">
                            <a:solidFill>
                              <a:schemeClr val="accent6">
                                <a:lumMod val="50000"/>
                              </a:schemeClr>
                            </a:solidFill>
                            <a:latin typeface="Cambria Math" panose="02040503050406030204" pitchFamily="18" charset="0"/>
                            <a:ea typeface="Cambria Math" panose="02040503050406030204" pitchFamily="18" charset="0"/>
                          </a:rPr>
                          <m:t>log</m:t>
                        </m:r>
                      </m:fName>
                      <m:e>
                        <m:r>
                          <a:rPr lang="en-US" sz="1800" b="0" i="1" smtClean="0">
                            <a:solidFill>
                              <a:schemeClr val="accent6">
                                <a:lumMod val="50000"/>
                              </a:schemeClr>
                            </a:solidFill>
                            <a:latin typeface="Cambria Math" panose="02040503050406030204" pitchFamily="18" charset="0"/>
                            <a:ea typeface="Cambria Math" panose="02040503050406030204" pitchFamily="18" charset="0"/>
                          </a:rPr>
                          <m:t>𝑃</m:t>
                        </m:r>
                        <m:d>
                          <m:d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𝑓</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𝑢</m:t>
                                </m:r>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𝑙</m:t>
                            </m:r>
                          </m:e>
                        </m:d>
                      </m:e>
                    </m:func>
                  </m:oMath>
                </a14:m>
                <a:endParaRPr lang="en-US" sz="1800" dirty="0">
                  <a:solidFill>
                    <a:schemeClr val="accent6">
                      <a:lumMod val="50000"/>
                    </a:schemeClr>
                  </a:solidFill>
                  <a:latin typeface="Cambria Math" panose="02040503050406030204" pitchFamily="18" charset="0"/>
                  <a:ea typeface="Cambria Math" panose="02040503050406030204" pitchFamily="18" charset="0"/>
                </a:endParaRPr>
              </a:p>
              <a:p>
                <a:r>
                  <a:rPr lang="en-US" sz="1800" b="0" dirty="0">
                    <a:solidFill>
                      <a:schemeClr val="accent6">
                        <a:lumMod val="50000"/>
                      </a:schemeClr>
                    </a:solidFill>
                    <a:latin typeface="Cambria Math" panose="02040503050406030204" pitchFamily="18" charset="0"/>
                    <a:ea typeface="Cambria Math" panose="02040503050406030204" pitchFamily="18" charset="0"/>
                  </a:rPr>
                  <a:t>Constraint Cost  : </a:t>
                </a:r>
                <a14:m>
                  <m:oMath xmlns:m="http://schemas.openxmlformats.org/officeDocument/2006/math">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𝑑</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1</m:t>
                        </m:r>
                      </m:sub>
                    </m:sSub>
                    <m:d>
                      <m:d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𝑖</m:t>
                                </m:r>
                              </m:sub>
                            </m:sSub>
                          </m:sub>
                        </m:sSub>
                        <m:r>
                          <a:rPr lang="en-US" sz="1800" b="0" i="1" smtClean="0">
                            <a:solidFill>
                              <a:schemeClr val="accent6">
                                <a:lumMod val="50000"/>
                              </a:schemeClr>
                            </a:solidFill>
                            <a:latin typeface="Cambria Math" panose="02040503050406030204" pitchFamily="18" charset="0"/>
                            <a:ea typeface="Cambria Math" panose="02040503050406030204" pitchFamily="18" charset="0"/>
                          </a:rPr>
                          <m:t>, </m:t>
                        </m:r>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𝑖𝑗</m:t>
                                </m:r>
                              </m:sub>
                            </m:sSub>
                          </m:sub>
                        </m:sSub>
                      </m:e>
                    </m:d>
                    <m:r>
                      <a:rPr lang="en-US" sz="1800" b="0" i="1" smtClean="0">
                        <a:solidFill>
                          <a:schemeClr val="accent6">
                            <a:lumMod val="50000"/>
                          </a:schemeClr>
                        </a:solidFill>
                        <a:latin typeface="Cambria Math" panose="02040503050406030204" pitchFamily="18" charset="0"/>
                        <a:ea typeface="Cambria Math" panose="02040503050406030204" pitchFamily="18" charset="0"/>
                      </a:rPr>
                      <m:t>=0 </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𝑖𝑓</m:t>
                    </m:r>
                    <m:d>
                      <m:dPr>
                        <m:ctrlPr>
                          <a:rPr lang="en-US" sz="1800" i="1">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𝐸</m:t>
                                </m:r>
                              </m:e>
                              <m:sub>
                                <m:r>
                                  <a:rPr lang="en-US" sz="1800" i="1">
                                    <a:solidFill>
                                      <a:schemeClr val="accent6">
                                        <a:lumMod val="50000"/>
                                      </a:schemeClr>
                                    </a:solidFill>
                                    <a:latin typeface="Cambria Math" panose="02040503050406030204" pitchFamily="18" charset="0"/>
                                    <a:ea typeface="Cambria Math" panose="02040503050406030204" pitchFamily="18" charset="0"/>
                                  </a:rPr>
                                  <m:t>𝑖</m:t>
                                </m:r>
                              </m:sub>
                            </m:sSub>
                          </m:sub>
                        </m:sSub>
                        <m:r>
                          <a:rPr lang="en-US" sz="1800" i="1">
                            <a:solidFill>
                              <a:schemeClr val="accent6">
                                <a:lumMod val="50000"/>
                              </a:schemeClr>
                            </a:solidFill>
                            <a:latin typeface="Cambria Math" panose="02040503050406030204" pitchFamily="18" charset="0"/>
                            <a:ea typeface="Cambria Math" panose="02040503050406030204" pitchFamily="18" charset="0"/>
                          </a:rPr>
                          <m:t>, </m:t>
                        </m:r>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𝑅</m:t>
                                </m:r>
                              </m:e>
                              <m:sub>
                                <m:r>
                                  <a:rPr lang="en-US" sz="1800" i="1">
                                    <a:solidFill>
                                      <a:schemeClr val="accent6">
                                        <a:lumMod val="50000"/>
                                      </a:schemeClr>
                                    </a:solidFill>
                                    <a:latin typeface="Cambria Math" panose="02040503050406030204" pitchFamily="18" charset="0"/>
                                    <a:ea typeface="Cambria Math" panose="02040503050406030204" pitchFamily="18" charset="0"/>
                                  </a:rPr>
                                  <m:t>𝑖𝑗</m:t>
                                </m:r>
                              </m:sub>
                            </m:sSub>
                          </m:sub>
                        </m:sSub>
                      </m:e>
                    </m:d>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p>
                      <m:sSup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p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𝐶</m:t>
                        </m:r>
                      </m:e>
                      <m:sup>
                        <m:r>
                          <a:rPr lang="en-US" sz="1800" b="0" i="1" smtClean="0">
                            <a:solidFill>
                              <a:schemeClr val="accent6">
                                <a:lumMod val="50000"/>
                              </a:schemeClr>
                            </a:solidFill>
                            <a:latin typeface="Cambria Math" panose="02040503050406030204" pitchFamily="18" charset="0"/>
                            <a:ea typeface="Cambria Math" panose="02040503050406030204" pitchFamily="18" charset="0"/>
                          </a:rPr>
                          <m:t>1</m:t>
                        </m:r>
                      </m:sup>
                    </m:sSup>
                    <m:r>
                      <a:rPr lang="en-US" sz="1800" b="0" i="1" smtClean="0">
                        <a:solidFill>
                          <a:schemeClr val="accent6">
                            <a:lumMod val="50000"/>
                          </a:schemeClr>
                        </a:solidFill>
                        <a:latin typeface="Cambria Math" panose="02040503050406030204" pitchFamily="18" charset="0"/>
                        <a:ea typeface="Cambria Math" panose="02040503050406030204" pitchFamily="18" charset="0"/>
                      </a:rPr>
                      <m:t> </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𝑜𝑡h𝑒𝑟𝑤𝑖𝑠𝑒</m:t>
                    </m:r>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 </m:t>
                        </m:r>
                        <m:r>
                          <a:rPr lang="en-US" sz="1800" i="1">
                            <a:solidFill>
                              <a:schemeClr val="accent6">
                                <a:lumMod val="50000"/>
                              </a:schemeClr>
                            </a:solidFill>
                            <a:latin typeface="Cambria Math" panose="02040503050406030204" pitchFamily="18" charset="0"/>
                            <a:ea typeface="Cambria Math" panose="02040503050406030204" pitchFamily="18" charset="0"/>
                          </a:rPr>
                          <m:t>𝑑</m:t>
                        </m:r>
                      </m:e>
                      <m:sub>
                        <m:r>
                          <a:rPr lang="en-US" sz="1800" i="1">
                            <a:solidFill>
                              <a:schemeClr val="accent6">
                                <a:lumMod val="50000"/>
                              </a:schemeClr>
                            </a:solidFill>
                            <a:latin typeface="Cambria Math" panose="02040503050406030204" pitchFamily="18" charset="0"/>
                            <a:ea typeface="Cambria Math" panose="02040503050406030204" pitchFamily="18" charset="0"/>
                          </a:rPr>
                          <m:t>1</m:t>
                        </m:r>
                      </m:sub>
                    </m:sSub>
                    <m:d>
                      <m:dPr>
                        <m:ctrlPr>
                          <a:rPr lang="en-US" sz="1800" i="1">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𝐸</m:t>
                                </m:r>
                              </m:e>
                              <m:sub>
                                <m:r>
                                  <a:rPr lang="en-US" sz="1800" i="1">
                                    <a:solidFill>
                                      <a:schemeClr val="accent6">
                                        <a:lumMod val="50000"/>
                                      </a:schemeClr>
                                    </a:solidFill>
                                    <a:latin typeface="Cambria Math" panose="02040503050406030204" pitchFamily="18" charset="0"/>
                                    <a:ea typeface="Cambria Math" panose="02040503050406030204" pitchFamily="18" charset="0"/>
                                  </a:rPr>
                                  <m:t>𝑖</m:t>
                                </m:r>
                              </m:sub>
                            </m:sSub>
                          </m:sub>
                        </m:sSub>
                        <m:r>
                          <a:rPr lang="en-US" sz="1800" i="1">
                            <a:solidFill>
                              <a:schemeClr val="accent6">
                                <a:lumMod val="50000"/>
                              </a:schemeClr>
                            </a:solidFill>
                            <a:latin typeface="Cambria Math" panose="02040503050406030204" pitchFamily="18" charset="0"/>
                            <a:ea typeface="Cambria Math" panose="02040503050406030204" pitchFamily="18" charset="0"/>
                          </a:rPr>
                          <m:t>, </m:t>
                        </m:r>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𝑅</m:t>
                                </m:r>
                              </m:e>
                              <m:sub>
                                <m:r>
                                  <a:rPr lang="en-US" sz="1800" i="1">
                                    <a:solidFill>
                                      <a:schemeClr val="accent6">
                                        <a:lumMod val="50000"/>
                                      </a:schemeClr>
                                    </a:solidFill>
                                    <a:latin typeface="Cambria Math" panose="02040503050406030204" pitchFamily="18" charset="0"/>
                                    <a:ea typeface="Cambria Math" panose="02040503050406030204" pitchFamily="18" charset="0"/>
                                  </a:rPr>
                                  <m:t>𝑖𝑗</m:t>
                                </m:r>
                              </m:sub>
                            </m:sSub>
                          </m:sub>
                        </m:sSub>
                      </m:e>
                    </m:d>
                    <m:r>
                      <a:rPr lang="en-US" sz="1800" i="1">
                        <a:solidFill>
                          <a:schemeClr val="accent6">
                            <a:lumMod val="50000"/>
                          </a:schemeClr>
                        </a:solidFill>
                        <a:latin typeface="Cambria Math" panose="02040503050406030204" pitchFamily="18" charset="0"/>
                        <a:ea typeface="Cambria Math" panose="02040503050406030204" pitchFamily="18" charset="0"/>
                      </a:rPr>
                      <m:t>=</m:t>
                    </m:r>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oMath>
                </a14:m>
                <a:endParaRPr lang="en-US" sz="1800" b="0" dirty="0">
                  <a:solidFill>
                    <a:schemeClr val="accent6">
                      <a:lumMod val="50000"/>
                    </a:schemeClr>
                  </a:solidFill>
                  <a:latin typeface="Cambria Math" panose="02040503050406030204" pitchFamily="18" charset="0"/>
                  <a:ea typeface="Cambria Math" panose="02040503050406030204" pitchFamily="18" charset="0"/>
                </a:endParaRPr>
              </a:p>
              <a:p>
                <a14:m>
                  <m:oMath xmlns:m="http://schemas.openxmlformats.org/officeDocument/2006/math">
                    <m:r>
                      <a:rPr lang="en-US" sz="1800" b="0" i="1" smtClean="0">
                        <a:solidFill>
                          <a:schemeClr val="accent6">
                            <a:lumMod val="50000"/>
                          </a:schemeClr>
                        </a:solidFill>
                        <a:latin typeface="Cambria Math" panose="02040503050406030204" pitchFamily="18" charset="0"/>
                        <a:ea typeface="Cambria Math" panose="02040503050406030204" pitchFamily="18" charset="0"/>
                      </a:rPr>
                      <m:t>𝐶</m:t>
                    </m:r>
                    <m:d>
                      <m:d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d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𝑓</m:t>
                        </m:r>
                      </m:e>
                    </m:d>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nary>
                      <m:naryPr>
                        <m:chr m:val="∑"/>
                        <m:supHide m:val="on"/>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naryPr>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𝑢</m:t>
                        </m:r>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𝐸</m:t>
                        </m:r>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sub>
                      <m:sup/>
                      <m:e>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𝑐</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𝑢</m:t>
                            </m:r>
                          </m:sub>
                        </m:sSub>
                        <m:d>
                          <m:d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𝑓</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𝑢</m:t>
                                </m:r>
                              </m:sub>
                            </m:sSub>
                          </m:e>
                        </m:d>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nary>
                          <m:naryPr>
                            <m:chr m:val="∑"/>
                            <m:supHide m:val="on"/>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naryPr>
                          <m:sub>
                            <m:sSub>
                              <m:sSubPr>
                                <m:ctrlPr>
                                  <a:rPr lang="en-US" sz="18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𝑖𝑗</m:t>
                                </m:r>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r>
                                  <a:rPr lang="en-US" sz="1800" b="0" i="1" smtClean="0">
                                    <a:solidFill>
                                      <a:schemeClr val="accent6">
                                        <a:lumMod val="50000"/>
                                      </a:schemeClr>
                                    </a:solidFill>
                                    <a:latin typeface="Cambria Math" panose="02040503050406030204" pitchFamily="18" charset="0"/>
                                    <a:ea typeface="Cambria Math" panose="02040503050406030204" pitchFamily="18" charset="0"/>
                                  </a:rPr>
                                  <m:t>𝑅</m:t>
                                </m:r>
                              </m:sub>
                            </m:sSub>
                          </m:sub>
                          <m:sup/>
                          <m:e>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𝑑</m:t>
                                </m:r>
                              </m:e>
                              <m:sub>
                                <m:r>
                                  <a:rPr lang="en-US" sz="1800" i="1">
                                    <a:solidFill>
                                      <a:schemeClr val="accent6">
                                        <a:lumMod val="50000"/>
                                      </a:schemeClr>
                                    </a:solidFill>
                                    <a:latin typeface="Cambria Math" panose="02040503050406030204" pitchFamily="18" charset="0"/>
                                    <a:ea typeface="Cambria Math" panose="02040503050406030204" pitchFamily="18" charset="0"/>
                                  </a:rPr>
                                  <m:t>1</m:t>
                                </m:r>
                              </m:sub>
                            </m:sSub>
                            <m:d>
                              <m:dPr>
                                <m:ctrlPr>
                                  <a:rPr lang="en-US" sz="1800" i="1">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𝐸</m:t>
                                        </m:r>
                                      </m:e>
                                      <m:sub>
                                        <m:r>
                                          <a:rPr lang="en-US" sz="1800" i="1">
                                            <a:solidFill>
                                              <a:schemeClr val="accent6">
                                                <a:lumMod val="50000"/>
                                              </a:schemeClr>
                                            </a:solidFill>
                                            <a:latin typeface="Cambria Math" panose="02040503050406030204" pitchFamily="18" charset="0"/>
                                            <a:ea typeface="Cambria Math" panose="02040503050406030204" pitchFamily="18" charset="0"/>
                                          </a:rPr>
                                          <m:t>𝑖</m:t>
                                        </m:r>
                                      </m:sub>
                                    </m:sSub>
                                  </m:sub>
                                </m:sSub>
                                <m:r>
                                  <a:rPr lang="en-US" sz="1800" i="1">
                                    <a:solidFill>
                                      <a:schemeClr val="accent6">
                                        <a:lumMod val="50000"/>
                                      </a:schemeClr>
                                    </a:solidFill>
                                    <a:latin typeface="Cambria Math" panose="02040503050406030204" pitchFamily="18" charset="0"/>
                                    <a:ea typeface="Cambria Math" panose="02040503050406030204" pitchFamily="18" charset="0"/>
                                  </a:rPr>
                                  <m:t>, </m:t>
                                </m:r>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𝑅</m:t>
                                        </m:r>
                                      </m:e>
                                      <m:sub>
                                        <m:r>
                                          <a:rPr lang="en-US" sz="1800" i="1">
                                            <a:solidFill>
                                              <a:schemeClr val="accent6">
                                                <a:lumMod val="50000"/>
                                              </a:schemeClr>
                                            </a:solidFill>
                                            <a:latin typeface="Cambria Math" panose="02040503050406030204" pitchFamily="18" charset="0"/>
                                            <a:ea typeface="Cambria Math" panose="02040503050406030204" pitchFamily="18" charset="0"/>
                                          </a:rPr>
                                          <m:t>𝑖𝑗</m:t>
                                        </m:r>
                                      </m:sub>
                                    </m:sSub>
                                  </m:sub>
                                </m:sSub>
                              </m:e>
                            </m:d>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𝑑</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2</m:t>
                                </m:r>
                              </m:sub>
                            </m:sSub>
                            <m:d>
                              <m:dPr>
                                <m:ctrlPr>
                                  <a:rPr lang="en-US" sz="1800" i="1">
                                    <a:solidFill>
                                      <a:schemeClr val="accent6">
                                        <a:lumMod val="50000"/>
                                      </a:schemeClr>
                                    </a:solidFill>
                                    <a:latin typeface="Cambria Math" panose="02040503050406030204" pitchFamily="18" charset="0"/>
                                    <a:ea typeface="Cambria Math" panose="02040503050406030204" pitchFamily="18" charset="0"/>
                                  </a:rPr>
                                </m:ctrlPr>
                              </m:dPr>
                              <m:e>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𝐸</m:t>
                                        </m:r>
                                      </m:e>
                                      <m:sub>
                                        <m:r>
                                          <a:rPr lang="en-US" sz="1800" b="0" i="1" smtClean="0">
                                            <a:solidFill>
                                              <a:schemeClr val="accent6">
                                                <a:lumMod val="50000"/>
                                              </a:schemeClr>
                                            </a:solidFill>
                                            <a:latin typeface="Cambria Math" panose="02040503050406030204" pitchFamily="18" charset="0"/>
                                            <a:ea typeface="Cambria Math" panose="02040503050406030204" pitchFamily="18" charset="0"/>
                                          </a:rPr>
                                          <m:t>𝑗</m:t>
                                        </m:r>
                                      </m:sub>
                                    </m:sSub>
                                  </m:sub>
                                </m:sSub>
                                <m:r>
                                  <a:rPr lang="en-US" sz="1800" i="1">
                                    <a:solidFill>
                                      <a:schemeClr val="accent6">
                                        <a:lumMod val="50000"/>
                                      </a:schemeClr>
                                    </a:solidFill>
                                    <a:latin typeface="Cambria Math" panose="02040503050406030204" pitchFamily="18" charset="0"/>
                                    <a:ea typeface="Cambria Math" panose="02040503050406030204" pitchFamily="18" charset="0"/>
                                  </a:rPr>
                                  <m:t>, </m:t>
                                </m:r>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𝑓</m:t>
                                    </m:r>
                                  </m:e>
                                  <m:sub>
                                    <m:sSub>
                                      <m:sSubPr>
                                        <m:ctrlPr>
                                          <a:rPr lang="en-US" sz="1800" i="1">
                                            <a:solidFill>
                                              <a:schemeClr val="accent6">
                                                <a:lumMod val="50000"/>
                                              </a:schemeClr>
                                            </a:solidFill>
                                            <a:latin typeface="Cambria Math" panose="02040503050406030204" pitchFamily="18" charset="0"/>
                                            <a:ea typeface="Cambria Math" panose="020405030504060302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rPr>
                                          <m:t>𝑅</m:t>
                                        </m:r>
                                      </m:e>
                                      <m:sub>
                                        <m:r>
                                          <a:rPr lang="en-US" sz="1800" i="1">
                                            <a:solidFill>
                                              <a:schemeClr val="accent6">
                                                <a:lumMod val="50000"/>
                                              </a:schemeClr>
                                            </a:solidFill>
                                            <a:latin typeface="Cambria Math" panose="02040503050406030204" pitchFamily="18" charset="0"/>
                                            <a:ea typeface="Cambria Math" panose="02040503050406030204" pitchFamily="18" charset="0"/>
                                          </a:rPr>
                                          <m:t>𝑖𝑗</m:t>
                                        </m:r>
                                      </m:sub>
                                    </m:sSub>
                                  </m:sub>
                                </m:sSub>
                              </m:e>
                            </m:d>
                            <m:r>
                              <a:rPr lang="en-US" sz="1800" b="0" i="1" smtClean="0">
                                <a:solidFill>
                                  <a:schemeClr val="accent6">
                                    <a:lumMod val="50000"/>
                                  </a:schemeClr>
                                </a:solidFill>
                                <a:latin typeface="Cambria Math" panose="02040503050406030204" pitchFamily="18" charset="0"/>
                                <a:ea typeface="Cambria Math" panose="02040503050406030204" pitchFamily="18" charset="0"/>
                              </a:rPr>
                              <m:t>]</m:t>
                            </m:r>
                          </m:e>
                        </m:nary>
                      </m:e>
                    </m:nary>
                  </m:oMath>
                </a14:m>
                <a:endParaRPr lang="en-US" sz="1800" b="0" dirty="0">
                  <a:solidFill>
                    <a:schemeClr val="accent6">
                      <a:lumMod val="50000"/>
                    </a:schemeClr>
                  </a:solidFill>
                  <a:latin typeface="Cambria Math" panose="02040503050406030204" pitchFamily="18" charset="0"/>
                  <a:ea typeface="Cambria Math" panose="02040503050406030204" pitchFamily="18" charset="0"/>
                </a:endParaRPr>
              </a:p>
              <a:p>
                <a:pPr marL="0" indent="0">
                  <a:buNone/>
                </a:pPr>
                <a:endParaRPr lang="en-US" sz="1800" b="0" i="1" dirty="0">
                  <a:solidFill>
                    <a:schemeClr val="accent6">
                      <a:lumMod val="50000"/>
                    </a:schemeClr>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1" smtClean="0">
                          <a:solidFill>
                            <a:schemeClr val="accent6">
                              <a:lumMod val="50000"/>
                            </a:schemeClr>
                          </a:solidFill>
                          <a:latin typeface="Cambria Math" panose="02040503050406030204" pitchFamily="18" charset="0"/>
                        </a:rPr>
                        <m:t> </m:t>
                      </m:r>
                    </m:oMath>
                  </m:oMathPara>
                </a14:m>
                <a:endParaRPr lang="en-US" sz="1800" b="0" dirty="0">
                  <a:solidFill>
                    <a:schemeClr val="accent6">
                      <a:lumMod val="50000"/>
                    </a:schemeClr>
                  </a:solidFill>
                </a:endParaRPr>
              </a:p>
              <a:p>
                <a:pPr marL="0" indent="0">
                  <a:buNone/>
                </a:pPr>
                <a:endParaRPr lang="en-US" sz="1800" b="0" dirty="0">
                  <a:solidFill>
                    <a:schemeClr val="accent6">
                      <a:lumMod val="50000"/>
                    </a:schemeClr>
                  </a:solidFill>
                </a:endParaRPr>
              </a:p>
            </p:txBody>
          </p:sp>
        </mc:Choice>
        <mc:Fallback>
          <p:sp>
            <p:nvSpPr>
              <p:cNvPr id="5" name="Content Placeholder 3"/>
              <p:cNvSpPr txBox="1">
                <a:spLocks noRot="1" noChangeAspect="1" noMove="1" noResize="1" noEditPoints="1" noAdjustHandles="1" noChangeArrowheads="1" noChangeShapeType="1" noTextEdit="1"/>
              </p:cNvSpPr>
              <p:nvPr/>
            </p:nvSpPr>
            <p:spPr>
              <a:xfrm>
                <a:off x="457199" y="1016001"/>
                <a:ext cx="8451991" cy="3578622"/>
              </a:xfrm>
              <a:prstGeom prst="rect">
                <a:avLst/>
              </a:prstGeom>
              <a:blipFill>
                <a:blip r:embed="rId2"/>
                <a:stretch>
                  <a:fillRect l="-450" t="-707" b="-1872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DA51E61-FC34-CB4E-BBF6-B92ACDA2E492}"/>
              </a:ext>
            </a:extLst>
          </p:cNvPr>
          <p:cNvPicPr>
            <a:picLocks noChangeAspect="1"/>
          </p:cNvPicPr>
          <p:nvPr/>
        </p:nvPicPr>
        <p:blipFill>
          <a:blip r:embed="rId3"/>
          <a:stretch>
            <a:fillRect/>
          </a:stretch>
        </p:blipFill>
        <p:spPr>
          <a:xfrm>
            <a:off x="2201273" y="911625"/>
            <a:ext cx="4447358" cy="3205563"/>
          </a:xfrm>
          <a:prstGeom prst="rect">
            <a:avLst/>
          </a:prstGeom>
        </p:spPr>
      </p:pic>
      <p:pic>
        <p:nvPicPr>
          <p:cNvPr id="7" name="Picture 6">
            <a:extLst>
              <a:ext uri="{FF2B5EF4-FFF2-40B4-BE49-F238E27FC236}">
                <a16:creationId xmlns:a16="http://schemas.microsoft.com/office/drawing/2014/main" id="{3C268B7E-0117-0344-8BBC-4575136BD5BE}"/>
              </a:ext>
            </a:extLst>
          </p:cNvPr>
          <p:cNvPicPr>
            <a:picLocks noChangeAspect="1"/>
          </p:cNvPicPr>
          <p:nvPr/>
        </p:nvPicPr>
        <p:blipFill>
          <a:blip r:embed="rId3"/>
          <a:stretch>
            <a:fillRect/>
          </a:stretch>
        </p:blipFill>
        <p:spPr>
          <a:xfrm>
            <a:off x="5985916" y="170657"/>
            <a:ext cx="2923274" cy="2107035"/>
          </a:xfrm>
          <a:prstGeom prst="rect">
            <a:avLst/>
          </a:prstGeom>
        </p:spPr>
      </p:pic>
    </p:spTree>
    <p:extLst>
      <p:ext uri="{BB962C8B-B14F-4D97-AF65-F5344CB8AC3E}">
        <p14:creationId xmlns:p14="http://schemas.microsoft.com/office/powerpoint/2010/main" val="5845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a:t>Details of the contributions (Constraints)</a:t>
            </a:r>
          </a:p>
        </p:txBody>
      </p:sp>
      <p:sp>
        <p:nvSpPr>
          <p:cNvPr id="5" name="Content Placeholder 3"/>
          <p:cNvSpPr txBox="1">
            <a:spLocks/>
          </p:cNvSpPr>
          <p:nvPr/>
        </p:nvSpPr>
        <p:spPr>
          <a:xfrm>
            <a:off x="457199" y="1016001"/>
            <a:ext cx="7890933" cy="3578622"/>
          </a:xfrm>
          <a:prstGeom prst="rect">
            <a:avLst/>
          </a:prstGeom>
        </p:spPr>
        <p:txBody>
          <a:bodyPr>
            <a:no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0" dirty="0"/>
          </a:p>
        </p:txBody>
      </p:sp>
      <p:pic>
        <p:nvPicPr>
          <p:cNvPr id="7" name="Picture 6">
            <a:extLst>
              <a:ext uri="{FF2B5EF4-FFF2-40B4-BE49-F238E27FC236}">
                <a16:creationId xmlns:a16="http://schemas.microsoft.com/office/drawing/2014/main" id="{2A7FD5BE-D046-B541-AEC4-A47DFC068C41}"/>
              </a:ext>
            </a:extLst>
          </p:cNvPr>
          <p:cNvPicPr>
            <a:picLocks noChangeAspect="1"/>
          </p:cNvPicPr>
          <p:nvPr/>
        </p:nvPicPr>
        <p:blipFill>
          <a:blip r:embed="rId2"/>
          <a:stretch>
            <a:fillRect/>
          </a:stretch>
        </p:blipFill>
        <p:spPr>
          <a:xfrm>
            <a:off x="595610" y="772621"/>
            <a:ext cx="7752522" cy="3862847"/>
          </a:xfrm>
          <a:prstGeom prst="rect">
            <a:avLst/>
          </a:prstGeom>
        </p:spPr>
      </p:pic>
      <p:sp>
        <p:nvSpPr>
          <p:cNvPr id="8" name="TextBox 7">
            <a:extLst>
              <a:ext uri="{FF2B5EF4-FFF2-40B4-BE49-F238E27FC236}">
                <a16:creationId xmlns:a16="http://schemas.microsoft.com/office/drawing/2014/main" id="{77C0A41D-998B-B240-A25B-4D0941721A59}"/>
              </a:ext>
            </a:extLst>
          </p:cNvPr>
          <p:cNvSpPr txBox="1"/>
          <p:nvPr/>
        </p:nvSpPr>
        <p:spPr>
          <a:xfrm>
            <a:off x="2590801" y="4649677"/>
            <a:ext cx="5813654" cy="646331"/>
          </a:xfrm>
          <a:prstGeom prst="rect">
            <a:avLst/>
          </a:prstGeom>
          <a:noFill/>
        </p:spPr>
        <p:txBody>
          <a:bodyPr wrap="square" rtlCol="0">
            <a:spAutoFit/>
          </a:bodyPr>
          <a:lstStyle/>
          <a:p>
            <a:r>
              <a:rPr lang="en-US" dirty="0"/>
              <a:t>Global Inference Using Integer Linear Programming , </a:t>
            </a:r>
            <a:r>
              <a:rPr lang="en-US" dirty="0" err="1"/>
              <a:t>Yih</a:t>
            </a:r>
            <a:r>
              <a:rPr lang="en-US" dirty="0"/>
              <a:t>, 04</a:t>
            </a:r>
          </a:p>
          <a:p>
            <a:endParaRPr lang="en-US" dirty="0"/>
          </a:p>
        </p:txBody>
      </p:sp>
      <p:sp>
        <p:nvSpPr>
          <p:cNvPr id="9" name="Right Arrow 8">
            <a:extLst>
              <a:ext uri="{FF2B5EF4-FFF2-40B4-BE49-F238E27FC236}">
                <a16:creationId xmlns:a16="http://schemas.microsoft.com/office/drawing/2014/main" id="{11F639CB-B63C-114D-B57E-AE2EFECB2CA1}"/>
              </a:ext>
            </a:extLst>
          </p:cNvPr>
          <p:cNvSpPr/>
          <p:nvPr/>
        </p:nvSpPr>
        <p:spPr>
          <a:xfrm>
            <a:off x="1" y="1134737"/>
            <a:ext cx="683046" cy="38559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E1823D20-0220-E44E-80D0-96D7412B0101}"/>
              </a:ext>
            </a:extLst>
          </p:cNvPr>
          <p:cNvSpPr/>
          <p:nvPr/>
        </p:nvSpPr>
        <p:spPr>
          <a:xfrm>
            <a:off x="1" y="3237582"/>
            <a:ext cx="683046" cy="38559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90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a:t>Details of the contributions (ILP)</a:t>
            </a:r>
          </a:p>
        </p:txBody>
      </p:sp>
      <p:sp>
        <p:nvSpPr>
          <p:cNvPr id="5" name="Content Placeholder 3"/>
          <p:cNvSpPr txBox="1">
            <a:spLocks/>
          </p:cNvSpPr>
          <p:nvPr/>
        </p:nvSpPr>
        <p:spPr>
          <a:xfrm>
            <a:off x="457199" y="1016001"/>
            <a:ext cx="7890933" cy="3578622"/>
          </a:xfrm>
          <a:prstGeom prst="rect">
            <a:avLst/>
          </a:prstGeom>
        </p:spPr>
        <p:txBody>
          <a:bodyPr>
            <a:no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0" dirty="0"/>
          </a:p>
        </p:txBody>
      </p:sp>
      <p:pic>
        <p:nvPicPr>
          <p:cNvPr id="6" name="Picture 5">
            <a:extLst>
              <a:ext uri="{FF2B5EF4-FFF2-40B4-BE49-F238E27FC236}">
                <a16:creationId xmlns:a16="http://schemas.microsoft.com/office/drawing/2014/main" id="{4F6018C2-EACB-E84C-A8B1-6E0D1E19E6A3}"/>
              </a:ext>
            </a:extLst>
          </p:cNvPr>
          <p:cNvPicPr>
            <a:picLocks noChangeAspect="1"/>
          </p:cNvPicPr>
          <p:nvPr/>
        </p:nvPicPr>
        <p:blipFill>
          <a:blip r:embed="rId2"/>
          <a:stretch>
            <a:fillRect/>
          </a:stretch>
        </p:blipFill>
        <p:spPr>
          <a:xfrm>
            <a:off x="532903" y="811633"/>
            <a:ext cx="7229558" cy="4316382"/>
          </a:xfrm>
          <a:prstGeom prst="rect">
            <a:avLst/>
          </a:prstGeom>
        </p:spPr>
      </p:pic>
      <p:sp>
        <p:nvSpPr>
          <p:cNvPr id="4" name="Right Arrow 3">
            <a:extLst>
              <a:ext uri="{FF2B5EF4-FFF2-40B4-BE49-F238E27FC236}">
                <a16:creationId xmlns:a16="http://schemas.microsoft.com/office/drawing/2014/main" id="{F6D0B63E-4C04-474C-8EDD-BC5EA2F1624C}"/>
              </a:ext>
            </a:extLst>
          </p:cNvPr>
          <p:cNvSpPr/>
          <p:nvPr/>
        </p:nvSpPr>
        <p:spPr>
          <a:xfrm>
            <a:off x="154135" y="2725530"/>
            <a:ext cx="1283466" cy="41864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5A9BC3A6-C0C8-014B-9857-5D92DBF25191}"/>
              </a:ext>
            </a:extLst>
          </p:cNvPr>
          <p:cNvSpPr/>
          <p:nvPr/>
        </p:nvSpPr>
        <p:spPr>
          <a:xfrm>
            <a:off x="133777" y="3617974"/>
            <a:ext cx="1283466" cy="41864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E738BC61-FEC4-314E-954A-E589E240FAF6}"/>
              </a:ext>
            </a:extLst>
          </p:cNvPr>
          <p:cNvSpPr/>
          <p:nvPr/>
        </p:nvSpPr>
        <p:spPr>
          <a:xfrm>
            <a:off x="154135" y="4423496"/>
            <a:ext cx="1283466" cy="418641"/>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3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9</a:t>
            </a:fld>
            <a:endParaRPr lang="en-US" dirty="0"/>
          </a:p>
        </p:txBody>
      </p:sp>
      <p:sp>
        <p:nvSpPr>
          <p:cNvPr id="3" name="Title 2"/>
          <p:cNvSpPr>
            <a:spLocks noGrp="1"/>
          </p:cNvSpPr>
          <p:nvPr>
            <p:ph type="title"/>
          </p:nvPr>
        </p:nvSpPr>
        <p:spPr/>
        <p:txBody>
          <a:bodyPr>
            <a:normAutofit/>
          </a:bodyPr>
          <a:lstStyle/>
          <a:p>
            <a:r>
              <a:rPr lang="en-US" dirty="0"/>
              <a:t>Details of the contributions</a:t>
            </a:r>
          </a:p>
        </p:txBody>
      </p:sp>
      <p:sp>
        <p:nvSpPr>
          <p:cNvPr id="5" name="Content Placeholder 3"/>
          <p:cNvSpPr txBox="1">
            <a:spLocks/>
          </p:cNvSpPr>
          <p:nvPr/>
        </p:nvSpPr>
        <p:spPr>
          <a:xfrm>
            <a:off x="457199" y="1016001"/>
            <a:ext cx="7890933" cy="3578622"/>
          </a:xfrm>
          <a:prstGeom prst="rect">
            <a:avLst/>
          </a:prstGeom>
        </p:spPr>
        <p:txBody>
          <a:bodyPr>
            <a:no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0"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C547603-C823-2D4A-A0F2-DE218943B83C}"/>
                  </a:ext>
                </a:extLst>
              </p:cNvPr>
              <p:cNvSpPr txBox="1"/>
              <p:nvPr/>
            </p:nvSpPr>
            <p:spPr>
              <a:xfrm>
                <a:off x="238539" y="914400"/>
                <a:ext cx="8776252"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accent6">
                        <a:lumMod val="50000"/>
                      </a:schemeClr>
                    </a:solidFill>
                  </a:rPr>
                  <a:t>Linear Programming Relaxation</a:t>
                </a:r>
              </a:p>
              <a:p>
                <a:pPr marL="914400" lvl="1" indent="-457200">
                  <a:buFont typeface="Arial" panose="020B0604020202020204" pitchFamily="34" charset="0"/>
                  <a:buChar char="•"/>
                </a:pPr>
                <a:r>
                  <a:rPr lang="en-US" sz="2000" dirty="0">
                    <a:solidFill>
                      <a:schemeClr val="accent6">
                        <a:lumMod val="50000"/>
                      </a:schemeClr>
                    </a:solidFill>
                  </a:rPr>
                  <a:t>Relax the integral constraints</a:t>
                </a:r>
              </a:p>
              <a:p>
                <a:pPr marL="914400" lvl="1" indent="-457200">
                  <a:buFont typeface="Arial" panose="020B0604020202020204" pitchFamily="34" charset="0"/>
                  <a:buChar char="•"/>
                </a:pPr>
                <a:r>
                  <a:rPr lang="en-US" sz="2000" dirty="0">
                    <a:solidFill>
                      <a:schemeClr val="accent6">
                        <a:lumMod val="50000"/>
                      </a:schemeClr>
                    </a:solidFill>
                  </a:rPr>
                  <a:t>Rounding : good approximations</a:t>
                </a:r>
              </a:p>
              <a:p>
                <a:pPr lvl="1"/>
                <a:r>
                  <a:rPr lang="en-US" sz="2000" dirty="0">
                    <a:solidFill>
                      <a:schemeClr val="accent6">
                        <a:lumMod val="50000"/>
                      </a:schemeClr>
                    </a:solidFill>
                  </a:rPr>
                  <a:t>	</a:t>
                </a:r>
                <a:r>
                  <a:rPr lang="en-US" sz="2400" dirty="0">
                    <a:solidFill>
                      <a:schemeClr val="accent6">
                        <a:lumMod val="50000"/>
                      </a:schemeClr>
                    </a:solidFill>
                  </a:rPr>
                  <a:t>			</a:t>
                </a:r>
              </a:p>
              <a:p>
                <a:pPr marL="457200" indent="-457200">
                  <a:buFont typeface="Arial" panose="020B0604020202020204" pitchFamily="34" charset="0"/>
                  <a:buChar char="•"/>
                </a:pPr>
                <a:r>
                  <a:rPr lang="en-US" sz="2400" dirty="0">
                    <a:solidFill>
                      <a:schemeClr val="accent6">
                        <a:lumMod val="50000"/>
                      </a:schemeClr>
                    </a:solidFill>
                  </a:rPr>
                  <a:t>Branch and Bound and Cutting Plane</a:t>
                </a:r>
              </a:p>
              <a:p>
                <a:pPr marL="914400" lvl="1" indent="-457200">
                  <a:buFont typeface="Arial" panose="020B0604020202020204" pitchFamily="34" charset="0"/>
                  <a:buChar char="•"/>
                </a:pPr>
                <a:r>
                  <a:rPr lang="en-US" sz="2000" b="0" dirty="0">
                    <a:solidFill>
                      <a:schemeClr val="accent6">
                        <a:lumMod val="50000"/>
                      </a:schemeClr>
                    </a:solidFill>
                  </a:rPr>
                  <a:t>BB :</a:t>
                </a:r>
                <a14:m>
                  <m:oMath xmlns:m="http://schemas.openxmlformats.org/officeDocument/2006/math">
                    <m:func>
                      <m:funcPr>
                        <m:ctrlPr>
                          <a:rPr lang="en-US" sz="2000" b="0" i="1" smtClean="0">
                            <a:solidFill>
                              <a:schemeClr val="accent6">
                                <a:lumMod val="50000"/>
                              </a:schemeClr>
                            </a:solidFill>
                            <a:latin typeface="Cambria Math" panose="02040503050406030204" pitchFamily="18" charset="0"/>
                          </a:rPr>
                        </m:ctrlPr>
                      </m:funcPr>
                      <m:fName>
                        <m:r>
                          <m:rPr>
                            <m:sty m:val="p"/>
                          </m:rPr>
                          <a:rPr lang="en-US" sz="2000" b="0" i="0" smtClean="0">
                            <a:solidFill>
                              <a:schemeClr val="accent6">
                                <a:lumMod val="50000"/>
                              </a:schemeClr>
                            </a:solidFill>
                            <a:latin typeface="Cambria Math" panose="02040503050406030204" pitchFamily="18" charset="0"/>
                          </a:rPr>
                          <m:t>min</m:t>
                        </m:r>
                      </m:fName>
                      <m:e>
                        <m:d>
                          <m:dPr>
                            <m:begChr m:val="{"/>
                            <m:endChr m:val="}"/>
                            <m:ctrlPr>
                              <a:rPr lang="en-US" sz="2000" b="0" i="1" smtClean="0">
                                <a:solidFill>
                                  <a:schemeClr val="accent6">
                                    <a:lumMod val="50000"/>
                                  </a:schemeClr>
                                </a:solidFill>
                                <a:latin typeface="Cambria Math" panose="02040503050406030204" pitchFamily="18" charset="0"/>
                              </a:rPr>
                            </m:ctrlPr>
                          </m:dPr>
                          <m:e>
                            <m:r>
                              <a:rPr lang="en-US" sz="2000" b="0" i="1" smtClean="0">
                                <a:solidFill>
                                  <a:schemeClr val="accent6">
                                    <a:lumMod val="50000"/>
                                  </a:schemeClr>
                                </a:solidFill>
                                <a:latin typeface="Cambria Math" panose="02040503050406030204" pitchFamily="18" charset="0"/>
                              </a:rPr>
                              <m:t>𝑐𝑥</m:t>
                            </m:r>
                            <m:r>
                              <a:rPr lang="en-US" sz="2000" b="0" i="1" smtClean="0">
                                <a:solidFill>
                                  <a:schemeClr val="accent6">
                                    <a:lumMod val="50000"/>
                                  </a:schemeClr>
                                </a:solidFill>
                                <a:latin typeface="Cambria Math" panose="02040503050406030204" pitchFamily="18" charset="0"/>
                              </a:rPr>
                              <m:t> :</m:t>
                            </m:r>
                            <m:r>
                              <a:rPr lang="en-US" sz="2000" b="0" i="1" smtClean="0">
                                <a:solidFill>
                                  <a:schemeClr val="accent6">
                                    <a:lumMod val="50000"/>
                                  </a:schemeClr>
                                </a:solidFill>
                                <a:latin typeface="Cambria Math" panose="02040503050406030204" pitchFamily="18" charset="0"/>
                              </a:rPr>
                              <m:t>𝑥</m:t>
                            </m:r>
                            <m:r>
                              <a:rPr lang="en-US" sz="2000" b="0" i="1" smtClean="0">
                                <a:solidFill>
                                  <a:schemeClr val="accent6">
                                    <a:lumMod val="50000"/>
                                  </a:schemeClr>
                                </a:solidFill>
                                <a:latin typeface="Cambria Math" panose="02040503050406030204" pitchFamily="18" charset="0"/>
                              </a:rPr>
                              <m:t>∈</m:t>
                            </m:r>
                            <m:r>
                              <a:rPr lang="en-US" sz="2000" b="0" i="1" smtClean="0">
                                <a:solidFill>
                                  <a:schemeClr val="accent6">
                                    <a:lumMod val="50000"/>
                                  </a:schemeClr>
                                </a:solidFill>
                                <a:latin typeface="Cambria Math" panose="02040503050406030204" pitchFamily="18" charset="0"/>
                              </a:rPr>
                              <m:t>𝑆</m:t>
                            </m:r>
                            <m:r>
                              <a:rPr lang="en-US" sz="2000" b="0" i="1" smtClean="0">
                                <a:solidFill>
                                  <a:schemeClr val="accent6">
                                    <a:lumMod val="50000"/>
                                  </a:schemeClr>
                                </a:solidFill>
                                <a:latin typeface="Cambria Math" panose="02040503050406030204" pitchFamily="18" charset="0"/>
                              </a:rPr>
                              <m:t>, </m:t>
                            </m:r>
                            <m:r>
                              <a:rPr lang="en-US" sz="2000" b="0" i="1" smtClean="0">
                                <a:solidFill>
                                  <a:schemeClr val="accent6">
                                    <a:lumMod val="50000"/>
                                  </a:schemeClr>
                                </a:solidFill>
                                <a:latin typeface="Cambria Math" panose="02040503050406030204" pitchFamily="18" charset="0"/>
                              </a:rPr>
                              <m:t>𝑥</m:t>
                            </m:r>
                            <m:r>
                              <a:rPr lang="en-US" sz="2000" b="0" i="1" smtClean="0">
                                <a:solidFill>
                                  <a:schemeClr val="accent6">
                                    <a:lumMod val="50000"/>
                                  </a:schemeClr>
                                </a:solidFill>
                                <a:latin typeface="Cambria Math" panose="02040503050406030204" pitchFamily="18" charset="0"/>
                              </a:rPr>
                              <m:t>∈</m:t>
                            </m:r>
                            <m:sSup>
                              <m:sSupPr>
                                <m:ctrlPr>
                                  <a:rPr lang="en-US" sz="2000" b="0" i="1" smtClean="0">
                                    <a:solidFill>
                                      <a:schemeClr val="accent6">
                                        <a:lumMod val="50000"/>
                                      </a:schemeClr>
                                    </a:solidFill>
                                    <a:latin typeface="Cambria Math" panose="02040503050406030204" pitchFamily="18" charset="0"/>
                                  </a:rPr>
                                </m:ctrlPr>
                              </m:sSupPr>
                              <m:e>
                                <m:d>
                                  <m:dPr>
                                    <m:begChr m:val="{"/>
                                    <m:endChr m:val="}"/>
                                    <m:ctrlPr>
                                      <a:rPr lang="en-US" sz="2000" b="0" i="1" smtClean="0">
                                        <a:solidFill>
                                          <a:schemeClr val="accent6">
                                            <a:lumMod val="50000"/>
                                          </a:schemeClr>
                                        </a:solidFill>
                                        <a:latin typeface="Cambria Math" panose="02040503050406030204" pitchFamily="18" charset="0"/>
                                      </a:rPr>
                                    </m:ctrlPr>
                                  </m:dPr>
                                  <m:e>
                                    <m:r>
                                      <a:rPr lang="en-US" sz="2000" b="0" i="1" smtClean="0">
                                        <a:solidFill>
                                          <a:schemeClr val="accent6">
                                            <a:lumMod val="50000"/>
                                          </a:schemeClr>
                                        </a:solidFill>
                                        <a:latin typeface="Cambria Math" panose="02040503050406030204" pitchFamily="18" charset="0"/>
                                      </a:rPr>
                                      <m:t>0,1</m:t>
                                    </m:r>
                                  </m:e>
                                </m:d>
                              </m:e>
                              <m:sup>
                                <m:r>
                                  <a:rPr lang="en-US" sz="2000" b="0" i="1" smtClean="0">
                                    <a:solidFill>
                                      <a:schemeClr val="accent6">
                                        <a:lumMod val="50000"/>
                                      </a:schemeClr>
                                    </a:solidFill>
                                    <a:latin typeface="Cambria Math" panose="02040503050406030204" pitchFamily="18" charset="0"/>
                                  </a:rPr>
                                  <m:t>𝑛</m:t>
                                </m:r>
                              </m:sup>
                            </m:sSup>
                          </m:e>
                        </m:d>
                      </m:e>
                    </m:func>
                    <m:r>
                      <a:rPr lang="en-US" sz="2000" b="0" i="1" smtClean="0">
                        <a:solidFill>
                          <a:schemeClr val="accent6">
                            <a:lumMod val="50000"/>
                          </a:schemeClr>
                        </a:solidFill>
                        <a:latin typeface="Cambria Math" panose="02040503050406030204" pitchFamily="18" charset="0"/>
                      </a:rPr>
                      <m:t>|→</m:t>
                    </m:r>
                    <m:func>
                      <m:funcPr>
                        <m:ctrlPr>
                          <a:rPr lang="en-US" sz="2000" i="1">
                            <a:solidFill>
                              <a:schemeClr val="accent6">
                                <a:lumMod val="50000"/>
                              </a:schemeClr>
                            </a:solidFill>
                            <a:latin typeface="Cambria Math" panose="02040503050406030204" pitchFamily="18" charset="0"/>
                          </a:rPr>
                        </m:ctrlPr>
                      </m:funcPr>
                      <m:fName>
                        <m:r>
                          <m:rPr>
                            <m:sty m:val="p"/>
                          </m:rPr>
                          <a:rPr lang="en-US" sz="2000">
                            <a:solidFill>
                              <a:schemeClr val="accent6">
                                <a:lumMod val="50000"/>
                              </a:schemeClr>
                            </a:solidFill>
                            <a:latin typeface="Cambria Math" panose="02040503050406030204" pitchFamily="18" charset="0"/>
                          </a:rPr>
                          <m:t>min</m:t>
                        </m:r>
                      </m:fName>
                      <m:e>
                        <m:d>
                          <m:dPr>
                            <m:begChr m:val="{"/>
                            <m:endChr m:val="}"/>
                            <m:ctrlPr>
                              <a:rPr lang="en-US" sz="2000" i="1">
                                <a:solidFill>
                                  <a:schemeClr val="accent6">
                                    <a:lumMod val="50000"/>
                                  </a:schemeClr>
                                </a:solidFill>
                                <a:latin typeface="Cambria Math" panose="02040503050406030204" pitchFamily="18" charset="0"/>
                              </a:rPr>
                            </m:ctrlPr>
                          </m:dPr>
                          <m:e>
                            <m:r>
                              <a:rPr lang="en-US" sz="2000" i="1">
                                <a:solidFill>
                                  <a:schemeClr val="accent6">
                                    <a:lumMod val="50000"/>
                                  </a:schemeClr>
                                </a:solidFill>
                                <a:latin typeface="Cambria Math" panose="02040503050406030204" pitchFamily="18" charset="0"/>
                              </a:rPr>
                              <m:t>𝑐𝑥</m:t>
                            </m:r>
                            <m:r>
                              <a:rPr lang="en-US" sz="2000" i="1">
                                <a:solidFill>
                                  <a:schemeClr val="accent6">
                                    <a:lumMod val="50000"/>
                                  </a:schemeClr>
                                </a:solidFill>
                                <a:latin typeface="Cambria Math" panose="02040503050406030204" pitchFamily="18" charset="0"/>
                              </a:rPr>
                              <m:t> :</m:t>
                            </m:r>
                            <m:r>
                              <a:rPr lang="en-US" sz="2000" i="1">
                                <a:solidFill>
                                  <a:schemeClr val="accent6">
                                    <a:lumMod val="50000"/>
                                  </a:schemeClr>
                                </a:solidFill>
                                <a:latin typeface="Cambria Math" panose="02040503050406030204" pitchFamily="18" charset="0"/>
                              </a:rPr>
                              <m:t>𝑥</m:t>
                            </m:r>
                            <m:r>
                              <a:rPr lang="en-US" sz="2000" i="1">
                                <a:solidFill>
                                  <a:schemeClr val="accent6">
                                    <a:lumMod val="50000"/>
                                  </a:schemeClr>
                                </a:solidFill>
                                <a:latin typeface="Cambria Math" panose="02040503050406030204" pitchFamily="18" charset="0"/>
                              </a:rPr>
                              <m:t>∈</m:t>
                            </m:r>
                            <m:r>
                              <a:rPr lang="en-US" sz="2000" i="1">
                                <a:solidFill>
                                  <a:schemeClr val="accent6">
                                    <a:lumMod val="50000"/>
                                  </a:schemeClr>
                                </a:solidFill>
                                <a:latin typeface="Cambria Math" panose="02040503050406030204" pitchFamily="18" charset="0"/>
                              </a:rPr>
                              <m:t>𝑆</m:t>
                            </m:r>
                            <m:r>
                              <a:rPr lang="en-US" sz="2000" i="1">
                                <a:solidFill>
                                  <a:schemeClr val="accent6">
                                    <a:lumMod val="50000"/>
                                  </a:schemeClr>
                                </a:solidFill>
                                <a:latin typeface="Cambria Math" panose="02040503050406030204" pitchFamily="18" charset="0"/>
                              </a:rPr>
                              <m:t>, </m:t>
                            </m:r>
                            <m:sSub>
                              <m:sSubPr>
                                <m:ctrlPr>
                                  <a:rPr lang="en-US" sz="2000" b="0" i="1" smtClean="0">
                                    <a:solidFill>
                                      <a:schemeClr val="accent6">
                                        <a:lumMod val="50000"/>
                                      </a:schemeClr>
                                    </a:solidFill>
                                    <a:latin typeface="Cambria Math" panose="02040503050406030204" pitchFamily="18" charset="0"/>
                                  </a:rPr>
                                </m:ctrlPr>
                              </m:sSubPr>
                              <m:e>
                                <m:r>
                                  <a:rPr lang="en-US" sz="2000" i="1">
                                    <a:solidFill>
                                      <a:schemeClr val="accent6">
                                        <a:lumMod val="50000"/>
                                      </a:schemeClr>
                                    </a:solidFill>
                                    <a:latin typeface="Cambria Math" panose="02040503050406030204" pitchFamily="18" charset="0"/>
                                  </a:rPr>
                                  <m:t>𝑥</m:t>
                                </m:r>
                              </m:e>
                              <m:sub>
                                <m:r>
                                  <a:rPr lang="en-US" sz="2000" b="0" i="1" smtClean="0">
                                    <a:solidFill>
                                      <a:schemeClr val="accent6">
                                        <a:lumMod val="50000"/>
                                      </a:schemeClr>
                                    </a:solidFill>
                                    <a:latin typeface="Cambria Math" panose="02040503050406030204" pitchFamily="18" charset="0"/>
                                  </a:rPr>
                                  <m:t>𝑖</m:t>
                                </m:r>
                              </m:sub>
                            </m:sSub>
                            <m:r>
                              <a:rPr lang="en-US" sz="2000" b="0" i="1" smtClean="0">
                                <a:solidFill>
                                  <a:schemeClr val="accent6">
                                    <a:lumMod val="50000"/>
                                  </a:schemeClr>
                                </a:solidFill>
                                <a:latin typeface="Cambria Math" panose="02040503050406030204" pitchFamily="18" charset="0"/>
                              </a:rPr>
                              <m:t>=0</m:t>
                            </m:r>
                          </m:e>
                        </m:d>
                      </m:e>
                    </m:func>
                  </m:oMath>
                </a14:m>
                <a:r>
                  <a:rPr lang="en-US" sz="2000" dirty="0">
                    <a:solidFill>
                      <a:schemeClr val="accent6">
                        <a:lumMod val="50000"/>
                      </a:schemeClr>
                    </a:solidFill>
                  </a:rPr>
                  <a:t> and </a:t>
                </a:r>
                <a14:m>
                  <m:oMath xmlns:m="http://schemas.openxmlformats.org/officeDocument/2006/math">
                    <m:func>
                      <m:funcPr>
                        <m:ctrlPr>
                          <a:rPr lang="en-US" sz="2000" i="1">
                            <a:solidFill>
                              <a:schemeClr val="accent6">
                                <a:lumMod val="50000"/>
                              </a:schemeClr>
                            </a:solidFill>
                            <a:latin typeface="Cambria Math" panose="02040503050406030204" pitchFamily="18" charset="0"/>
                          </a:rPr>
                        </m:ctrlPr>
                      </m:funcPr>
                      <m:fName>
                        <m:r>
                          <m:rPr>
                            <m:sty m:val="p"/>
                          </m:rPr>
                          <a:rPr lang="en-US" sz="2000">
                            <a:solidFill>
                              <a:schemeClr val="accent6">
                                <a:lumMod val="50000"/>
                              </a:schemeClr>
                            </a:solidFill>
                            <a:latin typeface="Cambria Math" panose="02040503050406030204" pitchFamily="18" charset="0"/>
                          </a:rPr>
                          <m:t>min</m:t>
                        </m:r>
                      </m:fName>
                      <m:e>
                        <m:d>
                          <m:dPr>
                            <m:begChr m:val="{"/>
                            <m:endChr m:val="}"/>
                            <m:ctrlPr>
                              <a:rPr lang="en-US" sz="2000" i="1">
                                <a:solidFill>
                                  <a:schemeClr val="accent6">
                                    <a:lumMod val="50000"/>
                                  </a:schemeClr>
                                </a:solidFill>
                                <a:latin typeface="Cambria Math" panose="02040503050406030204" pitchFamily="18" charset="0"/>
                              </a:rPr>
                            </m:ctrlPr>
                          </m:dPr>
                          <m:e>
                            <m:r>
                              <a:rPr lang="en-US" sz="2000" i="1">
                                <a:solidFill>
                                  <a:schemeClr val="accent6">
                                    <a:lumMod val="50000"/>
                                  </a:schemeClr>
                                </a:solidFill>
                                <a:latin typeface="Cambria Math" panose="02040503050406030204" pitchFamily="18" charset="0"/>
                              </a:rPr>
                              <m:t>𝑐𝑥</m:t>
                            </m:r>
                            <m:r>
                              <a:rPr lang="en-US" sz="2000" i="1">
                                <a:solidFill>
                                  <a:schemeClr val="accent6">
                                    <a:lumMod val="50000"/>
                                  </a:schemeClr>
                                </a:solidFill>
                                <a:latin typeface="Cambria Math" panose="02040503050406030204" pitchFamily="18" charset="0"/>
                              </a:rPr>
                              <m:t> :</m:t>
                            </m:r>
                            <m:r>
                              <a:rPr lang="en-US" sz="2000" i="1">
                                <a:solidFill>
                                  <a:schemeClr val="accent6">
                                    <a:lumMod val="50000"/>
                                  </a:schemeClr>
                                </a:solidFill>
                                <a:latin typeface="Cambria Math" panose="02040503050406030204" pitchFamily="18" charset="0"/>
                              </a:rPr>
                              <m:t>𝑥</m:t>
                            </m:r>
                            <m:r>
                              <a:rPr lang="en-US" sz="2000" i="1">
                                <a:solidFill>
                                  <a:schemeClr val="accent6">
                                    <a:lumMod val="50000"/>
                                  </a:schemeClr>
                                </a:solidFill>
                                <a:latin typeface="Cambria Math" panose="02040503050406030204" pitchFamily="18" charset="0"/>
                              </a:rPr>
                              <m:t>∈</m:t>
                            </m:r>
                            <m:r>
                              <a:rPr lang="en-US" sz="2000" i="1">
                                <a:solidFill>
                                  <a:schemeClr val="accent6">
                                    <a:lumMod val="50000"/>
                                  </a:schemeClr>
                                </a:solidFill>
                                <a:latin typeface="Cambria Math" panose="02040503050406030204" pitchFamily="18" charset="0"/>
                              </a:rPr>
                              <m:t>𝑆</m:t>
                            </m:r>
                            <m:r>
                              <a:rPr lang="en-US" sz="2000" i="1">
                                <a:solidFill>
                                  <a:schemeClr val="accent6">
                                    <a:lumMod val="50000"/>
                                  </a:schemeClr>
                                </a:solidFill>
                                <a:latin typeface="Cambria Math" panose="02040503050406030204" pitchFamily="18" charset="0"/>
                              </a:rPr>
                              <m:t>, </m:t>
                            </m:r>
                            <m:sSub>
                              <m:sSubPr>
                                <m:ctrlPr>
                                  <a:rPr lang="en-US" sz="2000" b="0" i="1" smtClean="0">
                                    <a:solidFill>
                                      <a:schemeClr val="accent6">
                                        <a:lumMod val="50000"/>
                                      </a:schemeClr>
                                    </a:solidFill>
                                    <a:latin typeface="Cambria Math" panose="02040503050406030204" pitchFamily="18" charset="0"/>
                                  </a:rPr>
                                </m:ctrlPr>
                              </m:sSubPr>
                              <m:e>
                                <m:r>
                                  <a:rPr lang="en-US" sz="2000" i="1">
                                    <a:solidFill>
                                      <a:schemeClr val="accent6">
                                        <a:lumMod val="50000"/>
                                      </a:schemeClr>
                                    </a:solidFill>
                                    <a:latin typeface="Cambria Math" panose="02040503050406030204" pitchFamily="18" charset="0"/>
                                  </a:rPr>
                                  <m:t>𝑥</m:t>
                                </m:r>
                              </m:e>
                              <m:sub>
                                <m:r>
                                  <a:rPr lang="en-US" sz="2000" b="0" i="1" smtClean="0">
                                    <a:solidFill>
                                      <a:schemeClr val="accent6">
                                        <a:lumMod val="50000"/>
                                      </a:schemeClr>
                                    </a:solidFill>
                                    <a:latin typeface="Cambria Math" panose="02040503050406030204" pitchFamily="18" charset="0"/>
                                  </a:rPr>
                                  <m:t>𝑖</m:t>
                                </m:r>
                              </m:sub>
                            </m:sSub>
                            <m:r>
                              <a:rPr lang="en-US" sz="2000" b="0" i="1" smtClean="0">
                                <a:solidFill>
                                  <a:schemeClr val="accent6">
                                    <a:lumMod val="50000"/>
                                  </a:schemeClr>
                                </a:solidFill>
                                <a:latin typeface="Cambria Math" panose="02040503050406030204" pitchFamily="18" charset="0"/>
                              </a:rPr>
                              <m:t>=1</m:t>
                            </m:r>
                          </m:e>
                        </m:d>
                      </m:e>
                    </m:func>
                  </m:oMath>
                </a14:m>
                <a:endParaRPr lang="en-US" sz="2000" dirty="0">
                  <a:solidFill>
                    <a:schemeClr val="accent6">
                      <a:lumMod val="50000"/>
                    </a:schemeClr>
                  </a:solidFill>
                </a:endParaRPr>
              </a:p>
              <a:p>
                <a:pPr marL="914400" lvl="1" indent="-457200">
                  <a:buFont typeface="Arial" panose="020B0604020202020204" pitchFamily="34" charset="0"/>
                  <a:buChar char="•"/>
                </a:pPr>
                <a:r>
                  <a:rPr lang="en-US" sz="2000" dirty="0" err="1">
                    <a:solidFill>
                      <a:schemeClr val="accent6">
                        <a:lumMod val="50000"/>
                      </a:schemeClr>
                    </a:solidFill>
                  </a:rPr>
                  <a:t>Gomory’s</a:t>
                </a:r>
                <a:r>
                  <a:rPr lang="en-US" sz="2000" dirty="0">
                    <a:solidFill>
                      <a:schemeClr val="accent6">
                        <a:lumMod val="50000"/>
                      </a:schemeClr>
                    </a:solidFill>
                  </a:rPr>
                  <a:t> fractional cutting plane method : only finite number of additional constraints are needed </a:t>
                </a:r>
                <a:endParaRPr lang="en-US" sz="2400" dirty="0">
                  <a:solidFill>
                    <a:schemeClr val="accent6">
                      <a:lumMod val="50000"/>
                    </a:schemeClr>
                  </a:solidFill>
                </a:endParaRPr>
              </a:p>
              <a:p>
                <a:pPr lvl="1"/>
                <a:endParaRPr lang="en-US" sz="2400" i="1" dirty="0">
                  <a:solidFill>
                    <a:schemeClr val="accent6">
                      <a:lumMod val="50000"/>
                    </a:schemeClr>
                  </a:solidFill>
                </a:endParaRPr>
              </a:p>
              <a:p>
                <a:pPr marL="914400" lvl="1" indent="-457200">
                  <a:buFont typeface="Arial" panose="020B0604020202020204" pitchFamily="34" charset="0"/>
                  <a:buChar char="•"/>
                </a:pPr>
                <a:endParaRPr lang="en-US" sz="2400" dirty="0">
                  <a:solidFill>
                    <a:schemeClr val="accent6">
                      <a:lumMod val="50000"/>
                    </a:schemeClr>
                  </a:solidFill>
                </a:endParaRPr>
              </a:p>
            </p:txBody>
          </p:sp>
        </mc:Choice>
        <mc:Fallback>
          <p:sp>
            <p:nvSpPr>
              <p:cNvPr id="4" name="TextBox 3">
                <a:extLst>
                  <a:ext uri="{FF2B5EF4-FFF2-40B4-BE49-F238E27FC236}">
                    <a16:creationId xmlns:a16="http://schemas.microsoft.com/office/drawing/2014/main" id="{7C547603-C823-2D4A-A0F2-DE218943B83C}"/>
                  </a:ext>
                </a:extLst>
              </p:cNvPr>
              <p:cNvSpPr txBox="1">
                <a:spLocks noRot="1" noChangeAspect="1" noMove="1" noResize="1" noEditPoints="1" noAdjustHandles="1" noChangeArrowheads="1" noChangeShapeType="1" noTextEdit="1"/>
              </p:cNvSpPr>
              <p:nvPr/>
            </p:nvSpPr>
            <p:spPr>
              <a:xfrm>
                <a:off x="238539" y="914400"/>
                <a:ext cx="8776252" cy="3785652"/>
              </a:xfrm>
              <a:prstGeom prst="rect">
                <a:avLst/>
              </a:prstGeom>
              <a:blipFill>
                <a:blip r:embed="rId2"/>
                <a:stretch>
                  <a:fillRect l="-867" t="-1342" r="-130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D9EA524-A74B-A242-9D03-36E50CD9D657}"/>
              </a:ext>
            </a:extLst>
          </p:cNvPr>
          <p:cNvPicPr>
            <a:picLocks noChangeAspect="1"/>
          </p:cNvPicPr>
          <p:nvPr/>
        </p:nvPicPr>
        <p:blipFill>
          <a:blip r:embed="rId3"/>
          <a:stretch>
            <a:fillRect/>
          </a:stretch>
        </p:blipFill>
        <p:spPr>
          <a:xfrm>
            <a:off x="5700473" y="1141963"/>
            <a:ext cx="2782957" cy="1075420"/>
          </a:xfrm>
          <a:prstGeom prst="rect">
            <a:avLst/>
          </a:prstGeom>
        </p:spPr>
      </p:pic>
    </p:spTree>
    <p:extLst>
      <p:ext uri="{BB962C8B-B14F-4D97-AF65-F5344CB8AC3E}">
        <p14:creationId xmlns:p14="http://schemas.microsoft.com/office/powerpoint/2010/main" val="39099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12169</TotalTime>
  <Words>850</Words>
  <Application>Microsoft Macintosh PowerPoint</Application>
  <PresentationFormat>On-screen Show (16:9)</PresentationFormat>
  <Paragraphs>234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 Math</vt:lpstr>
      <vt:lpstr>Gill Sans</vt:lpstr>
      <vt:lpstr>Gill Sans MT</vt:lpstr>
      <vt:lpstr>Office Theme</vt:lpstr>
      <vt:lpstr>​ A Linear Programming Formulation for Global Inference in Natural Language Tasks​   Dan Roth Wen-tau Yih  CoNLL, 04</vt:lpstr>
      <vt:lpstr>Problem &amp; Motivation</vt:lpstr>
      <vt:lpstr>Contents:</vt:lpstr>
      <vt:lpstr>Previous approaches</vt:lpstr>
      <vt:lpstr>Contributions of this work</vt:lpstr>
      <vt:lpstr>Details of the contributions</vt:lpstr>
      <vt:lpstr>Details of the contributions (Constraints)</vt:lpstr>
      <vt:lpstr>Details of the contributions (ILP)</vt:lpstr>
      <vt:lpstr>Details of the contributions</vt:lpstr>
      <vt:lpstr>Details of the contributions</vt:lpstr>
      <vt:lpstr>Results and Analysis</vt:lpstr>
      <vt:lpstr>Results and Analysis</vt:lpstr>
      <vt:lpstr>Results and Analysis</vt:lpstr>
      <vt:lpstr>Conclusions, Shortcomings and Future Work</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Dan, Soham</cp:lastModifiedBy>
  <cp:revision>209</cp:revision>
  <dcterms:created xsi:type="dcterms:W3CDTF">2017-09-22T15:37:04Z</dcterms:created>
  <dcterms:modified xsi:type="dcterms:W3CDTF">2019-02-06T18:29:10Z</dcterms:modified>
</cp:coreProperties>
</file>