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63" r:id="rId2"/>
    <p:sldId id="311" r:id="rId3"/>
    <p:sldId id="321" r:id="rId4"/>
    <p:sldId id="296" r:id="rId5"/>
    <p:sldId id="305" r:id="rId6"/>
    <p:sldId id="323" r:id="rId7"/>
    <p:sldId id="330" r:id="rId8"/>
    <p:sldId id="325" r:id="rId9"/>
    <p:sldId id="327" r:id="rId10"/>
    <p:sldId id="328" r:id="rId11"/>
    <p:sldId id="329" r:id="rId12"/>
    <p:sldId id="315" r:id="rId13"/>
    <p:sldId id="332" r:id="rId14"/>
    <p:sldId id="333" r:id="rId15"/>
    <p:sldId id="335" r:id="rId16"/>
    <p:sldId id="336" r:id="rId17"/>
    <p:sldId id="317" r:id="rId18"/>
    <p:sldId id="338" r:id="rId19"/>
    <p:sldId id="339" r:id="rId20"/>
    <p:sldId id="344" r:id="rId21"/>
    <p:sldId id="319" r:id="rId22"/>
    <p:sldId id="341" r:id="rId23"/>
    <p:sldId id="342" r:id="rId24"/>
    <p:sldId id="343" r:id="rId2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3149"/>
    <a:srgbClr val="662D49"/>
    <a:srgbClr val="663749"/>
    <a:srgbClr val="6626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78" autoAdjust="0"/>
    <p:restoredTop sz="98887" autoAdjust="0"/>
  </p:normalViewPr>
  <p:slideViewPr>
    <p:cSldViewPr snapToGrid="0" snapToObjects="1">
      <p:cViewPr varScale="1">
        <p:scale>
          <a:sx n="87" d="100"/>
          <a:sy n="87" d="100"/>
        </p:scale>
        <p:origin x="1008" y="4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100" d="100"/>
        <a:sy n="100" d="100"/>
      </p:scale>
      <p:origin x="0" y="-17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5E162-9D79-2943-B0A3-211BF28B7513}" type="datetimeFigureOut">
              <a:rPr lang="en-US" smtClean="0"/>
              <a:t>2/18/2019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22E400-0EC4-CD46-9C72-78BD5E9427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2427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BAB52-94AF-9448-9B1C-7768B1879D49}" type="datetimeFigureOut">
              <a:rPr lang="en-US" smtClean="0"/>
              <a:t>2/18/2019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447283-AD3B-EE49-8B53-C7D74121EF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5120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-56445" y="5"/>
            <a:ext cx="9206200" cy="51514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4" name="Picture 13" descr="2-line-whitetext-colorshield.pn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599" y="4296762"/>
            <a:ext cx="1769927" cy="650138"/>
          </a:xfrm>
          <a:prstGeom prst="rect">
            <a:avLst/>
          </a:prstGeom>
        </p:spPr>
      </p:pic>
      <p:pic>
        <p:nvPicPr>
          <p:cNvPr id="13" name="Picture 12"/>
          <p:cNvPicPr>
            <a:picLocks/>
          </p:cNvPicPr>
          <p:nvPr userDrawn="1"/>
        </p:nvPicPr>
        <p:blipFill>
          <a:blip r:embed="rId3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88" y="151675"/>
            <a:ext cx="3080816" cy="3457724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 userDrawn="1">
            <p:ph type="ctrTitle"/>
          </p:nvPr>
        </p:nvSpPr>
        <p:spPr>
          <a:xfrm>
            <a:off x="958151" y="1073526"/>
            <a:ext cx="7397039" cy="1747125"/>
          </a:xfrm>
          <a:prstGeom prst="rect">
            <a:avLst/>
          </a:prstGeom>
        </p:spPr>
        <p:txBody>
          <a:bodyPr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6" name="Subtitle 2"/>
          <p:cNvSpPr>
            <a:spLocks noGrp="1"/>
          </p:cNvSpPr>
          <p:nvPr userDrawn="1">
            <p:ph type="subTitle" idx="1"/>
          </p:nvPr>
        </p:nvSpPr>
        <p:spPr>
          <a:xfrm>
            <a:off x="958151" y="3255792"/>
            <a:ext cx="7397039" cy="73152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34" name="Group 33"/>
          <p:cNvGrpSpPr/>
          <p:nvPr userDrawn="1"/>
        </p:nvGrpSpPr>
        <p:grpSpPr>
          <a:xfrm rot="10800000">
            <a:off x="0" y="3001092"/>
            <a:ext cx="8355526" cy="57487"/>
            <a:chOff x="685800" y="1794746"/>
            <a:chExt cx="7772400" cy="179475"/>
          </a:xfrm>
        </p:grpSpPr>
        <p:sp>
          <p:nvSpPr>
            <p:cNvPr id="35" name="Rectangle 34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52348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42182" y="1782939"/>
            <a:ext cx="2544621" cy="479822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42182" y="2310651"/>
            <a:ext cx="2544621" cy="2282515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Char char="•"/>
              <a:tabLst/>
              <a:defRPr sz="16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4" name="Rectangle 13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cxnSp>
        <p:nvCxnSpPr>
          <p:cNvPr id="23" name="Straight Connector 22"/>
          <p:cNvCxnSpPr/>
          <p:nvPr userDrawn="1"/>
        </p:nvCxnSpPr>
        <p:spPr>
          <a:xfrm>
            <a:off x="5908842" y="1099992"/>
            <a:ext cx="0" cy="3599013"/>
          </a:xfrm>
          <a:prstGeom prst="line">
            <a:avLst/>
          </a:prstGeom>
          <a:ln w="9525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5"/>
          <p:cNvSpPr>
            <a:spLocks noGrp="1"/>
          </p:cNvSpPr>
          <p:nvPr>
            <p:ph sz="quarter" idx="14"/>
          </p:nvPr>
        </p:nvSpPr>
        <p:spPr>
          <a:xfrm>
            <a:off x="310162" y="1485154"/>
            <a:ext cx="5294781" cy="323189"/>
          </a:xfrm>
        </p:spPr>
        <p:txBody>
          <a:bodyPr anchor="b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600" b="1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Content Placeholder 5"/>
          <p:cNvSpPr>
            <a:spLocks noGrp="1"/>
          </p:cNvSpPr>
          <p:nvPr>
            <p:ph sz="quarter" idx="15"/>
          </p:nvPr>
        </p:nvSpPr>
        <p:spPr>
          <a:xfrm>
            <a:off x="310162" y="1808344"/>
            <a:ext cx="5294781" cy="323189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400" b="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6" name="Content Placeholder 5"/>
          <p:cNvSpPr>
            <a:spLocks noGrp="1"/>
          </p:cNvSpPr>
          <p:nvPr>
            <p:ph sz="quarter" idx="16"/>
          </p:nvPr>
        </p:nvSpPr>
        <p:spPr>
          <a:xfrm>
            <a:off x="310162" y="2353694"/>
            <a:ext cx="5294781" cy="323189"/>
          </a:xfrm>
        </p:spPr>
        <p:txBody>
          <a:bodyPr anchor="b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600" b="1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Content Placeholder 5"/>
          <p:cNvSpPr>
            <a:spLocks noGrp="1"/>
          </p:cNvSpPr>
          <p:nvPr>
            <p:ph sz="quarter" idx="17"/>
          </p:nvPr>
        </p:nvSpPr>
        <p:spPr>
          <a:xfrm>
            <a:off x="310162" y="2676884"/>
            <a:ext cx="5294781" cy="323189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400" b="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8" name="Content Placeholder 5"/>
          <p:cNvSpPr>
            <a:spLocks noGrp="1"/>
          </p:cNvSpPr>
          <p:nvPr>
            <p:ph sz="quarter" idx="18"/>
          </p:nvPr>
        </p:nvSpPr>
        <p:spPr>
          <a:xfrm>
            <a:off x="310162" y="3191895"/>
            <a:ext cx="5294781" cy="323189"/>
          </a:xfrm>
        </p:spPr>
        <p:txBody>
          <a:bodyPr anchor="b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600" b="1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Content Placeholder 5"/>
          <p:cNvSpPr>
            <a:spLocks noGrp="1"/>
          </p:cNvSpPr>
          <p:nvPr>
            <p:ph sz="quarter" idx="19"/>
          </p:nvPr>
        </p:nvSpPr>
        <p:spPr>
          <a:xfrm>
            <a:off x="310162" y="3515084"/>
            <a:ext cx="5294781" cy="323189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400" b="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0"/>
          </p:nvPr>
        </p:nvSpPr>
        <p:spPr>
          <a:xfrm>
            <a:off x="309033" y="965872"/>
            <a:ext cx="5295900" cy="4191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00144D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6121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r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4" name="Rectangle 13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457210" y="1110136"/>
            <a:ext cx="2198255" cy="10297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accent1"/>
              </a:solidFill>
              <a:latin typeface="Gill Sans"/>
              <a:cs typeface="Gill Sans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457209" y="1110132"/>
            <a:ext cx="2198255" cy="4750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457198" y="2210973"/>
            <a:ext cx="3035300" cy="1029799"/>
            <a:chOff x="457198" y="2913323"/>
            <a:chExt cx="3035300" cy="1373065"/>
          </a:xfrm>
        </p:grpSpPr>
        <p:sp>
          <p:nvSpPr>
            <p:cNvPr id="31" name="Rectangle 30"/>
            <p:cNvSpPr/>
            <p:nvPr/>
          </p:nvSpPr>
          <p:spPr>
            <a:xfrm>
              <a:off x="457199" y="2913323"/>
              <a:ext cx="3035299" cy="13730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2"/>
                </a:solidFill>
                <a:latin typeface="Gill Sans"/>
                <a:cs typeface="Gill Sans"/>
              </a:endParaRPr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457198" y="2913323"/>
              <a:ext cx="3035300" cy="6334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33" name="Group 32"/>
          <p:cNvGrpSpPr/>
          <p:nvPr userDrawn="1"/>
        </p:nvGrpSpPr>
        <p:grpSpPr>
          <a:xfrm>
            <a:off x="457199" y="3303510"/>
            <a:ext cx="8181976" cy="1029799"/>
            <a:chOff x="457199" y="4370039"/>
            <a:chExt cx="8181976" cy="1373065"/>
          </a:xfrm>
        </p:grpSpPr>
        <p:sp>
          <p:nvSpPr>
            <p:cNvPr id="34" name="Rectangle 33"/>
            <p:cNvSpPr/>
            <p:nvPr/>
          </p:nvSpPr>
          <p:spPr>
            <a:xfrm>
              <a:off x="457199" y="4370039"/>
              <a:ext cx="8181976" cy="13730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2"/>
                </a:solidFill>
                <a:latin typeface="Gill Sans"/>
                <a:cs typeface="Gill Sans"/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457199" y="4370039"/>
              <a:ext cx="8181975" cy="6334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36" name="Group 35"/>
          <p:cNvGrpSpPr/>
          <p:nvPr userDrawn="1"/>
        </p:nvGrpSpPr>
        <p:grpSpPr>
          <a:xfrm>
            <a:off x="2746375" y="1110136"/>
            <a:ext cx="2762250" cy="1029799"/>
            <a:chOff x="2746375" y="1480176"/>
            <a:chExt cx="2762250" cy="1373065"/>
          </a:xfrm>
        </p:grpSpPr>
        <p:sp>
          <p:nvSpPr>
            <p:cNvPr id="37" name="Rectangle 36"/>
            <p:cNvSpPr/>
            <p:nvPr/>
          </p:nvSpPr>
          <p:spPr>
            <a:xfrm>
              <a:off x="2746375" y="1480176"/>
              <a:ext cx="2762250" cy="13730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accent1"/>
                </a:solidFill>
                <a:latin typeface="Gill Sans"/>
                <a:cs typeface="Gill Sans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746375" y="1480176"/>
              <a:ext cx="2762250" cy="633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39" name="Group 38"/>
          <p:cNvGrpSpPr/>
          <p:nvPr userDrawn="1"/>
        </p:nvGrpSpPr>
        <p:grpSpPr>
          <a:xfrm>
            <a:off x="5611092" y="1110136"/>
            <a:ext cx="3028082" cy="1029799"/>
            <a:chOff x="5556249" y="1480176"/>
            <a:chExt cx="3082926" cy="1373065"/>
          </a:xfrm>
        </p:grpSpPr>
        <p:sp>
          <p:nvSpPr>
            <p:cNvPr id="40" name="Rectangle 39"/>
            <p:cNvSpPr/>
            <p:nvPr/>
          </p:nvSpPr>
          <p:spPr>
            <a:xfrm>
              <a:off x="5556250" y="1480176"/>
              <a:ext cx="3082925" cy="13730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accent1"/>
                </a:solidFill>
                <a:latin typeface="Gill Sans"/>
                <a:cs typeface="Gill Sans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556249" y="1480176"/>
              <a:ext cx="3082925" cy="633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42" name="Group 41"/>
          <p:cNvGrpSpPr/>
          <p:nvPr userDrawn="1"/>
        </p:nvGrpSpPr>
        <p:grpSpPr>
          <a:xfrm>
            <a:off x="3582730" y="2210973"/>
            <a:ext cx="5056446" cy="1029799"/>
            <a:chOff x="3556000" y="2913323"/>
            <a:chExt cx="5083175" cy="1373065"/>
          </a:xfrm>
        </p:grpSpPr>
        <p:sp>
          <p:nvSpPr>
            <p:cNvPr id="43" name="Rectangle 42"/>
            <p:cNvSpPr/>
            <p:nvPr/>
          </p:nvSpPr>
          <p:spPr>
            <a:xfrm>
              <a:off x="3556000" y="2913323"/>
              <a:ext cx="5083175" cy="13730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2"/>
                </a:solidFill>
                <a:latin typeface="Gill Sans"/>
                <a:cs typeface="Gill Sans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556000" y="2913323"/>
              <a:ext cx="5083174" cy="6334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2"/>
                </a:solidFill>
              </a:endParaRPr>
            </a:p>
          </p:txBody>
        </p:sp>
      </p:grpSp>
      <p:sp>
        <p:nvSpPr>
          <p:cNvPr id="24" name="Content Placeholder 5"/>
          <p:cNvSpPr>
            <a:spLocks noGrp="1"/>
          </p:cNvSpPr>
          <p:nvPr>
            <p:ph sz="quarter" idx="14" hasCustomPrompt="1"/>
          </p:nvPr>
        </p:nvSpPr>
        <p:spPr>
          <a:xfrm>
            <a:off x="457201" y="1197944"/>
            <a:ext cx="2198254" cy="577231"/>
          </a:xfrm>
        </p:spPr>
        <p:txBody>
          <a:bodyPr anchor="b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4000" b="1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25" name="Content Placeholder 5"/>
          <p:cNvSpPr>
            <a:spLocks noGrp="1"/>
          </p:cNvSpPr>
          <p:nvPr>
            <p:ph sz="quarter" idx="15"/>
          </p:nvPr>
        </p:nvSpPr>
        <p:spPr>
          <a:xfrm>
            <a:off x="457210" y="1775180"/>
            <a:ext cx="2198255" cy="323189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2400" b="0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5" name="Content Placeholder 5"/>
          <p:cNvSpPr>
            <a:spLocks noGrp="1"/>
          </p:cNvSpPr>
          <p:nvPr>
            <p:ph sz="quarter" idx="21" hasCustomPrompt="1"/>
          </p:nvPr>
        </p:nvSpPr>
        <p:spPr>
          <a:xfrm>
            <a:off x="2746376" y="1197944"/>
            <a:ext cx="2762250" cy="577231"/>
          </a:xfrm>
        </p:spPr>
        <p:txBody>
          <a:bodyPr anchor="b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4000" b="1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46" name="Content Placeholder 5"/>
          <p:cNvSpPr>
            <a:spLocks noGrp="1"/>
          </p:cNvSpPr>
          <p:nvPr>
            <p:ph sz="quarter" idx="22"/>
          </p:nvPr>
        </p:nvSpPr>
        <p:spPr>
          <a:xfrm>
            <a:off x="2746378" y="1775180"/>
            <a:ext cx="2762251" cy="323189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2400" b="0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7" name="Content Placeholder 5"/>
          <p:cNvSpPr>
            <a:spLocks noGrp="1"/>
          </p:cNvSpPr>
          <p:nvPr>
            <p:ph sz="quarter" idx="23" hasCustomPrompt="1"/>
          </p:nvPr>
        </p:nvSpPr>
        <p:spPr>
          <a:xfrm>
            <a:off x="5611093" y="1197944"/>
            <a:ext cx="3028080" cy="577231"/>
          </a:xfrm>
        </p:spPr>
        <p:txBody>
          <a:bodyPr anchor="b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4000" b="1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48" name="Content Placeholder 5"/>
          <p:cNvSpPr>
            <a:spLocks noGrp="1"/>
          </p:cNvSpPr>
          <p:nvPr>
            <p:ph sz="quarter" idx="24"/>
          </p:nvPr>
        </p:nvSpPr>
        <p:spPr>
          <a:xfrm>
            <a:off x="5611099" y="1775180"/>
            <a:ext cx="3028081" cy="323189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2400" b="0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9" name="Content Placeholder 5"/>
          <p:cNvSpPr>
            <a:spLocks noGrp="1"/>
          </p:cNvSpPr>
          <p:nvPr>
            <p:ph sz="quarter" idx="25" hasCustomPrompt="1"/>
          </p:nvPr>
        </p:nvSpPr>
        <p:spPr>
          <a:xfrm>
            <a:off x="3582731" y="2283875"/>
            <a:ext cx="5056442" cy="577231"/>
          </a:xfrm>
        </p:spPr>
        <p:txBody>
          <a:bodyPr anchor="b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4000" b="1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50" name="Content Placeholder 5"/>
          <p:cNvSpPr>
            <a:spLocks noGrp="1"/>
          </p:cNvSpPr>
          <p:nvPr>
            <p:ph sz="quarter" idx="26"/>
          </p:nvPr>
        </p:nvSpPr>
        <p:spPr>
          <a:xfrm>
            <a:off x="3582730" y="2861109"/>
            <a:ext cx="5056446" cy="323189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2400" b="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1" name="Content Placeholder 5"/>
          <p:cNvSpPr>
            <a:spLocks noGrp="1"/>
          </p:cNvSpPr>
          <p:nvPr>
            <p:ph sz="quarter" idx="27" hasCustomPrompt="1"/>
          </p:nvPr>
        </p:nvSpPr>
        <p:spPr>
          <a:xfrm>
            <a:off x="457200" y="2283875"/>
            <a:ext cx="3035298" cy="577231"/>
          </a:xfrm>
        </p:spPr>
        <p:txBody>
          <a:bodyPr anchor="b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4000" b="1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52" name="Content Placeholder 5"/>
          <p:cNvSpPr>
            <a:spLocks noGrp="1"/>
          </p:cNvSpPr>
          <p:nvPr>
            <p:ph sz="quarter" idx="28"/>
          </p:nvPr>
        </p:nvSpPr>
        <p:spPr>
          <a:xfrm>
            <a:off x="457206" y="2861109"/>
            <a:ext cx="3035299" cy="323189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2400" b="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3" name="Content Placeholder 5"/>
          <p:cNvSpPr>
            <a:spLocks noGrp="1"/>
          </p:cNvSpPr>
          <p:nvPr>
            <p:ph sz="quarter" idx="29" hasCustomPrompt="1"/>
          </p:nvPr>
        </p:nvSpPr>
        <p:spPr>
          <a:xfrm>
            <a:off x="457201" y="3385708"/>
            <a:ext cx="8181972" cy="577231"/>
          </a:xfrm>
        </p:spPr>
        <p:txBody>
          <a:bodyPr anchor="b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4000" b="1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54" name="Content Placeholder 5"/>
          <p:cNvSpPr>
            <a:spLocks noGrp="1"/>
          </p:cNvSpPr>
          <p:nvPr>
            <p:ph sz="quarter" idx="30"/>
          </p:nvPr>
        </p:nvSpPr>
        <p:spPr>
          <a:xfrm>
            <a:off x="457197" y="3962944"/>
            <a:ext cx="8181980" cy="323189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2400" b="0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09585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0" name="Rectangle 9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04904"/>
            <a:ext cx="8082552" cy="348972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60284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341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nn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val 39"/>
          <p:cNvSpPr/>
          <p:nvPr userDrawn="1"/>
        </p:nvSpPr>
        <p:spPr>
          <a:xfrm>
            <a:off x="1602040" y="1009064"/>
            <a:ext cx="3742766" cy="374103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41" name="Oval 40"/>
          <p:cNvSpPr/>
          <p:nvPr userDrawn="1"/>
        </p:nvSpPr>
        <p:spPr>
          <a:xfrm>
            <a:off x="3764025" y="997539"/>
            <a:ext cx="3742766" cy="3742764"/>
          </a:xfrm>
          <a:prstGeom prst="ellipse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22280" y="2589950"/>
            <a:ext cx="1947510" cy="652254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7" name="Rectangle 16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310162" y="0"/>
            <a:ext cx="7986713" cy="708422"/>
          </a:xfrm>
        </p:spPr>
        <p:txBody>
          <a:bodyPr anchor="ctr">
            <a:normAutofit/>
          </a:bodyPr>
          <a:lstStyle>
            <a:lvl1pPr marL="0" indent="0">
              <a:buNone/>
              <a:defRPr sz="36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3569790" y="2589610"/>
            <a:ext cx="1968500" cy="652462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5" hasCustomPrompt="1"/>
          </p:nvPr>
        </p:nvSpPr>
        <p:spPr>
          <a:xfrm>
            <a:off x="5538290" y="2589610"/>
            <a:ext cx="1968500" cy="652462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135514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239899" y="4582584"/>
            <a:ext cx="2229555" cy="3902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5075" y="0"/>
            <a:ext cx="9186334" cy="4185826"/>
          </a:xfr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-42334" y="4233334"/>
            <a:ext cx="9242778" cy="916571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5844" y="4471120"/>
            <a:ext cx="5813600" cy="455768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42334" y="4185826"/>
            <a:ext cx="9203267" cy="47507"/>
            <a:chOff x="685800" y="1794746"/>
            <a:chExt cx="7772400" cy="179475"/>
          </a:xfrm>
        </p:grpSpPr>
        <p:sp>
          <p:nvSpPr>
            <p:cNvPr id="13" name="Rectangle 12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39625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12469" y="4593469"/>
            <a:ext cx="2229555" cy="5282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4817" y="0"/>
            <a:ext cx="9186334" cy="4185826"/>
          </a:xfr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5844" y="4471120"/>
            <a:ext cx="5813600" cy="455768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-42334" y="4185826"/>
            <a:ext cx="9203267" cy="47507"/>
            <a:chOff x="685800" y="1794746"/>
            <a:chExt cx="7772400" cy="179475"/>
          </a:xfrm>
        </p:grpSpPr>
        <p:sp>
          <p:nvSpPr>
            <p:cNvPr id="22" name="Rectangle 21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208608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63798" y="4553643"/>
            <a:ext cx="2229555" cy="5898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25400" y="1011586"/>
            <a:ext cx="9186334" cy="4138319"/>
          </a:xfr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-21167" y="-3292"/>
            <a:ext cx="9178768" cy="96737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5844" y="231435"/>
            <a:ext cx="8220956" cy="455768"/>
          </a:xfrm>
        </p:spPr>
        <p:txBody>
          <a:bodyPr anchor="ctr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21168" y="964078"/>
            <a:ext cx="9175834" cy="47507"/>
            <a:chOff x="685800" y="1794746"/>
            <a:chExt cx="7772400" cy="179475"/>
          </a:xfrm>
        </p:grpSpPr>
        <p:sp>
          <p:nvSpPr>
            <p:cNvPr id="13" name="Rectangle 12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79852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2-line-bluetext-colorshield.png"/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57" b="-1906"/>
          <a:stretch/>
        </p:blipFill>
        <p:spPr>
          <a:xfrm>
            <a:off x="6585599" y="4296761"/>
            <a:ext cx="1769927" cy="656963"/>
          </a:xfrm>
          <a:prstGeom prst="rect">
            <a:avLst/>
          </a:prstGeom>
        </p:spPr>
      </p:pic>
      <p:pic>
        <p:nvPicPr>
          <p:cNvPr id="14" name="Picture 13" descr="upennwatermark.pdf"/>
          <p:cNvPicPr>
            <a:picLocks/>
          </p:cNvPicPr>
          <p:nvPr userDrawn="1"/>
        </p:nvPicPr>
        <p:blipFill>
          <a:blip r:embed="rId3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88" y="136510"/>
            <a:ext cx="3080816" cy="34728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8151" y="1073526"/>
            <a:ext cx="7397039" cy="1747125"/>
          </a:xfrm>
          <a:prstGeom prst="rect">
            <a:avLst/>
          </a:prstGeom>
        </p:spPr>
        <p:txBody>
          <a:bodyPr anchor="b"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8151" y="3255792"/>
            <a:ext cx="7397039" cy="658114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 rot="10800000">
            <a:off x="0" y="3001092"/>
            <a:ext cx="8355526" cy="57487"/>
            <a:chOff x="685800" y="1794746"/>
            <a:chExt cx="7772400" cy="179475"/>
          </a:xfrm>
        </p:grpSpPr>
        <p:sp>
          <p:nvSpPr>
            <p:cNvPr id="7" name="Rectangle 6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sp>
        <p:nvSpPr>
          <p:cNvPr id="6" name="Rectangle 5"/>
          <p:cNvSpPr/>
          <p:nvPr userDrawn="1"/>
        </p:nvSpPr>
        <p:spPr>
          <a:xfrm>
            <a:off x="254010" y="4572000"/>
            <a:ext cx="2243667" cy="5715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49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430464" y="902369"/>
            <a:ext cx="8229600" cy="369079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22" name="Rectangle 21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59591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9" y="0"/>
            <a:ext cx="9143999" cy="5143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430464" y="902369"/>
            <a:ext cx="8229600" cy="369079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22" name="Rectangle 21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pic>
        <p:nvPicPr>
          <p:cNvPr id="13" name="Picture 12" descr="1-line-bluetext-colorshield.pn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99003"/>
            <a:ext cx="1809092" cy="34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321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upennwatermark.pdf"/>
          <p:cNvPicPr>
            <a:picLocks/>
          </p:cNvPicPr>
          <p:nvPr userDrawn="1"/>
        </p:nvPicPr>
        <p:blipFill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88" y="105531"/>
            <a:ext cx="3336156" cy="37459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464" y="902369"/>
            <a:ext cx="8229600" cy="369079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2" name="Rectangle 11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54852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2"/>
          <p:cNvSpPr>
            <a:spLocks noGrp="1"/>
          </p:cNvSpPr>
          <p:nvPr>
            <p:ph type="pic" idx="13"/>
          </p:nvPr>
        </p:nvSpPr>
        <p:spPr>
          <a:xfrm>
            <a:off x="4811889" y="1066670"/>
            <a:ext cx="3874912" cy="35279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669"/>
            <a:ext cx="4040188" cy="47982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4" name="Rectangle 13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52610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upennwatermark.pdf"/>
          <p:cNvPicPr>
            <a:picLocks noChangeAspect="1"/>
          </p:cNvPicPr>
          <p:nvPr userDrawn="1"/>
        </p:nvPicPr>
        <p:blipFill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88" y="105531"/>
            <a:ext cx="3338896" cy="3749040"/>
          </a:xfrm>
          <a:prstGeom prst="rect">
            <a:avLst/>
          </a:prstGeom>
        </p:spPr>
      </p:pic>
      <p:sp>
        <p:nvSpPr>
          <p:cNvPr id="16" name="Picture Placeholder 2"/>
          <p:cNvSpPr>
            <a:spLocks noGrp="1"/>
          </p:cNvSpPr>
          <p:nvPr>
            <p:ph type="pic" idx="13"/>
          </p:nvPr>
        </p:nvSpPr>
        <p:spPr>
          <a:xfrm>
            <a:off x="4811889" y="1066670"/>
            <a:ext cx="3874912" cy="35279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669"/>
            <a:ext cx="4040188" cy="47982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4" name="Rectangle 13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69391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04904"/>
            <a:ext cx="4038600" cy="348972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04902"/>
            <a:ext cx="4038600" cy="348972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3" name="Rectangle 12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23846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7992"/>
            <a:ext cx="4040188" cy="47982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546495"/>
            <a:ext cx="4040188" cy="30481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066669"/>
            <a:ext cx="4041775" cy="47982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546495"/>
            <a:ext cx="4041775" cy="30481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4" name="Rectangle 13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14279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-line-bluetext-colorshield.png"/>
          <p:cNvPicPr>
            <a:picLocks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99003"/>
            <a:ext cx="1809092" cy="34747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0464" y="1029708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ill Sans"/>
                <a:cs typeface="Gill San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ill Sans"/>
                <a:cs typeface="Gill Sans"/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323520" y="-19089"/>
            <a:ext cx="8229600" cy="727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07833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9" r:id="rId2"/>
    <p:sldLayoutId id="2147483660" r:id="rId3"/>
    <p:sldLayoutId id="2147483670" r:id="rId4"/>
    <p:sldLayoutId id="2147483668" r:id="rId5"/>
    <p:sldLayoutId id="2147483658" r:id="rId6"/>
    <p:sldLayoutId id="2147483667" r:id="rId7"/>
    <p:sldLayoutId id="2147483652" r:id="rId8"/>
    <p:sldLayoutId id="2147483653" r:id="rId9"/>
    <p:sldLayoutId id="2147483671" r:id="rId10"/>
    <p:sldLayoutId id="2147483672" r:id="rId11"/>
    <p:sldLayoutId id="2147483654" r:id="rId12"/>
    <p:sldLayoutId id="2147483655" r:id="rId13"/>
    <p:sldLayoutId id="2147483656" r:id="rId14"/>
    <p:sldLayoutId id="2147483657" r:id="rId15"/>
    <p:sldLayoutId id="2147483666" r:id="rId16"/>
    <p:sldLayoutId id="214748366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95001A"/>
          </a:solidFill>
          <a:latin typeface="Gill Sans"/>
          <a:ea typeface="+mj-ea"/>
          <a:cs typeface="Gill San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2800" kern="1200">
          <a:solidFill>
            <a:schemeClr val="accent6"/>
          </a:solidFill>
          <a:latin typeface="Gill Sans"/>
          <a:ea typeface="+mn-ea"/>
          <a:cs typeface="Gill San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–"/>
        <a:defRPr sz="2400" kern="1200">
          <a:solidFill>
            <a:schemeClr val="accent6"/>
          </a:solidFill>
          <a:latin typeface="Gill Sans"/>
          <a:ea typeface="+mn-ea"/>
          <a:cs typeface="Gill San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2000" kern="1200">
          <a:solidFill>
            <a:schemeClr val="accent6"/>
          </a:solidFill>
          <a:latin typeface="Gill Sans"/>
          <a:ea typeface="+mn-ea"/>
          <a:cs typeface="Gill San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–"/>
        <a:defRPr sz="1800" kern="1200">
          <a:solidFill>
            <a:schemeClr val="accent6"/>
          </a:solidFill>
          <a:latin typeface="Gill Sans"/>
          <a:ea typeface="+mn-ea"/>
          <a:cs typeface="Gill San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»"/>
        <a:defRPr sz="1800" kern="1200">
          <a:solidFill>
            <a:schemeClr val="accent6"/>
          </a:solidFill>
          <a:latin typeface="Gill Sans"/>
          <a:ea typeface="+mn-ea"/>
          <a:cs typeface="Gill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/>
              <a:t>Learning Temporal Information for States and Events</a:t>
            </a:r>
            <a:r>
              <a:rPr lang="en-US" dirty="0"/>
              <a:t>	</a:t>
            </a:r>
            <a:br>
              <a:rPr lang="en-US" dirty="0"/>
            </a:br>
            <a:r>
              <a:rPr lang="en-US" sz="2600" dirty="0" err="1"/>
              <a:t>Zornitsa</a:t>
            </a:r>
            <a:r>
              <a:rPr lang="en-US" sz="2600" dirty="0"/>
              <a:t> </a:t>
            </a:r>
            <a:r>
              <a:rPr lang="en-US" sz="2600" dirty="0" err="1"/>
              <a:t>Kozareva</a:t>
            </a:r>
            <a:r>
              <a:rPr lang="en-US" sz="2600" dirty="0"/>
              <a:t>, Eduard </a:t>
            </a:r>
            <a:r>
              <a:rPr lang="en-US" sz="2600" dirty="0" err="1"/>
              <a:t>Hovy</a:t>
            </a:r>
            <a:br>
              <a:rPr lang="en-US" sz="2600" dirty="0"/>
            </a:br>
            <a:r>
              <a:rPr lang="en-US" sz="2600" dirty="0"/>
              <a:t>2011 Fifth IEEE International Conference on Semantic Computing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Sanjna Kashyap (sanjnak@seas.upenn.edu)</a:t>
            </a:r>
          </a:p>
          <a:p>
            <a:r>
              <a:rPr lang="en-US" dirty="0"/>
              <a:t>18</a:t>
            </a:r>
            <a:r>
              <a:rPr lang="en-US" baseline="30000" dirty="0"/>
              <a:t>th</a:t>
            </a:r>
            <a:r>
              <a:rPr lang="en-US" dirty="0"/>
              <a:t> February 2019</a:t>
            </a:r>
          </a:p>
        </p:txBody>
      </p:sp>
    </p:spTree>
    <p:extLst>
      <p:ext uri="{BB962C8B-B14F-4D97-AF65-F5344CB8AC3E}">
        <p14:creationId xmlns:p14="http://schemas.microsoft.com/office/powerpoint/2010/main" val="3947575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Identified Temporal Aspects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199" y="1016001"/>
            <a:ext cx="7890933" cy="357862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24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1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»"/>
              <a:defRPr sz="1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Inclusion during (I): </a:t>
            </a:r>
            <a:r>
              <a:rPr lang="en-US" i="1" dirty="0"/>
              <a:t>e</a:t>
            </a:r>
            <a:r>
              <a:rPr lang="en-US" dirty="0"/>
              <a:t> occurs during the period defined by </a:t>
            </a:r>
            <a:r>
              <a:rPr lang="en-US" i="1" dirty="0"/>
              <a:t>t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Intermittent occurrence included (II): </a:t>
            </a:r>
            <a:r>
              <a:rPr lang="en-US" i="1" dirty="0"/>
              <a:t>e</a:t>
            </a:r>
            <a:r>
              <a:rPr lang="en-US" dirty="0"/>
              <a:t> occurs repeatedly during </a:t>
            </a:r>
            <a:r>
              <a:rPr lang="en-US" i="1" dirty="0"/>
              <a:t>t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Continuous occurrence included (CI): </a:t>
            </a:r>
            <a:r>
              <a:rPr lang="en-US" i="1" dirty="0"/>
              <a:t>e</a:t>
            </a:r>
            <a:r>
              <a:rPr lang="en-US" dirty="0"/>
              <a:t> occurs without interruption during </a:t>
            </a:r>
            <a:r>
              <a:rPr lang="en-US" i="1" dirty="0"/>
              <a:t>t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Negated occurred included (NI): event </a:t>
            </a:r>
            <a:r>
              <a:rPr lang="en-US" i="1" dirty="0"/>
              <a:t>e</a:t>
            </a:r>
            <a:r>
              <a:rPr lang="en-US" dirty="0"/>
              <a:t> does not occur at or during the time </a:t>
            </a:r>
            <a:r>
              <a:rPr lang="en-US" i="1" dirty="0"/>
              <a:t>t</a:t>
            </a:r>
            <a:r>
              <a:rPr lang="en-US" dirty="0"/>
              <a:t> specified.</a:t>
            </a:r>
          </a:p>
        </p:txBody>
      </p:sp>
    </p:spTree>
    <p:extLst>
      <p:ext uri="{BB962C8B-B14F-4D97-AF65-F5344CB8AC3E}">
        <p14:creationId xmlns:p14="http://schemas.microsoft.com/office/powerpoint/2010/main" val="1119660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Identified Temporal Aspects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199" y="1016001"/>
            <a:ext cx="7890933" cy="357862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24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1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»"/>
              <a:defRPr sz="1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Speed (S): </a:t>
            </a:r>
            <a:r>
              <a:rPr lang="en-US" i="1" dirty="0"/>
              <a:t>t</a:t>
            </a:r>
            <a:r>
              <a:rPr lang="en-US" dirty="0"/>
              <a:t> expresses the speed or rate at which the event </a:t>
            </a:r>
            <a:r>
              <a:rPr lang="en-US" i="1" dirty="0"/>
              <a:t>e</a:t>
            </a:r>
            <a:r>
              <a:rPr lang="en-US" dirty="0"/>
              <a:t>, or a part of it, occurs. </a:t>
            </a:r>
          </a:p>
          <a:p>
            <a:pPr lvl="1"/>
            <a:r>
              <a:rPr lang="en-US" dirty="0"/>
              <a:t>Example: “The shutter clicked at 30 frames a second”.</a:t>
            </a:r>
          </a:p>
          <a:p>
            <a:r>
              <a:rPr lang="en-US" dirty="0"/>
              <a:t>Age (A): </a:t>
            </a:r>
            <a:r>
              <a:rPr lang="en-US" i="1" dirty="0"/>
              <a:t>t</a:t>
            </a:r>
            <a:r>
              <a:rPr lang="en-US" dirty="0"/>
              <a:t> specifies length of time since event </a:t>
            </a:r>
            <a:r>
              <a:rPr lang="en-US" i="1" dirty="0"/>
              <a:t>e</a:t>
            </a:r>
            <a:r>
              <a:rPr lang="en-US" dirty="0"/>
              <a:t> first occurred; that is, it provides the age of event </a:t>
            </a:r>
            <a:r>
              <a:rPr lang="en-US" i="1" dirty="0"/>
              <a:t>e </a:t>
            </a:r>
            <a:r>
              <a:rPr lang="en-US" dirty="0"/>
              <a:t>(if </a:t>
            </a:r>
            <a:r>
              <a:rPr lang="en-US" i="1" dirty="0"/>
              <a:t>e</a:t>
            </a:r>
            <a:r>
              <a:rPr lang="en-US" dirty="0"/>
              <a:t> is an often-repeated event), or the starting point of the appearance of </a:t>
            </a:r>
            <a:r>
              <a:rPr lang="en-US" i="1" dirty="0"/>
              <a:t>e</a:t>
            </a:r>
            <a:r>
              <a:rPr lang="en-US" dirty="0"/>
              <a:t>. </a:t>
            </a:r>
          </a:p>
          <a:p>
            <a:pPr lvl="1"/>
            <a:r>
              <a:rPr lang="en-US" i="1" dirty="0"/>
              <a:t>“e is t old”</a:t>
            </a:r>
            <a:r>
              <a:rPr lang="en-US" dirty="0"/>
              <a:t> </a:t>
            </a:r>
          </a:p>
          <a:p>
            <a:pPr lvl="1"/>
            <a:r>
              <a:rPr lang="en-US" i="1" dirty="0"/>
              <a:t>“the first e was t ago”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22348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Learning states and events from the web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199" y="1016001"/>
            <a:ext cx="7890933" cy="357862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24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1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»"/>
              <a:defRPr sz="1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Semi-supervised procedure for automatically harvesting states and events from the internet</a:t>
            </a:r>
          </a:p>
          <a:p>
            <a:r>
              <a:rPr lang="en-US" dirty="0"/>
              <a:t>Use of </a:t>
            </a:r>
            <a:r>
              <a:rPr lang="en-US" dirty="0" err="1"/>
              <a:t>lexico</a:t>
            </a:r>
            <a:r>
              <a:rPr lang="en-US" dirty="0"/>
              <a:t>-syntactic patterns based on the approach of </a:t>
            </a:r>
            <a:r>
              <a:rPr lang="en-US" dirty="0" err="1"/>
              <a:t>Kozareva</a:t>
            </a:r>
            <a:r>
              <a:rPr lang="en-US" dirty="0"/>
              <a:t> et al.</a:t>
            </a:r>
          </a:p>
          <a:p>
            <a:pPr lvl="1"/>
            <a:r>
              <a:rPr lang="en-US" dirty="0"/>
              <a:t>Minimally supervised learning</a:t>
            </a:r>
          </a:p>
          <a:p>
            <a:pPr lvl="1"/>
            <a:r>
              <a:rPr lang="en-US" dirty="0"/>
              <a:t>Requires only one seed example and pattern as input</a:t>
            </a:r>
          </a:p>
          <a:p>
            <a:pPr lvl="1"/>
            <a:r>
              <a:rPr lang="en-US" dirty="0"/>
              <a:t>Built in bootstrapping procedure that retrieves larger quantities of terms</a:t>
            </a:r>
          </a:p>
          <a:p>
            <a:pPr lvl="1"/>
            <a:r>
              <a:rPr lang="en-US" dirty="0"/>
              <a:t>Higher accuracy than other methods</a:t>
            </a:r>
          </a:p>
        </p:txBody>
      </p:sp>
    </p:spTree>
    <p:extLst>
      <p:ext uri="{BB962C8B-B14F-4D97-AF65-F5344CB8AC3E}">
        <p14:creationId xmlns:p14="http://schemas.microsoft.com/office/powerpoint/2010/main" val="584558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Learning states and events from the web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130930" y="877011"/>
            <a:ext cx="5552238" cy="38815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24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1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»"/>
              <a:defRPr sz="1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Doubly anchored </a:t>
            </a:r>
            <a:r>
              <a:rPr lang="en-US" sz="2000" dirty="0" err="1"/>
              <a:t>lexico</a:t>
            </a:r>
            <a:r>
              <a:rPr lang="en-US" sz="2000" dirty="0"/>
              <a:t>-syntactic pattern (DAP)</a:t>
            </a:r>
          </a:p>
          <a:p>
            <a:pPr lvl="1"/>
            <a:r>
              <a:rPr lang="en-US" sz="1800" i="1" dirty="0"/>
              <a:t>“</a:t>
            </a:r>
            <a:r>
              <a:rPr lang="en-US" sz="1800" i="1" dirty="0">
                <a:solidFill>
                  <a:srgbClr val="FF0000"/>
                </a:solidFill>
              </a:rPr>
              <a:t>semantic-class</a:t>
            </a:r>
            <a:r>
              <a:rPr lang="en-US" sz="1800" i="1" dirty="0"/>
              <a:t> </a:t>
            </a:r>
            <a:r>
              <a:rPr lang="en-US" sz="1800" dirty="0"/>
              <a:t>such as </a:t>
            </a:r>
            <a:r>
              <a:rPr lang="en-US" sz="1800" i="1" dirty="0">
                <a:solidFill>
                  <a:srgbClr val="FF0000"/>
                </a:solidFill>
              </a:rPr>
              <a:t>seed </a:t>
            </a:r>
            <a:r>
              <a:rPr lang="en-US" sz="1800" dirty="0"/>
              <a:t>and</a:t>
            </a:r>
            <a:r>
              <a:rPr lang="en-US" sz="1800" i="1" dirty="0"/>
              <a:t> </a:t>
            </a:r>
            <a:r>
              <a:rPr lang="en-US" sz="1800" i="1" dirty="0">
                <a:solidFill>
                  <a:srgbClr val="FF0000"/>
                </a:solidFill>
              </a:rPr>
              <a:t>*</a:t>
            </a:r>
            <a:r>
              <a:rPr lang="en-US" sz="1800" i="1" dirty="0"/>
              <a:t>”</a:t>
            </a:r>
          </a:p>
          <a:p>
            <a:pPr lvl="1"/>
            <a:endParaRPr lang="en-US" sz="1800" i="1" dirty="0"/>
          </a:p>
          <a:p>
            <a:pPr lvl="1"/>
            <a:endParaRPr lang="en-US" sz="1800" i="1" dirty="0"/>
          </a:p>
          <a:p>
            <a:pPr lvl="1"/>
            <a:endParaRPr lang="en-US" sz="1800" i="1" dirty="0"/>
          </a:p>
          <a:p>
            <a:pPr lvl="1"/>
            <a:endParaRPr lang="en-US" sz="1800" i="1" dirty="0"/>
          </a:p>
          <a:p>
            <a:pPr lvl="1"/>
            <a:r>
              <a:rPr lang="en-US" sz="1800" dirty="0"/>
              <a:t>Has a bootstrapping mechanism that takes terms on * and uses them as </a:t>
            </a:r>
            <a:r>
              <a:rPr lang="en-US" sz="1800" i="1" dirty="0"/>
              <a:t>seed </a:t>
            </a:r>
            <a:r>
              <a:rPr lang="en-US" sz="1800" dirty="0"/>
              <a:t>for a new round of learning</a:t>
            </a:r>
            <a:endParaRPr lang="en-US" sz="1800" i="1" dirty="0"/>
          </a:p>
          <a:p>
            <a:pPr lvl="1"/>
            <a:r>
              <a:rPr lang="en-US" sz="1800" dirty="0"/>
              <a:t>New </a:t>
            </a:r>
            <a:r>
              <a:rPr lang="en-US" sz="1800" dirty="0" err="1"/>
              <a:t>lexico</a:t>
            </a:r>
            <a:r>
              <a:rPr lang="en-US" sz="1800" dirty="0"/>
              <a:t>-syntactic patterns automatically created</a:t>
            </a:r>
          </a:p>
          <a:p>
            <a:pPr lvl="1"/>
            <a:r>
              <a:rPr lang="en-US" sz="1800" dirty="0"/>
              <a:t>Implemented as a breadth-first-search</a:t>
            </a:r>
          </a:p>
          <a:p>
            <a:pPr lvl="1"/>
            <a:r>
              <a:rPr lang="en-US" sz="1800" dirty="0"/>
              <a:t>Output is set of terms related to </a:t>
            </a:r>
            <a:r>
              <a:rPr lang="en-US" sz="1800" i="1" dirty="0"/>
              <a:t>semantic-class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CDA6815-CC42-4387-90CE-DDE43751859D}"/>
              </a:ext>
            </a:extLst>
          </p:cNvPr>
          <p:cNvCxnSpPr>
            <a:cxnSpLocks/>
          </p:cNvCxnSpPr>
          <p:nvPr/>
        </p:nvCxnSpPr>
        <p:spPr>
          <a:xfrm flipH="1">
            <a:off x="719103" y="1569182"/>
            <a:ext cx="791088" cy="3055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DBC4AE7-08D1-4559-8893-71D42B8EC0F7}"/>
              </a:ext>
            </a:extLst>
          </p:cNvPr>
          <p:cNvCxnSpPr>
            <a:cxnSpLocks/>
          </p:cNvCxnSpPr>
          <p:nvPr/>
        </p:nvCxnSpPr>
        <p:spPr>
          <a:xfrm>
            <a:off x="3330658" y="1492410"/>
            <a:ext cx="0" cy="5063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B6E34CA-1D29-489A-9495-C5C90C983DF7}"/>
              </a:ext>
            </a:extLst>
          </p:cNvPr>
          <p:cNvCxnSpPr>
            <a:cxnSpLocks/>
          </p:cNvCxnSpPr>
          <p:nvPr/>
        </p:nvCxnSpPr>
        <p:spPr>
          <a:xfrm>
            <a:off x="4134638" y="1412989"/>
            <a:ext cx="437362" cy="21262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AEC6156-00B0-44FE-8EC2-CC6FD149EDA1}"/>
              </a:ext>
            </a:extLst>
          </p:cNvPr>
          <p:cNvSpPr txBox="1"/>
          <p:nvPr/>
        </p:nvSpPr>
        <p:spPr>
          <a:xfrm>
            <a:off x="282754" y="1889896"/>
            <a:ext cx="1356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Class we want to learn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D73B53-BCF7-40C8-8343-FD2A80EED91D}"/>
              </a:ext>
            </a:extLst>
          </p:cNvPr>
          <p:cNvSpPr txBox="1"/>
          <p:nvPr/>
        </p:nvSpPr>
        <p:spPr>
          <a:xfrm>
            <a:off x="2985379" y="1994854"/>
            <a:ext cx="1115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Input Example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7493E5-5305-41D6-9C80-C80344ACBB10}"/>
              </a:ext>
            </a:extLst>
          </p:cNvPr>
          <p:cNvSpPr txBox="1"/>
          <p:nvPr/>
        </p:nvSpPr>
        <p:spPr>
          <a:xfrm>
            <a:off x="4126157" y="1629381"/>
            <a:ext cx="15435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Position on which new input terms are extracted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178BE1-B1FD-436C-9D3E-DD13EC7E1748}"/>
              </a:ext>
            </a:extLst>
          </p:cNvPr>
          <p:cNvSpPr txBox="1"/>
          <p:nvPr/>
        </p:nvSpPr>
        <p:spPr>
          <a:xfrm>
            <a:off x="6236208" y="1022131"/>
            <a:ext cx="2645696" cy="34778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“</a:t>
            </a:r>
            <a:r>
              <a:rPr lang="en-US" sz="2000" i="1" dirty="0">
                <a:solidFill>
                  <a:srgbClr val="FF0000"/>
                </a:solidFill>
              </a:rPr>
              <a:t>Events</a:t>
            </a:r>
            <a:r>
              <a:rPr lang="en-US" sz="2000" i="1" dirty="0"/>
              <a:t> such as </a:t>
            </a:r>
            <a:r>
              <a:rPr lang="en-US" sz="2000" i="1" dirty="0">
                <a:solidFill>
                  <a:srgbClr val="FF0000"/>
                </a:solidFill>
              </a:rPr>
              <a:t>earthquakes</a:t>
            </a:r>
            <a:r>
              <a:rPr lang="en-US" sz="2000" i="1" dirty="0"/>
              <a:t> and *”</a:t>
            </a:r>
          </a:p>
          <a:p>
            <a:pPr algn="ctr"/>
            <a:endParaRPr lang="en-US" sz="20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Extract the word “hurricanes”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Generate new query: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algn="ctr"/>
            <a:r>
              <a:rPr lang="en-US" sz="2000" i="1" dirty="0"/>
              <a:t>“Events such as </a:t>
            </a:r>
            <a:r>
              <a:rPr lang="en-US" sz="2000" i="1" dirty="0">
                <a:solidFill>
                  <a:srgbClr val="FF0000"/>
                </a:solidFill>
              </a:rPr>
              <a:t>hurricanes</a:t>
            </a:r>
            <a:r>
              <a:rPr lang="en-US" sz="2000" i="1" dirty="0"/>
              <a:t> and *”</a:t>
            </a:r>
          </a:p>
        </p:txBody>
      </p:sp>
    </p:spTree>
    <p:extLst>
      <p:ext uri="{BB962C8B-B14F-4D97-AF65-F5344CB8AC3E}">
        <p14:creationId xmlns:p14="http://schemas.microsoft.com/office/powerpoint/2010/main" val="1981297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Learning states and events from the web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199" y="1016001"/>
            <a:ext cx="7890933" cy="3956842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24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1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»"/>
              <a:defRPr sz="1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Assign confidence to each extracted term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i="1" dirty="0"/>
              <a:t>u </a:t>
            </a:r>
            <a:r>
              <a:rPr lang="en-US" dirty="0"/>
              <a:t>– current term being ranked</a:t>
            </a:r>
          </a:p>
          <a:p>
            <a:r>
              <a:rPr lang="en-US" dirty="0"/>
              <a:t>                            – sum of all outgoing edges from </a:t>
            </a:r>
            <a:r>
              <a:rPr lang="en-US" i="1" dirty="0"/>
              <a:t>u</a:t>
            </a:r>
            <a:endParaRPr lang="en-US" dirty="0"/>
          </a:p>
          <a:p>
            <a:r>
              <a:rPr lang="en-US" i="1" dirty="0"/>
              <a:t>|V| </a:t>
            </a:r>
            <a:r>
              <a:rPr lang="en-US" dirty="0"/>
              <a:t>– number of unique terms extracted during bootstrapping process</a:t>
            </a:r>
            <a:endParaRPr lang="en-US" i="1" dirty="0"/>
          </a:p>
          <a:p>
            <a:endParaRPr lang="en-US" dirty="0"/>
          </a:p>
          <a:p>
            <a:r>
              <a:rPr lang="en-US" dirty="0"/>
              <a:t>Captures how often a term is seen as </a:t>
            </a:r>
            <a:r>
              <a:rPr lang="en-US" i="1" dirty="0"/>
              <a:t>seed</a:t>
            </a:r>
          </a:p>
          <a:p>
            <a:r>
              <a:rPr lang="en-US" dirty="0"/>
              <a:t>More often = More likely to belong to same </a:t>
            </a:r>
            <a:r>
              <a:rPr lang="en-US" i="1" dirty="0"/>
              <a:t>semantic-class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AF5FC9-923C-4164-A0D3-53150316B7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3467" y="1356704"/>
            <a:ext cx="4685576" cy="10324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5A6D39-2D66-4202-B9CC-C5FFBC75DB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19" y="2703345"/>
            <a:ext cx="1668055" cy="36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77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Patterns between </a:t>
            </a:r>
            <a:r>
              <a:rPr lang="en-US" i="1" dirty="0"/>
              <a:t>e</a:t>
            </a:r>
            <a:r>
              <a:rPr lang="en-US" dirty="0"/>
              <a:t> and </a:t>
            </a:r>
            <a:r>
              <a:rPr lang="en-US" i="1" dirty="0"/>
              <a:t>t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199" y="1016001"/>
            <a:ext cx="7890933" cy="357862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24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1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»"/>
              <a:defRPr sz="1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Ten temporal units used</a:t>
            </a:r>
          </a:p>
          <a:p>
            <a:pPr lvl="1"/>
            <a:r>
              <a:rPr lang="en-US" dirty="0"/>
              <a:t>Seconds, minutes, hours, days, weeks, months, years, decades (Pan and </a:t>
            </a:r>
            <a:r>
              <a:rPr lang="en-US" dirty="0" err="1"/>
              <a:t>Jurafsky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Centuries and eras</a:t>
            </a:r>
          </a:p>
          <a:p>
            <a:r>
              <a:rPr lang="en-US" dirty="0"/>
              <a:t>Automated pattern harvesting procedure</a:t>
            </a:r>
          </a:p>
          <a:p>
            <a:r>
              <a:rPr lang="en-US" dirty="0"/>
              <a:t>Use top 1000 events from previous step to build web queries</a:t>
            </a:r>
          </a:p>
          <a:p>
            <a:r>
              <a:rPr lang="en-US" dirty="0"/>
              <a:t>Quadruples of the form event, temporal unit, pattern and frequency of the extraction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DE1F1D-584E-46A8-85E7-FC3B3694EA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92" y="3201678"/>
            <a:ext cx="3201774" cy="12642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87C9875-3955-4852-9385-AC07897A7EBD}"/>
              </a:ext>
            </a:extLst>
          </p:cNvPr>
          <p:cNvSpPr txBox="1"/>
          <p:nvPr/>
        </p:nvSpPr>
        <p:spPr>
          <a:xfrm>
            <a:off x="4813402" y="3100240"/>
            <a:ext cx="39684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Concert * hours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Concert that * hours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i="1" dirty="0"/>
              <a:t>“We only want to participate in a concert that </a:t>
            </a:r>
            <a:r>
              <a:rPr lang="en-US" sz="2000" i="1" dirty="0">
                <a:solidFill>
                  <a:srgbClr val="FF0000"/>
                </a:solidFill>
              </a:rPr>
              <a:t>takes</a:t>
            </a:r>
            <a:r>
              <a:rPr lang="en-US" sz="2000" i="1" dirty="0"/>
              <a:t> two hours.”</a:t>
            </a:r>
          </a:p>
        </p:txBody>
      </p:sp>
    </p:spTree>
    <p:extLst>
      <p:ext uri="{BB962C8B-B14F-4D97-AF65-F5344CB8AC3E}">
        <p14:creationId xmlns:p14="http://schemas.microsoft.com/office/powerpoint/2010/main" val="31079880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Patterns between </a:t>
            </a:r>
            <a:r>
              <a:rPr lang="en-US" i="1" dirty="0"/>
              <a:t>e</a:t>
            </a:r>
            <a:r>
              <a:rPr lang="en-US" dirty="0"/>
              <a:t> and </a:t>
            </a:r>
            <a:r>
              <a:rPr lang="en-US" i="1" dirty="0"/>
              <a:t>t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199" y="1016001"/>
            <a:ext cx="7890933" cy="357862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24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1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»"/>
              <a:defRPr sz="1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TextRunner</a:t>
            </a:r>
            <a:r>
              <a:rPr lang="en-US" dirty="0"/>
              <a:t> Corpus</a:t>
            </a:r>
          </a:p>
          <a:p>
            <a:pPr lvl="1"/>
            <a:r>
              <a:rPr lang="en-US" dirty="0"/>
              <a:t>Noun-Verb-Noun</a:t>
            </a:r>
          </a:p>
          <a:p>
            <a:pPr lvl="1"/>
            <a:r>
              <a:rPr lang="en-US" dirty="0"/>
              <a:t>Loosely defined patterns</a:t>
            </a:r>
          </a:p>
          <a:p>
            <a:pPr lvl="1"/>
            <a:r>
              <a:rPr lang="en-US" dirty="0"/>
              <a:t>Output same as querying the web</a:t>
            </a:r>
          </a:p>
          <a:p>
            <a:pPr lvl="1"/>
            <a:r>
              <a:rPr lang="en-US" dirty="0"/>
              <a:t>Example:</a:t>
            </a:r>
          </a:p>
          <a:p>
            <a:pPr lvl="2"/>
            <a:r>
              <a:rPr lang="en-US" dirty="0"/>
              <a:t>“storm” –verb– “hours”</a:t>
            </a:r>
          </a:p>
          <a:p>
            <a:pPr lvl="3"/>
            <a:r>
              <a:rPr lang="en-US" dirty="0"/>
              <a:t>“lasted”, “lasted about”, “raged for”, “continued for” etc.</a:t>
            </a:r>
          </a:p>
        </p:txBody>
      </p:sp>
    </p:spTree>
    <p:extLst>
      <p:ext uri="{BB962C8B-B14F-4D97-AF65-F5344CB8AC3E}">
        <p14:creationId xmlns:p14="http://schemas.microsoft.com/office/powerpoint/2010/main" val="30104116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Results and Analysis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199" y="1016001"/>
            <a:ext cx="5259629" cy="3578622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24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1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»"/>
              <a:defRPr sz="1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Event Data Collection</a:t>
            </a:r>
          </a:p>
          <a:p>
            <a:pPr lvl="1"/>
            <a:r>
              <a:rPr lang="en-US" dirty="0"/>
              <a:t>16,347 unique event terms</a:t>
            </a:r>
          </a:p>
          <a:p>
            <a:pPr lvl="1"/>
            <a:r>
              <a:rPr lang="en-US" dirty="0"/>
              <a:t>12,135 events seen more than once</a:t>
            </a:r>
          </a:p>
          <a:p>
            <a:pPr lvl="1"/>
            <a:r>
              <a:rPr lang="en-US" dirty="0"/>
              <a:t>Selected top 1000 for manual annotation</a:t>
            </a:r>
          </a:p>
          <a:p>
            <a:r>
              <a:rPr lang="en-US" dirty="0"/>
              <a:t>Pattern Harvesting</a:t>
            </a:r>
          </a:p>
          <a:p>
            <a:pPr lvl="1"/>
            <a:r>
              <a:rPr lang="en-US" dirty="0"/>
              <a:t>1,187,683 patterns learned</a:t>
            </a:r>
          </a:p>
          <a:p>
            <a:pPr lvl="1"/>
            <a:r>
              <a:rPr lang="en-US" dirty="0"/>
              <a:t>220,315 unique patterns</a:t>
            </a:r>
          </a:p>
          <a:p>
            <a:pPr marL="457200" lvl="1" indent="0" algn="ctr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A8A4E8-A9DE-43F7-BBD4-88501D6B75EE}"/>
              </a:ext>
            </a:extLst>
          </p:cNvPr>
          <p:cNvSpPr txBox="1"/>
          <p:nvPr/>
        </p:nvSpPr>
        <p:spPr>
          <a:xfrm>
            <a:off x="6206948" y="854146"/>
            <a:ext cx="21689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Social Events: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Birthdays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Anniversaries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Concerts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6498B3-0BD8-47F2-9070-A4E19F144310}"/>
              </a:ext>
            </a:extLst>
          </p:cNvPr>
          <p:cNvSpPr txBox="1"/>
          <p:nvPr/>
        </p:nvSpPr>
        <p:spPr>
          <a:xfrm>
            <a:off x="6206948" y="2153285"/>
            <a:ext cx="21689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Disaster Events: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Hurricanes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Tornadoes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Floods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17AC17-6CFF-44AC-A3C5-ED750036620A}"/>
              </a:ext>
            </a:extLst>
          </p:cNvPr>
          <p:cNvSpPr txBox="1"/>
          <p:nvPr/>
        </p:nvSpPr>
        <p:spPr>
          <a:xfrm>
            <a:off x="6206948" y="3446847"/>
            <a:ext cx="21689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Health Events: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Heart attacks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Strokes</a:t>
            </a:r>
          </a:p>
        </p:txBody>
      </p:sp>
    </p:spTree>
    <p:extLst>
      <p:ext uri="{BB962C8B-B14F-4D97-AF65-F5344CB8AC3E}">
        <p14:creationId xmlns:p14="http://schemas.microsoft.com/office/powerpoint/2010/main" val="3618244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Results and Analysis</a:t>
            </a:r>
            <a:endParaRPr lang="en-US" i="1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199" y="1016001"/>
            <a:ext cx="7890933" cy="357862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24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1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»"/>
              <a:defRPr sz="1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717988-8483-43A5-86A9-93374B14B2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6717"/>
          <a:stretch/>
        </p:blipFill>
        <p:spPr>
          <a:xfrm>
            <a:off x="614476" y="822333"/>
            <a:ext cx="2428647" cy="38146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E88BD5-E94E-45DF-A73D-B712767221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33" r="33284"/>
          <a:stretch/>
        </p:blipFill>
        <p:spPr>
          <a:xfrm>
            <a:off x="6298387" y="796730"/>
            <a:ext cx="2428647" cy="38146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17726E0-2C2B-4016-ACC2-D536D36034AA}"/>
              </a:ext>
            </a:extLst>
          </p:cNvPr>
          <p:cNvSpPr txBox="1"/>
          <p:nvPr/>
        </p:nvSpPr>
        <p:spPr>
          <a:xfrm>
            <a:off x="3354019" y="1185062"/>
            <a:ext cx="269565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It is not just duration that matters.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Preparation time, age of the event etc. clearly occur more times in relation with the event.</a:t>
            </a:r>
          </a:p>
        </p:txBody>
      </p:sp>
    </p:spTree>
    <p:extLst>
      <p:ext uri="{BB962C8B-B14F-4D97-AF65-F5344CB8AC3E}">
        <p14:creationId xmlns:p14="http://schemas.microsoft.com/office/powerpoint/2010/main" val="7480156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Results and Analysis</a:t>
            </a:r>
            <a:endParaRPr lang="en-US" i="1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199" y="1016001"/>
            <a:ext cx="7890933" cy="357862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24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1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»"/>
              <a:defRPr sz="1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FBBFA8-8ABB-4A95-B609-9B62CDACA1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969671"/>
            <a:ext cx="8160106" cy="303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297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Problem &amp; Motivation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199" y="1016001"/>
            <a:ext cx="7890933" cy="357862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24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1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»"/>
              <a:defRPr sz="1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Acquiring temporal knowledge about events</a:t>
            </a:r>
          </a:p>
          <a:p>
            <a:pPr lvl="1"/>
            <a:r>
              <a:rPr lang="en-US" dirty="0"/>
              <a:t>Not a lot of work had been done about this particular problem before</a:t>
            </a:r>
          </a:p>
          <a:p>
            <a:pPr lvl="1"/>
            <a:r>
              <a:rPr lang="en-US" dirty="0"/>
              <a:t>Work done on defining order of events with respect to each other</a:t>
            </a:r>
          </a:p>
          <a:p>
            <a:pPr lvl="1"/>
            <a:r>
              <a:rPr lang="en-US" dirty="0"/>
              <a:t>Most previous work done in this field discusses the duration of events and ignores other temporal aspects</a:t>
            </a:r>
          </a:p>
          <a:p>
            <a:r>
              <a:rPr lang="en-US" dirty="0"/>
              <a:t>Defines six temporal aspects frequently associated with events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093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Results and Analysis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963363" y="972110"/>
            <a:ext cx="3576389" cy="357862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24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1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»"/>
              <a:defRPr sz="1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Concert:</a:t>
            </a:r>
          </a:p>
          <a:p>
            <a:pPr lvl="1"/>
            <a:r>
              <a:rPr lang="en-US" dirty="0"/>
              <a:t>Duration – “lasted”, “lasted for”, “was”,  “will last” etc.</a:t>
            </a:r>
          </a:p>
          <a:p>
            <a:pPr lvl="1"/>
            <a:r>
              <a:rPr lang="en-US" dirty="0"/>
              <a:t>Time-at – “was”, “started”, “ended”, “is in” etc.</a:t>
            </a:r>
          </a:p>
          <a:p>
            <a:pPr lvl="1"/>
            <a:r>
              <a:rPr lang="en-US" dirty="0"/>
              <a:t>Interval Before/After – “will be”, “had been scheduled”, “sells out in” etc.</a:t>
            </a:r>
          </a:p>
          <a:p>
            <a:pPr lvl="1"/>
            <a:r>
              <a:rPr lang="en-US" dirty="0"/>
              <a:t>Inclusion During – “seen in”, “attended in”, “has changed over” etc.</a:t>
            </a:r>
          </a:p>
          <a:p>
            <a:pPr marL="457200" lvl="1" indent="0" algn="ctr">
              <a:buNone/>
            </a:pPr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9626C30-9E4D-42DF-9C02-56A9AB8EB5BA}"/>
              </a:ext>
            </a:extLst>
          </p:cNvPr>
          <p:cNvSpPr txBox="1">
            <a:spLocks/>
          </p:cNvSpPr>
          <p:nvPr/>
        </p:nvSpPr>
        <p:spPr>
          <a:xfrm>
            <a:off x="604249" y="984710"/>
            <a:ext cx="4417636" cy="357862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24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1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»"/>
              <a:defRPr sz="1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Manually assigned a small subset of patterns harvested for four events to the different temporal aspects</a:t>
            </a:r>
          </a:p>
          <a:p>
            <a:r>
              <a:rPr lang="en-US" dirty="0"/>
              <a:t>When unsure, used class “Other”</a:t>
            </a:r>
          </a:p>
          <a:p>
            <a:pPr marL="457200" lvl="1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4707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0152" y="0"/>
            <a:ext cx="8229600" cy="693605"/>
          </a:xfrm>
        </p:spPr>
        <p:txBody>
          <a:bodyPr>
            <a:normAutofit/>
          </a:bodyPr>
          <a:lstStyle/>
          <a:p>
            <a:r>
              <a:rPr lang="en-US" sz="2800" dirty="0"/>
              <a:t>Conclusions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199" y="1016001"/>
            <a:ext cx="7890933" cy="3578622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24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1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»"/>
              <a:defRPr sz="1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Patterns acquired reflect more attention on BA of events rather than duration</a:t>
            </a:r>
          </a:p>
          <a:p>
            <a:r>
              <a:rPr lang="en-US" sz="2400" dirty="0"/>
              <a:t>Importance of differentiating between different temporal aspects</a:t>
            </a:r>
          </a:p>
          <a:p>
            <a:r>
              <a:rPr lang="en-US" sz="2400" dirty="0"/>
              <a:t>Some patterns reliably return only a single aspect and can be used for harvesting</a:t>
            </a:r>
          </a:p>
          <a:p>
            <a:pPr lvl="1"/>
            <a:r>
              <a:rPr lang="en-US" sz="1800" dirty="0"/>
              <a:t>Examples: </a:t>
            </a:r>
          </a:p>
          <a:p>
            <a:pPr lvl="2"/>
            <a:r>
              <a:rPr lang="en-US" sz="1600" dirty="0"/>
              <a:t>(D) “lasted for”</a:t>
            </a:r>
          </a:p>
          <a:p>
            <a:pPr lvl="2"/>
            <a:r>
              <a:rPr lang="en-US" sz="1600" dirty="0"/>
              <a:t>(T) “at”</a:t>
            </a:r>
          </a:p>
          <a:p>
            <a:pPr lvl="2"/>
            <a:r>
              <a:rPr lang="en-US" sz="1600" dirty="0"/>
              <a:t>(I) “seen in”, “comes” </a:t>
            </a:r>
          </a:p>
          <a:p>
            <a:pPr lvl="2"/>
            <a:r>
              <a:rPr lang="en-US" sz="1600" dirty="0"/>
              <a:t>etc.</a:t>
            </a:r>
          </a:p>
          <a:p>
            <a:r>
              <a:rPr lang="en-US" sz="2400" dirty="0"/>
              <a:t>Defined a method that can be used to extract temporal information broadly</a:t>
            </a:r>
          </a:p>
        </p:txBody>
      </p:sp>
    </p:spTree>
    <p:extLst>
      <p:ext uri="{BB962C8B-B14F-4D97-AF65-F5344CB8AC3E}">
        <p14:creationId xmlns:p14="http://schemas.microsoft.com/office/powerpoint/2010/main" val="4923529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0152" y="0"/>
            <a:ext cx="8229600" cy="693605"/>
          </a:xfrm>
        </p:spPr>
        <p:txBody>
          <a:bodyPr>
            <a:normAutofit/>
          </a:bodyPr>
          <a:lstStyle/>
          <a:p>
            <a:r>
              <a:rPr lang="en-US" sz="2800" dirty="0"/>
              <a:t>Shortcomings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199" y="1016001"/>
            <a:ext cx="7890933" cy="357862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24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1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»"/>
              <a:defRPr sz="1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Lack of proper verification or evaluation of results</a:t>
            </a:r>
          </a:p>
          <a:p>
            <a:r>
              <a:rPr lang="en-US" dirty="0"/>
              <a:t>Very small sample evaluated</a:t>
            </a:r>
          </a:p>
          <a:p>
            <a:pPr lvl="1"/>
            <a:r>
              <a:rPr lang="en-US" dirty="0"/>
              <a:t>No mention of actual number or percentage</a:t>
            </a:r>
          </a:p>
          <a:p>
            <a:r>
              <a:rPr lang="en-US" dirty="0"/>
              <a:t>Many events may be related to each other</a:t>
            </a:r>
          </a:p>
          <a:p>
            <a:r>
              <a:rPr lang="en-US" dirty="0"/>
              <a:t>Very explicit pattern harvesting, may miss subtleties</a:t>
            </a:r>
          </a:p>
          <a:p>
            <a:r>
              <a:rPr lang="en-US" dirty="0"/>
              <a:t>No method for automatically identifying which temporal class extracted snippet belongs to</a:t>
            </a:r>
          </a:p>
          <a:p>
            <a:r>
              <a:rPr lang="en-US" dirty="0"/>
              <a:t>Some patterns occur across the different aspects</a:t>
            </a:r>
          </a:p>
        </p:txBody>
      </p:sp>
    </p:spTree>
    <p:extLst>
      <p:ext uri="{BB962C8B-B14F-4D97-AF65-F5344CB8AC3E}">
        <p14:creationId xmlns:p14="http://schemas.microsoft.com/office/powerpoint/2010/main" val="6629835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0152" y="0"/>
            <a:ext cx="8229600" cy="693605"/>
          </a:xfrm>
        </p:spPr>
        <p:txBody>
          <a:bodyPr>
            <a:normAutofit/>
          </a:bodyPr>
          <a:lstStyle/>
          <a:p>
            <a:r>
              <a:rPr lang="en-US" sz="2800" dirty="0"/>
              <a:t>Future work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199" y="1016001"/>
            <a:ext cx="7890933" cy="357862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24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1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»"/>
              <a:defRPr sz="1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More manual annotation needed to test accuracy of hypothesis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Create a corpus defining temporal aspects of common verbs</a:t>
            </a:r>
          </a:p>
          <a:p>
            <a:pPr lvl="2"/>
            <a:r>
              <a:rPr lang="en-US" dirty="0"/>
              <a:t>Extracting and modeling durations for habits and events from Twitter – Jennifer Williams and Graham Katz</a:t>
            </a:r>
          </a:p>
        </p:txBody>
      </p:sp>
    </p:spTree>
    <p:extLst>
      <p:ext uri="{BB962C8B-B14F-4D97-AF65-F5344CB8AC3E}">
        <p14:creationId xmlns:p14="http://schemas.microsoft.com/office/powerpoint/2010/main" val="23569860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EFBAF28-1059-4D3B-A3B3-317918241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9874EB-1197-4CB8-8D90-66E776F9135E}"/>
              </a:ext>
            </a:extLst>
          </p:cNvPr>
          <p:cNvSpPr txBox="1"/>
          <p:nvPr/>
        </p:nvSpPr>
        <p:spPr>
          <a:xfrm>
            <a:off x="1918411" y="2333549"/>
            <a:ext cx="53071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127626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Problem &amp; Motivation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199" y="1016001"/>
            <a:ext cx="7890933" cy="357862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24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1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»"/>
              <a:defRPr sz="1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Examples:</a:t>
            </a:r>
          </a:p>
          <a:p>
            <a:pPr lvl="1"/>
            <a:r>
              <a:rPr lang="en-US" i="1" dirty="0"/>
              <a:t>“The concert lasted for two hours.”</a:t>
            </a:r>
          </a:p>
          <a:p>
            <a:pPr lvl="1"/>
            <a:r>
              <a:rPr lang="en-US" i="1" dirty="0"/>
              <a:t>“The concert started at 11 pm.”</a:t>
            </a:r>
          </a:p>
          <a:p>
            <a:pPr lvl="1"/>
            <a:r>
              <a:rPr lang="en-US" i="1" dirty="0"/>
              <a:t>“The concert had been sold out for months.”</a:t>
            </a:r>
          </a:p>
          <a:p>
            <a:r>
              <a:rPr lang="en-US" dirty="0"/>
              <a:t>Proposes an automated procedure to learn, for a set of events, different associated times</a:t>
            </a:r>
          </a:p>
        </p:txBody>
      </p:sp>
    </p:spTree>
    <p:extLst>
      <p:ext uri="{BB962C8B-B14F-4D97-AF65-F5344CB8AC3E}">
        <p14:creationId xmlns:p14="http://schemas.microsoft.com/office/powerpoint/2010/main" val="4180267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Contents: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Previous Approaches</a:t>
            </a:r>
          </a:p>
          <a:p>
            <a:r>
              <a:rPr lang="en-US" dirty="0"/>
              <a:t>Contributions of this work</a:t>
            </a:r>
          </a:p>
          <a:p>
            <a:pPr lvl="1"/>
            <a:r>
              <a:rPr lang="en-US" dirty="0"/>
              <a:t>Identified Temporal Aspects</a:t>
            </a:r>
          </a:p>
          <a:p>
            <a:pPr lvl="1"/>
            <a:r>
              <a:rPr lang="en-US" dirty="0"/>
              <a:t>Learning states and events from the web</a:t>
            </a:r>
          </a:p>
          <a:p>
            <a:pPr lvl="1"/>
            <a:r>
              <a:rPr lang="en-US" dirty="0"/>
              <a:t>Patterns between </a:t>
            </a:r>
            <a:r>
              <a:rPr lang="en-US" i="1" dirty="0"/>
              <a:t>e</a:t>
            </a:r>
            <a:r>
              <a:rPr lang="en-US" dirty="0"/>
              <a:t> and </a:t>
            </a:r>
            <a:r>
              <a:rPr lang="en-US" i="1" dirty="0"/>
              <a:t>t</a:t>
            </a:r>
          </a:p>
          <a:p>
            <a:r>
              <a:rPr lang="en-US" dirty="0"/>
              <a:t>Results and Analysis</a:t>
            </a:r>
          </a:p>
          <a:p>
            <a:r>
              <a:rPr lang="en-US" dirty="0"/>
              <a:t>Conclusions</a:t>
            </a:r>
          </a:p>
          <a:p>
            <a:r>
              <a:rPr lang="en-US" dirty="0"/>
              <a:t>Shortcomings</a:t>
            </a:r>
          </a:p>
          <a:p>
            <a:r>
              <a:rPr lang="en-US" dirty="0"/>
              <a:t>Future Work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514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Previous approaches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199" y="1016001"/>
            <a:ext cx="4740133" cy="357862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24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1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»"/>
              <a:defRPr sz="1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TimeML</a:t>
            </a:r>
            <a:endParaRPr lang="en-US" dirty="0"/>
          </a:p>
          <a:p>
            <a:pPr lvl="1"/>
            <a:r>
              <a:rPr lang="en-US" dirty="0"/>
              <a:t>J. </a:t>
            </a:r>
            <a:r>
              <a:rPr lang="en-US" dirty="0" err="1"/>
              <a:t>Pustejovsky</a:t>
            </a:r>
            <a:r>
              <a:rPr lang="en-US" dirty="0"/>
              <a:t>, J. </a:t>
            </a:r>
            <a:r>
              <a:rPr lang="en-US" dirty="0" err="1"/>
              <a:t>Castao</a:t>
            </a:r>
            <a:r>
              <a:rPr lang="en-US" dirty="0"/>
              <a:t>, R. Ingria, R. Saur, R. </a:t>
            </a:r>
            <a:r>
              <a:rPr lang="en-US" dirty="0" err="1"/>
              <a:t>Gaizauskas</a:t>
            </a:r>
            <a:r>
              <a:rPr lang="en-US" dirty="0"/>
              <a:t>, A. </a:t>
            </a:r>
            <a:r>
              <a:rPr lang="en-US" dirty="0" err="1"/>
              <a:t>Setzer</a:t>
            </a:r>
            <a:r>
              <a:rPr lang="en-US" dirty="0"/>
              <a:t>, and G. Katz, Fifth International Workshop on Computational Semantics (IWCS-5, 2003</a:t>
            </a:r>
          </a:p>
          <a:p>
            <a:pPr lvl="1"/>
            <a:r>
              <a:rPr lang="en-US" dirty="0"/>
              <a:t>Rich specification language for event and temporal expressions in natural language text</a:t>
            </a:r>
          </a:p>
          <a:p>
            <a:pPr lvl="2"/>
            <a:r>
              <a:rPr lang="en-US" dirty="0"/>
              <a:t>Time stamping of events</a:t>
            </a:r>
          </a:p>
          <a:p>
            <a:pPr lvl="2"/>
            <a:r>
              <a:rPr lang="en-US" dirty="0"/>
              <a:t>Ordering events with respect to each other</a:t>
            </a:r>
          </a:p>
          <a:p>
            <a:pPr lvl="2"/>
            <a:r>
              <a:rPr lang="en-US" dirty="0"/>
              <a:t>Reasoning with contextually underspecified temporal expressions</a:t>
            </a:r>
          </a:p>
          <a:p>
            <a:pPr lvl="2"/>
            <a:r>
              <a:rPr lang="en-US" dirty="0"/>
              <a:t>Reasoning about the persistence of events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5126537" y="1428468"/>
            <a:ext cx="3516017" cy="2712879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24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1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»"/>
              <a:defRPr sz="1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“John left two days before the attack.”</a:t>
            </a:r>
          </a:p>
          <a:p>
            <a:pPr lvl="2"/>
            <a:r>
              <a:rPr lang="en-US" dirty="0"/>
              <a:t>Event: </a:t>
            </a:r>
            <a:r>
              <a:rPr lang="en-US" dirty="0">
                <a:solidFill>
                  <a:srgbClr val="FF0000"/>
                </a:solidFill>
              </a:rPr>
              <a:t>left</a:t>
            </a:r>
          </a:p>
          <a:p>
            <a:pPr lvl="2"/>
            <a:r>
              <a:rPr lang="en-US" dirty="0"/>
              <a:t>Duration: </a:t>
            </a:r>
            <a:r>
              <a:rPr lang="en-US" dirty="0">
                <a:solidFill>
                  <a:srgbClr val="FF0000"/>
                </a:solidFill>
              </a:rPr>
              <a:t>two days</a:t>
            </a:r>
          </a:p>
          <a:p>
            <a:pPr lvl="2"/>
            <a:r>
              <a:rPr lang="en-US" dirty="0"/>
              <a:t>Link: </a:t>
            </a:r>
            <a:r>
              <a:rPr lang="en-US" dirty="0">
                <a:solidFill>
                  <a:srgbClr val="FF0000"/>
                </a:solidFill>
              </a:rPr>
              <a:t>before</a:t>
            </a:r>
          </a:p>
          <a:p>
            <a:pPr lvl="2"/>
            <a:r>
              <a:rPr lang="en-US" dirty="0"/>
              <a:t>Event: the </a:t>
            </a:r>
            <a:r>
              <a:rPr lang="en-US" dirty="0">
                <a:solidFill>
                  <a:srgbClr val="FF0000"/>
                </a:solidFill>
              </a:rPr>
              <a:t>attack</a:t>
            </a:r>
          </a:p>
          <a:p>
            <a:pPr lvl="2"/>
            <a:endParaRPr lang="en-US" dirty="0">
              <a:solidFill>
                <a:srgbClr val="FF0000"/>
              </a:solidFill>
            </a:endParaRPr>
          </a:p>
          <a:p>
            <a:pPr lvl="2"/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 err="1"/>
              <a:t>TimeBank</a:t>
            </a:r>
            <a:r>
              <a:rPr lang="en-US" dirty="0"/>
              <a:t> corpus</a:t>
            </a:r>
          </a:p>
        </p:txBody>
      </p:sp>
    </p:spTree>
    <p:extLst>
      <p:ext uri="{BB962C8B-B14F-4D97-AF65-F5344CB8AC3E}">
        <p14:creationId xmlns:p14="http://schemas.microsoft.com/office/powerpoint/2010/main" val="937808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Previous approaches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199" y="1016001"/>
            <a:ext cx="7890933" cy="3578622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24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1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»"/>
              <a:defRPr sz="1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Learning Event Durations from Event Descriptions</a:t>
            </a:r>
          </a:p>
          <a:p>
            <a:pPr lvl="2"/>
            <a:r>
              <a:rPr lang="en-US" dirty="0"/>
              <a:t>F. Pan, R. </a:t>
            </a:r>
            <a:r>
              <a:rPr lang="en-US" dirty="0" err="1"/>
              <a:t>Mulkar</a:t>
            </a:r>
            <a:r>
              <a:rPr lang="en-US" dirty="0"/>
              <a:t>, J. R. Hobbs, G. W. Bush, and V. Putin, Proceedings of the 44th Conference of the Association for Computational Linguistics (COLINGACL, 2006, pp. 393–400</a:t>
            </a:r>
          </a:p>
          <a:p>
            <a:pPr lvl="1"/>
            <a:r>
              <a:rPr lang="en-US" dirty="0"/>
              <a:t>Corpus of news articles in which events are annotated with estimated bounds for their durations</a:t>
            </a:r>
          </a:p>
          <a:p>
            <a:pPr lvl="1"/>
            <a:r>
              <a:rPr lang="en-US" dirty="0"/>
              <a:t>Typical durations for a small set of verbs denoting events</a:t>
            </a:r>
          </a:p>
          <a:p>
            <a:r>
              <a:rPr lang="en-US" dirty="0"/>
              <a:t>Using query patterns to learn the duration of events</a:t>
            </a:r>
          </a:p>
          <a:p>
            <a:pPr lvl="2"/>
            <a:r>
              <a:rPr lang="en-US" dirty="0"/>
              <a:t>A. </a:t>
            </a:r>
            <a:r>
              <a:rPr lang="en-US" dirty="0" err="1"/>
              <a:t>Gusev</a:t>
            </a:r>
            <a:r>
              <a:rPr lang="en-US" dirty="0"/>
              <a:t>, N. Chambers, D. R. </a:t>
            </a:r>
            <a:r>
              <a:rPr lang="en-US" dirty="0" err="1"/>
              <a:t>Khilnani</a:t>
            </a:r>
            <a:r>
              <a:rPr lang="en-US" dirty="0"/>
              <a:t>, P. </a:t>
            </a:r>
            <a:r>
              <a:rPr lang="en-US" dirty="0" err="1"/>
              <a:t>Khaitan</a:t>
            </a:r>
            <a:r>
              <a:rPr lang="en-US" dirty="0"/>
              <a:t>, S. </a:t>
            </a:r>
            <a:r>
              <a:rPr lang="en-US" dirty="0" err="1"/>
              <a:t>Bethard</a:t>
            </a:r>
            <a:r>
              <a:rPr lang="en-US" dirty="0"/>
              <a:t>, and D. </a:t>
            </a:r>
            <a:r>
              <a:rPr lang="en-US" dirty="0" err="1"/>
              <a:t>Jurafsky</a:t>
            </a:r>
            <a:r>
              <a:rPr lang="en-US" dirty="0"/>
              <a:t>, International Conference on Computational Semantics, 2011</a:t>
            </a:r>
          </a:p>
          <a:p>
            <a:pPr lvl="1"/>
            <a:r>
              <a:rPr lang="en-US" dirty="0"/>
              <a:t>Learn durations of events without annotated training data</a:t>
            </a:r>
          </a:p>
          <a:p>
            <a:pPr lvl="1"/>
            <a:r>
              <a:rPr lang="en-US" dirty="0"/>
              <a:t>Query web with patterns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589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Contributions of this work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199" y="1016001"/>
            <a:ext cx="7890933" cy="357862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24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1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»"/>
              <a:defRPr sz="1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Identified 6 different temporal aspects</a:t>
            </a:r>
          </a:p>
          <a:p>
            <a:r>
              <a:rPr lang="en-US" dirty="0"/>
              <a:t>Automated learning of temporal information</a:t>
            </a:r>
          </a:p>
          <a:p>
            <a:pPr lvl="1"/>
            <a:r>
              <a:rPr lang="en-US" dirty="0"/>
              <a:t>Learning states and events from the web</a:t>
            </a:r>
          </a:p>
          <a:p>
            <a:pPr lvl="1"/>
            <a:r>
              <a:rPr lang="en-US" dirty="0"/>
              <a:t>Learning patterns between events and temporal units</a:t>
            </a:r>
          </a:p>
          <a:p>
            <a:r>
              <a:rPr lang="en-US" dirty="0"/>
              <a:t>Mapping between patterns and typical temporal characteristics of an event</a:t>
            </a:r>
          </a:p>
        </p:txBody>
      </p:sp>
    </p:spTree>
    <p:extLst>
      <p:ext uri="{BB962C8B-B14F-4D97-AF65-F5344CB8AC3E}">
        <p14:creationId xmlns:p14="http://schemas.microsoft.com/office/powerpoint/2010/main" val="77982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Identified Temporal Aspects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199" y="1016001"/>
            <a:ext cx="7890933" cy="357862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24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1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»"/>
              <a:defRPr sz="1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Duration (D): Specifies length of time </a:t>
            </a:r>
            <a:r>
              <a:rPr lang="en-US" i="1" dirty="0"/>
              <a:t>t</a:t>
            </a:r>
            <a:r>
              <a:rPr lang="en-US" dirty="0"/>
              <a:t> that event </a:t>
            </a:r>
            <a:r>
              <a:rPr lang="en-US" i="1" dirty="0"/>
              <a:t>e</a:t>
            </a:r>
            <a:r>
              <a:rPr lang="en-US" dirty="0"/>
              <a:t> occurs</a:t>
            </a:r>
          </a:p>
          <a:p>
            <a:pPr lvl="1"/>
            <a:r>
              <a:rPr lang="en-US" dirty="0"/>
              <a:t>“</a:t>
            </a:r>
            <a:r>
              <a:rPr lang="en-US" i="1" dirty="0"/>
              <a:t>e for t</a:t>
            </a:r>
            <a:r>
              <a:rPr lang="en-US" dirty="0"/>
              <a:t>”</a:t>
            </a:r>
          </a:p>
          <a:p>
            <a:pPr lvl="2"/>
            <a:r>
              <a:rPr lang="en-US" dirty="0"/>
              <a:t>Example: “She ran for three hours.”</a:t>
            </a:r>
          </a:p>
          <a:p>
            <a:r>
              <a:rPr lang="en-US" dirty="0"/>
              <a:t>Time-at (T): Timepoint or frequency </a:t>
            </a:r>
            <a:r>
              <a:rPr lang="en-US" i="1" dirty="0"/>
              <a:t>t</a:t>
            </a:r>
            <a:r>
              <a:rPr lang="en-US" dirty="0"/>
              <a:t> at which event </a:t>
            </a:r>
            <a:r>
              <a:rPr lang="en-US" i="1" dirty="0"/>
              <a:t>e</a:t>
            </a:r>
            <a:r>
              <a:rPr lang="en-US" dirty="0"/>
              <a:t> occurs, or starts occurring.</a:t>
            </a:r>
          </a:p>
          <a:p>
            <a:pPr lvl="1"/>
            <a:r>
              <a:rPr lang="en-US" i="1" dirty="0"/>
              <a:t>“e at t”</a:t>
            </a:r>
          </a:p>
          <a:p>
            <a:pPr lvl="2"/>
            <a:r>
              <a:rPr lang="en-US" dirty="0"/>
              <a:t>Example: “The dinner is at 9 pm.”</a:t>
            </a:r>
          </a:p>
          <a:p>
            <a:pPr lvl="1"/>
            <a:r>
              <a:rPr lang="en-US" i="1" dirty="0"/>
              <a:t>“e is every t”</a:t>
            </a:r>
          </a:p>
          <a:p>
            <a:pPr lvl="2"/>
            <a:r>
              <a:rPr lang="en-US" dirty="0"/>
              <a:t>Example: “The dance is every two months.”</a:t>
            </a:r>
          </a:p>
        </p:txBody>
      </p:sp>
    </p:spTree>
    <p:extLst>
      <p:ext uri="{BB962C8B-B14F-4D97-AF65-F5344CB8AC3E}">
        <p14:creationId xmlns:p14="http://schemas.microsoft.com/office/powerpoint/2010/main" val="3803616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Identified Temporal Aspects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199" y="1016001"/>
            <a:ext cx="7890933" cy="357862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24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1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»"/>
              <a:defRPr sz="1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Interval before or after (BA): </a:t>
            </a:r>
            <a:r>
              <a:rPr lang="en-US" i="1" dirty="0"/>
              <a:t>t </a:t>
            </a:r>
            <a:r>
              <a:rPr lang="en-US" dirty="0"/>
              <a:t>specifies the duration of the preparatory stage leading up to event </a:t>
            </a:r>
            <a:r>
              <a:rPr lang="en-US" i="1" dirty="0"/>
              <a:t>e</a:t>
            </a:r>
            <a:r>
              <a:rPr lang="en-US" dirty="0"/>
              <a:t> or of the subsequent stage following it</a:t>
            </a:r>
          </a:p>
          <a:p>
            <a:pPr lvl="1"/>
            <a:r>
              <a:rPr lang="en-US" i="1" dirty="0"/>
              <a:t>“e starts in t”</a:t>
            </a:r>
          </a:p>
          <a:p>
            <a:pPr lvl="2"/>
            <a:r>
              <a:rPr lang="en-US" dirty="0"/>
              <a:t>Example: “The concert starts in two hours.”</a:t>
            </a:r>
          </a:p>
          <a:p>
            <a:pPr lvl="1"/>
            <a:r>
              <a:rPr lang="en-US" i="1" dirty="0"/>
              <a:t>“it is t until e” </a:t>
            </a:r>
          </a:p>
          <a:p>
            <a:pPr lvl="2"/>
            <a:r>
              <a:rPr lang="en-US" dirty="0"/>
              <a:t>Example: “It is two days until the eclipse.”</a:t>
            </a:r>
            <a:endParaRPr lang="en-US" i="1" dirty="0"/>
          </a:p>
          <a:p>
            <a:pPr lvl="1"/>
            <a:r>
              <a:rPr lang="en-US" i="1" dirty="0"/>
              <a:t>“t since e”.</a:t>
            </a:r>
          </a:p>
          <a:p>
            <a:pPr lvl="2"/>
            <a:r>
              <a:rPr lang="en-US" dirty="0"/>
              <a:t>Example: “It’s been 5 years since the last festival.”</a:t>
            </a:r>
          </a:p>
        </p:txBody>
      </p:sp>
    </p:spTree>
    <p:extLst>
      <p:ext uri="{BB962C8B-B14F-4D97-AF65-F5344CB8AC3E}">
        <p14:creationId xmlns:p14="http://schemas.microsoft.com/office/powerpoint/2010/main" val="245902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3">
      <a:dk1>
        <a:srgbClr val="00144D"/>
      </a:dk1>
      <a:lt1>
        <a:sysClr val="window" lastClr="FFFFFF"/>
      </a:lt1>
      <a:dk2>
        <a:srgbClr val="57000A"/>
      </a:dk2>
      <a:lt2>
        <a:srgbClr val="82AFD3"/>
      </a:lt2>
      <a:accent1>
        <a:srgbClr val="95001A"/>
      </a:accent1>
      <a:accent2>
        <a:srgbClr val="C0504D"/>
      </a:accent2>
      <a:accent3>
        <a:srgbClr val="045EA7"/>
      </a:accent3>
      <a:accent4>
        <a:srgbClr val="F2C100"/>
      </a:accent4>
      <a:accent5>
        <a:srgbClr val="00144D"/>
      </a:accent5>
      <a:accent6>
        <a:srgbClr val="44464B"/>
      </a:accent6>
      <a:hlink>
        <a:srgbClr val="00144D"/>
      </a:hlink>
      <a:folHlink>
        <a:srgbClr val="82AFD3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10533</TotalTime>
  <Words>1462</Words>
  <Application>Microsoft Office PowerPoint</Application>
  <PresentationFormat>On-screen Show (16:9)</PresentationFormat>
  <Paragraphs>224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Gill Sans</vt:lpstr>
      <vt:lpstr>Gill Sans MT</vt:lpstr>
      <vt:lpstr>Office Theme</vt:lpstr>
      <vt:lpstr>Learning Temporal Information for States and Events  Zornitsa Kozareva, Eduard Hovy 2011 Fifth IEEE International Conference on Semantic Computing</vt:lpstr>
      <vt:lpstr>Problem &amp; Motivation</vt:lpstr>
      <vt:lpstr>Problem &amp; Motivation</vt:lpstr>
      <vt:lpstr>Contents:</vt:lpstr>
      <vt:lpstr>Previous approaches</vt:lpstr>
      <vt:lpstr>Previous approaches</vt:lpstr>
      <vt:lpstr>Contributions of this work</vt:lpstr>
      <vt:lpstr>Identified Temporal Aspects</vt:lpstr>
      <vt:lpstr>Identified Temporal Aspects</vt:lpstr>
      <vt:lpstr>Identified Temporal Aspects</vt:lpstr>
      <vt:lpstr>Identified Temporal Aspects</vt:lpstr>
      <vt:lpstr>Learning states and events from the web</vt:lpstr>
      <vt:lpstr>Learning states and events from the web</vt:lpstr>
      <vt:lpstr>Learning states and events from the web</vt:lpstr>
      <vt:lpstr>Patterns between e and t</vt:lpstr>
      <vt:lpstr>Patterns between e and t</vt:lpstr>
      <vt:lpstr>Results and Analysis</vt:lpstr>
      <vt:lpstr>Results and Analysis</vt:lpstr>
      <vt:lpstr>Results and Analysis</vt:lpstr>
      <vt:lpstr>Results and Analysis</vt:lpstr>
      <vt:lpstr>Conclusions</vt:lpstr>
      <vt:lpstr>Shortcomings</vt:lpstr>
      <vt:lpstr>Future work</vt:lpstr>
      <vt:lpstr>PowerPoint Presentation</vt:lpstr>
    </vt:vector>
  </TitlesOfParts>
  <Company>Zder0to5ive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Lindsey Tabor</dc:creator>
  <cp:lastModifiedBy>Kashyap, Sanjna</cp:lastModifiedBy>
  <cp:revision>222</cp:revision>
  <dcterms:created xsi:type="dcterms:W3CDTF">2017-09-22T15:37:04Z</dcterms:created>
  <dcterms:modified xsi:type="dcterms:W3CDTF">2019-02-18T21:37:53Z</dcterms:modified>
</cp:coreProperties>
</file>