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3" r:id="rId2"/>
    <p:sldId id="320" r:id="rId3"/>
    <p:sldId id="327" r:id="rId4"/>
    <p:sldId id="321" r:id="rId5"/>
    <p:sldId id="323" r:id="rId6"/>
    <p:sldId id="341" r:id="rId7"/>
    <p:sldId id="328" r:id="rId8"/>
    <p:sldId id="329" r:id="rId9"/>
    <p:sldId id="330" r:id="rId10"/>
    <p:sldId id="332" r:id="rId11"/>
    <p:sldId id="333" r:id="rId12"/>
    <p:sldId id="343" r:id="rId13"/>
    <p:sldId id="344" r:id="rId14"/>
    <p:sldId id="346" r:id="rId15"/>
    <p:sldId id="345" r:id="rId16"/>
    <p:sldId id="334" r:id="rId17"/>
    <p:sldId id="335" r:id="rId18"/>
    <p:sldId id="336" r:id="rId19"/>
    <p:sldId id="337" r:id="rId20"/>
    <p:sldId id="338" r:id="rId21"/>
    <p:sldId id="342" r:id="rId22"/>
    <p:sldId id="339" r:id="rId23"/>
    <p:sldId id="340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3149"/>
    <a:srgbClr val="662D49"/>
    <a:srgbClr val="663749"/>
    <a:srgbClr val="66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38" autoAdjust="0"/>
    <p:restoredTop sz="98887" autoAdjust="0"/>
  </p:normalViewPr>
  <p:slideViewPr>
    <p:cSldViewPr snapToGrid="0" snapToObjects="1">
      <p:cViewPr varScale="1">
        <p:scale>
          <a:sx n="159" d="100"/>
          <a:sy n="159" d="100"/>
        </p:scale>
        <p:origin x="176" y="3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162-9D79-2943-B0A3-211BF28B7513}" type="datetimeFigureOut">
              <a:rPr lang="en-US" smtClean="0"/>
              <a:t>3/11/19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E400-0EC4-CD46-9C72-78BD5E942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2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AB52-94AF-9448-9B1C-7768B1879D49}" type="datetimeFigureOut">
              <a:rPr lang="en-US" smtClean="0"/>
              <a:t>3/11/19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47283-AD3B-EE49-8B53-C7D74121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12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56445" y="5"/>
            <a:ext cx="9206200" cy="51514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 descr="2-line-whit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99" y="4296762"/>
            <a:ext cx="1769927" cy="65013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51675"/>
            <a:ext cx="3080816" cy="345772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 userDrawn="1"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 userDrawn="1">
            <p:ph type="subTitle" idx="1"/>
          </p:nvPr>
        </p:nvSpPr>
        <p:spPr>
          <a:xfrm>
            <a:off x="958151" y="3255792"/>
            <a:ext cx="7397039" cy="73152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35" name="Rectangle 34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3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2182" y="1782939"/>
            <a:ext cx="2544621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2182" y="2310651"/>
            <a:ext cx="2544621" cy="2282515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5908842" y="1099992"/>
            <a:ext cx="0" cy="3599013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14"/>
          </p:nvPr>
        </p:nvSpPr>
        <p:spPr>
          <a:xfrm>
            <a:off x="310162" y="148515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10162" y="180834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6"/>
          </p:nvPr>
        </p:nvSpPr>
        <p:spPr>
          <a:xfrm>
            <a:off x="310162" y="235369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310162" y="26768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18"/>
          </p:nvPr>
        </p:nvSpPr>
        <p:spPr>
          <a:xfrm>
            <a:off x="310162" y="3191895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19"/>
          </p:nvPr>
        </p:nvSpPr>
        <p:spPr>
          <a:xfrm>
            <a:off x="310162" y="35150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09033" y="965872"/>
            <a:ext cx="5295900" cy="4191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1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1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10" y="1110136"/>
            <a:ext cx="2198255" cy="10297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7209" y="1110132"/>
            <a:ext cx="2198255" cy="47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57198" y="2210973"/>
            <a:ext cx="3035300" cy="1029799"/>
            <a:chOff x="457198" y="2913323"/>
            <a:chExt cx="3035300" cy="1373065"/>
          </a:xfrm>
        </p:grpSpPr>
        <p:sp>
          <p:nvSpPr>
            <p:cNvPr id="31" name="Rectangle 30"/>
            <p:cNvSpPr/>
            <p:nvPr/>
          </p:nvSpPr>
          <p:spPr>
            <a:xfrm>
              <a:off x="457199" y="2913323"/>
              <a:ext cx="3035299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57198" y="2913323"/>
              <a:ext cx="3035300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457199" y="3303510"/>
            <a:ext cx="8181976" cy="1029799"/>
            <a:chOff x="457199" y="4370039"/>
            <a:chExt cx="8181976" cy="1373065"/>
          </a:xfrm>
        </p:grpSpPr>
        <p:sp>
          <p:nvSpPr>
            <p:cNvPr id="34" name="Rectangle 33"/>
            <p:cNvSpPr/>
            <p:nvPr/>
          </p:nvSpPr>
          <p:spPr>
            <a:xfrm>
              <a:off x="457199" y="4370039"/>
              <a:ext cx="8181976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7199" y="4370039"/>
              <a:ext cx="8181975" cy="633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2746375" y="1110136"/>
            <a:ext cx="2762250" cy="1029799"/>
            <a:chOff x="2746375" y="1480176"/>
            <a:chExt cx="2762250" cy="1373065"/>
          </a:xfrm>
        </p:grpSpPr>
        <p:sp>
          <p:nvSpPr>
            <p:cNvPr id="37" name="Rectangle 36"/>
            <p:cNvSpPr/>
            <p:nvPr/>
          </p:nvSpPr>
          <p:spPr>
            <a:xfrm>
              <a:off x="2746375" y="1480176"/>
              <a:ext cx="2762250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6375" y="1480176"/>
              <a:ext cx="2762250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5611092" y="1110136"/>
            <a:ext cx="3028082" cy="1029799"/>
            <a:chOff x="5556249" y="1480176"/>
            <a:chExt cx="3082926" cy="1373065"/>
          </a:xfrm>
        </p:grpSpPr>
        <p:sp>
          <p:nvSpPr>
            <p:cNvPr id="40" name="Rectangle 39"/>
            <p:cNvSpPr/>
            <p:nvPr/>
          </p:nvSpPr>
          <p:spPr>
            <a:xfrm>
              <a:off x="5556250" y="1480176"/>
              <a:ext cx="308292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56249" y="1480176"/>
              <a:ext cx="3082925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3582730" y="2210973"/>
            <a:ext cx="5056446" cy="1029799"/>
            <a:chOff x="3556000" y="2913323"/>
            <a:chExt cx="5083175" cy="1373065"/>
          </a:xfrm>
        </p:grpSpPr>
        <p:sp>
          <p:nvSpPr>
            <p:cNvPr id="43" name="Rectangle 42"/>
            <p:cNvSpPr/>
            <p:nvPr/>
          </p:nvSpPr>
          <p:spPr>
            <a:xfrm>
              <a:off x="3556000" y="2913323"/>
              <a:ext cx="508317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56000" y="2913323"/>
              <a:ext cx="5083174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7201" y="1197944"/>
            <a:ext cx="2198254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457210" y="1775180"/>
            <a:ext cx="2198255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2746376" y="1197944"/>
            <a:ext cx="276225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6" name="Content Placeholder 5"/>
          <p:cNvSpPr>
            <a:spLocks noGrp="1"/>
          </p:cNvSpPr>
          <p:nvPr>
            <p:ph sz="quarter" idx="22"/>
          </p:nvPr>
        </p:nvSpPr>
        <p:spPr>
          <a:xfrm>
            <a:off x="2746378" y="1775180"/>
            <a:ext cx="276225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7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5611093" y="1197944"/>
            <a:ext cx="302808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8" name="Content Placeholder 5"/>
          <p:cNvSpPr>
            <a:spLocks noGrp="1"/>
          </p:cNvSpPr>
          <p:nvPr>
            <p:ph sz="quarter" idx="24"/>
          </p:nvPr>
        </p:nvSpPr>
        <p:spPr>
          <a:xfrm>
            <a:off x="5611099" y="1775180"/>
            <a:ext cx="302808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3582731" y="2283875"/>
            <a:ext cx="505644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0" name="Content Placeholder 5"/>
          <p:cNvSpPr>
            <a:spLocks noGrp="1"/>
          </p:cNvSpPr>
          <p:nvPr>
            <p:ph sz="quarter" idx="26"/>
          </p:nvPr>
        </p:nvSpPr>
        <p:spPr>
          <a:xfrm>
            <a:off x="3582730" y="2861109"/>
            <a:ext cx="5056446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Content Placeholder 5"/>
          <p:cNvSpPr>
            <a:spLocks noGrp="1"/>
          </p:cNvSpPr>
          <p:nvPr>
            <p:ph sz="quarter" idx="27" hasCustomPrompt="1"/>
          </p:nvPr>
        </p:nvSpPr>
        <p:spPr>
          <a:xfrm>
            <a:off x="457200" y="2283875"/>
            <a:ext cx="3035298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sz="quarter" idx="28"/>
          </p:nvPr>
        </p:nvSpPr>
        <p:spPr>
          <a:xfrm>
            <a:off x="457206" y="2861109"/>
            <a:ext cx="3035299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Content Placeholder 5"/>
          <p:cNvSpPr>
            <a:spLocks noGrp="1"/>
          </p:cNvSpPr>
          <p:nvPr>
            <p:ph sz="quarter" idx="29" hasCustomPrompt="1"/>
          </p:nvPr>
        </p:nvSpPr>
        <p:spPr>
          <a:xfrm>
            <a:off x="457201" y="3385708"/>
            <a:ext cx="818197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4" name="Content Placeholder 5"/>
          <p:cNvSpPr>
            <a:spLocks noGrp="1"/>
          </p:cNvSpPr>
          <p:nvPr>
            <p:ph sz="quarter" idx="30"/>
          </p:nvPr>
        </p:nvSpPr>
        <p:spPr>
          <a:xfrm>
            <a:off x="457197" y="3962944"/>
            <a:ext cx="8181980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5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0" name="Rectangle 9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8082552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02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602040" y="1009064"/>
            <a:ext cx="3742766" cy="3741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3764025" y="997539"/>
            <a:ext cx="3742766" cy="3742764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2280" y="2589950"/>
            <a:ext cx="1947510" cy="6522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10162" y="0"/>
            <a:ext cx="7986713" cy="70842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7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5382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3551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39899" y="4582584"/>
            <a:ext cx="2229555" cy="390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5075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42334" y="4233334"/>
            <a:ext cx="9242778" cy="91657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6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2469" y="4593469"/>
            <a:ext cx="2229555" cy="528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4817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86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3798" y="4553643"/>
            <a:ext cx="2229555" cy="589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25400" y="1011586"/>
            <a:ext cx="9186334" cy="4138319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1167" y="-3292"/>
            <a:ext cx="9178768" cy="9673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231435"/>
            <a:ext cx="8220956" cy="455768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1168" y="964078"/>
            <a:ext cx="9175834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85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-line-bluetext-colorshield.pn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7" b="-1906"/>
          <a:stretch/>
        </p:blipFill>
        <p:spPr>
          <a:xfrm>
            <a:off x="6585599" y="4296761"/>
            <a:ext cx="1769927" cy="656963"/>
          </a:xfrm>
          <a:prstGeom prst="rect">
            <a:avLst/>
          </a:prstGeom>
        </p:spPr>
      </p:pic>
      <p:pic>
        <p:nvPicPr>
          <p:cNvPr id="14" name="Picture 13" descr="upennwatermark.pdf"/>
          <p:cNvPicPr>
            <a:picLocks/>
          </p:cNvPicPr>
          <p:nvPr userDrawn="1"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36510"/>
            <a:ext cx="3080816" cy="347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65811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7" name="Rectangle 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254010" y="4572000"/>
            <a:ext cx="2243667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5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" y="0"/>
            <a:ext cx="9143999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13" name="Picture 12" descr="1-line-blu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2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pennwatermark.pdf"/>
          <p:cNvPicPr>
            <a:picLocks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6156" cy="374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85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61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pennwatermark.pdf"/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8896" cy="3749040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39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4038600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2"/>
            <a:ext cx="4038600" cy="34897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84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7992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6495"/>
            <a:ext cx="4040188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066669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546495"/>
            <a:ext cx="4041775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42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-line-bluetext-colorshield.png"/>
          <p:cNvPicPr>
            <a:picLocks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464" y="102970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23520" y="-19089"/>
            <a:ext cx="8229600" cy="72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783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70" r:id="rId4"/>
    <p:sldLayoutId id="2147483668" r:id="rId5"/>
    <p:sldLayoutId id="2147483658" r:id="rId6"/>
    <p:sldLayoutId id="2147483667" r:id="rId7"/>
    <p:sldLayoutId id="2147483652" r:id="rId8"/>
    <p:sldLayoutId id="2147483653" r:id="rId9"/>
    <p:sldLayoutId id="2147483671" r:id="rId10"/>
    <p:sldLayoutId id="2147483672" r:id="rId11"/>
    <p:sldLayoutId id="2147483654" r:id="rId12"/>
    <p:sldLayoutId id="2147483655" r:id="rId13"/>
    <p:sldLayoutId id="2147483656" r:id="rId14"/>
    <p:sldLayoutId id="2147483657" r:id="rId15"/>
    <p:sldLayoutId id="2147483666" r:id="rId16"/>
    <p:sldLayoutId id="214748366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5001A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800" kern="1200">
          <a:solidFill>
            <a:schemeClr val="accent6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400" kern="1200">
          <a:solidFill>
            <a:schemeClr val="accent6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accent6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NaturalLI</a:t>
            </a:r>
            <a:r>
              <a:rPr lang="en-US" dirty="0"/>
              <a:t>: Natural Logic Inference for Common Sense Reasoning</a:t>
            </a:r>
            <a:br>
              <a:rPr lang="en-US" dirty="0"/>
            </a:br>
            <a:r>
              <a:rPr lang="en-US" sz="2600" dirty="0"/>
              <a:t>Gabor </a:t>
            </a:r>
            <a:r>
              <a:rPr lang="en-US" sz="2600" dirty="0" err="1"/>
              <a:t>Angeli</a:t>
            </a:r>
            <a:r>
              <a:rPr lang="en-US" sz="2600" dirty="0"/>
              <a:t> and Christopher D. Manning</a:t>
            </a:r>
            <a:br>
              <a:rPr lang="en-US" sz="2600" dirty="0"/>
            </a:br>
            <a:r>
              <a:rPr lang="en-US" sz="2600" dirty="0"/>
              <a:t>EMNLP, 2014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Hangfeng</a:t>
            </a:r>
            <a:r>
              <a:rPr lang="en-US" dirty="0"/>
              <a:t> He (</a:t>
            </a:r>
            <a:r>
              <a:rPr lang="en-US" dirty="0" err="1"/>
              <a:t>hangfeng@seas.upenn.edu</a:t>
            </a:r>
            <a:r>
              <a:rPr lang="en-US" dirty="0"/>
              <a:t>)</a:t>
            </a:r>
          </a:p>
          <a:p>
            <a:r>
              <a:rPr lang="en-US" dirty="0"/>
              <a:t>March 11, 2019</a:t>
            </a:r>
          </a:p>
        </p:txBody>
      </p:sp>
    </p:spTree>
    <p:extLst>
      <p:ext uri="{BB962C8B-B14F-4D97-AF65-F5344CB8AC3E}">
        <p14:creationId xmlns:p14="http://schemas.microsoft.com/office/powerpoint/2010/main" val="3947575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59CE46-9FC6-4346-B480-22839F33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292625-FBC0-B54E-B1D6-54E5CED0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Alignment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BB33932-7746-5C4F-A0F2-77C56AF0C34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Inference</a:t>
                </a:r>
              </a:p>
              <a:p>
                <a:pPr lvl="1"/>
                <a:r>
                  <a:rPr lang="en-US" dirty="0"/>
                  <a:t>The initial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aseline="-25000" dirty="0"/>
                  <a:t>  </a:t>
                </a:r>
                <a:r>
                  <a:rPr lang="en-US" dirty="0"/>
                  <a:t>is axiomatically ≡</a:t>
                </a:r>
                <a:endParaRPr lang="en-US" baseline="-25000" dirty="0"/>
              </a:p>
              <a:p>
                <a:pPr lvl="1"/>
                <a:r>
                  <a:rPr lang="en-US" dirty="0"/>
                  <a:t>Proof is presented as a table</a:t>
                </a:r>
              </a:p>
              <a:p>
                <a:pPr lvl="2"/>
                <a:r>
                  <a:rPr lang="en-US" dirty="0"/>
                  <a:t>The last column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) is the relation between the premise and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𝑡h</m:t>
                    </m:r>
                    <m:r>
                      <a:rPr lang="en-US" b="0" i="0" baseline="300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step in the proof</a:t>
                </a:r>
              </a:p>
              <a:p>
                <a:pPr lvl="2"/>
                <a:r>
                  <a:rPr lang="en-US" dirty="0"/>
                  <a:t> </a:t>
                </a:r>
              </a:p>
              <a:p>
                <a:r>
                  <a:rPr lang="en-US" dirty="0"/>
                  <a:t>Results</a:t>
                </a:r>
              </a:p>
              <a:p>
                <a:pPr lvl="1"/>
                <a:r>
                  <a:rPr lang="en-US" dirty="0"/>
                  <a:t>“</a:t>
                </a:r>
                <a:r>
                  <a:rPr lang="en-US" dirty="0" err="1"/>
                  <a:t>Stimpy</a:t>
                </a:r>
                <a:r>
                  <a:rPr lang="en-US" dirty="0"/>
                  <a:t> is a cat” (premise) ⊑</a:t>
                </a:r>
              </a:p>
              <a:p>
                <a:pPr marL="457200" lvl="1" indent="0">
                  <a:buNone/>
                </a:pPr>
                <a:r>
                  <a:rPr lang="zh-CN" altLang="en-US" dirty="0"/>
                  <a:t>     </a:t>
                </a:r>
                <a:r>
                  <a:rPr lang="en-US" dirty="0"/>
                  <a:t>“</a:t>
                </a:r>
                <a:r>
                  <a:rPr lang="en-US" dirty="0" err="1"/>
                  <a:t>Stimpy</a:t>
                </a:r>
                <a:r>
                  <a:rPr lang="en-US" dirty="0"/>
                  <a:t> is not a poodle” (query)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BB33932-7746-5C4F-A0F2-77C56AF0C3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101" t="-1087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116C170-1F50-0441-B177-AA7B71E45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768" y="2921224"/>
            <a:ext cx="2029660" cy="3641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417482-EB07-7644-AFC3-0EA4543E4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492" y="2571750"/>
            <a:ext cx="2905041" cy="18545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00F18D-64A0-BD43-B7DE-F429C0A6D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283" y="1304206"/>
            <a:ext cx="2538539" cy="93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79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CEF84-6EBF-4F4E-A793-2DA5494A8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4C7FA2-11F1-9840-9E7C-78722BC5F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as a Finite State Machine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37A134-6BDD-C046-9CFC-E5B4CFB429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4248" y="827088"/>
            <a:ext cx="5604046" cy="319146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D28AC3A-F1AA-6641-A19D-6497168BA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294" y="1050841"/>
            <a:ext cx="2331457" cy="179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68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BC4E09-04E7-4343-996C-DE018B5E6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06140E-0B6A-DD46-A1FE-6CB44DFAC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52" y="103750"/>
            <a:ext cx="8229600" cy="693605"/>
          </a:xfrm>
        </p:spPr>
        <p:txBody>
          <a:bodyPr/>
          <a:lstStyle/>
          <a:p>
            <a:r>
              <a:rPr lang="en-US" dirty="0"/>
              <a:t>Inference As Search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54C424-A935-C640-B551-B3864CEFBA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50578" y="1104900"/>
            <a:ext cx="5095207" cy="34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79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CC3918-6BB2-4F4F-AF82-F79077598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A76BFA-4C9C-B34C-97F6-08B867365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Search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4DD729-3619-8946-9475-CA66DFE819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6260" y="1104900"/>
            <a:ext cx="7003843" cy="34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13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AA489F-8F78-3D4F-B4DF-FED33A828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9191A6-CBD5-F14A-9B10-10E81D9D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Search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776D11-FBB0-0E49-843A-8A6994CF94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1006" y="1104900"/>
            <a:ext cx="4434350" cy="34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69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26D505-200D-634F-A8C8-D5057D4C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8FE86E-1CF8-294C-B78D-487309E11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Templates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BF9DD1-C230-4940-8D3F-B881AA9B38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57461" y="1104900"/>
            <a:ext cx="4281441" cy="34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32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BCF73F-2163-DD49-843E-FEDC7C2CD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B5CF87-E105-0F41-AAFB-7C4510BC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As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52C35EB-7FA5-9841-AF06-5CD3042BD24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Nodes</a:t>
                </a:r>
              </a:p>
              <a:p>
                <a:pPr lvl="1"/>
                <a:r>
                  <a:rPr lang="en-US" dirty="0"/>
                  <a:t>A pair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a surface form with word sense and polarity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: an inference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∊{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𝑣𝑎𝑙𝑖𝑑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𝑖𝑛𝑣𝑎𝑙𝑖𝑑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Mutation Index</a:t>
                </a:r>
              </a:p>
              <a:p>
                <a:pPr lvl="2"/>
                <a:r>
                  <a:rPr lang="en-US" dirty="0"/>
                  <a:t>Each derivation orders mutations left-to-right</a:t>
                </a:r>
              </a:p>
              <a:p>
                <a:r>
                  <a:rPr lang="en-US" dirty="0"/>
                  <a:t>Note</a:t>
                </a:r>
              </a:p>
              <a:p>
                <a:pPr lvl="1"/>
                <a:r>
                  <a:rPr lang="en-US" dirty="0"/>
                  <a:t>Validity states are reversible during search</a:t>
                </a:r>
              </a:p>
              <a:p>
                <a:pPr lvl="1"/>
                <a:r>
                  <a:rPr lang="en-US" dirty="0"/>
                  <a:t>If  “the cat ate a mouse” is true, we can infer</a:t>
                </a:r>
              </a:p>
              <a:p>
                <a:pPr marL="457200" lvl="1" indent="0">
                  <a:buNone/>
                </a:pPr>
                <a:r>
                  <a:rPr lang="zh-CN" altLang="en-US" dirty="0"/>
                  <a:t>     </a:t>
                </a:r>
                <a:r>
                  <a:rPr lang="en-US" dirty="0"/>
                  <a:t>“no carnivores eat animals” is false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52C35EB-7FA5-9841-AF06-5CD3042BD2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101" t="-2174" b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4263E53-8364-2742-8ABD-5C0219410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302" y="3245579"/>
            <a:ext cx="2279481" cy="7562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2E6A79-75F6-6F4F-B051-D89917523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302" y="1346913"/>
            <a:ext cx="2421450" cy="16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87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91499F-3804-CE45-9F57-140EA147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3B718D-6CE7-3C4F-B4F0-D5A964AF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As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C0411CF-E01E-C84E-AB46-F9588F346C8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Transition</a:t>
                </a:r>
              </a:p>
              <a:p>
                <a:pPr lvl="1"/>
                <a:r>
                  <a:rPr lang="en-US" dirty="0"/>
                  <a:t>In practice,  all three of             as negation</a:t>
                </a:r>
              </a:p>
              <a:p>
                <a:r>
                  <a:rPr lang="en-US" dirty="0"/>
                  <a:t>The Cost of an Edge:</a:t>
                </a:r>
              </a:p>
              <a:p>
                <a:pPr lvl="1"/>
                <a:r>
                  <a:rPr lang="en-US" dirty="0"/>
                  <a:t>The edge: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   : A value associated with every transition Instance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   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in most cases except the edges over the WordNet hypernym tree and the nearest neighbors edges</a:t>
                </a:r>
              </a:p>
              <a:p>
                <a:pPr lvl="1"/>
                <a:r>
                  <a:rPr lang="en-US" dirty="0"/>
                  <a:t>        :  A learned cost for taking a transition of template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if the source of the edge is in a inference state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the word being mutated has polarity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C0411CF-E01E-C84E-AB46-F9588F346C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101" t="-2174" r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018461E-1AEA-6947-9A70-881AA070E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175" y="1569669"/>
            <a:ext cx="847459" cy="257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FC3227-753C-1046-8EA7-10F01DBF1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287" y="1927951"/>
            <a:ext cx="884189" cy="329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F7D10F-C418-6241-8D45-F5EAB52E0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859" y="2579500"/>
            <a:ext cx="275648" cy="330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95C916-03F4-8141-9246-9162F01D95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4207" y="3475568"/>
            <a:ext cx="482600" cy="3296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988FEC-CE31-7E46-B093-4F98ED76E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983" y="2914501"/>
            <a:ext cx="275648" cy="3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39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F2C65A-5459-EE4B-9BB1-B3D10238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/>
          <a:p>
            <a:fld id="{8A758EFE-665F-4341-B5B8-2DAEADA52F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67236B-2467-B340-8A00-DA4DCE2D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</p:spPr>
        <p:txBody>
          <a:bodyPr/>
          <a:lstStyle/>
          <a:p>
            <a:r>
              <a:rPr lang="en-US"/>
              <a:t>Transition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A75ABF8-748B-CC49-A16B-15BD6252325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104904"/>
                <a:ext cx="8082552" cy="348972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Cost of an Edge</a:t>
                </a:r>
              </a:p>
              <a:p>
                <a:pPr lvl="1"/>
                <a:r>
                  <a:rPr lang="en-US" dirty="0"/>
                  <a:t>The Hypernym edges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The nearest neighbors edges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The Cost of a Search Path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the vector of          values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           and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feature vector for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-th</a:t>
                </a:r>
                <a:r>
                  <a:rPr lang="en-US" dirty="0"/>
                  <a:t> edge in the path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A75ABF8-748B-CC49-A16B-15BD625232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104904"/>
                <a:ext cx="8082552" cy="3489722"/>
              </a:xfrm>
              <a:blipFill>
                <a:blip r:embed="rId2"/>
                <a:stretch>
                  <a:fillRect l="-1101" t="-1087" b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E2BA211-B6D0-194B-B480-F825B9435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127" y="1013059"/>
            <a:ext cx="2717065" cy="31256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4E23EF-304B-334C-A4F7-9B4C6A748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13" y="1909346"/>
            <a:ext cx="2734824" cy="372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578101-1F84-8448-A81D-C0296F618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13" y="2683123"/>
            <a:ext cx="2097699" cy="372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F41B9F-1423-A14F-A536-80B502A5EB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1536" y="3809024"/>
            <a:ext cx="482600" cy="329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49A0BB-687D-8949-95BA-ED57BC3C8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6893" y="4222209"/>
            <a:ext cx="582626" cy="32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84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34080F-ECF3-164E-A0EB-C1FAA6E42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ADA146-4F18-C445-AD91-D7A9D08D8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As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75A7A76-4D3E-C848-A59D-F144850AAC3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Deletions in Inference</a:t>
                </a:r>
              </a:p>
              <a:p>
                <a:pPr lvl="1"/>
                <a:r>
                  <a:rPr lang="en-US" dirty="0"/>
                  <a:t>Insertions in the search</a:t>
                </a:r>
              </a:p>
              <a:p>
                <a:pPr lvl="1"/>
                <a:r>
                  <a:rPr lang="en-US" dirty="0"/>
                  <a:t>Store the database as a </a:t>
                </a:r>
                <a:r>
                  <a:rPr lang="en-US" dirty="0" err="1"/>
                  <a:t>trie</a:t>
                </a:r>
                <a:r>
                  <a:rPr lang="en-US" dirty="0"/>
                  <a:t> and consider children of a </a:t>
                </a:r>
                <a:r>
                  <a:rPr lang="en-US" dirty="0" err="1"/>
                  <a:t>trie</a:t>
                </a:r>
                <a:r>
                  <a:rPr lang="en-US" dirty="0"/>
                  <a:t> node as candidate insertions</a:t>
                </a:r>
              </a:p>
              <a:p>
                <a:pPr lvl="1"/>
                <a:r>
                  <a:rPr lang="en-US" dirty="0"/>
                  <a:t>For the insertion before the first word,  we take all items which are followed by the first word of our current fact</a:t>
                </a:r>
              </a:p>
              <a:p>
                <a:r>
                  <a:rPr lang="en-US" dirty="0"/>
                  <a:t>Confidence Estimation</a:t>
                </a:r>
              </a:p>
              <a:p>
                <a:pPr lvl="1"/>
                <a:r>
                  <a:rPr lang="en-US" dirty="0"/>
                  <a:t>Valid state w.r.t the premise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Invalid state </a:t>
                </a:r>
                <a:r>
                  <a:rPr lang="en-US" dirty="0" err="1"/>
                  <a:t>w.r.t</a:t>
                </a:r>
                <a:r>
                  <a:rPr lang="en-US" dirty="0"/>
                  <a:t> the premise 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−1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 path: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75A7A76-4D3E-C848-A59D-F144850AAC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101" t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4DE067D-A42D-B94D-9BC5-7E67B09EE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900" y="3581074"/>
            <a:ext cx="2392905" cy="45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8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Common Sense Reasoning: Database Completion</a:t>
            </a:r>
          </a:p>
          <a:p>
            <a:pPr lvl="1"/>
            <a:r>
              <a:rPr lang="en-US" dirty="0"/>
              <a:t>Given a database of true facts</a:t>
            </a:r>
          </a:p>
          <a:p>
            <a:pPr lvl="1"/>
            <a:r>
              <a:rPr lang="en-US" dirty="0"/>
              <a:t>The task is to predict whether an unseen fact is true and should belong in the database</a:t>
            </a:r>
          </a:p>
          <a:p>
            <a:pPr lvl="1"/>
            <a:r>
              <a:rPr lang="en-US" dirty="0"/>
              <a:t>It is an </a:t>
            </a:r>
            <a:r>
              <a:rPr lang="en-US" dirty="0">
                <a:solidFill>
                  <a:srgbClr val="FF0000"/>
                </a:solidFill>
              </a:rPr>
              <a:t>exploratory</a:t>
            </a:r>
            <a:r>
              <a:rPr lang="en-US" dirty="0"/>
              <a:t> task</a:t>
            </a:r>
          </a:p>
          <a:p>
            <a:r>
              <a:rPr lang="en-US" dirty="0"/>
              <a:t>An Example</a:t>
            </a:r>
          </a:p>
          <a:p>
            <a:pPr lvl="1"/>
            <a:r>
              <a:rPr lang="en-US" dirty="0"/>
              <a:t>Query: </a:t>
            </a:r>
            <a:r>
              <a:rPr lang="en-US" altLang="zh-CN" dirty="0"/>
              <a:t>“</a:t>
            </a:r>
            <a:r>
              <a:rPr lang="en-US" dirty="0"/>
              <a:t>no carnivores eat animals</a:t>
            </a:r>
            <a:r>
              <a:rPr lang="en-US" altLang="zh-CN" dirty="0"/>
              <a:t>”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Find</a:t>
            </a:r>
            <a:r>
              <a:rPr lang="en-US" dirty="0"/>
              <a:t> a premise in the database to prove or disprove the query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D7B16-AD7C-594C-8230-0A9CD4869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179" y="2266632"/>
            <a:ext cx="2190990" cy="145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07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4F70E4-52F0-A149-87E8-F05AFFFF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F7DA9E-387F-9748-8C4E-E4BAB7BD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Transition Costs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D1D3C-EEB5-8B46-9D66-FCE13C9846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Objective Function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Positive Feedback Loop</a:t>
            </a:r>
          </a:p>
          <a:p>
            <a:pPr lvl="1"/>
            <a:r>
              <a:rPr lang="en-US" dirty="0"/>
              <a:t>Search the best path</a:t>
            </a:r>
          </a:p>
          <a:p>
            <a:pPr lvl="1"/>
            <a:r>
              <a:rPr lang="en-US" dirty="0"/>
              <a:t>Update the parameters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FE8B23-A738-984C-B235-CB85D620F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907" y="1669207"/>
            <a:ext cx="3693192" cy="9025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DCFCD4-6E5E-D04D-8F49-B1FE9C5CB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907" y="2614101"/>
            <a:ext cx="3449049" cy="64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42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9CD386-0AC6-D846-B1FA-37EEEB50A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97B4C0-CB8F-4344-8C4D-BF979CB1D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Textual Entailment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1F5CCB-D773-F54E-8E97-78D79DAD9C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numCol="2"/>
          <a:lstStyle/>
          <a:p>
            <a:r>
              <a:rPr lang="en-US" dirty="0"/>
              <a:t>Unfair Comparison</a:t>
            </a:r>
          </a:p>
          <a:p>
            <a:pPr lvl="1"/>
            <a:r>
              <a:rPr lang="en-US" dirty="0"/>
              <a:t>It cannot appeal to the premise when constructing the search</a:t>
            </a:r>
          </a:p>
          <a:p>
            <a:pPr lvl="1"/>
            <a:r>
              <a:rPr lang="en-US" dirty="0"/>
              <a:t>The derivation process itself does not have access to the full parse tree of the candidate fact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A43762-B17B-D641-9EE7-59DE93DE1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420" y="1104905"/>
            <a:ext cx="3633538" cy="32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A67FFD-AF7B-B945-8698-A8291BEC8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59553B-7263-C14F-BEF2-8522F18C8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52" y="170657"/>
            <a:ext cx="8229600" cy="693605"/>
          </a:xfrm>
        </p:spPr>
        <p:txBody>
          <a:bodyPr/>
          <a:lstStyle/>
          <a:p>
            <a:r>
              <a:rPr lang="en-US" dirty="0"/>
              <a:t>Experiments: Common Sense Reasoning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8464C12-7D01-6B40-8D0A-73E87A526E6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Data</a:t>
                </a:r>
              </a:p>
              <a:p>
                <a:pPr lvl="1"/>
                <a:r>
                  <a:rPr lang="en-US" dirty="0"/>
                  <a:t>Database: 270 million unique lemmatized premises</a:t>
                </a:r>
              </a:p>
              <a:p>
                <a:pPr lvl="1"/>
                <a:r>
                  <a:rPr lang="en-US" dirty="0"/>
                  <a:t>Dev: 540 positive and 540 negative examples</a:t>
                </a:r>
              </a:p>
              <a:p>
                <a:pPr lvl="1"/>
                <a:r>
                  <a:rPr lang="en-US" dirty="0"/>
                  <a:t>Test: 689 positive and 689 negative examples</a:t>
                </a:r>
              </a:p>
              <a:p>
                <a:pPr lvl="1"/>
                <a:r>
                  <a:rPr lang="en-US" dirty="0"/>
                  <a:t>Dataset Format: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b="0" i="1" baseline="-25000" dirty="0">
                    <a:latin typeface="Cambria Math" panose="02040503050406030204" pitchFamily="18" charset="0"/>
                  </a:rPr>
                  <a:t>2</a:t>
                </a:r>
              </a:p>
              <a:p>
                <a:pPr lvl="1"/>
                <a:r>
                  <a:rPr lang="en-US" b="0" dirty="0">
                    <a:latin typeface="Cambria Math" panose="02040503050406030204" pitchFamily="18" charset="0"/>
                  </a:rPr>
                  <a:t>Query Examples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8464C12-7D01-6B40-8D0A-73E87A526E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101" t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ACB346E-B319-3B4C-A776-9E6DAACC6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952" y="2686952"/>
            <a:ext cx="2933679" cy="18042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FBCFF1-8969-B749-B82A-AD0FEE436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201" y="3386334"/>
            <a:ext cx="2512816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71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7497B0-0FA4-3B48-9344-B66FEB9B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6CD02F-B121-5B4A-9452-26076C946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A755B-0373-7B4D-B404-848CA9072B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Take-aways</a:t>
            </a:r>
            <a:endParaRPr lang="en-US" dirty="0"/>
          </a:p>
          <a:p>
            <a:pPr lvl="1"/>
            <a:r>
              <a:rPr lang="en-US" altLang="zh-CN" dirty="0" err="1"/>
              <a:t>NaturalLI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en-US" dirty="0"/>
              <a:t>n inference system over </a:t>
            </a:r>
            <a:r>
              <a:rPr lang="en-US" dirty="0">
                <a:solidFill>
                  <a:srgbClr val="FF0000"/>
                </a:solidFill>
              </a:rPr>
              <a:t>unstructured</a:t>
            </a:r>
            <a:r>
              <a:rPr lang="en-US" dirty="0"/>
              <a:t> text to infer common sense facts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large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set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of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premises</a:t>
            </a:r>
          </a:p>
          <a:p>
            <a:pPr lvl="1"/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Natural</a:t>
            </a:r>
            <a:r>
              <a:rPr lang="zh-CN" altLang="en-US" dirty="0"/>
              <a:t> </a:t>
            </a:r>
            <a:r>
              <a:rPr lang="en-US" altLang="zh-CN" dirty="0"/>
              <a:t>Logic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textual</a:t>
            </a:r>
            <a:r>
              <a:rPr lang="zh-CN" altLang="en-US" dirty="0"/>
              <a:t> </a:t>
            </a:r>
            <a:r>
              <a:rPr lang="en-US" altLang="zh-CN" dirty="0"/>
              <a:t>entailment</a:t>
            </a:r>
          </a:p>
          <a:p>
            <a:pPr lvl="1"/>
            <a:r>
              <a:rPr lang="en-US" altLang="zh-CN" dirty="0"/>
              <a:t>Search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query</a:t>
            </a:r>
            <a:r>
              <a:rPr lang="zh-CN" altLang="en-US" dirty="0"/>
              <a:t> </a:t>
            </a:r>
            <a:r>
              <a:rPr lang="en-US" altLang="zh-CN" dirty="0"/>
              <a:t>rather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extend</a:t>
            </a:r>
            <a:r>
              <a:rPr lang="zh-CN" altLang="en-US" dirty="0"/>
              <a:t> </a:t>
            </a:r>
            <a:r>
              <a:rPr lang="en-US" altLang="zh-CN" dirty="0"/>
              <a:t>knowledge</a:t>
            </a:r>
            <a:r>
              <a:rPr lang="zh-CN" altLang="en-US" dirty="0"/>
              <a:t> </a:t>
            </a:r>
            <a:r>
              <a:rPr lang="en-US" altLang="zh-CN" dirty="0"/>
              <a:t>bases</a:t>
            </a:r>
            <a:endParaRPr lang="en-US" dirty="0"/>
          </a:p>
          <a:p>
            <a:r>
              <a:rPr lang="en-US" dirty="0"/>
              <a:t>Main Shortcomings</a:t>
            </a:r>
          </a:p>
          <a:p>
            <a:pPr lvl="1"/>
            <a:r>
              <a:rPr lang="en-US" dirty="0"/>
              <a:t>The lookup baseline is weak</a:t>
            </a:r>
          </a:p>
          <a:p>
            <a:pPr lvl="2"/>
            <a:r>
              <a:rPr lang="en-US" dirty="0"/>
              <a:t>Compare with more baselines</a:t>
            </a:r>
          </a:p>
          <a:p>
            <a:pPr lvl="1"/>
            <a:r>
              <a:rPr lang="en-US" dirty="0"/>
              <a:t>Database with triple format premises is limited</a:t>
            </a:r>
          </a:p>
          <a:p>
            <a:pPr lvl="2"/>
            <a:r>
              <a:rPr lang="en-US" dirty="0"/>
              <a:t>Experiment on more complicated dataset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1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E89A74-682C-D246-A692-66D30A104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51B10C-68E8-0B4D-A285-24B3E132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3646E-61FA-1A42-8350-FCDA9197E9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Natural Logic inference: a proof system built on the syntax of human language</a:t>
            </a:r>
          </a:p>
          <a:p>
            <a:pPr lvl="1"/>
            <a:r>
              <a:rPr lang="en-US" dirty="0"/>
              <a:t>Maintain high recall, particularly for large scale open-domain tasks</a:t>
            </a:r>
          </a:p>
          <a:p>
            <a:pPr lvl="1"/>
            <a:r>
              <a:rPr lang="en-US" dirty="0"/>
              <a:t>Generalize to arbitrary relations</a:t>
            </a:r>
          </a:p>
          <a:p>
            <a:r>
              <a:rPr lang="en-US" dirty="0"/>
              <a:t>Problems in Previous Works</a:t>
            </a:r>
          </a:p>
          <a:p>
            <a:pPr lvl="1"/>
            <a:r>
              <a:rPr lang="en-US" dirty="0"/>
              <a:t>Prior work on Natural Logic has focused on inferences from </a:t>
            </a:r>
            <a:r>
              <a:rPr lang="en-US" dirty="0">
                <a:solidFill>
                  <a:srgbClr val="FF0000"/>
                </a:solidFill>
              </a:rPr>
              <a:t>a single </a:t>
            </a:r>
            <a:r>
              <a:rPr lang="en-US" dirty="0"/>
              <a:t>relevant premise , making use of only </a:t>
            </a:r>
            <a:r>
              <a:rPr lang="en-US" dirty="0">
                <a:solidFill>
                  <a:srgbClr val="FF0000"/>
                </a:solidFill>
              </a:rPr>
              <a:t>formally valid </a:t>
            </a:r>
            <a:r>
              <a:rPr lang="en-US" dirty="0"/>
              <a:t>inferences</a:t>
            </a:r>
          </a:p>
          <a:p>
            <a:pPr lvl="1"/>
            <a:r>
              <a:rPr lang="en-US" dirty="0"/>
              <a:t>Standard IR methods easily </a:t>
            </a:r>
            <a:r>
              <a:rPr lang="en-US" dirty="0">
                <a:solidFill>
                  <a:srgbClr val="FF0000"/>
                </a:solidFill>
              </a:rPr>
              <a:t>miss</a:t>
            </a:r>
            <a:r>
              <a:rPr lang="en-US" dirty="0"/>
              <a:t> small but semantically important lexical differences</a:t>
            </a:r>
          </a:p>
          <a:p>
            <a:pPr lvl="1"/>
            <a:r>
              <a:rPr lang="en-US" dirty="0"/>
              <a:t>Many methods require explicitly modeling either the database, the query, or the both in a </a:t>
            </a:r>
            <a:r>
              <a:rPr lang="en-US" dirty="0">
                <a:solidFill>
                  <a:srgbClr val="FF0000"/>
                </a:solidFill>
              </a:rPr>
              <a:t>formal meaning representation</a:t>
            </a:r>
          </a:p>
          <a:p>
            <a:r>
              <a:rPr lang="en-US" dirty="0"/>
              <a:t>Question</a:t>
            </a:r>
          </a:p>
          <a:p>
            <a:pPr lvl="1"/>
            <a:r>
              <a:rPr lang="en-US" dirty="0"/>
              <a:t>Can we have an </a:t>
            </a:r>
            <a:r>
              <a:rPr lang="en-US" dirty="0">
                <a:solidFill>
                  <a:srgbClr val="FF0000"/>
                </a:solidFill>
              </a:rPr>
              <a:t>inference</a:t>
            </a:r>
            <a:r>
              <a:rPr lang="en-US" dirty="0"/>
              <a:t> system over </a:t>
            </a:r>
            <a:r>
              <a:rPr lang="en-US" dirty="0">
                <a:solidFill>
                  <a:srgbClr val="FF0000"/>
                </a:solidFill>
              </a:rPr>
              <a:t>unstructured text</a:t>
            </a:r>
            <a:r>
              <a:rPr lang="en-US" dirty="0"/>
              <a:t> for </a:t>
            </a:r>
            <a:r>
              <a:rPr lang="en-US" dirty="0">
                <a:solidFill>
                  <a:srgbClr val="FF0000"/>
                </a:solidFill>
              </a:rPr>
              <a:t>a large set </a:t>
            </a:r>
            <a:r>
              <a:rPr lang="en-US" dirty="0"/>
              <a:t>of candidate premises without aligning to any particular premise 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0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 err="1"/>
              <a:t>MacCartney’s</a:t>
            </a:r>
            <a:r>
              <a:rPr lang="en-US" dirty="0"/>
              <a:t> Natural Logic</a:t>
            </a:r>
          </a:p>
          <a:p>
            <a:r>
              <a:rPr lang="en-US" dirty="0"/>
              <a:t>Inference as a Finite State Machine</a:t>
            </a:r>
          </a:p>
          <a:p>
            <a:r>
              <a:rPr lang="en-US" dirty="0"/>
              <a:t>Inference as Search</a:t>
            </a:r>
          </a:p>
          <a:p>
            <a:r>
              <a:rPr lang="en-US" dirty="0"/>
              <a:t>Experiments</a:t>
            </a:r>
          </a:p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57909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Contributions of this work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Contributions in Database Completion</a:t>
            </a:r>
          </a:p>
          <a:p>
            <a:pPr lvl="1"/>
            <a:r>
              <a:rPr lang="en-US" dirty="0"/>
              <a:t>It allows </a:t>
            </a:r>
            <a:r>
              <a:rPr lang="en-US" dirty="0">
                <a:solidFill>
                  <a:srgbClr val="FF0000"/>
                </a:solidFill>
              </a:rPr>
              <a:t>unstructured text </a:t>
            </a:r>
            <a:r>
              <a:rPr lang="en-US" dirty="0"/>
              <a:t>as the input database without any assumptions about the schema or domain of the text</a:t>
            </a:r>
          </a:p>
          <a:p>
            <a:pPr lvl="1"/>
            <a:r>
              <a:rPr lang="en-US" dirty="0"/>
              <a:t>It proposes </a:t>
            </a:r>
            <a:r>
              <a:rPr lang="en-US" dirty="0">
                <a:solidFill>
                  <a:srgbClr val="FF0000"/>
                </a:solidFill>
              </a:rPr>
              <a:t>Natural Logic </a:t>
            </a:r>
            <a:r>
              <a:rPr lang="en-US" dirty="0"/>
              <a:t>for inference, rather than translating to a formal logic syntax</a:t>
            </a:r>
          </a:p>
          <a:p>
            <a:r>
              <a:rPr lang="en-US" dirty="0"/>
              <a:t>Contributions in Computational Natural Logic</a:t>
            </a:r>
          </a:p>
          <a:p>
            <a:pPr lvl="1"/>
            <a:r>
              <a:rPr lang="en-US" dirty="0"/>
              <a:t>Operates over a very </a:t>
            </a:r>
            <a:r>
              <a:rPr lang="en-US" dirty="0">
                <a:solidFill>
                  <a:srgbClr val="FF0000"/>
                </a:solidFill>
              </a:rPr>
              <a:t>large set of </a:t>
            </a:r>
            <a:r>
              <a:rPr lang="en-US" dirty="0"/>
              <a:t>candidate premises simultaneously</a:t>
            </a:r>
          </a:p>
          <a:p>
            <a:pPr lvl="1"/>
            <a:r>
              <a:rPr lang="en-US" dirty="0"/>
              <a:t>Do </a:t>
            </a:r>
            <a:r>
              <a:rPr lang="en-US" dirty="0">
                <a:solidFill>
                  <a:srgbClr val="FF0000"/>
                </a:solidFill>
              </a:rPr>
              <a:t>not require explicit alignment </a:t>
            </a:r>
            <a:r>
              <a:rPr lang="en-US" dirty="0"/>
              <a:t>between a premise and the query</a:t>
            </a:r>
          </a:p>
          <a:p>
            <a:pPr lvl="1"/>
            <a:r>
              <a:rPr lang="en-US" dirty="0"/>
              <a:t>Allow </a:t>
            </a:r>
            <a:r>
              <a:rPr lang="en-US" dirty="0">
                <a:solidFill>
                  <a:srgbClr val="FF0000"/>
                </a:solidFill>
              </a:rPr>
              <a:t>imprecise inferences </a:t>
            </a:r>
            <a:r>
              <a:rPr lang="en-US" dirty="0"/>
              <a:t>at an associated cost learned from data</a:t>
            </a:r>
          </a:p>
        </p:txBody>
      </p:sp>
    </p:spTree>
    <p:extLst>
      <p:ext uri="{BB962C8B-B14F-4D97-AF65-F5344CB8AC3E}">
        <p14:creationId xmlns:p14="http://schemas.microsoft.com/office/powerpoint/2010/main" val="348041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6CAA14-B290-D34B-9AD4-FD986710B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AE5597-D133-0747-B20E-47624FC1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MacCartney’s</a:t>
            </a:r>
            <a:r>
              <a:rPr lang="en-US" dirty="0"/>
              <a:t> Natural Logic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A0841-8B47-C641-9B68-3296366C6B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Based on</a:t>
            </a:r>
          </a:p>
          <a:p>
            <a:pPr lvl="1"/>
            <a:r>
              <a:rPr lang="en-US" dirty="0"/>
              <a:t>Theoretical work on Natural Logic and Monotonicity Calculus (van </a:t>
            </a:r>
            <a:r>
              <a:rPr lang="en-US" dirty="0" err="1"/>
              <a:t>Benthem</a:t>
            </a:r>
            <a:r>
              <a:rPr lang="en-US" dirty="0"/>
              <a:t>, 1986; Valencia, 1991)</a:t>
            </a:r>
          </a:p>
          <a:p>
            <a:pPr lvl="1"/>
            <a:r>
              <a:rPr lang="en-US" dirty="0" err="1"/>
              <a:t>NatLog</a:t>
            </a:r>
            <a:r>
              <a:rPr lang="en-US" dirty="0"/>
              <a:t> system (</a:t>
            </a:r>
            <a:r>
              <a:rPr lang="en-US" dirty="0" err="1"/>
              <a:t>MacCartney</a:t>
            </a:r>
            <a:r>
              <a:rPr lang="en-US" dirty="0"/>
              <a:t> and Manning, 2007; 2008; 2009)</a:t>
            </a:r>
          </a:p>
          <a:p>
            <a:r>
              <a:rPr lang="en-US" dirty="0"/>
              <a:t>Components</a:t>
            </a:r>
          </a:p>
          <a:p>
            <a:pPr lvl="1"/>
            <a:r>
              <a:rPr lang="en-US" dirty="0"/>
              <a:t>Lexical Relations</a:t>
            </a:r>
          </a:p>
          <a:p>
            <a:pPr lvl="1"/>
            <a:r>
              <a:rPr lang="en-US" dirty="0"/>
              <a:t>Monotonicity and Polarity</a:t>
            </a:r>
          </a:p>
          <a:p>
            <a:pPr lvl="1"/>
            <a:r>
              <a:rPr lang="en-US" dirty="0"/>
              <a:t>Proof by Alignment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5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EC209-845E-4846-9B08-C1DF2F4C8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F0AD66-FB46-0E44-8AC9-EA7883B72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MacCartney’s</a:t>
            </a:r>
            <a:r>
              <a:rPr lang="en-US" dirty="0"/>
              <a:t> Natural Logic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2C2EA-644F-6D49-B8F4-BB1151808F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Lexical Relations</a:t>
            </a:r>
          </a:p>
          <a:p>
            <a:pPr lvl="1"/>
            <a:r>
              <a:rPr lang="en-US" dirty="0"/>
              <a:t>Seven set-theoretic relations</a:t>
            </a:r>
          </a:p>
          <a:p>
            <a:pPr lvl="1"/>
            <a:r>
              <a:rPr lang="en-US" dirty="0"/>
              <a:t>#: completely uninformative relation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88D3F9-4255-1642-839A-E03F36137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588" y="1365669"/>
            <a:ext cx="2921224" cy="2840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CA98A3-00F9-B542-927C-EBE23B633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03" y="2571750"/>
            <a:ext cx="2035597" cy="1092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7BF24B-AD2F-0247-8E83-B42912C79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653" y="2696661"/>
            <a:ext cx="1942481" cy="84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8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300A87-9A12-DA4B-9F07-048161ECB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89A0D7-59C6-934E-96E8-CBC7961A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MacCartney’s</a:t>
            </a:r>
            <a:r>
              <a:rPr lang="en-US" dirty="0"/>
              <a:t> Natural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B8D42A4-EDE3-DB4B-A419-FC0CAC5F540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Monotonicity of Operators</a:t>
                </a:r>
              </a:p>
              <a:p>
                <a:pPr lvl="1"/>
                <a:r>
                  <a:rPr lang="en-US" dirty="0"/>
                  <a:t>Given “cat”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⊑ </m:t>
                    </m:r>
                  </m:oMath>
                </a14:m>
                <a:r>
                  <a:rPr lang="en-US" dirty="0"/>
                  <a:t>“animal”</a:t>
                </a:r>
              </a:p>
              <a:p>
                <a:pPr lvl="1"/>
                <a:r>
                  <a:rPr lang="en-US" dirty="0"/>
                  <a:t>“some cat meows” ⊑ “some animal meows”</a:t>
                </a:r>
              </a:p>
              <a:p>
                <a:pPr lvl="2"/>
                <a:r>
                  <a:rPr lang="en-US" dirty="0"/>
                  <a:t>“Some” is a upwards monotone operator</a:t>
                </a:r>
              </a:p>
              <a:p>
                <a:pPr lvl="1"/>
                <a:r>
                  <a:rPr lang="en-US" dirty="0"/>
                  <a:t>“no cat barks” ⋢ “no animal barks”</a:t>
                </a:r>
              </a:p>
              <a:p>
                <a:pPr lvl="2"/>
                <a:r>
                  <a:rPr lang="en-US" dirty="0"/>
                  <a:t>“No” is a downwards monotone operator</a:t>
                </a:r>
              </a:p>
              <a:p>
                <a:r>
                  <a:rPr lang="en-US" dirty="0"/>
                  <a:t>Polarity of Lexical Items</a:t>
                </a:r>
              </a:p>
              <a:p>
                <a:pPr lvl="1"/>
                <a:r>
                  <a:rPr lang="en-US" dirty="0"/>
                  <a:t>Default: upward</a:t>
                </a:r>
              </a:p>
              <a:p>
                <a:pPr lvl="1"/>
                <a:r>
                  <a:rPr lang="en-US" dirty="0"/>
                  <a:t>Upwards monotone operators preserve polarity</a:t>
                </a:r>
              </a:p>
              <a:p>
                <a:pPr lvl="1"/>
                <a:r>
                  <a:rPr lang="en-US" dirty="0"/>
                  <a:t>Downwards monotone operators reverse polarity</a:t>
                </a:r>
              </a:p>
              <a:p>
                <a:pPr lvl="1"/>
                <a:r>
                  <a:rPr lang="en-US" dirty="0"/>
                  <a:t>Examples</a:t>
                </a:r>
              </a:p>
              <a:p>
                <a:pPr lvl="2"/>
                <a:r>
                  <a:rPr lang="en-US" dirty="0"/>
                  <a:t>Mice in “cats eat mice” has upward polarity</a:t>
                </a:r>
              </a:p>
              <a:p>
                <a:pPr lvl="2"/>
                <a:r>
                  <a:rPr lang="en-US" dirty="0"/>
                  <a:t>Mice in “no cats eat mice” has downward polarity</a:t>
                </a:r>
              </a:p>
              <a:p>
                <a:pPr lvl="2"/>
                <a:r>
                  <a:rPr lang="en-US" dirty="0"/>
                  <a:t>Mice in “no cats don’t eat mice” has upward polarity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B8D42A4-EDE3-DB4B-A419-FC0CAC5F54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629" t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30489BA-820B-9641-A1D1-B7FB21539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863" y="1183741"/>
            <a:ext cx="3387889" cy="176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71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30D099-F7A6-DC41-B1DD-37224234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2F8C05-EC78-AD45-B332-A67FBA925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MacCartney’s</a:t>
            </a:r>
            <a:r>
              <a:rPr lang="en-US" dirty="0"/>
              <a:t> Natural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B5993B-ED91-FD42-B71C-B129725372C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 numCol="2">
                <a:noAutofit/>
              </a:bodyPr>
              <a:lstStyle/>
              <a:p>
                <a:r>
                  <a:rPr lang="en-US" altLang="zh-CN" sz="1400" dirty="0"/>
                  <a:t>Entailment: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P</a:t>
                </a:r>
                <a:r>
                  <a:rPr lang="en-US" sz="1400" dirty="0"/>
                  <a:t>roof by Alignment</a:t>
                </a:r>
              </a:p>
              <a:p>
                <a:pPr lvl="1"/>
                <a:r>
                  <a:rPr lang="en-US" altLang="zh-CN" sz="1400" dirty="0"/>
                  <a:t>Preprocess</a:t>
                </a:r>
                <a:endParaRPr lang="en-US" sz="1400" dirty="0"/>
              </a:p>
              <a:p>
                <a:pPr lvl="2"/>
                <a:r>
                  <a:rPr lang="en-US" sz="1400" dirty="0"/>
                  <a:t>Generates an alignment between the premise and the query</a:t>
                </a:r>
              </a:p>
              <a:p>
                <a:pPr lvl="2"/>
                <a:r>
                  <a:rPr lang="en-US" sz="1400" dirty="0"/>
                  <a:t>Classifies each aligned segment into one of the lexical relations</a:t>
                </a:r>
              </a:p>
              <a:p>
                <a:pPr lvl="1"/>
                <a:r>
                  <a:rPr lang="en-US" sz="1400" dirty="0"/>
                  <a:t>Inference</a:t>
                </a:r>
              </a:p>
              <a:p>
                <a:pPr lvl="2"/>
                <a:r>
                  <a:rPr lang="en-US" sz="1400" dirty="0"/>
                  <a:t>Project each of these</a:t>
                </a:r>
                <a:r>
                  <a:rPr lang="zh-CN" altLang="en-US" sz="1400" dirty="0"/>
                  <a:t> </a:t>
                </a:r>
                <a:r>
                  <a:rPr lang="en-US" sz="1400" dirty="0"/>
                  <a:t>relations</a:t>
                </a:r>
                <a:r>
                  <a:rPr lang="zh-CN" altLang="en-US" sz="1400" dirty="0"/>
                  <a:t> </a:t>
                </a:r>
                <a:r>
                  <a:rPr lang="en-US" sz="1400" dirty="0"/>
                  <a:t>according to the projection function 𝛒</a:t>
                </a:r>
              </a:p>
              <a:p>
                <a:pPr lvl="2"/>
                <a:r>
                  <a:rPr lang="en-US" sz="1400" dirty="0"/>
                  <a:t>Iteratively join two projected relations together to get the final entailment</a:t>
                </a:r>
                <a:r>
                  <a:rPr lang="en-US" dirty="0"/>
                  <a:t>  </a:t>
                </a:r>
              </a:p>
              <a:p>
                <a:pPr lvl="2"/>
                <a:endParaRPr lang="en-US" dirty="0"/>
              </a:p>
              <a:p>
                <a:pPr lvl="2"/>
                <a:endParaRPr lang="en-US" sz="1400" dirty="0"/>
              </a:p>
              <a:p>
                <a:r>
                  <a:rPr lang="en-US" sz="1400" dirty="0"/>
                  <a:t>An Example</a:t>
                </a:r>
              </a:p>
              <a:p>
                <a:pPr lvl="1"/>
                <a:r>
                  <a:rPr lang="en-US" sz="1400" dirty="0"/>
                  <a:t>“</a:t>
                </a:r>
                <a:r>
                  <a:rPr lang="en-US" sz="1400" dirty="0" err="1"/>
                  <a:t>Stimpy</a:t>
                </a:r>
                <a:r>
                  <a:rPr lang="en-US" sz="1400" dirty="0"/>
                  <a:t> is a cat” (premise) → “</a:t>
                </a:r>
                <a:r>
                  <a:rPr lang="en-US" sz="1400" dirty="0" err="1"/>
                  <a:t>Stimpy</a:t>
                </a:r>
                <a:r>
                  <a:rPr lang="en-US" sz="1400" dirty="0"/>
                  <a:t> is not a poodle” (query)</a:t>
                </a:r>
              </a:p>
              <a:p>
                <a:pPr lvl="1"/>
                <a:r>
                  <a:rPr lang="en-US" sz="1400" dirty="0"/>
                  <a:t>“</a:t>
                </a:r>
                <a:r>
                  <a:rPr lang="en-US" sz="1400" dirty="0" err="1"/>
                  <a:t>Stimpy</a:t>
                </a:r>
                <a:r>
                  <a:rPr lang="en-US" sz="1400" dirty="0"/>
                  <a:t> is a cat” → “</a:t>
                </a:r>
                <a:r>
                  <a:rPr lang="en-US" sz="1400" dirty="0" err="1"/>
                  <a:t>Stimpy</a:t>
                </a:r>
                <a:r>
                  <a:rPr lang="en-US" sz="1400" dirty="0"/>
                  <a:t> is a </a:t>
                </a:r>
                <a:r>
                  <a:rPr lang="en-US" sz="1400" b="1" dirty="0"/>
                  <a:t>dog</a:t>
                </a:r>
                <a:r>
                  <a:rPr lang="en-US" sz="1400" dirty="0"/>
                  <a:t>” → “</a:t>
                </a:r>
                <a:r>
                  <a:rPr lang="en-US" sz="1400" dirty="0" err="1"/>
                  <a:t>Stimpy</a:t>
                </a:r>
                <a:r>
                  <a:rPr lang="en-US" sz="1400" dirty="0"/>
                  <a:t> is </a:t>
                </a:r>
                <a:r>
                  <a:rPr lang="en-US" sz="1400" b="1" dirty="0"/>
                  <a:t>not</a:t>
                </a:r>
                <a:r>
                  <a:rPr lang="en-US" sz="1400" dirty="0"/>
                  <a:t> a dog” → “</a:t>
                </a:r>
                <a:r>
                  <a:rPr lang="en-US" sz="1400" dirty="0" err="1"/>
                  <a:t>Stimpy</a:t>
                </a:r>
                <a:r>
                  <a:rPr lang="en-US" sz="1400" dirty="0"/>
                  <a:t> is not a </a:t>
                </a:r>
                <a:r>
                  <a:rPr lang="en-US" sz="1400" b="1" dirty="0"/>
                  <a:t>poodle</a:t>
                </a:r>
                <a:r>
                  <a:rPr lang="en-US" sz="1400" dirty="0"/>
                  <a:t>”</a:t>
                </a:r>
              </a:p>
              <a:p>
                <a:r>
                  <a:rPr lang="en-US" sz="1400" dirty="0"/>
                  <a:t>Inference</a:t>
                </a:r>
              </a:p>
              <a:p>
                <a:pPr lvl="1"/>
                <a:r>
                  <a:rPr lang="en-US" sz="1400" dirty="0"/>
                  <a:t>Alignment provides three lexical mutations: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𝑐𝑎𝑡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𝑑𝑜𝑔</m:t>
                    </m:r>
                  </m:oMath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・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𝑛𝑜𝑡</m:t>
                    </m:r>
                  </m:oMath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i="1" baseline="-25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𝑑𝑜𝑔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</a:rPr>
                      <m:t>poodle</m:t>
                    </m:r>
                  </m:oMath>
                </a14:m>
                <a:endParaRPr lang="en-US" sz="1400" dirty="0"/>
              </a:p>
              <a:p>
                <a:pPr lvl="1"/>
                <a:r>
                  <a:rPr lang="en-US" sz="1400" dirty="0"/>
                  <a:t>Results: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B5993B-ED91-FD42-B71C-B129725372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57" t="-362" r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966A917-0475-DE4C-AB83-F7286D27F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147" y="4128141"/>
            <a:ext cx="1895027" cy="2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20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00144D"/>
      </a:dk1>
      <a:lt1>
        <a:sysClr val="window" lastClr="FFFFFF"/>
      </a:lt1>
      <a:dk2>
        <a:srgbClr val="57000A"/>
      </a:dk2>
      <a:lt2>
        <a:srgbClr val="82AFD3"/>
      </a:lt2>
      <a:accent1>
        <a:srgbClr val="95001A"/>
      </a:accent1>
      <a:accent2>
        <a:srgbClr val="C0504D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144D"/>
      </a:hlink>
      <a:folHlink>
        <a:srgbClr val="82AFD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11056</TotalTime>
  <Words>1113</Words>
  <Application>Microsoft Macintosh PowerPoint</Application>
  <PresentationFormat>On-screen Show (16:9)</PresentationFormat>
  <Paragraphs>190</Paragraphs>
  <Slides>23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Gill Sans</vt:lpstr>
      <vt:lpstr>Gill Sans MT</vt:lpstr>
      <vt:lpstr>Office Theme</vt:lpstr>
      <vt:lpstr>NaturalLI: Natural Logic Inference for Common Sense Reasoning Gabor Angeli and Christopher D. Manning EMNLP, 2014</vt:lpstr>
      <vt:lpstr>Problem</vt:lpstr>
      <vt:lpstr>Motivation</vt:lpstr>
      <vt:lpstr>Contents:</vt:lpstr>
      <vt:lpstr>Contributions of this work</vt:lpstr>
      <vt:lpstr>MacCartney’s Natural Logic</vt:lpstr>
      <vt:lpstr>MacCartney’s Natural Logic</vt:lpstr>
      <vt:lpstr>MacCartney’s Natural Logic</vt:lpstr>
      <vt:lpstr>MacCartney’s Natural Logic</vt:lpstr>
      <vt:lpstr>Proof By Alignment</vt:lpstr>
      <vt:lpstr>Inference as a Finite State Machine</vt:lpstr>
      <vt:lpstr>Inference As Search</vt:lpstr>
      <vt:lpstr>An Example Search</vt:lpstr>
      <vt:lpstr>An Example Search</vt:lpstr>
      <vt:lpstr>Edge Templates</vt:lpstr>
      <vt:lpstr>Inference As Search</vt:lpstr>
      <vt:lpstr>Inference As Search</vt:lpstr>
      <vt:lpstr>Transition</vt:lpstr>
      <vt:lpstr>Inference As Search</vt:lpstr>
      <vt:lpstr>Learning Transition Costs</vt:lpstr>
      <vt:lpstr>Experiments: Textual Entailment</vt:lpstr>
      <vt:lpstr>Experiments: Common Sense Reasoning</vt:lpstr>
      <vt:lpstr>Discussion</vt:lpstr>
    </vt:vector>
  </TitlesOfParts>
  <Company>Zder0to5ive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Tabor</dc:creator>
  <cp:lastModifiedBy>He, Hangfeng</cp:lastModifiedBy>
  <cp:revision>243</cp:revision>
  <dcterms:created xsi:type="dcterms:W3CDTF">2017-09-22T15:37:04Z</dcterms:created>
  <dcterms:modified xsi:type="dcterms:W3CDTF">2019-03-11T17:30:53Z</dcterms:modified>
</cp:coreProperties>
</file>