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3" r:id="rId2"/>
    <p:sldId id="311" r:id="rId3"/>
    <p:sldId id="323" r:id="rId4"/>
    <p:sldId id="320" r:id="rId5"/>
    <p:sldId id="296" r:id="rId6"/>
    <p:sldId id="305" r:id="rId7"/>
    <p:sldId id="324" r:id="rId8"/>
    <p:sldId id="314" r:id="rId9"/>
    <p:sldId id="326" r:id="rId10"/>
    <p:sldId id="327" r:id="rId11"/>
    <p:sldId id="351" r:id="rId12"/>
    <p:sldId id="329" r:id="rId13"/>
    <p:sldId id="330" r:id="rId14"/>
    <p:sldId id="332" r:id="rId15"/>
    <p:sldId id="335" r:id="rId16"/>
    <p:sldId id="334" r:id="rId17"/>
    <p:sldId id="336" r:id="rId18"/>
    <p:sldId id="337" r:id="rId19"/>
    <p:sldId id="338" r:id="rId20"/>
    <p:sldId id="339" r:id="rId21"/>
    <p:sldId id="340" r:id="rId22"/>
    <p:sldId id="342" r:id="rId23"/>
    <p:sldId id="343" r:id="rId24"/>
    <p:sldId id="344" r:id="rId25"/>
    <p:sldId id="352" r:id="rId26"/>
    <p:sldId id="345" r:id="rId27"/>
    <p:sldId id="347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3149"/>
    <a:srgbClr val="662D49"/>
    <a:srgbClr val="663749"/>
    <a:srgbClr val="662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74119" autoAdjust="0"/>
  </p:normalViewPr>
  <p:slideViewPr>
    <p:cSldViewPr snapToGrid="0" snapToObjects="1">
      <p:cViewPr varScale="1">
        <p:scale>
          <a:sx n="119" d="100"/>
          <a:sy n="119" d="100"/>
        </p:scale>
        <p:origin x="1620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162-9D79-2943-B0A3-211BF28B7513}" type="datetimeFigureOut">
              <a:rPr lang="en-US" smtClean="0"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2E400-0EC4-CD46-9C72-78BD5E9427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427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BAB52-94AF-9448-9B1C-7768B1879D49}" type="datetimeFigureOut">
              <a:rPr lang="en-US" smtClean="0"/>
              <a:t>3/20/2019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47283-AD3B-EE49-8B53-C7D74121E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12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</a:p>
          <a:p>
            <a:r>
              <a:rPr lang="en-US" dirty="0" smtClean="0"/>
              <a:t>Relation:</a:t>
            </a:r>
            <a:r>
              <a:rPr lang="en-US" baseline="0" dirty="0" smtClean="0"/>
              <a:t> </a:t>
            </a:r>
            <a:r>
              <a:rPr lang="en-US" dirty="0" smtClean="0"/>
              <a:t>parents of</a:t>
            </a:r>
          </a:p>
          <a:p>
            <a:r>
              <a:rPr lang="en-US" dirty="0" smtClean="0"/>
              <a:t>Query</a:t>
            </a:r>
            <a:r>
              <a:rPr lang="en-US" baseline="0" dirty="0" smtClean="0"/>
              <a:t> entity: Obama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675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 curve:</a:t>
            </a:r>
            <a:r>
              <a:rPr lang="en-US" baseline="0" dirty="0" smtClean="0"/>
              <a:t> compare system to Ollie</a:t>
            </a:r>
          </a:p>
          <a:p>
            <a:r>
              <a:rPr lang="en-US" baseline="0" dirty="0" smtClean="0"/>
              <a:t>Plotted using confidence of extraction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0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Much better</a:t>
            </a:r>
            <a:r>
              <a:rPr lang="en-US" baseline="0" dirty="0" smtClean="0"/>
              <a:t> F1 score than </a:t>
            </a:r>
            <a:r>
              <a:rPr lang="en-US" dirty="0" smtClean="0"/>
              <a:t>University of Washington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Precision is worse: more irrelevant relations</a:t>
            </a:r>
          </a:p>
          <a:p>
            <a:r>
              <a:rPr lang="en-US" baseline="0" dirty="0" smtClean="0"/>
              <a:t>Recall is better: more correct relations were found</a:t>
            </a:r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 curve:</a:t>
            </a:r>
            <a:r>
              <a:rPr lang="en-US" baseline="0" dirty="0" smtClean="0"/>
              <a:t> compare system to Ollie</a:t>
            </a:r>
          </a:p>
          <a:p>
            <a:r>
              <a:rPr lang="en-US" baseline="0" dirty="0" smtClean="0"/>
              <a:t>Plotted using confidence of extraction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92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56445" y="5"/>
            <a:ext cx="9206200" cy="51514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Picture 13" descr="2-line-whit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99" y="4296762"/>
            <a:ext cx="1769927" cy="650138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51675"/>
            <a:ext cx="3080816" cy="345772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 userDrawn="1"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 userDrawn="1">
            <p:ph type="subTitle" idx="1"/>
          </p:nvPr>
        </p:nvSpPr>
        <p:spPr>
          <a:xfrm>
            <a:off x="958151" y="3255792"/>
            <a:ext cx="7397039" cy="73152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34" name="Group 33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35" name="Rectangle 34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234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2182" y="1782939"/>
            <a:ext cx="2544621" cy="47982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2182" y="2310651"/>
            <a:ext cx="2544621" cy="2282515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 sz="16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23" name="Straight Connector 22"/>
          <p:cNvCxnSpPr/>
          <p:nvPr userDrawn="1"/>
        </p:nvCxnSpPr>
        <p:spPr>
          <a:xfrm>
            <a:off x="5908842" y="1099992"/>
            <a:ext cx="0" cy="3599013"/>
          </a:xfrm>
          <a:prstGeom prst="line">
            <a:avLst/>
          </a:prstGeom>
          <a:ln w="952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5"/>
          <p:cNvSpPr>
            <a:spLocks noGrp="1"/>
          </p:cNvSpPr>
          <p:nvPr>
            <p:ph sz="quarter" idx="14"/>
          </p:nvPr>
        </p:nvSpPr>
        <p:spPr>
          <a:xfrm>
            <a:off x="310162" y="148515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310162" y="180834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6"/>
          </p:nvPr>
        </p:nvSpPr>
        <p:spPr>
          <a:xfrm>
            <a:off x="310162" y="235369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7"/>
          </p:nvPr>
        </p:nvSpPr>
        <p:spPr>
          <a:xfrm>
            <a:off x="310162" y="26768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8" name="Content Placeholder 5"/>
          <p:cNvSpPr>
            <a:spLocks noGrp="1"/>
          </p:cNvSpPr>
          <p:nvPr>
            <p:ph sz="quarter" idx="18"/>
          </p:nvPr>
        </p:nvSpPr>
        <p:spPr>
          <a:xfrm>
            <a:off x="310162" y="3191895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19"/>
          </p:nvPr>
        </p:nvSpPr>
        <p:spPr>
          <a:xfrm>
            <a:off x="310162" y="35150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09033" y="965872"/>
            <a:ext cx="5295900" cy="4191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1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12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57210" y="1110136"/>
            <a:ext cx="2198255" cy="10297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  <a:latin typeface="Gill Sans"/>
              <a:cs typeface="Gill San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57209" y="1110132"/>
            <a:ext cx="2198255" cy="475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57198" y="2210973"/>
            <a:ext cx="3035300" cy="1029799"/>
            <a:chOff x="457198" y="2913323"/>
            <a:chExt cx="3035300" cy="1373065"/>
          </a:xfrm>
        </p:grpSpPr>
        <p:sp>
          <p:nvSpPr>
            <p:cNvPr id="31" name="Rectangle 30"/>
            <p:cNvSpPr/>
            <p:nvPr/>
          </p:nvSpPr>
          <p:spPr>
            <a:xfrm>
              <a:off x="457199" y="2913323"/>
              <a:ext cx="3035299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457198" y="2913323"/>
              <a:ext cx="3035300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457199" y="3303510"/>
            <a:ext cx="8181976" cy="1029799"/>
            <a:chOff x="457199" y="4370039"/>
            <a:chExt cx="8181976" cy="1373065"/>
          </a:xfrm>
        </p:grpSpPr>
        <p:sp>
          <p:nvSpPr>
            <p:cNvPr id="34" name="Rectangle 33"/>
            <p:cNvSpPr/>
            <p:nvPr/>
          </p:nvSpPr>
          <p:spPr>
            <a:xfrm>
              <a:off x="457199" y="4370039"/>
              <a:ext cx="8181976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457199" y="4370039"/>
              <a:ext cx="8181975" cy="633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2746375" y="1110136"/>
            <a:ext cx="2762250" cy="1029799"/>
            <a:chOff x="2746375" y="1480176"/>
            <a:chExt cx="2762250" cy="1373065"/>
          </a:xfrm>
        </p:grpSpPr>
        <p:sp>
          <p:nvSpPr>
            <p:cNvPr id="37" name="Rectangle 36"/>
            <p:cNvSpPr/>
            <p:nvPr/>
          </p:nvSpPr>
          <p:spPr>
            <a:xfrm>
              <a:off x="2746375" y="1480176"/>
              <a:ext cx="2762250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46375" y="1480176"/>
              <a:ext cx="2762250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5611092" y="1110136"/>
            <a:ext cx="3028082" cy="1029799"/>
            <a:chOff x="5556249" y="1480176"/>
            <a:chExt cx="3082926" cy="1373065"/>
          </a:xfrm>
        </p:grpSpPr>
        <p:sp>
          <p:nvSpPr>
            <p:cNvPr id="40" name="Rectangle 39"/>
            <p:cNvSpPr/>
            <p:nvPr/>
          </p:nvSpPr>
          <p:spPr>
            <a:xfrm>
              <a:off x="5556250" y="1480176"/>
              <a:ext cx="308292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56249" y="1480176"/>
              <a:ext cx="3082925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3582730" y="2210973"/>
            <a:ext cx="5056446" cy="1029799"/>
            <a:chOff x="3556000" y="2913323"/>
            <a:chExt cx="5083175" cy="1373065"/>
          </a:xfrm>
        </p:grpSpPr>
        <p:sp>
          <p:nvSpPr>
            <p:cNvPr id="43" name="Rectangle 42"/>
            <p:cNvSpPr/>
            <p:nvPr/>
          </p:nvSpPr>
          <p:spPr>
            <a:xfrm>
              <a:off x="3556000" y="2913323"/>
              <a:ext cx="508317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56000" y="2913323"/>
              <a:ext cx="5083174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24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57201" y="1197944"/>
            <a:ext cx="2198254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457210" y="1775180"/>
            <a:ext cx="2198255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5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2746376" y="1197944"/>
            <a:ext cx="276225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46" name="Content Placeholder 5"/>
          <p:cNvSpPr>
            <a:spLocks noGrp="1"/>
          </p:cNvSpPr>
          <p:nvPr>
            <p:ph sz="quarter" idx="22"/>
          </p:nvPr>
        </p:nvSpPr>
        <p:spPr>
          <a:xfrm>
            <a:off x="2746378" y="1775180"/>
            <a:ext cx="276225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7" name="Content Placeholder 5"/>
          <p:cNvSpPr>
            <a:spLocks noGrp="1"/>
          </p:cNvSpPr>
          <p:nvPr>
            <p:ph sz="quarter" idx="23" hasCustomPrompt="1"/>
          </p:nvPr>
        </p:nvSpPr>
        <p:spPr>
          <a:xfrm>
            <a:off x="5611093" y="1197944"/>
            <a:ext cx="302808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48" name="Content Placeholder 5"/>
          <p:cNvSpPr>
            <a:spLocks noGrp="1"/>
          </p:cNvSpPr>
          <p:nvPr>
            <p:ph sz="quarter" idx="24"/>
          </p:nvPr>
        </p:nvSpPr>
        <p:spPr>
          <a:xfrm>
            <a:off x="5611099" y="1775180"/>
            <a:ext cx="302808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9" name="Content Placeholder 5"/>
          <p:cNvSpPr>
            <a:spLocks noGrp="1"/>
          </p:cNvSpPr>
          <p:nvPr>
            <p:ph sz="quarter" idx="25" hasCustomPrompt="1"/>
          </p:nvPr>
        </p:nvSpPr>
        <p:spPr>
          <a:xfrm>
            <a:off x="3582731" y="2283875"/>
            <a:ext cx="505644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50" name="Content Placeholder 5"/>
          <p:cNvSpPr>
            <a:spLocks noGrp="1"/>
          </p:cNvSpPr>
          <p:nvPr>
            <p:ph sz="quarter" idx="26"/>
          </p:nvPr>
        </p:nvSpPr>
        <p:spPr>
          <a:xfrm>
            <a:off x="3582730" y="2861109"/>
            <a:ext cx="5056446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51" name="Content Placeholder 5"/>
          <p:cNvSpPr>
            <a:spLocks noGrp="1"/>
          </p:cNvSpPr>
          <p:nvPr>
            <p:ph sz="quarter" idx="27" hasCustomPrompt="1"/>
          </p:nvPr>
        </p:nvSpPr>
        <p:spPr>
          <a:xfrm>
            <a:off x="457200" y="2283875"/>
            <a:ext cx="3035298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52" name="Content Placeholder 5"/>
          <p:cNvSpPr>
            <a:spLocks noGrp="1"/>
          </p:cNvSpPr>
          <p:nvPr>
            <p:ph sz="quarter" idx="28"/>
          </p:nvPr>
        </p:nvSpPr>
        <p:spPr>
          <a:xfrm>
            <a:off x="457206" y="2861109"/>
            <a:ext cx="3035299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53" name="Content Placeholder 5"/>
          <p:cNvSpPr>
            <a:spLocks noGrp="1"/>
          </p:cNvSpPr>
          <p:nvPr>
            <p:ph sz="quarter" idx="29" hasCustomPrompt="1"/>
          </p:nvPr>
        </p:nvSpPr>
        <p:spPr>
          <a:xfrm>
            <a:off x="457201" y="3385708"/>
            <a:ext cx="818197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54" name="Content Placeholder 5"/>
          <p:cNvSpPr>
            <a:spLocks noGrp="1"/>
          </p:cNvSpPr>
          <p:nvPr>
            <p:ph sz="quarter" idx="30"/>
          </p:nvPr>
        </p:nvSpPr>
        <p:spPr>
          <a:xfrm>
            <a:off x="457197" y="3962944"/>
            <a:ext cx="8181980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958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0" name="Rectangle 9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8082552" cy="34897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2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4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 userDrawn="1"/>
        </p:nvSpPr>
        <p:spPr>
          <a:xfrm>
            <a:off x="1602040" y="1009064"/>
            <a:ext cx="3742766" cy="37410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41" name="Oval 40"/>
          <p:cNvSpPr/>
          <p:nvPr userDrawn="1"/>
        </p:nvSpPr>
        <p:spPr>
          <a:xfrm>
            <a:off x="3764025" y="997539"/>
            <a:ext cx="3742766" cy="3742764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2280" y="2589950"/>
            <a:ext cx="1947510" cy="6522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7" name="Rectangle 1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10162" y="0"/>
            <a:ext cx="7986713" cy="708422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35697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5382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3551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39899" y="4582584"/>
            <a:ext cx="2229555" cy="390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5075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42334" y="4233334"/>
            <a:ext cx="9242778" cy="91657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962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2469" y="4593469"/>
            <a:ext cx="2229555" cy="528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4817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0860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63798" y="4553643"/>
            <a:ext cx="2229555" cy="5898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25400" y="1011586"/>
            <a:ext cx="9186334" cy="4138319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21167" y="-3292"/>
            <a:ext cx="9178768" cy="96737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231435"/>
            <a:ext cx="8220956" cy="455768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1168" y="964078"/>
            <a:ext cx="9175834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985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-line-bluetext-colorshield.pn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57" b="-1906"/>
          <a:stretch/>
        </p:blipFill>
        <p:spPr>
          <a:xfrm>
            <a:off x="6585599" y="4296761"/>
            <a:ext cx="1769927" cy="656963"/>
          </a:xfrm>
          <a:prstGeom prst="rect">
            <a:avLst/>
          </a:prstGeom>
        </p:spPr>
      </p:pic>
      <p:pic>
        <p:nvPicPr>
          <p:cNvPr id="14" name="Picture 13" descr="upennwatermark.pdf"/>
          <p:cNvPicPr>
            <a:picLocks/>
          </p:cNvPicPr>
          <p:nvPr userDrawn="1"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36510"/>
            <a:ext cx="3080816" cy="3472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8151" y="3255792"/>
            <a:ext cx="7397039" cy="65811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7" name="Rectangle 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254010" y="4572000"/>
            <a:ext cx="2243667" cy="571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959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" y="0"/>
            <a:ext cx="9143999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pic>
        <p:nvPicPr>
          <p:cNvPr id="13" name="Picture 12" descr="1-line-blu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9003"/>
            <a:ext cx="1809092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2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upennwatermark.pdf"/>
          <p:cNvPicPr>
            <a:picLocks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6156" cy="374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485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261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pennwatermark.pdf"/>
          <p:cNvPicPr>
            <a:picLocks noChangeAspect="1"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8896" cy="3749040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939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4038600" cy="34897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2"/>
            <a:ext cx="4038600" cy="34897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384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7992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46495"/>
            <a:ext cx="4040188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066669"/>
            <a:ext cx="4041775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546495"/>
            <a:ext cx="4041775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427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-line-bluetext-colorshield.png"/>
          <p:cNvPicPr>
            <a:picLocks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9003"/>
            <a:ext cx="1809092" cy="3474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464" y="102970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323520" y="-19089"/>
            <a:ext cx="8229600" cy="72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3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70" r:id="rId4"/>
    <p:sldLayoutId id="2147483668" r:id="rId5"/>
    <p:sldLayoutId id="2147483658" r:id="rId6"/>
    <p:sldLayoutId id="2147483667" r:id="rId7"/>
    <p:sldLayoutId id="2147483652" r:id="rId8"/>
    <p:sldLayoutId id="2147483653" r:id="rId9"/>
    <p:sldLayoutId id="2147483671" r:id="rId10"/>
    <p:sldLayoutId id="2147483672" r:id="rId11"/>
    <p:sldLayoutId id="2147483654" r:id="rId12"/>
    <p:sldLayoutId id="2147483655" r:id="rId13"/>
    <p:sldLayoutId id="2147483656" r:id="rId14"/>
    <p:sldLayoutId id="2147483657" r:id="rId15"/>
    <p:sldLayoutId id="2147483666" r:id="rId16"/>
    <p:sldLayoutId id="214748366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95001A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800" kern="1200">
          <a:solidFill>
            <a:schemeClr val="accent6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400" kern="1200">
          <a:solidFill>
            <a:schemeClr val="accent6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chemeClr val="accent6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8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Leveraging Linguistic Structure For Open Domain Information </a:t>
            </a:r>
            <a:r>
              <a:rPr lang="en-US" dirty="0" smtClean="0"/>
              <a:t>Extraction	</a:t>
            </a:r>
            <a:br>
              <a:rPr lang="en-US" dirty="0" smtClean="0"/>
            </a:br>
            <a:r>
              <a:rPr lang="en-US" sz="2400" dirty="0"/>
              <a:t>Gabor </a:t>
            </a:r>
            <a:r>
              <a:rPr lang="en-US" sz="2400" dirty="0" err="1" smtClean="0"/>
              <a:t>Angeli</a:t>
            </a:r>
            <a:r>
              <a:rPr lang="en-US" sz="2400" dirty="0" smtClean="0"/>
              <a:t>, </a:t>
            </a:r>
            <a:r>
              <a:rPr lang="en-US" sz="2400" dirty="0"/>
              <a:t>Melvin Johnson </a:t>
            </a:r>
            <a:r>
              <a:rPr lang="en-US" sz="2400" dirty="0" err="1" smtClean="0"/>
              <a:t>Premkumar</a:t>
            </a:r>
            <a:r>
              <a:rPr lang="en-US" sz="2400" dirty="0"/>
              <a:t>, Christopher D. Manning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400" b="0" dirty="0" smtClean="0"/>
              <a:t>ACL </a:t>
            </a:r>
            <a:r>
              <a:rPr lang="en-US" sz="2400" b="0" dirty="0"/>
              <a:t>2015</a:t>
            </a:r>
            <a:endParaRPr lang="en-US" sz="2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Sandeep Dcunha (sdcunha@seas.upenn.edu)</a:t>
            </a:r>
          </a:p>
          <a:p>
            <a:r>
              <a:rPr lang="en-US" dirty="0" smtClean="0"/>
              <a:t>3/20/2019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57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 Self-contained Clauses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3999032" cy="3690798"/>
              </a:xfrm>
            </p:spPr>
            <p:txBody>
              <a:bodyPr>
                <a:noAutofit/>
              </a:bodyPr>
              <a:lstStyle/>
              <a:p>
                <a:r>
                  <a:rPr lang="en-US" sz="1800" dirty="0" smtClean="0"/>
                  <a:t>Clauses </a:t>
                </a:r>
                <a:r>
                  <a:rPr lang="en-US" sz="1800" dirty="0"/>
                  <a:t>should stand on their own syntactically and </a:t>
                </a:r>
                <a:r>
                  <a:rPr lang="en-US" sz="1800" dirty="0" smtClean="0"/>
                  <a:t>semantically</a:t>
                </a:r>
              </a:p>
              <a:p>
                <a:r>
                  <a:rPr lang="en-US" sz="1800" dirty="0" smtClean="0"/>
                  <a:t>Clauses should be entailed by original sentence</a:t>
                </a:r>
              </a:p>
              <a:p>
                <a:r>
                  <a:rPr lang="en-US" sz="1800" dirty="0" smtClean="0"/>
                  <a:t>Search problem: </a:t>
                </a:r>
                <a:r>
                  <a:rPr lang="en-US" sz="1800" dirty="0" smtClean="0"/>
                  <a:t>                   outgoing </a:t>
                </a:r>
                <a:r>
                  <a:rPr lang="en-US" sz="1800" dirty="0" smtClean="0"/>
                  <a:t>arc                  into action on arc (action 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800" dirty="0" smtClean="0"/>
                  <a:t> and action 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800" dirty="0" smtClean="0"/>
                  <a:t>)</a:t>
                </a:r>
              </a:p>
              <a:p>
                <a:pPr lvl="1"/>
                <a:r>
                  <a:rPr lang="en-US" sz="1600" b="0" dirty="0" smtClean="0"/>
                  <a:t>Arc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600" dirty="0" smtClean="0"/>
                  <a:t>, governor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 smtClean="0"/>
                  <a:t>, dependent clause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 smtClean="0"/>
                  <a:t>, collapsed Stanford Dependency label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1600" dirty="0" smtClean="0"/>
              </a:p>
              <a:p>
                <a:endParaRPr lang="en-US" sz="18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3999032" cy="3690798"/>
              </a:xfrm>
              <a:blipFill rotWithShape="0">
                <a:blip r:embed="rId3"/>
                <a:stretch>
                  <a:fillRect l="-1067" t="-826" r="-1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49" y="2688580"/>
            <a:ext cx="926074" cy="271527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" t="5830" r="29594" b="4032"/>
          <a:stretch/>
        </p:blipFill>
        <p:spPr>
          <a:xfrm>
            <a:off x="4323719" y="765958"/>
            <a:ext cx="4299184" cy="2205899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3" t="12331"/>
          <a:stretch/>
        </p:blipFill>
        <p:spPr>
          <a:xfrm>
            <a:off x="6852062" y="2960107"/>
            <a:ext cx="1425039" cy="188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3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Action Space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Performed on Dependency Edge</a:t>
            </a:r>
          </a:p>
          <a:p>
            <a:r>
              <a:rPr lang="en-US" b="1" dirty="0" smtClean="0"/>
              <a:t>Yield</a:t>
            </a:r>
            <a:r>
              <a:rPr lang="en-US" dirty="0" smtClean="0"/>
              <a:t>: Yields new clause on dependency arc</a:t>
            </a:r>
          </a:p>
          <a:p>
            <a:pPr lvl="1"/>
            <a:r>
              <a:rPr lang="en-US" dirty="0" smtClean="0"/>
              <a:t>In sentence </a:t>
            </a:r>
            <a:r>
              <a:rPr lang="en-US" i="1" dirty="0" smtClean="0"/>
              <a:t>Dentists suggest you should brush your teeth,</a:t>
            </a:r>
          </a:p>
          <a:p>
            <a:pPr lvl="1"/>
            <a:r>
              <a:rPr lang="en-US" i="1" dirty="0" smtClean="0"/>
              <a:t> arc                                   </a:t>
            </a:r>
            <a:r>
              <a:rPr lang="en-US" dirty="0" smtClean="0"/>
              <a:t>: </a:t>
            </a:r>
            <a:r>
              <a:rPr lang="en-US" i="1" dirty="0" smtClean="0"/>
              <a:t>You should brush your teeth</a:t>
            </a:r>
            <a:endParaRPr lang="en-US" dirty="0" smtClean="0"/>
          </a:p>
          <a:p>
            <a:r>
              <a:rPr lang="en-US" b="1" dirty="0" err="1" smtClean="0"/>
              <a:t>Recurse</a:t>
            </a:r>
            <a:r>
              <a:rPr lang="en-US" dirty="0" smtClean="0"/>
              <a:t>: </a:t>
            </a:r>
            <a:r>
              <a:rPr lang="en-US" dirty="0" err="1" smtClean="0"/>
              <a:t>Recurse</a:t>
            </a:r>
            <a:r>
              <a:rPr lang="en-US" dirty="0" smtClean="0"/>
              <a:t> on dependency arc but don’t yield it. </a:t>
            </a:r>
          </a:p>
          <a:p>
            <a:pPr lvl="1"/>
            <a:r>
              <a:rPr lang="en-US" i="1" dirty="0" smtClean="0"/>
              <a:t>Faeries are dancing in the field where I lost my bike</a:t>
            </a:r>
            <a:r>
              <a:rPr lang="en-US" dirty="0" smtClean="0"/>
              <a:t>: </a:t>
            </a:r>
            <a:r>
              <a:rPr lang="en-US" dirty="0" err="1" smtClean="0"/>
              <a:t>recurse</a:t>
            </a:r>
            <a:r>
              <a:rPr lang="en-US" dirty="0" smtClean="0"/>
              <a:t> on </a:t>
            </a:r>
            <a:r>
              <a:rPr lang="en-US" i="1" dirty="0" smtClean="0"/>
              <a:t>the field where I lost my bike</a:t>
            </a:r>
            <a:r>
              <a:rPr lang="en-US" dirty="0" smtClean="0"/>
              <a:t> to get to </a:t>
            </a:r>
            <a:r>
              <a:rPr lang="en-US" i="1" dirty="0" smtClean="0"/>
              <a:t>I lost my bike</a:t>
            </a:r>
          </a:p>
          <a:p>
            <a:r>
              <a:rPr lang="en-US" b="1" dirty="0" smtClean="0"/>
              <a:t>Stop</a:t>
            </a:r>
            <a:r>
              <a:rPr lang="en-US" dirty="0" smtClean="0"/>
              <a:t>: Don’t </a:t>
            </a:r>
            <a:r>
              <a:rPr lang="en-US" dirty="0" err="1" smtClean="0"/>
              <a:t>recurse</a:t>
            </a:r>
            <a:r>
              <a:rPr lang="en-US" dirty="0" smtClean="0"/>
              <a:t> on arc as the </a:t>
            </a:r>
            <a:r>
              <a:rPr lang="en-US" dirty="0" err="1" smtClean="0"/>
              <a:t>subtree</a:t>
            </a:r>
            <a:r>
              <a:rPr lang="en-US" dirty="0" smtClean="0"/>
              <a:t> under arc is not entailed by parent sentence</a:t>
            </a:r>
          </a:p>
          <a:p>
            <a:pPr lvl="1"/>
            <a:r>
              <a:rPr lang="en-US" i="1" dirty="0" smtClean="0"/>
              <a:t>Furry cats are cute</a:t>
            </a:r>
            <a:r>
              <a:rPr lang="en-US" dirty="0" smtClean="0"/>
              <a:t> does not entail </a:t>
            </a:r>
            <a:r>
              <a:rPr lang="en-US" i="1" dirty="0" smtClean="0"/>
              <a:t>furry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02" y="2041100"/>
            <a:ext cx="2344619" cy="29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74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Search path is a sequence of </a:t>
            </a:r>
            <a:r>
              <a:rPr lang="en-US" b="1" dirty="0" smtClean="0"/>
              <a:t>Yield</a:t>
            </a:r>
            <a:r>
              <a:rPr lang="en-US" b="1" i="1" dirty="0" smtClean="0"/>
              <a:t> </a:t>
            </a:r>
            <a:r>
              <a:rPr lang="en-US" dirty="0" smtClean="0"/>
              <a:t>and </a:t>
            </a:r>
            <a:r>
              <a:rPr lang="en-US" b="1" dirty="0" err="1" smtClean="0"/>
              <a:t>Recurse</a:t>
            </a:r>
            <a:r>
              <a:rPr lang="en-US" b="1" dirty="0" smtClean="0"/>
              <a:t> </a:t>
            </a:r>
            <a:r>
              <a:rPr lang="en-US" dirty="0" smtClean="0"/>
              <a:t>terminating in </a:t>
            </a:r>
            <a:r>
              <a:rPr lang="en-US" b="1" dirty="0" smtClean="0"/>
              <a:t>Stop</a:t>
            </a:r>
            <a:endParaRPr lang="en-US" dirty="0" smtClean="0"/>
          </a:p>
          <a:p>
            <a:pPr lvl="1"/>
            <a:r>
              <a:rPr lang="en-US" dirty="0" smtClean="0"/>
              <a:t>                                               yields clause rooted at </a:t>
            </a:r>
            <a:r>
              <a:rPr lang="en-US" i="1" dirty="0" smtClean="0"/>
              <a:t>C</a:t>
            </a:r>
          </a:p>
          <a:p>
            <a:pPr lvl="1"/>
            <a:r>
              <a:rPr lang="en-US" dirty="0" smtClean="0"/>
              <a:t>                                                yields two clauses with roots at </a:t>
            </a:r>
            <a:r>
              <a:rPr lang="en-US" i="1" dirty="0" smtClean="0"/>
              <a:t>B</a:t>
            </a:r>
            <a:r>
              <a:rPr lang="en-US" dirty="0" smtClean="0"/>
              <a:t> and </a:t>
            </a:r>
            <a:r>
              <a:rPr lang="en-US" i="1" dirty="0" smtClean="0"/>
              <a:t>C</a:t>
            </a:r>
            <a:r>
              <a:rPr lang="en-US" dirty="0" smtClean="0"/>
              <a:t>.</a:t>
            </a:r>
          </a:p>
          <a:p>
            <a:r>
              <a:rPr lang="en-US" dirty="0" smtClean="0"/>
              <a:t>Finding all such sequences is exponential in size of tree</a:t>
            </a:r>
          </a:p>
          <a:p>
            <a:pPr lvl="1"/>
            <a:r>
              <a:rPr lang="en-US" dirty="0" smtClean="0"/>
              <a:t>Training: collect first 10,000 sequences</a:t>
            </a:r>
          </a:p>
          <a:p>
            <a:pPr lvl="1"/>
            <a:r>
              <a:rPr lang="en-US" dirty="0" smtClean="0"/>
              <a:t>Inference: uniform cost search until classifier predictions fall below threshold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03" y="1720600"/>
            <a:ext cx="3497533" cy="298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03" y="2013893"/>
            <a:ext cx="3577732" cy="32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4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Capturing Controller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For </a:t>
            </a:r>
            <a:r>
              <a:rPr lang="en-US" b="1" dirty="0" smtClean="0"/>
              <a:t>Yield</a:t>
            </a:r>
            <a:r>
              <a:rPr lang="en-US" dirty="0" smtClean="0"/>
              <a:t> and </a:t>
            </a:r>
            <a:r>
              <a:rPr lang="en-US" b="1" dirty="0" err="1" smtClean="0"/>
              <a:t>Recurse</a:t>
            </a:r>
            <a:r>
              <a:rPr lang="en-US" dirty="0" smtClean="0"/>
              <a:t> one commonly wants to capture a controller from the higher clause</a:t>
            </a:r>
          </a:p>
          <a:p>
            <a:r>
              <a:rPr lang="en-US" dirty="0" smtClean="0"/>
              <a:t>Subject Controller: If arc is not subject arc, add subject of parent node as subject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Born in a small town</a:t>
            </a:r>
            <a:r>
              <a:rPr lang="en-US" i="1" dirty="0"/>
              <a:t>, </a:t>
            </a:r>
            <a:r>
              <a:rPr lang="en-US" i="1" dirty="0">
                <a:solidFill>
                  <a:srgbClr val="0070C0"/>
                </a:solidFill>
              </a:rPr>
              <a:t>she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/>
              <a:t>took the midnight train.</a:t>
            </a:r>
            <a:endParaRPr lang="en-US" i="1" dirty="0" smtClean="0"/>
          </a:p>
          <a:p>
            <a:r>
              <a:rPr lang="en-US" dirty="0" smtClean="0"/>
              <a:t>Object Controller: </a:t>
            </a:r>
            <a:r>
              <a:rPr lang="en-US" dirty="0"/>
              <a:t>If arc is not </a:t>
            </a:r>
            <a:r>
              <a:rPr lang="en-US" dirty="0" smtClean="0"/>
              <a:t>object arc</a:t>
            </a:r>
            <a:r>
              <a:rPr lang="en-US" dirty="0"/>
              <a:t>, add </a:t>
            </a:r>
            <a:r>
              <a:rPr lang="en-US" dirty="0" smtClean="0"/>
              <a:t>object of </a:t>
            </a:r>
            <a:r>
              <a:rPr lang="en-US" dirty="0"/>
              <a:t>parent node as </a:t>
            </a:r>
            <a:r>
              <a:rPr lang="en-US" dirty="0" smtClean="0"/>
              <a:t>object </a:t>
            </a:r>
          </a:p>
          <a:p>
            <a:pPr lvl="1"/>
            <a:r>
              <a:rPr lang="en-US" i="1" dirty="0" smtClean="0"/>
              <a:t>I persuaded </a:t>
            </a:r>
            <a:r>
              <a:rPr lang="en-US" i="1" dirty="0" smtClean="0">
                <a:solidFill>
                  <a:srgbClr val="0070C0"/>
                </a:solidFill>
              </a:rPr>
              <a:t>Fred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to leave the room</a:t>
            </a:r>
            <a:r>
              <a:rPr lang="en-US" i="1" dirty="0" smtClean="0"/>
              <a:t>.</a:t>
            </a:r>
          </a:p>
          <a:p>
            <a:r>
              <a:rPr lang="en-US" dirty="0" smtClean="0"/>
              <a:t>Parent Subject: If arc is only outgoing arc from a node, take parent node as (passive) subject</a:t>
            </a:r>
          </a:p>
          <a:p>
            <a:pPr lvl="1"/>
            <a:r>
              <a:rPr lang="en-US" i="1" dirty="0">
                <a:solidFill>
                  <a:srgbClr val="0070C0"/>
                </a:solidFill>
              </a:rPr>
              <a:t>Obama</a:t>
            </a:r>
            <a:r>
              <a:rPr lang="en-US" i="1" dirty="0"/>
              <a:t>, </a:t>
            </a:r>
            <a:r>
              <a:rPr lang="en-US" i="1" dirty="0">
                <a:solidFill>
                  <a:srgbClr val="FF0000"/>
                </a:solidFill>
              </a:rPr>
              <a:t>our 44th </a:t>
            </a:r>
            <a:r>
              <a:rPr lang="en-US" i="1" dirty="0" smtClean="0">
                <a:solidFill>
                  <a:srgbClr val="FF0000"/>
                </a:solidFill>
              </a:rPr>
              <a:t>president </a:t>
            </a:r>
            <a:r>
              <a:rPr lang="en-US" dirty="0"/>
              <a:t>becomes </a:t>
            </a:r>
            <a:r>
              <a:rPr lang="en-US" i="1" dirty="0"/>
              <a:t>Obama [is] our 44th </a:t>
            </a:r>
            <a:r>
              <a:rPr lang="en-US" i="1" dirty="0" smtClean="0"/>
              <a:t>president.</a:t>
            </a:r>
          </a:p>
        </p:txBody>
      </p:sp>
    </p:spTree>
    <p:extLst>
      <p:ext uri="{BB962C8B-B14F-4D97-AF65-F5344CB8AC3E}">
        <p14:creationId xmlns:p14="http://schemas.microsoft.com/office/powerpoint/2010/main" val="421622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Dataset with each sentence containing 1 or more known relations</a:t>
            </a:r>
          </a:p>
          <a:p>
            <a:r>
              <a:rPr lang="en-US" sz="2000" dirty="0"/>
              <a:t>Annotation is used for distant supervision of actions to take: if sequences recovers known relation, it is </a:t>
            </a:r>
            <a:r>
              <a:rPr lang="en-US" sz="2000" dirty="0" smtClean="0"/>
              <a:t>correct</a:t>
            </a:r>
            <a:endParaRPr lang="en-US" sz="2000" dirty="0" smtClean="0"/>
          </a:p>
          <a:p>
            <a:r>
              <a:rPr lang="en-US" sz="2000" dirty="0" smtClean="0"/>
              <a:t>Positive </a:t>
            </a:r>
            <a:r>
              <a:rPr lang="en-US" sz="2000" dirty="0" smtClean="0"/>
              <a:t>sequence: sequence of actions leading to correct extraction of known relation</a:t>
            </a:r>
          </a:p>
          <a:p>
            <a:pPr lvl="1"/>
            <a:r>
              <a:rPr lang="en-US" sz="1600" dirty="0" smtClean="0"/>
              <a:t>E.g. if </a:t>
            </a:r>
            <a:r>
              <a:rPr lang="en-US" sz="1600" dirty="0" smtClean="0"/>
              <a:t>it is known </a:t>
            </a:r>
            <a:r>
              <a:rPr lang="en-US" sz="1600" dirty="0" smtClean="0"/>
              <a:t>Obama was born in Hawaii, an action </a:t>
            </a:r>
            <a:r>
              <a:rPr lang="en-US" sz="1600" dirty="0"/>
              <a:t>sequence </a:t>
            </a:r>
            <a:r>
              <a:rPr lang="en-US" sz="1600" dirty="0" smtClean="0"/>
              <a:t>which produces </a:t>
            </a:r>
            <a:r>
              <a:rPr lang="en-US" sz="1600" dirty="0"/>
              <a:t>(Obama, born in, Hawaii</a:t>
            </a:r>
            <a:r>
              <a:rPr lang="en-US" sz="1600" dirty="0" smtClean="0"/>
              <a:t>) is positive</a:t>
            </a:r>
          </a:p>
          <a:p>
            <a:r>
              <a:rPr lang="en-US" sz="2000" dirty="0" smtClean="0"/>
              <a:t>Negative </a:t>
            </a:r>
            <a:r>
              <a:rPr lang="en-US" sz="2000" dirty="0"/>
              <a:t>sequence: </a:t>
            </a:r>
            <a:r>
              <a:rPr lang="en-US" sz="2000" dirty="0" smtClean="0"/>
              <a:t>Sequence </a:t>
            </a:r>
            <a:r>
              <a:rPr lang="en-US" sz="2000" dirty="0"/>
              <a:t>of actions which results in a clause which produces no </a:t>
            </a:r>
            <a:r>
              <a:rPr lang="en-US" sz="2000" dirty="0" smtClean="0"/>
              <a:t>relations</a:t>
            </a:r>
          </a:p>
          <a:p>
            <a:r>
              <a:rPr lang="en-US" sz="2000" dirty="0" smtClean="0"/>
              <a:t>Incomplete negatives problem: knowledge base is not exhaustive so validity of other sequences is unknown. These are </a:t>
            </a:r>
            <a:r>
              <a:rPr lang="en-US" sz="2000" dirty="0" smtClean="0"/>
              <a:t>discarded</a:t>
            </a:r>
          </a:p>
        </p:txBody>
      </p:sp>
    </p:spTree>
    <p:extLst>
      <p:ext uri="{BB962C8B-B14F-4D97-AF65-F5344CB8AC3E}">
        <p14:creationId xmlns:p14="http://schemas.microsoft.com/office/powerpoint/2010/main" val="217800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</a:t>
            </a:r>
            <a:r>
              <a:rPr lang="en-US" dirty="0" smtClean="0"/>
              <a:t>Classifier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</a:t>
            </a:r>
          </a:p>
          <a:p>
            <a:pPr lvl="1"/>
            <a:r>
              <a:rPr lang="en-US" b="1" dirty="0" err="1" smtClean="0"/>
              <a:t>Recurse</a:t>
            </a:r>
            <a:r>
              <a:rPr lang="en-US" dirty="0" smtClean="0"/>
              <a:t>: All but last actions in positive sequences</a:t>
            </a:r>
          </a:p>
          <a:p>
            <a:pPr lvl="1"/>
            <a:r>
              <a:rPr lang="en-US" b="1" dirty="0" smtClean="0"/>
              <a:t>Yield</a:t>
            </a:r>
            <a:r>
              <a:rPr lang="en-US" dirty="0" smtClean="0"/>
              <a:t>: Last action in each positive sequence</a:t>
            </a:r>
            <a:r>
              <a:rPr lang="en-US" baseline="30000" dirty="0" smtClean="0"/>
              <a:t>1</a:t>
            </a:r>
          </a:p>
          <a:p>
            <a:pPr lvl="1"/>
            <a:r>
              <a:rPr lang="en-US" b="1" dirty="0" smtClean="0"/>
              <a:t>Stop</a:t>
            </a:r>
            <a:r>
              <a:rPr lang="en-US" dirty="0" smtClean="0"/>
              <a:t>: Last action in each negative </a:t>
            </a:r>
            <a:r>
              <a:rPr lang="en-US" dirty="0" smtClean="0"/>
              <a:t>sequence</a:t>
            </a:r>
          </a:p>
          <a:p>
            <a:r>
              <a:rPr lang="en-US" dirty="0" smtClean="0"/>
              <a:t>Output</a:t>
            </a:r>
          </a:p>
          <a:p>
            <a:pPr lvl="1"/>
            <a:r>
              <a:rPr lang="en-US" dirty="0" smtClean="0"/>
              <a:t>Positive or negative sequence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0464" y="4329667"/>
            <a:ext cx="5226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Paper says </a:t>
            </a:r>
            <a:r>
              <a:rPr lang="en-US" b="1" dirty="0" smtClean="0"/>
              <a:t>Split </a:t>
            </a:r>
            <a:r>
              <a:rPr lang="en-US" dirty="0" smtClean="0"/>
              <a:t>but from context is probably </a:t>
            </a:r>
            <a:r>
              <a:rPr lang="en-US" b="1" dirty="0" smtClean="0"/>
              <a:t>Yield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83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0464" y="902369"/>
            <a:ext cx="4218724" cy="3690798"/>
          </a:xfrm>
        </p:spPr>
        <p:txBody>
          <a:bodyPr>
            <a:normAutofit/>
          </a:bodyPr>
          <a:lstStyle/>
          <a:p>
            <a:r>
              <a:rPr lang="en-US" dirty="0" smtClean="0"/>
              <a:t>Multinomial </a:t>
            </a:r>
            <a:r>
              <a:rPr lang="en-US" dirty="0"/>
              <a:t>logistic regression </a:t>
            </a:r>
            <a:r>
              <a:rPr lang="en-US" dirty="0" smtClean="0"/>
              <a:t>classifier</a:t>
            </a:r>
          </a:p>
          <a:p>
            <a:r>
              <a:rPr lang="en-US" b="1" dirty="0" err="1" smtClean="0"/>
              <a:t>Recurse</a:t>
            </a:r>
            <a:r>
              <a:rPr lang="en-US" dirty="0" smtClean="0"/>
              <a:t> class is given 3x weight</a:t>
            </a:r>
          </a:p>
          <a:p>
            <a:pPr lvl="1"/>
            <a:r>
              <a:rPr lang="en-US" dirty="0" smtClean="0"/>
              <a:t>precision </a:t>
            </a:r>
            <a:r>
              <a:rPr lang="en-US" dirty="0"/>
              <a:t>errors </a:t>
            </a:r>
            <a:r>
              <a:rPr lang="en-US" dirty="0" smtClean="0"/>
              <a:t>harmless </a:t>
            </a:r>
            <a:r>
              <a:rPr lang="en-US" dirty="0"/>
              <a:t>for </a:t>
            </a:r>
            <a:r>
              <a:rPr lang="en-US" dirty="0" smtClean="0"/>
              <a:t>accuracy</a:t>
            </a:r>
          </a:p>
          <a:p>
            <a:pPr lvl="1"/>
            <a:r>
              <a:rPr lang="en-US" dirty="0" smtClean="0"/>
              <a:t>recall </a:t>
            </a:r>
            <a:r>
              <a:rPr lang="en-US" dirty="0"/>
              <a:t>errors are directly harmful to recall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188" y="884557"/>
            <a:ext cx="4362281" cy="378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9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Search problem: Beginning at root of tree, consider every outgoing edge</a:t>
            </a:r>
          </a:p>
          <a:p>
            <a:r>
              <a:rPr lang="en-US" dirty="0" smtClean="0"/>
              <a:t>For each possible action on parent use classifier to determine: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Split edge off and </a:t>
            </a:r>
            <a:r>
              <a:rPr lang="en-US" dirty="0" err="1" smtClean="0"/>
              <a:t>recurse</a:t>
            </a:r>
            <a:r>
              <a:rPr lang="en-US" dirty="0" smtClean="0"/>
              <a:t> on child (</a:t>
            </a:r>
            <a:r>
              <a:rPr lang="en-US" b="1" dirty="0" smtClean="0"/>
              <a:t>Yield </a:t>
            </a:r>
            <a:r>
              <a:rPr lang="en-US" dirty="0" smtClean="0"/>
              <a:t>and </a:t>
            </a:r>
            <a:r>
              <a:rPr lang="en-US" b="1" dirty="0" err="1" smtClean="0"/>
              <a:t>Recurse</a:t>
            </a:r>
            <a:r>
              <a:rPr lang="en-US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Don’t split edge of and </a:t>
            </a:r>
            <a:r>
              <a:rPr lang="en-US" dirty="0" err="1" smtClean="0"/>
              <a:t>recurse</a:t>
            </a:r>
            <a:r>
              <a:rPr lang="en-US" dirty="0" smtClean="0"/>
              <a:t> on child (</a:t>
            </a:r>
            <a:r>
              <a:rPr lang="en-US" b="1" dirty="0" err="1" smtClean="0"/>
              <a:t>Recurse</a:t>
            </a:r>
            <a:r>
              <a:rPr lang="en-US" dirty="0"/>
              <a:t>)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Don’t </a:t>
            </a:r>
            <a:r>
              <a:rPr lang="en-US" dirty="0" err="1" smtClean="0"/>
              <a:t>recurse</a:t>
            </a:r>
            <a:r>
              <a:rPr lang="en-US" dirty="0" smtClean="0"/>
              <a:t> (</a:t>
            </a:r>
            <a:r>
              <a:rPr lang="en-US" b="1" dirty="0" smtClean="0"/>
              <a:t>Stop</a:t>
            </a:r>
            <a:r>
              <a:rPr lang="en-US" dirty="0" smtClean="0"/>
              <a:t>)</a:t>
            </a:r>
          </a:p>
          <a:p>
            <a:pPr marL="514350" indent="-457200"/>
            <a:r>
              <a:rPr lang="en-US" dirty="0" smtClean="0"/>
              <a:t>Score of clause is product of action scores taken to reach clause (from classifier)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12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Logic for Deletions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Operators (e.g. all, no, many) have polarity:</a:t>
            </a:r>
          </a:p>
          <a:p>
            <a:pPr lvl="1"/>
            <a:r>
              <a:rPr lang="en-US" dirty="0" smtClean="0"/>
              <a:t>Downward polarity</a:t>
            </a:r>
            <a:r>
              <a:rPr lang="en-US" dirty="0"/>
              <a:t>: if </a:t>
            </a:r>
            <a:r>
              <a:rPr lang="en-US" b="1" i="1" dirty="0"/>
              <a:t>all</a:t>
            </a:r>
            <a:r>
              <a:rPr lang="en-US" i="1" dirty="0"/>
              <a:t> rabbits eat vegetables </a:t>
            </a:r>
            <a:r>
              <a:rPr lang="en-US" dirty="0"/>
              <a:t>then </a:t>
            </a:r>
            <a:r>
              <a:rPr lang="en-US" b="1" i="1" dirty="0"/>
              <a:t>all</a:t>
            </a:r>
            <a:r>
              <a:rPr lang="en-US" dirty="0"/>
              <a:t> </a:t>
            </a:r>
            <a:r>
              <a:rPr lang="en-US" i="1" dirty="0"/>
              <a:t>cute rabbits eat </a:t>
            </a:r>
            <a:r>
              <a:rPr lang="en-US" i="1" dirty="0" smtClean="0"/>
              <a:t>vegetables</a:t>
            </a:r>
          </a:p>
          <a:p>
            <a:pPr lvl="1"/>
            <a:r>
              <a:rPr lang="en-US" dirty="0"/>
              <a:t>Upward polarity: if </a:t>
            </a:r>
            <a:r>
              <a:rPr lang="en-US" b="1" i="1" dirty="0"/>
              <a:t>some</a:t>
            </a:r>
            <a:r>
              <a:rPr lang="en-US" i="1" dirty="0"/>
              <a:t> cute rabbits are small</a:t>
            </a:r>
            <a:r>
              <a:rPr lang="en-US" dirty="0"/>
              <a:t> then </a:t>
            </a:r>
            <a:r>
              <a:rPr lang="en-US" b="1" i="1" dirty="0"/>
              <a:t>some</a:t>
            </a:r>
            <a:r>
              <a:rPr lang="en-US" i="1" dirty="0"/>
              <a:t> rabbits are small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Operator-less items have upwards polarity</a:t>
            </a:r>
          </a:p>
          <a:p>
            <a:r>
              <a:rPr lang="en-US" dirty="0" smtClean="0"/>
              <a:t>Dependency arcs are classified into whether deleting the dependent of the arc makes the governing constituent more general, specific, or neither</a:t>
            </a:r>
          </a:p>
          <a:p>
            <a:pPr lvl="1"/>
            <a:r>
              <a:rPr lang="en-US" dirty="0" smtClean="0"/>
              <a:t>More general:                              becomes </a:t>
            </a:r>
            <a:r>
              <a:rPr lang="en-US" i="1" dirty="0" smtClean="0"/>
              <a:t>rabbit</a:t>
            </a:r>
            <a:endParaRPr lang="en-US" dirty="0" smtClean="0"/>
          </a:p>
          <a:p>
            <a:pPr lvl="1"/>
            <a:r>
              <a:rPr lang="en-US" dirty="0" smtClean="0"/>
              <a:t>Neither:                            becomes </a:t>
            </a:r>
            <a:r>
              <a:rPr lang="en-US" i="1" dirty="0" smtClean="0"/>
              <a:t>runs</a:t>
            </a:r>
            <a:r>
              <a:rPr lang="en-US" dirty="0" smtClean="0"/>
              <a:t> which is </a:t>
            </a:r>
            <a:r>
              <a:rPr lang="en-US" dirty="0" err="1" smtClean="0"/>
              <a:t>unentailed</a:t>
            </a:r>
            <a:endParaRPr lang="en-US" dirty="0" smtClean="0"/>
          </a:p>
          <a:p>
            <a:pPr lvl="1"/>
            <a:r>
              <a:rPr lang="en-US" dirty="0" smtClean="0"/>
              <a:t>More specific (rare):                                  becomes </a:t>
            </a:r>
            <a:r>
              <a:rPr lang="en-US" i="1" dirty="0" smtClean="0"/>
              <a:t>200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762" y="3585029"/>
            <a:ext cx="1892571" cy="269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70964"/>
            <a:ext cx="1772184" cy="265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523" y="4212717"/>
            <a:ext cx="2179047" cy="28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Deletions can be automated with high accuracy in most cases</a:t>
            </a:r>
          </a:p>
          <a:p>
            <a:r>
              <a:rPr lang="en-US" dirty="0" smtClean="0"/>
              <a:t>Non-</a:t>
            </a:r>
            <a:r>
              <a:rPr lang="en-US" dirty="0" err="1" smtClean="0"/>
              <a:t>subsective</a:t>
            </a:r>
            <a:r>
              <a:rPr lang="en-US" dirty="0" smtClean="0"/>
              <a:t> adjectives: a </a:t>
            </a:r>
            <a:r>
              <a:rPr lang="en-US" i="1" dirty="0" smtClean="0"/>
              <a:t>fake gun</a:t>
            </a:r>
            <a:r>
              <a:rPr lang="en-US" dirty="0" smtClean="0"/>
              <a:t> is not a gun</a:t>
            </a:r>
          </a:p>
          <a:p>
            <a:pPr lvl="1"/>
            <a:r>
              <a:rPr lang="en-US" dirty="0" smtClean="0"/>
              <a:t>List of non-</a:t>
            </a:r>
            <a:r>
              <a:rPr lang="en-US" dirty="0" err="1" smtClean="0"/>
              <a:t>subsective</a:t>
            </a:r>
            <a:r>
              <a:rPr lang="en-US" dirty="0" smtClean="0"/>
              <a:t> adjectives </a:t>
            </a:r>
            <a:r>
              <a:rPr lang="en-US" dirty="0"/>
              <a:t>are preserved (</a:t>
            </a:r>
            <a:r>
              <a:rPr lang="en-US" dirty="0" err="1"/>
              <a:t>Nayak</a:t>
            </a:r>
            <a:r>
              <a:rPr lang="en-US" dirty="0"/>
              <a:t> et al. </a:t>
            </a:r>
            <a:r>
              <a:rPr lang="en-US" dirty="0" smtClean="0"/>
              <a:t>2014)</a:t>
            </a:r>
          </a:p>
          <a:p>
            <a:r>
              <a:rPr lang="en-US" dirty="0"/>
              <a:t>Non-meaningful entailment: </a:t>
            </a:r>
            <a:endParaRPr lang="en-US" dirty="0" smtClean="0"/>
          </a:p>
          <a:p>
            <a:pPr lvl="1"/>
            <a:r>
              <a:rPr lang="en-US" i="1" dirty="0" smtClean="0"/>
              <a:t>Alice </a:t>
            </a:r>
            <a:r>
              <a:rPr lang="en-US" i="1" dirty="0"/>
              <a:t>went to the </a:t>
            </a:r>
            <a:r>
              <a:rPr lang="en-US" i="1" dirty="0" smtClean="0"/>
              <a:t>playground         </a:t>
            </a:r>
            <a:r>
              <a:rPr lang="en-US" i="1" dirty="0" smtClean="0"/>
              <a:t>        Bob </a:t>
            </a:r>
            <a:r>
              <a:rPr lang="en-US" dirty="0" smtClean="0"/>
              <a:t>entails </a:t>
            </a:r>
            <a:r>
              <a:rPr lang="en-US" i="1" dirty="0"/>
              <a:t>Alice went to the </a:t>
            </a:r>
            <a:r>
              <a:rPr lang="en-US" i="1" dirty="0" smtClean="0"/>
              <a:t>playground</a:t>
            </a:r>
            <a:r>
              <a:rPr lang="en-US" dirty="0"/>
              <a:t> but </a:t>
            </a:r>
            <a:r>
              <a:rPr lang="en-US" i="1" dirty="0"/>
              <a:t>Alice is </a:t>
            </a:r>
            <a:r>
              <a:rPr lang="en-US" i="1" dirty="0" smtClean="0"/>
              <a:t>friends</a:t>
            </a:r>
            <a:r>
              <a:rPr lang="en-US" dirty="0" smtClean="0"/>
              <a:t>                </a:t>
            </a:r>
            <a:r>
              <a:rPr lang="en-US" i="1" dirty="0" smtClean="0"/>
              <a:t>Bob</a:t>
            </a:r>
            <a:r>
              <a:rPr lang="en-US" dirty="0" smtClean="0"/>
              <a:t> </a:t>
            </a:r>
            <a:r>
              <a:rPr lang="en-US" dirty="0"/>
              <a:t>entails </a:t>
            </a:r>
            <a:r>
              <a:rPr lang="en-US" i="1" dirty="0"/>
              <a:t>Alice is </a:t>
            </a:r>
            <a:r>
              <a:rPr lang="en-US" i="1" dirty="0" smtClean="0"/>
              <a:t>friends</a:t>
            </a:r>
            <a:r>
              <a:rPr lang="en-US" dirty="0" smtClean="0"/>
              <a:t>.</a:t>
            </a:r>
          </a:p>
          <a:p>
            <a:pPr lvl="1"/>
            <a:r>
              <a:rPr lang="en-US" i="1" dirty="0"/>
              <a:t>Alice played </a:t>
            </a:r>
            <a:r>
              <a:rPr lang="en-US" i="1" dirty="0" smtClean="0"/>
              <a:t>        baseball </a:t>
            </a:r>
            <a:r>
              <a:rPr lang="en-US" i="1" dirty="0"/>
              <a:t>on Sunday </a:t>
            </a:r>
            <a:r>
              <a:rPr lang="en-US" dirty="0"/>
              <a:t>entails </a:t>
            </a:r>
            <a:r>
              <a:rPr lang="en-US" i="1" dirty="0" smtClean="0"/>
              <a:t>Alice </a:t>
            </a:r>
            <a:r>
              <a:rPr lang="en-US" i="1" dirty="0"/>
              <a:t>played on Sunday</a:t>
            </a:r>
            <a:r>
              <a:rPr lang="en-US" dirty="0"/>
              <a:t> but </a:t>
            </a:r>
            <a:r>
              <a:rPr lang="en-US" i="1" dirty="0"/>
              <a:t>Obama </a:t>
            </a:r>
            <a:r>
              <a:rPr lang="en-US" i="1" dirty="0" smtClean="0"/>
              <a:t>signed         the </a:t>
            </a:r>
            <a:r>
              <a:rPr lang="en-US" i="1" dirty="0"/>
              <a:t>bill on Sunday</a:t>
            </a:r>
            <a:r>
              <a:rPr lang="en-US" dirty="0"/>
              <a:t> </a:t>
            </a:r>
            <a:r>
              <a:rPr lang="en-US" dirty="0" smtClean="0"/>
              <a:t>entails </a:t>
            </a:r>
            <a:r>
              <a:rPr lang="en-US" i="1" dirty="0" smtClean="0"/>
              <a:t>Obama </a:t>
            </a:r>
            <a:r>
              <a:rPr lang="en-US" i="1" dirty="0"/>
              <a:t>signed on Sunday</a:t>
            </a:r>
            <a:r>
              <a:rPr lang="en-US" dirty="0"/>
              <a:t>.</a:t>
            </a:r>
            <a:endParaRPr lang="en-US" dirty="0" smtClean="0"/>
          </a:p>
          <a:p>
            <a:pPr lvl="1"/>
            <a:endParaRPr lang="en-US" i="1" dirty="0" smtClean="0"/>
          </a:p>
          <a:p>
            <a:pPr lvl="1"/>
            <a:endParaRPr lang="en-US" i="1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264" y="2840698"/>
            <a:ext cx="1022476" cy="281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840" y="3122603"/>
            <a:ext cx="1016720" cy="2803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42" y="3602842"/>
            <a:ext cx="516571" cy="2819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007" y="3884747"/>
            <a:ext cx="516571" cy="28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0152" y="27361"/>
            <a:ext cx="8229600" cy="693605"/>
          </a:xfrm>
        </p:spPr>
        <p:txBody>
          <a:bodyPr>
            <a:normAutofit/>
          </a:bodyPr>
          <a:lstStyle/>
          <a:p>
            <a:r>
              <a:rPr lang="en-US" dirty="0" smtClean="0"/>
              <a:t>Problem &amp; Motivation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Open Information Extraction (IE) has many applications:</a:t>
            </a:r>
          </a:p>
          <a:p>
            <a:pPr lvl="1"/>
            <a:r>
              <a:rPr lang="en-US" dirty="0" smtClean="0"/>
              <a:t>Question answering</a:t>
            </a:r>
          </a:p>
          <a:p>
            <a:pPr lvl="1"/>
            <a:r>
              <a:rPr lang="en-US" dirty="0" smtClean="0"/>
              <a:t>Relation extraction</a:t>
            </a:r>
          </a:p>
          <a:p>
            <a:pPr lvl="1"/>
            <a:r>
              <a:rPr lang="en-US" dirty="0" smtClean="0"/>
              <a:t>Information retrieval</a:t>
            </a:r>
          </a:p>
          <a:p>
            <a:r>
              <a:rPr lang="en-US" dirty="0" smtClean="0"/>
              <a:t>Traditionally search collection of patterns over surface form or dependency tree of sentence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0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Deletions (cont.)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Hypothesis</a:t>
                </a:r>
                <a:r>
                  <a:rPr lang="en-US" dirty="0" smtClean="0"/>
                  <a:t>: Edges that frequently co-occur </a:t>
                </a:r>
                <a:r>
                  <a:rPr lang="en-US" dirty="0"/>
                  <a:t>are likely to be essential to the meaning of the </a:t>
                </a:r>
                <a:r>
                  <a:rPr lang="en-US" dirty="0" smtClean="0"/>
                  <a:t>sentence</a:t>
                </a:r>
              </a:p>
              <a:p>
                <a:pPr lvl="1"/>
                <a:r>
                  <a:rPr lang="en-US" dirty="0"/>
                  <a:t>Attachment affinities are learned from syntactic n-grams corpus of Goldberg and </a:t>
                </a:r>
                <a:r>
                  <a:rPr lang="en-US" dirty="0" err="1"/>
                  <a:t>Orwant</a:t>
                </a:r>
                <a:r>
                  <a:rPr lang="en-US" dirty="0"/>
                  <a:t> (2013)</a:t>
                </a:r>
              </a:p>
              <a:p>
                <a:r>
                  <a:rPr lang="en-US" dirty="0" smtClean="0"/>
                  <a:t>Compute </a:t>
                </a:r>
                <a:r>
                  <a:rPr lang="en-US" dirty="0"/>
                  <a:t>the probability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 of </a:t>
                </a:r>
                <a:r>
                  <a:rPr lang="en-US" dirty="0"/>
                  <a:t>seeing an arc of a given type, conditioned on the most specific context </a:t>
                </a:r>
                <a:r>
                  <a:rPr lang="en-US" dirty="0" smtClean="0"/>
                  <a:t>with known statistics</a:t>
                </a:r>
              </a:p>
              <a:p>
                <a:r>
                  <a:rPr lang="en-US" dirty="0" smtClean="0"/>
                  <a:t>Score </a:t>
                </a:r>
                <a:r>
                  <a:rPr lang="en-US" i="1" dirty="0" smtClean="0"/>
                  <a:t>s</a:t>
                </a:r>
                <a:r>
                  <a:rPr lang="en-US" dirty="0" smtClean="0"/>
                  <a:t> of deleting edge: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=1 −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b="0" dirty="0" smtClean="0"/>
              </a:p>
              <a:p>
                <a:pPr lvl="1"/>
                <a:r>
                  <a:rPr lang="en-US" i="1" dirty="0" smtClean="0"/>
                  <a:t>K</a:t>
                </a:r>
                <a:r>
                  <a:rPr lang="en-US" dirty="0" smtClean="0"/>
                  <a:t> </a:t>
                </a:r>
                <a:r>
                  <a:rPr lang="en-US" dirty="0" smtClean="0"/>
                  <a:t>is </a:t>
                </a:r>
                <a:r>
                  <a:rPr lang="en-US" dirty="0"/>
                  <a:t>a </a:t>
                </a:r>
                <a:r>
                  <a:rPr lang="en-US" dirty="0" err="1" smtClean="0"/>
                  <a:t>hyperparameter</a:t>
                </a:r>
                <a:r>
                  <a:rPr lang="en-US" dirty="0" smtClean="0"/>
                  <a:t> for the minimum fraction of the time an edge should occur in a context to be unmovable.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r>
                  <a:rPr lang="en-US" dirty="0" smtClean="0"/>
                  <a:t>Score of extraction is product of scores of each deletion multiplied by the score from clause splitting</a:t>
                </a: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89" t="-2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69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Segmenting into open IE triples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52" y="1518358"/>
            <a:ext cx="4393649" cy="214344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191" y="1494606"/>
            <a:ext cx="3942609" cy="25031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1275" y="1032941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Clause splitting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70227" y="1060229"/>
            <a:ext cx="2890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Noun Phrase Splitting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822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OpenIE</a:t>
            </a:r>
            <a:r>
              <a:rPr lang="en-US" dirty="0"/>
              <a:t> to Known Relation </a:t>
            </a:r>
            <a:r>
              <a:rPr lang="en-US" dirty="0" smtClean="0"/>
              <a:t>Schema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3" y="1021834"/>
            <a:ext cx="8229600" cy="3450669"/>
          </a:xfrm>
        </p:spPr>
      </p:pic>
    </p:spTree>
    <p:extLst>
      <p:ext uri="{BB962C8B-B14F-4D97-AF65-F5344CB8AC3E}">
        <p14:creationId xmlns:p14="http://schemas.microsoft.com/office/powerpoint/2010/main" val="150512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10152" y="1104904"/>
            <a:ext cx="8376648" cy="319396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TAC KBP Slot </a:t>
            </a:r>
            <a:r>
              <a:rPr lang="en-US" dirty="0" smtClean="0"/>
              <a:t>Filling</a:t>
            </a:r>
          </a:p>
          <a:p>
            <a:pPr lvl="1"/>
            <a:r>
              <a:rPr lang="en-US" dirty="0" smtClean="0"/>
              <a:t>Given: Large unlabeled corpus of text, fixed schema of relations, and set of query entities</a:t>
            </a:r>
          </a:p>
          <a:p>
            <a:pPr lvl="1"/>
            <a:r>
              <a:rPr lang="en-US" dirty="0" smtClean="0"/>
              <a:t>Objective: Find all relation triples with query entity as a subject and matching one of the defined relations</a:t>
            </a:r>
          </a:p>
          <a:p>
            <a:pPr lvl="1"/>
            <a:r>
              <a:rPr lang="en-US" dirty="0" smtClean="0"/>
              <a:t>Intuitively</a:t>
            </a:r>
            <a:r>
              <a:rPr lang="en-US" dirty="0"/>
              <a:t>: </a:t>
            </a:r>
            <a:r>
              <a:rPr lang="en-US" dirty="0" smtClean="0"/>
              <a:t>Populating </a:t>
            </a:r>
            <a:r>
              <a:rPr lang="en-US" dirty="0"/>
              <a:t>Wikipedia </a:t>
            </a:r>
            <a:r>
              <a:rPr lang="en-US" dirty="0" err="1"/>
              <a:t>Infoboxes</a:t>
            </a:r>
            <a:r>
              <a:rPr lang="en-US" dirty="0"/>
              <a:t> from a large unstructured corpus of text</a:t>
            </a:r>
            <a:r>
              <a:rPr lang="en-US" dirty="0" smtClean="0"/>
              <a:t>.</a:t>
            </a:r>
          </a:p>
          <a:p>
            <a:r>
              <a:rPr lang="en-US" dirty="0" smtClean="0"/>
              <a:t>System compared to:</a:t>
            </a:r>
          </a:p>
          <a:p>
            <a:pPr lvl="1"/>
            <a:r>
              <a:rPr lang="en-US" dirty="0"/>
              <a:t>University of </a:t>
            </a:r>
            <a:r>
              <a:rPr lang="en-US" dirty="0" smtClean="0"/>
              <a:t>Washington system which used </a:t>
            </a:r>
            <a:r>
              <a:rPr lang="en-US" dirty="0" err="1" smtClean="0"/>
              <a:t>OpenIE</a:t>
            </a:r>
            <a:r>
              <a:rPr lang="en-US" dirty="0" smtClean="0"/>
              <a:t> 4.0 run over KBP corpus. </a:t>
            </a:r>
            <a:r>
              <a:rPr lang="en-US" dirty="0" err="1"/>
              <a:t>OpenIE</a:t>
            </a:r>
            <a:r>
              <a:rPr lang="en-US" dirty="0"/>
              <a:t> 4.0 </a:t>
            </a:r>
            <a:r>
              <a:rPr lang="en-US" dirty="0" smtClean="0"/>
              <a:t>utilizes semantic roles in addition to traditional open IE techniques</a:t>
            </a:r>
            <a:r>
              <a:rPr lang="en-US" dirty="0"/>
              <a:t>. (</a:t>
            </a:r>
            <a:r>
              <a:rPr lang="en-US" dirty="0" err="1"/>
              <a:t>Soderland</a:t>
            </a:r>
            <a:r>
              <a:rPr lang="en-US" dirty="0"/>
              <a:t> et al., 2013)</a:t>
            </a:r>
            <a:endParaRPr lang="en-US" dirty="0" smtClean="0"/>
          </a:p>
          <a:p>
            <a:pPr lvl="1"/>
            <a:r>
              <a:rPr lang="en-US" dirty="0" smtClean="0"/>
              <a:t>Ollie run in an identical framework to this system. Since Ollie does not extract nominal relations, this system’s nominal relation extraction was added to Ollie.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762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035" y="1359050"/>
            <a:ext cx="4442765" cy="26899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0152" y="1180550"/>
            <a:ext cx="38367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latin typeface="Gill Sans"/>
              </a:rPr>
              <a:t>Much better F1 score than University of </a:t>
            </a:r>
            <a:r>
              <a:rPr lang="en-US" sz="2400" dirty="0" smtClean="0">
                <a:solidFill>
                  <a:schemeClr val="accent6"/>
                </a:solidFill>
                <a:latin typeface="Gill Sans"/>
              </a:rPr>
              <a:t>Washington</a:t>
            </a:r>
            <a:endParaRPr lang="en-US" sz="2400" dirty="0">
              <a:solidFill>
                <a:schemeClr val="accent6"/>
              </a:solidFill>
              <a:latin typeface="Gill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latin typeface="Gill Sans"/>
              </a:rPr>
              <a:t>Precision is worse: more irrelevant relations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latin typeface="Gill Sans"/>
              </a:rPr>
              <a:t>Recall is better: more correct relations were found</a:t>
            </a:r>
          </a:p>
        </p:txBody>
      </p:sp>
    </p:spTree>
    <p:extLst>
      <p:ext uri="{BB962C8B-B14F-4D97-AF65-F5344CB8AC3E}">
        <p14:creationId xmlns:p14="http://schemas.microsoft.com/office/powerpoint/2010/main" val="344293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r>
              <a:rPr lang="en-US" dirty="0"/>
              <a:t>: PR </a:t>
            </a:r>
            <a:r>
              <a:rPr lang="en-US" dirty="0" smtClean="0"/>
              <a:t>Curve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30" y="1081578"/>
            <a:ext cx="3756522" cy="3244933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310152" y="1104904"/>
            <a:ext cx="4406227" cy="3193964"/>
          </a:xfrm>
        </p:spPr>
        <p:txBody>
          <a:bodyPr>
            <a:noAutofit/>
          </a:bodyPr>
          <a:lstStyle/>
          <a:p>
            <a:r>
              <a:rPr lang="en-US" sz="1600" dirty="0"/>
              <a:t>Compare system to Ollie</a:t>
            </a:r>
          </a:p>
          <a:p>
            <a:r>
              <a:rPr lang="en-US" sz="1600" dirty="0"/>
              <a:t>Plotted using confidence of extraction</a:t>
            </a:r>
          </a:p>
          <a:p>
            <a:pPr lvl="1"/>
            <a:r>
              <a:rPr lang="en-US" sz="1400" dirty="0"/>
              <a:t>If extraction found multiple times, confidence is sum of extractions’ </a:t>
            </a:r>
            <a:r>
              <a:rPr lang="en-US" sz="1400" dirty="0" smtClean="0"/>
              <a:t>confidences</a:t>
            </a:r>
            <a:endParaRPr lang="en-US" sz="1400" dirty="0"/>
          </a:p>
          <a:p>
            <a:r>
              <a:rPr lang="en-US" sz="1600" dirty="0" smtClean="0"/>
              <a:t>Low early precision</a:t>
            </a:r>
          </a:p>
          <a:p>
            <a:pPr lvl="1"/>
            <a:r>
              <a:rPr lang="en-US" sz="1400" dirty="0" smtClean="0"/>
              <a:t>Theory: systematic errors in clause splitter</a:t>
            </a:r>
          </a:p>
          <a:p>
            <a:r>
              <a:rPr lang="en-US" sz="1600" dirty="0" smtClean="0"/>
              <a:t>Relatively smooth at tail</a:t>
            </a:r>
          </a:p>
          <a:p>
            <a:pPr lvl="1"/>
            <a:r>
              <a:rPr lang="en-US" sz="1400" dirty="0"/>
              <a:t>Learning a reasonable estimate of confidence for extractions that have only one supporting instance in the </a:t>
            </a:r>
            <a:r>
              <a:rPr lang="en-US" sz="1400" dirty="0" smtClean="0"/>
              <a:t>text (46%)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034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Thoughts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Software and code was released under the name Stanford </a:t>
            </a:r>
            <a:r>
              <a:rPr lang="en-US" dirty="0" err="1" smtClean="0"/>
              <a:t>OpenIE</a:t>
            </a:r>
            <a:endParaRPr lang="en-US" dirty="0" smtClean="0"/>
          </a:p>
          <a:p>
            <a:r>
              <a:rPr lang="en-US" dirty="0" err="1" smtClean="0"/>
              <a:t>Angeli</a:t>
            </a:r>
            <a:r>
              <a:rPr lang="en-US" dirty="0" smtClean="0"/>
              <a:t> </a:t>
            </a:r>
            <a:r>
              <a:rPr lang="en-US" dirty="0" smtClean="0"/>
              <a:t>et. al. built an Open IE system which transformed complex text into simple clauses before performing </a:t>
            </a:r>
            <a:r>
              <a:rPr lang="en-US" dirty="0" smtClean="0"/>
              <a:t>extraction</a:t>
            </a:r>
          </a:p>
          <a:p>
            <a:r>
              <a:rPr lang="en-US" dirty="0" smtClean="0"/>
              <a:t>State of the art recall value is low (18.6): missing many extractions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364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Test system on </a:t>
            </a:r>
            <a:r>
              <a:rPr lang="en-US" dirty="0" smtClean="0"/>
              <a:t>producing triples for other tasks (e.g. </a:t>
            </a:r>
            <a:r>
              <a:rPr lang="en-US" dirty="0" smtClean="0"/>
              <a:t>entailment)</a:t>
            </a:r>
            <a:endParaRPr lang="en-US" dirty="0" smtClean="0"/>
          </a:p>
          <a:p>
            <a:r>
              <a:rPr lang="en-US" dirty="0" smtClean="0"/>
              <a:t>Enhance clause-splitter: The authors speculate that the reason for the low start at the beginning of the PR curve is due to bad splits</a:t>
            </a:r>
            <a:r>
              <a:rPr lang="en-US" dirty="0" smtClean="0"/>
              <a:t>.</a:t>
            </a:r>
          </a:p>
          <a:p>
            <a:r>
              <a:rPr lang="en-US" dirty="0"/>
              <a:t>Precision could be improved to state of the art: perhaps extra filtering </a:t>
            </a:r>
            <a:r>
              <a:rPr lang="en-US" dirty="0" smtClean="0"/>
              <a:t>step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7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38" y="1104900"/>
            <a:ext cx="3699087" cy="3489325"/>
          </a:xfrm>
        </p:spPr>
      </p:pic>
    </p:spTree>
    <p:extLst>
      <p:ext uri="{BB962C8B-B14F-4D97-AF65-F5344CB8AC3E}">
        <p14:creationId xmlns:p14="http://schemas.microsoft.com/office/powerpoint/2010/main" val="51228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&amp; Motivation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Classifier to split sentences into shorter utterances</a:t>
            </a:r>
          </a:p>
          <a:p>
            <a:r>
              <a:rPr lang="en-US" dirty="0" smtClean="0"/>
              <a:t>Natural logic to </a:t>
            </a:r>
            <a:r>
              <a:rPr lang="en-US" dirty="0"/>
              <a:t>maximally shorten these utterances while maintaining necessary </a:t>
            </a:r>
            <a:r>
              <a:rPr lang="en-US" dirty="0" smtClean="0"/>
              <a:t>context</a:t>
            </a:r>
          </a:p>
          <a:p>
            <a:r>
              <a:rPr lang="en-US" dirty="0" smtClean="0"/>
              <a:t>Use set of 14 hand-crafted patterns to segment utterance into IE triple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5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Problem and Motivation</a:t>
            </a:r>
          </a:p>
          <a:p>
            <a:r>
              <a:rPr lang="en-US" dirty="0" smtClean="0"/>
              <a:t>Previous Approaches</a:t>
            </a:r>
          </a:p>
          <a:p>
            <a:r>
              <a:rPr lang="en-US" dirty="0" smtClean="0"/>
              <a:t>Contributions of Work</a:t>
            </a:r>
          </a:p>
          <a:p>
            <a:pPr lvl="1"/>
            <a:r>
              <a:rPr lang="en-US" dirty="0" smtClean="0"/>
              <a:t>Extracting self-contained clauses</a:t>
            </a:r>
          </a:p>
          <a:p>
            <a:pPr lvl="1"/>
            <a:r>
              <a:rPr lang="en-US" dirty="0" smtClean="0"/>
              <a:t>Dataset generation</a:t>
            </a:r>
          </a:p>
          <a:p>
            <a:pPr lvl="1"/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Inference</a:t>
            </a:r>
          </a:p>
          <a:p>
            <a:pPr lvl="1"/>
            <a:r>
              <a:rPr lang="en-US" dirty="0" smtClean="0"/>
              <a:t>Deletions</a:t>
            </a:r>
          </a:p>
          <a:p>
            <a:pPr lvl="1"/>
            <a:r>
              <a:rPr lang="en-US" dirty="0" smtClean="0"/>
              <a:t>Open IE triples and mapping to schema</a:t>
            </a:r>
          </a:p>
          <a:p>
            <a:r>
              <a:rPr lang="en-US" dirty="0" smtClean="0"/>
              <a:t>Analysis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451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 Approaches: Open IE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Wikipedia-based </a:t>
            </a:r>
            <a:r>
              <a:rPr lang="en-US" dirty="0" smtClean="0"/>
              <a:t>Open Extraction </a:t>
            </a:r>
            <a:r>
              <a:rPr lang="en-US" dirty="0"/>
              <a:t>(WOE) system (Wu and Weld, 2010</a:t>
            </a:r>
            <a:r>
              <a:rPr lang="en-US" dirty="0" smtClean="0"/>
              <a:t>)</a:t>
            </a:r>
          </a:p>
          <a:p>
            <a:r>
              <a:rPr lang="en-US" dirty="0" smtClean="0"/>
              <a:t>Ollie </a:t>
            </a:r>
            <a:r>
              <a:rPr lang="en-US" dirty="0" smtClean="0"/>
              <a:t>uses fast dependency parsers to learn dependency patterns </a:t>
            </a:r>
            <a:r>
              <a:rPr lang="en-US" dirty="0"/>
              <a:t>(</a:t>
            </a:r>
            <a:r>
              <a:rPr lang="en-US" dirty="0" err="1"/>
              <a:t>Mausam</a:t>
            </a:r>
            <a:r>
              <a:rPr lang="en-US" dirty="0"/>
              <a:t> et al., 2012</a:t>
            </a:r>
            <a:r>
              <a:rPr lang="en-US" dirty="0" smtClean="0"/>
              <a:t>)</a:t>
            </a:r>
          </a:p>
          <a:p>
            <a:r>
              <a:rPr lang="en-US" dirty="0"/>
              <a:t>Easily constructed mapping from Open IE relations to KBP relations (</a:t>
            </a:r>
            <a:r>
              <a:rPr lang="da-DK" dirty="0"/>
              <a:t>Soderland et al. 2013)</a:t>
            </a:r>
            <a:endParaRPr lang="en-US" dirty="0"/>
          </a:p>
          <a:p>
            <a:r>
              <a:rPr lang="en-US" dirty="0" smtClean="0"/>
              <a:t> 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93780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 </a:t>
            </a:r>
            <a:r>
              <a:rPr lang="en-US" dirty="0" smtClean="0"/>
              <a:t>Work</a:t>
            </a:r>
            <a:r>
              <a:rPr lang="en-US" dirty="0"/>
              <a:t>: Open IE Triples </a:t>
            </a:r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 IE’s concise extractions facilitate efficient symbolic methods for entailment</a:t>
            </a:r>
          </a:p>
          <a:p>
            <a:pPr lvl="1"/>
            <a:r>
              <a:rPr lang="en-US" dirty="0" smtClean="0"/>
              <a:t>Learning </a:t>
            </a:r>
            <a:r>
              <a:rPr lang="en-US" dirty="0"/>
              <a:t>entailment graphs for </a:t>
            </a:r>
            <a:r>
              <a:rPr lang="en-US" dirty="0" smtClean="0"/>
              <a:t>triples </a:t>
            </a:r>
            <a:r>
              <a:rPr lang="en-US" dirty="0"/>
              <a:t>(</a:t>
            </a:r>
            <a:r>
              <a:rPr lang="en-US" dirty="0" err="1"/>
              <a:t>Berant</a:t>
            </a:r>
            <a:r>
              <a:rPr lang="en-US" dirty="0"/>
              <a:t> et al., 2011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Structured Relations (e.g. table data)</a:t>
            </a:r>
          </a:p>
          <a:p>
            <a:pPr lvl="1"/>
            <a:r>
              <a:rPr lang="en-US" dirty="0" smtClean="0"/>
              <a:t>Matrix </a:t>
            </a:r>
            <a:r>
              <a:rPr lang="en-US" dirty="0"/>
              <a:t>factorization for unifying open IE and structured relations (Yao et al., 2012; Riedel et al., 2013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455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Uses classifier </a:t>
            </a:r>
            <a:r>
              <a:rPr lang="en-US" dirty="0" smtClean="0"/>
              <a:t>to extract self-contained clauses</a:t>
            </a:r>
          </a:p>
          <a:p>
            <a:r>
              <a:rPr lang="en-US" dirty="0" smtClean="0"/>
              <a:t>Uses natural logic to find maximally compact sentences from extracted clauses</a:t>
            </a:r>
            <a:endParaRPr lang="en-US" dirty="0" smtClean="0"/>
          </a:p>
          <a:p>
            <a:r>
              <a:rPr lang="en-US" dirty="0" smtClean="0"/>
              <a:t>Uses small pattern </a:t>
            </a:r>
            <a:r>
              <a:rPr lang="en-US" dirty="0" smtClean="0"/>
              <a:t>set for </a:t>
            </a:r>
            <a:r>
              <a:rPr lang="en-US" dirty="0" smtClean="0"/>
              <a:t>IE </a:t>
            </a:r>
            <a:r>
              <a:rPr lang="en-US" dirty="0" smtClean="0"/>
              <a:t>due </a:t>
            </a:r>
            <a:r>
              <a:rPr lang="en-US" dirty="0" smtClean="0"/>
              <a:t>to simplified clauses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69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Approach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3" y="1134114"/>
            <a:ext cx="8229600" cy="3226110"/>
          </a:xfrm>
        </p:spPr>
      </p:pic>
    </p:spTree>
    <p:extLst>
      <p:ext uri="{BB962C8B-B14F-4D97-AF65-F5344CB8AC3E}">
        <p14:creationId xmlns:p14="http://schemas.microsoft.com/office/powerpoint/2010/main" val="389323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2306"/>
  <p:tag name="ORIGINALWIDTH" val="529.4338"/>
  <p:tag name="LATEXADDIN" val="\documentclass{article}&#10;\usepackage{amsmath}&#10;\pagestyle{empty}&#10;\begin{document}&#10;&#10;$e = p \xrightarrow[]{l} c$&#10;&#10;&#10;\end{document}"/>
  <p:tag name="IGUANATEXSIZE" val="28"/>
  <p:tag name="IGUANATEXCURSOR" val="104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.7327"/>
  <p:tag name="ORIGINALWIDTH" val="254.2182"/>
  <p:tag name="LATEXADDIN" val="\documentclass{article}&#10;\usepackage{amsmath}&#10;\pagestyle{empty}&#10;\begin{document}&#10;&#10;&#10;$\xrightarrow[]{dobj}$&#10;&#10;\end{document}"/>
  <p:tag name="IGUANATEXSIZE" val="20"/>
  <p:tag name="IGUANATEXCURSOR" val="102"/>
  <p:tag name="TRANSPARENCY" val="True"/>
  <p:tag name="FILENAME" val=""/>
  <p:tag name="LATEXENGINEID" val="0"/>
  <p:tag name="TEMPFOLDER" val=".\.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.7327"/>
  <p:tag name="ORIGINALWIDTH" val="254.2182"/>
  <p:tag name="LATEXADDIN" val="\documentclass{article}&#10;\usepackage{amsmath}&#10;\pagestyle{empty}&#10;\begin{document}&#10;&#10;&#10;$\xrightarrow[]{dobj}$&#10;&#10;\end{document}"/>
  <p:tag name="IGUANATEXSIZE" val="20"/>
  <p:tag name="IGUANATEXCURSOR" val="102"/>
  <p:tag name="TRANSPARENCY" val="True"/>
  <p:tag name="FILENAME" val=""/>
  <p:tag name="LATEXENGINEID" val="0"/>
  <p:tag name="TEMPFOLDER" val=".\.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2324"/>
  <p:tag name="ORIGINALWIDTH" val="1120.36"/>
  <p:tag name="LATEXADDIN" val="\documentclass{article}&#10;\usepackage{amsmath}&#10;\pagestyle{empty}&#10;\begin{document}&#10;&#10;$ \text{suggest} \xrightarrow[]{ccomp} \text{brush}$&#10;&#10;&#10;\end{document}"/>
  <p:tag name="IGUANATEXSIZE" val="24"/>
  <p:tag name="IGUANATEXCURSOR" val="131"/>
  <p:tag name="TRANSPARENCY" val="True"/>
  <p:tag name="FILENAME" val=""/>
  <p:tag name="LATEXENGINEID" val="0"/>
  <p:tag name="TEMPFOLDER" val=".\.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1653.543"/>
  <p:tag name="LATEXADDIN" val="\documentclass{article}&#10;\usepackage{amsmath}&#10;\pagestyle{empty}&#10;\begin{document}&#10;&#10;$ A \xrightarrow[]{Recurse} B \xrightarrow[]{Yield} C\xrightarrow[]{Stop} D$&#10;&#10;&#10;&#10;\end{document}"/>
  <p:tag name="IGUANATEXSIZE" val="24"/>
  <p:tag name="IGUANATEXCURSOR" val="156"/>
  <p:tag name="TRANSPARENCY" val="True"/>
  <p:tag name="FILENAME" val=""/>
  <p:tag name="LATEXENGINEID" val="0"/>
  <p:tag name="TEMPFOLDER" val=".\.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1530.559"/>
  <p:tag name="LATEXADDIN" val="\documentclass{article}&#10;\usepackage{amsmath}&#10;\pagestyle{empty}&#10;\begin{document}&#10;&#10;$A \xrightarrow[]{Yield} B \xrightarrow[]{Yield} C \xrightarrow[]{Stop} D$&#10;&#10;&#10;\end{document}"/>
  <p:tag name="IGUANATEXSIZE" val="24"/>
  <p:tag name="IGUANATEXCURSOR" val="155"/>
  <p:tag name="TRANSPARENCY" val="True"/>
  <p:tag name="FILENAME" val=""/>
  <p:tag name="LATEXENGINEID" val="0"/>
  <p:tag name="TEMPFOLDER" val=".\.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.7334"/>
  <p:tag name="ORIGINALWIDTH" val="931.3835"/>
  <p:tag name="LATEXADDIN" val="\documentclass{article}&#10;\usepackage{amsmath}&#10;\pagestyle{empty}&#10;\begin{document}&#10;&#10;$cute \xleftarrow[]{amod} rabbit$&#10;&#10;\end{document}"/>
  <p:tag name="IGUANATEXSIZE" val="20"/>
  <p:tag name="IGUANATEXCURSOR" val="114"/>
  <p:tag name="TRANSPARENCY" val="True"/>
  <p:tag name="FILENAME" val=""/>
  <p:tag name="LATEXENGINEID" val="0"/>
  <p:tag name="TEMPFOLDER" val=".\.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.7327"/>
  <p:tag name="ORIGINALWIDTH" val="925.3843"/>
  <p:tag name="LATEXADDIN" val="\documentclass{article}&#10;\usepackage{amsmath}&#10;\pagestyle{empty}&#10;\begin{document}&#10;&#10;&#10;$Fido \xleftarrow[]{nsubj} runs$&#10;&#10;&#10;\end{document}"/>
  <p:tag name="IGUANATEXSIZE" val="20"/>
  <p:tag name="IGUANATEXCURSOR" val="107"/>
  <p:tag name="TRANSPARENCY" val="True"/>
  <p:tag name="FILENAME" val=""/>
  <p:tag name="LATEXENGINEID" val="0"/>
  <p:tag name="TEMPFOLDER" val=".\.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2324"/>
  <p:tag name="ORIGINALWIDTH" val="1072.366"/>
  <p:tag name="LATEXADDIN" val="\documentclass{article}&#10;\usepackage{amsmath}&#10;\pagestyle{empty}&#10;\begin{document}&#10;&#10;$about \xleftarrow[]{quantmod} 200$&#10;&#10;&#10;&#10;\end{document}"/>
  <p:tag name="IGUANATEXSIZE" val="20"/>
  <p:tag name="IGUANATEXCURSOR" val="110"/>
  <p:tag name="TRANSPARENCY" val="True"/>
  <p:tag name="FILENAME" val=""/>
  <p:tag name="LATEXENGINEID" val="0"/>
  <p:tag name="TEMPFOLDER" val=".\.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.7327"/>
  <p:tag name="ORIGINALWIDTH" val="503.1871"/>
  <p:tag name="LATEXADDIN" val="\documentclass{article}&#10;\usepackage{amsmath}&#10;\pagestyle{empty}&#10;\begin{document}&#10;&#10;&#10;$\xrightarrow[]{prep\_with}$&#10;&#10;\end{document}"/>
  <p:tag name="IGUANATEXSIZE" val="20"/>
  <p:tag name="IGUANATEXCURSOR" val="90"/>
  <p:tag name="TRANSPARENCY" val="True"/>
  <p:tag name="FILENAME" val=""/>
  <p:tag name="LATEXENGINEID" val="0"/>
  <p:tag name="TEMPFOLDER" val=".\.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.7327"/>
  <p:tag name="ORIGINALWIDTH" val="503.1871"/>
  <p:tag name="LATEXADDIN" val="\documentclass{article}&#10;\usepackage{amsmath}&#10;\pagestyle{empty}&#10;\begin{document}&#10;&#10;&#10;$\xrightarrow[]{prep\_with}$&#10;&#10;\end{document}"/>
  <p:tag name="IGUANATEXSIZE" val="20"/>
  <p:tag name="IGUANATEXCURSOR" val="90"/>
  <p:tag name="TRANSPARENCY" val="True"/>
  <p:tag name="FILENAME" val=""/>
  <p:tag name="LATEXENGINEID" val="0"/>
  <p:tag name="TEMPFOLDER" val=".\.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Custom 23">
      <a:dk1>
        <a:srgbClr val="00144D"/>
      </a:dk1>
      <a:lt1>
        <a:sysClr val="window" lastClr="FFFFFF"/>
      </a:lt1>
      <a:dk2>
        <a:srgbClr val="57000A"/>
      </a:dk2>
      <a:lt2>
        <a:srgbClr val="82AFD3"/>
      </a:lt2>
      <a:accent1>
        <a:srgbClr val="95001A"/>
      </a:accent1>
      <a:accent2>
        <a:srgbClr val="C0504D"/>
      </a:accent2>
      <a:accent3>
        <a:srgbClr val="045EA7"/>
      </a:accent3>
      <a:accent4>
        <a:srgbClr val="F2C100"/>
      </a:accent4>
      <a:accent5>
        <a:srgbClr val="00144D"/>
      </a:accent5>
      <a:accent6>
        <a:srgbClr val="44464B"/>
      </a:accent6>
      <a:hlink>
        <a:srgbClr val="00144D"/>
      </a:hlink>
      <a:folHlink>
        <a:srgbClr val="82AFD3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10984</TotalTime>
  <Words>1456</Words>
  <Application>Microsoft Office PowerPoint</Application>
  <PresentationFormat>On-screen Show (16:9)</PresentationFormat>
  <Paragraphs>196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 Math</vt:lpstr>
      <vt:lpstr>Gill Sans</vt:lpstr>
      <vt:lpstr>Gill Sans MT</vt:lpstr>
      <vt:lpstr>Office Theme</vt:lpstr>
      <vt:lpstr>Leveraging Linguistic Structure For Open Domain Information Extraction  Gabor Angeli, Melvin Johnson Premkumar, Christopher D. Manning ACL 2015</vt:lpstr>
      <vt:lpstr>Problem &amp; Motivation</vt:lpstr>
      <vt:lpstr>Information Extraction</vt:lpstr>
      <vt:lpstr>Problem &amp; Motivation</vt:lpstr>
      <vt:lpstr>Contents:</vt:lpstr>
      <vt:lpstr>Previous Approaches: Open IE</vt:lpstr>
      <vt:lpstr>Previous Work: Open IE Triples Uses</vt:lpstr>
      <vt:lpstr>Contributions</vt:lpstr>
      <vt:lpstr>Overview of Approach</vt:lpstr>
      <vt:lpstr>Extract Self-contained Clauses</vt:lpstr>
      <vt:lpstr>Action Space</vt:lpstr>
      <vt:lpstr>Searching</vt:lpstr>
      <vt:lpstr>Capturing Controller</vt:lpstr>
      <vt:lpstr>Dataset</vt:lpstr>
      <vt:lpstr>Action Classifier</vt:lpstr>
      <vt:lpstr>Training</vt:lpstr>
      <vt:lpstr>Inference</vt:lpstr>
      <vt:lpstr>Natural Logic for Deletions</vt:lpstr>
      <vt:lpstr>Deletions</vt:lpstr>
      <vt:lpstr>Deletions (cont.)</vt:lpstr>
      <vt:lpstr>Segmenting into open IE triples</vt:lpstr>
      <vt:lpstr>OpenIE to Known Relation Schema</vt:lpstr>
      <vt:lpstr>Analysis</vt:lpstr>
      <vt:lpstr>Results</vt:lpstr>
      <vt:lpstr>Results: PR Curve</vt:lpstr>
      <vt:lpstr>Conclusion and Thoughts</vt:lpstr>
      <vt:lpstr>Future Work</vt:lpstr>
    </vt:vector>
  </TitlesOfParts>
  <Company>Zder0to5ive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Tabor</dc:creator>
  <cp:lastModifiedBy>Sandeep D</cp:lastModifiedBy>
  <cp:revision>235</cp:revision>
  <dcterms:created xsi:type="dcterms:W3CDTF">2017-09-22T15:37:04Z</dcterms:created>
  <dcterms:modified xsi:type="dcterms:W3CDTF">2019-03-20T16:51:45Z</dcterms:modified>
</cp:coreProperties>
</file>