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408" r:id="rId2"/>
    <p:sldId id="324" r:id="rId3"/>
    <p:sldId id="319" r:id="rId4"/>
    <p:sldId id="328" r:id="rId5"/>
    <p:sldId id="341" r:id="rId6"/>
    <p:sldId id="342" r:id="rId7"/>
    <p:sldId id="331" r:id="rId8"/>
    <p:sldId id="332" r:id="rId9"/>
    <p:sldId id="333" r:id="rId10"/>
    <p:sldId id="334" r:id="rId11"/>
    <p:sldId id="335" r:id="rId12"/>
    <p:sldId id="413" r:id="rId13"/>
    <p:sldId id="385" r:id="rId14"/>
    <p:sldId id="344" r:id="rId15"/>
    <p:sldId id="345" r:id="rId16"/>
    <p:sldId id="346" r:id="rId17"/>
    <p:sldId id="353" r:id="rId18"/>
    <p:sldId id="412" r:id="rId19"/>
    <p:sldId id="411" r:id="rId20"/>
    <p:sldId id="414" r:id="rId21"/>
    <p:sldId id="409" r:id="rId22"/>
    <p:sldId id="41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AE413F7-FCE9-4DF7-A811-15A837271141}">
          <p14:sldIdLst>
            <p14:sldId id="408"/>
            <p14:sldId id="324"/>
            <p14:sldId id="319"/>
            <p14:sldId id="328"/>
            <p14:sldId id="341"/>
            <p14:sldId id="342"/>
            <p14:sldId id="331"/>
            <p14:sldId id="332"/>
            <p14:sldId id="333"/>
            <p14:sldId id="334"/>
            <p14:sldId id="335"/>
            <p14:sldId id="413"/>
            <p14:sldId id="385"/>
            <p14:sldId id="344"/>
            <p14:sldId id="345"/>
            <p14:sldId id="346"/>
            <p14:sldId id="353"/>
            <p14:sldId id="412"/>
            <p14:sldId id="411"/>
            <p14:sldId id="414"/>
            <p14:sldId id="409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80"/>
    <a:srgbClr val="000080"/>
    <a:srgbClr val="FAC896"/>
    <a:srgbClr val="A7001B"/>
    <a:srgbClr val="FAE1AF"/>
    <a:srgbClr val="CC3300"/>
    <a:srgbClr val="006600"/>
    <a:srgbClr val="FBA313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675AE-87AF-4ACC-9C54-7F892591B309}" v="2583" dt="2019-01-25T17:25:16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76781" autoAdjust="0"/>
  </p:normalViewPr>
  <p:slideViewPr>
    <p:cSldViewPr>
      <p:cViewPr varScale="1">
        <p:scale>
          <a:sx n="79" d="100"/>
          <a:sy n="79" d="100"/>
        </p:scale>
        <p:origin x="136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FEB675AE-87AF-4ACC-9C54-7F892591B309}"/>
    <pc:docChg chg="undo custSel addSld delSld modSld delSection modSection">
      <pc:chgData name="Roth, Dan" userId="18da4c67-dd89-43a7-9856-8592f867a23c" providerId="ADAL" clId="{FEB675AE-87AF-4ACC-9C54-7F892591B309}" dt="2019-01-25T17:25:16.809" v="2582" actId="18676"/>
      <pc:docMkLst>
        <pc:docMk/>
      </pc:docMkLst>
      <pc:sldChg chg="del">
        <pc:chgData name="Roth, Dan" userId="18da4c67-dd89-43a7-9856-8592f867a23c" providerId="ADAL" clId="{FEB675AE-87AF-4ACC-9C54-7F892591B309}" dt="2019-01-25T17:24:15.047" v="2567" actId="2696"/>
        <pc:sldMkLst>
          <pc:docMk/>
          <pc:sldMk cId="0" sldId="262"/>
        </pc:sldMkLst>
      </pc:sldChg>
      <pc:sldChg chg="del modTransition">
        <pc:chgData name="Roth, Dan" userId="18da4c67-dd89-43a7-9856-8592f867a23c" providerId="ADAL" clId="{FEB675AE-87AF-4ACC-9C54-7F892591B309}" dt="2019-01-25T17:24:13.847" v="2543" actId="2696"/>
        <pc:sldMkLst>
          <pc:docMk/>
          <pc:sldMk cId="2936185946" sldId="275"/>
        </pc:sldMkLst>
      </pc:sldChg>
      <pc:sldChg chg="del">
        <pc:chgData name="Roth, Dan" userId="18da4c67-dd89-43a7-9856-8592f867a23c" providerId="ADAL" clId="{FEB675AE-87AF-4ACC-9C54-7F892591B309}" dt="2019-01-25T17:24:15.093" v="2568" actId="2696"/>
        <pc:sldMkLst>
          <pc:docMk/>
          <pc:sldMk cId="1408392018" sldId="276"/>
        </pc:sldMkLst>
      </pc:sldChg>
      <pc:sldChg chg="del">
        <pc:chgData name="Roth, Dan" userId="18da4c67-dd89-43a7-9856-8592f867a23c" providerId="ADAL" clId="{FEB675AE-87AF-4ACC-9C54-7F892591B309}" dt="2019-01-25T17:24:15.138" v="2569" actId="2696"/>
        <pc:sldMkLst>
          <pc:docMk/>
          <pc:sldMk cId="547350302" sldId="277"/>
        </pc:sldMkLst>
      </pc:sldChg>
      <pc:sldChg chg="del">
        <pc:chgData name="Roth, Dan" userId="18da4c67-dd89-43a7-9856-8592f867a23c" providerId="ADAL" clId="{FEB675AE-87AF-4ACC-9C54-7F892591B309}" dt="2019-01-25T17:24:15.178" v="2570" actId="2696"/>
        <pc:sldMkLst>
          <pc:docMk/>
          <pc:sldMk cId="3075960995" sldId="278"/>
        </pc:sldMkLst>
      </pc:sldChg>
      <pc:sldChg chg="del">
        <pc:chgData name="Roth, Dan" userId="18da4c67-dd89-43a7-9856-8592f867a23c" providerId="ADAL" clId="{FEB675AE-87AF-4ACC-9C54-7F892591B309}" dt="2019-01-25T17:24:14.500" v="2554" actId="2696"/>
        <pc:sldMkLst>
          <pc:docMk/>
          <pc:sldMk cId="1659641058" sldId="284"/>
        </pc:sldMkLst>
      </pc:sldChg>
      <pc:sldChg chg="del">
        <pc:chgData name="Roth, Dan" userId="18da4c67-dd89-43a7-9856-8592f867a23c" providerId="ADAL" clId="{FEB675AE-87AF-4ACC-9C54-7F892591B309}" dt="2019-01-25T17:24:14.547" v="2555" actId="2696"/>
        <pc:sldMkLst>
          <pc:docMk/>
          <pc:sldMk cId="782495850" sldId="288"/>
        </pc:sldMkLst>
      </pc:sldChg>
      <pc:sldChg chg="del">
        <pc:chgData name="Roth, Dan" userId="18da4c67-dd89-43a7-9856-8592f867a23c" providerId="ADAL" clId="{FEB675AE-87AF-4ACC-9C54-7F892591B309}" dt="2019-01-25T17:24:14.579" v="2556" actId="2696"/>
        <pc:sldMkLst>
          <pc:docMk/>
          <pc:sldMk cId="2006106069" sldId="290"/>
        </pc:sldMkLst>
      </pc:sldChg>
      <pc:sldChg chg="del">
        <pc:chgData name="Roth, Dan" userId="18da4c67-dd89-43a7-9856-8592f867a23c" providerId="ADAL" clId="{FEB675AE-87AF-4ACC-9C54-7F892591B309}" dt="2019-01-25T17:24:14.627" v="2557" actId="2696"/>
        <pc:sldMkLst>
          <pc:docMk/>
          <pc:sldMk cId="755792389" sldId="291"/>
        </pc:sldMkLst>
      </pc:sldChg>
      <pc:sldChg chg="del">
        <pc:chgData name="Roth, Dan" userId="18da4c67-dd89-43a7-9856-8592f867a23c" providerId="ADAL" clId="{FEB675AE-87AF-4ACC-9C54-7F892591B309}" dt="2019-01-25T17:24:14.850" v="2561" actId="2696"/>
        <pc:sldMkLst>
          <pc:docMk/>
          <pc:sldMk cId="122013090" sldId="304"/>
        </pc:sldMkLst>
      </pc:sldChg>
      <pc:sldChg chg="del">
        <pc:chgData name="Roth, Dan" userId="18da4c67-dd89-43a7-9856-8592f867a23c" providerId="ADAL" clId="{FEB675AE-87AF-4ACC-9C54-7F892591B309}" dt="2019-01-25T17:24:14.882" v="2562" actId="2696"/>
        <pc:sldMkLst>
          <pc:docMk/>
          <pc:sldMk cId="341999033" sldId="305"/>
        </pc:sldMkLst>
      </pc:sldChg>
      <pc:sldChg chg="del">
        <pc:chgData name="Roth, Dan" userId="18da4c67-dd89-43a7-9856-8592f867a23c" providerId="ADAL" clId="{FEB675AE-87AF-4ACC-9C54-7F892591B309}" dt="2019-01-25T17:24:14.929" v="2563" actId="2696"/>
        <pc:sldMkLst>
          <pc:docMk/>
          <pc:sldMk cId="1566367" sldId="306"/>
        </pc:sldMkLst>
      </pc:sldChg>
      <pc:sldChg chg="del">
        <pc:chgData name="Roth, Dan" userId="18da4c67-dd89-43a7-9856-8592f867a23c" providerId="ADAL" clId="{FEB675AE-87AF-4ACC-9C54-7F892591B309}" dt="2019-01-25T17:24:14.944" v="2564" actId="2696"/>
        <pc:sldMkLst>
          <pc:docMk/>
          <pc:sldMk cId="3627452125" sldId="309"/>
        </pc:sldMkLst>
      </pc:sldChg>
      <pc:sldChg chg="del">
        <pc:chgData name="Roth, Dan" userId="18da4c67-dd89-43a7-9856-8592f867a23c" providerId="ADAL" clId="{FEB675AE-87AF-4ACC-9C54-7F892591B309}" dt="2019-01-25T17:24:14.683" v="2558" actId="2696"/>
        <pc:sldMkLst>
          <pc:docMk/>
          <pc:sldMk cId="2778761916" sldId="312"/>
        </pc:sldMkLst>
      </pc:sldChg>
      <pc:sldChg chg="del">
        <pc:chgData name="Roth, Dan" userId="18da4c67-dd89-43a7-9856-8592f867a23c" providerId="ADAL" clId="{FEB675AE-87AF-4ACC-9C54-7F892591B309}" dt="2019-01-25T17:24:14.749" v="2559" actId="2696"/>
        <pc:sldMkLst>
          <pc:docMk/>
          <pc:sldMk cId="1942138963" sldId="313"/>
        </pc:sldMkLst>
      </pc:sldChg>
      <pc:sldChg chg="del">
        <pc:chgData name="Roth, Dan" userId="18da4c67-dd89-43a7-9856-8592f867a23c" providerId="ADAL" clId="{FEB675AE-87AF-4ACC-9C54-7F892591B309}" dt="2019-01-25T17:24:14.815" v="2560" actId="2696"/>
        <pc:sldMkLst>
          <pc:docMk/>
          <pc:sldMk cId="1012055524" sldId="314"/>
        </pc:sldMkLst>
      </pc:sldChg>
      <pc:sldChg chg="modTransition">
        <pc:chgData name="Roth, Dan" userId="18da4c67-dd89-43a7-9856-8592f867a23c" providerId="ADAL" clId="{FEB675AE-87AF-4ACC-9C54-7F892591B309}" dt="2019-01-23T17:22:05.899" v="2361"/>
        <pc:sldMkLst>
          <pc:docMk/>
          <pc:sldMk cId="3958187142" sldId="319"/>
        </pc:sldMkLst>
      </pc:sldChg>
      <pc:sldChg chg="modSp">
        <pc:chgData name="Roth, Dan" userId="18da4c67-dd89-43a7-9856-8592f867a23c" providerId="ADAL" clId="{FEB675AE-87AF-4ACC-9C54-7F892591B309}" dt="2019-01-23T17:17:55.685" v="2360" actId="20577"/>
        <pc:sldMkLst>
          <pc:docMk/>
          <pc:sldMk cId="150265810" sldId="324"/>
        </pc:sldMkLst>
        <pc:spChg chg="mod">
          <ac:chgData name="Roth, Dan" userId="18da4c67-dd89-43a7-9856-8592f867a23c" providerId="ADAL" clId="{FEB675AE-87AF-4ACC-9C54-7F892591B309}" dt="2019-01-23T16:17:26.901" v="149" actId="20577"/>
          <ac:spMkLst>
            <pc:docMk/>
            <pc:sldMk cId="150265810" sldId="324"/>
            <ac:spMk id="2" creationId="{00000000-0000-0000-0000-000000000000}"/>
          </ac:spMkLst>
        </pc:spChg>
        <pc:spChg chg="mod">
          <ac:chgData name="Roth, Dan" userId="18da4c67-dd89-43a7-9856-8592f867a23c" providerId="ADAL" clId="{FEB675AE-87AF-4ACC-9C54-7F892591B309}" dt="2019-01-23T17:17:55.685" v="2360" actId="20577"/>
          <ac:spMkLst>
            <pc:docMk/>
            <pc:sldMk cId="150265810" sldId="324"/>
            <ac:spMk id="3" creationId="{00000000-0000-0000-0000-000000000000}"/>
          </ac:spMkLst>
        </pc:spChg>
        <pc:picChg chg="mod">
          <ac:chgData name="Roth, Dan" userId="18da4c67-dd89-43a7-9856-8592f867a23c" providerId="ADAL" clId="{FEB675AE-87AF-4ACC-9C54-7F892591B309}" dt="2019-01-23T16:23:53.798" v="165" actId="1076"/>
          <ac:picMkLst>
            <pc:docMk/>
            <pc:sldMk cId="150265810" sldId="324"/>
            <ac:picMk id="2050" creationId="{00000000-0000-0000-0000-000000000000}"/>
          </ac:picMkLst>
        </pc:picChg>
      </pc:sldChg>
      <pc:sldChg chg="modTransition">
        <pc:chgData name="Roth, Dan" userId="18da4c67-dd89-43a7-9856-8592f867a23c" providerId="ADAL" clId="{FEB675AE-87AF-4ACC-9C54-7F892591B309}" dt="2019-01-23T17:22:14.126" v="2362"/>
        <pc:sldMkLst>
          <pc:docMk/>
          <pc:sldMk cId="1488551656" sldId="328"/>
        </pc:sldMkLst>
      </pc:sldChg>
      <pc:sldChg chg="add del">
        <pc:chgData name="Roth, Dan" userId="18da4c67-dd89-43a7-9856-8592f867a23c" providerId="ADAL" clId="{FEB675AE-87AF-4ACC-9C54-7F892591B309}" dt="2019-01-25T17:24:15.451" v="2576" actId="2696"/>
        <pc:sldMkLst>
          <pc:docMk/>
          <pc:sldMk cId="963927656" sldId="338"/>
        </pc:sldMkLst>
      </pc:sldChg>
      <pc:sldChg chg="add del">
        <pc:chgData name="Roth, Dan" userId="18da4c67-dd89-43a7-9856-8592f867a23c" providerId="ADAL" clId="{FEB675AE-87AF-4ACC-9C54-7F892591B309}" dt="2019-01-25T17:24:15.480" v="2577" actId="2696"/>
        <pc:sldMkLst>
          <pc:docMk/>
          <pc:sldMk cId="529867083" sldId="340"/>
        </pc:sldMkLst>
      </pc:sldChg>
      <pc:sldChg chg="addSp modSp modAnim">
        <pc:chgData name="Roth, Dan" userId="18da4c67-dd89-43a7-9856-8592f867a23c" providerId="ADAL" clId="{FEB675AE-87AF-4ACC-9C54-7F892591B309}" dt="2019-01-23T16:22:17.102" v="158" actId="1076"/>
        <pc:sldMkLst>
          <pc:docMk/>
          <pc:sldMk cId="1828463798" sldId="353"/>
        </pc:sldMkLst>
        <pc:spChg chg="add mod">
          <ac:chgData name="Roth, Dan" userId="18da4c67-dd89-43a7-9856-8592f867a23c" providerId="ADAL" clId="{FEB675AE-87AF-4ACC-9C54-7F892591B309}" dt="2019-01-23T16:22:17.102" v="158" actId="1076"/>
          <ac:spMkLst>
            <pc:docMk/>
            <pc:sldMk cId="1828463798" sldId="353"/>
            <ac:spMk id="16" creationId="{70026675-6048-4E36-A53E-E2211302AC85}"/>
          </ac:spMkLst>
        </pc:spChg>
      </pc:sldChg>
      <pc:sldChg chg="del">
        <pc:chgData name="Roth, Dan" userId="18da4c67-dd89-43a7-9856-8592f867a23c" providerId="ADAL" clId="{FEB675AE-87AF-4ACC-9C54-7F892591B309}" dt="2019-01-25T17:24:14.033" v="2545" actId="2696"/>
        <pc:sldMkLst>
          <pc:docMk/>
          <pc:sldMk cId="3891218332" sldId="363"/>
        </pc:sldMkLst>
      </pc:sldChg>
      <pc:sldChg chg="del">
        <pc:chgData name="Roth, Dan" userId="18da4c67-dd89-43a7-9856-8592f867a23c" providerId="ADAL" clId="{FEB675AE-87AF-4ACC-9C54-7F892591B309}" dt="2019-01-25T17:24:13.941" v="2544" actId="2696"/>
        <pc:sldMkLst>
          <pc:docMk/>
          <pc:sldMk cId="2675100412" sldId="374"/>
        </pc:sldMkLst>
      </pc:sldChg>
      <pc:sldChg chg="del">
        <pc:chgData name="Roth, Dan" userId="18da4c67-dd89-43a7-9856-8592f867a23c" providerId="ADAL" clId="{FEB675AE-87AF-4ACC-9C54-7F892591B309}" dt="2019-01-25T17:24:14.064" v="2546" actId="2696"/>
        <pc:sldMkLst>
          <pc:docMk/>
          <pc:sldMk cId="3718435690" sldId="375"/>
        </pc:sldMkLst>
      </pc:sldChg>
      <pc:sldChg chg="del">
        <pc:chgData name="Roth, Dan" userId="18da4c67-dd89-43a7-9856-8592f867a23c" providerId="ADAL" clId="{FEB675AE-87AF-4ACC-9C54-7F892591B309}" dt="2019-01-25T17:24:14.115" v="2547" actId="2696"/>
        <pc:sldMkLst>
          <pc:docMk/>
          <pc:sldMk cId="2083629171" sldId="377"/>
        </pc:sldMkLst>
      </pc:sldChg>
      <pc:sldChg chg="del">
        <pc:chgData name="Roth, Dan" userId="18da4c67-dd89-43a7-9856-8592f867a23c" providerId="ADAL" clId="{FEB675AE-87AF-4ACC-9C54-7F892591B309}" dt="2019-01-25T17:24:14.150" v="2548" actId="2696"/>
        <pc:sldMkLst>
          <pc:docMk/>
          <pc:sldMk cId="872073118" sldId="378"/>
        </pc:sldMkLst>
      </pc:sldChg>
      <pc:sldChg chg="del">
        <pc:chgData name="Roth, Dan" userId="18da4c67-dd89-43a7-9856-8592f867a23c" providerId="ADAL" clId="{FEB675AE-87AF-4ACC-9C54-7F892591B309}" dt="2019-01-25T17:24:14.197" v="2549" actId="2696"/>
        <pc:sldMkLst>
          <pc:docMk/>
          <pc:sldMk cId="2896696152" sldId="379"/>
        </pc:sldMkLst>
      </pc:sldChg>
      <pc:sldChg chg="del">
        <pc:chgData name="Roth, Dan" userId="18da4c67-dd89-43a7-9856-8592f867a23c" providerId="ADAL" clId="{FEB675AE-87AF-4ACC-9C54-7F892591B309}" dt="2019-01-25T17:24:14.245" v="2550" actId="2696"/>
        <pc:sldMkLst>
          <pc:docMk/>
          <pc:sldMk cId="2916950250" sldId="380"/>
        </pc:sldMkLst>
      </pc:sldChg>
      <pc:sldChg chg="del">
        <pc:chgData name="Roth, Dan" userId="18da4c67-dd89-43a7-9856-8592f867a23c" providerId="ADAL" clId="{FEB675AE-87AF-4ACC-9C54-7F892591B309}" dt="2019-01-25T17:24:14.314" v="2551" actId="2696"/>
        <pc:sldMkLst>
          <pc:docMk/>
          <pc:sldMk cId="1487461640" sldId="382"/>
        </pc:sldMkLst>
      </pc:sldChg>
      <pc:sldChg chg="del">
        <pc:chgData name="Roth, Dan" userId="18da4c67-dd89-43a7-9856-8592f867a23c" providerId="ADAL" clId="{FEB675AE-87AF-4ACC-9C54-7F892591B309}" dt="2019-01-25T17:24:14.417" v="2552" actId="2696"/>
        <pc:sldMkLst>
          <pc:docMk/>
          <pc:sldMk cId="3620204632" sldId="383"/>
        </pc:sldMkLst>
      </pc:sldChg>
      <pc:sldChg chg="del">
        <pc:chgData name="Roth, Dan" userId="18da4c67-dd89-43a7-9856-8592f867a23c" providerId="ADAL" clId="{FEB675AE-87AF-4ACC-9C54-7F892591B309}" dt="2019-01-25T17:24:15.417" v="2575" actId="2696"/>
        <pc:sldMkLst>
          <pc:docMk/>
          <pc:sldMk cId="3915825275" sldId="390"/>
        </pc:sldMkLst>
      </pc:sldChg>
      <pc:sldChg chg="del">
        <pc:chgData name="Roth, Dan" userId="18da4c67-dd89-43a7-9856-8592f867a23c" providerId="ADAL" clId="{FEB675AE-87AF-4ACC-9C54-7F892591B309}" dt="2019-01-25T17:24:14.983" v="2565" actId="2696"/>
        <pc:sldMkLst>
          <pc:docMk/>
          <pc:sldMk cId="1646246735" sldId="391"/>
        </pc:sldMkLst>
      </pc:sldChg>
      <pc:sldChg chg="del">
        <pc:chgData name="Roth, Dan" userId="18da4c67-dd89-43a7-9856-8592f867a23c" providerId="ADAL" clId="{FEB675AE-87AF-4ACC-9C54-7F892591B309}" dt="2019-01-25T17:24:14.467" v="2553" actId="2696"/>
        <pc:sldMkLst>
          <pc:docMk/>
          <pc:sldMk cId="1420393515" sldId="394"/>
        </pc:sldMkLst>
      </pc:sldChg>
      <pc:sldChg chg="del">
        <pc:chgData name="Roth, Dan" userId="18da4c67-dd89-43a7-9856-8592f867a23c" providerId="ADAL" clId="{FEB675AE-87AF-4ACC-9C54-7F892591B309}" dt="2019-01-25T17:24:15.015" v="2566" actId="2696"/>
        <pc:sldMkLst>
          <pc:docMk/>
          <pc:sldMk cId="3270615644" sldId="395"/>
        </pc:sldMkLst>
      </pc:sldChg>
      <pc:sldChg chg="del">
        <pc:chgData name="Roth, Dan" userId="18da4c67-dd89-43a7-9856-8592f867a23c" providerId="ADAL" clId="{FEB675AE-87AF-4ACC-9C54-7F892591B309}" dt="2019-01-25T17:24:15.210" v="2571" actId="2696"/>
        <pc:sldMkLst>
          <pc:docMk/>
          <pc:sldMk cId="3459725095" sldId="400"/>
        </pc:sldMkLst>
      </pc:sldChg>
      <pc:sldChg chg="del">
        <pc:chgData name="Roth, Dan" userId="18da4c67-dd89-43a7-9856-8592f867a23c" providerId="ADAL" clId="{FEB675AE-87AF-4ACC-9C54-7F892591B309}" dt="2019-01-25T17:24:15.233" v="2572" actId="2696"/>
        <pc:sldMkLst>
          <pc:docMk/>
          <pc:sldMk cId="1977825613" sldId="402"/>
        </pc:sldMkLst>
      </pc:sldChg>
      <pc:sldChg chg="del">
        <pc:chgData name="Roth, Dan" userId="18da4c67-dd89-43a7-9856-8592f867a23c" providerId="ADAL" clId="{FEB675AE-87AF-4ACC-9C54-7F892591B309}" dt="2019-01-25T17:24:15.296" v="2573" actId="2696"/>
        <pc:sldMkLst>
          <pc:docMk/>
          <pc:sldMk cId="327922750" sldId="404"/>
        </pc:sldMkLst>
      </pc:sldChg>
      <pc:sldChg chg="del">
        <pc:chgData name="Roth, Dan" userId="18da4c67-dd89-43a7-9856-8592f867a23c" providerId="ADAL" clId="{FEB675AE-87AF-4ACC-9C54-7F892591B309}" dt="2019-01-25T17:24:15.334" v="2574" actId="2696"/>
        <pc:sldMkLst>
          <pc:docMk/>
          <pc:sldMk cId="1727055733" sldId="407"/>
        </pc:sldMkLst>
      </pc:sldChg>
      <pc:sldChg chg="delSp modSp add">
        <pc:chgData name="Roth, Dan" userId="18da4c67-dd89-43a7-9856-8592f867a23c" providerId="ADAL" clId="{FEB675AE-87AF-4ACC-9C54-7F892591B309}" dt="2019-01-23T16:12:29.277" v="97" actId="478"/>
        <pc:sldMkLst>
          <pc:docMk/>
          <pc:sldMk cId="3961046053" sldId="408"/>
        </pc:sldMkLst>
        <pc:spChg chg="del">
          <ac:chgData name="Roth, Dan" userId="18da4c67-dd89-43a7-9856-8592f867a23c" providerId="ADAL" clId="{FEB675AE-87AF-4ACC-9C54-7F892591B309}" dt="2019-01-23T16:12:15.088" v="95" actId="478"/>
          <ac:spMkLst>
            <pc:docMk/>
            <pc:sldMk cId="3961046053" sldId="408"/>
            <ac:spMk id="6" creationId="{00000000-0000-0000-0000-000000000000}"/>
          </ac:spMkLst>
        </pc:spChg>
        <pc:spChg chg="mod">
          <ac:chgData name="Roth, Dan" userId="18da4c67-dd89-43a7-9856-8592f867a23c" providerId="ADAL" clId="{FEB675AE-87AF-4ACC-9C54-7F892591B309}" dt="2019-01-23T16:12:09.211" v="94" actId="404"/>
          <ac:spMkLst>
            <pc:docMk/>
            <pc:sldMk cId="3961046053" sldId="408"/>
            <ac:spMk id="3075" creationId="{00000000-0000-0000-0000-000000000000}"/>
          </ac:spMkLst>
        </pc:spChg>
        <pc:picChg chg="del">
          <ac:chgData name="Roth, Dan" userId="18da4c67-dd89-43a7-9856-8592f867a23c" providerId="ADAL" clId="{FEB675AE-87AF-4ACC-9C54-7F892591B309}" dt="2019-01-23T16:12:24.238" v="96" actId="478"/>
          <ac:picMkLst>
            <pc:docMk/>
            <pc:sldMk cId="3961046053" sldId="408"/>
            <ac:picMk id="2" creationId="{00000000-0000-0000-0000-000000000000}"/>
          </ac:picMkLst>
        </pc:picChg>
        <pc:picChg chg="del">
          <ac:chgData name="Roth, Dan" userId="18da4c67-dd89-43a7-9856-8592f867a23c" providerId="ADAL" clId="{FEB675AE-87AF-4ACC-9C54-7F892591B309}" dt="2019-01-23T16:12:29.277" v="97" actId="478"/>
          <ac:picMkLst>
            <pc:docMk/>
            <pc:sldMk cId="3961046053" sldId="408"/>
            <ac:picMk id="4" creationId="{00000000-0000-0000-0000-000000000000}"/>
          </ac:picMkLst>
        </pc:picChg>
      </pc:sldChg>
      <pc:sldChg chg="modSp add modAnim">
        <pc:chgData name="Roth, Dan" userId="18da4c67-dd89-43a7-9856-8592f867a23c" providerId="ADAL" clId="{FEB675AE-87AF-4ACC-9C54-7F892591B309}" dt="2019-01-23T17:27:19.406" v="2542" actId="20577"/>
        <pc:sldMkLst>
          <pc:docMk/>
          <pc:sldMk cId="3171519191" sldId="409"/>
        </pc:sldMkLst>
        <pc:spChg chg="mod">
          <ac:chgData name="Roth, Dan" userId="18da4c67-dd89-43a7-9856-8592f867a23c" providerId="ADAL" clId="{FEB675AE-87AF-4ACC-9C54-7F892591B309}" dt="2019-01-23T17:27:19.406" v="2542" actId="20577"/>
          <ac:spMkLst>
            <pc:docMk/>
            <pc:sldMk cId="3171519191" sldId="409"/>
            <ac:spMk id="3" creationId="{32AD94B3-C32F-4D6C-ABF1-05D9FB0F4159}"/>
          </ac:spMkLst>
        </pc:spChg>
      </pc:sldChg>
      <pc:sldChg chg="add">
        <pc:chgData name="Roth, Dan" userId="18da4c67-dd89-43a7-9856-8592f867a23c" providerId="ADAL" clId="{FEB675AE-87AF-4ACC-9C54-7F892591B309}" dt="2019-01-23T17:04:45.443" v="1855"/>
        <pc:sldMkLst>
          <pc:docMk/>
          <pc:sldMk cId="2927507868" sldId="410"/>
        </pc:sldMkLst>
      </pc:sldChg>
      <pc:sldChg chg="add">
        <pc:chgData name="Roth, Dan" userId="18da4c67-dd89-43a7-9856-8592f867a23c" providerId="ADAL" clId="{FEB675AE-87AF-4ACC-9C54-7F892591B309}" dt="2019-01-23T17:07:37.765" v="1963"/>
        <pc:sldMkLst>
          <pc:docMk/>
          <pc:sldMk cId="1420590977" sldId="411"/>
        </pc:sldMkLst>
      </pc:sldChg>
      <pc:sldChg chg="add">
        <pc:chgData name="Roth, Dan" userId="18da4c67-dd89-43a7-9856-8592f867a23c" providerId="ADAL" clId="{FEB675AE-87AF-4ACC-9C54-7F892591B309}" dt="2019-01-23T17:07:37.765" v="1963"/>
        <pc:sldMkLst>
          <pc:docMk/>
          <pc:sldMk cId="1396298297" sldId="412"/>
        </pc:sldMkLst>
      </pc:sldChg>
      <pc:sldChg chg="modSp add modAnim">
        <pc:chgData name="Roth, Dan" userId="18da4c67-dd89-43a7-9856-8592f867a23c" providerId="ADAL" clId="{FEB675AE-87AF-4ACC-9C54-7F892591B309}" dt="2019-01-23T16:54:17.960" v="1851"/>
        <pc:sldMkLst>
          <pc:docMk/>
          <pc:sldMk cId="3553417767" sldId="413"/>
        </pc:sldMkLst>
        <pc:spChg chg="mod">
          <ac:chgData name="Roth, Dan" userId="18da4c67-dd89-43a7-9856-8592f867a23c" providerId="ADAL" clId="{FEB675AE-87AF-4ACC-9C54-7F892591B309}" dt="2019-01-23T16:52:38.286" v="1713" actId="20577"/>
          <ac:spMkLst>
            <pc:docMk/>
            <pc:sldMk cId="3553417767" sldId="413"/>
            <ac:spMk id="2" creationId="{95DB6825-28AC-4CD7-A2EE-934831C3E8F2}"/>
          </ac:spMkLst>
        </pc:spChg>
        <pc:spChg chg="mod">
          <ac:chgData name="Roth, Dan" userId="18da4c67-dd89-43a7-9856-8592f867a23c" providerId="ADAL" clId="{FEB675AE-87AF-4ACC-9C54-7F892591B309}" dt="2019-01-23T16:54:09.109" v="1850" actId="20577"/>
          <ac:spMkLst>
            <pc:docMk/>
            <pc:sldMk cId="3553417767" sldId="413"/>
            <ac:spMk id="3" creationId="{20C97427-67D8-475B-8008-0D874D40FF34}"/>
          </ac:spMkLst>
        </pc:spChg>
      </pc:sldChg>
      <pc:sldChg chg="modSp add modAnim">
        <pc:chgData name="Roth, Dan" userId="18da4c67-dd89-43a7-9856-8592f867a23c" providerId="ADAL" clId="{FEB675AE-87AF-4ACC-9C54-7F892591B309}" dt="2019-01-23T17:26:10.743" v="2540"/>
        <pc:sldMkLst>
          <pc:docMk/>
          <pc:sldMk cId="2536711855" sldId="414"/>
        </pc:sldMkLst>
        <pc:spChg chg="mod">
          <ac:chgData name="Roth, Dan" userId="18da4c67-dd89-43a7-9856-8592f867a23c" providerId="ADAL" clId="{FEB675AE-87AF-4ACC-9C54-7F892591B309}" dt="2019-01-23T17:08:01.853" v="1984" actId="20577"/>
          <ac:spMkLst>
            <pc:docMk/>
            <pc:sldMk cId="2536711855" sldId="414"/>
            <ac:spMk id="2" creationId="{0190EAC9-A6D0-432B-8355-2384B014DEA9}"/>
          </ac:spMkLst>
        </pc:spChg>
        <pc:spChg chg="mod">
          <ac:chgData name="Roth, Dan" userId="18da4c67-dd89-43a7-9856-8592f867a23c" providerId="ADAL" clId="{FEB675AE-87AF-4ACC-9C54-7F892591B309}" dt="2019-01-23T17:25:17.976" v="2535" actId="6549"/>
          <ac:spMkLst>
            <pc:docMk/>
            <pc:sldMk cId="2536711855" sldId="414"/>
            <ac:spMk id="3" creationId="{25585800-8D8A-431A-9CBB-D76D018346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7D9C7A-1E92-449D-A064-B8AFA531E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B753E5-623F-4C67-8206-272E28AD2E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Title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232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model for natural language comprehension – and I’d like to talk about some of the key issues we need to think about if we want to make progress in NLU</a:t>
            </a:r>
          </a:p>
          <a:p>
            <a:r>
              <a:rPr lang="en-US" dirty="0"/>
              <a:t>In doing it, I’ll dispel with some of the currently hot trends – they</a:t>
            </a:r>
            <a:r>
              <a:rPr lang="en-US" baseline="0" dirty="0"/>
              <a:t> can help up clime trees, but we want to reach the moon.</a:t>
            </a:r>
          </a:p>
          <a:p>
            <a:r>
              <a:rPr lang="en-US" baseline="0" dirty="0"/>
              <a:t>I will use it to pay tribute to John McCarthy – many of you, I hope, know that he thought a lot about representations and Reasoning, I will discuss some of his thoughts about natural language stories</a:t>
            </a:r>
          </a:p>
          <a:p>
            <a:r>
              <a:rPr lang="en-US" baseline="0" dirty="0"/>
              <a:t>And I’ll use it to give you a brief tour of some of the relevant, hopefully important, ideas came from my work in these directions, and were we should go.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2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read this story; but a</a:t>
            </a:r>
            <a:r>
              <a:rPr lang="en-US" baseline="0" dirty="0"/>
              <a:t> small part of it got wet; so you will help me figure out if what I heard on National Public Radio is correct given this story, and also, what’s behind this black ink.</a:t>
            </a:r>
          </a:p>
          <a:p>
            <a:r>
              <a:rPr lang="en-US" dirty="0"/>
              <a:t>Where? …..How do you</a:t>
            </a:r>
            <a:r>
              <a:rPr lang="en-US" baseline="0" dirty="0"/>
              <a:t> know? </a:t>
            </a:r>
          </a:p>
          <a:p>
            <a:r>
              <a:rPr lang="en-US" dirty="0"/>
              <a:t>Cannot be pumpkins  -- the minister cannot be a pumpkin; and I cannot add it to people (semantic type); </a:t>
            </a:r>
          </a:p>
          <a:p>
            <a:r>
              <a:rPr lang="en-US" dirty="0"/>
              <a:t>but can be killed from the semantic types perspective (even though “killed” is a verb),</a:t>
            </a:r>
            <a:r>
              <a:rPr lang="en-US" baseline="0" dirty="0"/>
              <a:t> but you probably infer that the argument is missing and can go on. </a:t>
            </a:r>
            <a:r>
              <a:rPr lang="en-US" dirty="0"/>
              <a:t> </a:t>
            </a:r>
          </a:p>
          <a:p>
            <a:r>
              <a:rPr lang="en-US" dirty="0"/>
              <a:t>Killed does not make sense since we think</a:t>
            </a:r>
            <a:r>
              <a:rPr lang="en-US" baseline="0" dirty="0"/>
              <a:t> that the seconds sentence elaborates on the first sentence rather than contradicts it – this is part of a convention that we buy into when we read a story – we have some expectations. </a:t>
            </a:r>
          </a:p>
          <a:p>
            <a:r>
              <a:rPr lang="en-US" baseline="0" dirty="0"/>
              <a:t>It would not fit into our equation – 35 + 14 = 49; </a:t>
            </a:r>
          </a:p>
          <a:p>
            <a:r>
              <a:rPr lang="en-US" baseline="0" dirty="0"/>
              <a:t>And, this is the telecom minister, and the minister here might be the same one….</a:t>
            </a:r>
          </a:p>
          <a:p>
            <a:r>
              <a:rPr lang="en-US" baseline="0" dirty="0"/>
              <a:t>Visitors – makes sense since he talked about it later – but doesn’t fit the math.</a:t>
            </a:r>
          </a:p>
          <a:p>
            <a:r>
              <a:rPr lang="en-US" baseline="0" dirty="0"/>
              <a:t>Injured is good;</a:t>
            </a:r>
          </a:p>
          <a:p>
            <a:r>
              <a:rPr lang="en-US" b="1" baseline="0" dirty="0"/>
              <a:t>But he probably wasn’t injured too seriously, since he was talking about it later.</a:t>
            </a:r>
          </a:p>
          <a:p>
            <a:r>
              <a:rPr lang="en-US" baseline="0" dirty="0"/>
              <a:t>There is a lot of “what if” when we read a story like that – even at the very low level …..</a:t>
            </a:r>
          </a:p>
          <a:p>
            <a:r>
              <a:rPr lang="en-US" baseline="0" dirty="0"/>
              <a:t>More than anything else, understanding is telling ourselves a story about the story….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3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A7F-08EF-454F-AA59-0FEA9AF09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8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A7F-08EF-454F-AA59-0FEA9AF091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6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0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1B544F-54BD-49AE-A5F4-9D5946008D93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CEA49E-E184-4713-806D-E847FB61C9F1}" type="slidenum">
              <a:rPr lang="en-US" sz="1200">
                <a:latin typeface="Times New Roman" pitchFamily="18" charset="0"/>
              </a:rPr>
              <a:pPr algn="r"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8E0D60-0D1E-424A-BD46-570C65B11730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In a more abstract</a:t>
            </a:r>
            <a:r>
              <a:rPr lang="en-US" baseline="0" dirty="0"/>
              <a:t> way : </a:t>
            </a:r>
            <a:r>
              <a:rPr lang="en-US" dirty="0"/>
              <a:t>My research</a:t>
            </a:r>
            <a:r>
              <a:rPr lang="en-US" baseline="0" dirty="0"/>
              <a:t> span all these aspects &amp; more; but I’ll focus on providing a framework, present some examples, and some recent, exciting results towards the end.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4BF6195-0823-49BA-B65D-2602F52199CF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3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12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48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93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8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1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9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32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556022" y="6627472"/>
            <a:ext cx="1360821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686800" y="6627472"/>
            <a:ext cx="30136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9EF4-A850-451A-A568-A8D7B10EE4DC}" type="slidenum">
              <a:rPr lang="zh-CN" altLang="en-US" sz="80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‹#›</a:t>
            </a:fld>
            <a:endParaRPr lang="en-US" altLang="zh-CN" sz="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6681055" y="6627472"/>
            <a:ext cx="556017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dirty="0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1905000" y="6627472"/>
            <a:ext cx="1447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275362" y="6627472"/>
            <a:ext cx="1324838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4" descr="penn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6400800"/>
            <a:ext cx="51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2680087" y="6206622"/>
            <a:ext cx="3911600" cy="569913"/>
            <a:chOff x="114" y="226"/>
            <a:chExt cx="2464" cy="5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2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00800"/>
            <a:ext cx="317699" cy="41148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 cap="small" baseline="0">
          <a:solidFill>
            <a:srgbClr val="A700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65000"/>
        <a:buFont typeface="Wingdings" panose="05000000000000000000" pitchFamily="2" charset="2"/>
        <a:buChar char="q"/>
        <a:defRPr sz="20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§"/>
        <a:defRPr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55000"/>
        <a:buFont typeface="Wingdings" panose="05000000000000000000" pitchFamily="2" charset="2"/>
        <a:buChar char="q"/>
        <a:defRPr sz="1600" kern="1200">
          <a:solidFill>
            <a:srgbClr val="4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2400" dirty="0"/>
              <a:t>CIS-700</a:t>
            </a:r>
            <a:br>
              <a:rPr lang="en-US" altLang="en-US" sz="2400" dirty="0"/>
            </a:br>
            <a:r>
              <a:rPr lang="en-US" altLang="en-US" sz="2400" dirty="0"/>
              <a:t>Spring 2019</a:t>
            </a:r>
            <a:br>
              <a:rPr lang="en-US" altLang="en-US" sz="3600" dirty="0"/>
            </a:br>
            <a:r>
              <a:rPr lang="en-US" altLang="en-US" sz="3600" dirty="0"/>
              <a:t>Commonsense Reasoning </a:t>
            </a: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Dan Roth </a:t>
            </a:r>
          </a:p>
          <a:p>
            <a:pPr eaLnBrk="1" hangingPunct="1"/>
            <a:r>
              <a:rPr lang="en-US" altLang="en-US" sz="2000" dirty="0"/>
              <a:t>Computer and Information Science</a:t>
            </a:r>
          </a:p>
          <a:p>
            <a:pPr eaLnBrk="1" hangingPunct="1"/>
            <a:r>
              <a:rPr lang="en-US" altLang="en-US" sz="2000" dirty="0"/>
              <a:t>University of Pennsylvania</a:t>
            </a:r>
          </a:p>
          <a:p>
            <a:pPr eaLnBrk="1" hangingPunct="1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6104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Times Story: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intelligent person or program should be able to answer the following questions based on the information in the story:</a:t>
            </a:r>
          </a:p>
          <a:p>
            <a:pPr lvl="1"/>
            <a:r>
              <a:rPr lang="en-US" dirty="0"/>
              <a:t>The article proceeds with 22 questions:</a:t>
            </a:r>
          </a:p>
          <a:p>
            <a:pPr marL="0" indent="0">
              <a:buNone/>
            </a:pPr>
            <a:r>
              <a:rPr lang="en-US" dirty="0"/>
              <a:t>1.  Who was in the store when the events began?</a:t>
            </a:r>
          </a:p>
          <a:p>
            <a:pPr lvl="1"/>
            <a:r>
              <a:rPr lang="en-US" dirty="0"/>
              <a:t>Probably Mr. Hug alone, although the robbers might have been waiting for him, but if so, this would have been stated. </a:t>
            </a:r>
          </a:p>
          <a:p>
            <a:pPr marL="0" indent="0">
              <a:buNone/>
            </a:pPr>
            <a:r>
              <a:rPr lang="en-US" dirty="0"/>
              <a:t>2. What did the porter say to the robbers? </a:t>
            </a:r>
          </a:p>
          <a:p>
            <a:pPr lvl="1"/>
            <a:r>
              <a:rPr lang="en-US" dirty="0"/>
              <a:t>Nothing, because the robbers left before he came.</a:t>
            </a:r>
          </a:p>
          <a:p>
            <a:pPr marL="0" indent="0">
              <a:buNone/>
            </a:pPr>
            <a:r>
              <a:rPr lang="en-US" dirty="0"/>
              <a:t>20. Why did Mr. Hug yell from the bottom of the elevator shaft? </a:t>
            </a:r>
          </a:p>
          <a:p>
            <a:pPr lvl="1"/>
            <a:r>
              <a:rPr lang="en-US" dirty="0"/>
              <a:t>So as to attract the attention of someone who would rescue him. </a:t>
            </a:r>
          </a:p>
          <a:p>
            <a:pPr lvl="1"/>
            <a:endParaRPr lang="en-US" dirty="0"/>
          </a:p>
          <a:p>
            <a:r>
              <a:rPr lang="en-US" dirty="0"/>
              <a:t>“The above list of questions is rather random. I doubt it covers all facets of understanding the story.”</a:t>
            </a:r>
          </a:p>
        </p:txBody>
      </p:sp>
    </p:spTree>
    <p:extLst>
      <p:ext uri="{BB962C8B-B14F-4D97-AF65-F5344CB8AC3E}">
        <p14:creationId xmlns:p14="http://schemas.microsoft.com/office/powerpoint/2010/main" val="37833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648200" y="76200"/>
            <a:ext cx="4071046" cy="1219200"/>
          </a:xfrm>
          <a:prstGeom prst="wedgeRectCallout">
            <a:avLst>
              <a:gd name="adj1" fmla="val -56475"/>
              <a:gd name="adj2" fmla="val 425403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The QA module is </a:t>
            </a:r>
            <a:r>
              <a:rPr lang="en-US" b="1" dirty="0">
                <a:solidFill>
                  <a:srgbClr val="400080"/>
                </a:solidFill>
              </a:rPr>
              <a:t>not </a:t>
            </a:r>
            <a:r>
              <a:rPr lang="en-US" b="1" dirty="0">
                <a:solidFill>
                  <a:srgbClr val="000080"/>
                </a:solidFill>
              </a:rPr>
              <a:t>being trained </a:t>
            </a:r>
            <a:r>
              <a:rPr lang="en-US" dirty="0">
                <a:solidFill>
                  <a:srgbClr val="000080"/>
                </a:solidFill>
              </a:rPr>
              <a:t>Once the program knows English, and has the relevant background knowledge, it should answer the 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McCarthy’s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formalism capable of expressing the assertion of the sentences free from dependence on the grammar of the English language. (“Artificial Natural Language”, ANL)</a:t>
            </a:r>
          </a:p>
          <a:p>
            <a:pPr lvl="1"/>
            <a:r>
              <a:rPr lang="en-US" dirty="0"/>
              <a:t>Semantic Parser</a:t>
            </a:r>
          </a:p>
          <a:p>
            <a:r>
              <a:rPr lang="en-US" dirty="0"/>
              <a:t>An “</a:t>
            </a:r>
            <a:r>
              <a:rPr lang="en-US" dirty="0" err="1"/>
              <a:t>understander</a:t>
            </a:r>
            <a:r>
              <a:rPr lang="en-US" dirty="0"/>
              <a:t>” that constructs the “facts” from the text.</a:t>
            </a:r>
          </a:p>
          <a:p>
            <a:pPr lvl="1"/>
            <a:r>
              <a:rPr lang="en-US" dirty="0"/>
              <a:t>Information Extraction: Entities, Relations, Temporal, Quantities,…</a:t>
            </a:r>
          </a:p>
          <a:p>
            <a:r>
              <a:rPr lang="en-US" dirty="0"/>
              <a:t>Expression of the “general information” about the world that could allow getting the answers to the questions from the “facts” and the “general information”</a:t>
            </a:r>
          </a:p>
          <a:p>
            <a:pPr lvl="1"/>
            <a:r>
              <a:rPr lang="en-US" dirty="0"/>
              <a:t>Background Knowledge </a:t>
            </a:r>
          </a:p>
          <a:p>
            <a:r>
              <a:rPr lang="en-US" dirty="0"/>
              <a:t>A “problem solver” that could answer the above questions on the basis of the “facts”.</a:t>
            </a:r>
          </a:p>
          <a:p>
            <a:pPr lvl="1"/>
            <a:r>
              <a:rPr lang="en-US" dirty="0"/>
              <a:t>Question Answering Engine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6825-28AC-4CD7-A2EE-934831C3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7427-67D8-475B-8008-0D874D40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learn from this example?</a:t>
            </a:r>
          </a:p>
          <a:p>
            <a:endParaRPr lang="en-US" dirty="0"/>
          </a:p>
          <a:p>
            <a:pPr lvl="1"/>
            <a:r>
              <a:rPr lang="en-US" dirty="0"/>
              <a:t>Difficulties of NLU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Importance of reasoning</a:t>
            </a:r>
          </a:p>
          <a:p>
            <a:endParaRPr lang="en-US" dirty="0"/>
          </a:p>
          <a:p>
            <a:pPr lvl="1"/>
            <a:r>
              <a:rPr lang="en-US" dirty="0"/>
              <a:t>Decoupling learning from reasoning</a:t>
            </a:r>
          </a:p>
        </p:txBody>
      </p:sp>
    </p:spTree>
    <p:extLst>
      <p:ext uri="{BB962C8B-B14F-4D97-AF65-F5344CB8AC3E}">
        <p14:creationId xmlns:p14="http://schemas.microsoft.com/office/powerpoint/2010/main" val="35534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562602" y="1064987"/>
            <a:ext cx="1806767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Hayes&amp;McCarthy</a:t>
            </a:r>
            <a:endParaRPr lang="en-US" sz="1500" b="1" dirty="0"/>
          </a:p>
          <a:p>
            <a:pPr algn="ctr"/>
            <a:r>
              <a:rPr lang="en-US" sz="1500" i="1" dirty="0"/>
              <a:t>Frame Problem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19633" y="1772821"/>
            <a:ext cx="1128769" cy="7848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Quillian</a:t>
            </a:r>
            <a:endParaRPr lang="en-US" sz="1500" b="1" dirty="0"/>
          </a:p>
          <a:p>
            <a:pPr algn="ctr"/>
            <a:r>
              <a:rPr lang="en-US" sz="1500" i="1" dirty="0"/>
              <a:t>Semantic Networks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1000" y="2016751"/>
            <a:ext cx="1397650" cy="32316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i="1" dirty="0" err="1"/>
              <a:t>ConceptNet</a:t>
            </a:r>
            <a:endParaRPr lang="en-US" sz="1500" i="1" dirty="0"/>
          </a:p>
        </p:txBody>
      </p:sp>
      <p:sp>
        <p:nvSpPr>
          <p:cNvPr id="34" name="Rectangle 33"/>
          <p:cNvSpPr/>
          <p:nvPr/>
        </p:nvSpPr>
        <p:spPr>
          <a:xfrm>
            <a:off x="1550624" y="1341985"/>
            <a:ext cx="1443210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Brooks</a:t>
            </a:r>
          </a:p>
          <a:p>
            <a:pPr algn="ctr"/>
            <a:r>
              <a:rPr lang="en-US" sz="1500" i="1" dirty="0" err="1"/>
              <a:t>Subsumption</a:t>
            </a:r>
            <a:endParaRPr lang="en-US" sz="1500" i="1" dirty="0"/>
          </a:p>
        </p:txBody>
      </p:sp>
      <p:sp>
        <p:nvSpPr>
          <p:cNvPr id="37" name="Rectangle 36"/>
          <p:cNvSpPr/>
          <p:nvPr/>
        </p:nvSpPr>
        <p:spPr>
          <a:xfrm>
            <a:off x="3352801" y="2034989"/>
            <a:ext cx="1676399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Minsky, </a:t>
            </a:r>
            <a:r>
              <a:rPr lang="en-US" sz="1500" b="1" dirty="0" err="1"/>
              <a:t>Filmore</a:t>
            </a:r>
            <a:endParaRPr lang="en-US" sz="1500" b="1" dirty="0"/>
          </a:p>
          <a:p>
            <a:pPr algn="ctr"/>
            <a:r>
              <a:rPr lang="en-US" sz="1500" i="1" dirty="0"/>
              <a:t>Frames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810204"/>
            <a:ext cx="9144000" cy="304800"/>
          </a:xfrm>
          <a:prstGeom prst="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 2000              1990                1980             1970               1960               1950              1940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638960" y="5115005"/>
            <a:ext cx="11016" cy="549196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10400" y="3960587"/>
            <a:ext cx="1257300" cy="833736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553202" y="2992818"/>
            <a:ext cx="805609" cy="1801505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2" idx="2"/>
          </p:cNvCxnSpPr>
          <p:nvPr/>
        </p:nvCxnSpPr>
        <p:spPr>
          <a:xfrm flipV="1">
            <a:off x="6384277" y="1618985"/>
            <a:ext cx="81709" cy="3179805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37" idx="2"/>
          </p:cNvCxnSpPr>
          <p:nvPr/>
        </p:nvCxnSpPr>
        <p:spPr>
          <a:xfrm flipH="1" flipV="1">
            <a:off x="4191001" y="2588987"/>
            <a:ext cx="35349" cy="2209802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203633" y="4341587"/>
            <a:ext cx="0" cy="457200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666342" y="2575217"/>
            <a:ext cx="35346" cy="2223571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724400" y="2873189"/>
            <a:ext cx="1371600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Bobrow</a:t>
            </a:r>
            <a:endParaRPr lang="en-US" sz="1500" b="1" dirty="0"/>
          </a:p>
          <a:p>
            <a:pPr algn="ctr"/>
            <a:r>
              <a:rPr lang="en-US" sz="1500" i="1" dirty="0"/>
              <a:t>STUDENT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5443251" y="3427189"/>
            <a:ext cx="35346" cy="1367135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4539866" y="3787589"/>
            <a:ext cx="1327534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Winograd</a:t>
            </a:r>
            <a:endParaRPr lang="en-US" sz="1500" b="1" dirty="0"/>
          </a:p>
          <a:p>
            <a:pPr algn="ctr"/>
            <a:r>
              <a:rPr lang="en-US" sz="1500" i="1" dirty="0"/>
              <a:t>SHRDLU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2947242" y="4341589"/>
            <a:ext cx="13543" cy="457201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1066800" y="2339917"/>
            <a:ext cx="35346" cy="2470289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34" idx="2"/>
          </p:cNvCxnSpPr>
          <p:nvPr/>
        </p:nvCxnSpPr>
        <p:spPr>
          <a:xfrm flipH="1" flipV="1">
            <a:off x="2272229" y="1895983"/>
            <a:ext cx="8267" cy="2891789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71045" y="5664201"/>
            <a:ext cx="1730566" cy="892552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400080"/>
                </a:solidFill>
              </a:rPr>
              <a:t>Khardon &amp; Roth</a:t>
            </a:r>
          </a:p>
          <a:p>
            <a:pPr algn="ctr"/>
            <a:r>
              <a:rPr lang="en-US" b="1" i="1" dirty="0">
                <a:solidFill>
                  <a:srgbClr val="000080"/>
                </a:solidFill>
              </a:rPr>
              <a:t>Learning to Reason</a:t>
            </a:r>
            <a:endParaRPr lang="en-US" sz="1600" i="1" dirty="0">
              <a:solidFill>
                <a:srgbClr val="00008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077200" y="2888079"/>
            <a:ext cx="190500" cy="287679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912398" y="1618984"/>
            <a:ext cx="446413" cy="589003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3"/>
          </p:cNvCxnSpPr>
          <p:nvPr/>
        </p:nvCxnSpPr>
        <p:spPr>
          <a:xfrm flipH="1" flipV="1">
            <a:off x="6248402" y="2165236"/>
            <a:ext cx="392017" cy="435169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96" idx="3"/>
          </p:cNvCxnSpPr>
          <p:nvPr/>
        </p:nvCxnSpPr>
        <p:spPr>
          <a:xfrm flipH="1">
            <a:off x="6096000" y="2600401"/>
            <a:ext cx="544421" cy="549787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01" idx="3"/>
          </p:cNvCxnSpPr>
          <p:nvPr/>
        </p:nvCxnSpPr>
        <p:spPr>
          <a:xfrm flipH="1">
            <a:off x="5867400" y="2600401"/>
            <a:ext cx="773021" cy="1464187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7" idx="3"/>
          </p:cNvCxnSpPr>
          <p:nvPr/>
        </p:nvCxnSpPr>
        <p:spPr>
          <a:xfrm flipH="1" flipV="1">
            <a:off x="5029200" y="2311988"/>
            <a:ext cx="1611221" cy="288417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507726" y="2600403"/>
            <a:ext cx="3132693" cy="1460215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4" idx="3"/>
          </p:cNvCxnSpPr>
          <p:nvPr/>
        </p:nvCxnSpPr>
        <p:spPr>
          <a:xfrm flipH="1" flipV="1">
            <a:off x="2993834" y="1618984"/>
            <a:ext cx="4473766" cy="1949190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8" idx="1"/>
            <a:endCxn id="31" idx="3"/>
          </p:cNvCxnSpPr>
          <p:nvPr/>
        </p:nvCxnSpPr>
        <p:spPr>
          <a:xfrm flipH="1">
            <a:off x="1778650" y="2165236"/>
            <a:ext cx="3340983" cy="13098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683527" y="2905206"/>
            <a:ext cx="1278875" cy="58477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</a:rPr>
              <a:t>Description Logic</a:t>
            </a:r>
          </a:p>
        </p:txBody>
      </p:sp>
      <p:cxnSp>
        <p:nvCxnSpPr>
          <p:cNvPr id="104" name="Straight Arrow Connector 103"/>
          <p:cNvCxnSpPr>
            <a:endCxn id="103" idx="2"/>
          </p:cNvCxnSpPr>
          <p:nvPr/>
        </p:nvCxnSpPr>
        <p:spPr>
          <a:xfrm flipV="1">
            <a:off x="3322964" y="3489981"/>
            <a:ext cx="1" cy="1308809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386759" y="3768230"/>
            <a:ext cx="1120967" cy="58477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dk1"/>
                </a:solidFill>
              </a:rPr>
              <a:t>Lenant</a:t>
            </a:r>
            <a:endParaRPr lang="en-US" sz="1600" b="1" dirty="0">
              <a:solidFill>
                <a:schemeClr val="dk1"/>
              </a:solidFill>
            </a:endParaRPr>
          </a:p>
          <a:p>
            <a:pPr algn="ctr"/>
            <a:r>
              <a:rPr lang="en-US" sz="1600" i="1" dirty="0" err="1">
                <a:solidFill>
                  <a:schemeClr val="dk1"/>
                </a:solidFill>
              </a:rPr>
              <a:t>Cyc</a:t>
            </a:r>
            <a:endParaRPr lang="en-US" sz="1600" i="1" dirty="0">
              <a:solidFill>
                <a:schemeClr val="dk1"/>
              </a:solidFill>
            </a:endParaRPr>
          </a:p>
        </p:txBody>
      </p:sp>
      <p:cxnSp>
        <p:nvCxnSpPr>
          <p:cNvPr id="108" name="Straight Arrow Connector 107"/>
          <p:cNvCxnSpPr>
            <a:stCxn id="37" idx="2"/>
          </p:cNvCxnSpPr>
          <p:nvPr/>
        </p:nvCxnSpPr>
        <p:spPr>
          <a:xfrm flipH="1">
            <a:off x="3962404" y="2588987"/>
            <a:ext cx="228597" cy="403831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3" idx="3"/>
          </p:cNvCxnSpPr>
          <p:nvPr/>
        </p:nvCxnSpPr>
        <p:spPr>
          <a:xfrm flipH="1">
            <a:off x="3962402" y="2593578"/>
            <a:ext cx="1268318" cy="604016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73008" y="2212197"/>
            <a:ext cx="1371600" cy="7848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80"/>
                </a:solidFill>
              </a:rPr>
              <a:t>McCarthy</a:t>
            </a:r>
          </a:p>
          <a:p>
            <a:pPr algn="ctr"/>
            <a:r>
              <a:rPr lang="en-US" sz="1500" i="1" dirty="0">
                <a:solidFill>
                  <a:srgbClr val="000080"/>
                </a:solidFill>
              </a:rPr>
              <a:t>Formalizing Commonsense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435008" y="3187173"/>
            <a:ext cx="1556592" cy="7848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Simon&amp;Newell</a:t>
            </a:r>
            <a:endParaRPr lang="en-US" sz="1500" b="1" dirty="0"/>
          </a:p>
          <a:p>
            <a:pPr algn="ctr"/>
            <a:r>
              <a:rPr lang="en-US" sz="1500" i="1" dirty="0"/>
              <a:t>General Problem Solver</a:t>
            </a: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29600" cy="533400"/>
          </a:xfrm>
        </p:spPr>
        <p:txBody>
          <a:bodyPr/>
          <a:lstStyle/>
          <a:p>
            <a:r>
              <a:rPr lang="en-US" dirty="0"/>
              <a:t>A Biased View of Common Sense Reasoning</a:t>
            </a: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5224189"/>
            <a:ext cx="5791200" cy="1024211"/>
          </a:xfrm>
          <a:solidFill>
            <a:srgbClr val="FAE1AF"/>
          </a:solidFill>
          <a:ln>
            <a:solidFill>
              <a:srgbClr val="A7001B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000" dirty="0"/>
              <a:t>Common Sense Reasoning was formulated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/>
              <a:t>traditionally as a “reasoning” process, irrespective of learning and the resulting knowledge representation. </a:t>
            </a:r>
            <a:endParaRPr lang="en-US" altLang="zh-TW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43" name="Rectangle 42"/>
          <p:cNvSpPr/>
          <p:nvPr/>
        </p:nvSpPr>
        <p:spPr>
          <a:xfrm>
            <a:off x="5791200" y="76200"/>
            <a:ext cx="3200400" cy="923330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+mj-lt"/>
              </a:rPr>
              <a:t>One cannot simply map natural language to a representation that gives rise to </a:t>
            </a:r>
            <a:r>
              <a:rPr lang="en-US" dirty="0">
                <a:solidFill>
                  <a:srgbClr val="400080"/>
                </a:solidFill>
                <a:latin typeface="+mj-lt"/>
              </a:rPr>
              <a:t>reasoning </a:t>
            </a:r>
            <a:endParaRPr lang="en-US" dirty="0">
              <a:solidFill>
                <a:srgbClr val="000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Difficult?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62200" y="3810000"/>
            <a:ext cx="5867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14478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Meaning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4456113"/>
            <a:ext cx="1752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Language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444766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7056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0292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1148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562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86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0480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65749" y="2862263"/>
            <a:ext cx="2159000" cy="1666875"/>
            <a:chOff x="3044" y="1803"/>
            <a:chExt cx="1360" cy="1050"/>
          </a:xfrm>
        </p:grpSpPr>
        <p:cxnSp>
          <p:nvCxnSpPr>
            <p:cNvPr id="7188" name="AutoShape 14"/>
            <p:cNvCxnSpPr>
              <a:cxnSpLocks noChangeShapeType="1"/>
              <a:stCxn id="7179" idx="1"/>
              <a:endCxn id="7176" idx="5"/>
            </p:cNvCxnSpPr>
            <p:nvPr/>
          </p:nvCxnSpPr>
          <p:spPr bwMode="auto">
            <a:xfrm rot="16200000" flipV="1">
              <a:off x="3099" y="1748"/>
              <a:ext cx="1050" cy="1160"/>
            </a:xfrm>
            <a:prstGeom prst="straightConnector1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AutoShape 15"/>
            <p:cNvCxnSpPr>
              <a:cxnSpLocks noChangeShapeType="1"/>
              <a:stCxn id="7179" idx="1"/>
              <a:endCxn id="7175" idx="4"/>
            </p:cNvCxnSpPr>
            <p:nvPr/>
          </p:nvCxnSpPr>
          <p:spPr bwMode="auto">
            <a:xfrm rot="16200000" flipV="1">
              <a:off x="3604" y="2252"/>
              <a:ext cx="1029" cy="172"/>
            </a:xfrm>
            <a:prstGeom prst="straightConnector1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0" name="Text Box 16"/>
            <p:cNvSpPr txBox="1">
              <a:spLocks noChangeArrowheads="1"/>
            </p:cNvSpPr>
            <p:nvPr/>
          </p:nvSpPr>
          <p:spPr bwMode="auto">
            <a:xfrm>
              <a:off x="3467" y="2448"/>
              <a:ext cx="937" cy="30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/>
          </p:spPr>
          <p:txBody>
            <a:bodyPr wrap="non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dirty="0">
                  <a:solidFill>
                    <a:srgbClr val="A7001B"/>
                  </a:solidFill>
                  <a:latin typeface="+mj-lt"/>
                </a:rPr>
                <a:t>Ambiguity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43200" y="2895600"/>
            <a:ext cx="2863850" cy="1633537"/>
            <a:chOff x="1392" y="1824"/>
            <a:chExt cx="1804" cy="1029"/>
          </a:xfrm>
        </p:grpSpPr>
        <p:cxnSp>
          <p:nvCxnSpPr>
            <p:cNvPr id="7184" name="AutoShape 18"/>
            <p:cNvCxnSpPr>
              <a:cxnSpLocks noChangeShapeType="1"/>
              <a:stCxn id="7174" idx="4"/>
              <a:endCxn id="7177" idx="0"/>
            </p:cNvCxnSpPr>
            <p:nvPr/>
          </p:nvCxnSpPr>
          <p:spPr bwMode="auto">
            <a:xfrm>
              <a:off x="1930" y="1824"/>
              <a:ext cx="422" cy="1008"/>
            </a:xfrm>
            <a:prstGeom prst="straightConnector1">
              <a:avLst/>
            </a:prstGeom>
            <a:noFill/>
            <a:ln w="28575">
              <a:solidFill>
                <a:srgbClr val="A700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AutoShape 19"/>
            <p:cNvCxnSpPr>
              <a:cxnSpLocks noChangeShapeType="1"/>
              <a:stCxn id="7174" idx="4"/>
              <a:endCxn id="7180" idx="0"/>
            </p:cNvCxnSpPr>
            <p:nvPr/>
          </p:nvCxnSpPr>
          <p:spPr bwMode="auto">
            <a:xfrm flipH="1">
              <a:off x="1680" y="1824"/>
              <a:ext cx="250" cy="1008"/>
            </a:xfrm>
            <a:prstGeom prst="straightConnector1">
              <a:avLst/>
            </a:prstGeom>
            <a:noFill/>
            <a:ln w="28575">
              <a:solidFill>
                <a:srgbClr val="A700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20"/>
            <p:cNvCxnSpPr>
              <a:cxnSpLocks noChangeShapeType="1"/>
              <a:stCxn id="7174" idx="4"/>
              <a:endCxn id="7178" idx="1"/>
            </p:cNvCxnSpPr>
            <p:nvPr/>
          </p:nvCxnSpPr>
          <p:spPr bwMode="auto">
            <a:xfrm>
              <a:off x="1930" y="1824"/>
              <a:ext cx="1266" cy="1029"/>
            </a:xfrm>
            <a:prstGeom prst="straightConnector1">
              <a:avLst/>
            </a:prstGeom>
            <a:noFill/>
            <a:ln w="28575">
              <a:solidFill>
                <a:srgbClr val="A700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1392" y="2016"/>
              <a:ext cx="1584" cy="3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000080"/>
                  </a:solidFill>
                  <a:latin typeface="+mj-lt"/>
                </a:rPr>
                <a:t>Variability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5638800" y="838200"/>
            <a:ext cx="1981200" cy="9233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0080"/>
                </a:solidFill>
                <a:latin typeface="+mj-lt"/>
              </a:rPr>
              <a:t>Midas: </a:t>
            </a:r>
            <a:r>
              <a:rPr lang="en-US" dirty="0">
                <a:solidFill>
                  <a:srgbClr val="000080"/>
                </a:solidFill>
                <a:latin typeface="+mj-lt"/>
              </a:rPr>
              <a:t>I hope that everything I touch becomes gold. </a:t>
            </a:r>
          </a:p>
        </p:txBody>
      </p:sp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1138551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57200" y="990600"/>
            <a:ext cx="4419600" cy="646331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latin typeface="+mj-lt"/>
              </a:rPr>
              <a:t>One cannot simply map natural language to a representation that gives rise to </a:t>
            </a:r>
            <a:r>
              <a:rPr lang="en-US" dirty="0">
                <a:solidFill>
                  <a:srgbClr val="400080"/>
                </a:solidFill>
                <a:latin typeface="+mj-lt"/>
              </a:rPr>
              <a:t>reasoning </a:t>
            </a:r>
            <a:endParaRPr lang="en-US" dirty="0">
              <a:solidFill>
                <a:srgbClr val="000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8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Ambiguity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096000"/>
            <a:ext cx="914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18ED59-66C4-4EE7-928C-95E46281329A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15</a:t>
            </a:fld>
            <a:endParaRPr lang="en-US" altLang="zh-TW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31242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It’s a version of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– the standard classic </a:t>
            </a:r>
            <a:r>
              <a:rPr lang="en-US" b="1" i="1" u="sng" dirty="0">
                <a:solidFill>
                  <a:srgbClr val="008000"/>
                </a:solidFill>
              </a:rPr>
              <a:t>Macintosh</a:t>
            </a:r>
            <a:r>
              <a:rPr lang="en-US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685800"/>
            <a:ext cx="2895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was used by default for </a:t>
            </a:r>
            <a:r>
              <a:rPr lang="en-US" b="1" i="1" u="sng" dirty="0">
                <a:solidFill>
                  <a:srgbClr val="008000"/>
                </a:solidFill>
              </a:rPr>
              <a:t>Mac</a:t>
            </a:r>
            <a:r>
              <a:rPr lang="en-US" dirty="0">
                <a:solidFill>
                  <a:srgbClr val="000000"/>
                </a:solidFill>
              </a:rPr>
              <a:t> menus through </a:t>
            </a:r>
            <a:r>
              <a:rPr lang="en-US" b="1" i="1" u="sng" dirty="0" err="1">
                <a:solidFill>
                  <a:srgbClr val="008000"/>
                </a:solidFill>
              </a:rPr>
              <a:t>MacOS</a:t>
            </a:r>
            <a:r>
              <a:rPr lang="en-US" b="1" i="1" u="sng" dirty="0">
                <a:solidFill>
                  <a:srgbClr val="008000"/>
                </a:solidFill>
              </a:rPr>
              <a:t> 7.6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u="sng" dirty="0">
                <a:solidFill>
                  <a:srgbClr val="008000"/>
                </a:solidFill>
              </a:rPr>
              <a:t>OS 8 </a:t>
            </a:r>
            <a:r>
              <a:rPr lang="en-US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685800"/>
            <a:ext cx="28194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VIII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was one of the early 70s-era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albums to catch my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ear, along with </a:t>
            </a:r>
            <a:r>
              <a:rPr lang="en-US" b="1" i="1" u="sng" dirty="0">
                <a:solidFill>
                  <a:srgbClr val="FF0000"/>
                </a:solidFill>
              </a:rPr>
              <a:t>Chicago II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914400" y="1524000"/>
            <a:ext cx="1600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600200" y="838200"/>
            <a:ext cx="1828800" cy="1752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562100" y="2705100"/>
            <a:ext cx="3200400" cy="838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62400" y="2667000"/>
            <a:ext cx="23622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734050" y="1809750"/>
            <a:ext cx="2133600" cy="4953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7658100" y="2247900"/>
            <a:ext cx="1219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5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3276600" y="1905000"/>
            <a:ext cx="14478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7" name="Picture 67" descr="mac system 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11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75" descr="mac os 8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3429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971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286000" y="1219200"/>
            <a:ext cx="1752600" cy="1447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21589" y="1220788"/>
            <a:ext cx="0" cy="380841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2057399"/>
            <a:ext cx="189547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9" y="2057400"/>
            <a:ext cx="19198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Variability in Natural Language Expressions</a:t>
            </a:r>
            <a:endParaRPr lang="en-US" dirty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5867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Determine if Jim Carpenter works for the government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solidFill>
                  <a:srgbClr val="400080"/>
                </a:solidFill>
              </a:rPr>
              <a:t>Jim Carpenter works for the U.S.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/>
              <a:t>The American government employed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solidFill>
                  <a:srgbClr val="400080"/>
                </a:solidFill>
              </a:rPr>
              <a:t>Jim Carpenter was fired by the US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/>
              <a:t>Jim Carpenter worked in a number of important positions.  ….  As a press liaison for the IRS, he made contacts in the white house.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solidFill>
                  <a:srgbClr val="400080"/>
                </a:solidFill>
              </a:rPr>
              <a:t>Russian interior minister </a:t>
            </a:r>
            <a:r>
              <a:rPr lang="en-US" sz="1800" dirty="0" err="1">
                <a:solidFill>
                  <a:srgbClr val="400080"/>
                </a:solidFill>
              </a:rPr>
              <a:t>Yevgeny</a:t>
            </a:r>
            <a:r>
              <a:rPr lang="en-US" sz="1800" dirty="0">
                <a:solidFill>
                  <a:srgbClr val="400080"/>
                </a:solidFill>
              </a:rPr>
              <a:t> </a:t>
            </a:r>
            <a:r>
              <a:rPr lang="en-US" sz="1800" dirty="0" err="1">
                <a:solidFill>
                  <a:srgbClr val="400080"/>
                </a:solidFill>
              </a:rPr>
              <a:t>Topolov</a:t>
            </a:r>
            <a:r>
              <a:rPr lang="en-US" sz="1800" dirty="0">
                <a:solidFill>
                  <a:srgbClr val="400080"/>
                </a:solidFill>
              </a:rPr>
              <a:t> met yesterday with his US counterpart,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/>
              <a:t>Former US Secretary of Defense Jim Carpenter spoke today…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17411" name="Picture 17" descr="ist2_5808627-glossy-detective-robot-with-magnifying-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29671"/>
            <a:ext cx="1828799" cy="21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MCBS0027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266825"/>
            <a:ext cx="1201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39" name="Rectangle 11"/>
          <p:cNvSpPr>
            <a:spLocks noChangeArrowheads="1"/>
          </p:cNvSpPr>
          <p:nvPr/>
        </p:nvSpPr>
        <p:spPr bwMode="auto">
          <a:xfrm>
            <a:off x="381000" y="4847272"/>
            <a:ext cx="8534400" cy="1477328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0080"/>
                </a:solidFill>
                <a:latin typeface="+mn-lt"/>
              </a:rPr>
              <a:t>Machine Learning is needed to support abstraction over the raw text, and deal with: </a:t>
            </a: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0080"/>
                </a:solidFill>
                <a:latin typeface="+mn-lt"/>
              </a:rPr>
              <a:t> Identifying/Understanding Relations, Entities and Semantic Classes</a:t>
            </a: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000080"/>
                </a:solidFill>
                <a:latin typeface="+mn-lt"/>
              </a:rPr>
              <a:t>Acquiring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dirty="0">
                <a:solidFill>
                  <a:srgbClr val="400080"/>
                </a:solidFill>
                <a:latin typeface="+mn-lt"/>
              </a:rPr>
              <a:t>knowledge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80"/>
                </a:solidFill>
                <a:latin typeface="+mn-lt"/>
              </a:rPr>
              <a:t>from external resources; representing knowledge</a:t>
            </a: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400080"/>
                </a:solidFill>
                <a:latin typeface="+mn-lt"/>
              </a:rPr>
              <a:t>Identifying, disambiguating  &amp; tracking  </a:t>
            </a:r>
            <a:r>
              <a:rPr lang="en-US" dirty="0">
                <a:solidFill>
                  <a:srgbClr val="000080"/>
                </a:solidFill>
                <a:latin typeface="+mn-lt"/>
              </a:rPr>
              <a:t>entities, events, etc.</a:t>
            </a:r>
            <a:r>
              <a:rPr lang="en-US" b="1" dirty="0">
                <a:solidFill>
                  <a:srgbClr val="000080"/>
                </a:solidFill>
                <a:latin typeface="+mn-lt"/>
              </a:rPr>
              <a:t> </a:t>
            </a: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 </a:t>
            </a:r>
            <a:r>
              <a:rPr lang="en-US" dirty="0">
                <a:solidFill>
                  <a:srgbClr val="000080"/>
                </a:solidFill>
                <a:latin typeface="+mn-lt"/>
              </a:rPr>
              <a:t>Time, quantities, processes…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978856" y="2891880"/>
            <a:ext cx="3124200" cy="1631216"/>
          </a:xfrm>
          <a:prstGeom prst="rect">
            <a:avLst/>
          </a:prstGeom>
          <a:solidFill>
            <a:srgbClr val="FAE1AF"/>
          </a:solidFill>
          <a:ln w="19050" algn="ctr">
            <a:solidFill>
              <a:srgbClr val="A7001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80"/>
                </a:solidFill>
                <a:latin typeface="+mn-lt"/>
              </a:rPr>
              <a:t>Conventional programming techniques cannot deal with the </a:t>
            </a:r>
            <a:r>
              <a:rPr lang="en-US" sz="2000" dirty="0">
                <a:solidFill>
                  <a:srgbClr val="400080"/>
                </a:solidFill>
                <a:latin typeface="+mn-lt"/>
              </a:rPr>
              <a:t>variability of expressing meaning 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nor with the </a:t>
            </a:r>
          </a:p>
          <a:p>
            <a:r>
              <a:rPr lang="en-US" sz="2000" dirty="0">
                <a:solidFill>
                  <a:srgbClr val="400080"/>
                </a:solidFill>
                <a:latin typeface="+mn-lt"/>
              </a:rPr>
              <a:t>ambiguity of interpretation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1628775"/>
            <a:ext cx="228600" cy="276225"/>
          </a:xfrm>
          <a:prstGeom prst="rightArrow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12700" y="3495675"/>
            <a:ext cx="228600" cy="276225"/>
          </a:xfrm>
          <a:prstGeom prst="rightArrow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9" grpId="0" animBg="1"/>
      <p:bldP spid="28698" grpId="0" animBg="1"/>
      <p:bldP spid="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What’s Important?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29701" name="Rectangle 472"/>
          <p:cNvSpPr>
            <a:spLocks noChangeArrowheads="1"/>
          </p:cNvSpPr>
          <p:nvPr/>
        </p:nvSpPr>
        <p:spPr bwMode="auto">
          <a:xfrm>
            <a:off x="3448050" y="2174480"/>
            <a:ext cx="395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Rectangle 477"/>
          <p:cNvSpPr>
            <a:spLocks noChangeArrowheads="1"/>
          </p:cNvSpPr>
          <p:nvPr/>
        </p:nvSpPr>
        <p:spPr bwMode="auto">
          <a:xfrm>
            <a:off x="4884738" y="2174480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3" name="Rectangle 480"/>
          <p:cNvSpPr>
            <a:spLocks noChangeArrowheads="1"/>
          </p:cNvSpPr>
          <p:nvPr/>
        </p:nvSpPr>
        <p:spPr bwMode="auto">
          <a:xfrm>
            <a:off x="6507163" y="2174480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6" name="Picture 2" descr="C:\MYSTUFF\Work\MyTalks\Pictures\reason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85" y="4221480"/>
            <a:ext cx="323208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STUFF\Work\MyTalks\Pictures\knowledge-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1881616"/>
            <a:ext cx="3032199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MYSTUFF\Work\MyTalks\Pictures\sca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5" y="4202941"/>
            <a:ext cx="324697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76200"/>
            <a:ext cx="3886200" cy="1200329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Learning and Reasoning in the Presence of Knowledge. 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Combining the “soft” with the logical/declarative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76067"/>
            <a:ext cx="3510845" cy="1828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1492681"/>
            <a:ext cx="3505200" cy="646331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Training Models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With Incidental Supervision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755614"/>
            <a:ext cx="3505200" cy="646331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Scaling Up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Computational Issues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105400" y="762000"/>
            <a:ext cx="381000" cy="457200"/>
          </a:xfrm>
          <a:prstGeom prst="irregularSeal1">
            <a:avLst/>
          </a:prstGeom>
          <a:solidFill>
            <a:srgbClr val="A7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3">
            <a:extLst>
              <a:ext uri="{FF2B5EF4-FFF2-40B4-BE49-F238E27FC236}">
                <a16:creationId xmlns:a16="http://schemas.microsoft.com/office/drawing/2014/main" id="{70026675-6048-4E36-A53E-E2211302AC85}"/>
              </a:ext>
            </a:extLst>
          </p:cNvPr>
          <p:cNvSpPr/>
          <p:nvPr/>
        </p:nvSpPr>
        <p:spPr>
          <a:xfrm>
            <a:off x="3719192" y="1545378"/>
            <a:ext cx="248292" cy="281598"/>
          </a:xfrm>
          <a:prstGeom prst="irregularSeal1">
            <a:avLst/>
          </a:prstGeom>
          <a:solidFill>
            <a:srgbClr val="A7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" dur="10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38 -4.44444E-6 L 0.00348 0.31551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" y="157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7 -3.7037E-6 L -0.00104 -0.31064 " pathEditMode="relative" rAng="0" ptsTypes="AA" p14:bounceEnd="10000">
                                          <p:cBhvr>
                                            <p:cTn id="31" dur="2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18" grpId="0" animBg="1"/>
          <p:bldP spid="4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" dur="10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38 -4.44444E-6 L 0.00348 0.31551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3" y="157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17 -3.7037E-6 L -0.00104 -0.31064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18" grpId="0" animBg="1"/>
          <p:bldP spid="4" grpId="0" animBg="1"/>
          <p:bldP spid="16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B27E-7FF6-45FC-8D95-CD3B4D16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C4E7-830C-41AB-99A8-40F3D1E8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Aristotle have a laptop?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3B541-86C2-4E60-A7F6-929A6AB6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8885">
            <a:off x="2570832" y="2502332"/>
            <a:ext cx="5502806" cy="18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9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EAC9-A6D0-432B-8355-2384B014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5800-8D8A-431A-9CBB-D76D0183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Automating natural language understanding requires </a:t>
            </a:r>
          </a:p>
          <a:p>
            <a:pPr lvl="1"/>
            <a:r>
              <a:rPr lang="en-US" dirty="0"/>
              <a:t>models that are informed by commonsense knowledge </a:t>
            </a:r>
          </a:p>
          <a:p>
            <a:pPr lvl="1"/>
            <a:r>
              <a:rPr lang="en-US" dirty="0"/>
              <a:t>the ability to reason with it in both common and unexpected situations. </a:t>
            </a:r>
          </a:p>
          <a:p>
            <a:pPr lvl="1"/>
            <a:endParaRPr lang="en-US" dirty="0"/>
          </a:p>
          <a:p>
            <a:r>
              <a:rPr lang="en-US" dirty="0"/>
              <a:t>The success of statistical and deep learning methods </a:t>
            </a:r>
          </a:p>
          <a:p>
            <a:pPr lvl="1"/>
            <a:r>
              <a:rPr lang="en-US" dirty="0"/>
              <a:t>has supported significant advances in some aspects of AI, </a:t>
            </a:r>
          </a:p>
          <a:p>
            <a:pPr lvl="1"/>
            <a:r>
              <a:rPr lang="en-US" dirty="0"/>
              <a:t>especially those that depend on learning standalone models</a:t>
            </a:r>
          </a:p>
          <a:p>
            <a:r>
              <a:rPr lang="en-US" dirty="0"/>
              <a:t>But:</a:t>
            </a:r>
          </a:p>
          <a:p>
            <a:pPr lvl="1"/>
            <a:r>
              <a:rPr lang="en-US" dirty="0"/>
              <a:t>Ask a robot to “get me a piece of cake"  -- what’s needed?</a:t>
            </a:r>
          </a:p>
          <a:p>
            <a:pPr lvl="1"/>
            <a:r>
              <a:rPr lang="en-US" dirty="0"/>
              <a:t>How long would it take?</a:t>
            </a:r>
          </a:p>
          <a:p>
            <a:pPr lvl="1"/>
            <a:r>
              <a:rPr lang="en-US" dirty="0"/>
              <a:t>And how long would it take to bake a cake? </a:t>
            </a:r>
          </a:p>
          <a:p>
            <a:pPr lvl="1"/>
            <a:r>
              <a:rPr lang="en-US" dirty="0"/>
              <a:t>Our models don’t even know that NYC is </a:t>
            </a:r>
            <a:r>
              <a:rPr lang="en-US" i="1" dirty="0"/>
              <a:t>always</a:t>
            </a:r>
            <a:r>
              <a:rPr lang="en-US" dirty="0"/>
              <a:t> on the East Coast, while Paul Simon is </a:t>
            </a:r>
            <a:r>
              <a:rPr lang="en-US" i="1" dirty="0"/>
              <a:t>sometimes</a:t>
            </a:r>
            <a:r>
              <a:rPr lang="en-US" dirty="0"/>
              <a:t> there. </a:t>
            </a:r>
          </a:p>
        </p:txBody>
      </p:sp>
    </p:spTree>
    <p:extLst>
      <p:ext uri="{BB962C8B-B14F-4D97-AF65-F5344CB8AC3E}">
        <p14:creationId xmlns:p14="http://schemas.microsoft.com/office/powerpoint/2010/main" val="142059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Important </a:t>
            </a:r>
            <a:r>
              <a:rPr lang="en-US" sz="1800" dirty="0"/>
              <a:t>in order to make progress in NLU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make progress towards natural language understanding</a:t>
            </a:r>
          </a:p>
          <a:p>
            <a:pPr lvl="1"/>
            <a:r>
              <a:rPr lang="en-US" dirty="0"/>
              <a:t>Learning and Reasoning; knowledge</a:t>
            </a:r>
          </a:p>
          <a:p>
            <a:pPr lvl="1"/>
            <a:endParaRPr lang="en-US" dirty="0"/>
          </a:p>
          <a:p>
            <a:r>
              <a:rPr lang="en-US" dirty="0"/>
              <a:t>Dispel with [some] of the currently hot trends</a:t>
            </a:r>
          </a:p>
          <a:p>
            <a:pPr lvl="1"/>
            <a:r>
              <a:rPr lang="en-US" dirty="0"/>
              <a:t>If we want to reach the moon…</a:t>
            </a:r>
          </a:p>
          <a:p>
            <a:pPr lvl="1"/>
            <a:endParaRPr lang="en-US" dirty="0"/>
          </a:p>
          <a:p>
            <a:r>
              <a:rPr lang="en-US" dirty="0"/>
              <a:t>What is Commonsense</a:t>
            </a:r>
          </a:p>
          <a:p>
            <a:endParaRPr lang="en-US" dirty="0"/>
          </a:p>
          <a:p>
            <a:r>
              <a:rPr lang="en-US" dirty="0"/>
              <a:t>This class</a:t>
            </a:r>
          </a:p>
          <a:p>
            <a:endParaRPr lang="en-US" dirty="0"/>
          </a:p>
        </p:txBody>
      </p:sp>
      <p:pic>
        <p:nvPicPr>
          <p:cNvPr id="2050" name="Picture 2" descr="Image result for getting to the moon vs climbing a tree 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75216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EAC9-A6D0-432B-8355-2384B014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Commonsense?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5800-8D8A-431A-9CBB-D76D0183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things about the physical world</a:t>
            </a:r>
          </a:p>
          <a:p>
            <a:r>
              <a:rPr lang="en-US" dirty="0"/>
              <a:t>We know a lot about social behavior and norms</a:t>
            </a:r>
          </a:p>
          <a:p>
            <a:r>
              <a:rPr lang="en-US" dirty="0"/>
              <a:t>…</a:t>
            </a:r>
          </a:p>
          <a:p>
            <a:pPr lvl="1"/>
            <a:r>
              <a:rPr lang="en-US" dirty="0"/>
              <a:t>What? How?</a:t>
            </a:r>
          </a:p>
          <a:p>
            <a:pPr lvl="1"/>
            <a:endParaRPr lang="en-US" dirty="0"/>
          </a:p>
          <a:p>
            <a:r>
              <a:rPr lang="en-US" dirty="0"/>
              <a:t>Is it only </a:t>
            </a:r>
            <a:r>
              <a:rPr lang="en-US" i="1" dirty="0"/>
              <a:t>knowledge</a:t>
            </a:r>
            <a:r>
              <a:rPr lang="en-US" dirty="0"/>
              <a:t>, or is </a:t>
            </a:r>
            <a:r>
              <a:rPr lang="en-US" i="1" dirty="0"/>
              <a:t>reasoning</a:t>
            </a:r>
            <a:r>
              <a:rPr lang="en-US" dirty="0"/>
              <a:t> involved?</a:t>
            </a:r>
          </a:p>
          <a:p>
            <a:pPr lvl="1"/>
            <a:r>
              <a:rPr lang="en-US" dirty="0"/>
              <a:t>Aristotle’s laptop example requires reasoning.</a:t>
            </a:r>
          </a:p>
          <a:p>
            <a:pPr lvl="1"/>
            <a:r>
              <a:rPr lang="en-US" dirty="0"/>
              <a:t>If A is contained in B and B in C, A is inside C: </a:t>
            </a:r>
            <a:r>
              <a:rPr lang="en-US" b="1" dirty="0"/>
              <a:t>deduction</a:t>
            </a:r>
          </a:p>
          <a:p>
            <a:pPr lvl="2"/>
            <a:r>
              <a:rPr lang="en-US" b="1" dirty="0"/>
              <a:t>Do we do it in today’s NLP?</a:t>
            </a:r>
          </a:p>
          <a:p>
            <a:pPr lvl="1"/>
            <a:r>
              <a:rPr lang="en-US" dirty="0"/>
              <a:t>If my dog's paws were dry before he went out and they are wet now, he must have stepped into a puddle: </a:t>
            </a:r>
            <a:r>
              <a:rPr lang="en-US" b="1" dirty="0"/>
              <a:t>abduction</a:t>
            </a:r>
          </a:p>
          <a:p>
            <a:pPr lvl="2"/>
            <a:r>
              <a:rPr lang="en-US" b="1" dirty="0"/>
              <a:t>A lot of it happens in NLP; e.g., constrained optimization formulations (ILP)</a:t>
            </a:r>
          </a:p>
          <a:p>
            <a:r>
              <a:rPr lang="en-US" dirty="0"/>
              <a:t>What other forms of reasoning are needed?</a:t>
            </a:r>
          </a:p>
        </p:txBody>
      </p:sp>
    </p:spTree>
    <p:extLst>
      <p:ext uri="{BB962C8B-B14F-4D97-AF65-F5344CB8AC3E}">
        <p14:creationId xmlns:p14="http://schemas.microsoft.com/office/powerpoint/2010/main" val="25367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4145-252C-476F-A1D2-50F2D52B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needed?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D94B3-C32F-4D6C-ABF1-05D9FB0F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think about knowledge</a:t>
            </a:r>
          </a:p>
          <a:p>
            <a:pPr lvl="1"/>
            <a:r>
              <a:rPr lang="en-US" dirty="0"/>
              <a:t>What is it? How to represent it? How to acquire it? How to use it?</a:t>
            </a:r>
          </a:p>
          <a:p>
            <a:r>
              <a:rPr lang="en-US" dirty="0"/>
              <a:t>We need to think about learning and reasoning paradigms</a:t>
            </a:r>
          </a:p>
          <a:p>
            <a:pPr lvl="1"/>
            <a:r>
              <a:rPr lang="en-US" dirty="0"/>
              <a:t>Current machine learning is [all] about “define a task; train for it”</a:t>
            </a:r>
          </a:p>
          <a:p>
            <a:pPr lvl="1"/>
            <a:r>
              <a:rPr lang="en-US" dirty="0"/>
              <a:t>Is this a reasonable way?</a:t>
            </a:r>
          </a:p>
          <a:p>
            <a:r>
              <a:rPr lang="en-US" dirty="0"/>
              <a:t>We need to think about how to acquire knowledge</a:t>
            </a:r>
          </a:p>
          <a:p>
            <a:pPr lvl="1"/>
            <a:r>
              <a:rPr lang="en-US" dirty="0"/>
              <a:t>And represent it in ways that facilitate reasoning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need to think about how to make progress in NLU</a:t>
            </a:r>
          </a:p>
          <a:p>
            <a:pPr lvl="1"/>
            <a:r>
              <a:rPr lang="en-US" dirty="0"/>
              <a:t>NLU is hard (is that clear?)</a:t>
            </a:r>
          </a:p>
          <a:p>
            <a:pPr lvl="1"/>
            <a:r>
              <a:rPr lang="en-US" dirty="0"/>
              <a:t>What the field of NLP is doing today is not sufficient?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4185-D502-4627-B70F-31659C0E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9463-A2C6-4930-A5BD-6DEC0646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early and current work in commonsense</a:t>
            </a:r>
          </a:p>
          <a:p>
            <a:pPr lvl="1"/>
            <a:r>
              <a:rPr lang="en-US" dirty="0"/>
              <a:t>Read critically and discuss</a:t>
            </a:r>
          </a:p>
          <a:p>
            <a:r>
              <a:rPr lang="en-US" dirty="0"/>
              <a:t>Understand some of the difficulties</a:t>
            </a:r>
          </a:p>
          <a:p>
            <a:pPr lvl="1"/>
            <a:r>
              <a:rPr lang="en-US" dirty="0"/>
              <a:t>Conceptual and technical</a:t>
            </a:r>
          </a:p>
          <a:p>
            <a:r>
              <a:rPr lang="en-US" dirty="0"/>
              <a:t>Try some new ideas</a:t>
            </a:r>
          </a:p>
          <a:p>
            <a:endParaRPr lang="en-US" dirty="0"/>
          </a:p>
          <a:p>
            <a:r>
              <a:rPr lang="en-US" dirty="0"/>
              <a:t>How:</a:t>
            </a:r>
          </a:p>
          <a:p>
            <a:pPr lvl="1"/>
            <a:r>
              <a:rPr lang="en-US" dirty="0"/>
              <a:t>Presenting/discussing papers </a:t>
            </a:r>
          </a:p>
          <a:p>
            <a:pPr lvl="2"/>
            <a:r>
              <a:rPr lang="en-US" dirty="0"/>
              <a:t>Probably: 2 presentation each; 4 discussants</a:t>
            </a:r>
          </a:p>
          <a:p>
            <a:pPr lvl="1"/>
            <a:r>
              <a:rPr lang="en-US" dirty="0"/>
              <a:t>Writing critical reviews</a:t>
            </a:r>
          </a:p>
          <a:p>
            <a:pPr lvl="1"/>
            <a:r>
              <a:rPr lang="en-US" dirty="0"/>
              <a:t>“Small” individual project (reproducing); </a:t>
            </a:r>
          </a:p>
          <a:p>
            <a:pPr lvl="1"/>
            <a:r>
              <a:rPr lang="en-US" dirty="0"/>
              <a:t>Large project (pairs)</a:t>
            </a:r>
          </a:p>
        </p:txBody>
      </p:sp>
    </p:spTree>
    <p:extLst>
      <p:ext uri="{BB962C8B-B14F-4D97-AF65-F5344CB8AC3E}">
        <p14:creationId xmlns:p14="http://schemas.microsoft.com/office/powerpoint/2010/main" val="29275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ular Callout 20"/>
          <p:cNvSpPr/>
          <p:nvPr/>
        </p:nvSpPr>
        <p:spPr>
          <a:xfrm>
            <a:off x="838200" y="762000"/>
            <a:ext cx="1600200" cy="381000"/>
          </a:xfrm>
          <a:prstGeom prst="wedgeRectCallout">
            <a:avLst>
              <a:gd name="adj1" fmla="val -21211"/>
              <a:gd name="adj2" fmla="val 248460"/>
            </a:avLst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No connective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/>
        </p:spPr>
        <p:txBody>
          <a:bodyPr/>
          <a:lstStyle/>
          <a:p>
            <a:r>
              <a:rPr lang="en-US" dirty="0"/>
              <a:t>At least 14 people have been killed in southern Sri Lanka, police say. The telecoms minister was among about 35 injured in the blast site at the town of </a:t>
            </a:r>
            <a:r>
              <a:rPr lang="en-US" dirty="0" err="1"/>
              <a:t>Akuressa</a:t>
            </a:r>
            <a:r>
              <a:rPr lang="en-US" dirty="0"/>
              <a:t>, 160km (100 miles) south of the capital, Colombo. Government officials were attending a function at a mosque to celebrate an Islamic holiday at the time.           The minister said later that the suicide attack was carried out by ….</a:t>
            </a:r>
          </a:p>
          <a:p>
            <a:pPr lvl="1"/>
            <a:r>
              <a:rPr lang="en-US" b="1" dirty="0">
                <a:solidFill>
                  <a:srgbClr val="A7001B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49 people were hit by a suicide bomber in </a:t>
            </a:r>
            <a:r>
              <a:rPr lang="en-US" dirty="0" err="1"/>
              <a:t>Akuressa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Requires dealing with a large number of phenomena </a:t>
            </a:r>
          </a:p>
          <a:p>
            <a:pPr lvl="1"/>
            <a:r>
              <a:rPr lang="en-US" dirty="0"/>
              <a:t>lexical, quantitative, co-reference, semantic types, discourse convention, knowledge… </a:t>
            </a:r>
          </a:p>
          <a:p>
            <a:r>
              <a:rPr lang="en-US" b="1" dirty="0"/>
              <a:t>Understanding is telling ourselves a story about the story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1600200"/>
            <a:ext cx="1219200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62701" y="1981200"/>
            <a:ext cx="381000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81800" y="1967552"/>
            <a:ext cx="838200" cy="13648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8200" y="1600200"/>
            <a:ext cx="838200" cy="13648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744" y="3461656"/>
            <a:ext cx="1641144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78336" y="4218296"/>
            <a:ext cx="1371600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86941" y="1600200"/>
            <a:ext cx="762000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5708" y="4218296"/>
            <a:ext cx="644292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25032" y="4218296"/>
            <a:ext cx="1464864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93670" y="381000"/>
            <a:ext cx="851515" cy="46166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+mn-lt"/>
              </a:rPr>
              <a:t>killed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15200" y="838200"/>
            <a:ext cx="0" cy="627861"/>
          </a:xfrm>
          <a:prstGeom prst="straightConnector1">
            <a:avLst/>
          </a:prstGeom>
          <a:ln w="38100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16457" y="1981200"/>
            <a:ext cx="686943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990850" y="762000"/>
            <a:ext cx="3162300" cy="36576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0080"/>
                </a:solidFill>
                <a:latin typeface="+mj-lt"/>
              </a:rPr>
              <a:t>This is an Inference Problem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1447800" cy="111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81800" y="381000"/>
            <a:ext cx="1069267" cy="46166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00080"/>
                </a:solidFill>
                <a:latin typeface="+mn-lt"/>
              </a:rPr>
              <a:t>visitors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95400" y="3461656"/>
            <a:ext cx="1641144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17172" y="1981200"/>
            <a:ext cx="2743200" cy="0"/>
          </a:xfrm>
          <a:prstGeom prst="line">
            <a:avLst/>
          </a:prstGeom>
          <a:ln w="28575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pumpk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838200" cy="5429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Magic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181600"/>
          </a:xfrm>
        </p:spPr>
        <p:txBody>
          <a:bodyPr/>
          <a:lstStyle/>
          <a:p>
            <a:r>
              <a:rPr lang="en-US" dirty="0">
                <a:solidFill>
                  <a:srgbClr val="9999FF"/>
                </a:solidFill>
              </a:rPr>
              <a:t>At least 14 people have been killed in southern Sri Lanka, police say. The telecoms minister was among about 35 injured in the blast site at the town of </a:t>
            </a:r>
            <a:r>
              <a:rPr lang="en-US" dirty="0" err="1">
                <a:solidFill>
                  <a:srgbClr val="9999FF"/>
                </a:solidFill>
              </a:rPr>
              <a:t>Akuressa</a:t>
            </a:r>
            <a:r>
              <a:rPr lang="en-US" dirty="0">
                <a:solidFill>
                  <a:srgbClr val="9999FF"/>
                </a:solidFill>
              </a:rPr>
              <a:t>, 160km (100 miles) south of the capital, Colombo. Government officials were attending a function at a mosque to celebrate an Islamic holiday at the time.  The minister said later that the suicide attack was carried out by</a:t>
            </a:r>
          </a:p>
          <a:p>
            <a:r>
              <a:rPr lang="en-US" dirty="0"/>
              <a:t>A lot of “magic boxes” are needed to address NLU.</a:t>
            </a:r>
          </a:p>
          <a:p>
            <a:pPr lvl="1"/>
            <a:r>
              <a:rPr lang="en-US" dirty="0"/>
              <a:t>Induced different </a:t>
            </a:r>
            <a:r>
              <a:rPr lang="en-US" b="1" dirty="0"/>
              <a:t>ways</a:t>
            </a:r>
            <a:r>
              <a:rPr lang="en-US" dirty="0"/>
              <a:t>, at different </a:t>
            </a:r>
            <a:r>
              <a:rPr lang="en-US" b="1" dirty="0"/>
              <a:t>times, </a:t>
            </a:r>
            <a:r>
              <a:rPr lang="en-US" dirty="0"/>
              <a:t>using different resources</a:t>
            </a:r>
          </a:p>
          <a:p>
            <a:pPr lvl="1"/>
            <a:r>
              <a:rPr lang="en-US" dirty="0"/>
              <a:t>Some via learning from examples, some by being told </a:t>
            </a:r>
            <a:r>
              <a:rPr lang="en-US" dirty="0" err="1"/>
              <a:t>decleartively</a:t>
            </a:r>
            <a:r>
              <a:rPr lang="en-US" dirty="0"/>
              <a:t>, by being read, or inferred. </a:t>
            </a:r>
          </a:p>
          <a:p>
            <a:r>
              <a:rPr lang="en-US" dirty="0"/>
              <a:t>Not everything is an input-output problem</a:t>
            </a:r>
          </a:p>
          <a:p>
            <a:pPr lvl="1"/>
            <a:r>
              <a:rPr lang="en-US" dirty="0"/>
              <a:t>And there is a need to </a:t>
            </a:r>
            <a:r>
              <a:rPr lang="en-US" b="1" dirty="0"/>
              <a:t>reason</a:t>
            </a:r>
            <a:r>
              <a:rPr lang="en-US" dirty="0"/>
              <a:t> over the “boxes”</a:t>
            </a:r>
          </a:p>
        </p:txBody>
      </p:sp>
    </p:spTree>
    <p:extLst>
      <p:ext uri="{BB962C8B-B14F-4D97-AF65-F5344CB8AC3E}">
        <p14:creationId xmlns:p14="http://schemas.microsoft.com/office/powerpoint/2010/main" val="148855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562602" y="1064987"/>
            <a:ext cx="1806767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Hayes&amp;McCarthy</a:t>
            </a:r>
            <a:endParaRPr lang="en-US" sz="1500" b="1" dirty="0"/>
          </a:p>
          <a:p>
            <a:pPr algn="ctr"/>
            <a:r>
              <a:rPr lang="en-US" sz="1500" i="1" dirty="0"/>
              <a:t>Frame Problem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19633" y="1772821"/>
            <a:ext cx="1128769" cy="7848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Quillian</a:t>
            </a:r>
            <a:endParaRPr lang="en-US" sz="1500" b="1" dirty="0"/>
          </a:p>
          <a:p>
            <a:pPr algn="ctr"/>
            <a:r>
              <a:rPr lang="en-US" sz="1500" i="1" dirty="0"/>
              <a:t>Semantic Networks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1000" y="2016751"/>
            <a:ext cx="1397650" cy="32316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i="1" dirty="0" err="1"/>
              <a:t>ConceptNet</a:t>
            </a:r>
            <a:endParaRPr lang="en-US" sz="1500" i="1" dirty="0"/>
          </a:p>
        </p:txBody>
      </p:sp>
      <p:sp>
        <p:nvSpPr>
          <p:cNvPr id="34" name="Rectangle 33"/>
          <p:cNvSpPr/>
          <p:nvPr/>
        </p:nvSpPr>
        <p:spPr>
          <a:xfrm>
            <a:off x="1550624" y="1341985"/>
            <a:ext cx="1443210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Brooks</a:t>
            </a:r>
          </a:p>
          <a:p>
            <a:pPr algn="ctr"/>
            <a:r>
              <a:rPr lang="en-US" sz="1500" i="1" dirty="0" err="1"/>
              <a:t>Subsumption</a:t>
            </a:r>
            <a:endParaRPr lang="en-US" sz="1500" i="1" dirty="0"/>
          </a:p>
        </p:txBody>
      </p:sp>
      <p:sp>
        <p:nvSpPr>
          <p:cNvPr id="37" name="Rectangle 36"/>
          <p:cNvSpPr/>
          <p:nvPr/>
        </p:nvSpPr>
        <p:spPr>
          <a:xfrm>
            <a:off x="3352801" y="2034989"/>
            <a:ext cx="1676399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/>
              <a:t>Minsky, </a:t>
            </a:r>
            <a:r>
              <a:rPr lang="en-US" sz="1500" b="1" dirty="0" err="1"/>
              <a:t>Filmore</a:t>
            </a:r>
            <a:endParaRPr lang="en-US" sz="1500" b="1" dirty="0"/>
          </a:p>
          <a:p>
            <a:pPr algn="ctr"/>
            <a:r>
              <a:rPr lang="en-US" sz="1500" i="1" dirty="0"/>
              <a:t>Frames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810204"/>
            <a:ext cx="9144000" cy="304800"/>
          </a:xfrm>
          <a:prstGeom prst="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 2000              1990                1980             1970               1960               1950              1940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638960" y="5115005"/>
            <a:ext cx="11016" cy="549196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10400" y="3960587"/>
            <a:ext cx="1257300" cy="833736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553202" y="2992818"/>
            <a:ext cx="805609" cy="1801505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2" idx="2"/>
          </p:cNvCxnSpPr>
          <p:nvPr/>
        </p:nvCxnSpPr>
        <p:spPr>
          <a:xfrm flipV="1">
            <a:off x="6384277" y="1618985"/>
            <a:ext cx="81709" cy="3179805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37" idx="2"/>
          </p:cNvCxnSpPr>
          <p:nvPr/>
        </p:nvCxnSpPr>
        <p:spPr>
          <a:xfrm flipH="1" flipV="1">
            <a:off x="4191001" y="2588987"/>
            <a:ext cx="35349" cy="2209802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203633" y="4341587"/>
            <a:ext cx="0" cy="457200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666342" y="2575217"/>
            <a:ext cx="35346" cy="2223571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724400" y="2873189"/>
            <a:ext cx="1371600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Bobrow</a:t>
            </a:r>
            <a:endParaRPr lang="en-US" sz="1500" b="1" dirty="0"/>
          </a:p>
          <a:p>
            <a:pPr algn="ctr"/>
            <a:r>
              <a:rPr lang="en-US" sz="1500" i="1" dirty="0"/>
              <a:t>STUDENT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5443251" y="3427189"/>
            <a:ext cx="35346" cy="1367135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4539866" y="3787589"/>
            <a:ext cx="1327534" cy="553998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Winograd</a:t>
            </a:r>
            <a:endParaRPr lang="en-US" sz="1500" b="1" dirty="0"/>
          </a:p>
          <a:p>
            <a:pPr algn="ctr"/>
            <a:r>
              <a:rPr lang="en-US" sz="1500" i="1" dirty="0"/>
              <a:t>SHRDLU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2947242" y="4341589"/>
            <a:ext cx="13543" cy="457201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1066800" y="2339917"/>
            <a:ext cx="35346" cy="2470289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34" idx="2"/>
          </p:cNvCxnSpPr>
          <p:nvPr/>
        </p:nvCxnSpPr>
        <p:spPr>
          <a:xfrm flipH="1" flipV="1">
            <a:off x="2272229" y="1895983"/>
            <a:ext cx="8267" cy="2891789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71045" y="5664201"/>
            <a:ext cx="1730566" cy="892552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400080"/>
                </a:solidFill>
              </a:rPr>
              <a:t>Khardon &amp; Roth</a:t>
            </a:r>
          </a:p>
          <a:p>
            <a:pPr algn="ctr"/>
            <a:r>
              <a:rPr lang="en-US" b="1" i="1" dirty="0">
                <a:solidFill>
                  <a:srgbClr val="000080"/>
                </a:solidFill>
              </a:rPr>
              <a:t>Learning to Reason</a:t>
            </a:r>
            <a:endParaRPr lang="en-US" sz="1600" i="1" dirty="0">
              <a:solidFill>
                <a:srgbClr val="00008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077200" y="2888079"/>
            <a:ext cx="190500" cy="287679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912398" y="1618984"/>
            <a:ext cx="446413" cy="589003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3"/>
          </p:cNvCxnSpPr>
          <p:nvPr/>
        </p:nvCxnSpPr>
        <p:spPr>
          <a:xfrm flipH="1" flipV="1">
            <a:off x="6248402" y="2165236"/>
            <a:ext cx="392017" cy="435169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96" idx="3"/>
          </p:cNvCxnSpPr>
          <p:nvPr/>
        </p:nvCxnSpPr>
        <p:spPr>
          <a:xfrm flipH="1">
            <a:off x="6096000" y="2600401"/>
            <a:ext cx="544421" cy="549787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01" idx="3"/>
          </p:cNvCxnSpPr>
          <p:nvPr/>
        </p:nvCxnSpPr>
        <p:spPr>
          <a:xfrm flipH="1">
            <a:off x="5867400" y="2600401"/>
            <a:ext cx="773021" cy="1464187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7" idx="3"/>
          </p:cNvCxnSpPr>
          <p:nvPr/>
        </p:nvCxnSpPr>
        <p:spPr>
          <a:xfrm flipH="1" flipV="1">
            <a:off x="5029200" y="2311988"/>
            <a:ext cx="1611221" cy="288417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507726" y="2600403"/>
            <a:ext cx="3132693" cy="1460215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4" idx="3"/>
          </p:cNvCxnSpPr>
          <p:nvPr/>
        </p:nvCxnSpPr>
        <p:spPr>
          <a:xfrm flipH="1" flipV="1">
            <a:off x="2993834" y="1618984"/>
            <a:ext cx="4473766" cy="1949190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8" idx="1"/>
            <a:endCxn id="31" idx="3"/>
          </p:cNvCxnSpPr>
          <p:nvPr/>
        </p:nvCxnSpPr>
        <p:spPr>
          <a:xfrm flipH="1">
            <a:off x="1778650" y="2165236"/>
            <a:ext cx="3340983" cy="13098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683527" y="2905206"/>
            <a:ext cx="1278875" cy="58477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dk1"/>
                </a:solidFill>
              </a:rPr>
              <a:t>Description Logic</a:t>
            </a:r>
          </a:p>
        </p:txBody>
      </p:sp>
      <p:cxnSp>
        <p:nvCxnSpPr>
          <p:cNvPr id="104" name="Straight Arrow Connector 103"/>
          <p:cNvCxnSpPr>
            <a:endCxn id="103" idx="2"/>
          </p:cNvCxnSpPr>
          <p:nvPr/>
        </p:nvCxnSpPr>
        <p:spPr>
          <a:xfrm flipV="1">
            <a:off x="3322964" y="3489981"/>
            <a:ext cx="1" cy="1308809"/>
          </a:xfrm>
          <a:prstGeom prst="straightConnector1">
            <a:avLst/>
          </a:prstGeom>
          <a:ln w="28575">
            <a:solidFill>
              <a:srgbClr val="A700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386759" y="3768230"/>
            <a:ext cx="1120967" cy="584775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dk1"/>
                </a:solidFill>
              </a:rPr>
              <a:t>Lenant</a:t>
            </a:r>
            <a:endParaRPr lang="en-US" sz="1600" b="1" dirty="0">
              <a:solidFill>
                <a:schemeClr val="dk1"/>
              </a:solidFill>
            </a:endParaRPr>
          </a:p>
          <a:p>
            <a:pPr algn="ctr"/>
            <a:r>
              <a:rPr lang="en-US" sz="1600" i="1" dirty="0" err="1">
                <a:solidFill>
                  <a:schemeClr val="dk1"/>
                </a:solidFill>
              </a:rPr>
              <a:t>Cyc</a:t>
            </a:r>
            <a:endParaRPr lang="en-US" sz="1600" i="1" dirty="0">
              <a:solidFill>
                <a:schemeClr val="dk1"/>
              </a:solidFill>
            </a:endParaRPr>
          </a:p>
        </p:txBody>
      </p:sp>
      <p:cxnSp>
        <p:nvCxnSpPr>
          <p:cNvPr id="108" name="Straight Arrow Connector 107"/>
          <p:cNvCxnSpPr>
            <a:stCxn id="37" idx="2"/>
          </p:cNvCxnSpPr>
          <p:nvPr/>
        </p:nvCxnSpPr>
        <p:spPr>
          <a:xfrm flipH="1">
            <a:off x="3962404" y="2588987"/>
            <a:ext cx="228597" cy="403831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3" idx="3"/>
          </p:cNvCxnSpPr>
          <p:nvPr/>
        </p:nvCxnSpPr>
        <p:spPr>
          <a:xfrm flipH="1">
            <a:off x="3962402" y="2593578"/>
            <a:ext cx="1268318" cy="604016"/>
          </a:xfrm>
          <a:prstGeom prst="straightConnector1">
            <a:avLst/>
          </a:prstGeom>
          <a:ln>
            <a:solidFill>
              <a:srgbClr val="A7001B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73008" y="2212197"/>
            <a:ext cx="1371600" cy="7848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0080"/>
                </a:solidFill>
              </a:rPr>
              <a:t>McCarthy</a:t>
            </a:r>
          </a:p>
          <a:p>
            <a:pPr algn="ctr"/>
            <a:r>
              <a:rPr lang="en-US" sz="1500" i="1" dirty="0">
                <a:solidFill>
                  <a:srgbClr val="000080"/>
                </a:solidFill>
              </a:rPr>
              <a:t>Formalizing Commonsense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435008" y="3187173"/>
            <a:ext cx="1556592" cy="7848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err="1"/>
              <a:t>Simon&amp;Newell</a:t>
            </a:r>
            <a:endParaRPr lang="en-US" sz="1500" b="1" dirty="0"/>
          </a:p>
          <a:p>
            <a:pPr algn="ctr"/>
            <a:r>
              <a:rPr lang="en-US" sz="1500" i="1" dirty="0"/>
              <a:t>General Problem Solver</a:t>
            </a: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29600" cy="533400"/>
          </a:xfrm>
        </p:spPr>
        <p:txBody>
          <a:bodyPr/>
          <a:lstStyle/>
          <a:p>
            <a:r>
              <a:rPr lang="en-US" dirty="0"/>
              <a:t>A Biased View of Common Sense Reasoning</a:t>
            </a: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5224189"/>
            <a:ext cx="5791200" cy="1024211"/>
          </a:xfrm>
          <a:solidFill>
            <a:srgbClr val="FAE1AF"/>
          </a:solidFill>
          <a:ln>
            <a:solidFill>
              <a:srgbClr val="A7001B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000" dirty="0"/>
              <a:t>Common Sense Reasoning was formulated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/>
              <a:t>traditionally as a “reasoning” process, irrespective of learning and the resulting knowledge representation. </a:t>
            </a:r>
            <a:endParaRPr lang="en-US" altLang="zh-TW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5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4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Reason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unifying computational theory of </a:t>
            </a:r>
            <a:r>
              <a:rPr lang="en-US" b="1" dirty="0"/>
              <a:t>Learning</a:t>
            </a:r>
            <a:r>
              <a:rPr lang="en-US" dirty="0"/>
              <a:t> and </a:t>
            </a:r>
            <a:r>
              <a:rPr lang="en-US" b="1" dirty="0"/>
              <a:t>Reasoning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Reasoning should be studied together with Learning and the knowledge representation it produces. </a:t>
            </a:r>
          </a:p>
          <a:p>
            <a:r>
              <a:rPr lang="en-US" dirty="0"/>
              <a:t>Formally showing the benefits in jointly studying Learning and Reasoning </a:t>
            </a:r>
          </a:p>
          <a:p>
            <a:pPr lvl="1"/>
            <a:r>
              <a:rPr lang="en-US" dirty="0"/>
              <a:t>Some hard reasoning tasks become easy if done on top of learning into an appropriate knowledge representation.  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Khardon</a:t>
            </a:r>
            <a:r>
              <a:rPr lang="en-US" dirty="0"/>
              <a:t> &amp; Roth JACM’96; 1994—2000]</a:t>
            </a:r>
          </a:p>
          <a:p>
            <a:r>
              <a:rPr lang="en-US" dirty="0"/>
              <a:t>In some sense, these ideas are now main stream. </a:t>
            </a:r>
          </a:p>
          <a:p>
            <a:pPr lvl="1"/>
            <a:r>
              <a:rPr lang="en-US" dirty="0"/>
              <a:t>But, understanding when to decompose learning  and when to decouple it from reasoning is also very important. </a:t>
            </a:r>
          </a:p>
          <a:p>
            <a:pPr lvl="1"/>
            <a:r>
              <a:rPr lang="en-US" dirty="0"/>
              <a:t>At the heart of supporting abstraction and transfer</a:t>
            </a:r>
          </a:p>
          <a:p>
            <a:r>
              <a:rPr lang="en-US" dirty="0"/>
              <a:t>No better domain to think about this than Natural </a:t>
            </a:r>
            <a:r>
              <a:rPr lang="en-US" dirty="0" err="1"/>
              <a:t>Langauge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McCarthy on Natural Language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" y="777240"/>
            <a:ext cx="893932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York Times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8412480" cy="31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York Times Story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25" y="1219200"/>
            <a:ext cx="8412480" cy="38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4789"/>
      </p:ext>
    </p:extLst>
  </p:cSld>
  <p:clrMapOvr>
    <a:masterClrMapping/>
  </p:clrMapOvr>
</p:sld>
</file>

<file path=ppt/theme/theme1.xml><?xml version="1.0" encoding="utf-8"?>
<a:theme xmlns:a="http://schemas.openxmlformats.org/drawingml/2006/main" name="Roth-Penn-1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21851</TotalTime>
  <Words>2057</Words>
  <Application>Microsoft Office PowerPoint</Application>
  <PresentationFormat>On-screen Show (4:3)</PresentationFormat>
  <Paragraphs>258</Paragraphs>
  <Slides>22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宋体</vt:lpstr>
      <vt:lpstr>Arial</vt:lpstr>
      <vt:lpstr>Arial Rounded MT Bold</vt:lpstr>
      <vt:lpstr>Calibri</vt:lpstr>
      <vt:lpstr>Times New Roman</vt:lpstr>
      <vt:lpstr>Wingdings</vt:lpstr>
      <vt:lpstr>Roth-Penn-1</vt:lpstr>
      <vt:lpstr>CIS-700 Spring 2019 Commonsense Reasoning </vt:lpstr>
      <vt:lpstr>What’s Important in order to make progress in NLU</vt:lpstr>
      <vt:lpstr>Natural Language Understanding</vt:lpstr>
      <vt:lpstr>No Magic Box</vt:lpstr>
      <vt:lpstr>A Biased View of Common Sense Reasoning</vt:lpstr>
      <vt:lpstr>Learning to Reason</vt:lpstr>
      <vt:lpstr>John McCarthy on Natural Language Understanding</vt:lpstr>
      <vt:lpstr>A New York Times Story</vt:lpstr>
      <vt:lpstr>A New York Times Story (Cont.)</vt:lpstr>
      <vt:lpstr>New York Times Story: Questions</vt:lpstr>
      <vt:lpstr>McCarthy’s Challenges</vt:lpstr>
      <vt:lpstr>Lessons  </vt:lpstr>
      <vt:lpstr>A Biased View of Common Sense Reasoning</vt:lpstr>
      <vt:lpstr>Why is it Difficult?</vt:lpstr>
      <vt:lpstr>Ambiguity </vt:lpstr>
      <vt:lpstr>Variability in Natural Language Expressions</vt:lpstr>
      <vt:lpstr>What’s Important?</vt:lpstr>
      <vt:lpstr>Commonsense?</vt:lpstr>
      <vt:lpstr>Understanding Language</vt:lpstr>
      <vt:lpstr>What’s Commonsense?</vt:lpstr>
      <vt:lpstr>What’s needed? </vt:lpstr>
      <vt:lpstr>This class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IJCAI 2017</dc:title>
  <dc:subject>Reasoning and Learning</dc:subject>
  <dc:creator>Dan Roth</dc:creator>
  <cp:lastModifiedBy>Roth, Dan</cp:lastModifiedBy>
  <cp:revision>238</cp:revision>
  <dcterms:created xsi:type="dcterms:W3CDTF">2004-04-23T00:06:24Z</dcterms:created>
  <dcterms:modified xsi:type="dcterms:W3CDTF">2019-01-25T17:25:25Z</dcterms:modified>
</cp:coreProperties>
</file>