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6858000" cy="9144000"/>
  <p:embeddedFontLst>
    <p:embeddedFont>
      <p:font typeface="Average"/>
      <p:regular r:id="rId60"/>
    </p:embeddedFont>
    <p:embeddedFont>
      <p:font typeface="Helvetica Neue"/>
      <p:regular r:id="rId61"/>
      <p:bold r:id="rId62"/>
      <p:italic r:id="rId63"/>
      <p:boldItalic r:id="rId64"/>
    </p:embeddedFont>
    <p:embeddedFont>
      <p:font typeface="Oswald"/>
      <p:regular r:id="rId65"/>
      <p:bold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HelveticaNeue-bold.fntdata"/><Relationship Id="rId61" Type="http://schemas.openxmlformats.org/officeDocument/2006/relationships/font" Target="fonts/HelveticaNeue-regular.fntdata"/><Relationship Id="rId20" Type="http://schemas.openxmlformats.org/officeDocument/2006/relationships/slide" Target="slides/slide15.xml"/><Relationship Id="rId64" Type="http://schemas.openxmlformats.org/officeDocument/2006/relationships/font" Target="fonts/HelveticaNeue-boldItalic.fntdata"/><Relationship Id="rId63" Type="http://schemas.openxmlformats.org/officeDocument/2006/relationships/font" Target="fonts/HelveticaNeue-italic.fntdata"/><Relationship Id="rId22" Type="http://schemas.openxmlformats.org/officeDocument/2006/relationships/slide" Target="slides/slide17.xml"/><Relationship Id="rId66" Type="http://schemas.openxmlformats.org/officeDocument/2006/relationships/font" Target="fonts/Oswald-bold.fntdata"/><Relationship Id="rId21" Type="http://schemas.openxmlformats.org/officeDocument/2006/relationships/slide" Target="slides/slide16.xml"/><Relationship Id="rId65" Type="http://schemas.openxmlformats.org/officeDocument/2006/relationships/font" Target="fonts/Oswald-regular.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Average-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d2b5393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d2b5393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https://www.smbc-comics.com/comic/attention-bankruptcy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4d2b53934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4d2b53934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52b47a31bf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52b47a31b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4d2b53934a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4d2b53934a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2b47a31b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2b47a31bf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d2b53934a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4d2b53934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52b47a31bf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52b47a31bf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Humans read at 200 wpm.  This is 3 words per second.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52b47a31bf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2b47a31bf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4d2b53934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4d2b53934a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are a bad person with not much value."  "You are about as smart as a dog."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52b47a31bf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2b47a31bf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52b47a31bf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2b47a31b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52b47a31bf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52b47a31bf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Ambiguous antecedents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52b47a31bf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52b47a31bf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2b47a31bf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2b47a31bf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52b47a31bf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52b47a31bf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52b47a31bf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52b47a31bf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52b47a31bf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52b47a31bf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52b47a31b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52b47a31b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2b47a31bf_0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52b47a31bf_0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https://medium.com/explore-artificial-intelligence/an-introduction-to-recurrent-neural-networks-72c97bf0912</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52b47a31bf_0_3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52b47a31bf_0_3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https://medium.com/explore-artificial-intelligence/an-introduction-to-recurrent-neural-networks-72c97bf0912</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52b47a31bf_0_3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g52b47a31bf_0_3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https://medium.com/explore-artificial-intelligence/an-introduction-to-recurrent-neural-networks-72c97bf0912</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52b47a31b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52b47a31b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Done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52b47a31b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52b47a31b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52b47a31bf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52b47a31b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52b47a31bf_0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52b47a31bf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52b47a31bf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52b47a31bf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52b47a31bf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52b47a31bf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4d2b53934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4d2b53934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52b47a31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52b47a31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5443e3b40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5443e3b40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g5443e3b40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5443e3b40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52b47a31b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52b47a31b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use attention for generative NLP.</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g5443e3b40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5443e3b40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544b1960f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544b1960f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52b47a31bf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52b47a31bf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52b47a31bf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52b47a31bf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52b47a31bf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52b47a31bf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544b1960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544b1960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52b47a31bf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52b47a31bf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52b47a31bf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52b47a31bf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52b47a31bf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52b47a31bf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52b47a31bf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52b47a31bf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http://proceedings.mlr.press/v37/xuc15.pdf</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4d2b53934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4d2b53934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g52b47a31bf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52b47a31bf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http://proceedings.mlr.press/v37/xuc15.pdf</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52b47a31bf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52b47a31bf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http://proceedings.mlr.press/v37/xuc15.pdf</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52b47a31bf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52b47a31bf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http://proceedings.mlr.press/v37/xuc15.pdf</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g52b47a31bf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52b47a31bf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https://lilianweng.github.io/lil-log/2018/06/24/attention-attention.html#whats-wrong-with-seq2seq-model</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g52b47a31bf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52b47a31bf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4d2b53934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4d2b53934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52b47a31bf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52b47a31bf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4d2b53934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4d2b53934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4d2b53934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4d2b53934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2"/>
          <p:cNvSpPr txBox="1"/>
          <p:nvPr>
            <p:ph type="ctrTitle"/>
          </p:nvPr>
        </p:nvSpPr>
        <p:spPr>
          <a:xfrm>
            <a:off x="671258" y="990800"/>
            <a:ext cx="7801500" cy="17301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a:noFill/>
          <a:ln>
            <a:noFill/>
          </a:ln>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8" name="Shape 48"/>
        <p:cNvGrpSpPr/>
        <p:nvPr/>
      </p:nvGrpSpPr>
      <p:grpSpPr>
        <a:xfrm>
          <a:off x="0" y="0"/>
          <a:ext cx="0" cy="0"/>
          <a:chOff x="0" y="0"/>
          <a:chExt cx="0" cy="0"/>
        </a:xfrm>
      </p:grpSpPr>
      <p:sp>
        <p:nvSpPr>
          <p:cNvPr id="49" name="Google Shape;49;p1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50" name="Google Shape;50;p1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1" name="Shape 51"/>
        <p:cNvGrpSpPr/>
        <p:nvPr/>
      </p:nvGrpSpPr>
      <p:grpSpPr>
        <a:xfrm>
          <a:off x="0" y="0"/>
          <a:ext cx="0" cy="0"/>
          <a:chOff x="0" y="0"/>
          <a:chExt cx="0" cy="0"/>
        </a:xfrm>
      </p:grpSpPr>
      <p:sp>
        <p:nvSpPr>
          <p:cNvPr id="52" name="Google Shape;52;p12"/>
          <p:cNvSpPr txBox="1"/>
          <p:nvPr>
            <p:ph hasCustomPrompt="1" type="title"/>
          </p:nvPr>
        </p:nvSpPr>
        <p:spPr>
          <a:xfrm>
            <a:off x="311700" y="1255275"/>
            <a:ext cx="8520600" cy="18906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3" name="Google Shape;53;p12"/>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4" name="Google Shape;54;p1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61" name="Google Shape;61;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62" name="Google Shape;62;p1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3" name="Shape 63"/>
        <p:cNvGrpSpPr/>
        <p:nvPr/>
      </p:nvGrpSpPr>
      <p:grpSpPr>
        <a:xfrm>
          <a:off x="0" y="0"/>
          <a:ext cx="0" cy="0"/>
          <a:chOff x="0" y="0"/>
          <a:chExt cx="0" cy="0"/>
        </a:xfrm>
      </p:grpSpPr>
      <p:sp>
        <p:nvSpPr>
          <p:cNvPr id="64" name="Google Shape;64;p15"/>
          <p:cNvSpPr txBox="1"/>
          <p:nvPr>
            <p:ph type="title"/>
          </p:nvPr>
        </p:nvSpPr>
        <p:spPr>
          <a:xfrm>
            <a:off x="671250" y="2141250"/>
            <a:ext cx="7852200" cy="861000"/>
          </a:xfrm>
          <a:prstGeom prst="rect">
            <a:avLst/>
          </a:prstGeom>
          <a:noFill/>
          <a:ln>
            <a:noFill/>
          </a:ln>
        </p:spPr>
        <p:txBody>
          <a:bodyPr anchorCtr="0" anchor="ctr" bIns="91425" lIns="91425" spcFirstLastPara="1" rIns="91425" wrap="square" tIns="91425"/>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5" name="Google Shape;65;p1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6" name="Shape 66"/>
        <p:cNvGrpSpPr/>
        <p:nvPr/>
      </p:nvGrpSpPr>
      <p:grpSpPr>
        <a:xfrm>
          <a:off x="0" y="0"/>
          <a:ext cx="0" cy="0"/>
          <a:chOff x="0" y="0"/>
          <a:chExt cx="0" cy="0"/>
        </a:xfrm>
      </p:grpSpPr>
      <p:grpSp>
        <p:nvGrpSpPr>
          <p:cNvPr id="67" name="Google Shape;67;p16"/>
          <p:cNvGrpSpPr/>
          <p:nvPr/>
        </p:nvGrpSpPr>
        <p:grpSpPr>
          <a:xfrm>
            <a:off x="4350275" y="2855379"/>
            <a:ext cx="443589" cy="105632"/>
            <a:chOff x="4137525" y="2915950"/>
            <a:chExt cx="869100" cy="207000"/>
          </a:xfrm>
        </p:grpSpPr>
        <p:sp>
          <p:nvSpPr>
            <p:cNvPr id="68" name="Google Shape;68;p16"/>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6"/>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6"/>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 name="Google Shape;71;p16"/>
          <p:cNvSpPr txBox="1"/>
          <p:nvPr>
            <p:ph type="ctrTitle"/>
          </p:nvPr>
        </p:nvSpPr>
        <p:spPr>
          <a:xfrm>
            <a:off x="671258" y="990800"/>
            <a:ext cx="7801500" cy="1730100"/>
          </a:xfrm>
          <a:prstGeom prst="rect">
            <a:avLst/>
          </a:prstGeom>
          <a:noFill/>
          <a:ln>
            <a:noFill/>
          </a:ln>
        </p:spPr>
        <p:txBody>
          <a:bodyPr anchorCtr="0" anchor="b" bIns="91425" lIns="91425" spcFirstLastPara="1" rIns="91425" wrap="square" tIns="91425"/>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72" name="Google Shape;72;p16"/>
          <p:cNvSpPr txBox="1"/>
          <p:nvPr>
            <p:ph idx="1" type="subTitle"/>
          </p:nvPr>
        </p:nvSpPr>
        <p:spPr>
          <a:xfrm>
            <a:off x="671250" y="3174876"/>
            <a:ext cx="7801500" cy="792600"/>
          </a:xfrm>
          <a:prstGeom prst="rect">
            <a:avLst/>
          </a:prstGeom>
          <a:noFill/>
          <a:ln>
            <a:noFill/>
          </a:ln>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3" name="Google Shape;73;p1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4" name="Shape 74"/>
        <p:cNvGrpSpPr/>
        <p:nvPr/>
      </p:nvGrpSpPr>
      <p:grpSpPr>
        <a:xfrm>
          <a:off x="0" y="0"/>
          <a:ext cx="0" cy="0"/>
          <a:chOff x="0" y="0"/>
          <a:chExt cx="0" cy="0"/>
        </a:xfrm>
      </p:grpSpPr>
      <p:sp>
        <p:nvSpPr>
          <p:cNvPr id="75" name="Google Shape;75;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76" name="Google Shape;76;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7" name="Google Shape;77;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8" name="Google Shape;78;p1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9" name="Shape 79"/>
        <p:cNvGrpSpPr/>
        <p:nvPr/>
      </p:nvGrpSpPr>
      <p:grpSpPr>
        <a:xfrm>
          <a:off x="0" y="0"/>
          <a:ext cx="0" cy="0"/>
          <a:chOff x="0" y="0"/>
          <a:chExt cx="0" cy="0"/>
        </a:xfrm>
      </p:grpSpPr>
      <p:sp>
        <p:nvSpPr>
          <p:cNvPr id="80" name="Google Shape;8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81" name="Google Shape;81;p1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2" name="Shape 82"/>
        <p:cNvGrpSpPr/>
        <p:nvPr/>
      </p:nvGrpSpPr>
      <p:grpSpPr>
        <a:xfrm>
          <a:off x="0" y="0"/>
          <a:ext cx="0" cy="0"/>
          <a:chOff x="0" y="0"/>
          <a:chExt cx="0" cy="0"/>
        </a:xfrm>
      </p:grpSpPr>
      <p:sp>
        <p:nvSpPr>
          <p:cNvPr id="83" name="Google Shape;83;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84" name="Google Shape;84;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85" name="Google Shape;85;p1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86" name="Shape 86"/>
        <p:cNvGrpSpPr/>
        <p:nvPr/>
      </p:nvGrpSpPr>
      <p:grpSpPr>
        <a:xfrm>
          <a:off x="0" y="0"/>
          <a:ext cx="0" cy="0"/>
          <a:chOff x="0" y="0"/>
          <a:chExt cx="0" cy="0"/>
        </a:xfrm>
      </p:grpSpPr>
      <p:sp>
        <p:nvSpPr>
          <p:cNvPr id="87" name="Google Shape;87;p20"/>
          <p:cNvSpPr txBox="1"/>
          <p:nvPr>
            <p:ph type="title"/>
          </p:nvPr>
        </p:nvSpPr>
        <p:spPr>
          <a:xfrm>
            <a:off x="490250" y="526350"/>
            <a:ext cx="6227100" cy="4090800"/>
          </a:xfrm>
          <a:prstGeom prst="rect">
            <a:avLst/>
          </a:prstGeom>
          <a:noFill/>
          <a:ln>
            <a:noFill/>
          </a:ln>
        </p:spPr>
        <p:txBody>
          <a:bodyPr anchorCtr="0" anchor="ctr" bIns="91425" lIns="91425" spcFirstLastPara="1" rIns="91425" wrap="square" tIns="91425"/>
          <a:lstStyle>
            <a:lvl1pPr lvl="0" rtl="0" algn="l">
              <a:lnSpc>
                <a:spcPct val="100000"/>
              </a:lnSpc>
              <a:spcBef>
                <a:spcPts val="0"/>
              </a:spcBef>
              <a:spcAft>
                <a:spcPts val="0"/>
              </a:spcAft>
              <a:buClr>
                <a:schemeClr val="lt1"/>
              </a:buClr>
              <a:buSzPts val="4800"/>
              <a:buNone/>
              <a:defRPr sz="4800">
                <a:solidFill>
                  <a:schemeClr val="lt1"/>
                </a:solidFill>
              </a:defRPr>
            </a:lvl1pPr>
            <a:lvl2pPr lvl="1" rtl="0" algn="l">
              <a:lnSpc>
                <a:spcPct val="100000"/>
              </a:lnSpc>
              <a:spcBef>
                <a:spcPts val="0"/>
              </a:spcBef>
              <a:spcAft>
                <a:spcPts val="0"/>
              </a:spcAft>
              <a:buClr>
                <a:schemeClr val="lt1"/>
              </a:buClr>
              <a:buSzPts val="4800"/>
              <a:buNone/>
              <a:defRPr sz="4800">
                <a:solidFill>
                  <a:schemeClr val="lt1"/>
                </a:solidFill>
              </a:defRPr>
            </a:lvl2pPr>
            <a:lvl3pPr lvl="2" rtl="0" algn="l">
              <a:lnSpc>
                <a:spcPct val="100000"/>
              </a:lnSpc>
              <a:spcBef>
                <a:spcPts val="0"/>
              </a:spcBef>
              <a:spcAft>
                <a:spcPts val="0"/>
              </a:spcAft>
              <a:buClr>
                <a:schemeClr val="lt1"/>
              </a:buClr>
              <a:buSzPts val="4800"/>
              <a:buNone/>
              <a:defRPr sz="4800">
                <a:solidFill>
                  <a:schemeClr val="lt1"/>
                </a:solidFill>
              </a:defRPr>
            </a:lvl3pPr>
            <a:lvl4pPr lvl="3" rtl="0" algn="l">
              <a:lnSpc>
                <a:spcPct val="100000"/>
              </a:lnSpc>
              <a:spcBef>
                <a:spcPts val="0"/>
              </a:spcBef>
              <a:spcAft>
                <a:spcPts val="0"/>
              </a:spcAft>
              <a:buClr>
                <a:schemeClr val="lt1"/>
              </a:buClr>
              <a:buSzPts val="4800"/>
              <a:buNone/>
              <a:defRPr sz="4800">
                <a:solidFill>
                  <a:schemeClr val="lt1"/>
                </a:solidFill>
              </a:defRPr>
            </a:lvl4pPr>
            <a:lvl5pPr lvl="4" rtl="0" algn="l">
              <a:lnSpc>
                <a:spcPct val="100000"/>
              </a:lnSpc>
              <a:spcBef>
                <a:spcPts val="0"/>
              </a:spcBef>
              <a:spcAft>
                <a:spcPts val="0"/>
              </a:spcAft>
              <a:buClr>
                <a:schemeClr val="lt1"/>
              </a:buClr>
              <a:buSzPts val="4800"/>
              <a:buNone/>
              <a:defRPr sz="4800">
                <a:solidFill>
                  <a:schemeClr val="lt1"/>
                </a:solidFill>
              </a:defRPr>
            </a:lvl5pPr>
            <a:lvl6pPr lvl="5" rtl="0" algn="l">
              <a:lnSpc>
                <a:spcPct val="100000"/>
              </a:lnSpc>
              <a:spcBef>
                <a:spcPts val="0"/>
              </a:spcBef>
              <a:spcAft>
                <a:spcPts val="0"/>
              </a:spcAft>
              <a:buClr>
                <a:schemeClr val="lt1"/>
              </a:buClr>
              <a:buSzPts val="4800"/>
              <a:buNone/>
              <a:defRPr sz="4800">
                <a:solidFill>
                  <a:schemeClr val="lt1"/>
                </a:solidFill>
              </a:defRPr>
            </a:lvl6pPr>
            <a:lvl7pPr lvl="6" rtl="0" algn="l">
              <a:lnSpc>
                <a:spcPct val="100000"/>
              </a:lnSpc>
              <a:spcBef>
                <a:spcPts val="0"/>
              </a:spcBef>
              <a:spcAft>
                <a:spcPts val="0"/>
              </a:spcAft>
              <a:buClr>
                <a:schemeClr val="lt1"/>
              </a:buClr>
              <a:buSzPts val="4800"/>
              <a:buNone/>
              <a:defRPr sz="4800">
                <a:solidFill>
                  <a:schemeClr val="lt1"/>
                </a:solidFill>
              </a:defRPr>
            </a:lvl7pPr>
            <a:lvl8pPr lvl="7" rtl="0" algn="l">
              <a:lnSpc>
                <a:spcPct val="100000"/>
              </a:lnSpc>
              <a:spcBef>
                <a:spcPts val="0"/>
              </a:spcBef>
              <a:spcAft>
                <a:spcPts val="0"/>
              </a:spcAft>
              <a:buClr>
                <a:schemeClr val="lt1"/>
              </a:buClr>
              <a:buSzPts val="4800"/>
              <a:buNone/>
              <a:defRPr sz="4800">
                <a:solidFill>
                  <a:schemeClr val="lt1"/>
                </a:solidFill>
              </a:defRPr>
            </a:lvl8pPr>
            <a:lvl9pPr lvl="8" rtl="0" algn="l">
              <a:lnSpc>
                <a:spcPct val="100000"/>
              </a:lnSpc>
              <a:spcBef>
                <a:spcPts val="0"/>
              </a:spcBef>
              <a:spcAft>
                <a:spcPts val="0"/>
              </a:spcAft>
              <a:buClr>
                <a:schemeClr val="lt1"/>
              </a:buClr>
              <a:buSzPts val="4800"/>
              <a:buNone/>
              <a:defRPr sz="4800">
                <a:solidFill>
                  <a:schemeClr val="lt1"/>
                </a:solidFill>
              </a:defRPr>
            </a:lvl9pPr>
          </a:lstStyle>
          <a:p/>
        </p:txBody>
      </p:sp>
      <p:sp>
        <p:nvSpPr>
          <p:cNvPr id="88" name="Google Shape;88;p2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9" name="Shape 89"/>
        <p:cNvGrpSpPr/>
        <p:nvPr/>
      </p:nvGrpSpPr>
      <p:grpSpPr>
        <a:xfrm>
          <a:off x="0" y="0"/>
          <a:ext cx="0" cy="0"/>
          <a:chOff x="0" y="0"/>
          <a:chExt cx="0" cy="0"/>
        </a:xfrm>
      </p:grpSpPr>
      <p:sp>
        <p:nvSpPr>
          <p:cNvPr id="90" name="Google Shape;90;p21"/>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1" name="Google Shape;91;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92" name="Google Shape;92;p21"/>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93" name="Google Shape;93;p21"/>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94" name="Google Shape;94;p2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lstStyle>
            <a:lvl1pPr indent="-342900" lvl="0" marL="457200" rtl="0" algn="l">
              <a:lnSpc>
                <a:spcPct val="115000"/>
              </a:lnSpc>
              <a:spcBef>
                <a:spcPts val="0"/>
              </a:spcBef>
              <a:spcAft>
                <a:spcPts val="0"/>
              </a:spcAft>
              <a:buClr>
                <a:schemeClr val="lt1"/>
              </a:buClr>
              <a:buSzPts val="1800"/>
              <a:buChar char="●"/>
              <a:defRPr>
                <a:solidFill>
                  <a:schemeClr val="lt1"/>
                </a:solidFill>
              </a:defRPr>
            </a:lvl1pPr>
            <a:lvl2pPr indent="-317500" lvl="1" marL="914400" rtl="0" algn="l">
              <a:lnSpc>
                <a:spcPct val="115000"/>
              </a:lnSpc>
              <a:spcBef>
                <a:spcPts val="1600"/>
              </a:spcBef>
              <a:spcAft>
                <a:spcPts val="0"/>
              </a:spcAft>
              <a:buClr>
                <a:schemeClr val="lt1"/>
              </a:buClr>
              <a:buSzPts val="1400"/>
              <a:buChar char="○"/>
              <a:defRPr>
                <a:solidFill>
                  <a:schemeClr val="lt1"/>
                </a:solidFill>
              </a:defRPr>
            </a:lvl2pPr>
            <a:lvl3pPr indent="-317500" lvl="2" marL="1371600" rtl="0" algn="l">
              <a:lnSpc>
                <a:spcPct val="115000"/>
              </a:lnSpc>
              <a:spcBef>
                <a:spcPts val="1600"/>
              </a:spcBef>
              <a:spcAft>
                <a:spcPts val="0"/>
              </a:spcAft>
              <a:buClr>
                <a:schemeClr val="lt1"/>
              </a:buClr>
              <a:buSzPts val="1400"/>
              <a:buChar char="■"/>
              <a:defRPr>
                <a:solidFill>
                  <a:schemeClr val="lt1"/>
                </a:solidFill>
              </a:defRPr>
            </a:lvl3pPr>
            <a:lvl4pPr indent="-317500" lvl="3" marL="1828800" rtl="0" algn="l">
              <a:lnSpc>
                <a:spcPct val="115000"/>
              </a:lnSpc>
              <a:spcBef>
                <a:spcPts val="1600"/>
              </a:spcBef>
              <a:spcAft>
                <a:spcPts val="0"/>
              </a:spcAft>
              <a:buClr>
                <a:schemeClr val="lt1"/>
              </a:buClr>
              <a:buSzPts val="1400"/>
              <a:buChar char="●"/>
              <a:defRPr>
                <a:solidFill>
                  <a:schemeClr val="lt1"/>
                </a:solidFill>
              </a:defRPr>
            </a:lvl4pPr>
            <a:lvl5pPr indent="-317500" lvl="4" marL="2286000" rtl="0" algn="l">
              <a:lnSpc>
                <a:spcPct val="115000"/>
              </a:lnSpc>
              <a:spcBef>
                <a:spcPts val="1600"/>
              </a:spcBef>
              <a:spcAft>
                <a:spcPts val="0"/>
              </a:spcAft>
              <a:buClr>
                <a:schemeClr val="lt1"/>
              </a:buClr>
              <a:buSzPts val="1400"/>
              <a:buChar char="○"/>
              <a:defRPr>
                <a:solidFill>
                  <a:schemeClr val="lt1"/>
                </a:solidFill>
              </a:defRPr>
            </a:lvl5pPr>
            <a:lvl6pPr indent="-317500" lvl="5" marL="2743200" rtl="0" algn="l">
              <a:lnSpc>
                <a:spcPct val="115000"/>
              </a:lnSpc>
              <a:spcBef>
                <a:spcPts val="1600"/>
              </a:spcBef>
              <a:spcAft>
                <a:spcPts val="0"/>
              </a:spcAft>
              <a:buClr>
                <a:schemeClr val="lt1"/>
              </a:buClr>
              <a:buSzPts val="1400"/>
              <a:buChar char="■"/>
              <a:defRPr>
                <a:solidFill>
                  <a:schemeClr val="lt1"/>
                </a:solidFill>
              </a:defRPr>
            </a:lvl6pPr>
            <a:lvl7pPr indent="-317500" lvl="6" marL="3200400" rtl="0" algn="l">
              <a:lnSpc>
                <a:spcPct val="115000"/>
              </a:lnSpc>
              <a:spcBef>
                <a:spcPts val="1600"/>
              </a:spcBef>
              <a:spcAft>
                <a:spcPts val="0"/>
              </a:spcAft>
              <a:buClr>
                <a:schemeClr val="lt1"/>
              </a:buClr>
              <a:buSzPts val="1400"/>
              <a:buChar char="●"/>
              <a:defRPr>
                <a:solidFill>
                  <a:schemeClr val="lt1"/>
                </a:solidFill>
              </a:defRPr>
            </a:lvl7pPr>
            <a:lvl8pPr indent="-317500" lvl="7" marL="3657600" rtl="0" algn="l">
              <a:lnSpc>
                <a:spcPct val="115000"/>
              </a:lnSpc>
              <a:spcBef>
                <a:spcPts val="1600"/>
              </a:spcBef>
              <a:spcAft>
                <a:spcPts val="0"/>
              </a:spcAft>
              <a:buClr>
                <a:schemeClr val="lt1"/>
              </a:buClr>
              <a:buSzPts val="1400"/>
              <a:buChar char="○"/>
              <a:defRPr>
                <a:solidFill>
                  <a:schemeClr val="lt1"/>
                </a:solidFill>
              </a:defRPr>
            </a:lvl8pPr>
            <a:lvl9pPr indent="-317500" lvl="8" marL="4114800" rtl="0" algn="l">
              <a:lnSpc>
                <a:spcPct val="115000"/>
              </a:lnSpc>
              <a:spcBef>
                <a:spcPts val="1600"/>
              </a:spcBef>
              <a:spcAft>
                <a:spcPts val="1600"/>
              </a:spcAft>
              <a:buClr>
                <a:schemeClr val="lt1"/>
              </a:buClr>
              <a:buSzPts val="1400"/>
              <a:buChar char="■"/>
              <a:defRPr>
                <a:solidFill>
                  <a:schemeClr val="lt1"/>
                </a:solidFill>
              </a:defRPr>
            </a:lvl9pPr>
          </a:lstStyle>
          <a:p/>
        </p:txBody>
      </p:sp>
      <p:sp>
        <p:nvSpPr>
          <p:cNvPr id="95" name="Google Shape;95;p2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9" name="Google Shape;19;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0" name="Google Shape;20;p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6" name="Shape 96"/>
        <p:cNvGrpSpPr/>
        <p:nvPr/>
      </p:nvGrpSpPr>
      <p:grpSpPr>
        <a:xfrm>
          <a:off x="0" y="0"/>
          <a:ext cx="0" cy="0"/>
          <a:chOff x="0" y="0"/>
          <a:chExt cx="0" cy="0"/>
        </a:xfrm>
      </p:grpSpPr>
      <p:sp>
        <p:nvSpPr>
          <p:cNvPr id="97" name="Google Shape;9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rtl="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98" name="Google Shape;98;p2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9" name="Shape 99"/>
        <p:cNvGrpSpPr/>
        <p:nvPr/>
      </p:nvGrpSpPr>
      <p:grpSpPr>
        <a:xfrm>
          <a:off x="0" y="0"/>
          <a:ext cx="0" cy="0"/>
          <a:chOff x="0" y="0"/>
          <a:chExt cx="0" cy="0"/>
        </a:xfrm>
      </p:grpSpPr>
      <p:sp>
        <p:nvSpPr>
          <p:cNvPr id="100" name="Google Shape;100;p23"/>
          <p:cNvSpPr txBox="1"/>
          <p:nvPr>
            <p:ph hasCustomPrompt="1" type="title"/>
          </p:nvPr>
        </p:nvSpPr>
        <p:spPr>
          <a:xfrm>
            <a:off x="311700" y="1255275"/>
            <a:ext cx="8520600" cy="1890600"/>
          </a:xfrm>
          <a:prstGeom prst="rect">
            <a:avLst/>
          </a:prstGeom>
          <a:noFill/>
          <a:ln>
            <a:noFill/>
          </a:ln>
        </p:spPr>
        <p:txBody>
          <a:bodyPr anchorCtr="0" anchor="b" bIns="91425" lIns="91425" spcFirstLastPara="1" rIns="91425" wrap="square" tIns="91425"/>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01" name="Google Shape;101;p23"/>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02" name="Google Shape;102;p2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3" name="Shape 103"/>
        <p:cNvGrpSpPr/>
        <p:nvPr/>
      </p:nvGrpSpPr>
      <p:grpSpPr>
        <a:xfrm>
          <a:off x="0" y="0"/>
          <a:ext cx="0" cy="0"/>
          <a:chOff x="0" y="0"/>
          <a:chExt cx="0" cy="0"/>
        </a:xfrm>
      </p:grpSpPr>
      <p:sp>
        <p:nvSpPr>
          <p:cNvPr id="104" name="Google Shape;104;p2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p4"/>
          <p:cNvSpPr txBox="1"/>
          <p:nvPr>
            <p:ph type="title"/>
          </p:nvPr>
        </p:nvSpPr>
        <p:spPr>
          <a:xfrm>
            <a:off x="671250" y="2141250"/>
            <a:ext cx="7852200" cy="861000"/>
          </a:xfrm>
          <a:prstGeom prst="rect">
            <a:avLst/>
          </a:prstGeom>
          <a:noFill/>
          <a:ln>
            <a:noFill/>
          </a:ln>
        </p:spPr>
        <p:txBody>
          <a:bodyPr anchorCtr="0" anchor="ctr" bIns="91425" lIns="91425" spcFirstLastPara="1" rIns="91425" wrap="square" tIns="91425"/>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3" name="Google Shape;23;p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4" name="Shape 24"/>
        <p:cNvGrpSpPr/>
        <p:nvPr/>
      </p:nvGrpSpPr>
      <p:grpSpPr>
        <a:xfrm>
          <a:off x="0" y="0"/>
          <a:ext cx="0" cy="0"/>
          <a:chOff x="0" y="0"/>
          <a:chExt cx="0" cy="0"/>
        </a:xfrm>
      </p:grpSpPr>
      <p:sp>
        <p:nvSpPr>
          <p:cNvPr id="25" name="Google Shape;25;p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8" name="Google Shape;28;p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 name="Google Shape;29;p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0" name="Google Shape;30;p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3" name="Google Shape;33;p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 name="Shape 34"/>
        <p:cNvGrpSpPr/>
        <p:nvPr/>
      </p:nvGrpSpPr>
      <p:grpSpPr>
        <a:xfrm>
          <a:off x="0" y="0"/>
          <a:ext cx="0" cy="0"/>
          <a:chOff x="0" y="0"/>
          <a:chExt cx="0" cy="0"/>
        </a:xfrm>
      </p:grpSpPr>
      <p:sp>
        <p:nvSpPr>
          <p:cNvPr id="35" name="Google Shape;35;p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6" name="Google Shape;36;p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7" name="Google Shape;37;p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8" name="Shape 38"/>
        <p:cNvGrpSpPr/>
        <p:nvPr/>
      </p:nvGrpSpPr>
      <p:grpSpPr>
        <a:xfrm>
          <a:off x="0" y="0"/>
          <a:ext cx="0" cy="0"/>
          <a:chOff x="0" y="0"/>
          <a:chExt cx="0" cy="0"/>
        </a:xfrm>
      </p:grpSpPr>
      <p:sp>
        <p:nvSpPr>
          <p:cNvPr id="39" name="Google Shape;39;p9"/>
          <p:cNvSpPr txBox="1"/>
          <p:nvPr>
            <p:ph type="title"/>
          </p:nvPr>
        </p:nvSpPr>
        <p:spPr>
          <a:xfrm>
            <a:off x="490250" y="526350"/>
            <a:ext cx="6227100" cy="4090800"/>
          </a:xfrm>
          <a:prstGeom prst="rect">
            <a:avLst/>
          </a:prstGeom>
          <a:noFill/>
          <a:ln>
            <a:noFill/>
          </a:ln>
        </p:spPr>
        <p:txBody>
          <a:bodyPr anchorCtr="0" anchor="ctr" bIns="91425" lIns="91425" spcFirstLastPara="1" rIns="91425" wrap="square" tIns="91425"/>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40" name="Google Shape;40;p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10"/>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 name="Google Shape;43;p10"/>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10"/>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5" name="Google Shape;45;p10"/>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6" name="Google Shape;46;p1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47" name="Google Shape;47;p1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1pPr>
            <a:lvl2pPr lvl="1"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accent3"/>
              </a:buClr>
              <a:buSzPts val="1800"/>
              <a:buFont typeface="Average"/>
              <a:buChar char="●"/>
              <a:defRPr b="0" i="0" sz="1800" u="none" cap="none" strike="noStrike">
                <a:solidFill>
                  <a:schemeClr val="accent3"/>
                </a:solidFill>
                <a:latin typeface="Average"/>
                <a:ea typeface="Average"/>
                <a:cs typeface="Average"/>
                <a:sym typeface="Average"/>
              </a:defRPr>
            </a:lvl1pPr>
            <a:lvl2pPr indent="-317500" lvl="1" marL="9144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2pPr>
            <a:lvl3pPr indent="-317500" lvl="2" marL="13716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3pPr>
            <a:lvl4pPr indent="-317500" lvl="3" marL="18288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4pPr>
            <a:lvl5pPr indent="-317500" lvl="4" marL="22860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5pPr>
            <a:lvl6pPr indent="-317500" lvl="5" marL="27432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6pPr>
            <a:lvl7pPr indent="-317500" lvl="6" marL="32004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7pPr>
            <a:lvl8pPr indent="-317500" lvl="7" marL="36576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8pPr>
            <a:lvl9pPr indent="-317500" lvl="8" marL="4114800" marR="0" rtl="0" algn="l">
              <a:lnSpc>
                <a:spcPct val="115000"/>
              </a:lnSpc>
              <a:spcBef>
                <a:spcPts val="1600"/>
              </a:spcBef>
              <a:spcAft>
                <a:spcPts val="160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5" name="Shape 55"/>
        <p:cNvGrpSpPr/>
        <p:nvPr/>
      </p:nvGrpSpPr>
      <p:grpSpPr>
        <a:xfrm>
          <a:off x="0" y="0"/>
          <a:ext cx="0" cy="0"/>
          <a:chOff x="0" y="0"/>
          <a:chExt cx="0" cy="0"/>
        </a:xfrm>
      </p:grpSpPr>
      <p:sp>
        <p:nvSpPr>
          <p:cNvPr id="56" name="Google Shape;56;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1pPr>
            <a:lvl2pPr lvl="1"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9pPr>
          </a:lstStyle>
          <a:p/>
        </p:txBody>
      </p:sp>
      <p:sp>
        <p:nvSpPr>
          <p:cNvPr id="57" name="Google Shape;57;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accent3"/>
              </a:buClr>
              <a:buSzPts val="1800"/>
              <a:buFont typeface="Average"/>
              <a:buChar char="●"/>
              <a:defRPr b="0" i="0" sz="1800" u="none" cap="none" strike="noStrike">
                <a:solidFill>
                  <a:schemeClr val="accent3"/>
                </a:solidFill>
                <a:latin typeface="Average"/>
                <a:ea typeface="Average"/>
                <a:cs typeface="Average"/>
                <a:sym typeface="Average"/>
              </a:defRPr>
            </a:lvl1pPr>
            <a:lvl2pPr indent="-317500" lvl="1" marL="9144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2pPr>
            <a:lvl3pPr indent="-317500" lvl="2" marL="13716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3pPr>
            <a:lvl4pPr indent="-317500" lvl="3" marL="18288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4pPr>
            <a:lvl5pPr indent="-317500" lvl="4" marL="22860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5pPr>
            <a:lvl6pPr indent="-317500" lvl="5" marL="27432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6pPr>
            <a:lvl7pPr indent="-317500" lvl="6" marL="32004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7pPr>
            <a:lvl8pPr indent="-317500" lvl="7" marL="36576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8pPr>
            <a:lvl9pPr indent="-317500" lvl="8" marL="4114800" marR="0" rtl="0" algn="l">
              <a:lnSpc>
                <a:spcPct val="115000"/>
              </a:lnSpc>
              <a:spcBef>
                <a:spcPts val="1600"/>
              </a:spcBef>
              <a:spcAft>
                <a:spcPts val="160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9pPr>
          </a:lstStyle>
          <a:p/>
        </p:txBody>
      </p:sp>
      <p:sp>
        <p:nvSpPr>
          <p:cNvPr id="58" name="Google Shape;58;p1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6.png"/><Relationship Id="rId13" Type="http://schemas.openxmlformats.org/officeDocument/2006/relationships/image" Target="../media/image13.png"/><Relationship Id="rId12"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9.png"/><Relationship Id="rId8" Type="http://schemas.openxmlformats.org/officeDocument/2006/relationships/image" Target="../media/image17.png"/></Relationships>
</file>

<file path=ppt/slides/_rels/slide27.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6.png"/><Relationship Id="rId13" Type="http://schemas.openxmlformats.org/officeDocument/2006/relationships/image" Target="../media/image13.png"/><Relationship Id="rId12"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9.png"/><Relationship Id="rId8" Type="http://schemas.openxmlformats.org/officeDocument/2006/relationships/image" Target="../media/image17.png"/></Relationships>
</file>

<file path=ppt/slides/_rels/slide28.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6.png"/><Relationship Id="rId13" Type="http://schemas.openxmlformats.org/officeDocument/2006/relationships/image" Target="../media/image13.png"/><Relationship Id="rId12"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9.png"/><Relationship Id="rId8"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4.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7.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25.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s://pytorch.org/tutorials/intermediate/seq2seq_translation_tutorial.htm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6.pn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id="109" name="Google Shape;109;p25"/>
          <p:cNvPicPr preferRelativeResize="0"/>
          <p:nvPr/>
        </p:nvPicPr>
        <p:blipFill rotWithShape="1">
          <a:blip r:embed="rId3">
            <a:alphaModFix/>
          </a:blip>
          <a:srcRect b="3883" l="0" r="0" t="0"/>
          <a:stretch/>
        </p:blipFill>
        <p:spPr>
          <a:xfrm>
            <a:off x="3091351" y="0"/>
            <a:ext cx="2961299"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NLP exercise #1</a:t>
            </a:r>
            <a:endParaRPr/>
          </a:p>
        </p:txBody>
      </p:sp>
      <p:sp>
        <p:nvSpPr>
          <p:cNvPr id="164" name="Google Shape;164;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question </a:t>
            </a:r>
            <a:r>
              <a:rPr i="1" lang="en"/>
              <a:t>q</a:t>
            </a:r>
            <a:r>
              <a:rPr lang="en"/>
              <a:t>, we have:</a:t>
            </a:r>
            <a:endParaRPr/>
          </a:p>
          <a:p>
            <a:pPr indent="-342900" lvl="0" marL="457200" rtl="0" algn="l">
              <a:spcBef>
                <a:spcPts val="0"/>
              </a:spcBef>
              <a:spcAft>
                <a:spcPts val="0"/>
              </a:spcAft>
              <a:buSzPts val="1800"/>
              <a:buChar char="●"/>
            </a:pPr>
            <a:r>
              <a:rPr i="1" lang="en"/>
              <a:t>x</a:t>
            </a:r>
            <a:r>
              <a:rPr lang="en"/>
              <a:t> := a variable-length list of topics</a:t>
            </a:r>
            <a:endParaRPr/>
          </a:p>
          <a:p>
            <a:pPr indent="-342900" lvl="0" marL="457200" rtl="0" algn="l">
              <a:spcBef>
                <a:spcPts val="0"/>
              </a:spcBef>
              <a:spcAft>
                <a:spcPts val="0"/>
              </a:spcAft>
              <a:buSzPts val="1800"/>
              <a:buChar char="●"/>
            </a:pPr>
            <a:r>
              <a:rPr i="1" lang="en"/>
              <a:t>y</a:t>
            </a:r>
            <a:r>
              <a:rPr lang="en"/>
              <a:t>:= a indicator r.v. for whether the question is related to 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want to train a supervised model on </a:t>
            </a:r>
            <a:r>
              <a:rPr i="1" lang="en"/>
              <a:t>(x,y).</a:t>
            </a:r>
            <a:r>
              <a:rPr lang="en"/>
              <a:t>  What model do we select?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NLP exercise #1</a:t>
            </a:r>
            <a:endParaRPr/>
          </a:p>
        </p:txBody>
      </p:sp>
      <p:sp>
        <p:nvSpPr>
          <p:cNvPr id="170" name="Google Shape;170;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question </a:t>
            </a:r>
            <a:r>
              <a:rPr i="1" lang="en"/>
              <a:t>q</a:t>
            </a:r>
            <a:r>
              <a:rPr lang="en"/>
              <a:t>, we have:</a:t>
            </a:r>
            <a:endParaRPr/>
          </a:p>
          <a:p>
            <a:pPr indent="-342900" lvl="0" marL="457200" rtl="0" algn="l">
              <a:spcBef>
                <a:spcPts val="0"/>
              </a:spcBef>
              <a:spcAft>
                <a:spcPts val="0"/>
              </a:spcAft>
              <a:buSzPts val="1800"/>
              <a:buChar char="●"/>
            </a:pPr>
            <a:r>
              <a:rPr i="1" lang="en"/>
              <a:t>x</a:t>
            </a:r>
            <a:r>
              <a:rPr lang="en"/>
              <a:t> := a variable-length list of topics</a:t>
            </a:r>
            <a:endParaRPr/>
          </a:p>
          <a:p>
            <a:pPr indent="-342900" lvl="0" marL="457200" rtl="0" algn="l">
              <a:spcBef>
                <a:spcPts val="0"/>
              </a:spcBef>
              <a:spcAft>
                <a:spcPts val="0"/>
              </a:spcAft>
              <a:buSzPts val="1800"/>
              <a:buChar char="●"/>
            </a:pPr>
            <a:r>
              <a:rPr i="1" lang="en"/>
              <a:t>y</a:t>
            </a:r>
            <a:r>
              <a:rPr lang="en"/>
              <a:t>:= a indicator r.v. for whether the question is related to 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want to train a supervised model on </a:t>
            </a:r>
            <a:r>
              <a:rPr i="1" lang="en"/>
              <a:t>(x,y).</a:t>
            </a:r>
            <a:r>
              <a:rPr lang="en"/>
              <a:t>  What model do we select?</a:t>
            </a:r>
            <a:endParaRPr/>
          </a:p>
          <a:p>
            <a:pPr indent="-342900" lvl="0" marL="457200" rtl="0" algn="l">
              <a:spcBef>
                <a:spcPts val="0"/>
              </a:spcBef>
              <a:spcAft>
                <a:spcPts val="0"/>
              </a:spcAft>
              <a:buClr>
                <a:srgbClr val="FF9900"/>
              </a:buClr>
              <a:buSzPts val="1800"/>
              <a:buChar char="●"/>
            </a:pPr>
            <a:r>
              <a:rPr lang="en">
                <a:solidFill>
                  <a:srgbClr val="FF9900"/>
                </a:solidFill>
              </a:rPr>
              <a:t>Given a vocab of </a:t>
            </a:r>
            <a:r>
              <a:rPr i="1" lang="en">
                <a:solidFill>
                  <a:srgbClr val="FF9900"/>
                </a:solidFill>
              </a:rPr>
              <a:t>m </a:t>
            </a:r>
            <a:r>
              <a:rPr lang="en">
                <a:solidFill>
                  <a:srgbClr val="FF9900"/>
                </a:solidFill>
              </a:rPr>
              <a:t>topics, we could create </a:t>
            </a:r>
            <a:r>
              <a:rPr i="1" lang="en">
                <a:solidFill>
                  <a:srgbClr val="FF9900"/>
                </a:solidFill>
              </a:rPr>
              <a:t>m-</a:t>
            </a:r>
            <a:r>
              <a:rPr lang="en">
                <a:solidFill>
                  <a:srgbClr val="FF9900"/>
                </a:solidFill>
              </a:rPr>
              <a:t>dimensional features with bagging, then train any classification model (logistic regression, random forest, MLP, etc.)</a:t>
            </a:r>
            <a:endParaRPr>
              <a:solidFill>
                <a:srgbClr val="FF9900"/>
              </a:solidFill>
            </a:endParaRPr>
          </a:p>
          <a:p>
            <a:pPr indent="-342900" lvl="0" marL="457200" rtl="0" algn="l">
              <a:spcBef>
                <a:spcPts val="0"/>
              </a:spcBef>
              <a:spcAft>
                <a:spcPts val="0"/>
              </a:spcAft>
              <a:buClr>
                <a:srgbClr val="FF9900"/>
              </a:buClr>
              <a:buSzPts val="1800"/>
              <a:buChar char="●"/>
            </a:pPr>
            <a:r>
              <a:rPr lang="en">
                <a:solidFill>
                  <a:srgbClr val="FF9900"/>
                </a:solidFill>
              </a:rPr>
              <a:t>Or we could just use an LSTM. </a:t>
            </a:r>
            <a:endParaRPr>
              <a:solidFill>
                <a:srgbClr val="FF99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a:t>
            </a:r>
            <a:r>
              <a:rPr lang="en"/>
              <a:t>NLP exercise #2</a:t>
            </a:r>
            <a:endParaRPr/>
          </a:p>
        </p:txBody>
      </p:sp>
      <p:sp>
        <p:nvSpPr>
          <p:cNvPr id="176" name="Google Shape;176;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question </a:t>
            </a:r>
            <a:r>
              <a:rPr i="1" lang="en"/>
              <a:t>q</a:t>
            </a:r>
            <a:r>
              <a:rPr lang="en"/>
              <a:t>, we have:</a:t>
            </a:r>
            <a:endParaRPr/>
          </a:p>
          <a:p>
            <a:pPr indent="-342900" lvl="0" marL="457200" rtl="0" algn="l">
              <a:spcBef>
                <a:spcPts val="0"/>
              </a:spcBef>
              <a:spcAft>
                <a:spcPts val="0"/>
              </a:spcAft>
              <a:buSzPts val="1800"/>
              <a:buChar char="●"/>
            </a:pPr>
            <a:r>
              <a:rPr i="1" lang="en"/>
              <a:t>x</a:t>
            </a:r>
            <a:r>
              <a:rPr lang="en"/>
              <a:t> := a variable-length pair of tuples: (topic, probability of relevance)</a:t>
            </a:r>
            <a:endParaRPr/>
          </a:p>
          <a:p>
            <a:pPr indent="-317500" lvl="1" marL="914400" rtl="0" algn="l">
              <a:spcBef>
                <a:spcPts val="0"/>
              </a:spcBef>
              <a:spcAft>
                <a:spcPts val="0"/>
              </a:spcAft>
              <a:buSzPts val="1400"/>
              <a:buChar char="○"/>
            </a:pPr>
            <a:r>
              <a:rPr lang="en"/>
              <a:t>Each question is required to have at least 3 topics.</a:t>
            </a:r>
            <a:endParaRPr/>
          </a:p>
          <a:p>
            <a:pPr indent="-342900" lvl="0" marL="457200" rtl="0" algn="l">
              <a:spcBef>
                <a:spcPts val="0"/>
              </a:spcBef>
              <a:spcAft>
                <a:spcPts val="0"/>
              </a:spcAft>
              <a:buSzPts val="1800"/>
              <a:buChar char="●"/>
            </a:pPr>
            <a:r>
              <a:rPr i="1" lang="en"/>
              <a:t>y</a:t>
            </a:r>
            <a:r>
              <a:rPr lang="en"/>
              <a:t>:= a indicator r.v. for whether the question is related to 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want to train a supervised model on </a:t>
            </a:r>
            <a:r>
              <a:rPr i="1" lang="en"/>
              <a:t>(x,y).</a:t>
            </a:r>
            <a:r>
              <a:rPr lang="en"/>
              <a:t>  What model do we select?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NLP exercise #2</a:t>
            </a:r>
            <a:endParaRPr/>
          </a:p>
        </p:txBody>
      </p:sp>
      <p:sp>
        <p:nvSpPr>
          <p:cNvPr id="182" name="Google Shape;182;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question </a:t>
            </a:r>
            <a:r>
              <a:rPr i="1" lang="en"/>
              <a:t>q</a:t>
            </a:r>
            <a:r>
              <a:rPr lang="en"/>
              <a:t>, we have:</a:t>
            </a:r>
            <a:endParaRPr/>
          </a:p>
          <a:p>
            <a:pPr indent="-342900" lvl="0" marL="457200" rtl="0" algn="l">
              <a:spcBef>
                <a:spcPts val="0"/>
              </a:spcBef>
              <a:spcAft>
                <a:spcPts val="0"/>
              </a:spcAft>
              <a:buSzPts val="1800"/>
              <a:buChar char="●"/>
            </a:pPr>
            <a:r>
              <a:rPr i="1" lang="en"/>
              <a:t>x</a:t>
            </a:r>
            <a:r>
              <a:rPr lang="en"/>
              <a:t> := a variable-length pair of tuples: (topic, probability of relevance)</a:t>
            </a:r>
            <a:endParaRPr/>
          </a:p>
          <a:p>
            <a:pPr indent="-317500" lvl="1" marL="914400" rtl="0" algn="l">
              <a:spcBef>
                <a:spcPts val="0"/>
              </a:spcBef>
              <a:spcAft>
                <a:spcPts val="0"/>
              </a:spcAft>
              <a:buSzPts val="1400"/>
              <a:buChar char="○"/>
            </a:pPr>
            <a:r>
              <a:rPr lang="en"/>
              <a:t>Each question is required to have at least 3 topics.</a:t>
            </a:r>
            <a:endParaRPr/>
          </a:p>
          <a:p>
            <a:pPr indent="-342900" lvl="0" marL="457200" rtl="0" algn="l">
              <a:spcBef>
                <a:spcPts val="0"/>
              </a:spcBef>
              <a:spcAft>
                <a:spcPts val="0"/>
              </a:spcAft>
              <a:buSzPts val="1800"/>
              <a:buChar char="●"/>
            </a:pPr>
            <a:r>
              <a:rPr i="1" lang="en"/>
              <a:t>y</a:t>
            </a:r>
            <a:r>
              <a:rPr lang="en"/>
              <a:t>:= a indicator r.v. for whether the question is related to 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want to train a supervised model on </a:t>
            </a:r>
            <a:r>
              <a:rPr i="1" lang="en"/>
              <a:t>(x,y).</a:t>
            </a:r>
            <a:r>
              <a:rPr lang="en"/>
              <a:t>  What model do we select?</a:t>
            </a:r>
            <a:endParaRPr/>
          </a:p>
          <a:p>
            <a:pPr indent="-342900" lvl="0" marL="457200" rtl="0" algn="l">
              <a:spcBef>
                <a:spcPts val="0"/>
              </a:spcBef>
              <a:spcAft>
                <a:spcPts val="0"/>
              </a:spcAft>
              <a:buClr>
                <a:srgbClr val="FF9900"/>
              </a:buClr>
              <a:buSzPts val="1800"/>
              <a:buChar char="●"/>
            </a:pPr>
            <a:r>
              <a:rPr lang="en">
                <a:solidFill>
                  <a:srgbClr val="FF9900"/>
                </a:solidFill>
              </a:rPr>
              <a:t>We could reuse the bagging approach and substitute the count for a probability.</a:t>
            </a:r>
            <a:endParaRPr>
              <a:solidFill>
                <a:srgbClr val="FF9900"/>
              </a:solidFill>
            </a:endParaRPr>
          </a:p>
          <a:p>
            <a:pPr indent="-342900" lvl="0" marL="457200" rtl="0" algn="l">
              <a:spcBef>
                <a:spcPts val="0"/>
              </a:spcBef>
              <a:spcAft>
                <a:spcPts val="0"/>
              </a:spcAft>
              <a:buClr>
                <a:srgbClr val="FF9900"/>
              </a:buClr>
              <a:buSzPts val="1800"/>
              <a:buChar char="●"/>
            </a:pPr>
            <a:r>
              <a:rPr lang="en">
                <a:solidFill>
                  <a:srgbClr val="FF9900"/>
                </a:solidFill>
              </a:rPr>
              <a:t>We could sort by probability of relevance and pass the 3 most relevant features.</a:t>
            </a:r>
            <a:endParaRPr>
              <a:solidFill>
                <a:srgbClr val="FF9900"/>
              </a:solidFill>
            </a:endParaRPr>
          </a:p>
          <a:p>
            <a:pPr indent="-342900" lvl="0" marL="457200" rtl="0" algn="l">
              <a:spcBef>
                <a:spcPts val="0"/>
              </a:spcBef>
              <a:spcAft>
                <a:spcPts val="0"/>
              </a:spcAft>
              <a:buClr>
                <a:srgbClr val="FF9900"/>
              </a:buClr>
              <a:buSzPts val="1800"/>
              <a:buChar char="●"/>
            </a:pPr>
            <a:r>
              <a:rPr lang="en">
                <a:solidFill>
                  <a:srgbClr val="FF9900"/>
                </a:solidFill>
              </a:rPr>
              <a:t>Or we could just use an LSTM. </a:t>
            </a:r>
            <a:endParaRPr>
              <a:solidFill>
                <a:srgbClr val="FF99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a:t>
            </a:r>
            <a:r>
              <a:rPr lang="en"/>
              <a:t>NLP exercise #3</a:t>
            </a:r>
            <a:endParaRPr/>
          </a:p>
        </p:txBody>
      </p:sp>
      <p:sp>
        <p:nvSpPr>
          <p:cNvPr id="188" name="Google Shape;188;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question </a:t>
            </a:r>
            <a:r>
              <a:rPr i="1" lang="en"/>
              <a:t>q</a:t>
            </a:r>
            <a:r>
              <a:rPr lang="en"/>
              <a:t>, we have:</a:t>
            </a:r>
            <a:endParaRPr/>
          </a:p>
          <a:p>
            <a:pPr indent="-342900" lvl="0" marL="457200" rtl="0" algn="l">
              <a:spcBef>
                <a:spcPts val="0"/>
              </a:spcBef>
              <a:spcAft>
                <a:spcPts val="0"/>
              </a:spcAft>
              <a:buSzPts val="1800"/>
              <a:buChar char="●"/>
            </a:pPr>
            <a:r>
              <a:rPr i="1" lang="en"/>
              <a:t>x</a:t>
            </a:r>
            <a:r>
              <a:rPr lang="en"/>
              <a:t> := a variable-length text of the question</a:t>
            </a:r>
            <a:endParaRPr/>
          </a:p>
          <a:p>
            <a:pPr indent="-342900" lvl="0" marL="457200" rtl="0" algn="l">
              <a:spcBef>
                <a:spcPts val="0"/>
              </a:spcBef>
              <a:spcAft>
                <a:spcPts val="0"/>
              </a:spcAft>
              <a:buSzPts val="1800"/>
              <a:buChar char="●"/>
            </a:pPr>
            <a:r>
              <a:rPr i="1" lang="en"/>
              <a:t>y</a:t>
            </a:r>
            <a:r>
              <a:rPr lang="en"/>
              <a:t>:= a indicator r.v. for whether the question is related to 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want to train a supervised model on </a:t>
            </a:r>
            <a:r>
              <a:rPr i="1" lang="en"/>
              <a:t>(x,y).</a:t>
            </a:r>
            <a:r>
              <a:rPr lang="en"/>
              <a:t>  What model do we select?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NLP exercise #3</a:t>
            </a:r>
            <a:endParaRPr/>
          </a:p>
        </p:txBody>
      </p:sp>
      <p:sp>
        <p:nvSpPr>
          <p:cNvPr id="194" name="Google Shape;194;p39"/>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How might I determine whether the best model in this instance is Support Vector Machines?  I feel that there are a number of viable options, and I am confused as to how this model differs from other approaches in performance.</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NLP exercise #3</a:t>
            </a:r>
            <a:endParaRPr/>
          </a:p>
        </p:txBody>
      </p:sp>
      <p:sp>
        <p:nvSpPr>
          <p:cNvPr id="200" name="Google Shape;200;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question </a:t>
            </a:r>
            <a:r>
              <a:rPr i="1" lang="en"/>
              <a:t>q</a:t>
            </a:r>
            <a:r>
              <a:rPr lang="en"/>
              <a:t>, we have:</a:t>
            </a:r>
            <a:endParaRPr/>
          </a:p>
          <a:p>
            <a:pPr indent="-342900" lvl="0" marL="457200" rtl="0" algn="l">
              <a:spcBef>
                <a:spcPts val="0"/>
              </a:spcBef>
              <a:spcAft>
                <a:spcPts val="0"/>
              </a:spcAft>
              <a:buSzPts val="1800"/>
              <a:buChar char="●"/>
            </a:pPr>
            <a:r>
              <a:rPr i="1" lang="en"/>
              <a:t>x</a:t>
            </a:r>
            <a:r>
              <a:rPr lang="en"/>
              <a:t> := a variable-length text of the question</a:t>
            </a:r>
            <a:endParaRPr/>
          </a:p>
          <a:p>
            <a:pPr indent="-342900" lvl="0" marL="457200" rtl="0" algn="l">
              <a:spcBef>
                <a:spcPts val="0"/>
              </a:spcBef>
              <a:spcAft>
                <a:spcPts val="0"/>
              </a:spcAft>
              <a:buSzPts val="1800"/>
              <a:buChar char="●"/>
            </a:pPr>
            <a:r>
              <a:rPr i="1" lang="en"/>
              <a:t>y</a:t>
            </a:r>
            <a:r>
              <a:rPr lang="en"/>
              <a:t>:= a indicator r.v. for whether the question is related to 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want to train a supervised model on </a:t>
            </a:r>
            <a:r>
              <a:rPr i="1" lang="en"/>
              <a:t>(x,y).</a:t>
            </a:r>
            <a:r>
              <a:rPr lang="en"/>
              <a:t>  What model do we select?</a:t>
            </a:r>
            <a:endParaRPr/>
          </a:p>
          <a:p>
            <a:pPr indent="-342900" lvl="0" marL="457200" rtl="0" algn="l">
              <a:spcBef>
                <a:spcPts val="0"/>
              </a:spcBef>
              <a:spcAft>
                <a:spcPts val="0"/>
              </a:spcAft>
              <a:buClr>
                <a:srgbClr val="FF9900"/>
              </a:buClr>
              <a:buSzPts val="1800"/>
              <a:buChar char="●"/>
            </a:pPr>
            <a:r>
              <a:rPr lang="en">
                <a:solidFill>
                  <a:srgbClr val="FF9900"/>
                </a:solidFill>
              </a:rPr>
              <a:t>We could manually try an </a:t>
            </a:r>
            <a:r>
              <a:rPr i="1" lang="en">
                <a:solidFill>
                  <a:srgbClr val="FF9900"/>
                </a:solidFill>
              </a:rPr>
              <a:t>n</a:t>
            </a:r>
            <a:r>
              <a:rPr lang="en">
                <a:solidFill>
                  <a:srgbClr val="FF9900"/>
                </a:solidFill>
              </a:rPr>
              <a:t>-gram model, which would be painful.</a:t>
            </a:r>
            <a:endParaRPr>
              <a:solidFill>
                <a:srgbClr val="FF9900"/>
              </a:solidFill>
            </a:endParaRPr>
          </a:p>
          <a:p>
            <a:pPr indent="-342900" lvl="0" marL="457200" rtl="0" algn="l">
              <a:spcBef>
                <a:spcPts val="0"/>
              </a:spcBef>
              <a:spcAft>
                <a:spcPts val="0"/>
              </a:spcAft>
              <a:buClr>
                <a:srgbClr val="FF9900"/>
              </a:buClr>
              <a:buSzPts val="1800"/>
              <a:buChar char="●"/>
            </a:pPr>
            <a:r>
              <a:rPr lang="en">
                <a:solidFill>
                  <a:srgbClr val="FF9900"/>
                </a:solidFill>
              </a:rPr>
              <a:t>We could use a 1-dimensional CNN.</a:t>
            </a:r>
            <a:endParaRPr>
              <a:solidFill>
                <a:srgbClr val="FF9900"/>
              </a:solidFill>
            </a:endParaRPr>
          </a:p>
          <a:p>
            <a:pPr indent="-342900" lvl="0" marL="457200" rtl="0" algn="l">
              <a:spcBef>
                <a:spcPts val="0"/>
              </a:spcBef>
              <a:spcAft>
                <a:spcPts val="0"/>
              </a:spcAft>
              <a:buClr>
                <a:srgbClr val="FF9900"/>
              </a:buClr>
              <a:buSzPts val="1800"/>
              <a:buChar char="●"/>
            </a:pPr>
            <a:r>
              <a:rPr lang="en">
                <a:solidFill>
                  <a:srgbClr val="FF9900"/>
                </a:solidFill>
              </a:rPr>
              <a:t>Or we could just use an LSTM. </a:t>
            </a:r>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a:t>
            </a:r>
            <a:r>
              <a:rPr lang="en"/>
              <a:t>NLP exercise #4</a:t>
            </a:r>
            <a:endParaRPr/>
          </a:p>
        </p:txBody>
      </p:sp>
      <p:sp>
        <p:nvSpPr>
          <p:cNvPr id="206" name="Google Shape;206;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question </a:t>
            </a:r>
            <a:r>
              <a:rPr i="1" lang="en"/>
              <a:t>q</a:t>
            </a:r>
            <a:r>
              <a:rPr lang="en"/>
              <a:t>, we have:</a:t>
            </a:r>
            <a:endParaRPr/>
          </a:p>
          <a:p>
            <a:pPr indent="-342900" lvl="0" marL="457200" rtl="0" algn="l">
              <a:spcBef>
                <a:spcPts val="0"/>
              </a:spcBef>
              <a:spcAft>
                <a:spcPts val="0"/>
              </a:spcAft>
              <a:buSzPts val="1800"/>
              <a:buChar char="●"/>
            </a:pPr>
            <a:r>
              <a:rPr i="1" lang="en"/>
              <a:t>x</a:t>
            </a:r>
            <a:r>
              <a:rPr lang="en"/>
              <a:t> := a variable-length answer to a question</a:t>
            </a:r>
            <a:endParaRPr/>
          </a:p>
          <a:p>
            <a:pPr indent="-342900" lvl="0" marL="457200" rtl="0" algn="l">
              <a:spcBef>
                <a:spcPts val="0"/>
              </a:spcBef>
              <a:spcAft>
                <a:spcPts val="0"/>
              </a:spcAft>
              <a:buSzPts val="1800"/>
              <a:buChar char="●"/>
            </a:pPr>
            <a:r>
              <a:rPr i="1" lang="en"/>
              <a:t>y</a:t>
            </a:r>
            <a:r>
              <a:rPr lang="en"/>
              <a:t>:= a indicator r.v. for whether the question satisfies BNBR (be nice, be respectful)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want to train a supervised model on </a:t>
            </a:r>
            <a:r>
              <a:rPr i="1" lang="en"/>
              <a:t>(x,y).</a:t>
            </a:r>
            <a:r>
              <a:rPr lang="en"/>
              <a:t>  What model do we select?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NLP exercise #4</a:t>
            </a:r>
            <a:endParaRPr/>
          </a:p>
        </p:txBody>
      </p:sp>
      <p:sp>
        <p:nvSpPr>
          <p:cNvPr id="212" name="Google Shape;212;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question </a:t>
            </a:r>
            <a:r>
              <a:rPr i="1" lang="en"/>
              <a:t>q</a:t>
            </a:r>
            <a:r>
              <a:rPr lang="en"/>
              <a:t>, we have:</a:t>
            </a:r>
            <a:endParaRPr/>
          </a:p>
          <a:p>
            <a:pPr indent="-342900" lvl="0" marL="457200" rtl="0" algn="l">
              <a:spcBef>
                <a:spcPts val="0"/>
              </a:spcBef>
              <a:spcAft>
                <a:spcPts val="0"/>
              </a:spcAft>
              <a:buSzPts val="1800"/>
              <a:buChar char="●"/>
            </a:pPr>
            <a:r>
              <a:rPr i="1" lang="en"/>
              <a:t>x</a:t>
            </a:r>
            <a:r>
              <a:rPr lang="en"/>
              <a:t> := a variable-length answer to a question</a:t>
            </a:r>
            <a:endParaRPr/>
          </a:p>
          <a:p>
            <a:pPr indent="-342900" lvl="0" marL="457200" rtl="0" algn="l">
              <a:spcBef>
                <a:spcPts val="0"/>
              </a:spcBef>
              <a:spcAft>
                <a:spcPts val="0"/>
              </a:spcAft>
              <a:buSzPts val="1800"/>
              <a:buChar char="●"/>
            </a:pPr>
            <a:r>
              <a:rPr i="1" lang="en"/>
              <a:t>y</a:t>
            </a:r>
            <a:r>
              <a:rPr lang="en"/>
              <a:t>:= a indicator r.v. for whether the question satisfies BNBR (be nice, be respectful)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want to train a supervised model on </a:t>
            </a:r>
            <a:r>
              <a:rPr i="1" lang="en"/>
              <a:t>(x,y).</a:t>
            </a:r>
            <a:r>
              <a:rPr lang="en"/>
              <a:t>  What model do we select?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NLP exercise #4</a:t>
            </a:r>
            <a:endParaRPr/>
          </a:p>
        </p:txBody>
      </p:sp>
      <p:sp>
        <p:nvSpPr>
          <p:cNvPr id="218" name="Google Shape;218;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pretty sure that none of these examples will get picked up by an </a:t>
            </a:r>
            <a:r>
              <a:rPr i="1" lang="en"/>
              <a:t>n</a:t>
            </a:r>
            <a:r>
              <a:rPr lang="en"/>
              <a:t>-gram model.</a:t>
            </a:r>
            <a:endParaRPr/>
          </a:p>
          <a:p>
            <a:pPr indent="-342900" lvl="0" marL="457200" rtl="0" algn="l">
              <a:spcBef>
                <a:spcPts val="0"/>
              </a:spcBef>
              <a:spcAft>
                <a:spcPts val="0"/>
              </a:spcAft>
              <a:buSzPts val="1800"/>
              <a:buChar char="●"/>
            </a:pPr>
            <a:r>
              <a:rPr lang="en"/>
              <a:t>"You are a bad person with not much value."</a:t>
            </a:r>
            <a:endParaRPr/>
          </a:p>
          <a:p>
            <a:pPr indent="-342900" lvl="0" marL="457200" rtl="0" algn="l">
              <a:spcBef>
                <a:spcPts val="0"/>
              </a:spcBef>
              <a:spcAft>
                <a:spcPts val="0"/>
              </a:spcAft>
              <a:buSzPts val="1800"/>
              <a:buChar char="●"/>
            </a:pPr>
            <a:r>
              <a:rPr lang="en"/>
              <a:t>"You are about as smart as a dog."</a:t>
            </a:r>
            <a:endParaRPr/>
          </a:p>
          <a:p>
            <a:pPr indent="-342900" lvl="0" marL="457200" rtl="0" algn="l">
              <a:spcBef>
                <a:spcPts val="0"/>
              </a:spcBef>
              <a:spcAft>
                <a:spcPts val="0"/>
              </a:spcAft>
              <a:buSzPts val="1800"/>
              <a:buChar char="●"/>
            </a:pPr>
            <a:r>
              <a:rPr lang="en"/>
              <a:t>"More of your conversation would infect my brain."</a:t>
            </a:r>
            <a:endParaRPr/>
          </a:p>
          <a:p>
            <a:pPr indent="-342900" lvl="0" marL="457200" rtl="0" algn="l">
              <a:spcBef>
                <a:spcPts val="0"/>
              </a:spcBef>
              <a:spcAft>
                <a:spcPts val="0"/>
              </a:spcAft>
              <a:buSzPts val="1800"/>
              <a:buChar char="●"/>
            </a:pPr>
            <a:r>
              <a:rPr lang="en"/>
              <a:t>"Your brain is as dry as the remainder biscuit after voyage."</a:t>
            </a:r>
            <a:endParaRPr/>
          </a:p>
          <a:p>
            <a:pPr indent="-342900" lvl="0" marL="457200" rtl="0" algn="l">
              <a:spcBef>
                <a:spcPts val="0"/>
              </a:spcBef>
              <a:spcAft>
                <a:spcPts val="0"/>
              </a:spcAft>
              <a:buSzPts val="1800"/>
              <a:buChar char="●"/>
            </a:pPr>
            <a:r>
              <a:rPr lang="en"/>
              <a:t>"I do desire that we may be better strangers."</a:t>
            </a:r>
            <a:endParaRPr/>
          </a:p>
          <a:p>
            <a:pPr indent="-342900" lvl="0" marL="457200" rtl="0" algn="l">
              <a:spcBef>
                <a:spcPts val="0"/>
              </a:spcBef>
              <a:spcAft>
                <a:spcPts val="0"/>
              </a:spcAft>
              <a:buSzPts val="1800"/>
              <a:buChar char="●"/>
            </a:pPr>
            <a:r>
              <a:rPr lang="en"/>
              <a:t>"Poisonous bunch-backed toad!"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NLP in a nutshell.</a:t>
            </a:r>
            <a:endParaRPr/>
          </a:p>
        </p:txBody>
      </p:sp>
      <p:sp>
        <p:nvSpPr>
          <p:cNvPr id="115" name="Google Shape;115;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3600"/>
              <a:t> WHAT DO WE WANT?</a:t>
            </a:r>
            <a:endParaRPr sz="3600"/>
          </a:p>
          <a:p>
            <a:pPr indent="0" lvl="0" marL="0" rtl="0" algn="ctr">
              <a:spcBef>
                <a:spcPts val="0"/>
              </a:spcBef>
              <a:spcAft>
                <a:spcPts val="0"/>
              </a:spcAft>
              <a:buClr>
                <a:srgbClr val="000000"/>
              </a:buClr>
              <a:buSzPts val="1100"/>
              <a:buFont typeface="Arial"/>
              <a:buNone/>
            </a:pPr>
            <a:r>
              <a:rPr lang="en" sz="3600"/>
              <a:t> Natural language processing!</a:t>
            </a:r>
            <a:endParaRPr sz="3600"/>
          </a:p>
          <a:p>
            <a:pPr indent="0" lvl="0" marL="0" rtl="0" algn="ctr">
              <a:spcBef>
                <a:spcPts val="0"/>
              </a:spcBef>
              <a:spcAft>
                <a:spcPts val="0"/>
              </a:spcAft>
              <a:buClr>
                <a:srgbClr val="000000"/>
              </a:buClr>
              <a:buSzPts val="1100"/>
              <a:buFont typeface="Arial"/>
              <a:buNone/>
            </a:pPr>
            <a:r>
              <a:rPr lang="en" sz="3600"/>
              <a:t> WHEN DO WE WANT IT?</a:t>
            </a:r>
            <a:endParaRPr sz="3600"/>
          </a:p>
          <a:p>
            <a:pPr indent="0" lvl="0" marL="0" rtl="0" algn="ctr">
              <a:spcBef>
                <a:spcPts val="0"/>
              </a:spcBef>
              <a:spcAft>
                <a:spcPts val="0"/>
              </a:spcAft>
              <a:buClr>
                <a:srgbClr val="000000"/>
              </a:buClr>
              <a:buSzPts val="1100"/>
              <a:buFont typeface="Arial"/>
              <a:buNone/>
            </a:pPr>
            <a:r>
              <a:rPr lang="en" sz="3600"/>
              <a:t> Sorry, when do we want what?</a:t>
            </a:r>
            <a:endParaRPr sz="3600"/>
          </a:p>
          <a:p>
            <a:pPr indent="0" lvl="0" marL="0" rtl="0" algn="ctr">
              <a:spcBef>
                <a:spcPts val="0"/>
              </a:spcBef>
              <a:spcAft>
                <a:spcPts val="0"/>
              </a:spcAft>
              <a:buNone/>
            </a:pPr>
            <a:r>
              <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NLP exercise #4</a:t>
            </a:r>
            <a:endParaRPr/>
          </a:p>
        </p:txBody>
      </p:sp>
      <p:sp>
        <p:nvSpPr>
          <p:cNvPr id="224" name="Google Shape;224;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question </a:t>
            </a:r>
            <a:r>
              <a:rPr i="1" lang="en"/>
              <a:t>q</a:t>
            </a:r>
            <a:r>
              <a:rPr lang="en"/>
              <a:t>, we have:</a:t>
            </a:r>
            <a:endParaRPr/>
          </a:p>
          <a:p>
            <a:pPr indent="-342900" lvl="0" marL="457200" rtl="0" algn="l">
              <a:spcBef>
                <a:spcPts val="0"/>
              </a:spcBef>
              <a:spcAft>
                <a:spcPts val="0"/>
              </a:spcAft>
              <a:buSzPts val="1800"/>
              <a:buChar char="●"/>
            </a:pPr>
            <a:r>
              <a:rPr i="1" lang="en"/>
              <a:t>x</a:t>
            </a:r>
            <a:r>
              <a:rPr lang="en"/>
              <a:t> := a variable-length answer to a question</a:t>
            </a:r>
            <a:endParaRPr/>
          </a:p>
          <a:p>
            <a:pPr indent="-342900" lvl="0" marL="457200" rtl="0" algn="l">
              <a:spcBef>
                <a:spcPts val="0"/>
              </a:spcBef>
              <a:spcAft>
                <a:spcPts val="0"/>
              </a:spcAft>
              <a:buSzPts val="1800"/>
              <a:buChar char="●"/>
            </a:pPr>
            <a:r>
              <a:rPr i="1" lang="en"/>
              <a:t>y</a:t>
            </a:r>
            <a:r>
              <a:rPr lang="en"/>
              <a:t>:= a indicator r.v. for whether the question satisfies BNBR (be nice, be respectful)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want to train a supervised model on </a:t>
            </a:r>
            <a:r>
              <a:rPr i="1" lang="en"/>
              <a:t>(x,y).</a:t>
            </a:r>
            <a:r>
              <a:rPr lang="en"/>
              <a:t>  What model do we select?</a:t>
            </a:r>
            <a:endParaRPr/>
          </a:p>
          <a:p>
            <a:pPr indent="-342900" lvl="0" marL="457200" rtl="0" algn="l">
              <a:spcBef>
                <a:spcPts val="0"/>
              </a:spcBef>
              <a:spcAft>
                <a:spcPts val="0"/>
              </a:spcAft>
              <a:buClr>
                <a:srgbClr val="FF9900"/>
              </a:buClr>
              <a:buSzPts val="1800"/>
              <a:buChar char="●"/>
            </a:pPr>
            <a:r>
              <a:rPr lang="en">
                <a:solidFill>
                  <a:srgbClr val="FF9900"/>
                </a:solidFill>
              </a:rPr>
              <a:t>W</a:t>
            </a:r>
            <a:r>
              <a:rPr lang="en">
                <a:solidFill>
                  <a:srgbClr val="FF9900"/>
                </a:solidFill>
              </a:rPr>
              <a:t>e could just use an LSTM. </a:t>
            </a:r>
            <a:endParaRPr>
              <a:solidFill>
                <a:srgbClr val="FF99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NLP exercise #5</a:t>
            </a:r>
            <a:endParaRPr/>
          </a:p>
        </p:txBody>
      </p:sp>
      <p:sp>
        <p:nvSpPr>
          <p:cNvPr id="230" name="Google Shape;230;p45"/>
          <p:cNvSpPr txBox="1"/>
          <p:nvPr>
            <p:ph idx="1" type="body"/>
          </p:nvPr>
        </p:nvSpPr>
        <p:spPr>
          <a:xfrm>
            <a:off x="311700" y="1152475"/>
            <a:ext cx="8520600" cy="125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 we translate from a variable-length sequence of length </a:t>
            </a:r>
            <a:r>
              <a:rPr i="1" lang="en"/>
              <a:t>m</a:t>
            </a:r>
            <a:r>
              <a:rPr lang="en"/>
              <a:t> to a variable length-sequence of length </a:t>
            </a:r>
            <a:r>
              <a:rPr i="1" lang="en"/>
              <a:t>n</a:t>
            </a:r>
            <a:r>
              <a:rPr lang="en"/>
              <a:t>?</a:t>
            </a:r>
            <a:endParaRPr>
              <a:solidFill>
                <a:srgbClr val="FF99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NLP exercise #5</a:t>
            </a:r>
            <a:endParaRPr/>
          </a:p>
        </p:txBody>
      </p:sp>
      <p:pic>
        <p:nvPicPr>
          <p:cNvPr id="236" name="Google Shape;236;p46"/>
          <p:cNvPicPr preferRelativeResize="0"/>
          <p:nvPr/>
        </p:nvPicPr>
        <p:blipFill>
          <a:blip r:embed="rId3">
            <a:alphaModFix/>
          </a:blip>
          <a:stretch>
            <a:fillRect/>
          </a:stretch>
        </p:blipFill>
        <p:spPr>
          <a:xfrm>
            <a:off x="1025375" y="2069775"/>
            <a:ext cx="6434673" cy="2281051"/>
          </a:xfrm>
          <a:prstGeom prst="rect">
            <a:avLst/>
          </a:prstGeom>
          <a:noFill/>
          <a:ln>
            <a:noFill/>
          </a:ln>
        </p:spPr>
      </p:pic>
      <p:sp>
        <p:nvSpPr>
          <p:cNvPr id="237" name="Google Shape;237;p46"/>
          <p:cNvSpPr txBox="1"/>
          <p:nvPr>
            <p:ph idx="1" type="body"/>
          </p:nvPr>
        </p:nvSpPr>
        <p:spPr>
          <a:xfrm>
            <a:off x="311700" y="1152475"/>
            <a:ext cx="8520600" cy="125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 we translate from a variable-length sequence of length </a:t>
            </a:r>
            <a:r>
              <a:rPr i="1" lang="en"/>
              <a:t>m</a:t>
            </a:r>
            <a:r>
              <a:rPr lang="en"/>
              <a:t> to a variable length-sequence of length </a:t>
            </a:r>
            <a:r>
              <a:rPr i="1" lang="en"/>
              <a:t>n</a:t>
            </a:r>
            <a:r>
              <a:rPr lang="en"/>
              <a:t>?</a:t>
            </a:r>
            <a:endParaRPr>
              <a:solidFill>
                <a:srgbClr val="FF99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Ilya Sutskever</a:t>
            </a:r>
            <a:endParaRPr/>
          </a:p>
        </p:txBody>
      </p:sp>
      <p:pic>
        <p:nvPicPr>
          <p:cNvPr id="243" name="Google Shape;243;p47"/>
          <p:cNvPicPr preferRelativeResize="0"/>
          <p:nvPr/>
        </p:nvPicPr>
        <p:blipFill>
          <a:blip r:embed="rId3">
            <a:alphaModFix/>
          </a:blip>
          <a:stretch>
            <a:fillRect/>
          </a:stretch>
        </p:blipFill>
        <p:spPr>
          <a:xfrm>
            <a:off x="5850825" y="1195050"/>
            <a:ext cx="2753400" cy="2753400"/>
          </a:xfrm>
          <a:prstGeom prst="rect">
            <a:avLst/>
          </a:prstGeom>
          <a:noFill/>
          <a:ln>
            <a:noFill/>
          </a:ln>
        </p:spPr>
      </p:pic>
      <p:sp>
        <p:nvSpPr>
          <p:cNvPr id="244" name="Google Shape;244;p47"/>
          <p:cNvSpPr txBox="1"/>
          <p:nvPr>
            <p:ph idx="1" type="body"/>
          </p:nvPr>
        </p:nvSpPr>
        <p:spPr>
          <a:xfrm>
            <a:off x="311700" y="1160250"/>
            <a:ext cx="4658700" cy="2871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PhD under Geoffrey Hinton</a:t>
            </a:r>
            <a:endParaRPr/>
          </a:p>
          <a:p>
            <a:pPr indent="-342900" lvl="0" marL="457200" rtl="0" algn="l">
              <a:spcBef>
                <a:spcPts val="0"/>
              </a:spcBef>
              <a:spcAft>
                <a:spcPts val="0"/>
              </a:spcAft>
              <a:buSzPts val="1800"/>
              <a:buChar char="●"/>
            </a:pPr>
            <a:r>
              <a:rPr lang="en"/>
              <a:t>Postdoc under Andrew Ng</a:t>
            </a:r>
            <a:endParaRPr/>
          </a:p>
          <a:p>
            <a:pPr indent="-342900" lvl="0" marL="457200" rtl="0" algn="l">
              <a:spcBef>
                <a:spcPts val="0"/>
              </a:spcBef>
              <a:spcAft>
                <a:spcPts val="0"/>
              </a:spcAft>
              <a:buSzPts val="1800"/>
              <a:buChar char="●"/>
            </a:pPr>
            <a:r>
              <a:rPr lang="en"/>
              <a:t>Co-inventor of AlexNet</a:t>
            </a:r>
            <a:endParaRPr/>
          </a:p>
          <a:p>
            <a:pPr indent="-342900" lvl="0" marL="457200" rtl="0" algn="l">
              <a:spcBef>
                <a:spcPts val="0"/>
              </a:spcBef>
              <a:spcAft>
                <a:spcPts val="0"/>
              </a:spcAft>
              <a:buSzPts val="1800"/>
              <a:buChar char="●"/>
            </a:pPr>
            <a:r>
              <a:rPr lang="en"/>
              <a:t>Inventor of seq2seq learning</a:t>
            </a:r>
            <a:endParaRPr/>
          </a:p>
          <a:p>
            <a:pPr indent="-342900" lvl="0" marL="457200" rtl="0" algn="l">
              <a:spcBef>
                <a:spcPts val="0"/>
              </a:spcBef>
              <a:spcAft>
                <a:spcPts val="0"/>
              </a:spcAft>
              <a:buSzPts val="1800"/>
              <a:buChar char="●"/>
            </a:pPr>
            <a:r>
              <a:rPr lang="en"/>
              <a:t>Co-inventor of AlphaGo and Tensorflow</a:t>
            </a:r>
            <a:endParaRPr/>
          </a:p>
          <a:p>
            <a:pPr indent="-342900" lvl="0" marL="457200" rtl="0" algn="l">
              <a:spcBef>
                <a:spcPts val="0"/>
              </a:spcBef>
              <a:spcAft>
                <a:spcPts val="0"/>
              </a:spcAft>
              <a:buSzPts val="1800"/>
              <a:buChar char="●"/>
            </a:pPr>
            <a:r>
              <a:rPr lang="en"/>
              <a:t>Chief scientist at OpenAI</a:t>
            </a:r>
            <a:endParaRPr/>
          </a:p>
          <a:p>
            <a:pPr indent="0" lvl="0" marL="45720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48"/>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LSTMs are pretty flexible.  Can we do better?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49"/>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NLP basis of attention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RNNs have a bad implicit prior.</a:t>
            </a:r>
            <a:endParaRPr/>
          </a:p>
        </p:txBody>
      </p:sp>
      <p:sp>
        <p:nvSpPr>
          <p:cNvPr id="260" name="Google Shape;260;p50"/>
          <p:cNvSpPr/>
          <p:nvPr/>
        </p:nvSpPr>
        <p:spPr>
          <a:xfrm>
            <a:off x="613075" y="1586700"/>
            <a:ext cx="652800" cy="445800"/>
          </a:xfrm>
          <a:prstGeom prst="rect">
            <a:avLst/>
          </a:prstGeom>
          <a:blipFill rotWithShape="1">
            <a:blip r:embed="rId3">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61" name="Google Shape;261;p50"/>
          <p:cNvSpPr/>
          <p:nvPr/>
        </p:nvSpPr>
        <p:spPr>
          <a:xfrm>
            <a:off x="613075" y="2296675"/>
            <a:ext cx="652800" cy="445800"/>
          </a:xfrm>
          <a:prstGeom prst="rect">
            <a:avLst/>
          </a:prstGeom>
          <a:blipFill rotWithShape="1">
            <a:blip r:embed="rId4">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62" name="Google Shape;262;p50"/>
          <p:cNvSpPr/>
          <p:nvPr/>
        </p:nvSpPr>
        <p:spPr>
          <a:xfrm>
            <a:off x="613075" y="3794425"/>
            <a:ext cx="652800" cy="445800"/>
          </a:xfrm>
          <a:prstGeom prst="rect">
            <a:avLst/>
          </a:prstGeom>
          <a:blipFill rotWithShape="1">
            <a:blip r:embed="rId5">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63" name="Google Shape;263;p50"/>
          <p:cNvSpPr txBox="1"/>
          <p:nvPr/>
        </p:nvSpPr>
        <p:spPr>
          <a:xfrm>
            <a:off x="757531" y="3020355"/>
            <a:ext cx="363900" cy="496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CACACA"/>
              </a:buClr>
              <a:buSzPts val="1800"/>
              <a:buFont typeface="Average"/>
              <a:buNone/>
            </a:pPr>
            <a:r>
              <a:rPr b="0" i="0" lang="en" sz="1800" u="none" cap="none" strike="noStrike">
                <a:solidFill>
                  <a:srgbClr val="CACACA"/>
                </a:solidFill>
                <a:latin typeface="Average"/>
                <a:ea typeface="Average"/>
                <a:cs typeface="Average"/>
                <a:sym typeface="Average"/>
              </a:rPr>
              <a:t>…</a:t>
            </a:r>
            <a:endParaRPr b="0" i="0" sz="1400" u="none" cap="none" strike="noStrike">
              <a:solidFill>
                <a:srgbClr val="000000"/>
              </a:solidFill>
              <a:latin typeface="Arial"/>
              <a:ea typeface="Arial"/>
              <a:cs typeface="Arial"/>
              <a:sym typeface="Arial"/>
            </a:endParaRPr>
          </a:p>
        </p:txBody>
      </p:sp>
      <p:sp>
        <p:nvSpPr>
          <p:cNvPr id="264" name="Google Shape;264;p50"/>
          <p:cNvSpPr/>
          <p:nvPr/>
        </p:nvSpPr>
        <p:spPr>
          <a:xfrm>
            <a:off x="1735282" y="2475400"/>
            <a:ext cx="1231800" cy="956100"/>
          </a:xfrm>
          <a:prstGeom prst="rect">
            <a:avLst/>
          </a:prstGeom>
          <a:blipFill rotWithShape="1">
            <a:blip r:embed="rId6">
              <a:alphaModFix/>
            </a:blip>
            <a:stretch>
              <a:fillRect b="0" l="-979" r="0" t="0"/>
            </a:stretch>
          </a:blipFill>
          <a:ln cap="flat" cmpd="sng" w="9525">
            <a:solidFill>
              <a:srgbClr val="9E9E9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65" name="Google Shape;265;p50"/>
          <p:cNvSpPr/>
          <p:nvPr/>
        </p:nvSpPr>
        <p:spPr>
          <a:xfrm>
            <a:off x="3436607" y="2730550"/>
            <a:ext cx="652800" cy="445800"/>
          </a:xfrm>
          <a:prstGeom prst="rect">
            <a:avLst/>
          </a:prstGeom>
          <a:blipFill rotWithShape="1">
            <a:blip r:embed="rId7">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cxnSp>
        <p:nvCxnSpPr>
          <p:cNvPr id="266" name="Google Shape;266;p50"/>
          <p:cNvCxnSpPr>
            <a:stCxn id="260" idx="3"/>
            <a:endCxn id="264" idx="1"/>
          </p:cNvCxnSpPr>
          <p:nvPr/>
        </p:nvCxnSpPr>
        <p:spPr>
          <a:xfrm>
            <a:off x="1265875" y="1809600"/>
            <a:ext cx="469500" cy="1143900"/>
          </a:xfrm>
          <a:prstGeom prst="straightConnector1">
            <a:avLst/>
          </a:prstGeom>
          <a:noFill/>
          <a:ln cap="flat" cmpd="sng" w="9525">
            <a:solidFill>
              <a:srgbClr val="5E5E5E"/>
            </a:solidFill>
            <a:prstDash val="solid"/>
            <a:round/>
            <a:headEnd len="sm" w="sm" type="none"/>
            <a:tailEnd len="med" w="med" type="triangle"/>
          </a:ln>
        </p:spPr>
      </p:cxnSp>
      <p:cxnSp>
        <p:nvCxnSpPr>
          <p:cNvPr id="267" name="Google Shape;267;p50"/>
          <p:cNvCxnSpPr>
            <a:stCxn id="261" idx="3"/>
            <a:endCxn id="264" idx="1"/>
          </p:cNvCxnSpPr>
          <p:nvPr/>
        </p:nvCxnSpPr>
        <p:spPr>
          <a:xfrm>
            <a:off x="1265875" y="2519575"/>
            <a:ext cx="469500" cy="433800"/>
          </a:xfrm>
          <a:prstGeom prst="straightConnector1">
            <a:avLst/>
          </a:prstGeom>
          <a:noFill/>
          <a:ln cap="flat" cmpd="sng" w="9525">
            <a:solidFill>
              <a:srgbClr val="5E5E5E"/>
            </a:solidFill>
            <a:prstDash val="solid"/>
            <a:round/>
            <a:headEnd len="sm" w="sm" type="none"/>
            <a:tailEnd len="med" w="med" type="triangle"/>
          </a:ln>
        </p:spPr>
      </p:cxnSp>
      <p:cxnSp>
        <p:nvCxnSpPr>
          <p:cNvPr id="268" name="Google Shape;268;p50"/>
          <p:cNvCxnSpPr>
            <a:stCxn id="262" idx="3"/>
            <a:endCxn id="264" idx="1"/>
          </p:cNvCxnSpPr>
          <p:nvPr/>
        </p:nvCxnSpPr>
        <p:spPr>
          <a:xfrm flipH="1" rot="10800000">
            <a:off x="1265875" y="2953525"/>
            <a:ext cx="469500" cy="1063800"/>
          </a:xfrm>
          <a:prstGeom prst="straightConnector1">
            <a:avLst/>
          </a:prstGeom>
          <a:noFill/>
          <a:ln cap="flat" cmpd="sng" w="9525">
            <a:solidFill>
              <a:srgbClr val="5E5E5E"/>
            </a:solidFill>
            <a:prstDash val="solid"/>
            <a:round/>
            <a:headEnd len="sm" w="sm" type="none"/>
            <a:tailEnd len="med" w="med" type="triangle"/>
          </a:ln>
        </p:spPr>
      </p:cxnSp>
      <p:cxnSp>
        <p:nvCxnSpPr>
          <p:cNvPr id="269" name="Google Shape;269;p50"/>
          <p:cNvCxnSpPr>
            <a:stCxn id="264" idx="3"/>
            <a:endCxn id="265" idx="1"/>
          </p:cNvCxnSpPr>
          <p:nvPr/>
        </p:nvCxnSpPr>
        <p:spPr>
          <a:xfrm>
            <a:off x="2967082" y="2953450"/>
            <a:ext cx="469500" cy="0"/>
          </a:xfrm>
          <a:prstGeom prst="straightConnector1">
            <a:avLst/>
          </a:prstGeom>
          <a:noFill/>
          <a:ln cap="flat" cmpd="sng" w="9525">
            <a:solidFill>
              <a:srgbClr val="5E5E5E"/>
            </a:solidFill>
            <a:prstDash val="solid"/>
            <a:round/>
            <a:headEnd len="sm" w="sm" type="none"/>
            <a:tailEnd len="med" w="med" type="triangle"/>
          </a:ln>
        </p:spPr>
      </p:cxnSp>
      <p:cxnSp>
        <p:nvCxnSpPr>
          <p:cNvPr id="270" name="Google Shape;270;p50"/>
          <p:cNvCxnSpPr/>
          <p:nvPr/>
        </p:nvCxnSpPr>
        <p:spPr>
          <a:xfrm>
            <a:off x="4434875" y="1305775"/>
            <a:ext cx="24000" cy="3352200"/>
          </a:xfrm>
          <a:prstGeom prst="straightConnector1">
            <a:avLst/>
          </a:prstGeom>
          <a:noFill/>
          <a:ln cap="flat" cmpd="sng" w="9525">
            <a:solidFill>
              <a:schemeClr val="dk2"/>
            </a:solidFill>
            <a:prstDash val="solid"/>
            <a:round/>
            <a:headEnd len="sm" w="sm" type="none"/>
            <a:tailEnd len="sm" w="sm" type="none"/>
          </a:ln>
        </p:spPr>
      </p:cxnSp>
      <p:sp>
        <p:nvSpPr>
          <p:cNvPr id="271" name="Google Shape;271;p50"/>
          <p:cNvSpPr/>
          <p:nvPr/>
        </p:nvSpPr>
        <p:spPr>
          <a:xfrm>
            <a:off x="4904282" y="1586700"/>
            <a:ext cx="652800" cy="445800"/>
          </a:xfrm>
          <a:prstGeom prst="rect">
            <a:avLst/>
          </a:prstGeom>
          <a:blipFill rotWithShape="1">
            <a:blip r:embed="rId3">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72" name="Google Shape;272;p50"/>
          <p:cNvSpPr/>
          <p:nvPr/>
        </p:nvSpPr>
        <p:spPr>
          <a:xfrm>
            <a:off x="6047509" y="1510069"/>
            <a:ext cx="1110900" cy="599100"/>
          </a:xfrm>
          <a:prstGeom prst="rect">
            <a:avLst/>
          </a:prstGeom>
          <a:blipFill rotWithShape="1">
            <a:blip r:embed="rId8">
              <a:alphaModFix/>
            </a:blip>
            <a:stretch>
              <a:fillRect b="0" l="0" r="0" t="0"/>
            </a:stretch>
          </a:blipFill>
          <a:ln cap="flat" cmpd="sng" w="9525">
            <a:solidFill>
              <a:srgbClr val="9E9E9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73" name="Google Shape;273;p50"/>
          <p:cNvSpPr/>
          <p:nvPr/>
        </p:nvSpPr>
        <p:spPr>
          <a:xfrm>
            <a:off x="7648895" y="1586699"/>
            <a:ext cx="652800" cy="445800"/>
          </a:xfrm>
          <a:prstGeom prst="rect">
            <a:avLst/>
          </a:prstGeom>
          <a:blipFill rotWithShape="1">
            <a:blip r:embed="rId9">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74" name="Google Shape;274;p50"/>
          <p:cNvSpPr/>
          <p:nvPr/>
        </p:nvSpPr>
        <p:spPr>
          <a:xfrm>
            <a:off x="4904282" y="2608098"/>
            <a:ext cx="652800" cy="445800"/>
          </a:xfrm>
          <a:prstGeom prst="rect">
            <a:avLst/>
          </a:prstGeom>
          <a:blipFill rotWithShape="1">
            <a:blip r:embed="rId4">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75" name="Google Shape;275;p50"/>
          <p:cNvSpPr/>
          <p:nvPr/>
        </p:nvSpPr>
        <p:spPr>
          <a:xfrm>
            <a:off x="6047509" y="2531467"/>
            <a:ext cx="1110900" cy="599100"/>
          </a:xfrm>
          <a:prstGeom prst="rect">
            <a:avLst/>
          </a:prstGeom>
          <a:blipFill rotWithShape="1">
            <a:blip r:embed="rId10">
              <a:alphaModFix/>
            </a:blip>
            <a:stretch>
              <a:fillRect b="0" l="0" r="0" t="0"/>
            </a:stretch>
          </a:blipFill>
          <a:ln cap="flat" cmpd="sng" w="9525">
            <a:solidFill>
              <a:srgbClr val="9E9E9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76" name="Google Shape;276;p50"/>
          <p:cNvSpPr/>
          <p:nvPr/>
        </p:nvSpPr>
        <p:spPr>
          <a:xfrm>
            <a:off x="7648895" y="2601473"/>
            <a:ext cx="652800" cy="445800"/>
          </a:xfrm>
          <a:prstGeom prst="rect">
            <a:avLst/>
          </a:prstGeom>
          <a:blipFill rotWithShape="1">
            <a:blip r:embed="rId11">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77" name="Google Shape;277;p50"/>
          <p:cNvSpPr txBox="1"/>
          <p:nvPr/>
        </p:nvSpPr>
        <p:spPr>
          <a:xfrm>
            <a:off x="6421038" y="3300350"/>
            <a:ext cx="363900" cy="496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CACACA"/>
              </a:buClr>
              <a:buSzPts val="1800"/>
              <a:buFont typeface="Average"/>
              <a:buNone/>
            </a:pPr>
            <a:r>
              <a:rPr b="0" i="0" lang="en" sz="1800" u="none" cap="none" strike="noStrike">
                <a:solidFill>
                  <a:srgbClr val="CACACA"/>
                </a:solidFill>
                <a:latin typeface="Average"/>
                <a:ea typeface="Average"/>
                <a:cs typeface="Average"/>
                <a:sym typeface="Average"/>
              </a:rPr>
              <a:t>…</a:t>
            </a:r>
            <a:endParaRPr b="0" i="0" sz="1400" u="none" cap="none" strike="noStrike">
              <a:solidFill>
                <a:srgbClr val="000000"/>
              </a:solidFill>
              <a:latin typeface="Arial"/>
              <a:ea typeface="Arial"/>
              <a:cs typeface="Arial"/>
              <a:sym typeface="Arial"/>
            </a:endParaRPr>
          </a:p>
        </p:txBody>
      </p:sp>
      <p:sp>
        <p:nvSpPr>
          <p:cNvPr id="278" name="Google Shape;278;p50"/>
          <p:cNvSpPr/>
          <p:nvPr/>
        </p:nvSpPr>
        <p:spPr>
          <a:xfrm>
            <a:off x="4883387" y="3941598"/>
            <a:ext cx="652800" cy="445800"/>
          </a:xfrm>
          <a:prstGeom prst="rect">
            <a:avLst/>
          </a:prstGeom>
          <a:blipFill rotWithShape="1">
            <a:blip r:embed="rId12">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79" name="Google Shape;279;p50"/>
          <p:cNvSpPr/>
          <p:nvPr/>
        </p:nvSpPr>
        <p:spPr>
          <a:xfrm>
            <a:off x="6047508" y="3864967"/>
            <a:ext cx="1163700" cy="599100"/>
          </a:xfrm>
          <a:prstGeom prst="rect">
            <a:avLst/>
          </a:prstGeom>
          <a:blipFill rotWithShape="1">
            <a:blip r:embed="rId13">
              <a:alphaModFix/>
            </a:blip>
            <a:stretch>
              <a:fillRect b="0" l="0" r="0" t="0"/>
            </a:stretch>
          </a:blipFill>
          <a:ln cap="flat" cmpd="sng" w="9525">
            <a:solidFill>
              <a:srgbClr val="9E9E9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80" name="Google Shape;280;p50"/>
          <p:cNvSpPr/>
          <p:nvPr/>
        </p:nvSpPr>
        <p:spPr>
          <a:xfrm>
            <a:off x="7648895" y="3945041"/>
            <a:ext cx="652800" cy="445800"/>
          </a:xfrm>
          <a:prstGeom prst="rect">
            <a:avLst/>
          </a:prstGeom>
          <a:blipFill rotWithShape="1">
            <a:blip r:embed="rId7">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cxnSp>
        <p:nvCxnSpPr>
          <p:cNvPr id="281" name="Google Shape;281;p50"/>
          <p:cNvCxnSpPr>
            <a:endCxn id="272" idx="1"/>
          </p:cNvCxnSpPr>
          <p:nvPr/>
        </p:nvCxnSpPr>
        <p:spPr>
          <a:xfrm>
            <a:off x="5611009" y="1809619"/>
            <a:ext cx="436500" cy="0"/>
          </a:xfrm>
          <a:prstGeom prst="straightConnector1">
            <a:avLst/>
          </a:prstGeom>
          <a:noFill/>
          <a:ln cap="flat" cmpd="sng" w="9525">
            <a:solidFill>
              <a:srgbClr val="5E5E5E"/>
            </a:solidFill>
            <a:prstDash val="solid"/>
            <a:round/>
            <a:headEnd len="sm" w="sm" type="none"/>
            <a:tailEnd len="med" w="med" type="triangle"/>
          </a:ln>
        </p:spPr>
      </p:cxnSp>
      <p:cxnSp>
        <p:nvCxnSpPr>
          <p:cNvPr id="282" name="Google Shape;282;p50"/>
          <p:cNvCxnSpPr>
            <a:stCxn id="272" idx="3"/>
            <a:endCxn id="273" idx="1"/>
          </p:cNvCxnSpPr>
          <p:nvPr/>
        </p:nvCxnSpPr>
        <p:spPr>
          <a:xfrm>
            <a:off x="7158409" y="1809619"/>
            <a:ext cx="490500" cy="0"/>
          </a:xfrm>
          <a:prstGeom prst="straightConnector1">
            <a:avLst/>
          </a:prstGeom>
          <a:noFill/>
          <a:ln cap="flat" cmpd="sng" w="9525">
            <a:solidFill>
              <a:srgbClr val="5E5E5E"/>
            </a:solidFill>
            <a:prstDash val="solid"/>
            <a:round/>
            <a:headEnd len="sm" w="sm" type="none"/>
            <a:tailEnd len="med" w="med" type="triangle"/>
          </a:ln>
        </p:spPr>
      </p:cxnSp>
      <p:cxnSp>
        <p:nvCxnSpPr>
          <p:cNvPr id="283" name="Google Shape;283;p50"/>
          <p:cNvCxnSpPr>
            <a:stCxn id="274" idx="3"/>
            <a:endCxn id="275" idx="1"/>
          </p:cNvCxnSpPr>
          <p:nvPr/>
        </p:nvCxnSpPr>
        <p:spPr>
          <a:xfrm>
            <a:off x="5557082" y="2830998"/>
            <a:ext cx="490500" cy="0"/>
          </a:xfrm>
          <a:prstGeom prst="straightConnector1">
            <a:avLst/>
          </a:prstGeom>
          <a:noFill/>
          <a:ln cap="flat" cmpd="sng" w="9525">
            <a:solidFill>
              <a:srgbClr val="5E5E5E"/>
            </a:solidFill>
            <a:prstDash val="solid"/>
            <a:round/>
            <a:headEnd len="sm" w="sm" type="none"/>
            <a:tailEnd len="med" w="med" type="triangle"/>
          </a:ln>
        </p:spPr>
      </p:cxnSp>
      <p:cxnSp>
        <p:nvCxnSpPr>
          <p:cNvPr id="284" name="Google Shape;284;p50"/>
          <p:cNvCxnSpPr>
            <a:stCxn id="273" idx="2"/>
            <a:endCxn id="275" idx="0"/>
          </p:cNvCxnSpPr>
          <p:nvPr/>
        </p:nvCxnSpPr>
        <p:spPr>
          <a:xfrm flipH="1">
            <a:off x="6603095" y="2032499"/>
            <a:ext cx="1372200" cy="498900"/>
          </a:xfrm>
          <a:prstGeom prst="straightConnector1">
            <a:avLst/>
          </a:prstGeom>
          <a:noFill/>
          <a:ln cap="flat" cmpd="sng" w="9525">
            <a:solidFill>
              <a:srgbClr val="5E5E5E"/>
            </a:solidFill>
            <a:prstDash val="solid"/>
            <a:round/>
            <a:headEnd len="sm" w="sm" type="none"/>
            <a:tailEnd len="med" w="med" type="triangle"/>
          </a:ln>
        </p:spPr>
      </p:cxnSp>
      <p:cxnSp>
        <p:nvCxnSpPr>
          <p:cNvPr id="285" name="Google Shape;285;p50"/>
          <p:cNvCxnSpPr>
            <a:stCxn id="275" idx="3"/>
            <a:endCxn id="276" idx="1"/>
          </p:cNvCxnSpPr>
          <p:nvPr/>
        </p:nvCxnSpPr>
        <p:spPr>
          <a:xfrm flipH="1" rot="10800000">
            <a:off x="7158409" y="2824417"/>
            <a:ext cx="490500" cy="6600"/>
          </a:xfrm>
          <a:prstGeom prst="straightConnector1">
            <a:avLst/>
          </a:prstGeom>
          <a:noFill/>
          <a:ln cap="flat" cmpd="sng" w="9525">
            <a:solidFill>
              <a:srgbClr val="5E5E5E"/>
            </a:solidFill>
            <a:prstDash val="solid"/>
            <a:round/>
            <a:headEnd len="sm" w="sm" type="none"/>
            <a:tailEnd len="med" w="med" type="triangle"/>
          </a:ln>
        </p:spPr>
      </p:cxnSp>
      <p:cxnSp>
        <p:nvCxnSpPr>
          <p:cNvPr id="286" name="Google Shape;286;p50"/>
          <p:cNvCxnSpPr>
            <a:stCxn id="278" idx="3"/>
            <a:endCxn id="279" idx="1"/>
          </p:cNvCxnSpPr>
          <p:nvPr/>
        </p:nvCxnSpPr>
        <p:spPr>
          <a:xfrm>
            <a:off x="5536187" y="4164498"/>
            <a:ext cx="511200" cy="0"/>
          </a:xfrm>
          <a:prstGeom prst="straightConnector1">
            <a:avLst/>
          </a:prstGeom>
          <a:noFill/>
          <a:ln cap="flat" cmpd="sng" w="9525">
            <a:solidFill>
              <a:srgbClr val="5E5E5E"/>
            </a:solidFill>
            <a:prstDash val="solid"/>
            <a:round/>
            <a:headEnd len="sm" w="sm" type="none"/>
            <a:tailEnd len="med" w="med" type="triangle"/>
          </a:ln>
        </p:spPr>
      </p:cxnSp>
      <p:cxnSp>
        <p:nvCxnSpPr>
          <p:cNvPr id="287" name="Google Shape;287;p50"/>
          <p:cNvCxnSpPr>
            <a:stCxn id="279" idx="3"/>
            <a:endCxn id="280" idx="1"/>
          </p:cNvCxnSpPr>
          <p:nvPr/>
        </p:nvCxnSpPr>
        <p:spPr>
          <a:xfrm>
            <a:off x="7211208" y="4164517"/>
            <a:ext cx="437700" cy="3300"/>
          </a:xfrm>
          <a:prstGeom prst="straightConnector1">
            <a:avLst/>
          </a:prstGeom>
          <a:noFill/>
          <a:ln cap="flat" cmpd="sng" w="9525">
            <a:solidFill>
              <a:srgbClr val="5E5E5E"/>
            </a:solidFill>
            <a:prstDash val="solid"/>
            <a:round/>
            <a:headEnd len="sm" w="sm"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The weight sharing from temporal invariance is good.</a:t>
            </a:r>
            <a:endParaRPr/>
          </a:p>
        </p:txBody>
      </p:sp>
      <p:sp>
        <p:nvSpPr>
          <p:cNvPr id="293" name="Google Shape;293;p51"/>
          <p:cNvSpPr/>
          <p:nvPr/>
        </p:nvSpPr>
        <p:spPr>
          <a:xfrm>
            <a:off x="613075" y="1586700"/>
            <a:ext cx="652800" cy="445800"/>
          </a:xfrm>
          <a:prstGeom prst="rect">
            <a:avLst/>
          </a:prstGeom>
          <a:blipFill rotWithShape="1">
            <a:blip r:embed="rId3">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94" name="Google Shape;294;p51"/>
          <p:cNvSpPr/>
          <p:nvPr/>
        </p:nvSpPr>
        <p:spPr>
          <a:xfrm>
            <a:off x="613075" y="2296675"/>
            <a:ext cx="652800" cy="445800"/>
          </a:xfrm>
          <a:prstGeom prst="rect">
            <a:avLst/>
          </a:prstGeom>
          <a:blipFill rotWithShape="1">
            <a:blip r:embed="rId4">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95" name="Google Shape;295;p51"/>
          <p:cNvSpPr/>
          <p:nvPr/>
        </p:nvSpPr>
        <p:spPr>
          <a:xfrm>
            <a:off x="613075" y="3794425"/>
            <a:ext cx="652800" cy="445800"/>
          </a:xfrm>
          <a:prstGeom prst="rect">
            <a:avLst/>
          </a:prstGeom>
          <a:blipFill rotWithShape="1">
            <a:blip r:embed="rId5">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96" name="Google Shape;296;p51"/>
          <p:cNvSpPr txBox="1"/>
          <p:nvPr/>
        </p:nvSpPr>
        <p:spPr>
          <a:xfrm>
            <a:off x="757531" y="3020355"/>
            <a:ext cx="363900" cy="496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CACACA"/>
              </a:buClr>
              <a:buSzPts val="1800"/>
              <a:buFont typeface="Average"/>
              <a:buNone/>
            </a:pPr>
            <a:r>
              <a:rPr b="0" i="0" lang="en" sz="1800" u="none" cap="none" strike="noStrike">
                <a:solidFill>
                  <a:srgbClr val="CACACA"/>
                </a:solidFill>
                <a:latin typeface="Average"/>
                <a:ea typeface="Average"/>
                <a:cs typeface="Average"/>
                <a:sym typeface="Average"/>
              </a:rPr>
              <a:t>…</a:t>
            </a:r>
            <a:endParaRPr b="0" i="0" sz="1400" u="none" cap="none" strike="noStrike">
              <a:solidFill>
                <a:srgbClr val="000000"/>
              </a:solidFill>
              <a:latin typeface="Arial"/>
              <a:ea typeface="Arial"/>
              <a:cs typeface="Arial"/>
              <a:sym typeface="Arial"/>
            </a:endParaRPr>
          </a:p>
        </p:txBody>
      </p:sp>
      <p:sp>
        <p:nvSpPr>
          <p:cNvPr id="297" name="Google Shape;297;p51"/>
          <p:cNvSpPr/>
          <p:nvPr/>
        </p:nvSpPr>
        <p:spPr>
          <a:xfrm>
            <a:off x="1735282" y="2475400"/>
            <a:ext cx="1231800" cy="956100"/>
          </a:xfrm>
          <a:prstGeom prst="rect">
            <a:avLst/>
          </a:prstGeom>
          <a:blipFill rotWithShape="1">
            <a:blip r:embed="rId6">
              <a:alphaModFix/>
            </a:blip>
            <a:stretch>
              <a:fillRect b="0" l="-979" r="0" t="0"/>
            </a:stretch>
          </a:blipFill>
          <a:ln cap="flat" cmpd="sng" w="9525">
            <a:solidFill>
              <a:srgbClr val="9E9E9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298" name="Google Shape;298;p51"/>
          <p:cNvSpPr/>
          <p:nvPr/>
        </p:nvSpPr>
        <p:spPr>
          <a:xfrm>
            <a:off x="3436607" y="2730550"/>
            <a:ext cx="652800" cy="445800"/>
          </a:xfrm>
          <a:prstGeom prst="rect">
            <a:avLst/>
          </a:prstGeom>
          <a:blipFill rotWithShape="1">
            <a:blip r:embed="rId7">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cxnSp>
        <p:nvCxnSpPr>
          <p:cNvPr id="299" name="Google Shape;299;p51"/>
          <p:cNvCxnSpPr>
            <a:stCxn id="293" idx="3"/>
            <a:endCxn id="297" idx="1"/>
          </p:cNvCxnSpPr>
          <p:nvPr/>
        </p:nvCxnSpPr>
        <p:spPr>
          <a:xfrm>
            <a:off x="1265875" y="1809600"/>
            <a:ext cx="469500" cy="1143900"/>
          </a:xfrm>
          <a:prstGeom prst="straightConnector1">
            <a:avLst/>
          </a:prstGeom>
          <a:noFill/>
          <a:ln cap="flat" cmpd="sng" w="9525">
            <a:solidFill>
              <a:srgbClr val="5E5E5E"/>
            </a:solidFill>
            <a:prstDash val="solid"/>
            <a:round/>
            <a:headEnd len="sm" w="sm" type="none"/>
            <a:tailEnd len="med" w="med" type="triangle"/>
          </a:ln>
        </p:spPr>
      </p:cxnSp>
      <p:cxnSp>
        <p:nvCxnSpPr>
          <p:cNvPr id="300" name="Google Shape;300;p51"/>
          <p:cNvCxnSpPr>
            <a:stCxn id="294" idx="3"/>
            <a:endCxn id="297" idx="1"/>
          </p:cNvCxnSpPr>
          <p:nvPr/>
        </p:nvCxnSpPr>
        <p:spPr>
          <a:xfrm>
            <a:off x="1265875" y="2519575"/>
            <a:ext cx="469500" cy="433800"/>
          </a:xfrm>
          <a:prstGeom prst="straightConnector1">
            <a:avLst/>
          </a:prstGeom>
          <a:noFill/>
          <a:ln cap="flat" cmpd="sng" w="9525">
            <a:solidFill>
              <a:srgbClr val="5E5E5E"/>
            </a:solidFill>
            <a:prstDash val="solid"/>
            <a:round/>
            <a:headEnd len="sm" w="sm" type="none"/>
            <a:tailEnd len="med" w="med" type="triangle"/>
          </a:ln>
        </p:spPr>
      </p:cxnSp>
      <p:cxnSp>
        <p:nvCxnSpPr>
          <p:cNvPr id="301" name="Google Shape;301;p51"/>
          <p:cNvCxnSpPr>
            <a:stCxn id="295" idx="3"/>
            <a:endCxn id="297" idx="1"/>
          </p:cNvCxnSpPr>
          <p:nvPr/>
        </p:nvCxnSpPr>
        <p:spPr>
          <a:xfrm flipH="1" rot="10800000">
            <a:off x="1265875" y="2953525"/>
            <a:ext cx="469500" cy="1063800"/>
          </a:xfrm>
          <a:prstGeom prst="straightConnector1">
            <a:avLst/>
          </a:prstGeom>
          <a:noFill/>
          <a:ln cap="flat" cmpd="sng" w="9525">
            <a:solidFill>
              <a:srgbClr val="5E5E5E"/>
            </a:solidFill>
            <a:prstDash val="solid"/>
            <a:round/>
            <a:headEnd len="sm" w="sm" type="none"/>
            <a:tailEnd len="med" w="med" type="triangle"/>
          </a:ln>
        </p:spPr>
      </p:cxnSp>
      <p:cxnSp>
        <p:nvCxnSpPr>
          <p:cNvPr id="302" name="Google Shape;302;p51"/>
          <p:cNvCxnSpPr>
            <a:stCxn id="297" idx="3"/>
            <a:endCxn id="298" idx="1"/>
          </p:cNvCxnSpPr>
          <p:nvPr/>
        </p:nvCxnSpPr>
        <p:spPr>
          <a:xfrm>
            <a:off x="2967082" y="2953450"/>
            <a:ext cx="469500" cy="0"/>
          </a:xfrm>
          <a:prstGeom prst="straightConnector1">
            <a:avLst/>
          </a:prstGeom>
          <a:noFill/>
          <a:ln cap="flat" cmpd="sng" w="9525">
            <a:solidFill>
              <a:srgbClr val="5E5E5E"/>
            </a:solidFill>
            <a:prstDash val="solid"/>
            <a:round/>
            <a:headEnd len="sm" w="sm" type="none"/>
            <a:tailEnd len="med" w="med" type="triangle"/>
          </a:ln>
        </p:spPr>
      </p:cxnSp>
      <p:cxnSp>
        <p:nvCxnSpPr>
          <p:cNvPr id="303" name="Google Shape;303;p51"/>
          <p:cNvCxnSpPr/>
          <p:nvPr/>
        </p:nvCxnSpPr>
        <p:spPr>
          <a:xfrm>
            <a:off x="4434875" y="1305775"/>
            <a:ext cx="24000" cy="3352200"/>
          </a:xfrm>
          <a:prstGeom prst="straightConnector1">
            <a:avLst/>
          </a:prstGeom>
          <a:noFill/>
          <a:ln cap="flat" cmpd="sng" w="9525">
            <a:solidFill>
              <a:schemeClr val="dk2"/>
            </a:solidFill>
            <a:prstDash val="solid"/>
            <a:round/>
            <a:headEnd len="sm" w="sm" type="none"/>
            <a:tailEnd len="sm" w="sm" type="none"/>
          </a:ln>
        </p:spPr>
      </p:cxnSp>
      <p:sp>
        <p:nvSpPr>
          <p:cNvPr id="304" name="Google Shape;304;p51"/>
          <p:cNvSpPr/>
          <p:nvPr/>
        </p:nvSpPr>
        <p:spPr>
          <a:xfrm>
            <a:off x="4904282" y="1586700"/>
            <a:ext cx="652800" cy="445800"/>
          </a:xfrm>
          <a:prstGeom prst="rect">
            <a:avLst/>
          </a:prstGeom>
          <a:blipFill rotWithShape="1">
            <a:blip r:embed="rId3">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05" name="Google Shape;305;p51"/>
          <p:cNvSpPr/>
          <p:nvPr/>
        </p:nvSpPr>
        <p:spPr>
          <a:xfrm>
            <a:off x="6047509" y="1510069"/>
            <a:ext cx="1110900" cy="599100"/>
          </a:xfrm>
          <a:prstGeom prst="rect">
            <a:avLst/>
          </a:prstGeom>
          <a:blipFill rotWithShape="1">
            <a:blip r:embed="rId8">
              <a:alphaModFix/>
            </a:blip>
            <a:stretch>
              <a:fillRect b="0" l="0" r="0" t="0"/>
            </a:stretch>
          </a:blipFill>
          <a:ln cap="flat" cmpd="sng" w="9525">
            <a:solidFill>
              <a:srgbClr val="9E9E9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06" name="Google Shape;306;p51"/>
          <p:cNvSpPr/>
          <p:nvPr/>
        </p:nvSpPr>
        <p:spPr>
          <a:xfrm>
            <a:off x="7648895" y="1586699"/>
            <a:ext cx="652800" cy="445800"/>
          </a:xfrm>
          <a:prstGeom prst="rect">
            <a:avLst/>
          </a:prstGeom>
          <a:blipFill rotWithShape="1">
            <a:blip r:embed="rId9">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07" name="Google Shape;307;p51"/>
          <p:cNvSpPr/>
          <p:nvPr/>
        </p:nvSpPr>
        <p:spPr>
          <a:xfrm>
            <a:off x="4904282" y="2608098"/>
            <a:ext cx="652800" cy="445800"/>
          </a:xfrm>
          <a:prstGeom prst="rect">
            <a:avLst/>
          </a:prstGeom>
          <a:blipFill rotWithShape="1">
            <a:blip r:embed="rId4">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08" name="Google Shape;308;p51"/>
          <p:cNvSpPr/>
          <p:nvPr/>
        </p:nvSpPr>
        <p:spPr>
          <a:xfrm>
            <a:off x="6047509" y="2531467"/>
            <a:ext cx="1110900" cy="599100"/>
          </a:xfrm>
          <a:prstGeom prst="rect">
            <a:avLst/>
          </a:prstGeom>
          <a:blipFill rotWithShape="1">
            <a:blip r:embed="rId10">
              <a:alphaModFix/>
            </a:blip>
            <a:stretch>
              <a:fillRect b="0" l="0" r="0" t="0"/>
            </a:stretch>
          </a:blipFill>
          <a:ln cap="flat" cmpd="sng" w="9525">
            <a:solidFill>
              <a:srgbClr val="9E9E9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09" name="Google Shape;309;p51"/>
          <p:cNvSpPr/>
          <p:nvPr/>
        </p:nvSpPr>
        <p:spPr>
          <a:xfrm>
            <a:off x="7648895" y="2601473"/>
            <a:ext cx="652800" cy="445800"/>
          </a:xfrm>
          <a:prstGeom prst="rect">
            <a:avLst/>
          </a:prstGeom>
          <a:blipFill rotWithShape="1">
            <a:blip r:embed="rId11">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10" name="Google Shape;310;p51"/>
          <p:cNvSpPr txBox="1"/>
          <p:nvPr/>
        </p:nvSpPr>
        <p:spPr>
          <a:xfrm>
            <a:off x="6421038" y="3300350"/>
            <a:ext cx="363900" cy="496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CACACA"/>
              </a:buClr>
              <a:buSzPts val="1800"/>
              <a:buFont typeface="Average"/>
              <a:buNone/>
            </a:pPr>
            <a:r>
              <a:rPr b="0" i="0" lang="en" sz="1800" u="none" cap="none" strike="noStrike">
                <a:solidFill>
                  <a:srgbClr val="CACACA"/>
                </a:solidFill>
                <a:latin typeface="Average"/>
                <a:ea typeface="Average"/>
                <a:cs typeface="Average"/>
                <a:sym typeface="Average"/>
              </a:rPr>
              <a:t>…</a:t>
            </a:r>
            <a:endParaRPr b="0" i="0" sz="1400" u="none" cap="none" strike="noStrike">
              <a:solidFill>
                <a:srgbClr val="000000"/>
              </a:solidFill>
              <a:latin typeface="Arial"/>
              <a:ea typeface="Arial"/>
              <a:cs typeface="Arial"/>
              <a:sym typeface="Arial"/>
            </a:endParaRPr>
          </a:p>
        </p:txBody>
      </p:sp>
      <p:sp>
        <p:nvSpPr>
          <p:cNvPr id="311" name="Google Shape;311;p51"/>
          <p:cNvSpPr/>
          <p:nvPr/>
        </p:nvSpPr>
        <p:spPr>
          <a:xfrm>
            <a:off x="4883387" y="3941598"/>
            <a:ext cx="652800" cy="445800"/>
          </a:xfrm>
          <a:prstGeom prst="rect">
            <a:avLst/>
          </a:prstGeom>
          <a:blipFill rotWithShape="1">
            <a:blip r:embed="rId12">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12" name="Google Shape;312;p51"/>
          <p:cNvSpPr/>
          <p:nvPr/>
        </p:nvSpPr>
        <p:spPr>
          <a:xfrm>
            <a:off x="6047508" y="3864967"/>
            <a:ext cx="1163700" cy="599100"/>
          </a:xfrm>
          <a:prstGeom prst="rect">
            <a:avLst/>
          </a:prstGeom>
          <a:blipFill rotWithShape="1">
            <a:blip r:embed="rId13">
              <a:alphaModFix/>
            </a:blip>
            <a:stretch>
              <a:fillRect b="0" l="0" r="0" t="0"/>
            </a:stretch>
          </a:blipFill>
          <a:ln cap="flat" cmpd="sng" w="9525">
            <a:solidFill>
              <a:srgbClr val="9E9E9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13" name="Google Shape;313;p51"/>
          <p:cNvSpPr/>
          <p:nvPr/>
        </p:nvSpPr>
        <p:spPr>
          <a:xfrm>
            <a:off x="7648895" y="3945041"/>
            <a:ext cx="652800" cy="445800"/>
          </a:xfrm>
          <a:prstGeom prst="rect">
            <a:avLst/>
          </a:prstGeom>
          <a:blipFill rotWithShape="1">
            <a:blip r:embed="rId7">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cxnSp>
        <p:nvCxnSpPr>
          <p:cNvPr id="314" name="Google Shape;314;p51"/>
          <p:cNvCxnSpPr>
            <a:endCxn id="305" idx="1"/>
          </p:cNvCxnSpPr>
          <p:nvPr/>
        </p:nvCxnSpPr>
        <p:spPr>
          <a:xfrm>
            <a:off x="5611009" y="1809619"/>
            <a:ext cx="436500" cy="0"/>
          </a:xfrm>
          <a:prstGeom prst="straightConnector1">
            <a:avLst/>
          </a:prstGeom>
          <a:noFill/>
          <a:ln cap="flat" cmpd="sng" w="9525">
            <a:solidFill>
              <a:srgbClr val="5E5E5E"/>
            </a:solidFill>
            <a:prstDash val="solid"/>
            <a:round/>
            <a:headEnd len="sm" w="sm" type="none"/>
            <a:tailEnd len="med" w="med" type="triangle"/>
          </a:ln>
        </p:spPr>
      </p:cxnSp>
      <p:cxnSp>
        <p:nvCxnSpPr>
          <p:cNvPr id="315" name="Google Shape;315;p51"/>
          <p:cNvCxnSpPr>
            <a:stCxn id="305" idx="3"/>
            <a:endCxn id="306" idx="1"/>
          </p:cNvCxnSpPr>
          <p:nvPr/>
        </p:nvCxnSpPr>
        <p:spPr>
          <a:xfrm>
            <a:off x="7158409" y="1809619"/>
            <a:ext cx="490500" cy="0"/>
          </a:xfrm>
          <a:prstGeom prst="straightConnector1">
            <a:avLst/>
          </a:prstGeom>
          <a:noFill/>
          <a:ln cap="flat" cmpd="sng" w="9525">
            <a:solidFill>
              <a:srgbClr val="5E5E5E"/>
            </a:solidFill>
            <a:prstDash val="solid"/>
            <a:round/>
            <a:headEnd len="sm" w="sm" type="none"/>
            <a:tailEnd len="med" w="med" type="triangle"/>
          </a:ln>
        </p:spPr>
      </p:cxnSp>
      <p:cxnSp>
        <p:nvCxnSpPr>
          <p:cNvPr id="316" name="Google Shape;316;p51"/>
          <p:cNvCxnSpPr>
            <a:stCxn id="307" idx="3"/>
            <a:endCxn id="308" idx="1"/>
          </p:cNvCxnSpPr>
          <p:nvPr/>
        </p:nvCxnSpPr>
        <p:spPr>
          <a:xfrm>
            <a:off x="5557082" y="2830998"/>
            <a:ext cx="490500" cy="0"/>
          </a:xfrm>
          <a:prstGeom prst="straightConnector1">
            <a:avLst/>
          </a:prstGeom>
          <a:noFill/>
          <a:ln cap="flat" cmpd="sng" w="9525">
            <a:solidFill>
              <a:srgbClr val="5E5E5E"/>
            </a:solidFill>
            <a:prstDash val="solid"/>
            <a:round/>
            <a:headEnd len="sm" w="sm" type="none"/>
            <a:tailEnd len="med" w="med" type="triangle"/>
          </a:ln>
        </p:spPr>
      </p:cxnSp>
      <p:cxnSp>
        <p:nvCxnSpPr>
          <p:cNvPr id="317" name="Google Shape;317;p51"/>
          <p:cNvCxnSpPr>
            <a:stCxn id="306" idx="2"/>
            <a:endCxn id="308" idx="0"/>
          </p:cNvCxnSpPr>
          <p:nvPr/>
        </p:nvCxnSpPr>
        <p:spPr>
          <a:xfrm flipH="1">
            <a:off x="6603095" y="2032499"/>
            <a:ext cx="1372200" cy="498900"/>
          </a:xfrm>
          <a:prstGeom prst="straightConnector1">
            <a:avLst/>
          </a:prstGeom>
          <a:noFill/>
          <a:ln cap="flat" cmpd="sng" w="9525">
            <a:solidFill>
              <a:srgbClr val="5E5E5E"/>
            </a:solidFill>
            <a:prstDash val="solid"/>
            <a:round/>
            <a:headEnd len="sm" w="sm" type="none"/>
            <a:tailEnd len="med" w="med" type="triangle"/>
          </a:ln>
        </p:spPr>
      </p:cxnSp>
      <p:cxnSp>
        <p:nvCxnSpPr>
          <p:cNvPr id="318" name="Google Shape;318;p51"/>
          <p:cNvCxnSpPr>
            <a:stCxn id="308" idx="3"/>
            <a:endCxn id="309" idx="1"/>
          </p:cNvCxnSpPr>
          <p:nvPr/>
        </p:nvCxnSpPr>
        <p:spPr>
          <a:xfrm flipH="1" rot="10800000">
            <a:off x="7158409" y="2824417"/>
            <a:ext cx="490500" cy="6600"/>
          </a:xfrm>
          <a:prstGeom prst="straightConnector1">
            <a:avLst/>
          </a:prstGeom>
          <a:noFill/>
          <a:ln cap="flat" cmpd="sng" w="9525">
            <a:solidFill>
              <a:srgbClr val="5E5E5E"/>
            </a:solidFill>
            <a:prstDash val="solid"/>
            <a:round/>
            <a:headEnd len="sm" w="sm" type="none"/>
            <a:tailEnd len="med" w="med" type="triangle"/>
          </a:ln>
        </p:spPr>
      </p:cxnSp>
      <p:cxnSp>
        <p:nvCxnSpPr>
          <p:cNvPr id="319" name="Google Shape;319;p51"/>
          <p:cNvCxnSpPr>
            <a:stCxn id="311" idx="3"/>
            <a:endCxn id="312" idx="1"/>
          </p:cNvCxnSpPr>
          <p:nvPr/>
        </p:nvCxnSpPr>
        <p:spPr>
          <a:xfrm>
            <a:off x="5536187" y="4164498"/>
            <a:ext cx="511200" cy="0"/>
          </a:xfrm>
          <a:prstGeom prst="straightConnector1">
            <a:avLst/>
          </a:prstGeom>
          <a:noFill/>
          <a:ln cap="flat" cmpd="sng" w="9525">
            <a:solidFill>
              <a:srgbClr val="5E5E5E"/>
            </a:solidFill>
            <a:prstDash val="solid"/>
            <a:round/>
            <a:headEnd len="sm" w="sm" type="none"/>
            <a:tailEnd len="med" w="med" type="triangle"/>
          </a:ln>
        </p:spPr>
      </p:cxnSp>
      <p:cxnSp>
        <p:nvCxnSpPr>
          <p:cNvPr id="320" name="Google Shape;320;p51"/>
          <p:cNvCxnSpPr>
            <a:stCxn id="312" idx="3"/>
            <a:endCxn id="313" idx="1"/>
          </p:cNvCxnSpPr>
          <p:nvPr/>
        </p:nvCxnSpPr>
        <p:spPr>
          <a:xfrm>
            <a:off x="7211208" y="4164517"/>
            <a:ext cx="437700" cy="3300"/>
          </a:xfrm>
          <a:prstGeom prst="straightConnector1">
            <a:avLst/>
          </a:prstGeom>
          <a:noFill/>
          <a:ln cap="flat" cmpd="sng" w="9525">
            <a:solidFill>
              <a:srgbClr val="5E5E5E"/>
            </a:solidFill>
            <a:prstDash val="solid"/>
            <a:round/>
            <a:headEnd len="sm" w="sm"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But the flow on the right is drawn in sequence.  Bad!</a:t>
            </a:r>
            <a:endParaRPr/>
          </a:p>
        </p:txBody>
      </p:sp>
      <p:sp>
        <p:nvSpPr>
          <p:cNvPr id="326" name="Google Shape;326;p52"/>
          <p:cNvSpPr/>
          <p:nvPr/>
        </p:nvSpPr>
        <p:spPr>
          <a:xfrm>
            <a:off x="613075" y="1586700"/>
            <a:ext cx="652800" cy="445800"/>
          </a:xfrm>
          <a:prstGeom prst="rect">
            <a:avLst/>
          </a:prstGeom>
          <a:blipFill rotWithShape="1">
            <a:blip r:embed="rId3">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27" name="Google Shape;327;p52"/>
          <p:cNvSpPr/>
          <p:nvPr/>
        </p:nvSpPr>
        <p:spPr>
          <a:xfrm>
            <a:off x="613075" y="2296675"/>
            <a:ext cx="652800" cy="445800"/>
          </a:xfrm>
          <a:prstGeom prst="rect">
            <a:avLst/>
          </a:prstGeom>
          <a:blipFill rotWithShape="1">
            <a:blip r:embed="rId4">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28" name="Google Shape;328;p52"/>
          <p:cNvSpPr/>
          <p:nvPr/>
        </p:nvSpPr>
        <p:spPr>
          <a:xfrm>
            <a:off x="613075" y="3794425"/>
            <a:ext cx="652800" cy="445800"/>
          </a:xfrm>
          <a:prstGeom prst="rect">
            <a:avLst/>
          </a:prstGeom>
          <a:blipFill rotWithShape="1">
            <a:blip r:embed="rId5">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29" name="Google Shape;329;p52"/>
          <p:cNvSpPr txBox="1"/>
          <p:nvPr/>
        </p:nvSpPr>
        <p:spPr>
          <a:xfrm>
            <a:off x="757531" y="3020355"/>
            <a:ext cx="363900" cy="496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CACACA"/>
              </a:buClr>
              <a:buSzPts val="1800"/>
              <a:buFont typeface="Average"/>
              <a:buNone/>
            </a:pPr>
            <a:r>
              <a:rPr b="0" i="0" lang="en" sz="1800" u="none" cap="none" strike="noStrike">
                <a:solidFill>
                  <a:srgbClr val="CACACA"/>
                </a:solidFill>
                <a:latin typeface="Average"/>
                <a:ea typeface="Average"/>
                <a:cs typeface="Average"/>
                <a:sym typeface="Average"/>
              </a:rPr>
              <a:t>…</a:t>
            </a:r>
            <a:endParaRPr b="0" i="0" sz="1400" u="none" cap="none" strike="noStrike">
              <a:solidFill>
                <a:srgbClr val="000000"/>
              </a:solidFill>
              <a:latin typeface="Arial"/>
              <a:ea typeface="Arial"/>
              <a:cs typeface="Arial"/>
              <a:sym typeface="Arial"/>
            </a:endParaRPr>
          </a:p>
        </p:txBody>
      </p:sp>
      <p:sp>
        <p:nvSpPr>
          <p:cNvPr id="330" name="Google Shape;330;p52"/>
          <p:cNvSpPr/>
          <p:nvPr/>
        </p:nvSpPr>
        <p:spPr>
          <a:xfrm>
            <a:off x="1735282" y="2475400"/>
            <a:ext cx="1231800" cy="956100"/>
          </a:xfrm>
          <a:prstGeom prst="rect">
            <a:avLst/>
          </a:prstGeom>
          <a:blipFill rotWithShape="1">
            <a:blip r:embed="rId6">
              <a:alphaModFix/>
            </a:blip>
            <a:stretch>
              <a:fillRect b="0" l="-979" r="0" t="0"/>
            </a:stretch>
          </a:blipFill>
          <a:ln cap="flat" cmpd="sng" w="9525">
            <a:solidFill>
              <a:srgbClr val="9E9E9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31" name="Google Shape;331;p52"/>
          <p:cNvSpPr/>
          <p:nvPr/>
        </p:nvSpPr>
        <p:spPr>
          <a:xfrm>
            <a:off x="3436607" y="2730550"/>
            <a:ext cx="652800" cy="445800"/>
          </a:xfrm>
          <a:prstGeom prst="rect">
            <a:avLst/>
          </a:prstGeom>
          <a:blipFill rotWithShape="1">
            <a:blip r:embed="rId7">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cxnSp>
        <p:nvCxnSpPr>
          <p:cNvPr id="332" name="Google Shape;332;p52"/>
          <p:cNvCxnSpPr>
            <a:stCxn id="326" idx="3"/>
            <a:endCxn id="330" idx="1"/>
          </p:cNvCxnSpPr>
          <p:nvPr/>
        </p:nvCxnSpPr>
        <p:spPr>
          <a:xfrm>
            <a:off x="1265875" y="1809600"/>
            <a:ext cx="469500" cy="1143900"/>
          </a:xfrm>
          <a:prstGeom prst="straightConnector1">
            <a:avLst/>
          </a:prstGeom>
          <a:noFill/>
          <a:ln cap="flat" cmpd="sng" w="9525">
            <a:solidFill>
              <a:srgbClr val="5E5E5E"/>
            </a:solidFill>
            <a:prstDash val="solid"/>
            <a:round/>
            <a:headEnd len="sm" w="sm" type="none"/>
            <a:tailEnd len="med" w="med" type="triangle"/>
          </a:ln>
        </p:spPr>
      </p:cxnSp>
      <p:cxnSp>
        <p:nvCxnSpPr>
          <p:cNvPr id="333" name="Google Shape;333;p52"/>
          <p:cNvCxnSpPr>
            <a:stCxn id="327" idx="3"/>
            <a:endCxn id="330" idx="1"/>
          </p:cNvCxnSpPr>
          <p:nvPr/>
        </p:nvCxnSpPr>
        <p:spPr>
          <a:xfrm>
            <a:off x="1265875" y="2519575"/>
            <a:ext cx="469500" cy="433800"/>
          </a:xfrm>
          <a:prstGeom prst="straightConnector1">
            <a:avLst/>
          </a:prstGeom>
          <a:noFill/>
          <a:ln cap="flat" cmpd="sng" w="9525">
            <a:solidFill>
              <a:srgbClr val="5E5E5E"/>
            </a:solidFill>
            <a:prstDash val="solid"/>
            <a:round/>
            <a:headEnd len="sm" w="sm" type="none"/>
            <a:tailEnd len="med" w="med" type="triangle"/>
          </a:ln>
        </p:spPr>
      </p:cxnSp>
      <p:cxnSp>
        <p:nvCxnSpPr>
          <p:cNvPr id="334" name="Google Shape;334;p52"/>
          <p:cNvCxnSpPr>
            <a:stCxn id="328" idx="3"/>
            <a:endCxn id="330" idx="1"/>
          </p:cNvCxnSpPr>
          <p:nvPr/>
        </p:nvCxnSpPr>
        <p:spPr>
          <a:xfrm flipH="1" rot="10800000">
            <a:off x="1265875" y="2953525"/>
            <a:ext cx="469500" cy="1063800"/>
          </a:xfrm>
          <a:prstGeom prst="straightConnector1">
            <a:avLst/>
          </a:prstGeom>
          <a:noFill/>
          <a:ln cap="flat" cmpd="sng" w="9525">
            <a:solidFill>
              <a:srgbClr val="5E5E5E"/>
            </a:solidFill>
            <a:prstDash val="solid"/>
            <a:round/>
            <a:headEnd len="sm" w="sm" type="none"/>
            <a:tailEnd len="med" w="med" type="triangle"/>
          </a:ln>
        </p:spPr>
      </p:cxnSp>
      <p:cxnSp>
        <p:nvCxnSpPr>
          <p:cNvPr id="335" name="Google Shape;335;p52"/>
          <p:cNvCxnSpPr>
            <a:stCxn id="330" idx="3"/>
            <a:endCxn id="331" idx="1"/>
          </p:cNvCxnSpPr>
          <p:nvPr/>
        </p:nvCxnSpPr>
        <p:spPr>
          <a:xfrm>
            <a:off x="2967082" y="2953450"/>
            <a:ext cx="469500" cy="0"/>
          </a:xfrm>
          <a:prstGeom prst="straightConnector1">
            <a:avLst/>
          </a:prstGeom>
          <a:noFill/>
          <a:ln cap="flat" cmpd="sng" w="9525">
            <a:solidFill>
              <a:srgbClr val="5E5E5E"/>
            </a:solidFill>
            <a:prstDash val="solid"/>
            <a:round/>
            <a:headEnd len="sm" w="sm" type="none"/>
            <a:tailEnd len="med" w="med" type="triangle"/>
          </a:ln>
        </p:spPr>
      </p:cxnSp>
      <p:cxnSp>
        <p:nvCxnSpPr>
          <p:cNvPr id="336" name="Google Shape;336;p52"/>
          <p:cNvCxnSpPr/>
          <p:nvPr/>
        </p:nvCxnSpPr>
        <p:spPr>
          <a:xfrm>
            <a:off x="4434875" y="1305775"/>
            <a:ext cx="24000" cy="3352200"/>
          </a:xfrm>
          <a:prstGeom prst="straightConnector1">
            <a:avLst/>
          </a:prstGeom>
          <a:noFill/>
          <a:ln cap="flat" cmpd="sng" w="9525">
            <a:solidFill>
              <a:schemeClr val="dk2"/>
            </a:solidFill>
            <a:prstDash val="solid"/>
            <a:round/>
            <a:headEnd len="sm" w="sm" type="none"/>
            <a:tailEnd len="sm" w="sm" type="none"/>
          </a:ln>
        </p:spPr>
      </p:cxnSp>
      <p:sp>
        <p:nvSpPr>
          <p:cNvPr id="337" name="Google Shape;337;p52"/>
          <p:cNvSpPr/>
          <p:nvPr/>
        </p:nvSpPr>
        <p:spPr>
          <a:xfrm>
            <a:off x="4904282" y="1586700"/>
            <a:ext cx="652800" cy="445800"/>
          </a:xfrm>
          <a:prstGeom prst="rect">
            <a:avLst/>
          </a:prstGeom>
          <a:blipFill rotWithShape="1">
            <a:blip r:embed="rId3">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38" name="Google Shape;338;p52"/>
          <p:cNvSpPr/>
          <p:nvPr/>
        </p:nvSpPr>
        <p:spPr>
          <a:xfrm>
            <a:off x="6047509" y="1510069"/>
            <a:ext cx="1110900" cy="599100"/>
          </a:xfrm>
          <a:prstGeom prst="rect">
            <a:avLst/>
          </a:prstGeom>
          <a:blipFill rotWithShape="1">
            <a:blip r:embed="rId8">
              <a:alphaModFix/>
            </a:blip>
            <a:stretch>
              <a:fillRect b="0" l="0" r="0" t="0"/>
            </a:stretch>
          </a:blipFill>
          <a:ln cap="flat" cmpd="sng" w="9525">
            <a:solidFill>
              <a:srgbClr val="9E9E9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39" name="Google Shape;339;p52"/>
          <p:cNvSpPr/>
          <p:nvPr/>
        </p:nvSpPr>
        <p:spPr>
          <a:xfrm>
            <a:off x="7648895" y="1586699"/>
            <a:ext cx="652800" cy="445800"/>
          </a:xfrm>
          <a:prstGeom prst="rect">
            <a:avLst/>
          </a:prstGeom>
          <a:blipFill rotWithShape="1">
            <a:blip r:embed="rId9">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40" name="Google Shape;340;p52"/>
          <p:cNvSpPr/>
          <p:nvPr/>
        </p:nvSpPr>
        <p:spPr>
          <a:xfrm>
            <a:off x="4904282" y="2608098"/>
            <a:ext cx="652800" cy="445800"/>
          </a:xfrm>
          <a:prstGeom prst="rect">
            <a:avLst/>
          </a:prstGeom>
          <a:blipFill rotWithShape="1">
            <a:blip r:embed="rId4">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41" name="Google Shape;341;p52"/>
          <p:cNvSpPr/>
          <p:nvPr/>
        </p:nvSpPr>
        <p:spPr>
          <a:xfrm>
            <a:off x="6047509" y="2531467"/>
            <a:ext cx="1110900" cy="599100"/>
          </a:xfrm>
          <a:prstGeom prst="rect">
            <a:avLst/>
          </a:prstGeom>
          <a:blipFill rotWithShape="1">
            <a:blip r:embed="rId10">
              <a:alphaModFix/>
            </a:blip>
            <a:stretch>
              <a:fillRect b="0" l="0" r="0" t="0"/>
            </a:stretch>
          </a:blipFill>
          <a:ln cap="flat" cmpd="sng" w="9525">
            <a:solidFill>
              <a:srgbClr val="9E9E9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42" name="Google Shape;342;p52"/>
          <p:cNvSpPr/>
          <p:nvPr/>
        </p:nvSpPr>
        <p:spPr>
          <a:xfrm>
            <a:off x="7648895" y="2601473"/>
            <a:ext cx="652800" cy="445800"/>
          </a:xfrm>
          <a:prstGeom prst="rect">
            <a:avLst/>
          </a:prstGeom>
          <a:blipFill rotWithShape="1">
            <a:blip r:embed="rId11">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43" name="Google Shape;343;p52"/>
          <p:cNvSpPr txBox="1"/>
          <p:nvPr/>
        </p:nvSpPr>
        <p:spPr>
          <a:xfrm>
            <a:off x="6421038" y="3300350"/>
            <a:ext cx="363900" cy="496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CACACA"/>
              </a:buClr>
              <a:buSzPts val="1800"/>
              <a:buFont typeface="Average"/>
              <a:buNone/>
            </a:pPr>
            <a:r>
              <a:rPr b="0" i="0" lang="en" sz="1800" u="none" cap="none" strike="noStrike">
                <a:solidFill>
                  <a:srgbClr val="CACACA"/>
                </a:solidFill>
                <a:latin typeface="Average"/>
                <a:ea typeface="Average"/>
                <a:cs typeface="Average"/>
                <a:sym typeface="Average"/>
              </a:rPr>
              <a:t>…</a:t>
            </a:r>
            <a:endParaRPr b="0" i="0" sz="1400" u="none" cap="none" strike="noStrike">
              <a:solidFill>
                <a:srgbClr val="000000"/>
              </a:solidFill>
              <a:latin typeface="Arial"/>
              <a:ea typeface="Arial"/>
              <a:cs typeface="Arial"/>
              <a:sym typeface="Arial"/>
            </a:endParaRPr>
          </a:p>
        </p:txBody>
      </p:sp>
      <p:sp>
        <p:nvSpPr>
          <p:cNvPr id="344" name="Google Shape;344;p52"/>
          <p:cNvSpPr/>
          <p:nvPr/>
        </p:nvSpPr>
        <p:spPr>
          <a:xfrm>
            <a:off x="4883387" y="3941598"/>
            <a:ext cx="652800" cy="445800"/>
          </a:xfrm>
          <a:prstGeom prst="rect">
            <a:avLst/>
          </a:prstGeom>
          <a:blipFill rotWithShape="1">
            <a:blip r:embed="rId12">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45" name="Google Shape;345;p52"/>
          <p:cNvSpPr/>
          <p:nvPr/>
        </p:nvSpPr>
        <p:spPr>
          <a:xfrm>
            <a:off x="6047508" y="3864967"/>
            <a:ext cx="1163700" cy="599100"/>
          </a:xfrm>
          <a:prstGeom prst="rect">
            <a:avLst/>
          </a:prstGeom>
          <a:blipFill rotWithShape="1">
            <a:blip r:embed="rId13">
              <a:alphaModFix/>
            </a:blip>
            <a:stretch>
              <a:fillRect b="0" l="0" r="0" t="0"/>
            </a:stretch>
          </a:blipFill>
          <a:ln cap="flat" cmpd="sng" w="9525">
            <a:solidFill>
              <a:srgbClr val="9E9E9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sp>
        <p:nvSpPr>
          <p:cNvPr id="346" name="Google Shape;346;p52"/>
          <p:cNvSpPr/>
          <p:nvPr/>
        </p:nvSpPr>
        <p:spPr>
          <a:xfrm>
            <a:off x="7648895" y="3945041"/>
            <a:ext cx="652800" cy="445800"/>
          </a:xfrm>
          <a:prstGeom prst="rect">
            <a:avLst/>
          </a:prstGeom>
          <a:blipFill rotWithShape="1">
            <a:blip r:embed="rId7">
              <a:alphaModFix/>
            </a:blip>
            <a:stretch>
              <a:fillRect b="0" l="0" r="0" t="0"/>
            </a:stretch>
          </a:blip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latin typeface="Arial"/>
                <a:ea typeface="Arial"/>
                <a:cs typeface="Arial"/>
                <a:sym typeface="Arial"/>
              </a:rPr>
              <a:t> </a:t>
            </a:r>
            <a:endParaRPr/>
          </a:p>
        </p:txBody>
      </p:sp>
      <p:cxnSp>
        <p:nvCxnSpPr>
          <p:cNvPr id="347" name="Google Shape;347;p52"/>
          <p:cNvCxnSpPr>
            <a:endCxn id="338" idx="1"/>
          </p:cNvCxnSpPr>
          <p:nvPr/>
        </p:nvCxnSpPr>
        <p:spPr>
          <a:xfrm>
            <a:off x="5611009" y="1809619"/>
            <a:ext cx="436500" cy="0"/>
          </a:xfrm>
          <a:prstGeom prst="straightConnector1">
            <a:avLst/>
          </a:prstGeom>
          <a:noFill/>
          <a:ln cap="flat" cmpd="sng" w="9525">
            <a:solidFill>
              <a:srgbClr val="5E5E5E"/>
            </a:solidFill>
            <a:prstDash val="solid"/>
            <a:round/>
            <a:headEnd len="sm" w="sm" type="none"/>
            <a:tailEnd len="med" w="med" type="triangle"/>
          </a:ln>
        </p:spPr>
      </p:cxnSp>
      <p:cxnSp>
        <p:nvCxnSpPr>
          <p:cNvPr id="348" name="Google Shape;348;p52"/>
          <p:cNvCxnSpPr>
            <a:stCxn id="338" idx="3"/>
            <a:endCxn id="339" idx="1"/>
          </p:cNvCxnSpPr>
          <p:nvPr/>
        </p:nvCxnSpPr>
        <p:spPr>
          <a:xfrm>
            <a:off x="7158409" y="1809619"/>
            <a:ext cx="490500" cy="0"/>
          </a:xfrm>
          <a:prstGeom prst="straightConnector1">
            <a:avLst/>
          </a:prstGeom>
          <a:noFill/>
          <a:ln cap="flat" cmpd="sng" w="9525">
            <a:solidFill>
              <a:srgbClr val="5E5E5E"/>
            </a:solidFill>
            <a:prstDash val="solid"/>
            <a:round/>
            <a:headEnd len="sm" w="sm" type="none"/>
            <a:tailEnd len="med" w="med" type="triangle"/>
          </a:ln>
        </p:spPr>
      </p:cxnSp>
      <p:cxnSp>
        <p:nvCxnSpPr>
          <p:cNvPr id="349" name="Google Shape;349;p52"/>
          <p:cNvCxnSpPr>
            <a:stCxn id="340" idx="3"/>
            <a:endCxn id="341" idx="1"/>
          </p:cNvCxnSpPr>
          <p:nvPr/>
        </p:nvCxnSpPr>
        <p:spPr>
          <a:xfrm>
            <a:off x="5557082" y="2830998"/>
            <a:ext cx="490500" cy="0"/>
          </a:xfrm>
          <a:prstGeom prst="straightConnector1">
            <a:avLst/>
          </a:prstGeom>
          <a:noFill/>
          <a:ln cap="flat" cmpd="sng" w="9525">
            <a:solidFill>
              <a:srgbClr val="5E5E5E"/>
            </a:solidFill>
            <a:prstDash val="solid"/>
            <a:round/>
            <a:headEnd len="sm" w="sm" type="none"/>
            <a:tailEnd len="med" w="med" type="triangle"/>
          </a:ln>
        </p:spPr>
      </p:cxnSp>
      <p:cxnSp>
        <p:nvCxnSpPr>
          <p:cNvPr id="350" name="Google Shape;350;p52"/>
          <p:cNvCxnSpPr>
            <a:stCxn id="339" idx="2"/>
            <a:endCxn id="341" idx="0"/>
          </p:cNvCxnSpPr>
          <p:nvPr/>
        </p:nvCxnSpPr>
        <p:spPr>
          <a:xfrm flipH="1">
            <a:off x="6603095" y="2032499"/>
            <a:ext cx="1372200" cy="498900"/>
          </a:xfrm>
          <a:prstGeom prst="straightConnector1">
            <a:avLst/>
          </a:prstGeom>
          <a:noFill/>
          <a:ln cap="flat" cmpd="sng" w="9525">
            <a:solidFill>
              <a:srgbClr val="5E5E5E"/>
            </a:solidFill>
            <a:prstDash val="solid"/>
            <a:round/>
            <a:headEnd len="sm" w="sm" type="none"/>
            <a:tailEnd len="med" w="med" type="triangle"/>
          </a:ln>
        </p:spPr>
      </p:cxnSp>
      <p:cxnSp>
        <p:nvCxnSpPr>
          <p:cNvPr id="351" name="Google Shape;351;p52"/>
          <p:cNvCxnSpPr>
            <a:stCxn id="341" idx="3"/>
            <a:endCxn id="342" idx="1"/>
          </p:cNvCxnSpPr>
          <p:nvPr/>
        </p:nvCxnSpPr>
        <p:spPr>
          <a:xfrm flipH="1" rot="10800000">
            <a:off x="7158409" y="2824417"/>
            <a:ext cx="490500" cy="6600"/>
          </a:xfrm>
          <a:prstGeom prst="straightConnector1">
            <a:avLst/>
          </a:prstGeom>
          <a:noFill/>
          <a:ln cap="flat" cmpd="sng" w="9525">
            <a:solidFill>
              <a:srgbClr val="5E5E5E"/>
            </a:solidFill>
            <a:prstDash val="solid"/>
            <a:round/>
            <a:headEnd len="sm" w="sm" type="none"/>
            <a:tailEnd len="med" w="med" type="triangle"/>
          </a:ln>
        </p:spPr>
      </p:cxnSp>
      <p:cxnSp>
        <p:nvCxnSpPr>
          <p:cNvPr id="352" name="Google Shape;352;p52"/>
          <p:cNvCxnSpPr>
            <a:stCxn id="344" idx="3"/>
            <a:endCxn id="345" idx="1"/>
          </p:cNvCxnSpPr>
          <p:nvPr/>
        </p:nvCxnSpPr>
        <p:spPr>
          <a:xfrm>
            <a:off x="5536187" y="4164498"/>
            <a:ext cx="511200" cy="0"/>
          </a:xfrm>
          <a:prstGeom prst="straightConnector1">
            <a:avLst/>
          </a:prstGeom>
          <a:noFill/>
          <a:ln cap="flat" cmpd="sng" w="9525">
            <a:solidFill>
              <a:srgbClr val="5E5E5E"/>
            </a:solidFill>
            <a:prstDash val="solid"/>
            <a:round/>
            <a:headEnd len="sm" w="sm" type="none"/>
            <a:tailEnd len="med" w="med" type="triangle"/>
          </a:ln>
        </p:spPr>
      </p:cxnSp>
      <p:cxnSp>
        <p:nvCxnSpPr>
          <p:cNvPr id="353" name="Google Shape;353;p52"/>
          <p:cNvCxnSpPr>
            <a:stCxn id="345" idx="3"/>
            <a:endCxn id="346" idx="1"/>
          </p:cNvCxnSpPr>
          <p:nvPr/>
        </p:nvCxnSpPr>
        <p:spPr>
          <a:xfrm>
            <a:off x="7211208" y="4164517"/>
            <a:ext cx="437700" cy="3300"/>
          </a:xfrm>
          <a:prstGeom prst="straightConnector1">
            <a:avLst/>
          </a:prstGeom>
          <a:noFill/>
          <a:ln cap="flat" cmpd="sng" w="9525">
            <a:solidFill>
              <a:srgbClr val="5E5E5E"/>
            </a:solidFill>
            <a:prstDash val="solid"/>
            <a:round/>
            <a:headEnd len="sm" w="sm"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 language is not entirely linear.</a:t>
            </a:r>
            <a:endParaRPr/>
          </a:p>
        </p:txBody>
      </p:sp>
      <p:pic>
        <p:nvPicPr>
          <p:cNvPr id="359" name="Google Shape;359;p53"/>
          <p:cNvPicPr preferRelativeResize="0"/>
          <p:nvPr/>
        </p:nvPicPr>
        <p:blipFill>
          <a:blip r:embed="rId3">
            <a:alphaModFix/>
          </a:blip>
          <a:stretch>
            <a:fillRect/>
          </a:stretch>
        </p:blipFill>
        <p:spPr>
          <a:xfrm>
            <a:off x="1843800" y="1251150"/>
            <a:ext cx="5456399" cy="1959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7"/>
          <p:cNvSpPr txBox="1"/>
          <p:nvPr>
            <p:ph type="ctrTitle"/>
          </p:nvPr>
        </p:nvSpPr>
        <p:spPr>
          <a:xfrm>
            <a:off x="671258" y="990800"/>
            <a:ext cx="7801500" cy="1730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b="1" lang="en">
                <a:latin typeface="Times New Roman"/>
                <a:ea typeface="Times New Roman"/>
                <a:cs typeface="Times New Roman"/>
                <a:sym typeface="Times New Roman"/>
              </a:rPr>
              <a:t>CIS 700-004: Lecture 10M</a:t>
            </a:r>
            <a:endParaRPr b="1">
              <a:latin typeface="Times New Roman"/>
              <a:ea typeface="Times New Roman"/>
              <a:cs typeface="Times New Roman"/>
              <a:sym typeface="Times New Roman"/>
            </a:endParaRPr>
          </a:p>
        </p:txBody>
      </p:sp>
      <p:sp>
        <p:nvSpPr>
          <p:cNvPr id="121" name="Google Shape;121;p27"/>
          <p:cNvSpPr txBox="1"/>
          <p:nvPr>
            <p:ph idx="1" type="subTitle"/>
          </p:nvPr>
        </p:nvSpPr>
        <p:spPr>
          <a:xfrm>
            <a:off x="671250" y="3174876"/>
            <a:ext cx="78015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100"/>
              <a:buNone/>
            </a:pPr>
            <a:r>
              <a:rPr lang="en">
                <a:latin typeface="Times New Roman"/>
                <a:ea typeface="Times New Roman"/>
                <a:cs typeface="Times New Roman"/>
                <a:sym typeface="Times New Roman"/>
              </a:rPr>
              <a:t>Attention</a:t>
            </a:r>
            <a:endParaRPr>
              <a:latin typeface="Times New Roman"/>
              <a:ea typeface="Times New Roman"/>
              <a:cs typeface="Times New Roman"/>
              <a:sym typeface="Times New Roman"/>
            </a:endParaRPr>
          </a:p>
          <a:p>
            <a:pPr indent="0" lvl="0" marL="0" rtl="0" algn="ctr">
              <a:lnSpc>
                <a:spcPct val="100000"/>
              </a:lnSpc>
              <a:spcBef>
                <a:spcPts val="0"/>
              </a:spcBef>
              <a:spcAft>
                <a:spcPts val="0"/>
              </a:spcAft>
              <a:buSzPts val="2100"/>
              <a:buNone/>
            </a:pPr>
            <a:r>
              <a:rPr lang="en">
                <a:latin typeface="Times New Roman"/>
                <a:ea typeface="Times New Roman"/>
                <a:cs typeface="Times New Roman"/>
                <a:sym typeface="Times New Roman"/>
              </a:rPr>
              <a:t>03/18/19</a:t>
            </a:r>
            <a:endParaRPr>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 language is not entirely linear.</a:t>
            </a:r>
            <a:endParaRPr/>
          </a:p>
        </p:txBody>
      </p:sp>
      <p:pic>
        <p:nvPicPr>
          <p:cNvPr id="365" name="Google Shape;365;p54"/>
          <p:cNvPicPr preferRelativeResize="0"/>
          <p:nvPr/>
        </p:nvPicPr>
        <p:blipFill>
          <a:blip r:embed="rId3">
            <a:alphaModFix/>
          </a:blip>
          <a:stretch>
            <a:fillRect/>
          </a:stretch>
        </p:blipFill>
        <p:spPr>
          <a:xfrm>
            <a:off x="1843800" y="1251150"/>
            <a:ext cx="5456399" cy="1959050"/>
          </a:xfrm>
          <a:prstGeom prst="rect">
            <a:avLst/>
          </a:prstGeom>
          <a:noFill/>
          <a:ln>
            <a:noFill/>
          </a:ln>
        </p:spPr>
      </p:pic>
      <p:sp>
        <p:nvSpPr>
          <p:cNvPr id="366" name="Google Shape;366;p54"/>
          <p:cNvSpPr txBox="1"/>
          <p:nvPr>
            <p:ph idx="1" type="body"/>
          </p:nvPr>
        </p:nvSpPr>
        <p:spPr>
          <a:xfrm>
            <a:off x="311700" y="3210200"/>
            <a:ext cx="8520600" cy="135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An LSTM will always process sequentially.</a:t>
            </a:r>
            <a:endParaRPr/>
          </a:p>
          <a:p>
            <a:pPr indent="0" lvl="0" marL="0" rtl="0" algn="ctr">
              <a:spcBef>
                <a:spcPts val="0"/>
              </a:spcBef>
              <a:spcAft>
                <a:spcPts val="0"/>
              </a:spcAft>
              <a:buNone/>
            </a:pPr>
            <a:r>
              <a:rPr lang="en"/>
              <a:t>A biLSTM will always process in sequence and in reverse sequence.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 language is long.</a:t>
            </a:r>
            <a:endParaRPr/>
          </a:p>
        </p:txBody>
      </p:sp>
      <p:sp>
        <p:nvSpPr>
          <p:cNvPr id="372" name="Google Shape;372;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Clr>
                <a:srgbClr val="000000"/>
              </a:buClr>
              <a:buSzPts val="1100"/>
              <a:buFont typeface="Arial"/>
              <a:buNone/>
            </a:pPr>
            <a:r>
              <a:rPr lang="en"/>
              <a:t>“My very photogenic mother died in a freak accident (picnic, lightning) when I was three, and, save for a pocket of warmth in the darkest past, nothing of her subsists within the hollows and dells of memory, over which, if you can still stand my style (I am writing under observation), the sun of my infancy had set: surely, you all know those redolent remnants of day suspended, with the midges, about some hedge in bloom or suddenly entered and traversed by the rambler, at the bottom of a hill, in the summer dusk; a furry warmth, golden midges.”</a:t>
            </a:r>
            <a:endParaRPr/>
          </a:p>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 language is long. We don't process entire sequences.</a:t>
            </a:r>
            <a:endParaRPr/>
          </a:p>
        </p:txBody>
      </p:sp>
      <p:sp>
        <p:nvSpPr>
          <p:cNvPr id="378" name="Google Shape;378;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“My very photogenic mother died in a freak accident (picnic, lightning) when I was three, and, save for a pocket of warmth in the darkest past, nothing of her subsists within the hollows and dells of memory, over which, if you can still stand my style (I am writing under observation), the sun of my infancy had set: surely, you all know those redolent remnants of day suspended, with the midges, about some hedge in bloom or suddenly entered and traversed by the rambler, at the bottom of a hill, in the summer dusk; a furry warmth, golden midges.”</a:t>
            </a:r>
            <a:endParaRPr/>
          </a:p>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Natural language is long. We don't process entire sequences.</a:t>
            </a:r>
            <a:endParaRPr/>
          </a:p>
          <a:p>
            <a:pPr indent="0" lvl="0" marL="0" rtl="0" algn="l">
              <a:spcBef>
                <a:spcPts val="0"/>
              </a:spcBef>
              <a:spcAft>
                <a:spcPts val="0"/>
              </a:spcAft>
              <a:buNone/>
            </a:pPr>
            <a:r>
              <a:t/>
            </a:r>
            <a:endParaRPr/>
          </a:p>
        </p:txBody>
      </p:sp>
      <p:sp>
        <p:nvSpPr>
          <p:cNvPr id="384" name="Google Shape;384;p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“My very photogenic mother died in a freak accident (picnic, lightning) when I was three, and, save for a pocket of warmth in the darkest past, nothing of her subsists within the hollows and dells of memory, over which, if you can still stand my style (I am writing under observation), the sun of my infancy had set: surely, you all know those redolent remnants of day suspended, with the midges, about some hedge in bloom or suddenly entered and traversed by the rambler, at the bottom of a hill, in the summer dusk; a furry warmth, golden midges.”</a:t>
            </a:r>
            <a:endParaRPr/>
          </a:p>
          <a:p>
            <a:pPr indent="0" lvl="0" marL="0" rtl="0" algn="ctr">
              <a:spcBef>
                <a:spcPts val="0"/>
              </a:spcBef>
              <a:spcAft>
                <a:spcPts val="0"/>
              </a:spcAft>
              <a:buNone/>
            </a:pPr>
            <a:r>
              <a:rPr lang="en"/>
              <a:t>Vladimir Nabokov, “Lolita.” 99 words.</a:t>
            </a:r>
            <a:endParaRPr/>
          </a:p>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58"/>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We can't parallelize a sequential forward pass!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59"/>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Cognitive findings on attention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Overt attention</a:t>
            </a:r>
            <a:endParaRPr/>
          </a:p>
        </p:txBody>
      </p:sp>
      <p:pic>
        <p:nvPicPr>
          <p:cNvPr id="400" name="Google Shape;400;p60"/>
          <p:cNvPicPr preferRelativeResize="0"/>
          <p:nvPr/>
        </p:nvPicPr>
        <p:blipFill>
          <a:blip r:embed="rId3">
            <a:alphaModFix/>
          </a:blip>
          <a:stretch>
            <a:fillRect/>
          </a:stretch>
        </p:blipFill>
        <p:spPr>
          <a:xfrm>
            <a:off x="152400" y="1170125"/>
            <a:ext cx="3900425" cy="2812901"/>
          </a:xfrm>
          <a:prstGeom prst="rect">
            <a:avLst/>
          </a:prstGeom>
          <a:noFill/>
          <a:ln>
            <a:noFill/>
          </a:ln>
        </p:spPr>
      </p:pic>
      <p:pic>
        <p:nvPicPr>
          <p:cNvPr id="401" name="Google Shape;401;p60"/>
          <p:cNvPicPr preferRelativeResize="0"/>
          <p:nvPr/>
        </p:nvPicPr>
        <p:blipFill>
          <a:blip r:embed="rId4">
            <a:alphaModFix/>
          </a:blip>
          <a:stretch>
            <a:fillRect/>
          </a:stretch>
        </p:blipFill>
        <p:spPr>
          <a:xfrm>
            <a:off x="4644150" y="1170126"/>
            <a:ext cx="3969950" cy="2977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Covert attention</a:t>
            </a:r>
            <a:endParaRPr/>
          </a:p>
        </p:txBody>
      </p:sp>
      <p:pic>
        <p:nvPicPr>
          <p:cNvPr id="407" name="Google Shape;407;p61"/>
          <p:cNvPicPr preferRelativeResize="0"/>
          <p:nvPr/>
        </p:nvPicPr>
        <p:blipFill>
          <a:blip r:embed="rId3">
            <a:alphaModFix/>
          </a:blip>
          <a:stretch>
            <a:fillRect/>
          </a:stretch>
        </p:blipFill>
        <p:spPr>
          <a:xfrm>
            <a:off x="378900" y="1170125"/>
            <a:ext cx="2836207" cy="3820977"/>
          </a:xfrm>
          <a:prstGeom prst="rect">
            <a:avLst/>
          </a:prstGeom>
          <a:noFill/>
          <a:ln>
            <a:noFill/>
          </a:ln>
        </p:spPr>
      </p:pic>
      <p:pic>
        <p:nvPicPr>
          <p:cNvPr id="408" name="Google Shape;408;p61"/>
          <p:cNvPicPr preferRelativeResize="0"/>
          <p:nvPr/>
        </p:nvPicPr>
        <p:blipFill>
          <a:blip r:embed="rId4">
            <a:alphaModFix/>
          </a:blip>
          <a:stretch>
            <a:fillRect/>
          </a:stretch>
        </p:blipFill>
        <p:spPr>
          <a:xfrm>
            <a:off x="4499998" y="1708075"/>
            <a:ext cx="2597250" cy="25972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Object based attention</a:t>
            </a:r>
            <a:endParaRPr/>
          </a:p>
        </p:txBody>
      </p:sp>
      <p:pic>
        <p:nvPicPr>
          <p:cNvPr id="414" name="Google Shape;414;p62"/>
          <p:cNvPicPr preferRelativeResize="0"/>
          <p:nvPr/>
        </p:nvPicPr>
        <p:blipFill>
          <a:blip r:embed="rId3">
            <a:alphaModFix/>
          </a:blip>
          <a:stretch>
            <a:fillRect/>
          </a:stretch>
        </p:blipFill>
        <p:spPr>
          <a:xfrm>
            <a:off x="4059575" y="1017725"/>
            <a:ext cx="4542020" cy="38209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Neural object based attention</a:t>
            </a:r>
            <a:endParaRPr/>
          </a:p>
        </p:txBody>
      </p:sp>
      <p:pic>
        <p:nvPicPr>
          <p:cNvPr id="420" name="Google Shape;420;p63"/>
          <p:cNvPicPr preferRelativeResize="0"/>
          <p:nvPr/>
        </p:nvPicPr>
        <p:blipFill rotWithShape="1">
          <a:blip r:embed="rId3">
            <a:alphaModFix/>
          </a:blip>
          <a:srcRect b="44345" l="8105" r="0" t="0"/>
          <a:stretch/>
        </p:blipFill>
        <p:spPr>
          <a:xfrm>
            <a:off x="179475" y="1132375"/>
            <a:ext cx="4310556" cy="2248650"/>
          </a:xfrm>
          <a:prstGeom prst="rect">
            <a:avLst/>
          </a:prstGeom>
          <a:noFill/>
          <a:ln>
            <a:noFill/>
          </a:ln>
        </p:spPr>
      </p:pic>
      <p:sp>
        <p:nvSpPr>
          <p:cNvPr id="421" name="Google Shape;421;p63"/>
          <p:cNvSpPr txBox="1"/>
          <p:nvPr/>
        </p:nvSpPr>
        <p:spPr>
          <a:xfrm>
            <a:off x="5974000" y="4570800"/>
            <a:ext cx="3218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highlight>
                  <a:srgbClr val="000000"/>
                </a:highlight>
                <a:latin typeface="Helvetica Neue"/>
                <a:ea typeface="Helvetica Neue"/>
                <a:cs typeface="Helvetica Neue"/>
                <a:sym typeface="Helvetica Neue"/>
              </a:rPr>
              <a:t>Pooresmaeili, et al  2014</a:t>
            </a:r>
            <a:endParaRPr>
              <a:solidFill>
                <a:srgbClr val="FFFFFF"/>
              </a:solidFill>
              <a:highlight>
                <a:srgbClr val="000000"/>
              </a:highlight>
            </a:endParaRPr>
          </a:p>
        </p:txBody>
      </p:sp>
      <p:pic>
        <p:nvPicPr>
          <p:cNvPr id="422" name="Google Shape;422;p63"/>
          <p:cNvPicPr preferRelativeResize="0"/>
          <p:nvPr/>
        </p:nvPicPr>
        <p:blipFill rotWithShape="1">
          <a:blip r:embed="rId4">
            <a:alphaModFix/>
          </a:blip>
          <a:srcRect b="59357" l="0" r="0" t="0"/>
          <a:stretch/>
        </p:blipFill>
        <p:spPr>
          <a:xfrm>
            <a:off x="4654825" y="1132375"/>
            <a:ext cx="4489175" cy="224865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Today's Agenda</a:t>
            </a:r>
            <a:endParaRPr/>
          </a:p>
        </p:txBody>
      </p:sp>
      <p:sp>
        <p:nvSpPr>
          <p:cNvPr id="127" name="Google Shape;127;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accent3"/>
              </a:buClr>
              <a:buSzPts val="1800"/>
              <a:buFont typeface="Average"/>
              <a:buChar char="●"/>
            </a:pPr>
            <a:r>
              <a:rPr lang="en"/>
              <a:t>Review of NLP, RNNs, LSTMs</a:t>
            </a:r>
            <a:endParaRPr/>
          </a:p>
          <a:p>
            <a:pPr indent="-342900" lvl="0" marL="457200" marR="0" rtl="0" algn="l">
              <a:lnSpc>
                <a:spcPct val="115000"/>
              </a:lnSpc>
              <a:spcBef>
                <a:spcPts val="0"/>
              </a:spcBef>
              <a:spcAft>
                <a:spcPts val="0"/>
              </a:spcAft>
              <a:buSzPts val="1800"/>
              <a:buChar char="●"/>
            </a:pPr>
            <a:r>
              <a:rPr lang="en"/>
              <a:t>Motivating attention</a:t>
            </a:r>
            <a:endParaRPr/>
          </a:p>
          <a:p>
            <a:pPr indent="-342900" lvl="0" marL="457200" marR="0" rtl="0" algn="l">
              <a:lnSpc>
                <a:spcPct val="115000"/>
              </a:lnSpc>
              <a:spcBef>
                <a:spcPts val="0"/>
              </a:spcBef>
              <a:spcAft>
                <a:spcPts val="0"/>
              </a:spcAft>
              <a:buSzPts val="1800"/>
              <a:buChar char="●"/>
            </a:pPr>
            <a:r>
              <a:rPr lang="en"/>
              <a:t>Intuition for attention</a:t>
            </a:r>
            <a:endParaRPr/>
          </a:p>
          <a:p>
            <a:pPr indent="-342900" lvl="0" marL="457200" marR="0" rtl="0" algn="l">
              <a:lnSpc>
                <a:spcPct val="115000"/>
              </a:lnSpc>
              <a:spcBef>
                <a:spcPts val="0"/>
              </a:spcBef>
              <a:spcAft>
                <a:spcPts val="0"/>
              </a:spcAft>
              <a:buSzPts val="1800"/>
              <a:buChar char="●"/>
            </a:pPr>
            <a:r>
              <a:rPr lang="en"/>
              <a:t>The attention model</a:t>
            </a:r>
            <a:endParaRPr/>
          </a:p>
          <a:p>
            <a:pPr indent="-342900" lvl="0" marL="457200" marR="0" rtl="0" algn="l">
              <a:lnSpc>
                <a:spcPct val="115000"/>
              </a:lnSpc>
              <a:spcBef>
                <a:spcPts val="0"/>
              </a:spcBef>
              <a:spcAft>
                <a:spcPts val="0"/>
              </a:spcAft>
              <a:buSzPts val="1800"/>
              <a:buChar char="●"/>
            </a:pPr>
            <a:r>
              <a:rPr lang="en"/>
              <a:t>Self-attention</a:t>
            </a:r>
            <a:endParaRPr/>
          </a:p>
          <a:p>
            <a:pPr indent="-342900" lvl="0" marL="457200" marR="0" rtl="0" algn="l">
              <a:lnSpc>
                <a:spcPct val="115000"/>
              </a:lnSpc>
              <a:spcBef>
                <a:spcPts val="0"/>
              </a:spcBef>
              <a:spcAft>
                <a:spcPts val="0"/>
              </a:spcAft>
              <a:buSzPts val="1800"/>
              <a:buChar char="●"/>
            </a:pPr>
            <a:r>
              <a:rPr lang="en"/>
              <a:t>Attention implementations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Spotlight</a:t>
            </a:r>
            <a:endParaRPr/>
          </a:p>
        </p:txBody>
      </p:sp>
      <p:pic>
        <p:nvPicPr>
          <p:cNvPr id="428" name="Google Shape;428;p64"/>
          <p:cNvPicPr preferRelativeResize="0"/>
          <p:nvPr/>
        </p:nvPicPr>
        <p:blipFill>
          <a:blip r:embed="rId3">
            <a:alphaModFix/>
          </a:blip>
          <a:stretch>
            <a:fillRect/>
          </a:stretch>
        </p:blipFill>
        <p:spPr>
          <a:xfrm>
            <a:off x="454400" y="1132375"/>
            <a:ext cx="6247252" cy="3820975"/>
          </a:xfrm>
          <a:prstGeom prst="rect">
            <a:avLst/>
          </a:prstGeom>
          <a:noFill/>
          <a:ln>
            <a:noFill/>
          </a:ln>
        </p:spPr>
      </p:pic>
      <p:sp>
        <p:nvSpPr>
          <p:cNvPr id="429" name="Google Shape;429;p64"/>
          <p:cNvSpPr txBox="1"/>
          <p:nvPr/>
        </p:nvSpPr>
        <p:spPr>
          <a:xfrm>
            <a:off x="6842250" y="4334875"/>
            <a:ext cx="1989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highlight>
                  <a:srgbClr val="000000"/>
                </a:highlight>
                <a:latin typeface="Helvetica Neue"/>
                <a:ea typeface="Helvetica Neue"/>
                <a:cs typeface="Helvetica Neue"/>
                <a:sym typeface="Helvetica Neue"/>
              </a:rPr>
              <a:t>Eckert</a:t>
            </a:r>
            <a:r>
              <a:rPr lang="en" sz="1700">
                <a:solidFill>
                  <a:srgbClr val="FFFFFF"/>
                </a:solidFill>
                <a:highlight>
                  <a:srgbClr val="000000"/>
                </a:highlight>
                <a:latin typeface="Helvetica Neue"/>
                <a:ea typeface="Helvetica Neue"/>
                <a:cs typeface="Helvetica Neue"/>
                <a:sym typeface="Helvetica Neue"/>
              </a:rPr>
              <a:t>, et al  </a:t>
            </a:r>
            <a:endParaRPr sz="1700">
              <a:solidFill>
                <a:srgbClr val="FFFFFF"/>
              </a:solidFill>
              <a:highlight>
                <a:srgbClr val="000000"/>
              </a:highlight>
              <a:latin typeface="Helvetica Neue"/>
              <a:ea typeface="Helvetica Neue"/>
              <a:cs typeface="Helvetica Neue"/>
              <a:sym typeface="Helvetica Neue"/>
            </a:endParaRPr>
          </a:p>
          <a:p>
            <a:pPr indent="0" lvl="0" marL="0" rtl="0" algn="l">
              <a:spcBef>
                <a:spcPts val="0"/>
              </a:spcBef>
              <a:spcAft>
                <a:spcPts val="0"/>
              </a:spcAft>
              <a:buNone/>
            </a:pPr>
            <a:r>
              <a:rPr lang="en" sz="1700">
                <a:solidFill>
                  <a:srgbClr val="FFFFFF"/>
                </a:solidFill>
                <a:highlight>
                  <a:srgbClr val="000000"/>
                </a:highlight>
                <a:latin typeface="Helvetica Neue"/>
                <a:ea typeface="Helvetica Neue"/>
                <a:cs typeface="Helvetica Neue"/>
                <a:sym typeface="Helvetica Neue"/>
              </a:rPr>
              <a:t>2015</a:t>
            </a:r>
            <a:endParaRPr>
              <a:solidFill>
                <a:srgbClr val="FFFFFF"/>
              </a:solidFill>
              <a:highlight>
                <a:srgbClr val="000000"/>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65"/>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Attention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pic>
        <p:nvPicPr>
          <p:cNvPr id="439" name="Google Shape;439;p66"/>
          <p:cNvPicPr preferRelativeResize="0"/>
          <p:nvPr/>
        </p:nvPicPr>
        <p:blipFill>
          <a:blip r:embed="rId3">
            <a:alphaModFix/>
          </a:blip>
          <a:stretch>
            <a:fillRect/>
          </a:stretch>
        </p:blipFill>
        <p:spPr>
          <a:xfrm>
            <a:off x="419700" y="290526"/>
            <a:ext cx="8267100" cy="45832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pic>
        <p:nvPicPr>
          <p:cNvPr id="444" name="Google Shape;444;p67"/>
          <p:cNvPicPr preferRelativeResize="0"/>
          <p:nvPr/>
        </p:nvPicPr>
        <p:blipFill>
          <a:blip r:embed="rId3">
            <a:alphaModFix/>
          </a:blip>
          <a:stretch>
            <a:fillRect/>
          </a:stretch>
        </p:blipFill>
        <p:spPr>
          <a:xfrm>
            <a:off x="2671763" y="178125"/>
            <a:ext cx="3800475" cy="1619250"/>
          </a:xfrm>
          <a:prstGeom prst="rect">
            <a:avLst/>
          </a:prstGeom>
          <a:noFill/>
          <a:ln>
            <a:noFill/>
          </a:ln>
        </p:spPr>
      </p:pic>
      <p:pic>
        <p:nvPicPr>
          <p:cNvPr id="445" name="Google Shape;445;p67"/>
          <p:cNvPicPr preferRelativeResize="0"/>
          <p:nvPr/>
        </p:nvPicPr>
        <p:blipFill>
          <a:blip r:embed="rId4">
            <a:alphaModFix/>
          </a:blip>
          <a:stretch>
            <a:fillRect/>
          </a:stretch>
        </p:blipFill>
        <p:spPr>
          <a:xfrm>
            <a:off x="1758913" y="1943325"/>
            <a:ext cx="5626180" cy="30670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Attention is interpretable.  We can see the associations.</a:t>
            </a:r>
            <a:endParaRPr/>
          </a:p>
        </p:txBody>
      </p:sp>
      <p:pic>
        <p:nvPicPr>
          <p:cNvPr id="451" name="Google Shape;451;p68"/>
          <p:cNvPicPr preferRelativeResize="0"/>
          <p:nvPr/>
        </p:nvPicPr>
        <p:blipFill>
          <a:blip r:embed="rId3">
            <a:alphaModFix/>
          </a:blip>
          <a:stretch>
            <a:fillRect/>
          </a:stretch>
        </p:blipFill>
        <p:spPr>
          <a:xfrm>
            <a:off x="2793838" y="1163700"/>
            <a:ext cx="3556317" cy="382097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PyTorch implementation of attention</a:t>
            </a:r>
            <a:endParaRPr/>
          </a:p>
        </p:txBody>
      </p:sp>
      <p:sp>
        <p:nvSpPr>
          <p:cNvPr id="457" name="Google Shape;457;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https://pytorch.org/tutorials/intermediate/seq2seq_translation_tutorial.html</a:t>
            </a:r>
            <a:br>
              <a:rPr lang="en"/>
            </a:b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70"/>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Self-</a:t>
            </a:r>
            <a:r>
              <a:rPr lang="en"/>
              <a:t>attention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Self-attention creates attention layers mapping from a sequence to itself.</a:t>
            </a:r>
            <a:endParaRPr sz="24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Self-attention creates attention layers mapping from a sequence to itself.</a:t>
            </a:r>
            <a:endParaRPr sz="2400"/>
          </a:p>
        </p:txBody>
      </p:sp>
      <p:pic>
        <p:nvPicPr>
          <p:cNvPr id="473" name="Google Shape;473;p72"/>
          <p:cNvPicPr preferRelativeResize="0"/>
          <p:nvPr/>
        </p:nvPicPr>
        <p:blipFill>
          <a:blip r:embed="rId3">
            <a:alphaModFix/>
          </a:blip>
          <a:stretch>
            <a:fillRect/>
          </a:stretch>
        </p:blipFill>
        <p:spPr>
          <a:xfrm>
            <a:off x="1519650" y="1125125"/>
            <a:ext cx="6104693" cy="382097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attend, and tell: we need not attend over language. </a:t>
            </a:r>
            <a:endParaRPr/>
          </a:p>
        </p:txBody>
      </p:sp>
      <p:pic>
        <p:nvPicPr>
          <p:cNvPr id="479" name="Google Shape;479;p73"/>
          <p:cNvPicPr preferRelativeResize="0"/>
          <p:nvPr/>
        </p:nvPicPr>
        <p:blipFill>
          <a:blip r:embed="rId3">
            <a:alphaModFix/>
          </a:blip>
          <a:stretch>
            <a:fillRect/>
          </a:stretch>
        </p:blipFill>
        <p:spPr>
          <a:xfrm>
            <a:off x="152400" y="1170125"/>
            <a:ext cx="8493254" cy="38209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9"/>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Review of NLP</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attend, and tell: still interpretable.</a:t>
            </a:r>
            <a:endParaRPr/>
          </a:p>
        </p:txBody>
      </p:sp>
      <p:pic>
        <p:nvPicPr>
          <p:cNvPr id="485" name="Google Shape;485;p74"/>
          <p:cNvPicPr preferRelativeResize="0"/>
          <p:nvPr/>
        </p:nvPicPr>
        <p:blipFill>
          <a:blip r:embed="rId3">
            <a:alphaModFix/>
          </a:blip>
          <a:stretch>
            <a:fillRect/>
          </a:stretch>
        </p:blipFill>
        <p:spPr>
          <a:xfrm>
            <a:off x="371675" y="1459338"/>
            <a:ext cx="8400649" cy="22248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attend, and tell: still interpretable.</a:t>
            </a:r>
            <a:endParaRPr/>
          </a:p>
        </p:txBody>
      </p:sp>
      <p:pic>
        <p:nvPicPr>
          <p:cNvPr id="491" name="Google Shape;491;p75"/>
          <p:cNvPicPr preferRelativeResize="0"/>
          <p:nvPr/>
        </p:nvPicPr>
        <p:blipFill>
          <a:blip r:embed="rId3">
            <a:alphaModFix/>
          </a:blip>
          <a:stretch>
            <a:fillRect/>
          </a:stretch>
        </p:blipFill>
        <p:spPr>
          <a:xfrm>
            <a:off x="555901" y="1382600"/>
            <a:ext cx="8032177" cy="31951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attend, and tell: still interpretable.</a:t>
            </a:r>
            <a:endParaRPr/>
          </a:p>
        </p:txBody>
      </p:sp>
      <p:pic>
        <p:nvPicPr>
          <p:cNvPr id="497" name="Google Shape;497;p76"/>
          <p:cNvPicPr preferRelativeResize="0"/>
          <p:nvPr/>
        </p:nvPicPr>
        <p:blipFill>
          <a:blip r:embed="rId3">
            <a:alphaModFix/>
          </a:blip>
          <a:stretch>
            <a:fillRect/>
          </a:stretch>
        </p:blipFill>
        <p:spPr>
          <a:xfrm>
            <a:off x="412925" y="1163675"/>
            <a:ext cx="8318158" cy="38209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sp>
        <p:nvSpPr>
          <p:cNvPr id="502" name="Google Shape;502;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Types of attention</a:t>
            </a:r>
            <a:endParaRPr/>
          </a:p>
        </p:txBody>
      </p:sp>
      <p:pic>
        <p:nvPicPr>
          <p:cNvPr id="503" name="Google Shape;503;p77"/>
          <p:cNvPicPr preferRelativeResize="0"/>
          <p:nvPr/>
        </p:nvPicPr>
        <p:blipFill>
          <a:blip r:embed="rId3">
            <a:alphaModFix/>
          </a:blip>
          <a:stretch>
            <a:fillRect/>
          </a:stretch>
        </p:blipFill>
        <p:spPr>
          <a:xfrm>
            <a:off x="2141700" y="1131825"/>
            <a:ext cx="4860601" cy="2457526"/>
          </a:xfrm>
          <a:prstGeom prst="rect">
            <a:avLst/>
          </a:prstGeom>
          <a:noFill/>
          <a:ln>
            <a:noFill/>
          </a:ln>
        </p:spPr>
      </p:pic>
      <p:pic>
        <p:nvPicPr>
          <p:cNvPr id="504" name="Google Shape;504;p77"/>
          <p:cNvPicPr preferRelativeResize="0"/>
          <p:nvPr/>
        </p:nvPicPr>
        <p:blipFill>
          <a:blip r:embed="rId4">
            <a:alphaModFix/>
          </a:blip>
          <a:stretch>
            <a:fillRect/>
          </a:stretch>
        </p:blipFill>
        <p:spPr>
          <a:xfrm>
            <a:off x="2033662" y="3589351"/>
            <a:ext cx="5076674" cy="143714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sp>
        <p:nvSpPr>
          <p:cNvPr id="509" name="Google Shape;509;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Looking forward</a:t>
            </a:r>
            <a:endParaRPr/>
          </a:p>
        </p:txBody>
      </p:sp>
      <p:sp>
        <p:nvSpPr>
          <p:cNvPr id="510" name="Google Shape;510;p7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Homework #2 (CV) is coming out soon.</a:t>
            </a:r>
            <a:endParaRPr/>
          </a:p>
          <a:p>
            <a:pPr indent="-342900" lvl="0" marL="457200" rtl="0" algn="l">
              <a:spcBef>
                <a:spcPts val="0"/>
              </a:spcBef>
              <a:spcAft>
                <a:spcPts val="0"/>
              </a:spcAft>
              <a:buSzPts val="1800"/>
              <a:buChar char="●"/>
            </a:pPr>
            <a:r>
              <a:rPr lang="en"/>
              <a:t>Project proposals are due on Friday.  Come to our OH this week!</a:t>
            </a:r>
            <a:endParaRPr/>
          </a:p>
          <a:p>
            <a:pPr indent="-342900" lvl="0" marL="457200" rtl="0" algn="l">
              <a:spcBef>
                <a:spcPts val="0"/>
              </a:spcBef>
              <a:spcAft>
                <a:spcPts val="0"/>
              </a:spcAft>
              <a:buSzPts val="1800"/>
              <a:buChar char="●"/>
            </a:pPr>
            <a:r>
              <a:rPr lang="en"/>
              <a:t>On Wednesday: transformers.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word embeddings</a:t>
            </a:r>
            <a:endParaRPr/>
          </a:p>
        </p:txBody>
      </p:sp>
      <p:sp>
        <p:nvSpPr>
          <p:cNvPr id="138" name="Google Shape;138;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True / False</a:t>
            </a:r>
            <a:r>
              <a:rPr lang="en"/>
              <a:t>: Word2Vec embeddings crash if given an unknown word.</a:t>
            </a:r>
            <a:endParaRPr/>
          </a:p>
          <a:p>
            <a:pPr indent="-342900" lvl="0" marL="457200" rtl="0" algn="l">
              <a:spcBef>
                <a:spcPts val="0"/>
              </a:spcBef>
              <a:spcAft>
                <a:spcPts val="0"/>
              </a:spcAft>
              <a:buSzPts val="1800"/>
              <a:buChar char="●"/>
            </a:pPr>
            <a:r>
              <a:rPr b="1" lang="en"/>
              <a:t>True / False</a:t>
            </a:r>
            <a:r>
              <a:rPr lang="en"/>
              <a:t>: Word2Vec embeddings lemmatize (sing, sang are the same vector)</a:t>
            </a:r>
            <a:endParaRPr/>
          </a:p>
          <a:p>
            <a:pPr indent="-342900" lvl="0" marL="457200" rtl="0" algn="l">
              <a:spcBef>
                <a:spcPts val="0"/>
              </a:spcBef>
              <a:spcAft>
                <a:spcPts val="0"/>
              </a:spcAft>
              <a:buSzPts val="1800"/>
              <a:buChar char="●"/>
            </a:pPr>
            <a:r>
              <a:rPr b="1" lang="en"/>
              <a:t>True / False</a:t>
            </a:r>
            <a:r>
              <a:rPr lang="en"/>
              <a:t>: Word2Vec embeddings can handle homonyms (mouse the animal and mouse the cursor device).</a:t>
            </a:r>
            <a:endParaRPr/>
          </a:p>
          <a:p>
            <a:pPr indent="-342900" lvl="0" marL="457200" rtl="0" algn="l">
              <a:spcBef>
                <a:spcPts val="0"/>
              </a:spcBef>
              <a:spcAft>
                <a:spcPts val="0"/>
              </a:spcAft>
              <a:buSzPts val="1800"/>
              <a:buChar char="●"/>
            </a:pPr>
            <a:r>
              <a:rPr b="1" lang="en"/>
              <a:t>True / False</a:t>
            </a:r>
            <a:r>
              <a:rPr lang="en"/>
              <a:t>: Word2Vec embeddings can handle context-dependent meaning.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word embeddings</a:t>
            </a:r>
            <a:endParaRPr/>
          </a:p>
        </p:txBody>
      </p:sp>
      <p:sp>
        <p:nvSpPr>
          <p:cNvPr id="144" name="Google Shape;144;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True / </a:t>
            </a:r>
            <a:r>
              <a:rPr b="1" lang="en">
                <a:solidFill>
                  <a:srgbClr val="FF9900"/>
                </a:solidFill>
              </a:rPr>
              <a:t>False</a:t>
            </a:r>
            <a:r>
              <a:rPr lang="en"/>
              <a:t>: Word2Vec embeddings crash if given an unknown word.</a:t>
            </a:r>
            <a:endParaRPr/>
          </a:p>
          <a:p>
            <a:pPr indent="-342900" lvl="0" marL="457200" rtl="0" algn="l">
              <a:spcBef>
                <a:spcPts val="0"/>
              </a:spcBef>
              <a:spcAft>
                <a:spcPts val="0"/>
              </a:spcAft>
              <a:buSzPts val="1800"/>
              <a:buChar char="●"/>
            </a:pPr>
            <a:r>
              <a:rPr b="1" lang="en"/>
              <a:t>True / </a:t>
            </a:r>
            <a:r>
              <a:rPr b="1" lang="en">
                <a:solidFill>
                  <a:srgbClr val="FF9900"/>
                </a:solidFill>
              </a:rPr>
              <a:t>False</a:t>
            </a:r>
            <a:r>
              <a:rPr lang="en"/>
              <a:t>: Word2Vec embeddings lemmatize (sing, sang are the same vector)</a:t>
            </a:r>
            <a:endParaRPr/>
          </a:p>
          <a:p>
            <a:pPr indent="-342900" lvl="0" marL="457200" rtl="0" algn="l">
              <a:spcBef>
                <a:spcPts val="0"/>
              </a:spcBef>
              <a:spcAft>
                <a:spcPts val="0"/>
              </a:spcAft>
              <a:buSzPts val="1800"/>
              <a:buChar char="●"/>
            </a:pPr>
            <a:r>
              <a:rPr b="1" lang="en"/>
              <a:t>True / </a:t>
            </a:r>
            <a:r>
              <a:rPr b="1" lang="en">
                <a:solidFill>
                  <a:srgbClr val="FF9900"/>
                </a:solidFill>
              </a:rPr>
              <a:t>False</a:t>
            </a:r>
            <a:r>
              <a:rPr lang="en"/>
              <a:t>: Word2Vec embeddings can intelligently handle homonyms (mouse the animal and mouse the cursor device).</a:t>
            </a:r>
            <a:endParaRPr/>
          </a:p>
          <a:p>
            <a:pPr indent="-342900" lvl="0" marL="457200" rtl="0" algn="l">
              <a:spcBef>
                <a:spcPts val="0"/>
              </a:spcBef>
              <a:spcAft>
                <a:spcPts val="0"/>
              </a:spcAft>
              <a:buSzPts val="1800"/>
              <a:buChar char="●"/>
            </a:pPr>
            <a:r>
              <a:rPr b="1" lang="en"/>
              <a:t>True / </a:t>
            </a:r>
            <a:r>
              <a:rPr b="1" lang="en">
                <a:solidFill>
                  <a:srgbClr val="FF9900"/>
                </a:solidFill>
              </a:rPr>
              <a:t>False</a:t>
            </a:r>
            <a:r>
              <a:rPr lang="en"/>
              <a:t>: Word2Vec embeddings can handle context-dependent meaning.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v</a:t>
            </a:r>
            <a:r>
              <a:rPr lang="en"/>
              <a:t>anishing gradients</a:t>
            </a:r>
            <a:endParaRPr/>
          </a:p>
        </p:txBody>
      </p:sp>
      <p:sp>
        <p:nvSpPr>
          <p:cNvPr id="150" name="Google Shape;150;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Compute the following gradient for an RNN.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Compute the following gradient for an LSTM. </a:t>
            </a:r>
            <a:endParaRPr/>
          </a:p>
        </p:txBody>
      </p:sp>
      <p:pic>
        <p:nvPicPr>
          <p:cNvPr id="151" name="Google Shape;151;p32"/>
          <p:cNvPicPr preferRelativeResize="0"/>
          <p:nvPr/>
        </p:nvPicPr>
        <p:blipFill>
          <a:blip r:embed="rId3">
            <a:alphaModFix/>
          </a:blip>
          <a:stretch>
            <a:fillRect/>
          </a:stretch>
        </p:blipFill>
        <p:spPr>
          <a:xfrm>
            <a:off x="5812825" y="1172903"/>
            <a:ext cx="1060000" cy="1212879"/>
          </a:xfrm>
          <a:prstGeom prst="rect">
            <a:avLst/>
          </a:prstGeom>
          <a:noFill/>
          <a:ln>
            <a:noFill/>
          </a:ln>
        </p:spPr>
      </p:pic>
      <p:pic>
        <p:nvPicPr>
          <p:cNvPr id="152" name="Google Shape;152;p32"/>
          <p:cNvPicPr preferRelativeResize="0"/>
          <p:nvPr/>
        </p:nvPicPr>
        <p:blipFill>
          <a:blip r:embed="rId4">
            <a:alphaModFix/>
          </a:blip>
          <a:stretch>
            <a:fillRect/>
          </a:stretch>
        </p:blipFill>
        <p:spPr>
          <a:xfrm>
            <a:off x="5812825" y="2845175"/>
            <a:ext cx="1060000" cy="1263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 context: Quora questions</a:t>
            </a:r>
            <a:endParaRPr/>
          </a:p>
        </p:txBody>
      </p:sp>
      <p:pic>
        <p:nvPicPr>
          <p:cNvPr id="158" name="Google Shape;158;p33"/>
          <p:cNvPicPr preferRelativeResize="0"/>
          <p:nvPr/>
        </p:nvPicPr>
        <p:blipFill rotWithShape="1">
          <a:blip r:embed="rId3">
            <a:alphaModFix/>
          </a:blip>
          <a:srcRect b="27922" l="0" r="0" t="0"/>
          <a:stretch/>
        </p:blipFill>
        <p:spPr>
          <a:xfrm>
            <a:off x="2232962" y="1147950"/>
            <a:ext cx="4678074" cy="36555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