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Average"/>
      <p:regular r:id="rId48"/>
    </p:embeddedFont>
    <p:embeddedFont>
      <p:font typeface="Oswald"/>
      <p:regular r:id="rId49"/>
      <p:bold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Average-regular.fntdata"/><Relationship Id="rId47" Type="http://schemas.openxmlformats.org/officeDocument/2006/relationships/slide" Target="slides/slide41.xml"/><Relationship Id="rId49" Type="http://schemas.openxmlformats.org/officeDocument/2006/relationships/font" Target="fonts/Oswa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Oswald-bold.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54878ea34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54878ea34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48e92ac9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48e92ac9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4878ea34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4878ea34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54878ea344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54878ea34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4878ea344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4878ea344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4878ea344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4878ea344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4878ea344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4878ea344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4878ea34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4878ea34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4878ea344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4878ea344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4878ea34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4878ea34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4878ea34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54878ea34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4878ea3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4878ea3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4878ea344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54878ea344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54878ea344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54878ea344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4878ea344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4878ea344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54878ea344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54878ea344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54878ea34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54878ea34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54878ea34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54878ea34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48e92ac9a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48e92ac9a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4878ea34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4878ea34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54878ea34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4878ea34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54878ea34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54878ea34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54878ea3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54878ea3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4878ea344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4878ea344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54878ea344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54878ea344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54878ea344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54878ea344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4878ea34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4878ea34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54878ea344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54878ea344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4878ea344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54878ea344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54878ea34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54878ea34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54878ea344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54878ea344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54878ea344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54878ea344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g54878ea344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54878ea344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4878ea34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4878ea34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4878ea344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54878ea344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4878ea344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4878ea344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4878ea344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4878ea344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4878ea344_0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4878ea344_0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48e92ac9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48e92ac9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4878ea344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4878ea34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48e92ac9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48e92ac9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Done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grpSp>
        <p:nvGrpSpPr>
          <p:cNvPr id="55" name="Google Shape;55;p14"/>
          <p:cNvGrpSpPr/>
          <p:nvPr/>
        </p:nvGrpSpPr>
        <p:grpSpPr>
          <a:xfrm>
            <a:off x="4350279" y="2855377"/>
            <a:ext cx="443589" cy="105632"/>
            <a:chOff x="4137525" y="2915950"/>
            <a:chExt cx="869100" cy="207000"/>
          </a:xfrm>
        </p:grpSpPr>
        <p:sp>
          <p:nvSpPr>
            <p:cNvPr id="56" name="Google Shape;56;p14"/>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type="ctrTitle"/>
          </p:nvPr>
        </p:nvSpPr>
        <p:spPr>
          <a:xfrm>
            <a:off x="671258" y="990800"/>
            <a:ext cx="7801500" cy="17301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60" name="Google Shape;60;p14"/>
          <p:cNvSpPr txBox="1"/>
          <p:nvPr>
            <p:ph idx="1" type="subTitle"/>
          </p:nvPr>
        </p:nvSpPr>
        <p:spPr>
          <a:xfrm>
            <a:off x="671250" y="3174876"/>
            <a:ext cx="78015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1" name="Google Shape;61;p1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5"/>
          <p:cNvSpPr txBox="1"/>
          <p:nvPr>
            <p:ph type="title"/>
          </p:nvPr>
        </p:nvSpPr>
        <p:spPr>
          <a:xfrm>
            <a:off x="671250" y="2141250"/>
            <a:ext cx="7852200" cy="8610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4" name="Google Shape;64;p1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7" name="Google Shape;67;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8" name="Google Shape;68;p1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1" name="Google Shape;71;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2" name="Google Shape;72;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3" name="Google Shape;73;p1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9" name="Google Shape;79;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0" name="Google Shape;80;p1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81" name="Shape 81"/>
        <p:cNvGrpSpPr/>
        <p:nvPr/>
      </p:nvGrpSpPr>
      <p:grpSpPr>
        <a:xfrm>
          <a:off x="0" y="0"/>
          <a:ext cx="0" cy="0"/>
          <a:chOff x="0" y="0"/>
          <a:chExt cx="0" cy="0"/>
        </a:xfrm>
      </p:grpSpPr>
      <p:sp>
        <p:nvSpPr>
          <p:cNvPr id="82" name="Google Shape;82;p20"/>
          <p:cNvSpPr txBox="1"/>
          <p:nvPr>
            <p:ph type="title"/>
          </p:nvPr>
        </p:nvSpPr>
        <p:spPr>
          <a:xfrm>
            <a:off x="490250" y="526350"/>
            <a:ext cx="6227100" cy="4090800"/>
          </a:xfrm>
          <a:prstGeom prst="rect">
            <a:avLst/>
          </a:prstGeom>
        </p:spPr>
        <p:txBody>
          <a:bodyPr anchorCtr="0" anchor="ctr" bIns="91425" lIns="91425" spcFirstLastPara="1" rIns="91425" wrap="square" tIns="91425"/>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83" name="Google Shape;83;p2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21"/>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6" name="Google Shape;86;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7" name="Google Shape;87;p21"/>
          <p:cNvSpPr txBox="1"/>
          <p:nvPr>
            <p:ph type="title"/>
          </p:nvPr>
        </p:nvSpPr>
        <p:spPr>
          <a:xfrm>
            <a:off x="265500" y="1081400"/>
            <a:ext cx="4045200" cy="1710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8" name="Google Shape;88;p21"/>
          <p:cNvSpPr txBox="1"/>
          <p:nvPr>
            <p:ph idx="1" type="subTitle"/>
          </p:nvPr>
        </p:nvSpPr>
        <p:spPr>
          <a:xfrm>
            <a:off x="265500" y="2845201"/>
            <a:ext cx="4045200" cy="13455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Clr>
                <a:schemeClr val="dk1"/>
              </a:buClr>
              <a:buSzPts val="2100"/>
              <a:buNone/>
              <a:defRPr sz="21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None/>
              <a:defRPr sz="2100">
                <a:solidFill>
                  <a:schemeClr val="dk1"/>
                </a:solidFill>
              </a:defRPr>
            </a:lvl4pPr>
            <a:lvl5pPr lvl="4" rtl="0" algn="ctr">
              <a:lnSpc>
                <a:spcPct val="100000"/>
              </a:lnSpc>
              <a:spcBef>
                <a:spcPts val="0"/>
              </a:spcBef>
              <a:spcAft>
                <a:spcPts val="0"/>
              </a:spcAft>
              <a:buClr>
                <a:schemeClr val="dk1"/>
              </a:buClr>
              <a:buSzPts val="2100"/>
              <a:buNone/>
              <a:defRPr sz="2100">
                <a:solidFill>
                  <a:schemeClr val="dk1"/>
                </a:solidFill>
              </a:defRPr>
            </a:lvl5pPr>
            <a:lvl6pPr lvl="5" rtl="0" algn="ctr">
              <a:lnSpc>
                <a:spcPct val="100000"/>
              </a:lnSpc>
              <a:spcBef>
                <a:spcPts val="0"/>
              </a:spcBef>
              <a:spcAft>
                <a:spcPts val="0"/>
              </a:spcAft>
              <a:buClr>
                <a:schemeClr val="dk1"/>
              </a:buClr>
              <a:buSzPts val="2100"/>
              <a:buNone/>
              <a:defRPr sz="2100">
                <a:solidFill>
                  <a:schemeClr val="dk1"/>
                </a:solidFill>
              </a:defRPr>
            </a:lvl6pPr>
            <a:lvl7pPr lvl="6" rtl="0" algn="ctr">
              <a:lnSpc>
                <a:spcPct val="100000"/>
              </a:lnSpc>
              <a:spcBef>
                <a:spcPts val="0"/>
              </a:spcBef>
              <a:spcAft>
                <a:spcPts val="0"/>
              </a:spcAft>
              <a:buClr>
                <a:schemeClr val="dk1"/>
              </a:buClr>
              <a:buSzPts val="2100"/>
              <a:buNone/>
              <a:defRPr sz="2100">
                <a:solidFill>
                  <a:schemeClr val="dk1"/>
                </a:solidFill>
              </a:defRPr>
            </a:lvl7pPr>
            <a:lvl8pPr lvl="7" rtl="0" algn="ctr">
              <a:lnSpc>
                <a:spcPct val="100000"/>
              </a:lnSpc>
              <a:spcBef>
                <a:spcPts val="0"/>
              </a:spcBef>
              <a:spcAft>
                <a:spcPts val="0"/>
              </a:spcAft>
              <a:buClr>
                <a:schemeClr val="dk1"/>
              </a:buClr>
              <a:buSzPts val="2100"/>
              <a:buNone/>
              <a:defRPr sz="2100">
                <a:solidFill>
                  <a:schemeClr val="dk1"/>
                </a:solidFill>
              </a:defRPr>
            </a:lvl8pPr>
            <a:lvl9pPr lvl="8" rtl="0" algn="ctr">
              <a:lnSpc>
                <a:spcPct val="100000"/>
              </a:lnSpc>
              <a:spcBef>
                <a:spcPts val="0"/>
              </a:spcBef>
              <a:spcAft>
                <a:spcPts val="0"/>
              </a:spcAft>
              <a:buClr>
                <a:schemeClr val="dk1"/>
              </a:buClr>
              <a:buSzPts val="2100"/>
              <a:buNone/>
              <a:defRPr sz="2100">
                <a:solidFill>
                  <a:schemeClr val="dk1"/>
                </a:solidFill>
              </a:defRPr>
            </a:lvl9pPr>
          </a:lstStyle>
          <a:p/>
        </p:txBody>
      </p:sp>
      <p:sp>
        <p:nvSpPr>
          <p:cNvPr id="89" name="Google Shape;89;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90" name="Google Shape;90;p2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1" name="Shape 91"/>
        <p:cNvGrpSpPr/>
        <p:nvPr/>
      </p:nvGrpSpPr>
      <p:grpSpPr>
        <a:xfrm>
          <a:off x="0" y="0"/>
          <a:ext cx="0" cy="0"/>
          <a:chOff x="0" y="0"/>
          <a:chExt cx="0" cy="0"/>
        </a:xfrm>
      </p:grpSpPr>
      <p:sp>
        <p:nvSpPr>
          <p:cNvPr id="92" name="Google Shape;92;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93" name="Google Shape;93;p2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4" name="Shape 94"/>
        <p:cNvGrpSpPr/>
        <p:nvPr/>
      </p:nvGrpSpPr>
      <p:grpSpPr>
        <a:xfrm>
          <a:off x="0" y="0"/>
          <a:ext cx="0" cy="0"/>
          <a:chOff x="0" y="0"/>
          <a:chExt cx="0" cy="0"/>
        </a:xfrm>
      </p:grpSpPr>
      <p:sp>
        <p:nvSpPr>
          <p:cNvPr id="95" name="Google Shape;95;p23"/>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6" name="Google Shape;96;p23"/>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Google Shape;97;p2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8" name="Shape 98"/>
        <p:cNvGrpSpPr/>
        <p:nvPr/>
      </p:nvGrpSpPr>
      <p:grpSpPr>
        <a:xfrm>
          <a:off x="0" y="0"/>
          <a:ext cx="0" cy="0"/>
          <a:chOff x="0" y="0"/>
          <a:chExt cx="0" cy="0"/>
        </a:xfrm>
      </p:grpSpPr>
      <p:sp>
        <p:nvSpPr>
          <p:cNvPr id="99" name="Google Shape;99;p2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lat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rt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rtl="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rtl="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53" name="Google Shape;53;p13"/>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3"/>
                </a:solidFill>
                <a:latin typeface="Average"/>
                <a:ea typeface="Average"/>
                <a:cs typeface="Average"/>
                <a:sym typeface="Average"/>
              </a:defRPr>
            </a:lvl1pPr>
            <a:lvl2pPr lvl="1" rtl="0" algn="r">
              <a:buNone/>
              <a:defRPr sz="1000">
                <a:solidFill>
                  <a:schemeClr val="accent3"/>
                </a:solidFill>
                <a:latin typeface="Average"/>
                <a:ea typeface="Average"/>
                <a:cs typeface="Average"/>
                <a:sym typeface="Average"/>
              </a:defRPr>
            </a:lvl2pPr>
            <a:lvl3pPr lvl="2" rtl="0" algn="r">
              <a:buNone/>
              <a:defRPr sz="1000">
                <a:solidFill>
                  <a:schemeClr val="accent3"/>
                </a:solidFill>
                <a:latin typeface="Average"/>
                <a:ea typeface="Average"/>
                <a:cs typeface="Average"/>
                <a:sym typeface="Average"/>
              </a:defRPr>
            </a:lvl3pPr>
            <a:lvl4pPr lvl="3" rtl="0" algn="r">
              <a:buNone/>
              <a:defRPr sz="1000">
                <a:solidFill>
                  <a:schemeClr val="accent3"/>
                </a:solidFill>
                <a:latin typeface="Average"/>
                <a:ea typeface="Average"/>
                <a:cs typeface="Average"/>
                <a:sym typeface="Average"/>
              </a:defRPr>
            </a:lvl4pPr>
            <a:lvl5pPr lvl="4" rtl="0" algn="r">
              <a:buNone/>
              <a:defRPr sz="1000">
                <a:solidFill>
                  <a:schemeClr val="accent3"/>
                </a:solidFill>
                <a:latin typeface="Average"/>
                <a:ea typeface="Average"/>
                <a:cs typeface="Average"/>
                <a:sym typeface="Average"/>
              </a:defRPr>
            </a:lvl5pPr>
            <a:lvl6pPr lvl="5" rtl="0" algn="r">
              <a:buNone/>
              <a:defRPr sz="1000">
                <a:solidFill>
                  <a:schemeClr val="accent3"/>
                </a:solidFill>
                <a:latin typeface="Average"/>
                <a:ea typeface="Average"/>
                <a:cs typeface="Average"/>
                <a:sym typeface="Average"/>
              </a:defRPr>
            </a:lvl6pPr>
            <a:lvl7pPr lvl="6" rtl="0" algn="r">
              <a:buNone/>
              <a:defRPr sz="1000">
                <a:solidFill>
                  <a:schemeClr val="accent3"/>
                </a:solidFill>
                <a:latin typeface="Average"/>
                <a:ea typeface="Average"/>
                <a:cs typeface="Average"/>
                <a:sym typeface="Average"/>
              </a:defRPr>
            </a:lvl7pPr>
            <a:lvl8pPr lvl="7" rtl="0" algn="r">
              <a:buNone/>
              <a:defRPr sz="1000">
                <a:solidFill>
                  <a:schemeClr val="accent3"/>
                </a:solidFill>
                <a:latin typeface="Average"/>
                <a:ea typeface="Average"/>
                <a:cs typeface="Average"/>
                <a:sym typeface="Average"/>
              </a:defRPr>
            </a:lvl8pPr>
            <a:lvl9pPr lvl="8" rtl="0"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8.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33.png"/><Relationship Id="rId5"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3.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hyperlink" Target="http://www.youtube.com/watch?v=TmPfTpjtdgg" TargetMode="Externa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39.png"/><Relationship Id="rId4" Type="http://schemas.openxmlformats.org/officeDocument/2006/relationships/image" Target="../media/image22.png"/><Relationship Id="rId5"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40.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3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pic>
        <p:nvPicPr>
          <p:cNvPr id="104" name="Google Shape;104;p25"/>
          <p:cNvPicPr preferRelativeResize="0"/>
          <p:nvPr/>
        </p:nvPicPr>
        <p:blipFill>
          <a:blip r:embed="rId3">
            <a:alphaModFix/>
          </a:blip>
          <a:stretch>
            <a:fillRect/>
          </a:stretch>
        </p:blipFill>
        <p:spPr>
          <a:xfrm>
            <a:off x="756500" y="152400"/>
            <a:ext cx="2569742" cy="4838699"/>
          </a:xfrm>
          <a:prstGeom prst="rect">
            <a:avLst/>
          </a:prstGeom>
          <a:noFill/>
          <a:ln>
            <a:noFill/>
          </a:ln>
        </p:spPr>
      </p:pic>
      <p:pic>
        <p:nvPicPr>
          <p:cNvPr id="105" name="Google Shape;105;p25"/>
          <p:cNvPicPr preferRelativeResize="0"/>
          <p:nvPr/>
        </p:nvPicPr>
        <p:blipFill>
          <a:blip r:embed="rId4">
            <a:alphaModFix/>
          </a:blip>
          <a:stretch>
            <a:fillRect/>
          </a:stretch>
        </p:blipFill>
        <p:spPr>
          <a:xfrm>
            <a:off x="4571992" y="152400"/>
            <a:ext cx="3880036"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Neural evidence for knowing value of state</a:t>
            </a:r>
            <a:endParaRPr/>
          </a:p>
        </p:txBody>
      </p:sp>
      <p:pic>
        <p:nvPicPr>
          <p:cNvPr id="167" name="Google Shape;167;p34"/>
          <p:cNvPicPr preferRelativeResize="0"/>
          <p:nvPr/>
        </p:nvPicPr>
        <p:blipFill>
          <a:blip r:embed="rId3">
            <a:alphaModFix/>
          </a:blip>
          <a:stretch>
            <a:fillRect/>
          </a:stretch>
        </p:blipFill>
        <p:spPr>
          <a:xfrm>
            <a:off x="559700" y="1170125"/>
            <a:ext cx="3515559" cy="3820977"/>
          </a:xfrm>
          <a:prstGeom prst="rect">
            <a:avLst/>
          </a:prstGeom>
          <a:noFill/>
          <a:ln>
            <a:noFill/>
          </a:ln>
        </p:spPr>
      </p:pic>
      <p:sp>
        <p:nvSpPr>
          <p:cNvPr id="168" name="Google Shape;168;p34"/>
          <p:cNvSpPr txBox="1"/>
          <p:nvPr/>
        </p:nvSpPr>
        <p:spPr>
          <a:xfrm>
            <a:off x="4863875" y="4619125"/>
            <a:ext cx="42801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Average"/>
                <a:ea typeface="Average"/>
                <a:cs typeface="Average"/>
                <a:sym typeface="Average"/>
              </a:rPr>
              <a:t>Schultz, Dayan, Montague, 1997</a:t>
            </a:r>
            <a:endParaRPr sz="2400">
              <a:solidFill>
                <a:srgbClr val="FFFFFF"/>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5"/>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Q-learning</a:t>
            </a:r>
            <a:endParaRPr b="1" sz="36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is a Q-value?</a:t>
            </a:r>
            <a:endParaRPr>
              <a:latin typeface="Times New Roman"/>
              <a:ea typeface="Times New Roman"/>
              <a:cs typeface="Times New Roman"/>
              <a:sym typeface="Times New Roman"/>
            </a:endParaRPr>
          </a:p>
        </p:txBody>
      </p:sp>
      <p:sp>
        <p:nvSpPr>
          <p:cNvPr id="179" name="Google Shape;179;p36"/>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Function Q(s, a) from (state, action) pairs to real numbers.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Optimal function Q* gives maximal possible reward from the state given the action:</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maximum is over possible future actions that can be taken.</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We want to pick Q close to Q*.</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value 𝛾 (gamma) is called a </a:t>
            </a:r>
            <a:r>
              <a:rPr i="1" lang="en" sz="1800">
                <a:solidFill>
                  <a:srgbClr val="FFFFFF"/>
                </a:solidFill>
                <a:latin typeface="Times New Roman"/>
                <a:ea typeface="Times New Roman"/>
                <a:cs typeface="Times New Roman"/>
                <a:sym typeface="Times New Roman"/>
              </a:rPr>
              <a:t>discount factor</a:t>
            </a:r>
            <a:r>
              <a:rPr lang="en" sz="1800">
                <a:solidFill>
                  <a:srgbClr val="FFFFFF"/>
                </a:solidFill>
                <a:latin typeface="Times New Roman"/>
                <a:ea typeface="Times New Roman"/>
                <a:cs typeface="Times New Roman"/>
                <a:sym typeface="Times New Roman"/>
              </a:rPr>
              <a:t>, helps learning.</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Often</a:t>
            </a:r>
            <a:r>
              <a:rPr lang="en" sz="1800">
                <a:solidFill>
                  <a:srgbClr val="FFFFFF"/>
                </a:solidFill>
                <a:latin typeface="Times New Roman"/>
                <a:ea typeface="Times New Roman"/>
                <a:cs typeface="Times New Roman"/>
                <a:sym typeface="Times New Roman"/>
              </a:rPr>
              <a:t> picked to be </a:t>
            </a:r>
            <a:r>
              <a:rPr lang="en" sz="1800">
                <a:solidFill>
                  <a:srgbClr val="FFFFFF"/>
                </a:solidFill>
                <a:latin typeface="Times New Roman"/>
                <a:ea typeface="Times New Roman"/>
                <a:cs typeface="Times New Roman"/>
                <a:sym typeface="Times New Roman"/>
              </a:rPr>
              <a:t>close to 1, like 0.99.</a:t>
            </a:r>
            <a:endParaRPr sz="1800">
              <a:solidFill>
                <a:srgbClr val="FFFFFF"/>
              </a:solidFill>
              <a:latin typeface="Times New Roman"/>
              <a:ea typeface="Times New Roman"/>
              <a:cs typeface="Times New Roman"/>
              <a:sym typeface="Times New Roman"/>
            </a:endParaRPr>
          </a:p>
        </p:txBody>
      </p:sp>
      <p:pic>
        <p:nvPicPr>
          <p:cNvPr id="180" name="Google Shape;180;p36"/>
          <p:cNvPicPr preferRelativeResize="0"/>
          <p:nvPr/>
        </p:nvPicPr>
        <p:blipFill>
          <a:blip r:embed="rId3">
            <a:alphaModFix/>
          </a:blip>
          <a:stretch>
            <a:fillRect/>
          </a:stretch>
        </p:blipFill>
        <p:spPr>
          <a:xfrm>
            <a:off x="824125" y="2078200"/>
            <a:ext cx="7495751" cy="41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Updating Q-values</a:t>
            </a:r>
            <a:endParaRPr>
              <a:latin typeface="Times New Roman"/>
              <a:ea typeface="Times New Roman"/>
              <a:cs typeface="Times New Roman"/>
              <a:sym typeface="Times New Roman"/>
            </a:endParaRPr>
          </a:p>
        </p:txBody>
      </p:sp>
      <p:sp>
        <p:nvSpPr>
          <p:cNvPr id="186" name="Google Shape;186;p37"/>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We want:</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17500" lvl="0" marL="457200" rtl="0" algn="l">
              <a:lnSpc>
                <a:spcPct val="115000"/>
              </a:lnSpc>
              <a:spcBef>
                <a:spcPts val="160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We can update each value Q(s,a) separately according to the rule:</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17500" lvl="0" marL="457200" rtl="0" algn="l">
              <a:lnSpc>
                <a:spcPct val="115000"/>
              </a:lnSpc>
              <a:spcBef>
                <a:spcPts val="160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Intuitively, this means we push it in the direction where it made a mistake. </a:t>
            </a:r>
            <a:endParaRPr sz="1800">
              <a:solidFill>
                <a:srgbClr val="FFFFFF"/>
              </a:solidFill>
              <a:latin typeface="Times New Roman"/>
              <a:ea typeface="Times New Roman"/>
              <a:cs typeface="Times New Roman"/>
              <a:sym typeface="Times New Roman"/>
            </a:endParaRPr>
          </a:p>
        </p:txBody>
      </p:sp>
      <p:pic>
        <p:nvPicPr>
          <p:cNvPr id="187" name="Google Shape;187;p37"/>
          <p:cNvPicPr preferRelativeResize="0"/>
          <p:nvPr/>
        </p:nvPicPr>
        <p:blipFill>
          <a:blip r:embed="rId3">
            <a:alphaModFix/>
          </a:blip>
          <a:stretch>
            <a:fillRect/>
          </a:stretch>
        </p:blipFill>
        <p:spPr>
          <a:xfrm>
            <a:off x="824125" y="1697200"/>
            <a:ext cx="7495751" cy="418700"/>
          </a:xfrm>
          <a:prstGeom prst="rect">
            <a:avLst/>
          </a:prstGeom>
          <a:noFill/>
          <a:ln>
            <a:noFill/>
          </a:ln>
        </p:spPr>
      </p:pic>
      <p:pic>
        <p:nvPicPr>
          <p:cNvPr id="188" name="Google Shape;188;p37"/>
          <p:cNvPicPr preferRelativeResize="0"/>
          <p:nvPr/>
        </p:nvPicPr>
        <p:blipFill>
          <a:blip r:embed="rId4">
            <a:alphaModFix/>
          </a:blip>
          <a:stretch>
            <a:fillRect/>
          </a:stretch>
        </p:blipFill>
        <p:spPr>
          <a:xfrm>
            <a:off x="824125" y="2932975"/>
            <a:ext cx="7579532" cy="64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Convergence of Q-learning</a:t>
            </a:r>
            <a:endParaRPr>
              <a:latin typeface="Times New Roman"/>
              <a:ea typeface="Times New Roman"/>
              <a:cs typeface="Times New Roman"/>
              <a:sym typeface="Times New Roman"/>
            </a:endParaRPr>
          </a:p>
        </p:txBody>
      </p:sp>
      <p:sp>
        <p:nvSpPr>
          <p:cNvPr id="194" name="Google Shape;194;p38"/>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Converges to opt Q* if visit each (state, action) pair some large number of times.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bounds are pretty terrible (like MCMC).</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 practice, no-one ever runs for that long.</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But also in practice, it works pretty well.</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Model-free vs. model-based RL</a:t>
            </a:r>
            <a:endParaRPr>
              <a:latin typeface="Times New Roman"/>
              <a:ea typeface="Times New Roman"/>
              <a:cs typeface="Times New Roman"/>
              <a:sym typeface="Times New Roman"/>
            </a:endParaRPr>
          </a:p>
        </p:txBody>
      </p:sp>
      <p:sp>
        <p:nvSpPr>
          <p:cNvPr id="200" name="Google Shape;200;p39"/>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Q-learning learns each Q-value separately - essentially a big table.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No savings from patterns.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 many cases, transitions can be modeled.</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If know all transitions, dynamic programming can sometimes solve an RL problem.</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40"/>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Policy gradient methods</a:t>
            </a:r>
            <a:endParaRPr b="1" sz="36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is a policy?</a:t>
            </a:r>
            <a:endParaRPr>
              <a:latin typeface="Times New Roman"/>
              <a:ea typeface="Times New Roman"/>
              <a:cs typeface="Times New Roman"/>
              <a:sym typeface="Times New Roman"/>
            </a:endParaRPr>
          </a:p>
        </p:txBody>
      </p:sp>
      <p:sp>
        <p:nvSpPr>
          <p:cNvPr id="211" name="Google Shape;211;p41"/>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Given many possible actions, which should one pick?</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Formally, a (stochastic) policy is a function 𝝅(s, a) on state-action pairs such that:</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None/>
            </a:pPr>
            <a:r>
              <a:t/>
            </a:r>
            <a:endParaRPr sz="1800">
              <a:solidFill>
                <a:srgbClr val="FFFFFF"/>
              </a:solidFill>
              <a:latin typeface="Times New Roman"/>
              <a:ea typeface="Times New Roman"/>
              <a:cs typeface="Times New Roman"/>
              <a:sym typeface="Times New Roman"/>
            </a:endParaRPr>
          </a:p>
        </p:txBody>
      </p:sp>
      <p:pic>
        <p:nvPicPr>
          <p:cNvPr id="212" name="Google Shape;212;p41"/>
          <p:cNvPicPr preferRelativeResize="0"/>
          <p:nvPr/>
        </p:nvPicPr>
        <p:blipFill>
          <a:blip r:embed="rId3">
            <a:alphaModFix/>
          </a:blip>
          <a:stretch>
            <a:fillRect/>
          </a:stretch>
        </p:blipFill>
        <p:spPr>
          <a:xfrm>
            <a:off x="3451361" y="2255725"/>
            <a:ext cx="2241276" cy="772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Off-policy vs. on-policy learning</a:t>
            </a:r>
            <a:endParaRPr>
              <a:latin typeface="Times New Roman"/>
              <a:ea typeface="Times New Roman"/>
              <a:cs typeface="Times New Roman"/>
              <a:sym typeface="Times New Roman"/>
            </a:endParaRPr>
          </a:p>
        </p:txBody>
      </p:sp>
      <p:sp>
        <p:nvSpPr>
          <p:cNvPr id="218" name="Google Shape;218;p42"/>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On-policy learning means the agent can choose actions.</a:t>
            </a:r>
            <a:endParaRPr sz="1800">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Off-policy learning means actions are chosen for the agent.  This is harder.</a:t>
            </a:r>
            <a:endParaRPr sz="1800">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Held &amp; Hein (1963) experiments with kittens.</a:t>
            </a:r>
            <a:endParaRPr sz="1800">
              <a:solidFill>
                <a:srgbClr val="FFFFFF"/>
              </a:solidFill>
              <a:latin typeface="Times New Roman"/>
              <a:ea typeface="Times New Roman"/>
              <a:cs typeface="Times New Roman"/>
              <a:sym typeface="Times New Roman"/>
            </a:endParaRPr>
          </a:p>
        </p:txBody>
      </p:sp>
      <p:pic>
        <p:nvPicPr>
          <p:cNvPr id="219" name="Google Shape;219;p42"/>
          <p:cNvPicPr preferRelativeResize="0"/>
          <p:nvPr/>
        </p:nvPicPr>
        <p:blipFill>
          <a:blip r:embed="rId3">
            <a:alphaModFix/>
          </a:blip>
          <a:stretch>
            <a:fillRect/>
          </a:stretch>
        </p:blipFill>
        <p:spPr>
          <a:xfrm>
            <a:off x="2740925" y="2351703"/>
            <a:ext cx="3662150" cy="2607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Off-policy vs. on-policy learning</a:t>
            </a:r>
            <a:endParaRPr>
              <a:latin typeface="Times New Roman"/>
              <a:ea typeface="Times New Roman"/>
              <a:cs typeface="Times New Roman"/>
              <a:sym typeface="Times New Roman"/>
            </a:endParaRPr>
          </a:p>
        </p:txBody>
      </p:sp>
      <p:sp>
        <p:nvSpPr>
          <p:cNvPr id="225" name="Google Shape;225;p43"/>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Is Q-learning off- or on-policy?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It’s generally off-policy.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Often people take a greedy approach: action maximizing estimated Q-value.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What’s the (potential) problem with this?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That might mean not all (state, action) pairs are explored.</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Then Q-learning might not converge.</a:t>
            </a:r>
            <a:endParaRPr sz="1800">
              <a:solidFill>
                <a:srgbClr val="FFFF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6"/>
          <p:cNvSpPr txBox="1"/>
          <p:nvPr>
            <p:ph type="ctrTitle"/>
          </p:nvPr>
        </p:nvSpPr>
        <p:spPr>
          <a:xfrm>
            <a:off x="671258" y="990800"/>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latin typeface="Times New Roman"/>
                <a:ea typeface="Times New Roman"/>
                <a:cs typeface="Times New Roman"/>
                <a:sym typeface="Times New Roman"/>
              </a:rPr>
              <a:t>CIS 700-004: Lecture 11M</a:t>
            </a:r>
            <a:endParaRPr b="1">
              <a:latin typeface="Times New Roman"/>
              <a:ea typeface="Times New Roman"/>
              <a:cs typeface="Times New Roman"/>
              <a:sym typeface="Times New Roman"/>
            </a:endParaRPr>
          </a:p>
        </p:txBody>
      </p:sp>
      <p:sp>
        <p:nvSpPr>
          <p:cNvPr id="111" name="Google Shape;111;p26"/>
          <p:cNvSpPr txBox="1"/>
          <p:nvPr>
            <p:ph idx="1" type="subTitle"/>
          </p:nvPr>
        </p:nvSpPr>
        <p:spPr>
          <a:xfrm>
            <a:off x="671250" y="3174876"/>
            <a:ext cx="7801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Times New Roman"/>
                <a:ea typeface="Times New Roman"/>
                <a:cs typeface="Times New Roman"/>
                <a:sym typeface="Times New Roman"/>
              </a:rPr>
              <a:t>Reinforcement Learning, Part I</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3/25/19</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4"/>
          <p:cNvSpPr txBox="1"/>
          <p:nvPr>
            <p:ph type="title"/>
          </p:nvPr>
        </p:nvSpPr>
        <p:spPr>
          <a:xfrm>
            <a:off x="311700" y="2164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Policy gradient</a:t>
            </a:r>
            <a:endParaRPr>
              <a:latin typeface="Times New Roman"/>
              <a:ea typeface="Times New Roman"/>
              <a:cs typeface="Times New Roman"/>
              <a:sym typeface="Times New Roman"/>
            </a:endParaRPr>
          </a:p>
        </p:txBody>
      </p:sp>
      <p:sp>
        <p:nvSpPr>
          <p:cNvPr id="231" name="Google Shape;231;p44"/>
          <p:cNvSpPr txBox="1"/>
          <p:nvPr/>
        </p:nvSpPr>
        <p:spPr>
          <a:xfrm>
            <a:off x="311700" y="9691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Goal of a policy 𝜋: maximize the total expected reward over the entire trajectory </a:t>
            </a:r>
            <a:r>
              <a:rPr lang="en" sz="1800">
                <a:solidFill>
                  <a:schemeClr val="dk1"/>
                </a:solidFill>
                <a:latin typeface="Times New Roman"/>
                <a:ea typeface="Times New Roman"/>
                <a:cs typeface="Times New Roman"/>
                <a:sym typeface="Times New Roman"/>
              </a:rPr>
              <a:t>𝜏</a:t>
            </a:r>
            <a:endParaRPr sz="1800">
              <a:solidFill>
                <a:schemeClr val="dk1"/>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Gradient descent on the parameters 𝜽:</a:t>
            </a:r>
            <a:endParaRPr sz="1800">
              <a:solidFill>
                <a:srgbClr val="FFFFFF"/>
              </a:solidFill>
              <a:latin typeface="Times New Roman"/>
              <a:ea typeface="Times New Roman"/>
              <a:cs typeface="Times New Roman"/>
              <a:sym typeface="Times New Roman"/>
            </a:endParaRPr>
          </a:p>
        </p:txBody>
      </p:sp>
      <p:pic>
        <p:nvPicPr>
          <p:cNvPr id="232" name="Google Shape;232;p44"/>
          <p:cNvPicPr preferRelativeResize="0"/>
          <p:nvPr/>
        </p:nvPicPr>
        <p:blipFill>
          <a:blip r:embed="rId3">
            <a:alphaModFix/>
          </a:blip>
          <a:stretch>
            <a:fillRect/>
          </a:stretch>
        </p:blipFill>
        <p:spPr>
          <a:xfrm>
            <a:off x="2660050" y="2394925"/>
            <a:ext cx="3823900" cy="594055"/>
          </a:xfrm>
          <a:prstGeom prst="rect">
            <a:avLst/>
          </a:prstGeom>
          <a:noFill/>
          <a:ln>
            <a:noFill/>
          </a:ln>
        </p:spPr>
      </p:pic>
      <p:pic>
        <p:nvPicPr>
          <p:cNvPr id="233" name="Google Shape;233;p44"/>
          <p:cNvPicPr preferRelativeResize="0"/>
          <p:nvPr/>
        </p:nvPicPr>
        <p:blipFill>
          <a:blip r:embed="rId4">
            <a:alphaModFix/>
          </a:blip>
          <a:stretch>
            <a:fillRect/>
          </a:stretch>
        </p:blipFill>
        <p:spPr>
          <a:xfrm>
            <a:off x="3894147" y="1550575"/>
            <a:ext cx="1355700" cy="394100"/>
          </a:xfrm>
          <a:prstGeom prst="rect">
            <a:avLst/>
          </a:prstGeom>
          <a:noFill/>
          <a:ln>
            <a:noFill/>
          </a:ln>
        </p:spPr>
      </p:pic>
      <p:pic>
        <p:nvPicPr>
          <p:cNvPr id="234" name="Google Shape;234;p44"/>
          <p:cNvPicPr preferRelativeResize="0"/>
          <p:nvPr/>
        </p:nvPicPr>
        <p:blipFill>
          <a:blip r:embed="rId5">
            <a:alphaModFix/>
          </a:blip>
          <a:stretch>
            <a:fillRect/>
          </a:stretch>
        </p:blipFill>
        <p:spPr>
          <a:xfrm>
            <a:off x="4116975" y="3030250"/>
            <a:ext cx="2571926" cy="662375"/>
          </a:xfrm>
          <a:prstGeom prst="rect">
            <a:avLst/>
          </a:prstGeom>
          <a:noFill/>
          <a:ln>
            <a:noFill/>
          </a:ln>
        </p:spPr>
      </p:pic>
      <p:pic>
        <p:nvPicPr>
          <p:cNvPr id="235" name="Google Shape;235;p44"/>
          <p:cNvPicPr preferRelativeResize="0"/>
          <p:nvPr/>
        </p:nvPicPr>
        <p:blipFill>
          <a:blip r:embed="rId6">
            <a:alphaModFix/>
          </a:blip>
          <a:stretch>
            <a:fillRect/>
          </a:stretch>
        </p:blipFill>
        <p:spPr>
          <a:xfrm>
            <a:off x="4116981" y="3743049"/>
            <a:ext cx="3245294" cy="572700"/>
          </a:xfrm>
          <a:prstGeom prst="rect">
            <a:avLst/>
          </a:prstGeom>
          <a:noFill/>
          <a:ln>
            <a:noFill/>
          </a:ln>
        </p:spPr>
      </p:pic>
      <p:pic>
        <p:nvPicPr>
          <p:cNvPr id="236" name="Google Shape;236;p44"/>
          <p:cNvPicPr preferRelativeResize="0"/>
          <p:nvPr/>
        </p:nvPicPr>
        <p:blipFill>
          <a:blip r:embed="rId7">
            <a:alphaModFix/>
          </a:blip>
          <a:stretch>
            <a:fillRect/>
          </a:stretch>
        </p:blipFill>
        <p:spPr>
          <a:xfrm>
            <a:off x="4116975" y="4470449"/>
            <a:ext cx="3823899" cy="3839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Policy gradient</a:t>
            </a:r>
            <a:endParaRPr>
              <a:latin typeface="Times New Roman"/>
              <a:ea typeface="Times New Roman"/>
              <a:cs typeface="Times New Roman"/>
              <a:sym typeface="Times New Roman"/>
            </a:endParaRPr>
          </a:p>
        </p:txBody>
      </p:sp>
      <p:sp>
        <p:nvSpPr>
          <p:cNvPr id="242" name="Google Shape;242;p45"/>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800">
                <a:solidFill>
                  <a:srgbClr val="FFFFFF"/>
                </a:solidFill>
                <a:latin typeface="Times New Roman"/>
                <a:ea typeface="Times New Roman"/>
                <a:cs typeface="Times New Roman"/>
                <a:sym typeface="Times New Roman"/>
              </a:rPr>
              <a:t>Let’s expand over the trajectory </a:t>
            </a:r>
            <a:r>
              <a:rPr lang="en" sz="1800">
                <a:solidFill>
                  <a:schemeClr val="dk1"/>
                </a:solidFill>
                <a:latin typeface="Times New Roman"/>
                <a:ea typeface="Times New Roman"/>
                <a:cs typeface="Times New Roman"/>
                <a:sym typeface="Times New Roman"/>
              </a:rPr>
              <a:t>𝜏</a:t>
            </a:r>
            <a:r>
              <a:rPr lang="en" sz="18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pic>
        <p:nvPicPr>
          <p:cNvPr id="243" name="Google Shape;243;p45"/>
          <p:cNvPicPr preferRelativeResize="0"/>
          <p:nvPr/>
        </p:nvPicPr>
        <p:blipFill>
          <a:blip r:embed="rId3">
            <a:alphaModFix/>
          </a:blip>
          <a:stretch>
            <a:fillRect/>
          </a:stretch>
        </p:blipFill>
        <p:spPr>
          <a:xfrm>
            <a:off x="3708975" y="568150"/>
            <a:ext cx="5032648" cy="326450"/>
          </a:xfrm>
          <a:prstGeom prst="rect">
            <a:avLst/>
          </a:prstGeom>
          <a:noFill/>
          <a:ln>
            <a:noFill/>
          </a:ln>
        </p:spPr>
      </p:pic>
      <p:pic>
        <p:nvPicPr>
          <p:cNvPr id="244" name="Google Shape;244;p45"/>
          <p:cNvPicPr preferRelativeResize="0"/>
          <p:nvPr/>
        </p:nvPicPr>
        <p:blipFill>
          <a:blip r:embed="rId4">
            <a:alphaModFix/>
          </a:blip>
          <a:stretch>
            <a:fillRect/>
          </a:stretch>
        </p:blipFill>
        <p:spPr>
          <a:xfrm>
            <a:off x="1450950" y="1729913"/>
            <a:ext cx="5631423" cy="640975"/>
          </a:xfrm>
          <a:prstGeom prst="rect">
            <a:avLst/>
          </a:prstGeom>
          <a:noFill/>
          <a:ln>
            <a:noFill/>
          </a:ln>
        </p:spPr>
      </p:pic>
      <p:pic>
        <p:nvPicPr>
          <p:cNvPr id="245" name="Google Shape;245;p45"/>
          <p:cNvPicPr preferRelativeResize="0"/>
          <p:nvPr/>
        </p:nvPicPr>
        <p:blipFill>
          <a:blip r:embed="rId5">
            <a:alphaModFix/>
          </a:blip>
          <a:stretch>
            <a:fillRect/>
          </a:stretch>
        </p:blipFill>
        <p:spPr>
          <a:xfrm>
            <a:off x="807923" y="2523300"/>
            <a:ext cx="7115800" cy="2297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Policy gradient</a:t>
            </a:r>
            <a:endParaRPr>
              <a:latin typeface="Times New Roman"/>
              <a:ea typeface="Times New Roman"/>
              <a:cs typeface="Times New Roman"/>
              <a:sym typeface="Times New Roman"/>
            </a:endParaRPr>
          </a:p>
        </p:txBody>
      </p:sp>
      <p:sp>
        <p:nvSpPr>
          <p:cNvPr id="251" name="Google Shape;251;p46"/>
          <p:cNvSpPr txBox="1"/>
          <p:nvPr/>
        </p:nvSpPr>
        <p:spPr>
          <a:xfrm>
            <a:off x="311700" y="968275"/>
            <a:ext cx="8520600" cy="32295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That means can estimate the policy gradient by sampling trajectories and computing:</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6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We actually don’t have to use the whole trajectory reward.</a:t>
            </a:r>
            <a:endParaRPr sz="1800">
              <a:solidFill>
                <a:srgbClr val="FFFFFF"/>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rgbClr val="FFFFFF"/>
              </a:buClr>
              <a:buSzPts val="1800"/>
              <a:buFont typeface="Times New Roman"/>
              <a:buAutoNum type="arabicParenR"/>
            </a:pPr>
            <a:r>
              <a:rPr lang="en" sz="1800">
                <a:solidFill>
                  <a:srgbClr val="FFFFFF"/>
                </a:solidFill>
                <a:latin typeface="Times New Roman"/>
                <a:ea typeface="Times New Roman"/>
                <a:cs typeface="Times New Roman"/>
                <a:sym typeface="Times New Roman"/>
              </a:rPr>
              <a:t>Only future rewards are affected by the action.</a:t>
            </a:r>
            <a:endParaRPr sz="1800">
              <a:solidFill>
                <a:srgbClr val="FFFFFF"/>
              </a:solidFill>
              <a:latin typeface="Times New Roman"/>
              <a:ea typeface="Times New Roman"/>
              <a:cs typeface="Times New Roman"/>
              <a:sym typeface="Times New Roman"/>
            </a:endParaRPr>
          </a:p>
          <a:p>
            <a:pPr indent="-342900" lvl="0" marL="914400" rtl="0" algn="l">
              <a:lnSpc>
                <a:spcPct val="115000"/>
              </a:lnSpc>
              <a:spcBef>
                <a:spcPts val="0"/>
              </a:spcBef>
              <a:spcAft>
                <a:spcPts val="0"/>
              </a:spcAft>
              <a:buClr>
                <a:srgbClr val="FFFFFF"/>
              </a:buClr>
              <a:buSzPts val="1800"/>
              <a:buFont typeface="Times New Roman"/>
              <a:buAutoNum type="arabicParenR"/>
            </a:pPr>
            <a:r>
              <a:rPr lang="en" sz="1800">
                <a:solidFill>
                  <a:srgbClr val="FFFFFF"/>
                </a:solidFill>
                <a:latin typeface="Times New Roman"/>
                <a:ea typeface="Times New Roman"/>
                <a:cs typeface="Times New Roman"/>
                <a:sym typeface="Times New Roman"/>
              </a:rPr>
              <a:t>Natural to add discounts to rewards further in the future.</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1600"/>
              </a:spcAft>
              <a:buNone/>
            </a:pPr>
            <a:r>
              <a:t/>
            </a:r>
            <a:endParaRPr sz="1800">
              <a:solidFill>
                <a:srgbClr val="FFFFFF"/>
              </a:solidFill>
              <a:latin typeface="Times New Roman"/>
              <a:ea typeface="Times New Roman"/>
              <a:cs typeface="Times New Roman"/>
              <a:sym typeface="Times New Roman"/>
            </a:endParaRPr>
          </a:p>
        </p:txBody>
      </p:sp>
      <p:pic>
        <p:nvPicPr>
          <p:cNvPr id="252" name="Google Shape;252;p46"/>
          <p:cNvPicPr preferRelativeResize="0"/>
          <p:nvPr/>
        </p:nvPicPr>
        <p:blipFill>
          <a:blip r:embed="rId3">
            <a:alphaModFix/>
          </a:blip>
          <a:stretch>
            <a:fillRect/>
          </a:stretch>
        </p:blipFill>
        <p:spPr>
          <a:xfrm>
            <a:off x="2072550" y="4449850"/>
            <a:ext cx="4998898" cy="421625"/>
          </a:xfrm>
          <a:prstGeom prst="rect">
            <a:avLst/>
          </a:prstGeom>
          <a:noFill/>
          <a:ln>
            <a:noFill/>
          </a:ln>
        </p:spPr>
      </p:pic>
      <p:pic>
        <p:nvPicPr>
          <p:cNvPr id="253" name="Google Shape;253;p46"/>
          <p:cNvPicPr preferRelativeResize="0"/>
          <p:nvPr/>
        </p:nvPicPr>
        <p:blipFill>
          <a:blip r:embed="rId4">
            <a:alphaModFix/>
          </a:blip>
          <a:stretch>
            <a:fillRect/>
          </a:stretch>
        </p:blipFill>
        <p:spPr>
          <a:xfrm>
            <a:off x="2440613" y="1419626"/>
            <a:ext cx="4262776" cy="864500"/>
          </a:xfrm>
          <a:prstGeom prst="rect">
            <a:avLst/>
          </a:prstGeom>
          <a:noFill/>
          <a:ln>
            <a:noFill/>
          </a:ln>
        </p:spPr>
      </p:pic>
      <p:pic>
        <p:nvPicPr>
          <p:cNvPr id="254" name="Google Shape;254;p46"/>
          <p:cNvPicPr preferRelativeResize="0"/>
          <p:nvPr/>
        </p:nvPicPr>
        <p:blipFill>
          <a:blip r:embed="rId5">
            <a:alphaModFix/>
          </a:blip>
          <a:stretch>
            <a:fillRect/>
          </a:stretch>
        </p:blipFill>
        <p:spPr>
          <a:xfrm>
            <a:off x="2424138" y="3479894"/>
            <a:ext cx="4295722" cy="86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Policy gradient</a:t>
            </a:r>
            <a:endParaRPr>
              <a:latin typeface="Times New Roman"/>
              <a:ea typeface="Times New Roman"/>
              <a:cs typeface="Times New Roman"/>
              <a:sym typeface="Times New Roman"/>
            </a:endParaRPr>
          </a:p>
        </p:txBody>
      </p:sp>
      <p:sp>
        <p:nvSpPr>
          <p:cNvPr id="260" name="Google Shape;260;p47"/>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This is called the </a:t>
            </a:r>
            <a:r>
              <a:rPr lang="en" sz="1800">
                <a:solidFill>
                  <a:srgbClr val="FFFFFF"/>
                </a:solidFill>
                <a:latin typeface="Times New Roman"/>
                <a:ea typeface="Times New Roman"/>
                <a:cs typeface="Times New Roman"/>
                <a:sym typeface="Times New Roman"/>
              </a:rPr>
              <a:t>REINFORCE algorithm.</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There is a simple trick that reduces the variance of the estimator:</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value </a:t>
            </a:r>
            <a:r>
              <a:rPr i="1" lang="en" sz="1800">
                <a:solidFill>
                  <a:srgbClr val="FFFFFF"/>
                </a:solidFill>
                <a:latin typeface="Times New Roman"/>
                <a:ea typeface="Times New Roman"/>
                <a:cs typeface="Times New Roman"/>
                <a:sym typeface="Times New Roman"/>
              </a:rPr>
              <a:t>b</a:t>
            </a:r>
            <a:r>
              <a:rPr lang="en" sz="1800">
                <a:solidFill>
                  <a:srgbClr val="FFFFFF"/>
                </a:solidFill>
                <a:latin typeface="Times New Roman"/>
                <a:ea typeface="Times New Roman"/>
                <a:cs typeface="Times New Roman"/>
                <a:sym typeface="Times New Roman"/>
              </a:rPr>
              <a:t> is called a baseline, and is just a constant.</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None/>
            </a:pPr>
            <a:r>
              <a:t/>
            </a:r>
            <a:endParaRPr sz="1800">
              <a:solidFill>
                <a:srgbClr val="FFFFFF"/>
              </a:solidFill>
              <a:latin typeface="Times New Roman"/>
              <a:ea typeface="Times New Roman"/>
              <a:cs typeface="Times New Roman"/>
              <a:sym typeface="Times New Roman"/>
            </a:endParaRPr>
          </a:p>
        </p:txBody>
      </p:sp>
      <p:pic>
        <p:nvPicPr>
          <p:cNvPr id="261" name="Google Shape;261;p47"/>
          <p:cNvPicPr preferRelativeResize="0"/>
          <p:nvPr/>
        </p:nvPicPr>
        <p:blipFill>
          <a:blip r:embed="rId3">
            <a:alphaModFix/>
          </a:blip>
          <a:stretch>
            <a:fillRect/>
          </a:stretch>
        </p:blipFill>
        <p:spPr>
          <a:xfrm>
            <a:off x="2418175" y="3351952"/>
            <a:ext cx="4858852" cy="845775"/>
          </a:xfrm>
          <a:prstGeom prst="rect">
            <a:avLst/>
          </a:prstGeom>
          <a:noFill/>
          <a:ln>
            <a:noFill/>
          </a:ln>
        </p:spPr>
      </p:pic>
      <p:pic>
        <p:nvPicPr>
          <p:cNvPr id="262" name="Google Shape;262;p47"/>
          <p:cNvPicPr preferRelativeResize="0"/>
          <p:nvPr/>
        </p:nvPicPr>
        <p:blipFill>
          <a:blip r:embed="rId4">
            <a:alphaModFix/>
          </a:blip>
          <a:stretch>
            <a:fillRect/>
          </a:stretch>
        </p:blipFill>
        <p:spPr>
          <a:xfrm>
            <a:off x="2699738" y="1752582"/>
            <a:ext cx="4295722" cy="86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Actor-critic</a:t>
            </a:r>
            <a:endParaRPr>
              <a:latin typeface="Times New Roman"/>
              <a:ea typeface="Times New Roman"/>
              <a:cs typeface="Times New Roman"/>
              <a:sym typeface="Times New Roman"/>
            </a:endParaRPr>
          </a:p>
        </p:txBody>
      </p:sp>
      <p:sp>
        <p:nvSpPr>
          <p:cNvPr id="268" name="Google Shape;268;p48"/>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We can also learn the baseline!</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This V function (called a </a:t>
            </a:r>
            <a:r>
              <a:rPr i="1" lang="en" sz="1800">
                <a:solidFill>
                  <a:srgbClr val="FFFFFF"/>
                </a:solidFill>
                <a:latin typeface="Times New Roman"/>
                <a:ea typeface="Times New Roman"/>
                <a:cs typeface="Times New Roman"/>
                <a:sym typeface="Times New Roman"/>
              </a:rPr>
              <a:t>value function</a:t>
            </a:r>
            <a:r>
              <a:rPr lang="en" sz="1800">
                <a:solidFill>
                  <a:srgbClr val="FFFFFF"/>
                </a:solidFill>
                <a:latin typeface="Times New Roman"/>
                <a:ea typeface="Times New Roman"/>
                <a:cs typeface="Times New Roman"/>
                <a:sym typeface="Times New Roman"/>
              </a:rPr>
              <a:t>) is learned with L2 loss:</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Two functions to update: policy and value networks.</a:t>
            </a:r>
            <a:endParaRPr sz="1800">
              <a:solidFill>
                <a:srgbClr val="FFFFFF"/>
              </a:solidFill>
              <a:latin typeface="Times New Roman"/>
              <a:ea typeface="Times New Roman"/>
              <a:cs typeface="Times New Roman"/>
              <a:sym typeface="Times New Roman"/>
            </a:endParaRPr>
          </a:p>
        </p:txBody>
      </p:sp>
      <p:pic>
        <p:nvPicPr>
          <p:cNvPr id="269" name="Google Shape;269;p48"/>
          <p:cNvPicPr preferRelativeResize="0"/>
          <p:nvPr/>
        </p:nvPicPr>
        <p:blipFill>
          <a:blip r:embed="rId3">
            <a:alphaModFix/>
          </a:blip>
          <a:stretch>
            <a:fillRect/>
          </a:stretch>
        </p:blipFill>
        <p:spPr>
          <a:xfrm>
            <a:off x="2445937" y="3791225"/>
            <a:ext cx="4252124" cy="457075"/>
          </a:xfrm>
          <a:prstGeom prst="rect">
            <a:avLst/>
          </a:prstGeom>
          <a:noFill/>
          <a:ln>
            <a:noFill/>
          </a:ln>
        </p:spPr>
      </p:pic>
      <p:pic>
        <p:nvPicPr>
          <p:cNvPr id="270" name="Google Shape;270;p48"/>
          <p:cNvPicPr preferRelativeResize="0"/>
          <p:nvPr/>
        </p:nvPicPr>
        <p:blipFill>
          <a:blip r:embed="rId4">
            <a:alphaModFix/>
          </a:blip>
          <a:stretch>
            <a:fillRect/>
          </a:stretch>
        </p:blipFill>
        <p:spPr>
          <a:xfrm>
            <a:off x="1957000" y="1628625"/>
            <a:ext cx="5229998" cy="798675"/>
          </a:xfrm>
          <a:prstGeom prst="rect">
            <a:avLst/>
          </a:prstGeom>
          <a:noFill/>
          <a:ln>
            <a:noFill/>
          </a:ln>
        </p:spPr>
      </p:pic>
      <p:pic>
        <p:nvPicPr>
          <p:cNvPr id="271" name="Google Shape;271;p48"/>
          <p:cNvPicPr preferRelativeResize="0"/>
          <p:nvPr/>
        </p:nvPicPr>
        <p:blipFill>
          <a:blip r:embed="rId5">
            <a:alphaModFix/>
          </a:blip>
          <a:stretch>
            <a:fillRect/>
          </a:stretch>
        </p:blipFill>
        <p:spPr>
          <a:xfrm>
            <a:off x="2160975" y="2444637"/>
            <a:ext cx="5230000" cy="7545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Actor-critic</a:t>
            </a:r>
            <a:endParaRPr>
              <a:latin typeface="Times New Roman"/>
              <a:ea typeface="Times New Roman"/>
              <a:cs typeface="Times New Roman"/>
              <a:sym typeface="Times New Roman"/>
            </a:endParaRPr>
          </a:p>
        </p:txBody>
      </p:sp>
      <p:pic>
        <p:nvPicPr>
          <p:cNvPr id="277" name="Google Shape;277;p49"/>
          <p:cNvPicPr preferRelativeResize="0"/>
          <p:nvPr/>
        </p:nvPicPr>
        <p:blipFill>
          <a:blip r:embed="rId3">
            <a:alphaModFix/>
          </a:blip>
          <a:stretch>
            <a:fillRect/>
          </a:stretch>
        </p:blipFill>
        <p:spPr>
          <a:xfrm>
            <a:off x="4616375" y="380950"/>
            <a:ext cx="3924800" cy="43815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Actor critique in the brain</a:t>
            </a:r>
            <a:endParaRPr/>
          </a:p>
        </p:txBody>
      </p:sp>
      <p:pic>
        <p:nvPicPr>
          <p:cNvPr id="283" name="Google Shape;283;p50"/>
          <p:cNvPicPr preferRelativeResize="0"/>
          <p:nvPr/>
        </p:nvPicPr>
        <p:blipFill>
          <a:blip r:embed="rId3">
            <a:alphaModFix/>
          </a:blip>
          <a:stretch>
            <a:fillRect/>
          </a:stretch>
        </p:blipFill>
        <p:spPr>
          <a:xfrm>
            <a:off x="4177360" y="89350"/>
            <a:ext cx="4539789" cy="4964801"/>
          </a:xfrm>
          <a:prstGeom prst="rect">
            <a:avLst/>
          </a:prstGeom>
          <a:noFill/>
          <a:ln>
            <a:noFill/>
          </a:ln>
        </p:spPr>
      </p:pic>
      <p:sp>
        <p:nvSpPr>
          <p:cNvPr id="284" name="Google Shape;284;p50"/>
          <p:cNvSpPr txBox="1"/>
          <p:nvPr/>
        </p:nvSpPr>
        <p:spPr>
          <a:xfrm>
            <a:off x="0" y="4445100"/>
            <a:ext cx="42801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Average"/>
                <a:ea typeface="Average"/>
                <a:cs typeface="Average"/>
                <a:sym typeface="Average"/>
              </a:rPr>
              <a:t>Yael Niv</a:t>
            </a:r>
            <a:endParaRPr sz="2400">
              <a:solidFill>
                <a:srgbClr val="FFFFFF"/>
              </a:solidFill>
              <a:latin typeface="Average"/>
              <a:ea typeface="Average"/>
              <a:cs typeface="Average"/>
              <a:sym typeface="Average"/>
            </a:endParaRPr>
          </a:p>
        </p:txBody>
      </p:sp>
      <p:pic>
        <p:nvPicPr>
          <p:cNvPr id="285" name="Google Shape;285;p50"/>
          <p:cNvPicPr preferRelativeResize="0"/>
          <p:nvPr/>
        </p:nvPicPr>
        <p:blipFill rotWithShape="1">
          <a:blip r:embed="rId4">
            <a:alphaModFix/>
          </a:blip>
          <a:srcRect b="0" l="0" r="46024" t="0"/>
          <a:stretch/>
        </p:blipFill>
        <p:spPr>
          <a:xfrm>
            <a:off x="1262975" y="1322525"/>
            <a:ext cx="1754150" cy="31225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51"/>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Deep RL</a:t>
            </a:r>
            <a:endParaRPr b="1" sz="36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credit assignment problem</a:t>
            </a:r>
            <a:endParaRPr>
              <a:latin typeface="Times New Roman"/>
              <a:ea typeface="Times New Roman"/>
              <a:cs typeface="Times New Roman"/>
              <a:sym typeface="Times New Roman"/>
            </a:endParaRPr>
          </a:p>
        </p:txBody>
      </p:sp>
      <p:sp>
        <p:nvSpPr>
          <p:cNvPr id="296" name="Google Shape;296;p52"/>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Suppose an agent’s actions are predicted by a neural network.</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How does the network learn?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There are no labels for “right” and “wrong” actions.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What parts of the network are responsible for good/bad rewards?</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Deep Q learning (DQN)</a:t>
            </a:r>
            <a:endParaRPr>
              <a:latin typeface="Times New Roman"/>
              <a:ea typeface="Times New Roman"/>
              <a:cs typeface="Times New Roman"/>
              <a:sym typeface="Times New Roman"/>
            </a:endParaRPr>
          </a:p>
        </p:txBody>
      </p:sp>
      <p:sp>
        <p:nvSpPr>
          <p:cNvPr id="302" name="Google Shape;302;p53"/>
          <p:cNvSpPr txBox="1"/>
          <p:nvPr/>
        </p:nvSpPr>
        <p:spPr>
          <a:xfrm>
            <a:off x="311700" y="1197725"/>
            <a:ext cx="42603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Predict Q-values, instead of actions.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Input: the state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Output: Q-values for possible actions.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Learning step: gradient descent with the loss:</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Policy: often by maximizing the Q-value.</a:t>
            </a:r>
            <a:endParaRPr sz="1800">
              <a:solidFill>
                <a:srgbClr val="FFFFFF"/>
              </a:solidFill>
              <a:latin typeface="Times New Roman"/>
              <a:ea typeface="Times New Roman"/>
              <a:cs typeface="Times New Roman"/>
              <a:sym typeface="Times New Roman"/>
            </a:endParaRPr>
          </a:p>
        </p:txBody>
      </p:sp>
      <p:pic>
        <p:nvPicPr>
          <p:cNvPr id="303" name="Google Shape;303;p53"/>
          <p:cNvPicPr preferRelativeResize="0"/>
          <p:nvPr/>
        </p:nvPicPr>
        <p:blipFill>
          <a:blip r:embed="rId3">
            <a:alphaModFix/>
          </a:blip>
          <a:stretch>
            <a:fillRect/>
          </a:stretch>
        </p:blipFill>
        <p:spPr>
          <a:xfrm>
            <a:off x="4572000" y="247525"/>
            <a:ext cx="4381601" cy="2601846"/>
          </a:xfrm>
          <a:prstGeom prst="rect">
            <a:avLst/>
          </a:prstGeom>
          <a:noFill/>
          <a:ln>
            <a:noFill/>
          </a:ln>
        </p:spPr>
      </p:pic>
      <p:pic>
        <p:nvPicPr>
          <p:cNvPr id="304" name="Google Shape;304;p53"/>
          <p:cNvPicPr preferRelativeResize="0"/>
          <p:nvPr/>
        </p:nvPicPr>
        <p:blipFill>
          <a:blip r:embed="rId4">
            <a:alphaModFix/>
          </a:blip>
          <a:stretch>
            <a:fillRect/>
          </a:stretch>
        </p:blipFill>
        <p:spPr>
          <a:xfrm>
            <a:off x="382400" y="3028702"/>
            <a:ext cx="5747376" cy="845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7"/>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What is reinforcement learning?</a:t>
            </a:r>
            <a:endParaRPr b="1" sz="36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Deep Q learning (DQN)</a:t>
            </a:r>
            <a:endParaRPr>
              <a:latin typeface="Times New Roman"/>
              <a:ea typeface="Times New Roman"/>
              <a:cs typeface="Times New Roman"/>
              <a:sym typeface="Times New Roman"/>
            </a:endParaRPr>
          </a:p>
        </p:txBody>
      </p:sp>
      <p:sp>
        <p:nvSpPr>
          <p:cNvPr id="310" name="Google Shape;310;p54"/>
          <p:cNvSpPr txBox="1"/>
          <p:nvPr/>
        </p:nvSpPr>
        <p:spPr>
          <a:xfrm>
            <a:off x="311700" y="1197725"/>
            <a:ext cx="83151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Distribution of actions changes over time.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Can forget stuff it learned early on (e.g. basic mistakes).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Experience replay: store past experiences = (state, action, reward, next state)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Learn from random samples from the past</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Inspired by hippocampal replay in the brain</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Hippocampal replay</a:t>
            </a:r>
            <a:endParaRPr>
              <a:latin typeface="Times New Roman"/>
              <a:ea typeface="Times New Roman"/>
              <a:cs typeface="Times New Roman"/>
              <a:sym typeface="Times New Roman"/>
            </a:endParaRPr>
          </a:p>
        </p:txBody>
      </p:sp>
      <p:pic>
        <p:nvPicPr>
          <p:cNvPr id="316" name="Google Shape;316;p55"/>
          <p:cNvPicPr preferRelativeResize="0"/>
          <p:nvPr/>
        </p:nvPicPr>
        <p:blipFill>
          <a:blip r:embed="rId3">
            <a:alphaModFix/>
          </a:blip>
          <a:stretch>
            <a:fillRect/>
          </a:stretch>
        </p:blipFill>
        <p:spPr>
          <a:xfrm>
            <a:off x="152400" y="1170125"/>
            <a:ext cx="8820150" cy="3028950"/>
          </a:xfrm>
          <a:prstGeom prst="rect">
            <a:avLst/>
          </a:prstGeom>
          <a:noFill/>
          <a:ln>
            <a:noFill/>
          </a:ln>
        </p:spPr>
      </p:pic>
      <p:sp>
        <p:nvSpPr>
          <p:cNvPr id="317" name="Google Shape;317;p55"/>
          <p:cNvSpPr txBox="1"/>
          <p:nvPr/>
        </p:nvSpPr>
        <p:spPr>
          <a:xfrm>
            <a:off x="4863875" y="4619125"/>
            <a:ext cx="42801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Average"/>
                <a:ea typeface="Average"/>
                <a:cs typeface="Average"/>
                <a:sym typeface="Average"/>
              </a:rPr>
              <a:t>Carr, Jadav, Frank, 2011</a:t>
            </a:r>
            <a:endParaRPr sz="2400">
              <a:solidFill>
                <a:srgbClr val="FFFFFF"/>
              </a:solidFill>
              <a:latin typeface="Average"/>
              <a:ea typeface="Average"/>
              <a:cs typeface="Average"/>
              <a:sym typeface="Averag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Deep Q learning (DQN)</a:t>
            </a:r>
            <a:endParaRPr>
              <a:latin typeface="Times New Roman"/>
              <a:ea typeface="Times New Roman"/>
              <a:cs typeface="Times New Roman"/>
              <a:sym typeface="Times New Roman"/>
            </a:endParaRPr>
          </a:p>
        </p:txBody>
      </p:sp>
      <p:pic>
        <p:nvPicPr>
          <p:cNvPr descr="This video illustrates the improvement in the performance of DQN over training (i.e. after 100, 200, 400 and 600 episodes). After 600 episodes DQN finds and exploits the optimal strategy in this game, which is to make a tunnel around the side, and then allow the ball to hit blocks by bouncing behind the wall. Note: the score is displayed at the top left of the screen (maximum for clearing one screen is 448 points), number of lives remaining is shown in the middle (starting with 5 lives), and the “1” on the top right indicates this is a 1-player game." id="323" name="Google Shape;323;p56" title="DQN Breakout">
            <a:hlinkClick r:id="rId3"/>
          </p:cNvPr>
          <p:cNvPicPr preferRelativeResize="0"/>
          <p:nvPr/>
        </p:nvPicPr>
        <p:blipFill>
          <a:blip r:embed="rId4">
            <a:alphaModFix/>
          </a:blip>
          <a:stretch>
            <a:fillRect/>
          </a:stretch>
        </p:blipFill>
        <p:spPr>
          <a:xfrm>
            <a:off x="2093375" y="1229850"/>
            <a:ext cx="4957250" cy="3717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Deep policy gradient</a:t>
            </a:r>
            <a:endParaRPr>
              <a:latin typeface="Times New Roman"/>
              <a:ea typeface="Times New Roman"/>
              <a:cs typeface="Times New Roman"/>
              <a:sym typeface="Times New Roman"/>
            </a:endParaRPr>
          </a:p>
        </p:txBody>
      </p:sp>
      <p:sp>
        <p:nvSpPr>
          <p:cNvPr id="329" name="Google Shape;329;p57"/>
          <p:cNvSpPr txBox="1"/>
          <p:nvPr/>
        </p:nvSpPr>
        <p:spPr>
          <a:xfrm>
            <a:off x="311700" y="1197725"/>
            <a:ext cx="8520600" cy="38598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Instead of estimating the Q values with a network, estimate the policy.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Input: the state</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chemeClr val="dk1"/>
              </a:buClr>
              <a:buSzPts val="1800"/>
              <a:buFont typeface="Times New Roman"/>
              <a:buChar char="●"/>
            </a:pPr>
            <a:r>
              <a:rPr lang="en" sz="1800">
                <a:solidFill>
                  <a:schemeClr val="dk1"/>
                </a:solidFill>
                <a:latin typeface="Times New Roman"/>
                <a:ea typeface="Times New Roman"/>
                <a:cs typeface="Times New Roman"/>
                <a:sym typeface="Times New Roman"/>
              </a:rPr>
              <a:t>Output: policy across possible actions</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What does a policy look like? (given the state)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Probability distribution over actions.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How can we get it?</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Softmax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None/>
            </a:pPr>
            <a:r>
              <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5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Deep policy gradient</a:t>
            </a:r>
            <a:endParaRPr>
              <a:latin typeface="Times New Roman"/>
              <a:ea typeface="Times New Roman"/>
              <a:cs typeface="Times New Roman"/>
              <a:sym typeface="Times New Roman"/>
            </a:endParaRPr>
          </a:p>
        </p:txBody>
      </p:sp>
      <p:sp>
        <p:nvSpPr>
          <p:cNvPr id="335" name="Google Shape;335;p58"/>
          <p:cNvSpPr txBox="1"/>
          <p:nvPr/>
        </p:nvSpPr>
        <p:spPr>
          <a:xfrm>
            <a:off x="311700" y="892925"/>
            <a:ext cx="85206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Train the network by policy gradient:</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6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We can also do actor-critic policy gradient.</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6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That needs a value function prediction.</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Also a neural network!</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Often the two networks share the body.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Split into policy head and value head.</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1600"/>
              </a:spcAft>
              <a:buNone/>
            </a:pPr>
            <a:r>
              <a:t/>
            </a:r>
            <a:endParaRPr sz="1800">
              <a:solidFill>
                <a:srgbClr val="FFFFFF"/>
              </a:solidFill>
              <a:latin typeface="Times New Roman"/>
              <a:ea typeface="Times New Roman"/>
              <a:cs typeface="Times New Roman"/>
              <a:sym typeface="Times New Roman"/>
            </a:endParaRPr>
          </a:p>
        </p:txBody>
      </p:sp>
      <p:pic>
        <p:nvPicPr>
          <p:cNvPr id="336" name="Google Shape;336;p58"/>
          <p:cNvPicPr preferRelativeResize="0"/>
          <p:nvPr/>
        </p:nvPicPr>
        <p:blipFill>
          <a:blip r:embed="rId3">
            <a:alphaModFix/>
          </a:blip>
          <a:stretch>
            <a:fillRect/>
          </a:stretch>
        </p:blipFill>
        <p:spPr>
          <a:xfrm>
            <a:off x="5177700" y="812611"/>
            <a:ext cx="3654601" cy="4127875"/>
          </a:xfrm>
          <a:prstGeom prst="rect">
            <a:avLst/>
          </a:prstGeom>
          <a:noFill/>
          <a:ln>
            <a:noFill/>
          </a:ln>
        </p:spPr>
      </p:pic>
      <p:sp>
        <p:nvSpPr>
          <p:cNvPr id="337" name="Google Shape;337;p58"/>
          <p:cNvSpPr txBox="1"/>
          <p:nvPr/>
        </p:nvSpPr>
        <p:spPr>
          <a:xfrm>
            <a:off x="5312250" y="347125"/>
            <a:ext cx="3385500" cy="43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Average"/>
                <a:ea typeface="Average"/>
                <a:cs typeface="Average"/>
                <a:sym typeface="Average"/>
              </a:rPr>
              <a:t>IMPALA architecture, using actor-critic</a:t>
            </a:r>
            <a:endParaRPr>
              <a:solidFill>
                <a:srgbClr val="FFFFFF"/>
              </a:solidFill>
              <a:latin typeface="Average"/>
              <a:ea typeface="Average"/>
              <a:cs typeface="Average"/>
              <a:sym typeface="Average"/>
            </a:endParaRPr>
          </a:p>
        </p:txBody>
      </p:sp>
      <p:pic>
        <p:nvPicPr>
          <p:cNvPr id="338" name="Google Shape;338;p58"/>
          <p:cNvPicPr preferRelativeResize="0"/>
          <p:nvPr/>
        </p:nvPicPr>
        <p:blipFill>
          <a:blip r:embed="rId4">
            <a:alphaModFix/>
          </a:blip>
          <a:stretch>
            <a:fillRect/>
          </a:stretch>
        </p:blipFill>
        <p:spPr>
          <a:xfrm>
            <a:off x="673249" y="1386375"/>
            <a:ext cx="4115946" cy="828325"/>
          </a:xfrm>
          <a:prstGeom prst="rect">
            <a:avLst/>
          </a:prstGeom>
          <a:noFill/>
          <a:ln>
            <a:noFill/>
          </a:ln>
        </p:spPr>
      </p:pic>
      <p:pic>
        <p:nvPicPr>
          <p:cNvPr id="339" name="Google Shape;339;p58"/>
          <p:cNvPicPr preferRelativeResize="0"/>
          <p:nvPr/>
        </p:nvPicPr>
        <p:blipFill>
          <a:blip r:embed="rId5">
            <a:alphaModFix/>
          </a:blip>
          <a:stretch>
            <a:fillRect/>
          </a:stretch>
        </p:blipFill>
        <p:spPr>
          <a:xfrm>
            <a:off x="235500" y="2828976"/>
            <a:ext cx="4670901" cy="710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Some deep actor-critic algorithms</a:t>
            </a:r>
            <a:endParaRPr>
              <a:latin typeface="Times New Roman"/>
              <a:ea typeface="Times New Roman"/>
              <a:cs typeface="Times New Roman"/>
              <a:sym typeface="Times New Roman"/>
            </a:endParaRPr>
          </a:p>
        </p:txBody>
      </p:sp>
      <p:sp>
        <p:nvSpPr>
          <p:cNvPr id="345" name="Google Shape;345;p59"/>
          <p:cNvSpPr txBox="1"/>
          <p:nvPr/>
        </p:nvSpPr>
        <p:spPr>
          <a:xfrm>
            <a:off x="311700" y="1197725"/>
            <a:ext cx="8520600" cy="35271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Often, networks use ResNets (for processing images) and LSTMs (for capturing temporal structure).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Asynchronous Advantage Actor-Critic (A3C):</a:t>
            </a:r>
            <a:endParaRPr sz="1800">
              <a:solidFill>
                <a:srgbClr val="FFFFFF"/>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Several agents act separately.</a:t>
            </a:r>
            <a:endParaRPr sz="1800">
              <a:solidFill>
                <a:srgbClr val="FFFFFF"/>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Gradient updates to shared learner.</a:t>
            </a:r>
            <a:endParaRPr sz="1800">
              <a:solidFill>
                <a:srgbClr val="FFFFFF"/>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Learner periodically updates actors.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IMPALA:</a:t>
            </a:r>
            <a:endParaRPr sz="1800">
              <a:solidFill>
                <a:srgbClr val="FFFFFF"/>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Adds </a:t>
            </a:r>
            <a:r>
              <a:rPr i="1" lang="en" sz="1800">
                <a:solidFill>
                  <a:srgbClr val="FFFFFF"/>
                </a:solidFill>
                <a:latin typeface="Times New Roman"/>
                <a:ea typeface="Times New Roman"/>
                <a:cs typeface="Times New Roman"/>
                <a:sym typeface="Times New Roman"/>
              </a:rPr>
              <a:t>importance weighting </a:t>
            </a:r>
            <a:r>
              <a:rPr lang="en" sz="1800">
                <a:solidFill>
                  <a:srgbClr val="FFFFFF"/>
                </a:solidFill>
                <a:latin typeface="Times New Roman"/>
                <a:ea typeface="Times New Roman"/>
                <a:cs typeface="Times New Roman"/>
                <a:sym typeface="Times New Roman"/>
              </a:rPr>
              <a:t>to correct for the agents getting out of sync.</a:t>
            </a:r>
            <a:endParaRPr sz="1800">
              <a:solidFill>
                <a:srgbClr val="FFFFFF"/>
              </a:solidFill>
              <a:latin typeface="Times New Roman"/>
              <a:ea typeface="Times New Roman"/>
              <a:cs typeface="Times New Roman"/>
              <a:sym typeface="Times New Roman"/>
            </a:endParaRPr>
          </a:p>
          <a:p>
            <a:pPr indent="-342900" lvl="1" marL="9144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Reweights the policies of agents w.r.t. learner.</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60"/>
          <p:cNvSpPr txBox="1"/>
          <p:nvPr>
            <p:ph type="ctrTitle"/>
          </p:nvPr>
        </p:nvSpPr>
        <p:spPr>
          <a:xfrm>
            <a:off x="311700" y="744575"/>
            <a:ext cx="8520600" cy="1889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600">
                <a:latin typeface="Times New Roman"/>
                <a:ea typeface="Times New Roman"/>
                <a:cs typeface="Times New Roman"/>
                <a:sym typeface="Times New Roman"/>
              </a:rPr>
              <a:t>AlphaGo</a:t>
            </a:r>
            <a:endParaRPr b="1" sz="36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pic>
        <p:nvPicPr>
          <p:cNvPr id="355" name="Google Shape;355;p61"/>
          <p:cNvPicPr preferRelativeResize="0"/>
          <p:nvPr/>
        </p:nvPicPr>
        <p:blipFill>
          <a:blip r:embed="rId3">
            <a:alphaModFix/>
          </a:blip>
          <a:stretch>
            <a:fillRect/>
          </a:stretch>
        </p:blipFill>
        <p:spPr>
          <a:xfrm>
            <a:off x="188675" y="520975"/>
            <a:ext cx="3305000" cy="4101550"/>
          </a:xfrm>
          <a:prstGeom prst="rect">
            <a:avLst/>
          </a:prstGeom>
          <a:noFill/>
          <a:ln>
            <a:noFill/>
          </a:ln>
        </p:spPr>
      </p:pic>
      <p:pic>
        <p:nvPicPr>
          <p:cNvPr id="356" name="Google Shape;356;p61"/>
          <p:cNvPicPr preferRelativeResize="0"/>
          <p:nvPr/>
        </p:nvPicPr>
        <p:blipFill>
          <a:blip r:embed="rId4">
            <a:alphaModFix/>
          </a:blip>
          <a:stretch>
            <a:fillRect/>
          </a:stretch>
        </p:blipFill>
        <p:spPr>
          <a:xfrm>
            <a:off x="3713550" y="818188"/>
            <a:ext cx="5269325" cy="35071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Why is Go hard?</a:t>
            </a:r>
            <a:endParaRPr>
              <a:latin typeface="Times New Roman"/>
              <a:ea typeface="Times New Roman"/>
              <a:cs typeface="Times New Roman"/>
              <a:sym typeface="Times New Roman"/>
            </a:endParaRPr>
          </a:p>
        </p:txBody>
      </p:sp>
      <p:sp>
        <p:nvSpPr>
          <p:cNvPr id="362" name="Google Shape;362;p62"/>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Chess: ~35 possible moves, ~80 moves per game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Go: ~250 possible moves, ~150 moves per game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Too many for playing out possible games.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High intuition, widely seen as an art form.</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Original AlphaGo algorithm</a:t>
            </a:r>
            <a:endParaRPr>
              <a:latin typeface="Times New Roman"/>
              <a:ea typeface="Times New Roman"/>
              <a:cs typeface="Times New Roman"/>
              <a:sym typeface="Times New Roman"/>
            </a:endParaRPr>
          </a:p>
        </p:txBody>
      </p:sp>
      <p:sp>
        <p:nvSpPr>
          <p:cNvPr id="368" name="Google Shape;368;p63"/>
          <p:cNvSpPr txBox="1"/>
          <p:nvPr/>
        </p:nvSpPr>
        <p:spPr>
          <a:xfrm>
            <a:off x="311700" y="1197725"/>
            <a:ext cx="8520600" cy="3662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AutoNum type="arabicPeriod"/>
            </a:pPr>
            <a:r>
              <a:rPr lang="en" sz="1800">
                <a:solidFill>
                  <a:srgbClr val="FFFFFF"/>
                </a:solidFill>
                <a:latin typeface="Times New Roman"/>
                <a:ea typeface="Times New Roman"/>
                <a:cs typeface="Times New Roman"/>
                <a:sym typeface="Times New Roman"/>
              </a:rPr>
              <a:t>Train a ConvNet to </a:t>
            </a:r>
            <a:r>
              <a:rPr i="1" lang="en" sz="1800">
                <a:solidFill>
                  <a:srgbClr val="FFFFFF"/>
                </a:solidFill>
                <a:latin typeface="Times New Roman"/>
                <a:ea typeface="Times New Roman"/>
                <a:cs typeface="Times New Roman"/>
                <a:sym typeface="Times New Roman"/>
              </a:rPr>
              <a:t>predict</a:t>
            </a:r>
            <a:r>
              <a:rPr lang="en" sz="1800">
                <a:solidFill>
                  <a:srgbClr val="FFFFFF"/>
                </a:solidFill>
                <a:latin typeface="Times New Roman"/>
                <a:ea typeface="Times New Roman"/>
                <a:cs typeface="Times New Roman"/>
                <a:sym typeface="Times New Roman"/>
              </a:rPr>
              <a:t> (supervised learning) moves by human experts.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AutoNum type="arabicPeriod"/>
            </a:pPr>
            <a:r>
              <a:rPr lang="en" sz="1800">
                <a:solidFill>
                  <a:srgbClr val="FFFFFF"/>
                </a:solidFill>
                <a:latin typeface="Times New Roman"/>
                <a:ea typeface="Times New Roman"/>
                <a:cs typeface="Times New Roman"/>
                <a:sym typeface="Times New Roman"/>
              </a:rPr>
              <a:t>Use as starting point for policy gradient (self-play against older self).</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AutoNum type="arabicPeriod"/>
            </a:pPr>
            <a:r>
              <a:rPr lang="en" sz="1800">
                <a:solidFill>
                  <a:srgbClr val="FFFFFF"/>
                </a:solidFill>
                <a:latin typeface="Times New Roman"/>
                <a:ea typeface="Times New Roman"/>
                <a:cs typeface="Times New Roman"/>
                <a:sym typeface="Times New Roman"/>
              </a:rPr>
              <a:t>Tr</a:t>
            </a:r>
            <a:r>
              <a:rPr lang="en" sz="1800">
                <a:solidFill>
                  <a:schemeClr val="dk1"/>
                </a:solidFill>
                <a:latin typeface="Times New Roman"/>
                <a:ea typeface="Times New Roman"/>
                <a:cs typeface="Times New Roman"/>
                <a:sym typeface="Times New Roman"/>
              </a:rPr>
              <a:t>ain value network</a:t>
            </a:r>
            <a:r>
              <a:rPr lang="en" sz="1800">
                <a:solidFill>
                  <a:srgbClr val="FFFFFF"/>
                </a:solidFill>
                <a:latin typeface="Times New Roman"/>
                <a:ea typeface="Times New Roman"/>
                <a:cs typeface="Times New Roman"/>
                <a:sym typeface="Times New Roman"/>
              </a:rPr>
              <a:t> with ex</a:t>
            </a:r>
            <a:r>
              <a:rPr lang="en" sz="1800">
                <a:solidFill>
                  <a:srgbClr val="FFFFFF"/>
                </a:solidFill>
                <a:latin typeface="Times New Roman"/>
                <a:ea typeface="Times New Roman"/>
                <a:cs typeface="Times New Roman"/>
                <a:sym typeface="Times New Roman"/>
              </a:rPr>
              <a:t>amples from policy network self-play.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AutoNum type="arabicPeriod"/>
            </a:pPr>
            <a:r>
              <a:rPr lang="en" sz="1800">
                <a:solidFill>
                  <a:srgbClr val="FFFFFF"/>
                </a:solidFill>
                <a:latin typeface="Times New Roman"/>
                <a:ea typeface="Times New Roman"/>
                <a:cs typeface="Times New Roman"/>
                <a:sym typeface="Times New Roman"/>
              </a:rPr>
              <a:t>Use </a:t>
            </a:r>
            <a:r>
              <a:rPr i="1" lang="en" sz="1800">
                <a:solidFill>
                  <a:srgbClr val="FFFFFF"/>
                </a:solidFill>
                <a:latin typeface="Times New Roman"/>
                <a:ea typeface="Times New Roman"/>
                <a:cs typeface="Times New Roman"/>
                <a:sym typeface="Times New Roman"/>
              </a:rPr>
              <a:t>Monte Carlo tree search</a:t>
            </a:r>
            <a:r>
              <a:rPr lang="en" sz="1800">
                <a:solidFill>
                  <a:srgbClr val="FFFFFF"/>
                </a:solidFill>
                <a:latin typeface="Times New Roman"/>
                <a:ea typeface="Times New Roman"/>
                <a:cs typeface="Times New Roman"/>
                <a:sym typeface="Times New Roman"/>
              </a:rPr>
              <a:t> to explore possible games.</a:t>
            </a:r>
            <a:endParaRPr sz="1800">
              <a:solidFill>
                <a:srgbClr val="FFFFFF"/>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rPr lang="en" sz="1800">
                <a:solidFill>
                  <a:srgbClr val="FFFFFF"/>
                </a:solidFill>
                <a:latin typeface="Times New Roman"/>
                <a:ea typeface="Times New Roman"/>
                <a:cs typeface="Times New Roman"/>
                <a:sym typeface="Times New Roman"/>
              </a:rPr>
              <a:t>Implementation notes: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Board preprocessed by labeling a few positions.</a:t>
            </a:r>
            <a:endParaRPr sz="1800">
              <a:solidFill>
                <a:schemeClr val="dk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chemeClr val="dk1"/>
                </a:solidFill>
                <a:latin typeface="Times New Roman"/>
                <a:ea typeface="Times New Roman"/>
                <a:cs typeface="Times New Roman"/>
                <a:sym typeface="Times New Roman"/>
              </a:rPr>
              <a:t>Used 30M moves by humans, 50 GPUs for 3 weeks.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Policy network: 50 GPUs for 1 day.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Value network: 50 GPUs for 1 week (30M games of self-play).</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Reinforcement learning (RL)</a:t>
            </a:r>
            <a:endParaRPr>
              <a:latin typeface="Times New Roman"/>
              <a:ea typeface="Times New Roman"/>
              <a:cs typeface="Times New Roman"/>
              <a:sym typeface="Times New Roman"/>
            </a:endParaRPr>
          </a:p>
        </p:txBody>
      </p:sp>
      <p:sp>
        <p:nvSpPr>
          <p:cNvPr id="122" name="Google Shape;122;p28"/>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Get a (positive) reward when you do something right</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Negative reward if something wrong</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No explicit description of what the right/wrong thing was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Sometimes a time delay</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What is Monte Carlo tree search?</a:t>
            </a:r>
            <a:endParaRPr>
              <a:latin typeface="Times New Roman"/>
              <a:ea typeface="Times New Roman"/>
              <a:cs typeface="Times New Roman"/>
              <a:sym typeface="Times New Roman"/>
            </a:endParaRPr>
          </a:p>
        </p:txBody>
      </p:sp>
      <p:sp>
        <p:nvSpPr>
          <p:cNvPr id="374" name="Google Shape;374;p64"/>
          <p:cNvSpPr txBox="1"/>
          <p:nvPr/>
        </p:nvSpPr>
        <p:spPr>
          <a:xfrm>
            <a:off x="311700" y="1121525"/>
            <a:ext cx="55032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Imagine a tree branching into all possible moves.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Too many paths to explore.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Learned policy networks reduce the width.</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Learned value networks reduce the depth.</a:t>
            </a:r>
            <a:endParaRPr sz="1800">
              <a:solidFill>
                <a:srgbClr val="FFFFFF"/>
              </a:solidFill>
              <a:latin typeface="Times New Roman"/>
              <a:ea typeface="Times New Roman"/>
              <a:cs typeface="Times New Roman"/>
              <a:sym typeface="Times New Roman"/>
            </a:endParaRPr>
          </a:p>
          <a:p>
            <a:pPr indent="0" lvl="0" marL="457200" rtl="0" algn="l">
              <a:lnSpc>
                <a:spcPct val="115000"/>
              </a:lnSpc>
              <a:spcBef>
                <a:spcPts val="1600"/>
              </a:spcBef>
              <a:spcAft>
                <a:spcPts val="0"/>
              </a:spcAft>
              <a:buNone/>
            </a:pPr>
            <a:r>
              <a:t/>
            </a:r>
            <a:endParaRPr sz="600">
              <a:solidFill>
                <a:srgbClr val="FFFFFF"/>
              </a:solidFill>
              <a:latin typeface="Times New Roman"/>
              <a:ea typeface="Times New Roman"/>
              <a:cs typeface="Times New Roman"/>
              <a:sym typeface="Times New Roman"/>
            </a:endParaRPr>
          </a:p>
          <a:p>
            <a:pPr indent="-342900" lvl="0" marL="457200" rtl="0" algn="l">
              <a:lnSpc>
                <a:spcPct val="115000"/>
              </a:lnSpc>
              <a:spcBef>
                <a:spcPts val="160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Estimate best moves at each branch point to try.</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Selection uses the supervised learning network (policy network worse at exploration).</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Position after </a:t>
            </a:r>
            <a:r>
              <a:rPr i="1" lang="en" sz="1800">
                <a:solidFill>
                  <a:srgbClr val="FFFFFF"/>
                </a:solidFill>
                <a:latin typeface="Times New Roman"/>
                <a:ea typeface="Times New Roman"/>
                <a:cs typeface="Times New Roman"/>
                <a:sym typeface="Times New Roman"/>
              </a:rPr>
              <a:t>n</a:t>
            </a:r>
            <a:r>
              <a:rPr lang="en" sz="1800">
                <a:solidFill>
                  <a:srgbClr val="FFFFFF"/>
                </a:solidFill>
                <a:latin typeface="Times New Roman"/>
                <a:ea typeface="Times New Roman"/>
                <a:cs typeface="Times New Roman"/>
                <a:sym typeface="Times New Roman"/>
              </a:rPr>
              <a:t> moves scored by 1) value network, 2) Approximate playouts using a small fast network.</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After many playouts, pick the best move.</a:t>
            </a:r>
            <a:endParaRPr sz="1800">
              <a:solidFill>
                <a:srgbClr val="FFFFFF"/>
              </a:solidFill>
              <a:latin typeface="Times New Roman"/>
              <a:ea typeface="Times New Roman"/>
              <a:cs typeface="Times New Roman"/>
              <a:sym typeface="Times New Roman"/>
            </a:endParaRPr>
          </a:p>
        </p:txBody>
      </p:sp>
      <p:pic>
        <p:nvPicPr>
          <p:cNvPr id="375" name="Google Shape;375;p64"/>
          <p:cNvPicPr preferRelativeResize="0"/>
          <p:nvPr/>
        </p:nvPicPr>
        <p:blipFill>
          <a:blip r:embed="rId3">
            <a:alphaModFix/>
          </a:blip>
          <a:stretch>
            <a:fillRect/>
          </a:stretch>
        </p:blipFill>
        <p:spPr>
          <a:xfrm>
            <a:off x="5678587" y="1156575"/>
            <a:ext cx="3252977" cy="182415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AlphaZero</a:t>
            </a:r>
            <a:endParaRPr>
              <a:latin typeface="Times New Roman"/>
              <a:ea typeface="Times New Roman"/>
              <a:cs typeface="Times New Roman"/>
              <a:sym typeface="Times New Roman"/>
            </a:endParaRPr>
          </a:p>
        </p:txBody>
      </p:sp>
      <p:sp>
        <p:nvSpPr>
          <p:cNvPr id="381" name="Google Shape;381;p65"/>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No human experience needed.</a:t>
            </a:r>
            <a:endParaRPr sz="1800">
              <a:solidFill>
                <a:srgbClr val="FFFFFF"/>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FFFFFF"/>
              </a:buClr>
              <a:buSzPts val="1400"/>
              <a:buFont typeface="Times New Roman"/>
              <a:buChar char="●"/>
            </a:pPr>
            <a:r>
              <a:rPr lang="en" sz="1800">
                <a:solidFill>
                  <a:srgbClr val="FFFFFF"/>
                </a:solidFill>
                <a:latin typeface="Times New Roman"/>
                <a:ea typeface="Times New Roman"/>
                <a:cs typeface="Times New Roman"/>
                <a:sym typeface="Times New Roman"/>
              </a:rPr>
              <a:t>Single network instead of separate policy and value nets.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No annotated features - just the raw board position.</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Trained to predict the position values estimated by Monte Carlo tree search.</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Beat AlphaGo (100-0) after just 72 hours of (massively parallelized) training.</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9"/>
          <p:cNvPicPr preferRelativeResize="0"/>
          <p:nvPr/>
        </p:nvPicPr>
        <p:blipFill>
          <a:blip r:embed="rId3">
            <a:alphaModFix/>
          </a:blip>
          <a:stretch>
            <a:fillRect/>
          </a:stretch>
        </p:blipFill>
        <p:spPr>
          <a:xfrm>
            <a:off x="321125" y="299475"/>
            <a:ext cx="3592950" cy="1347350"/>
          </a:xfrm>
          <a:prstGeom prst="rect">
            <a:avLst/>
          </a:prstGeom>
          <a:noFill/>
          <a:ln>
            <a:noFill/>
          </a:ln>
        </p:spPr>
      </p:pic>
      <p:pic>
        <p:nvPicPr>
          <p:cNvPr id="128" name="Google Shape;128;p29"/>
          <p:cNvPicPr preferRelativeResize="0"/>
          <p:nvPr/>
        </p:nvPicPr>
        <p:blipFill>
          <a:blip r:embed="rId4">
            <a:alphaModFix/>
          </a:blip>
          <a:stretch>
            <a:fillRect/>
          </a:stretch>
        </p:blipFill>
        <p:spPr>
          <a:xfrm>
            <a:off x="6293425" y="3221675"/>
            <a:ext cx="2619375" cy="1743075"/>
          </a:xfrm>
          <a:prstGeom prst="rect">
            <a:avLst/>
          </a:prstGeom>
          <a:noFill/>
          <a:ln>
            <a:noFill/>
          </a:ln>
        </p:spPr>
      </p:pic>
      <p:pic>
        <p:nvPicPr>
          <p:cNvPr id="129" name="Google Shape;129;p29"/>
          <p:cNvPicPr preferRelativeResize="0"/>
          <p:nvPr/>
        </p:nvPicPr>
        <p:blipFill>
          <a:blip r:embed="rId5">
            <a:alphaModFix/>
          </a:blip>
          <a:stretch>
            <a:fillRect/>
          </a:stretch>
        </p:blipFill>
        <p:spPr>
          <a:xfrm>
            <a:off x="4740751" y="175978"/>
            <a:ext cx="4225050" cy="2580600"/>
          </a:xfrm>
          <a:prstGeom prst="rect">
            <a:avLst/>
          </a:prstGeom>
          <a:noFill/>
          <a:ln>
            <a:noFill/>
          </a:ln>
        </p:spPr>
      </p:pic>
      <p:pic>
        <p:nvPicPr>
          <p:cNvPr id="130" name="Google Shape;130;p29"/>
          <p:cNvPicPr preferRelativeResize="0"/>
          <p:nvPr/>
        </p:nvPicPr>
        <p:blipFill>
          <a:blip r:embed="rId6">
            <a:alphaModFix/>
          </a:blip>
          <a:stretch>
            <a:fillRect/>
          </a:stretch>
        </p:blipFill>
        <p:spPr>
          <a:xfrm>
            <a:off x="321125" y="1774574"/>
            <a:ext cx="2771900" cy="1621450"/>
          </a:xfrm>
          <a:prstGeom prst="rect">
            <a:avLst/>
          </a:prstGeom>
          <a:noFill/>
          <a:ln>
            <a:noFill/>
          </a:ln>
        </p:spPr>
      </p:pic>
      <p:pic>
        <p:nvPicPr>
          <p:cNvPr id="131" name="Google Shape;131;p29"/>
          <p:cNvPicPr preferRelativeResize="0"/>
          <p:nvPr/>
        </p:nvPicPr>
        <p:blipFill>
          <a:blip r:embed="rId7">
            <a:alphaModFix/>
          </a:blip>
          <a:stretch>
            <a:fillRect/>
          </a:stretch>
        </p:blipFill>
        <p:spPr>
          <a:xfrm>
            <a:off x="3383538" y="3169325"/>
            <a:ext cx="2619375" cy="1746250"/>
          </a:xfrm>
          <a:prstGeom prst="rect">
            <a:avLst/>
          </a:prstGeom>
          <a:noFill/>
          <a:ln>
            <a:noFill/>
          </a:ln>
        </p:spPr>
      </p:pic>
      <p:pic>
        <p:nvPicPr>
          <p:cNvPr id="132" name="Google Shape;132;p29"/>
          <p:cNvPicPr preferRelativeResize="0"/>
          <p:nvPr/>
        </p:nvPicPr>
        <p:blipFill>
          <a:blip r:embed="rId8">
            <a:alphaModFix/>
          </a:blip>
          <a:stretch>
            <a:fillRect/>
          </a:stretch>
        </p:blipFill>
        <p:spPr>
          <a:xfrm>
            <a:off x="321125" y="3515375"/>
            <a:ext cx="2562525" cy="143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Terminology</a:t>
            </a:r>
            <a:endParaRPr>
              <a:latin typeface="Times New Roman"/>
              <a:ea typeface="Times New Roman"/>
              <a:cs typeface="Times New Roman"/>
              <a:sym typeface="Times New Roman"/>
            </a:endParaRPr>
          </a:p>
        </p:txBody>
      </p:sp>
      <p:sp>
        <p:nvSpPr>
          <p:cNvPr id="138" name="Google Shape;138;p30"/>
          <p:cNvSpPr txBox="1"/>
          <p:nvPr/>
        </p:nvSpPr>
        <p:spPr>
          <a:xfrm>
            <a:off x="311700" y="1197725"/>
            <a:ext cx="8520600" cy="30000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An </a:t>
            </a:r>
            <a:r>
              <a:rPr i="1" lang="en" sz="1800">
                <a:solidFill>
                  <a:srgbClr val="FFFFFF"/>
                </a:solidFill>
                <a:latin typeface="Times New Roman"/>
                <a:ea typeface="Times New Roman"/>
                <a:cs typeface="Times New Roman"/>
                <a:sym typeface="Times New Roman"/>
              </a:rPr>
              <a:t>agent</a:t>
            </a:r>
            <a:r>
              <a:rPr lang="en" sz="1800">
                <a:solidFill>
                  <a:srgbClr val="FFFFFF"/>
                </a:solidFill>
                <a:latin typeface="Times New Roman"/>
                <a:ea typeface="Times New Roman"/>
                <a:cs typeface="Times New Roman"/>
                <a:sym typeface="Times New Roman"/>
              </a:rPr>
              <a:t> (e.g. player) takes </a:t>
            </a:r>
            <a:r>
              <a:rPr i="1" lang="en" sz="1800">
                <a:solidFill>
                  <a:srgbClr val="FFFFFF"/>
                </a:solidFill>
                <a:latin typeface="Times New Roman"/>
                <a:ea typeface="Times New Roman"/>
                <a:cs typeface="Times New Roman"/>
                <a:sym typeface="Times New Roman"/>
              </a:rPr>
              <a:t>actions</a:t>
            </a:r>
            <a:r>
              <a:rPr lang="en" sz="1800">
                <a:solidFill>
                  <a:srgbClr val="FFFFFF"/>
                </a:solidFill>
                <a:latin typeface="Times New Roman"/>
                <a:ea typeface="Times New Roman"/>
                <a:cs typeface="Times New Roman"/>
                <a:sym typeface="Times New Roman"/>
              </a:rPr>
              <a:t> in an </a:t>
            </a:r>
            <a:r>
              <a:rPr i="1" lang="en" sz="1800">
                <a:solidFill>
                  <a:srgbClr val="FFFFFF"/>
                </a:solidFill>
                <a:latin typeface="Times New Roman"/>
                <a:ea typeface="Times New Roman"/>
                <a:cs typeface="Times New Roman"/>
                <a:sym typeface="Times New Roman"/>
              </a:rPr>
              <a:t>environment</a:t>
            </a:r>
            <a:r>
              <a:rPr lang="en" sz="1800">
                <a:solidFill>
                  <a:srgbClr val="FFFFFF"/>
                </a:solidFill>
                <a:latin typeface="Times New Roman"/>
                <a:ea typeface="Times New Roman"/>
                <a:cs typeface="Times New Roman"/>
                <a:sym typeface="Times New Roman"/>
              </a:rPr>
              <a:t> (e.g. a game).</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a:t>
            </a:r>
            <a:r>
              <a:rPr i="1" lang="en" sz="1800">
                <a:solidFill>
                  <a:srgbClr val="FFFFFF"/>
                </a:solidFill>
                <a:latin typeface="Times New Roman"/>
                <a:ea typeface="Times New Roman"/>
                <a:cs typeface="Times New Roman"/>
                <a:sym typeface="Times New Roman"/>
              </a:rPr>
              <a:t>environment</a:t>
            </a:r>
            <a:r>
              <a:rPr lang="en" sz="1800">
                <a:solidFill>
                  <a:srgbClr val="FFFFFF"/>
                </a:solidFill>
                <a:latin typeface="Times New Roman"/>
                <a:ea typeface="Times New Roman"/>
                <a:cs typeface="Times New Roman"/>
                <a:sym typeface="Times New Roman"/>
              </a:rPr>
              <a:t> has </a:t>
            </a:r>
            <a:r>
              <a:rPr i="1" lang="en" sz="1800">
                <a:solidFill>
                  <a:srgbClr val="FFFFFF"/>
                </a:solidFill>
                <a:latin typeface="Times New Roman"/>
                <a:ea typeface="Times New Roman"/>
                <a:cs typeface="Times New Roman"/>
                <a:sym typeface="Times New Roman"/>
              </a:rPr>
              <a:t>states</a:t>
            </a:r>
            <a:r>
              <a:rPr lang="en" sz="1800">
                <a:solidFill>
                  <a:srgbClr val="FFFFFF"/>
                </a:solidFill>
                <a:latin typeface="Times New Roman"/>
                <a:ea typeface="Times New Roman"/>
                <a:cs typeface="Times New Roman"/>
                <a:sym typeface="Times New Roman"/>
              </a:rPr>
              <a:t> (e.g. board positions).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For each pair (state, action), the environment give the agent a </a:t>
            </a:r>
            <a:r>
              <a:rPr i="1" lang="en" sz="1800">
                <a:solidFill>
                  <a:srgbClr val="FFFFFF"/>
                </a:solidFill>
                <a:latin typeface="Times New Roman"/>
                <a:ea typeface="Times New Roman"/>
                <a:cs typeface="Times New Roman"/>
                <a:sym typeface="Times New Roman"/>
              </a:rPr>
              <a:t>reward</a:t>
            </a:r>
            <a:r>
              <a:rPr lang="en" sz="1800">
                <a:solidFill>
                  <a:srgbClr val="FFFFFF"/>
                </a:solidFill>
                <a:latin typeface="Times New Roman"/>
                <a:ea typeface="Times New Roman"/>
                <a:cs typeface="Times New Roman"/>
                <a:sym typeface="Times New Roman"/>
              </a:rPr>
              <a:t> (e.g. points)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After some (possibly variable) number of states, the </a:t>
            </a:r>
            <a:r>
              <a:rPr i="1" lang="en" sz="1800">
                <a:solidFill>
                  <a:srgbClr val="FFFFFF"/>
                </a:solidFill>
                <a:latin typeface="Times New Roman"/>
                <a:ea typeface="Times New Roman"/>
                <a:cs typeface="Times New Roman"/>
                <a:sym typeface="Times New Roman"/>
              </a:rPr>
              <a:t>episode </a:t>
            </a:r>
            <a:r>
              <a:rPr lang="en" sz="1800">
                <a:solidFill>
                  <a:srgbClr val="FFFFFF"/>
                </a:solidFill>
                <a:latin typeface="Times New Roman"/>
                <a:ea typeface="Times New Roman"/>
                <a:cs typeface="Times New Roman"/>
                <a:sym typeface="Times New Roman"/>
              </a:rPr>
              <a:t>ends (e.g. game over).</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Learning proceeds for many episodes.</a:t>
            </a:r>
            <a:endParaRPr sz="1800">
              <a:solidFill>
                <a:srgbClr val="FFFFFF"/>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The goal of the agent is to maximize expected reward.</a:t>
            </a:r>
            <a:endParaRPr sz="1800">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31"/>
          <p:cNvSpPr/>
          <p:nvPr/>
        </p:nvSpPr>
        <p:spPr>
          <a:xfrm>
            <a:off x="1099225" y="1208300"/>
            <a:ext cx="6153300" cy="36051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144" name="Google Shape;14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RL in behavior: trivial pavlov</a:t>
            </a:r>
            <a:endParaRPr>
              <a:latin typeface="Times New Roman"/>
              <a:ea typeface="Times New Roman"/>
              <a:cs typeface="Times New Roman"/>
              <a:sym typeface="Times New Roman"/>
            </a:endParaRPr>
          </a:p>
        </p:txBody>
      </p:sp>
      <p:pic>
        <p:nvPicPr>
          <p:cNvPr id="145" name="Google Shape;145;p31"/>
          <p:cNvPicPr preferRelativeResize="0"/>
          <p:nvPr/>
        </p:nvPicPr>
        <p:blipFill>
          <a:blip r:embed="rId3">
            <a:alphaModFix/>
          </a:blip>
          <a:stretch>
            <a:fillRect/>
          </a:stretch>
        </p:blipFill>
        <p:spPr>
          <a:xfrm>
            <a:off x="436525" y="1615050"/>
            <a:ext cx="5507200" cy="1105950"/>
          </a:xfrm>
          <a:prstGeom prst="rect">
            <a:avLst/>
          </a:prstGeom>
          <a:noFill/>
          <a:ln>
            <a:noFill/>
          </a:ln>
        </p:spPr>
      </p:pic>
      <p:pic>
        <p:nvPicPr>
          <p:cNvPr id="146" name="Google Shape;146;p31"/>
          <p:cNvPicPr preferRelativeResize="0"/>
          <p:nvPr/>
        </p:nvPicPr>
        <p:blipFill>
          <a:blip r:embed="rId4">
            <a:alphaModFix/>
          </a:blip>
          <a:stretch>
            <a:fillRect/>
          </a:stretch>
        </p:blipFill>
        <p:spPr>
          <a:xfrm>
            <a:off x="1123325" y="1231250"/>
            <a:ext cx="6089299" cy="35822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32"/>
          <p:cNvSpPr txBox="1"/>
          <p:nvPr>
            <p:ph type="title"/>
          </p:nvPr>
        </p:nvSpPr>
        <p:spPr>
          <a:xfrm>
            <a:off x="311700" y="114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New Roman"/>
                <a:ea typeface="Times New Roman"/>
                <a:cs typeface="Times New Roman"/>
                <a:sym typeface="Times New Roman"/>
              </a:rPr>
              <a:t>RL by people</a:t>
            </a:r>
            <a:endParaRPr sz="3600">
              <a:latin typeface="Times New Roman"/>
              <a:ea typeface="Times New Roman"/>
              <a:cs typeface="Times New Roman"/>
              <a:sym typeface="Times New Roman"/>
            </a:endParaRPr>
          </a:p>
        </p:txBody>
      </p:sp>
      <p:pic>
        <p:nvPicPr>
          <p:cNvPr id="152" name="Google Shape;152;p32"/>
          <p:cNvPicPr preferRelativeResize="0"/>
          <p:nvPr/>
        </p:nvPicPr>
        <p:blipFill>
          <a:blip r:embed="rId3">
            <a:alphaModFix/>
          </a:blip>
          <a:stretch>
            <a:fillRect/>
          </a:stretch>
        </p:blipFill>
        <p:spPr>
          <a:xfrm>
            <a:off x="827825" y="1180525"/>
            <a:ext cx="7152875" cy="3286175"/>
          </a:xfrm>
          <a:prstGeom prst="rect">
            <a:avLst/>
          </a:prstGeom>
          <a:noFill/>
          <a:ln>
            <a:noFill/>
          </a:ln>
        </p:spPr>
      </p:pic>
      <p:sp>
        <p:nvSpPr>
          <p:cNvPr id="153" name="Google Shape;153;p32"/>
          <p:cNvSpPr txBox="1"/>
          <p:nvPr/>
        </p:nvSpPr>
        <p:spPr>
          <a:xfrm>
            <a:off x="5562725" y="4619125"/>
            <a:ext cx="59853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Average"/>
                <a:ea typeface="Average"/>
                <a:cs typeface="Average"/>
                <a:sym typeface="Average"/>
              </a:rPr>
              <a:t>Dam and Kording 2008</a:t>
            </a:r>
            <a:endParaRPr sz="2400">
              <a:solidFill>
                <a:srgbClr val="FFFFFF"/>
              </a:solidFill>
              <a:latin typeface="Average"/>
              <a:ea typeface="Average"/>
              <a:cs typeface="Average"/>
              <a:sym typeface="Average"/>
            </a:endParaRPr>
          </a:p>
        </p:txBody>
      </p:sp>
      <p:pic>
        <p:nvPicPr>
          <p:cNvPr id="154" name="Google Shape;154;p32"/>
          <p:cNvPicPr preferRelativeResize="0"/>
          <p:nvPr/>
        </p:nvPicPr>
        <p:blipFill>
          <a:blip r:embed="rId4">
            <a:alphaModFix/>
          </a:blip>
          <a:stretch>
            <a:fillRect/>
          </a:stretch>
        </p:blipFill>
        <p:spPr>
          <a:xfrm>
            <a:off x="944850" y="860417"/>
            <a:ext cx="5985300" cy="37587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3"/>
          <p:cNvSpPr txBox="1"/>
          <p:nvPr>
            <p:ph type="title"/>
          </p:nvPr>
        </p:nvSpPr>
        <p:spPr>
          <a:xfrm>
            <a:off x="311700" y="174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Pretty good behavior</a:t>
            </a:r>
            <a:endParaRPr/>
          </a:p>
        </p:txBody>
      </p:sp>
      <p:pic>
        <p:nvPicPr>
          <p:cNvPr id="160" name="Google Shape;160;p33"/>
          <p:cNvPicPr preferRelativeResize="0"/>
          <p:nvPr/>
        </p:nvPicPr>
        <p:blipFill>
          <a:blip r:embed="rId3">
            <a:alphaModFix/>
          </a:blip>
          <a:stretch>
            <a:fillRect/>
          </a:stretch>
        </p:blipFill>
        <p:spPr>
          <a:xfrm>
            <a:off x="1887675" y="925700"/>
            <a:ext cx="4211899" cy="4065400"/>
          </a:xfrm>
          <a:prstGeom prst="rect">
            <a:avLst/>
          </a:prstGeom>
          <a:noFill/>
          <a:ln>
            <a:noFill/>
          </a:ln>
        </p:spPr>
      </p:pic>
      <p:pic>
        <p:nvPicPr>
          <p:cNvPr id="161" name="Google Shape;161;p33"/>
          <p:cNvPicPr preferRelativeResize="0"/>
          <p:nvPr/>
        </p:nvPicPr>
        <p:blipFill>
          <a:blip r:embed="rId4">
            <a:alphaModFix/>
          </a:blip>
          <a:stretch>
            <a:fillRect/>
          </a:stretch>
        </p:blipFill>
        <p:spPr>
          <a:xfrm>
            <a:off x="1887675" y="925700"/>
            <a:ext cx="4303550" cy="415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