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70" r:id="rId4"/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</p:sldIdLst>
  <p:sldSz cy="5143500" cx="9144000"/>
  <p:notesSz cx="6858000" cy="9144000"/>
  <p:embeddedFontLst>
    <p:embeddedFont>
      <p:font typeface="Average"/>
      <p:regular r:id="rId60"/>
    </p:embeddedFont>
    <p:embeddedFont>
      <p:font typeface="Oswald"/>
      <p:regular r:id="rId61"/>
      <p:bold r:id="rId6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font" Target="fonts/Oswald-bold.fntdata"/><Relationship Id="rId61" Type="http://schemas.openxmlformats.org/officeDocument/2006/relationships/font" Target="fonts/Oswald-regular.fntdata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60" Type="http://schemas.openxmlformats.org/officeDocument/2006/relationships/font" Target="fonts/Average-regular.fntdata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slide" Target="slides/slide49.xml"/><Relationship Id="rId10" Type="http://schemas.openxmlformats.org/officeDocument/2006/relationships/slide" Target="slides/slide4.xml"/><Relationship Id="rId54" Type="http://schemas.openxmlformats.org/officeDocument/2006/relationships/slide" Target="slides/slide48.xml"/><Relationship Id="rId13" Type="http://schemas.openxmlformats.org/officeDocument/2006/relationships/slide" Target="slides/slide7.xml"/><Relationship Id="rId57" Type="http://schemas.openxmlformats.org/officeDocument/2006/relationships/slide" Target="slides/slide51.xml"/><Relationship Id="rId12" Type="http://schemas.openxmlformats.org/officeDocument/2006/relationships/slide" Target="slides/slide6.xml"/><Relationship Id="rId56" Type="http://schemas.openxmlformats.org/officeDocument/2006/relationships/slide" Target="slides/slide50.xml"/><Relationship Id="rId15" Type="http://schemas.openxmlformats.org/officeDocument/2006/relationships/slide" Target="slides/slide9.xml"/><Relationship Id="rId59" Type="http://schemas.openxmlformats.org/officeDocument/2006/relationships/slide" Target="slides/slide53.xml"/><Relationship Id="rId14" Type="http://schemas.openxmlformats.org/officeDocument/2006/relationships/slide" Target="slides/slide8.xml"/><Relationship Id="rId58" Type="http://schemas.openxmlformats.org/officeDocument/2006/relationships/slide" Target="slides/slide5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54878ea344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54878ea344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Done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54878ea34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54878ea34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Done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55a40cc93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55a40cc93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55a40cc93e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55a40cc93e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55a40cc93e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55a40cc93e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54878ea344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54878ea344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Done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555c27b643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555c27b643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5546e7ffd2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5546e7ffd2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5546e7ffd2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5546e7ffd2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5546e7ffd2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5546e7ffd2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5546e7ffd2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5546e7ffd2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55a40cc93e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55a40cc93e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55c0974517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55c0974517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555c27b64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555c27b64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555c27b643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555c27b643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555c27b643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555c27b643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555c27b643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555c27b643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555c27b643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555c27b643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555c27b643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555c27b643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555c27b643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555c27b643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555c27b643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555c27b643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555c27b643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555c27b643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55a40cc93e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55a40cc93e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555c27b643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555c27b643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555c27b643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555c27b643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555c27b643_0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555c27b643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555c27b643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555c27b643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555c27b643_0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555c27b643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555c27b643_0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555c27b643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555c27b643_0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555c27b643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555c27b643_0_1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555c27b643_0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555c27b643_0_1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555c27b643_0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555c27b643_0_1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555c27b643_0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55a40cc93e_0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55a40cc93e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555c27b643_0_1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555c27b643_0_1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555c27b643_0_1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555c27b643_0_1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555c27b643_0_1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555c27b643_0_1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55a40cc93e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55a40cc93e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555c27b643_0_1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555c27b643_0_1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555c27b643_0_1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555c27b643_0_1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555c27b643_0_1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555c27b643_0_1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555c27b643_0_1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555c27b643_0_1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555c27b643_0_1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555c27b643_0_1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555c27b643_0_2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555c27b643_0_2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55a40cc93e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55a40cc93e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555c27b643_0_2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555c27b643_0_2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555c27b643_0_2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Google Shape;432;g555c27b643_0_2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55a40cc93e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55a40cc93e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555c27b643_0_1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" name="Google Shape;448;g555c27b643_0_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55a40cc93e_0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55a40cc93e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55a40cc93e_0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55a40cc93e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55a40cc93e_0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55a40cc93e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55a40cc93e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55a40cc93e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oogle Shape;55;p14"/>
          <p:cNvGrpSpPr/>
          <p:nvPr/>
        </p:nvGrpSpPr>
        <p:grpSpPr>
          <a:xfrm>
            <a:off x="4350279" y="2855377"/>
            <a:ext cx="443589" cy="105632"/>
            <a:chOff x="4137525" y="2915950"/>
            <a:chExt cx="869100" cy="207000"/>
          </a:xfrm>
        </p:grpSpPr>
        <p:sp>
          <p:nvSpPr>
            <p:cNvPr id="56" name="Google Shape;56;p14"/>
            <p:cNvSpPr/>
            <p:nvPr/>
          </p:nvSpPr>
          <p:spPr>
            <a:xfrm>
              <a:off x="446857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" name="Google Shape;57;p14"/>
            <p:cNvSpPr/>
            <p:nvPr/>
          </p:nvSpPr>
          <p:spPr>
            <a:xfrm>
              <a:off x="47996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14"/>
            <p:cNvSpPr/>
            <p:nvPr/>
          </p:nvSpPr>
          <p:spPr>
            <a:xfrm>
              <a:off x="41375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9" name="Google Shape;59;p14"/>
          <p:cNvSpPr txBox="1"/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60" name="Google Shape;60;p14"/>
          <p:cNvSpPr txBox="1"/>
          <p:nvPr>
            <p:ph idx="1" type="subTitle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/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4" name="Google Shape;64;p15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67" name="Google Shape;67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8" name="Google Shape;68;p16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71" name="Google Shape;71;p1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2" name="Google Shape;72;p1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3" name="Google Shape;73;p17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76" name="Google Shape;76;p1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9" name="Google Shape;79;p1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80" name="Google Shape;80;p19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lt2"/>
        </a:solid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0"/>
          <p:cNvSpPr txBox="1"/>
          <p:nvPr>
            <p:ph type="title"/>
          </p:nvPr>
        </p:nvSpPr>
        <p:spPr>
          <a:xfrm>
            <a:off x="490250" y="526350"/>
            <a:ext cx="62271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3" name="Google Shape;83;p20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1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86" name="Google Shape;86;p21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7" name="Google Shape;87;p21"/>
          <p:cNvSpPr txBox="1"/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88" name="Google Shape;88;p21"/>
          <p:cNvSpPr txBox="1"/>
          <p:nvPr>
            <p:ph idx="1" type="subTitle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9" name="Google Shape;89;p21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0" name="Google Shape;90;p2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swald"/>
              <a:buNone/>
              <a:defRPr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/>
        </p:txBody>
      </p:sp>
      <p:sp>
        <p:nvSpPr>
          <p:cNvPr id="93" name="Google Shape;93;p2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3"/>
          <p:cNvSpPr txBox="1"/>
          <p:nvPr>
            <p:ph hasCustomPrompt="1" type="title"/>
          </p:nvPr>
        </p:nvSpPr>
        <p:spPr>
          <a:xfrm>
            <a:off x="311700" y="1255275"/>
            <a:ext cx="8520600" cy="1890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6" name="Google Shape;96;p23"/>
          <p:cNvSpPr txBox="1"/>
          <p:nvPr>
            <p:ph idx="1" type="body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7" name="Google Shape;97;p23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4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late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lvl="1" rt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lvl="2" rt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lvl="3" rt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lvl="4" rt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lvl="5" rt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lvl="6" rt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lvl="7" rt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lvl="8" rt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.png"/><Relationship Id="rId4" Type="http://schemas.openxmlformats.org/officeDocument/2006/relationships/image" Target="../media/image9.png"/><Relationship Id="rId5" Type="http://schemas.openxmlformats.org/officeDocument/2006/relationships/image" Target="../media/image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1.png"/><Relationship Id="rId4" Type="http://schemas.openxmlformats.org/officeDocument/2006/relationships/image" Target="../media/image3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8.png"/><Relationship Id="rId4" Type="http://schemas.openxmlformats.org/officeDocument/2006/relationships/image" Target="../media/image14.png"/><Relationship Id="rId5" Type="http://schemas.openxmlformats.org/officeDocument/2006/relationships/image" Target="../media/image16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5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8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3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2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4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1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7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8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9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0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9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0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24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26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27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3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33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40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3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723900"/>
            <a:ext cx="3859425" cy="2265675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25"/>
          <p:cNvSpPr txBox="1"/>
          <p:nvPr/>
        </p:nvSpPr>
        <p:spPr>
          <a:xfrm>
            <a:off x="208775" y="2989575"/>
            <a:ext cx="3000000" cy="56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theoatmeal</a:t>
            </a:r>
            <a:endParaRPr/>
          </a:p>
        </p:txBody>
      </p:sp>
      <p:pic>
        <p:nvPicPr>
          <p:cNvPr id="106" name="Google Shape;106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93646" y="723900"/>
            <a:ext cx="4464924" cy="365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4"/>
          <p:cNvSpPr txBox="1"/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Times New Roman"/>
                <a:ea typeface="Times New Roman"/>
                <a:cs typeface="Times New Roman"/>
                <a:sym typeface="Times New Roman"/>
              </a:rPr>
              <a:t>CIS 700-004: Lecture 13M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3" name="Google Shape;163;p34"/>
          <p:cNvSpPr txBox="1"/>
          <p:nvPr>
            <p:ph idx="1" type="subTitle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Neuroscience, Part I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4/8/19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Part 1: Why DL needs neuroscience/ cognitive  science</a:t>
            </a:r>
            <a:endParaRPr/>
          </a:p>
        </p:txBody>
      </p:sp>
      <p:sp>
        <p:nvSpPr>
          <p:cNvPr id="169" name="Google Shape;169;p3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Intelligence is quite complicated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Many good ideas come from observing intelligent  behavior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Brains are among the main generators of such behaviors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may we wish to learn?</a:t>
            </a:r>
            <a:endParaRPr/>
          </a:p>
        </p:txBody>
      </p:sp>
      <p:sp>
        <p:nvSpPr>
          <p:cNvPr id="175" name="Google Shape;175;p3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The four big questions</a:t>
            </a:r>
            <a:r>
              <a:rPr lang="en"/>
              <a:t>: architecture, objective, optimizer, and dataset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Architecture:  Depth, shape, modalities, flow of learning signals, attention, memory, reasoning, mental rehearsing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Objective: Unsupervised objectives, causality, affordances, relevance, curiosity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Optimizer: Anything that is really really fast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Dataset: Curriculum learning, culture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7"/>
          <p:cNvSpPr txBox="1"/>
          <p:nvPr>
            <p:ph type="title"/>
          </p:nvPr>
        </p:nvSpPr>
        <p:spPr>
          <a:xfrm>
            <a:off x="311700" y="769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remarkable concentration of neuroscientists/ cognitive scientists</a:t>
            </a:r>
            <a:endParaRPr/>
          </a:p>
        </p:txBody>
      </p:sp>
      <p:sp>
        <p:nvSpPr>
          <p:cNvPr id="181" name="Google Shape;181;p37"/>
          <p:cNvSpPr txBox="1"/>
          <p:nvPr>
            <p:ph idx="1" type="body"/>
          </p:nvPr>
        </p:nvSpPr>
        <p:spPr>
          <a:xfrm>
            <a:off x="311700" y="1152475"/>
            <a:ext cx="2821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Geoffrey Hinton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	Yann LeCun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Michael Jordan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	Emo Todorov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	Zoubin Ghahramani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Yoshua Bengio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	Ian Goodfellow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37"/>
          <p:cNvSpPr txBox="1"/>
          <p:nvPr>
            <p:ph idx="1" type="body"/>
          </p:nvPr>
        </p:nvSpPr>
        <p:spPr>
          <a:xfrm>
            <a:off x="3304800" y="1152475"/>
            <a:ext cx="2821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Joshua Tenenbaum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Tim Lillicrap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Greg Wayne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Simon Osindero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Barak Pearlmutter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Demis Hassabis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8"/>
          <p:cNvSpPr txBox="1"/>
          <p:nvPr>
            <p:ph type="ctrTitle"/>
          </p:nvPr>
        </p:nvSpPr>
        <p:spPr>
          <a:xfrm>
            <a:off x="311700" y="744575"/>
            <a:ext cx="8520600" cy="1889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latin typeface="Times New Roman"/>
                <a:ea typeface="Times New Roman"/>
                <a:cs typeface="Times New Roman"/>
                <a:sym typeface="Times New Roman"/>
              </a:rPr>
              <a:t>Part 2</a:t>
            </a:r>
            <a:endParaRPr b="1" sz="3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latin typeface="Times New Roman"/>
                <a:ea typeface="Times New Roman"/>
                <a:cs typeface="Times New Roman"/>
                <a:sym typeface="Times New Roman"/>
              </a:rPr>
              <a:t>Neuroscience failure modes: why it  needs deep learning </a:t>
            </a:r>
            <a:endParaRPr b="1" sz="3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goals of neuroscience</a:t>
            </a:r>
            <a:endParaRPr/>
          </a:p>
        </p:txBody>
      </p:sp>
      <p:sp>
        <p:nvSpPr>
          <p:cNvPr id="193" name="Google Shape;193;p3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Make brain computation human understandable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Produce models that actually work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Get at principles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Understand some aspects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Problem 1: are we really getting at the right insights?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0"/>
          <p:cNvSpPr txBox="1"/>
          <p:nvPr>
            <p:ph type="title"/>
          </p:nvPr>
        </p:nvSpPr>
        <p:spPr>
          <a:xfrm>
            <a:off x="311700" y="2429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Microprocessor</a:t>
            </a:r>
            <a:endParaRPr/>
          </a:p>
        </p:txBody>
      </p:sp>
      <p:pic>
        <p:nvPicPr>
          <p:cNvPr descr="droppedImage.tiff" id="199" name="Google Shape;199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0142" y="1017727"/>
            <a:ext cx="3354231" cy="3653375"/>
          </a:xfrm>
          <a:prstGeom prst="rect">
            <a:avLst/>
          </a:prstGeom>
          <a:noFill/>
          <a:ln>
            <a:noFill/>
          </a:ln>
          <a:effectLst>
            <a:reflection blurRad="0" dir="0" dist="0" endA="0" endPos="40000" fadeDir="5400012" kx="0" rotWithShape="0" algn="bl" stA="50000" stPos="0" sy="-100000" ky="0"/>
          </a:effectLst>
        </p:spPr>
      </p:pic>
      <p:pic>
        <p:nvPicPr>
          <p:cNvPr descr="droppedImage.tiff" id="200" name="Google Shape;200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81100" y="1901449"/>
            <a:ext cx="4122226" cy="1499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40"/>
          <p:cNvSpPr txBox="1"/>
          <p:nvPr/>
        </p:nvSpPr>
        <p:spPr>
          <a:xfrm>
            <a:off x="6814125" y="4486250"/>
            <a:ext cx="23298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With Eric Jonas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41"/>
          <p:cNvSpPr/>
          <p:nvPr/>
        </p:nvSpPr>
        <p:spPr>
          <a:xfrm>
            <a:off x="3384950" y="928225"/>
            <a:ext cx="2899800" cy="3960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it works</a:t>
            </a:r>
            <a:endParaRPr/>
          </a:p>
        </p:txBody>
      </p:sp>
      <p:pic>
        <p:nvPicPr>
          <p:cNvPr id="208" name="Google Shape;208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36175" y="1017725"/>
            <a:ext cx="2807105" cy="382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42"/>
          <p:cNvSpPr/>
          <p:nvPr/>
        </p:nvSpPr>
        <p:spPr>
          <a:xfrm>
            <a:off x="1091350" y="768300"/>
            <a:ext cx="6850500" cy="4243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42"/>
          <p:cNvSpPr/>
          <p:nvPr/>
        </p:nvSpPr>
        <p:spPr>
          <a:xfrm>
            <a:off x="1333850" y="2939750"/>
            <a:ext cx="2364300" cy="1653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42"/>
          <p:cNvSpPr/>
          <p:nvPr/>
        </p:nvSpPr>
        <p:spPr>
          <a:xfrm>
            <a:off x="1333850" y="918125"/>
            <a:ext cx="2899800" cy="1653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42"/>
          <p:cNvSpPr txBox="1"/>
          <p:nvPr>
            <p:ph type="title"/>
          </p:nvPr>
        </p:nvSpPr>
        <p:spPr>
          <a:xfrm>
            <a:off x="311700" y="812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Multiple layers of abstraction </a:t>
            </a:r>
            <a:endParaRPr/>
          </a:p>
        </p:txBody>
      </p:sp>
      <p:pic>
        <p:nvPicPr>
          <p:cNvPr id="217" name="Google Shape;217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5722" y="1017722"/>
            <a:ext cx="6220625" cy="3919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 Behaviors</a:t>
            </a:r>
            <a:endParaRPr/>
          </a:p>
        </p:txBody>
      </p:sp>
      <p:pic>
        <p:nvPicPr>
          <p:cNvPr id="223" name="Google Shape;223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5175" y="1170125"/>
            <a:ext cx="8733658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quick note about Homework 2</a:t>
            </a:r>
            <a:endParaRPr/>
          </a:p>
        </p:txBody>
      </p:sp>
      <p:sp>
        <p:nvSpPr>
          <p:cNvPr id="112" name="Google Shape;112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Recall from David's lesson on deep vs. shallow learning (Lecture 4M) that training speed is optimized when layer widths are uniform.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So why is autoencoding useful?</a:t>
            </a:r>
            <a:endParaRPr>
              <a:solidFill>
                <a:srgbClr val="F6B26B"/>
              </a:solidFill>
            </a:endParaRPr>
          </a:p>
        </p:txBody>
      </p:sp>
      <p:pic>
        <p:nvPicPr>
          <p:cNvPr id="113" name="Google Shape;11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5112" y="1997400"/>
            <a:ext cx="6873774" cy="1438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Lesion studies - does it boot?</a:t>
            </a:r>
            <a:endParaRPr/>
          </a:p>
        </p:txBody>
      </p:sp>
      <p:pic>
        <p:nvPicPr>
          <p:cNvPr id="229" name="Google Shape;229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45550" y="1017725"/>
            <a:ext cx="4875924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Spike data (off-on transitions)</a:t>
            </a:r>
            <a:endParaRPr/>
          </a:p>
        </p:txBody>
      </p:sp>
      <p:pic>
        <p:nvPicPr>
          <p:cNvPr id="235" name="Google Shape;235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19063" y="1113500"/>
            <a:ext cx="5305874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Tuning curves</a:t>
            </a:r>
            <a:endParaRPr/>
          </a:p>
        </p:txBody>
      </p:sp>
      <p:pic>
        <p:nvPicPr>
          <p:cNvPr id="241" name="Google Shape;241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3879374" cy="382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67175" y="548582"/>
            <a:ext cx="3712901" cy="2786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46"/>
          <p:cNvPicPr preferRelativeResize="0"/>
          <p:nvPr/>
        </p:nvPicPr>
        <p:blipFill rotWithShape="1">
          <a:blip r:embed="rId5">
            <a:alphaModFix/>
          </a:blip>
          <a:srcRect b="19471" l="0" r="0" t="0"/>
          <a:stretch/>
        </p:blipFill>
        <p:spPr>
          <a:xfrm>
            <a:off x="4767175" y="2754850"/>
            <a:ext cx="3712901" cy="2151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Visualize tuning in DL</a:t>
            </a:r>
            <a:endParaRPr/>
          </a:p>
        </p:txBody>
      </p:sp>
      <p:pic>
        <p:nvPicPr>
          <p:cNvPr id="249" name="Google Shape;249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67250"/>
            <a:ext cx="8839198" cy="3107112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47"/>
          <p:cNvSpPr txBox="1"/>
          <p:nvPr/>
        </p:nvSpPr>
        <p:spPr>
          <a:xfrm>
            <a:off x="6332800" y="4486250"/>
            <a:ext cx="28110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Zeiler Fergus</a:t>
            </a:r>
            <a:endParaRPr/>
          </a:p>
        </p:txBody>
      </p:sp>
      <p:sp>
        <p:nvSpPr>
          <p:cNvPr id="251" name="Google Shape;251;p47"/>
          <p:cNvSpPr txBox="1"/>
          <p:nvPr/>
        </p:nvSpPr>
        <p:spPr>
          <a:xfrm>
            <a:off x="152400" y="4288900"/>
            <a:ext cx="28110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Unpooling, and transposes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4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 we understand them?</a:t>
            </a:r>
            <a:endParaRPr/>
          </a:p>
        </p:txBody>
      </p:sp>
      <p:pic>
        <p:nvPicPr>
          <p:cNvPr id="257" name="Google Shape;257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0100" y="1170125"/>
            <a:ext cx="6592232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4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Meaning space?</a:t>
            </a:r>
            <a:endParaRPr/>
          </a:p>
        </p:txBody>
      </p:sp>
      <p:pic>
        <p:nvPicPr>
          <p:cNvPr id="263" name="Google Shape;263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975" y="1089863"/>
            <a:ext cx="4236249" cy="2963774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49"/>
          <p:cNvSpPr txBox="1"/>
          <p:nvPr/>
        </p:nvSpPr>
        <p:spPr>
          <a:xfrm>
            <a:off x="6332800" y="4486250"/>
            <a:ext cx="28110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Zou, Bau, Oliva, Torralba</a:t>
            </a:r>
            <a:endParaRPr/>
          </a:p>
        </p:txBody>
      </p:sp>
      <p:pic>
        <p:nvPicPr>
          <p:cNvPr id="265" name="Google Shape;265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31624" y="1170125"/>
            <a:ext cx="4459976" cy="28985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5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LFPs and Power spectra</a:t>
            </a:r>
            <a:endParaRPr/>
          </a:p>
        </p:txBody>
      </p:sp>
      <p:pic>
        <p:nvPicPr>
          <p:cNvPr id="271" name="Google Shape;271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2943225" cy="318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27713" y="1171575"/>
            <a:ext cx="4067175" cy="280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26975" y="587338"/>
            <a:ext cx="1619250" cy="423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5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Granger causality</a:t>
            </a:r>
            <a:endParaRPr/>
          </a:p>
        </p:txBody>
      </p:sp>
      <p:pic>
        <p:nvPicPr>
          <p:cNvPr id="279" name="Google Shape;279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8839201" cy="30557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5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short aside on causality</a:t>
            </a:r>
            <a:endParaRPr/>
          </a:p>
        </p:txBody>
      </p:sp>
      <p:pic>
        <p:nvPicPr>
          <p:cNvPr id="285" name="Google Shape;285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38900" y="0"/>
            <a:ext cx="3500100" cy="5062475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5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a week we will spend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all Monday on causality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5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Record everything</a:t>
            </a:r>
            <a:endParaRPr/>
          </a:p>
        </p:txBody>
      </p:sp>
      <p:pic>
        <p:nvPicPr>
          <p:cNvPr id="292" name="Google Shape;292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60800" y="1113500"/>
            <a:ext cx="4264364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quick note about Homework 2</a:t>
            </a:r>
            <a:endParaRPr/>
          </a:p>
        </p:txBody>
      </p:sp>
      <p:sp>
        <p:nvSpPr>
          <p:cNvPr id="119" name="Google Shape;119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Recall from David's lesson on deep vs. shallow learning (Lecture 4M) that training speed is optimized when layer widths are uniform.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So why is autoencoding useful?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F6B26B"/>
                </a:solidFill>
              </a:rPr>
              <a:t>Allows for self-supervised learning (increases size of dataset), allows for a principled shared module between learning tasks, and decreases number of weights in a model.</a:t>
            </a:r>
            <a:endParaRPr>
              <a:solidFill>
                <a:srgbClr val="F6B26B"/>
              </a:solidFill>
            </a:endParaRPr>
          </a:p>
        </p:txBody>
      </p:sp>
      <p:pic>
        <p:nvPicPr>
          <p:cNvPr id="120" name="Google Shape;12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5112" y="1997400"/>
            <a:ext cx="6873774" cy="1438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5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Nonnegative matrix factorization</a:t>
            </a:r>
            <a:endParaRPr/>
          </a:p>
        </p:txBody>
      </p:sp>
      <p:pic>
        <p:nvPicPr>
          <p:cNvPr id="298" name="Google Shape;298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67706" y="0"/>
            <a:ext cx="3476294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5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Matrix factorization of DL systems</a:t>
            </a:r>
            <a:endParaRPr/>
          </a:p>
        </p:txBody>
      </p:sp>
      <p:pic>
        <p:nvPicPr>
          <p:cNvPr id="304" name="Google Shape;304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41800"/>
            <a:ext cx="3967465" cy="3820974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55"/>
          <p:cNvSpPr txBox="1"/>
          <p:nvPr/>
        </p:nvSpPr>
        <p:spPr>
          <a:xfrm>
            <a:off x="4728425" y="4580625"/>
            <a:ext cx="28110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CalculatedContent.com</a:t>
            </a:r>
            <a:endParaRPr/>
          </a:p>
        </p:txBody>
      </p:sp>
      <p:sp>
        <p:nvSpPr>
          <p:cNvPr id="306" name="Google Shape;306;p55"/>
          <p:cNvSpPr txBox="1"/>
          <p:nvPr/>
        </p:nvSpPr>
        <p:spPr>
          <a:xfrm>
            <a:off x="5012950" y="1222225"/>
            <a:ext cx="28110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Also relevant for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●"/>
            </a:pPr>
            <a:r>
              <a:rPr lang="en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Learning speed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●"/>
            </a:pPr>
            <a:r>
              <a:rPr lang="en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Generalization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●"/>
            </a:pPr>
            <a:r>
              <a:rPr lang="en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Relates to regularization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5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Let us get back to what we mean with understand</a:t>
            </a:r>
            <a:endParaRPr/>
          </a:p>
        </p:txBody>
      </p:sp>
      <p:sp>
        <p:nvSpPr>
          <p:cNvPr id="312" name="Google Shape;312;p5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Model explainable to humans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Model works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5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Human understandable</a:t>
            </a:r>
            <a:endParaRPr/>
          </a:p>
        </p:txBody>
      </p:sp>
      <p:pic>
        <p:nvPicPr>
          <p:cNvPr id="318" name="Google Shape;318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43113" y="1294925"/>
            <a:ext cx="5057775" cy="3362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5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it takes for a model to be eligible</a:t>
            </a:r>
            <a:endParaRPr/>
          </a:p>
        </p:txBody>
      </p:sp>
      <p:pic>
        <p:nvPicPr>
          <p:cNvPr id="324" name="Google Shape;324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0475" y="1170125"/>
            <a:ext cx="4840492" cy="382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5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Compressing solutions to imagenet</a:t>
            </a:r>
            <a:endParaRPr/>
          </a:p>
        </p:txBody>
      </p:sp>
      <p:sp>
        <p:nvSpPr>
          <p:cNvPr id="330" name="Google Shape;330;p59"/>
          <p:cNvSpPr txBox="1"/>
          <p:nvPr/>
        </p:nvSpPr>
        <p:spPr>
          <a:xfrm>
            <a:off x="4728425" y="4580625"/>
            <a:ext cx="44157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Zhou, Veich, Austern, Adams, Orbanz </a:t>
            </a:r>
            <a:endParaRPr/>
          </a:p>
        </p:txBody>
      </p:sp>
      <p:sp>
        <p:nvSpPr>
          <p:cNvPr id="331" name="Google Shape;331;p5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Start with MobileNet 0.5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Dynamic network surgery -&gt; 60% performance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Codebook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350kB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Also: yields PAC Bayes generalization bounds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6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Incompressibility conjecture</a:t>
            </a:r>
            <a:endParaRPr/>
          </a:p>
        </p:txBody>
      </p:sp>
      <p:sp>
        <p:nvSpPr>
          <p:cNvPr id="337" name="Google Shape;337;p6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model that can solve human like problems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Can not be compressed small enough (Kolmogorov Complexity)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So that a human can understand it 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61"/>
          <p:cNvSpPr/>
          <p:nvPr/>
        </p:nvSpPr>
        <p:spPr>
          <a:xfrm>
            <a:off x="3106850" y="523275"/>
            <a:ext cx="4001700" cy="36519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3" name="Google Shape;343;p6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Tic Tac Toe</a:t>
            </a:r>
            <a:endParaRPr/>
          </a:p>
        </p:txBody>
      </p:sp>
      <p:pic>
        <p:nvPicPr>
          <p:cNvPr id="344" name="Google Shape;344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17925" y="563175"/>
            <a:ext cx="3829050" cy="3400425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61"/>
          <p:cNvSpPr txBox="1"/>
          <p:nvPr/>
        </p:nvSpPr>
        <p:spPr>
          <a:xfrm>
            <a:off x="3874600" y="4313150"/>
            <a:ext cx="28110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255,168 distinct games!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62"/>
          <p:cNvSpPr/>
          <p:nvPr/>
        </p:nvSpPr>
        <p:spPr>
          <a:xfrm>
            <a:off x="3176775" y="1725625"/>
            <a:ext cx="2110800" cy="32433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p6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Intuition about compressibility</a:t>
            </a:r>
            <a:endParaRPr/>
          </a:p>
        </p:txBody>
      </p:sp>
      <p:pic>
        <p:nvPicPr>
          <p:cNvPr id="352" name="Google Shape;352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6775" y="1725625"/>
            <a:ext cx="1924050" cy="3133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6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</a:t>
            </a:r>
            <a:endParaRPr/>
          </a:p>
        </p:txBody>
      </p:sp>
      <p:pic>
        <p:nvPicPr>
          <p:cNvPr id="358" name="Google Shape;358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4300" y="661263"/>
            <a:ext cx="5734880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quick note about Homework 2</a:t>
            </a:r>
            <a:endParaRPr/>
          </a:p>
        </p:txBody>
      </p:sp>
      <p:sp>
        <p:nvSpPr>
          <p:cNvPr id="126" name="Google Shape;126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What if my colors are all #@^!'ed up?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64"/>
          <p:cNvSpPr/>
          <p:nvPr/>
        </p:nvSpPr>
        <p:spPr>
          <a:xfrm>
            <a:off x="1582300" y="1108425"/>
            <a:ext cx="5598300" cy="3963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4" name="Google Shape;364;p6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Maybe not compressible</a:t>
            </a:r>
            <a:endParaRPr/>
          </a:p>
        </p:txBody>
      </p:sp>
      <p:pic>
        <p:nvPicPr>
          <p:cNvPr id="365" name="Google Shape;365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9175" y="1159850"/>
            <a:ext cx="5134854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65"/>
          <p:cNvSpPr/>
          <p:nvPr/>
        </p:nvSpPr>
        <p:spPr>
          <a:xfrm>
            <a:off x="2551350" y="1108425"/>
            <a:ext cx="4629300" cy="3963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p65"/>
          <p:cNvSpPr txBox="1"/>
          <p:nvPr>
            <p:ph type="title"/>
          </p:nvPr>
        </p:nvSpPr>
        <p:spPr>
          <a:xfrm>
            <a:off x="311700" y="1981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Rules for good go playing</a:t>
            </a:r>
            <a:endParaRPr/>
          </a:p>
        </p:txBody>
      </p:sp>
      <p:pic>
        <p:nvPicPr>
          <p:cNvPr id="372" name="Google Shape;372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31575" y="1118675"/>
            <a:ext cx="4093902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6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Where is the information from?</a:t>
            </a:r>
            <a:endParaRPr/>
          </a:p>
        </p:txBody>
      </p:sp>
      <p:sp>
        <p:nvSpPr>
          <p:cNvPr id="378" name="Google Shape;378;p6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Environment:</a:t>
            </a:r>
            <a:endParaRPr b="1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	~10 bits/second - pi*10^7 seconds/y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	30 years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	10^4 books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/>
              <a:t>DNA:</a:t>
            </a:r>
            <a:endParaRPr b="1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	6*10^9 upper bound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	Most is non CNS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	Very uncompressed</a:t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6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Meaningful world models</a:t>
            </a:r>
            <a:endParaRPr/>
          </a:p>
        </p:txBody>
      </p:sp>
      <p:sp>
        <p:nvSpPr>
          <p:cNvPr id="384" name="Google Shape;384;p6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Problems with deep learning: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Learning one mode of data (e.g. images) ≠ learning another (e.g. NLP)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Not robust to semantically unimportant changes (e.g. background color)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No theory of mind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Cannot infer &amp; solve new tasks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From the cognitive side, we don’t understand how humans do these things</a:t>
            </a:r>
            <a:endParaRPr/>
          </a:p>
        </p:txBody>
      </p:sp>
      <p:pic>
        <p:nvPicPr>
          <p:cNvPr id="385" name="Google Shape;385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03325" y="2495550"/>
            <a:ext cx="2877424" cy="162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6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generator triplet</a:t>
            </a:r>
            <a:endParaRPr/>
          </a:p>
        </p:txBody>
      </p:sp>
      <p:sp>
        <p:nvSpPr>
          <p:cNvPr id="391" name="Google Shape;391;p6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Anatomy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Objective functions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Optimizers</a:t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6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Anatomy</a:t>
            </a:r>
            <a:endParaRPr/>
          </a:p>
        </p:txBody>
      </p:sp>
      <p:pic>
        <p:nvPicPr>
          <p:cNvPr id="397" name="Google Shape;397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8839199" cy="37697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70"/>
          <p:cNvSpPr/>
          <p:nvPr/>
        </p:nvSpPr>
        <p:spPr>
          <a:xfrm>
            <a:off x="1039150" y="1787350"/>
            <a:ext cx="5822400" cy="2152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3" name="Google Shape;403;p7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Objective function</a:t>
            </a:r>
            <a:endParaRPr/>
          </a:p>
        </p:txBody>
      </p:sp>
      <p:pic>
        <p:nvPicPr>
          <p:cNvPr id="404" name="Google Shape;404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95450" y="2198825"/>
            <a:ext cx="4610100" cy="1381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71"/>
          <p:cNvSpPr/>
          <p:nvPr/>
        </p:nvSpPr>
        <p:spPr>
          <a:xfrm>
            <a:off x="668825" y="1430275"/>
            <a:ext cx="7077600" cy="3230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0" name="Google Shape;410;p7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Optimizers</a:t>
            </a:r>
            <a:endParaRPr/>
          </a:p>
        </p:txBody>
      </p:sp>
      <p:pic>
        <p:nvPicPr>
          <p:cNvPr id="411" name="Google Shape;411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4500" y="1622750"/>
            <a:ext cx="6534150" cy="2762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7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convergent evolution?</a:t>
            </a:r>
            <a:endParaRPr/>
          </a:p>
        </p:txBody>
      </p:sp>
      <p:sp>
        <p:nvSpPr>
          <p:cNvPr id="417" name="Google Shape;417;p7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7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Evolution as the source of DL algorithms</a:t>
            </a:r>
            <a:endParaRPr/>
          </a:p>
        </p:txBody>
      </p:sp>
      <p:pic>
        <p:nvPicPr>
          <p:cNvPr id="423" name="Google Shape;423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2525" y="1561050"/>
            <a:ext cx="6010275" cy="2771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quick note about Homework 2</a:t>
            </a:r>
            <a:endParaRPr/>
          </a:p>
        </p:txBody>
      </p:sp>
      <p:sp>
        <p:nvSpPr>
          <p:cNvPr id="132" name="Google Shape;132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What if my colors are all #@^!'ed up?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Increase your number of features (aka channels).  You start out with 3 (RGB).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What if my image is too blurry?</a:t>
            </a:r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7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Evolution can be quite efficient</a:t>
            </a:r>
            <a:endParaRPr/>
          </a:p>
        </p:txBody>
      </p:sp>
      <p:pic>
        <p:nvPicPr>
          <p:cNvPr id="429" name="Google Shape;429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2040" y="0"/>
            <a:ext cx="4301960" cy="5082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7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simple model</a:t>
            </a:r>
            <a:endParaRPr/>
          </a:p>
        </p:txBody>
      </p:sp>
      <p:pic>
        <p:nvPicPr>
          <p:cNvPr id="435" name="Google Shape;435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45900" y="1118700"/>
            <a:ext cx="2038350" cy="971550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75"/>
          <p:cNvSpPr txBox="1"/>
          <p:nvPr>
            <p:ph idx="1" type="body"/>
          </p:nvPr>
        </p:nvSpPr>
        <p:spPr>
          <a:xfrm>
            <a:off x="311700" y="2407550"/>
            <a:ext cx="3999900" cy="259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Mutations</a:t>
            </a:r>
            <a:endParaRPr b="1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Randomly flip bits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Better half survives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Reaches perfect f=1 in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Generations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437" name="Google Shape;437;p75"/>
          <p:cNvSpPr txBox="1"/>
          <p:nvPr>
            <p:ph idx="2" type="body"/>
          </p:nvPr>
        </p:nvSpPr>
        <p:spPr>
          <a:xfrm>
            <a:off x="4832400" y="2407675"/>
            <a:ext cx="3999900" cy="216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Crossover</a:t>
            </a:r>
            <a:endParaRPr b="1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Randomly inherit bits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Better half survives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Reaches perfect f=1 in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Generations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b="1"/>
          </a:p>
        </p:txBody>
      </p:sp>
      <p:pic>
        <p:nvPicPr>
          <p:cNvPr id="438" name="Google Shape;438;p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94325" y="4175875"/>
            <a:ext cx="2327325" cy="508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7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8050" y="4263475"/>
            <a:ext cx="704850" cy="333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7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Conjecture</a:t>
            </a:r>
            <a:endParaRPr/>
          </a:p>
        </p:txBody>
      </p:sp>
      <p:sp>
        <p:nvSpPr>
          <p:cNvPr id="445" name="Google Shape;445;p7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Biological algorithms will generally have great sample complexity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We can do *much* better than (MacKay) evolution.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	Evolution probably does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7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Evolved tricks</a:t>
            </a:r>
            <a:endParaRPr/>
          </a:p>
        </p:txBody>
      </p:sp>
      <p:sp>
        <p:nvSpPr>
          <p:cNvPr id="451" name="Google Shape;451;p7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Differentiable 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Backpropagation 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SGD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Skip connections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Batch norm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Adaptive step size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Early stopping</a:t>
            </a:r>
            <a:endParaRPr sz="24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400"/>
          </a:p>
        </p:txBody>
      </p:sp>
      <p:sp>
        <p:nvSpPr>
          <p:cNvPr id="452" name="Google Shape;452;p7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Dropout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Gradient clipping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Learning rate hacking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Convolutions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Optimize Architecture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Domain adapt</a:t>
            </a:r>
            <a:endParaRPr sz="2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4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quick note about Homework 2</a:t>
            </a:r>
            <a:endParaRPr/>
          </a:p>
        </p:txBody>
      </p:sp>
      <p:sp>
        <p:nvSpPr>
          <p:cNvPr id="138" name="Google Shape;138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What if my colors are all #@^!'ed up?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Increase your number of features (aka channels).  You start out with 3 (RGB).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What if my image is too blurry?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Increase your encoding's spatial dimension by a bit.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Or increase your number of features by a lot.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What if it's still garbage?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quick note about Homework 2</a:t>
            </a:r>
            <a:endParaRPr/>
          </a:p>
        </p:txBody>
      </p:sp>
      <p:sp>
        <p:nvSpPr>
          <p:cNvPr id="144" name="Google Shape;144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What if my colors are all #@^!'ed up?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Increase your number of features (aka channels).  You start out with 3 (RGB).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What if my image is too blurry?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Increase your encoding's spatial dimension by a bit.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Or increase your number of features by a lot.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What if it's still garbage?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Try using pooling, a nonlinearity, or batchnorm.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Add a linear layer at the end of your encoding.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quick note about Homework 2</a:t>
            </a:r>
            <a:endParaRPr/>
          </a:p>
        </p:txBody>
      </p:sp>
      <p:sp>
        <p:nvSpPr>
          <p:cNvPr id="150" name="Google Shape;150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What do we mean by additive properties over vectors?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3"/>
          <p:cNvSpPr txBox="1"/>
          <p:nvPr>
            <p:ph type="title"/>
          </p:nvPr>
        </p:nvSpPr>
        <p:spPr>
          <a:xfrm>
            <a:off x="311700" y="392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ML is becoming popular across Neuro and Biomedical</a:t>
            </a:r>
            <a:endParaRPr/>
          </a:p>
        </p:txBody>
      </p:sp>
      <p:pic>
        <p:nvPicPr>
          <p:cNvPr id="156" name="Google Shape;15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92325" y="937725"/>
            <a:ext cx="5721136" cy="3820975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33"/>
          <p:cNvSpPr txBox="1"/>
          <p:nvPr/>
        </p:nvSpPr>
        <p:spPr>
          <a:xfrm>
            <a:off x="0" y="4708800"/>
            <a:ext cx="68304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With Josh Glaser, Roozbeh Farhoodi, Ari Benjamin 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