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33.xml"/>
  <Override ContentType="application/vnd.openxmlformats-officedocument.presentationml.notesSlide+xml" PartName="/ppt/notesSlides/notesSlide41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5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42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34.xml"/>
  <Override ContentType="application/vnd.openxmlformats-officedocument.presentationml.notesSlide+xml" PartName="/ppt/notesSlides/notesSlide51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43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39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44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37.xml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45.xml"/>
  <Override ContentType="application/vnd.openxmlformats-officedocument.presentationml.notesSlide+xml" PartName="/ppt/notesSlides/notesSlide46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47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38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48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35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36.xml"/>
  <Override ContentType="application/vnd.openxmlformats-officedocument.presentationml.notesSlide+xml" PartName="/ppt/notesSlides/notesSlide49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40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21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43.xml"/>
  <Override ContentType="application/vnd.openxmlformats-officedocument.presentationml.slide+xml" PartName="/ppt/slides/slide35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5.xml"/>
  <Override ContentType="application/vnd.openxmlformats-officedocument.presentationml.slide+xml" PartName="/ppt/slides/slide17.xml"/>
  <Override ContentType="application/vnd.openxmlformats-officedocument.presentationml.slide+xml" PartName="/ppt/slides/slide42.xml"/>
  <Override ContentType="application/vnd.openxmlformats-officedocument.presentationml.slide+xml" PartName="/ppt/slides/slide25.xml"/>
  <Override ContentType="application/vnd.openxmlformats-officedocument.presentationml.slide+xml" PartName="/ppt/slides/slide50.xml"/>
  <Override ContentType="application/vnd.openxmlformats-officedocument.presentationml.slide+xml" PartName="/ppt/slides/slide34.xml"/>
  <Override ContentType="application/vnd.openxmlformats-officedocument.presentationml.slide+xml" PartName="/ppt/slides/slide33.xml"/>
  <Override ContentType="application/vnd.openxmlformats-officedocument.presentationml.slide+xml" PartName="/ppt/slides/slide51.xml"/>
  <Override ContentType="application/vnd.openxmlformats-officedocument.presentationml.slide+xml" PartName="/ppt/slides/slide16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37.xml"/>
  <Override ContentType="application/vnd.openxmlformats-officedocument.presentationml.slide+xml" PartName="/ppt/slides/slide41.xml"/>
  <Override ContentType="application/vnd.openxmlformats-officedocument.presentationml.slide+xml" PartName="/ppt/slides/slide7.xml"/>
  <Override ContentType="application/vnd.openxmlformats-officedocument.presentationml.slide+xml" PartName="/ppt/slides/slide36.xml"/>
  <Override ContentType="application/vnd.openxmlformats-officedocument.presentationml.slide+xml" PartName="/ppt/slides/slide23.xml"/>
  <Override ContentType="application/vnd.openxmlformats-officedocument.presentationml.slide+xml" PartName="/ppt/slides/slide49.xml"/>
  <Override ContentType="application/vnd.openxmlformats-officedocument.presentationml.slide+xml" PartName="/ppt/slides/slide10.xml"/>
  <Override ContentType="application/vnd.openxmlformats-officedocument.presentationml.slide+xml" PartName="/ppt/slides/slide6.xml"/>
  <Override ContentType="application/vnd.openxmlformats-officedocument.presentationml.slide+xml" PartName="/ppt/slides/slide40.xml"/>
  <Override ContentType="application/vnd.openxmlformats-officedocument.presentationml.slide+xml" PartName="/ppt/slides/slide48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39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12.xml"/>
  <Override ContentType="application/vnd.openxmlformats-officedocument.presentationml.slide+xml" PartName="/ppt/slides/slide47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38.xml"/>
  <Override ContentType="application/vnd.openxmlformats-officedocument.presentationml.slide+xml" PartName="/ppt/slides/slide46.xml"/>
  <Override ContentType="application/vnd.openxmlformats-officedocument.presentationml.slide+xml" PartName="/ppt/slides/slide8.xml"/>
  <Override ContentType="application/vnd.openxmlformats-officedocument.presentationml.slide+xml" PartName="/ppt/slides/slide29.xml"/>
  <Override ContentType="application/vnd.openxmlformats-officedocument.presentationml.slide+xml" PartName="/ppt/slides/slide32.xml"/>
  <Override ContentType="application/vnd.openxmlformats-officedocument.presentationml.slide+xml" PartName="/ppt/slides/slide1.xml"/>
  <Override ContentType="application/vnd.openxmlformats-officedocument.presentationml.slide+xml" PartName="/ppt/slides/slide45.xml"/>
  <Override ContentType="application/vnd.openxmlformats-officedocument.presentationml.slide+xml" PartName="/ppt/slides/slide28.xml"/>
  <Override ContentType="application/vnd.openxmlformats-officedocument.presentationml.slide+xml" PartName="/ppt/slides/slide15.xml"/>
  <Override ContentType="application/vnd.openxmlformats-officedocument.presentationml.slide+xml" PartName="/ppt/slides/slide31.xml"/>
  <Override ContentType="application/vnd.openxmlformats-officedocument.presentationml.slide+xml" PartName="/ppt/slides/slide27.xml"/>
  <Override ContentType="application/vnd.openxmlformats-officedocument.presentationml.slide+xml" PartName="/ppt/slides/slide2.xml"/>
  <Override ContentType="application/vnd.openxmlformats-officedocument.presentationml.slide+xml" PartName="/ppt/slides/slide44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embedTrueTypeFonts="1" strictFirstAndLastChars="0" saveSubsetFonts="1">
  <p:sldMasterIdLst>
    <p:sldMasterId id="2147483670" r:id="rId4"/>
    <p:sldMasterId id="2147483671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74" r:id="rId25"/>
    <p:sldId id="275" r:id="rId26"/>
    <p:sldId id="276" r:id="rId27"/>
    <p:sldId id="277" r:id="rId28"/>
    <p:sldId id="278" r:id="rId29"/>
    <p:sldId id="279" r:id="rId30"/>
    <p:sldId id="280" r:id="rId31"/>
    <p:sldId id="281" r:id="rId32"/>
    <p:sldId id="282" r:id="rId33"/>
    <p:sldId id="283" r:id="rId34"/>
    <p:sldId id="284" r:id="rId35"/>
    <p:sldId id="285" r:id="rId36"/>
    <p:sldId id="286" r:id="rId37"/>
    <p:sldId id="287" r:id="rId38"/>
    <p:sldId id="288" r:id="rId39"/>
    <p:sldId id="289" r:id="rId40"/>
    <p:sldId id="290" r:id="rId41"/>
    <p:sldId id="291" r:id="rId42"/>
    <p:sldId id="292" r:id="rId43"/>
    <p:sldId id="293" r:id="rId44"/>
    <p:sldId id="294" r:id="rId45"/>
    <p:sldId id="295" r:id="rId46"/>
    <p:sldId id="296" r:id="rId47"/>
    <p:sldId id="297" r:id="rId48"/>
    <p:sldId id="298" r:id="rId49"/>
    <p:sldId id="299" r:id="rId50"/>
    <p:sldId id="300" r:id="rId51"/>
    <p:sldId id="301" r:id="rId52"/>
    <p:sldId id="302" r:id="rId53"/>
    <p:sldId id="303" r:id="rId54"/>
    <p:sldId id="304" r:id="rId55"/>
    <p:sldId id="305" r:id="rId56"/>
    <p:sldId id="306" r:id="rId57"/>
  </p:sldIdLst>
  <p:sldSz cy="5143500" cx="9144000"/>
  <p:notesSz cx="6858000" cy="9144000"/>
  <p:embeddedFontLst>
    <p:embeddedFont>
      <p:font typeface="Average"/>
      <p:regular r:id="rId58"/>
    </p:embeddedFont>
    <p:embeddedFont>
      <p:font typeface="Oswald"/>
      <p:regular r:id="rId59"/>
      <p:bold r:id="rId60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slide" Target="slides/slide34.xml"/><Relationship Id="rId42" Type="http://schemas.openxmlformats.org/officeDocument/2006/relationships/slide" Target="slides/slide36.xml"/><Relationship Id="rId41" Type="http://schemas.openxmlformats.org/officeDocument/2006/relationships/slide" Target="slides/slide35.xml"/><Relationship Id="rId44" Type="http://schemas.openxmlformats.org/officeDocument/2006/relationships/slide" Target="slides/slide38.xml"/><Relationship Id="rId43" Type="http://schemas.openxmlformats.org/officeDocument/2006/relationships/slide" Target="slides/slide37.xml"/><Relationship Id="rId46" Type="http://schemas.openxmlformats.org/officeDocument/2006/relationships/slide" Target="slides/slide40.xml"/><Relationship Id="rId45" Type="http://schemas.openxmlformats.org/officeDocument/2006/relationships/slide" Target="slides/slide39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48" Type="http://schemas.openxmlformats.org/officeDocument/2006/relationships/slide" Target="slides/slide42.xml"/><Relationship Id="rId47" Type="http://schemas.openxmlformats.org/officeDocument/2006/relationships/slide" Target="slides/slide41.xml"/><Relationship Id="rId49" Type="http://schemas.openxmlformats.org/officeDocument/2006/relationships/slide" Target="slides/slide43.xml"/><Relationship Id="rId5" Type="http://schemas.openxmlformats.org/officeDocument/2006/relationships/slideMaster" Target="slideMasters/slideMaster2.xml"/><Relationship Id="rId6" Type="http://schemas.openxmlformats.org/officeDocument/2006/relationships/notesMaster" Target="notesMasters/notesMaster1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31" Type="http://schemas.openxmlformats.org/officeDocument/2006/relationships/slide" Target="slides/slide25.xml"/><Relationship Id="rId30" Type="http://schemas.openxmlformats.org/officeDocument/2006/relationships/slide" Target="slides/slide24.xml"/><Relationship Id="rId33" Type="http://schemas.openxmlformats.org/officeDocument/2006/relationships/slide" Target="slides/slide27.xml"/><Relationship Id="rId32" Type="http://schemas.openxmlformats.org/officeDocument/2006/relationships/slide" Target="slides/slide26.xml"/><Relationship Id="rId35" Type="http://schemas.openxmlformats.org/officeDocument/2006/relationships/slide" Target="slides/slide29.xml"/><Relationship Id="rId34" Type="http://schemas.openxmlformats.org/officeDocument/2006/relationships/slide" Target="slides/slide28.xml"/><Relationship Id="rId37" Type="http://schemas.openxmlformats.org/officeDocument/2006/relationships/slide" Target="slides/slide31.xml"/><Relationship Id="rId36" Type="http://schemas.openxmlformats.org/officeDocument/2006/relationships/slide" Target="slides/slide30.xml"/><Relationship Id="rId39" Type="http://schemas.openxmlformats.org/officeDocument/2006/relationships/slide" Target="slides/slide33.xml"/><Relationship Id="rId38" Type="http://schemas.openxmlformats.org/officeDocument/2006/relationships/slide" Target="slides/slide32.xml"/><Relationship Id="rId20" Type="http://schemas.openxmlformats.org/officeDocument/2006/relationships/slide" Target="slides/slide14.xml"/><Relationship Id="rId22" Type="http://schemas.openxmlformats.org/officeDocument/2006/relationships/slide" Target="slides/slide16.xml"/><Relationship Id="rId21" Type="http://schemas.openxmlformats.org/officeDocument/2006/relationships/slide" Target="slides/slide15.xml"/><Relationship Id="rId24" Type="http://schemas.openxmlformats.org/officeDocument/2006/relationships/slide" Target="slides/slide18.xml"/><Relationship Id="rId23" Type="http://schemas.openxmlformats.org/officeDocument/2006/relationships/slide" Target="slides/slide17.xml"/><Relationship Id="rId60" Type="http://schemas.openxmlformats.org/officeDocument/2006/relationships/font" Target="fonts/Oswald-bold.fntdata"/><Relationship Id="rId26" Type="http://schemas.openxmlformats.org/officeDocument/2006/relationships/slide" Target="slides/slide20.xml"/><Relationship Id="rId25" Type="http://schemas.openxmlformats.org/officeDocument/2006/relationships/slide" Target="slides/slide19.xml"/><Relationship Id="rId28" Type="http://schemas.openxmlformats.org/officeDocument/2006/relationships/slide" Target="slides/slide22.xml"/><Relationship Id="rId27" Type="http://schemas.openxmlformats.org/officeDocument/2006/relationships/slide" Target="slides/slide21.xml"/><Relationship Id="rId29" Type="http://schemas.openxmlformats.org/officeDocument/2006/relationships/slide" Target="slides/slide23.xml"/><Relationship Id="rId51" Type="http://schemas.openxmlformats.org/officeDocument/2006/relationships/slide" Target="slides/slide45.xml"/><Relationship Id="rId50" Type="http://schemas.openxmlformats.org/officeDocument/2006/relationships/slide" Target="slides/slide44.xml"/><Relationship Id="rId53" Type="http://schemas.openxmlformats.org/officeDocument/2006/relationships/slide" Target="slides/slide47.xml"/><Relationship Id="rId52" Type="http://schemas.openxmlformats.org/officeDocument/2006/relationships/slide" Target="slides/slide46.xml"/><Relationship Id="rId11" Type="http://schemas.openxmlformats.org/officeDocument/2006/relationships/slide" Target="slides/slide5.xml"/><Relationship Id="rId55" Type="http://schemas.openxmlformats.org/officeDocument/2006/relationships/slide" Target="slides/slide49.xml"/><Relationship Id="rId10" Type="http://schemas.openxmlformats.org/officeDocument/2006/relationships/slide" Target="slides/slide4.xml"/><Relationship Id="rId54" Type="http://schemas.openxmlformats.org/officeDocument/2006/relationships/slide" Target="slides/slide48.xml"/><Relationship Id="rId13" Type="http://schemas.openxmlformats.org/officeDocument/2006/relationships/slide" Target="slides/slide7.xml"/><Relationship Id="rId57" Type="http://schemas.openxmlformats.org/officeDocument/2006/relationships/slide" Target="slides/slide51.xml"/><Relationship Id="rId12" Type="http://schemas.openxmlformats.org/officeDocument/2006/relationships/slide" Target="slides/slide6.xml"/><Relationship Id="rId56" Type="http://schemas.openxmlformats.org/officeDocument/2006/relationships/slide" Target="slides/slide50.xml"/><Relationship Id="rId15" Type="http://schemas.openxmlformats.org/officeDocument/2006/relationships/slide" Target="slides/slide9.xml"/><Relationship Id="rId59" Type="http://schemas.openxmlformats.org/officeDocument/2006/relationships/font" Target="fonts/Oswald-regular.fntdata"/><Relationship Id="rId14" Type="http://schemas.openxmlformats.org/officeDocument/2006/relationships/slide" Target="slides/slide8.xml"/><Relationship Id="rId58" Type="http://schemas.openxmlformats.org/officeDocument/2006/relationships/font" Target="fonts/Average-regular.fntdata"/><Relationship Id="rId17" Type="http://schemas.openxmlformats.org/officeDocument/2006/relationships/slide" Target="slides/slide11.xml"/><Relationship Id="rId16" Type="http://schemas.openxmlformats.org/officeDocument/2006/relationships/slide" Target="slides/slide10.xml"/><Relationship Id="rId19" Type="http://schemas.openxmlformats.org/officeDocument/2006/relationships/slide" Target="slides/slide13.xml"/><Relationship Id="rId18" Type="http://schemas.openxmlformats.org/officeDocument/2006/relationships/slide" Target="slides/slide1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g55a40cc93e_0_1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2" name="Google Shape;102;g55a40cc93e_0_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g563adc8d22_0_15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8" name="Google Shape;158;g563adc8d22_0_15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g57b9ffb380_0_9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4" name="Google Shape;164;g57b9ffb380_0_9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g57b9ffb380_0_12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0" name="Google Shape;170;g57b9ffb380_0_1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77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g57b9ffb380_0_11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9" name="Google Shape;179;g57b9ffb380_0_1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84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g57b9ffb380_0_10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6" name="Google Shape;186;g57b9ffb380_0_10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9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g5638a13010_0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3" name="Google Shape;193;g5638a13010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97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g57b9ffb380_0_9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9" name="Google Shape;199;g57b9ffb380_0_9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1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g57b9ffb380_0_14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3" name="Google Shape;213;g57b9ffb380_0_14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17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g57b9ffb380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9" name="Google Shape;219;g57b9ffb380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24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g57b9ffb380_0_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6" name="Google Shape;226;g57b9ffb380_0_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g57c0fc1045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7" name="Google Shape;107;g57c0fc1045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Done</a:t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33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g57b9ffb380_0_1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5" name="Google Shape;235;g57b9ffb380_0_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39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g57b9ffb380_0_2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1" name="Google Shape;241;g57b9ffb380_0_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46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g57b9ffb380_0_8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8" name="Google Shape;248;g57b9ffb380_0_8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53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g57b9ffb380_0_3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5" name="Google Shape;255;g57b9ffb380_0_3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59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g57b9ffb380_0_5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1" name="Google Shape;261;g57b9ffb380_0_5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66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g57b9ffb380_0_5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8" name="Google Shape;268;g57b9ffb380_0_5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73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g57b9ffb380_0_6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5" name="Google Shape;275;g57b9ffb380_0_6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79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Google Shape;280;g57b9ffb380_0_7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1" name="Google Shape;281;g57b9ffb380_0_7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88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Google Shape;289;g57b9ffb380_0_7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0" name="Google Shape;290;g57b9ffb380_0_7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96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Google Shape;297;g57b9ffb380_0_15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8" name="Google Shape;298;g57b9ffb380_0_15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g55a40cc93e_0_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3" name="Google Shape;113;g55a40cc93e_0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03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Google Shape;304;g57b9ffb380_0_18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5" name="Google Shape;305;g57b9ffb380_0_18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10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Google Shape;311;g57befc2376_0_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2" name="Google Shape;312;g57befc2376_0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18" name="Shape 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" name="Google Shape;319;g57befc2376_0_1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0" name="Google Shape;320;g57befc2376_0_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25" name="Shape 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" name="Google Shape;326;g57befc2376_0_2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7" name="Google Shape;327;g57befc2376_0_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31" name="Shape 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Google Shape;332;g57befc2376_0_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3" name="Google Shape;333;g57befc2376_0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38" name="Shape 3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" name="Google Shape;339;g57befc2376_0_3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0" name="Google Shape;340;g57befc2376_0_3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45" name="Shape 3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" name="Google Shape;346;g57befc2376_0_4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7" name="Google Shape;347;g57befc2376_0_4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53" name="Shape 3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4" name="Google Shape;354;g57befc2376_0_5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5" name="Google Shape;355;g57befc2376_0_5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60" name="Shape 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" name="Google Shape;361;g57b9ffb380_0_16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2" name="Google Shape;362;g57b9ffb380_0_16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69" name="Shape 3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" name="Google Shape;370;g57b9ffb380_0_17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1" name="Google Shape;371;g57b9ffb380_0_17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g563adc8d22_0_14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9" name="Google Shape;119;g563adc8d22_0_14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76" name="Shape 3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7" name="Google Shape;377;g57b9ffb380_0_18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8" name="Google Shape;378;g57b9ffb380_0_18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82" name="Shape 3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3" name="Google Shape;383;g57befc2376_0_1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4" name="Google Shape;384;g57befc2376_0_1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88" name="Shape 3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" name="Google Shape;389;g57befc2376_0_3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0" name="Google Shape;390;g57befc2376_0_3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94" name="Shape 3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5" name="Google Shape;395;g57befc2376_0_6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6" name="Google Shape;396;g57befc2376_0_6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01" name="Shape 4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2" name="Google Shape;402;g57befc2376_0_7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3" name="Google Shape;403;g57befc2376_0_7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07" name="Shape 4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8" name="Google Shape;408;g57befc2376_0_7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9" name="Google Shape;409;g57befc2376_0_7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13" name="Shape 4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4" name="Google Shape;414;g57befc2376_0_8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5" name="Google Shape;415;g57befc2376_0_8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20" name="Shape 4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1" name="Google Shape;421;g57befc2376_0_9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2" name="Google Shape;422;g57befc2376_0_9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26" name="Shape 4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7" name="Google Shape;427;g57befc2376_0_9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8" name="Google Shape;428;g57befc2376_0_9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33" name="Shape 4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4" name="Google Shape;434;g57befc2376_0_10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5" name="Google Shape;435;g57befc2376_0_10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g563adc8d22_0_13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5" name="Google Shape;125;g563adc8d22_0_13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39" name="Shape 4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" name="Google Shape;440;g57befc2376_0_12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1" name="Google Shape;441;g57befc2376_0_1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45" name="Shape 4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6" name="Google Shape;446;g57befc2376_0_11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7" name="Google Shape;447;g57befc2376_0_1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g563adc8d22_0_15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2" name="Google Shape;132;g563adc8d22_0_15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g563adc8d22_0_14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1" name="Google Shape;141;g563adc8d22_0_14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g57c0fc1045_0_6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7" name="Google Shape;147;g57c0fc1045_0_6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g57c0fc1045_0_6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3" name="Google Shape;153;g57c0fc1045_0_6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5" name="Google Shape;55;p14"/>
          <p:cNvGrpSpPr/>
          <p:nvPr/>
        </p:nvGrpSpPr>
        <p:grpSpPr>
          <a:xfrm>
            <a:off x="4350279" y="2855377"/>
            <a:ext cx="443589" cy="105632"/>
            <a:chOff x="4137525" y="2915950"/>
            <a:chExt cx="869100" cy="207000"/>
          </a:xfrm>
        </p:grpSpPr>
        <p:sp>
          <p:nvSpPr>
            <p:cNvPr id="56" name="Google Shape;56;p14"/>
            <p:cNvSpPr/>
            <p:nvPr/>
          </p:nvSpPr>
          <p:spPr>
            <a:xfrm>
              <a:off x="4468575" y="2915950"/>
              <a:ext cx="207000" cy="207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" name="Google Shape;57;p14"/>
            <p:cNvSpPr/>
            <p:nvPr/>
          </p:nvSpPr>
          <p:spPr>
            <a:xfrm>
              <a:off x="4799625" y="2915950"/>
              <a:ext cx="207000" cy="207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" name="Google Shape;58;p14"/>
            <p:cNvSpPr/>
            <p:nvPr/>
          </p:nvSpPr>
          <p:spPr>
            <a:xfrm>
              <a:off x="4137525" y="2915950"/>
              <a:ext cx="207000" cy="207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59" name="Google Shape;59;p14"/>
          <p:cNvSpPr txBox="1"/>
          <p:nvPr>
            <p:ph type="ctrTitle"/>
          </p:nvPr>
        </p:nvSpPr>
        <p:spPr>
          <a:xfrm>
            <a:off x="671258" y="990800"/>
            <a:ext cx="7801500" cy="17301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60" name="Google Shape;60;p14"/>
          <p:cNvSpPr txBox="1"/>
          <p:nvPr>
            <p:ph idx="1" type="subTitle"/>
          </p:nvPr>
        </p:nvSpPr>
        <p:spPr>
          <a:xfrm>
            <a:off x="671250" y="3174876"/>
            <a:ext cx="78015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61" name="Google Shape;61;p14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5"/>
          <p:cNvSpPr txBox="1"/>
          <p:nvPr>
            <p:ph type="title"/>
          </p:nvPr>
        </p:nvSpPr>
        <p:spPr>
          <a:xfrm>
            <a:off x="671250" y="2141250"/>
            <a:ext cx="7852200" cy="8610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64" name="Google Shape;64;p15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body" type="tx">
  <p:cSld name="TITLE_AND_BODY"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67" name="Google Shape;67;p16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68" name="Google Shape;68;p16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two columns" type="twoColTx">
  <p:cSld name="TITLE_AND_TWO_COLUMNS"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71" name="Google Shape;71;p17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72" name="Google Shape;72;p17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73" name="Google Shape;73;p17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76" name="Google Shape;76;p18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One column text">
  <p:cSld name="ONE_COLUMN_TEXT"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9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79" name="Google Shape;79;p19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04800" lvl="0" marL="4572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80" name="Google Shape;80;p19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Main point">
  <p:cSld name="MAIN_POINT">
    <p:bg>
      <p:bgPr>
        <a:solidFill>
          <a:schemeClr val="lt2"/>
        </a:solidFill>
      </p:bgPr>
    </p:bg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20"/>
          <p:cNvSpPr txBox="1"/>
          <p:nvPr>
            <p:ph type="title"/>
          </p:nvPr>
        </p:nvSpPr>
        <p:spPr>
          <a:xfrm>
            <a:off x="490250" y="526350"/>
            <a:ext cx="62271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83" name="Google Shape;83;p20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>
                <a:solidFill>
                  <a:schemeClr val="lt1"/>
                </a:solidFill>
              </a:defRPr>
            </a:lvl1pPr>
            <a:lvl2pPr lvl="1" rtl="0">
              <a:buNone/>
              <a:defRPr>
                <a:solidFill>
                  <a:schemeClr val="lt1"/>
                </a:solidFill>
              </a:defRPr>
            </a:lvl2pPr>
            <a:lvl3pPr lvl="2" rtl="0">
              <a:buNone/>
              <a:defRPr>
                <a:solidFill>
                  <a:schemeClr val="lt1"/>
                </a:solidFill>
              </a:defRPr>
            </a:lvl3pPr>
            <a:lvl4pPr lvl="3" rtl="0">
              <a:buNone/>
              <a:defRPr>
                <a:solidFill>
                  <a:schemeClr val="lt1"/>
                </a:solidFill>
              </a:defRPr>
            </a:lvl4pPr>
            <a:lvl5pPr lvl="4" rtl="0">
              <a:buNone/>
              <a:defRPr>
                <a:solidFill>
                  <a:schemeClr val="lt1"/>
                </a:solidFill>
              </a:defRPr>
            </a:lvl5pPr>
            <a:lvl6pPr lvl="5" rtl="0">
              <a:buNone/>
              <a:defRPr>
                <a:solidFill>
                  <a:schemeClr val="lt1"/>
                </a:solidFill>
              </a:defRPr>
            </a:lvl6pPr>
            <a:lvl7pPr lvl="6" rtl="0">
              <a:buNone/>
              <a:defRPr>
                <a:solidFill>
                  <a:schemeClr val="lt1"/>
                </a:solidFill>
              </a:defRPr>
            </a:lvl7pPr>
            <a:lvl8pPr lvl="7" rtl="0">
              <a:buNone/>
              <a:defRPr>
                <a:solidFill>
                  <a:schemeClr val="lt1"/>
                </a:solidFill>
              </a:defRPr>
            </a:lvl8pPr>
            <a:lvl9pPr lvl="8" rtl="0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title and description">
  <p:cSld name="SECTION_TITLE_AND_DESCRIPTION"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21"/>
          <p:cNvSpPr/>
          <p:nvPr/>
        </p:nvSpPr>
        <p:spPr>
          <a:xfrm>
            <a:off x="4572000" y="0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86" name="Google Shape;86;p21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87" name="Google Shape;87;p21"/>
          <p:cNvSpPr txBox="1"/>
          <p:nvPr>
            <p:ph type="title"/>
          </p:nvPr>
        </p:nvSpPr>
        <p:spPr>
          <a:xfrm>
            <a:off x="265500" y="1081400"/>
            <a:ext cx="4045200" cy="17103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88" name="Google Shape;88;p21"/>
          <p:cNvSpPr txBox="1"/>
          <p:nvPr>
            <p:ph idx="1" type="subTitle"/>
          </p:nvPr>
        </p:nvSpPr>
        <p:spPr>
          <a:xfrm>
            <a:off x="265500" y="2845201"/>
            <a:ext cx="4045200" cy="13455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89" name="Google Shape;89;p21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indent="-317500" lvl="1" marL="9144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indent="-317500" lvl="2" marL="13716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indent="-317500" lvl="3" marL="18288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indent="-317500" lvl="4" marL="22860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indent="-317500" lvl="5" marL="27432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indent="-317500" lvl="6" marL="32004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indent="-317500" lvl="7" marL="36576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indent="-317500" lvl="8" marL="4114800" rtl="0"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90" name="Google Shape;90;p21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>
                <a:solidFill>
                  <a:schemeClr val="lt1"/>
                </a:solidFill>
              </a:defRPr>
            </a:lvl1pPr>
            <a:lvl2pPr lvl="1" rtl="0">
              <a:buNone/>
              <a:defRPr>
                <a:solidFill>
                  <a:schemeClr val="lt1"/>
                </a:solidFill>
              </a:defRPr>
            </a:lvl2pPr>
            <a:lvl3pPr lvl="2" rtl="0">
              <a:buNone/>
              <a:defRPr>
                <a:solidFill>
                  <a:schemeClr val="lt1"/>
                </a:solidFill>
              </a:defRPr>
            </a:lvl3pPr>
            <a:lvl4pPr lvl="3" rtl="0">
              <a:buNone/>
              <a:defRPr>
                <a:solidFill>
                  <a:schemeClr val="lt1"/>
                </a:solidFill>
              </a:defRPr>
            </a:lvl4pPr>
            <a:lvl5pPr lvl="4" rtl="0">
              <a:buNone/>
              <a:defRPr>
                <a:solidFill>
                  <a:schemeClr val="lt1"/>
                </a:solidFill>
              </a:defRPr>
            </a:lvl5pPr>
            <a:lvl6pPr lvl="5" rtl="0">
              <a:buNone/>
              <a:defRPr>
                <a:solidFill>
                  <a:schemeClr val="lt1"/>
                </a:solidFill>
              </a:defRPr>
            </a:lvl6pPr>
            <a:lvl7pPr lvl="6" rtl="0">
              <a:buNone/>
              <a:defRPr>
                <a:solidFill>
                  <a:schemeClr val="lt1"/>
                </a:solidFill>
              </a:defRPr>
            </a:lvl7pPr>
            <a:lvl8pPr lvl="7" rtl="0">
              <a:buNone/>
              <a:defRPr>
                <a:solidFill>
                  <a:schemeClr val="lt1"/>
                </a:solidFill>
              </a:defRPr>
            </a:lvl8pPr>
            <a:lvl9pPr lvl="8" rtl="0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aption">
  <p:cSld name="CAPTION_ONLY"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22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indent="-228600" lvl="0" marL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Oswald"/>
              <a:buNone/>
              <a:defRPr sz="21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1pPr>
          </a:lstStyle>
          <a:p/>
        </p:txBody>
      </p:sp>
      <p:sp>
        <p:nvSpPr>
          <p:cNvPr id="93" name="Google Shape;93;p22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ig number">
  <p:cSld name="BIG_NUMBER"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23"/>
          <p:cNvSpPr txBox="1"/>
          <p:nvPr>
            <p:ph hasCustomPrompt="1" type="title"/>
          </p:nvPr>
        </p:nvSpPr>
        <p:spPr>
          <a:xfrm>
            <a:off x="311700" y="1255275"/>
            <a:ext cx="8520600" cy="18906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96" name="Google Shape;96;p23"/>
          <p:cNvSpPr txBox="1"/>
          <p:nvPr>
            <p:ph idx="1" type="body"/>
          </p:nvPr>
        </p:nvSpPr>
        <p:spPr>
          <a:xfrm>
            <a:off x="311700" y="32284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42900" lvl="0" marL="457200" rtl="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97" name="Google Shape;97;p23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24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2" Type="http://schemas.openxmlformats.org/officeDocument/2006/relationships/theme" Target="../theme/theme3.xml"/><Relationship Id="rId9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slate">
    <p:bg>
      <p:bgPr>
        <a:solidFill>
          <a:schemeClr val="lt1"/>
        </a:solidFill>
      </p:bgPr>
    </p:bg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9pPr>
          </a:lstStyle>
          <a:p/>
        </p:txBody>
      </p:sp>
      <p:sp>
        <p:nvSpPr>
          <p:cNvPr id="52" name="Google Shape;52;p13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429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Average"/>
              <a:buChar char="●"/>
              <a:defRPr sz="18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1pPr>
            <a:lvl2pPr indent="-317500" lvl="1" marL="9144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○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2pPr>
            <a:lvl3pPr indent="-317500" lvl="2" marL="13716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■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3pPr>
            <a:lvl4pPr indent="-317500" lvl="3" marL="1828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●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4pPr>
            <a:lvl5pPr indent="-317500" lvl="4" marL="22860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○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5pPr>
            <a:lvl6pPr indent="-317500" lvl="5" marL="27432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■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6pPr>
            <a:lvl7pPr indent="-317500" lvl="6" marL="32004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●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7pPr>
            <a:lvl8pPr indent="-317500" lvl="7" marL="36576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○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8pPr>
            <a:lvl9pPr indent="-317500" lvl="8" marL="41148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accent3"/>
              </a:buClr>
              <a:buSzPts val="1400"/>
              <a:buFont typeface="Average"/>
              <a:buChar char="■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9pPr>
          </a:lstStyle>
          <a:p/>
        </p:txBody>
      </p:sp>
      <p:sp>
        <p:nvSpPr>
          <p:cNvPr id="53" name="Google Shape;53;p13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1pPr>
            <a:lvl2pPr lvl="1" rtl="0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2pPr>
            <a:lvl3pPr lvl="2" rtl="0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3pPr>
            <a:lvl4pPr lvl="3" rtl="0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4pPr>
            <a:lvl5pPr lvl="4" rtl="0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5pPr>
            <a:lvl6pPr lvl="5" rtl="0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6pPr>
            <a:lvl7pPr lvl="6" rtl="0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7pPr>
            <a:lvl8pPr lvl="7" rtl="0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8pPr>
            <a:lvl9pPr lvl="8" rtl="0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3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2.png"/><Relationship Id="rId4" Type="http://schemas.openxmlformats.org/officeDocument/2006/relationships/image" Target="../media/image19.png"/><Relationship Id="rId5" Type="http://schemas.openxmlformats.org/officeDocument/2006/relationships/image" Target="../media/image10.png"/><Relationship Id="rId6" Type="http://schemas.openxmlformats.org/officeDocument/2006/relationships/image" Target="../media/image8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58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7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65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3.png"/><Relationship Id="rId4" Type="http://schemas.openxmlformats.org/officeDocument/2006/relationships/image" Target="../media/image15.png"/><Relationship Id="rId9" Type="http://schemas.openxmlformats.org/officeDocument/2006/relationships/image" Target="../media/image17.png"/><Relationship Id="rId5" Type="http://schemas.openxmlformats.org/officeDocument/2006/relationships/image" Target="../media/image16.png"/><Relationship Id="rId6" Type="http://schemas.openxmlformats.org/officeDocument/2006/relationships/image" Target="../media/image14.png"/><Relationship Id="rId7" Type="http://schemas.openxmlformats.org/officeDocument/2006/relationships/image" Target="../media/image24.png"/><Relationship Id="rId8" Type="http://schemas.openxmlformats.org/officeDocument/2006/relationships/image" Target="../media/image23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26.png"/><Relationship Id="rId4" Type="http://schemas.openxmlformats.org/officeDocument/2006/relationships/image" Target="../media/image66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25.png"/><Relationship Id="rId4" Type="http://schemas.openxmlformats.org/officeDocument/2006/relationships/image" Target="../media/image22.png"/><Relationship Id="rId5" Type="http://schemas.openxmlformats.org/officeDocument/2006/relationships/image" Target="../media/image18.png"/><Relationship Id="rId6" Type="http://schemas.openxmlformats.org/officeDocument/2006/relationships/image" Target="../media/image20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55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21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64.png"/><Relationship Id="rId4" Type="http://schemas.openxmlformats.org/officeDocument/2006/relationships/image" Target="../media/image59.pn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35.pn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27.png"/><Relationship Id="rId4" Type="http://schemas.openxmlformats.org/officeDocument/2006/relationships/image" Target="../media/image53.pn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38.png"/><Relationship Id="rId4" Type="http://schemas.openxmlformats.org/officeDocument/2006/relationships/image" Target="../media/image52.png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32.png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29.png"/><Relationship Id="rId4" Type="http://schemas.openxmlformats.org/officeDocument/2006/relationships/image" Target="../media/image56.png"/><Relationship Id="rId5" Type="http://schemas.openxmlformats.org/officeDocument/2006/relationships/image" Target="../media/image37.png"/><Relationship Id="rId6" Type="http://schemas.openxmlformats.org/officeDocument/2006/relationships/image" Target="../media/image45.png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57.png"/><Relationship Id="rId4" Type="http://schemas.openxmlformats.org/officeDocument/2006/relationships/image" Target="../media/image61.png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29.xml"/><Relationship Id="rId3" Type="http://schemas.openxmlformats.org/officeDocument/2006/relationships/image" Target="../media/image36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5.png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30.xml"/><Relationship Id="rId3" Type="http://schemas.openxmlformats.org/officeDocument/2006/relationships/image" Target="../media/image54.png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31.xml"/><Relationship Id="rId3" Type="http://schemas.openxmlformats.org/officeDocument/2006/relationships/image" Target="../media/image54.png"/><Relationship Id="rId4" Type="http://schemas.openxmlformats.org/officeDocument/2006/relationships/image" Target="../media/image28.png"/><Relationship Id="rId5" Type="http://schemas.openxmlformats.org/officeDocument/2006/relationships/image" Target="../media/image33.png"/></Relationships>
</file>

<file path=ppt/slides/_rels/slide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32.xml"/><Relationship Id="rId3" Type="http://schemas.openxmlformats.org/officeDocument/2006/relationships/image" Target="../media/image30.png"/><Relationship Id="rId4" Type="http://schemas.openxmlformats.org/officeDocument/2006/relationships/image" Target="../media/image31.png"/></Relationships>
</file>

<file path=ppt/slides/_rels/slide3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33.xml"/><Relationship Id="rId3" Type="http://schemas.openxmlformats.org/officeDocument/2006/relationships/image" Target="../media/image34.png"/></Relationships>
</file>

<file path=ppt/slides/_rels/slide3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34.xml"/><Relationship Id="rId3" Type="http://schemas.openxmlformats.org/officeDocument/2006/relationships/image" Target="../media/image42.png"/></Relationships>
</file>

<file path=ppt/slides/_rels/slide3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35.xml"/><Relationship Id="rId3" Type="http://schemas.openxmlformats.org/officeDocument/2006/relationships/image" Target="../media/image44.png"/></Relationships>
</file>

<file path=ppt/slides/_rels/slide3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36.xml"/><Relationship Id="rId3" Type="http://schemas.openxmlformats.org/officeDocument/2006/relationships/image" Target="../media/image67.png"/></Relationships>
</file>

<file path=ppt/slides/_rels/slide3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37.xml"/><Relationship Id="rId3" Type="http://schemas.openxmlformats.org/officeDocument/2006/relationships/image" Target="../media/image63.png"/><Relationship Id="rId4" Type="http://schemas.openxmlformats.org/officeDocument/2006/relationships/image" Target="../media/image69.png"/></Relationships>
</file>

<file path=ppt/slides/_rels/slide3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38.xml"/><Relationship Id="rId3" Type="http://schemas.openxmlformats.org/officeDocument/2006/relationships/image" Target="../media/image39.png"/><Relationship Id="rId4" Type="http://schemas.openxmlformats.org/officeDocument/2006/relationships/image" Target="../media/image41.png"/><Relationship Id="rId5" Type="http://schemas.openxmlformats.org/officeDocument/2006/relationships/image" Target="../media/image40.png"/></Relationships>
</file>

<file path=ppt/slides/_rels/slide3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39.xml"/><Relationship Id="rId3" Type="http://schemas.openxmlformats.org/officeDocument/2006/relationships/image" Target="../media/image46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.png"/></Relationships>
</file>

<file path=ppt/slides/_rels/slide4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40.xml"/><Relationship Id="rId3" Type="http://schemas.openxmlformats.org/officeDocument/2006/relationships/image" Target="../media/image47.png"/></Relationships>
</file>

<file path=ppt/slides/_rels/slide4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41.xml"/></Relationships>
</file>

<file path=ppt/slides/_rels/slide4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42.xml"/><Relationship Id="rId3" Type="http://schemas.openxmlformats.org/officeDocument/2006/relationships/image" Target="../media/image43.png"/></Relationships>
</file>

<file path=ppt/slides/_rels/slide4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43.xml"/><Relationship Id="rId3" Type="http://schemas.openxmlformats.org/officeDocument/2006/relationships/image" Target="../media/image51.png"/></Relationships>
</file>

<file path=ppt/slides/_rels/slide4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44.xml"/><Relationship Id="rId3" Type="http://schemas.openxmlformats.org/officeDocument/2006/relationships/image" Target="../media/image49.png"/></Relationships>
</file>

<file path=ppt/slides/_rels/slide4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45.xml"/><Relationship Id="rId3" Type="http://schemas.openxmlformats.org/officeDocument/2006/relationships/image" Target="../media/image60.png"/></Relationships>
</file>

<file path=ppt/slides/_rels/slide4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46.xml"/><Relationship Id="rId3" Type="http://schemas.openxmlformats.org/officeDocument/2006/relationships/image" Target="../media/image68.png"/></Relationships>
</file>

<file path=ppt/slides/_rels/slide4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47.xml"/><Relationship Id="rId3" Type="http://schemas.openxmlformats.org/officeDocument/2006/relationships/image" Target="../media/image50.png"/></Relationships>
</file>

<file path=ppt/slides/_rels/slide4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48.xml"/><Relationship Id="rId3" Type="http://schemas.openxmlformats.org/officeDocument/2006/relationships/image" Target="../media/image48.png"/></Relationships>
</file>

<file path=ppt/slides/_rels/slide4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49.xml"/><Relationship Id="rId3" Type="http://schemas.openxmlformats.org/officeDocument/2006/relationships/image" Target="../media/image62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1.png"/></Relationships>
</file>

<file path=ppt/slides/_rels/slide5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50.xml"/></Relationships>
</file>

<file path=ppt/slides/_rels/slide5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51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6.png"/><Relationship Id="rId4" Type="http://schemas.openxmlformats.org/officeDocument/2006/relationships/image" Target="../media/image11.png"/><Relationship Id="rId5" Type="http://schemas.openxmlformats.org/officeDocument/2006/relationships/image" Target="../media/image9.png"/><Relationship Id="rId6" Type="http://schemas.openxmlformats.org/officeDocument/2006/relationships/image" Target="../media/image4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" name="Google Shape;104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371517" y="152400"/>
            <a:ext cx="4034266" cy="4838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3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Why is backpropagation bad?</a:t>
            </a:r>
            <a:endParaRPr/>
          </a:p>
        </p:txBody>
      </p:sp>
      <p:sp>
        <p:nvSpPr>
          <p:cNvPr id="161" name="Google Shape;161;p3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Myopic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Slow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Can get stuck in flat places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In practice, needs modifications like Adam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rPr lang="en"/>
              <a:t>Lack of meaning/ modularity</a:t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3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Weight perturbation</a:t>
            </a:r>
            <a:endParaRPr/>
          </a:p>
        </p:txBody>
      </p:sp>
      <p:pic>
        <p:nvPicPr>
          <p:cNvPr id="167" name="Google Shape;167;p35"/>
          <p:cNvPicPr preferRelativeResize="0"/>
          <p:nvPr/>
        </p:nvPicPr>
        <p:blipFill rotWithShape="1">
          <a:blip r:embed="rId3">
            <a:alphaModFix/>
          </a:blip>
          <a:srcRect b="0" l="5767" r="0" t="0"/>
          <a:stretch/>
        </p:blipFill>
        <p:spPr>
          <a:xfrm>
            <a:off x="5738225" y="0"/>
            <a:ext cx="3405776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3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 scaling problem</a:t>
            </a:r>
            <a:endParaRPr/>
          </a:p>
        </p:txBody>
      </p:sp>
      <p:pic>
        <p:nvPicPr>
          <p:cNvPr id="173" name="Google Shape;173;p3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1700" y="1770425"/>
            <a:ext cx="5629275" cy="933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4" name="Google Shape;174;p3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11700" y="2799650"/>
            <a:ext cx="3362325" cy="381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5" name="Google Shape;175;p3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11700" y="1293650"/>
            <a:ext cx="2162175" cy="381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6" name="Google Shape;176;p36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09025" y="3616175"/>
            <a:ext cx="2133600" cy="8286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3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Realistic BP is about as old as BP</a:t>
            </a:r>
            <a:endParaRPr/>
          </a:p>
        </p:txBody>
      </p:sp>
      <p:pic>
        <p:nvPicPr>
          <p:cNvPr id="182" name="Google Shape;182;p3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991829" y="1152475"/>
            <a:ext cx="3918550" cy="3534401"/>
          </a:xfrm>
          <a:prstGeom prst="rect">
            <a:avLst/>
          </a:prstGeom>
          <a:noFill/>
          <a:ln>
            <a:noFill/>
          </a:ln>
        </p:spPr>
      </p:pic>
      <p:sp>
        <p:nvSpPr>
          <p:cNvPr id="183" name="Google Shape;183;p37"/>
          <p:cNvSpPr txBox="1"/>
          <p:nvPr/>
        </p:nvSpPr>
        <p:spPr>
          <a:xfrm>
            <a:off x="792875" y="4235325"/>
            <a:ext cx="3000000" cy="567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8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Boltzmann machines</a:t>
            </a:r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87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3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Xie and Seung</a:t>
            </a:r>
            <a:endParaRPr/>
          </a:p>
        </p:txBody>
      </p:sp>
      <p:pic>
        <p:nvPicPr>
          <p:cNvPr id="189" name="Google Shape;189;p3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969946" y="0"/>
            <a:ext cx="4174057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90" name="Google Shape;190;p38"/>
          <p:cNvSpPr txBox="1"/>
          <p:nvPr/>
        </p:nvSpPr>
        <p:spPr>
          <a:xfrm>
            <a:off x="311700" y="4461825"/>
            <a:ext cx="3000000" cy="567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8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Continuous variables</a:t>
            </a:r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94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3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Intuition</a:t>
            </a:r>
            <a:endParaRPr/>
          </a:p>
        </p:txBody>
      </p:sp>
      <p:pic>
        <p:nvPicPr>
          <p:cNvPr id="196" name="Google Shape;196;p3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828375" y="1085150"/>
            <a:ext cx="4728930" cy="3820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00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4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Backpropagation					Contrastive Hebbian</a:t>
            </a:r>
            <a:endParaRPr/>
          </a:p>
        </p:txBody>
      </p:sp>
      <p:pic>
        <p:nvPicPr>
          <p:cNvPr id="202" name="Google Shape;202;p4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48775" y="1132375"/>
            <a:ext cx="2266950" cy="419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3" name="Google Shape;203;p4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22475" y="1703875"/>
            <a:ext cx="1895475" cy="314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04" name="Google Shape;204;p4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22476" y="2170600"/>
            <a:ext cx="1794267" cy="419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5" name="Google Shape;205;p40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822477" y="2742100"/>
            <a:ext cx="1794275" cy="505431"/>
          </a:xfrm>
          <a:prstGeom prst="rect">
            <a:avLst/>
          </a:prstGeom>
          <a:noFill/>
          <a:ln>
            <a:noFill/>
          </a:ln>
        </p:spPr>
      </p:pic>
      <p:sp>
        <p:nvSpPr>
          <p:cNvPr id="206" name="Google Shape;206;p40"/>
          <p:cNvSpPr txBox="1"/>
          <p:nvPr/>
        </p:nvSpPr>
        <p:spPr>
          <a:xfrm>
            <a:off x="311700" y="4367450"/>
            <a:ext cx="8635200" cy="567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8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But we need two variables, weight symmetry, weak feedback weights,  exponentially growing learning rates </a:t>
            </a:r>
            <a:endParaRPr/>
          </a:p>
        </p:txBody>
      </p:sp>
      <p:pic>
        <p:nvPicPr>
          <p:cNvPr id="207" name="Google Shape;207;p40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4719640" y="1055575"/>
            <a:ext cx="3683835" cy="572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8" name="Google Shape;208;p40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4719640" y="2170600"/>
            <a:ext cx="3683835" cy="572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9" name="Google Shape;209;p40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4719648" y="1770288"/>
            <a:ext cx="2576475" cy="258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0" name="Google Shape;210;p40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4719643" y="2885300"/>
            <a:ext cx="3276600" cy="4667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14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4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Now, let’s get to Equilibrium propagation</a:t>
            </a:r>
            <a:endParaRPr/>
          </a:p>
        </p:txBody>
      </p:sp>
      <p:sp>
        <p:nvSpPr>
          <p:cNvPr id="216" name="Google Shape;216;p4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20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4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Continuous Hopfield network</a:t>
            </a:r>
            <a:endParaRPr/>
          </a:p>
        </p:txBody>
      </p:sp>
      <p:pic>
        <p:nvPicPr>
          <p:cNvPr id="222" name="Google Shape;222;p4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3150" y="1158675"/>
            <a:ext cx="4642300" cy="941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23" name="Google Shape;223;p4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52400" y="2516500"/>
            <a:ext cx="8839201" cy="141265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27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p4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Lyapunov function</a:t>
            </a:r>
            <a:endParaRPr/>
          </a:p>
        </p:txBody>
      </p:sp>
      <p:pic>
        <p:nvPicPr>
          <p:cNvPr id="229" name="Google Shape;229;p4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1700" y="3265250"/>
            <a:ext cx="5010150" cy="9715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0" name="Google Shape;230;p4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46775" y="1284250"/>
            <a:ext cx="5657850" cy="762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1" name="Google Shape;231;p4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60000" y="2350950"/>
            <a:ext cx="1485900" cy="609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2" name="Google Shape;232;p4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058800" y="2370000"/>
            <a:ext cx="2247900" cy="571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26"/>
          <p:cNvSpPr txBox="1"/>
          <p:nvPr>
            <p:ph type="ctrTitle"/>
          </p:nvPr>
        </p:nvSpPr>
        <p:spPr>
          <a:xfrm>
            <a:off x="671258" y="990800"/>
            <a:ext cx="7801500" cy="1730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latin typeface="Times New Roman"/>
                <a:ea typeface="Times New Roman"/>
                <a:cs typeface="Times New Roman"/>
                <a:sym typeface="Times New Roman"/>
              </a:rPr>
              <a:t>CIS 700-004: Lecture 13W</a:t>
            </a:r>
            <a:endParaRPr b="1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10" name="Google Shape;110;p26"/>
          <p:cNvSpPr txBox="1"/>
          <p:nvPr>
            <p:ph idx="1" type="subTitle"/>
          </p:nvPr>
        </p:nvSpPr>
        <p:spPr>
          <a:xfrm>
            <a:off x="671250" y="3174876"/>
            <a:ext cx="78015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Times New Roman"/>
                <a:ea typeface="Times New Roman"/>
                <a:cs typeface="Times New Roman"/>
                <a:sym typeface="Times New Roman"/>
              </a:rPr>
              <a:t>Neuroscience, Part II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Times New Roman"/>
                <a:ea typeface="Times New Roman"/>
                <a:cs typeface="Times New Roman"/>
                <a:sym typeface="Times New Roman"/>
              </a:rPr>
              <a:t>4/10/19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36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p4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 Lyapunov function for the continuous Hopfield network</a:t>
            </a:r>
            <a:endParaRPr/>
          </a:p>
        </p:txBody>
      </p:sp>
      <p:pic>
        <p:nvPicPr>
          <p:cNvPr id="238" name="Google Shape;238;p4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170125"/>
            <a:ext cx="8839200" cy="14098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42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p4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Example</a:t>
            </a:r>
            <a:endParaRPr/>
          </a:p>
        </p:txBody>
      </p:sp>
      <p:pic>
        <p:nvPicPr>
          <p:cNvPr id="244" name="Google Shape;244;p4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71275" y="1017725"/>
            <a:ext cx="8578300" cy="3275125"/>
          </a:xfrm>
          <a:prstGeom prst="rect">
            <a:avLst/>
          </a:prstGeom>
          <a:noFill/>
          <a:ln>
            <a:noFill/>
          </a:ln>
        </p:spPr>
      </p:pic>
      <p:sp>
        <p:nvSpPr>
          <p:cNvPr id="245" name="Google Shape;245;p45"/>
          <p:cNvSpPr txBox="1"/>
          <p:nvPr/>
        </p:nvSpPr>
        <p:spPr>
          <a:xfrm>
            <a:off x="6144000" y="4499575"/>
            <a:ext cx="3000000" cy="567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8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Scholarpedia</a:t>
            </a:r>
            <a:endParaRPr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49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p4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Setup of equilibrium propagation</a:t>
            </a:r>
            <a:endParaRPr/>
          </a:p>
        </p:txBody>
      </p:sp>
      <p:pic>
        <p:nvPicPr>
          <p:cNvPr id="251" name="Google Shape;251;p4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05400" y="1160700"/>
            <a:ext cx="3747696" cy="3820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52" name="Google Shape;252;p4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175571" y="1160700"/>
            <a:ext cx="3319680" cy="38209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56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p4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Towards EP</a:t>
            </a:r>
            <a:endParaRPr/>
          </a:p>
        </p:txBody>
      </p:sp>
      <p:pic>
        <p:nvPicPr>
          <p:cNvPr id="258" name="Google Shape;258;p4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343700"/>
            <a:ext cx="8839203" cy="122805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62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Google Shape;263;p4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Nudging</a:t>
            </a:r>
            <a:endParaRPr/>
          </a:p>
        </p:txBody>
      </p:sp>
      <p:pic>
        <p:nvPicPr>
          <p:cNvPr id="264" name="Google Shape;264;p4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170125"/>
            <a:ext cx="3486150" cy="1181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65" name="Google Shape;265;p4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191700" y="1170125"/>
            <a:ext cx="3826901" cy="1140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69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Google Shape;270;p4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Overall dynamics</a:t>
            </a:r>
            <a:endParaRPr/>
          </a:p>
        </p:txBody>
      </p:sp>
      <p:pic>
        <p:nvPicPr>
          <p:cNvPr id="271" name="Google Shape;271;p4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370625" y="1557050"/>
            <a:ext cx="2609850" cy="133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72" name="Google Shape;272;p4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218850" y="3269475"/>
            <a:ext cx="6477000" cy="1485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76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p5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Convergence</a:t>
            </a:r>
            <a:endParaRPr/>
          </a:p>
        </p:txBody>
      </p:sp>
      <p:pic>
        <p:nvPicPr>
          <p:cNvPr id="278" name="Google Shape;278;p5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887375"/>
            <a:ext cx="8839201" cy="11944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82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Google Shape;283;p5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The components</a:t>
            </a:r>
            <a:endParaRPr/>
          </a:p>
        </p:txBody>
      </p:sp>
      <p:pic>
        <p:nvPicPr>
          <p:cNvPr id="284" name="Google Shape;284;p5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1700" y="1214375"/>
            <a:ext cx="2717924" cy="866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85" name="Google Shape;285;p5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11700" y="2233400"/>
            <a:ext cx="5605600" cy="1144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86" name="Google Shape;286;p5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11700" y="3946450"/>
            <a:ext cx="1697525" cy="773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87" name="Google Shape;287;p51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236875" y="3946450"/>
            <a:ext cx="2362938" cy="773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9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Google Shape;292;p5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Simple update rule gives rise to SGD</a:t>
            </a:r>
            <a:endParaRPr/>
          </a:p>
        </p:txBody>
      </p:sp>
      <p:pic>
        <p:nvPicPr>
          <p:cNvPr id="293" name="Google Shape;293;p5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55175" y="1152477"/>
            <a:ext cx="5968775" cy="859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94" name="Google Shape;294;p5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742674" y="2414776"/>
            <a:ext cx="4171512" cy="859500"/>
          </a:xfrm>
          <a:prstGeom prst="rect">
            <a:avLst/>
          </a:prstGeom>
          <a:noFill/>
          <a:ln>
            <a:noFill/>
          </a:ln>
        </p:spPr>
      </p:pic>
      <p:sp>
        <p:nvSpPr>
          <p:cNvPr id="295" name="Google Shape;295;p52"/>
          <p:cNvSpPr txBox="1"/>
          <p:nvPr/>
        </p:nvSpPr>
        <p:spPr>
          <a:xfrm>
            <a:off x="755175" y="4376025"/>
            <a:ext cx="8154000" cy="567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8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Relation to Xie: strong back-weights, weak clamping</a:t>
            </a:r>
            <a:endParaRPr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99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Google Shape;300;p5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Spike timing dependent plasticity </a:t>
            </a:r>
            <a:endParaRPr/>
          </a:p>
        </p:txBody>
      </p:sp>
      <p:pic>
        <p:nvPicPr>
          <p:cNvPr id="301" name="Google Shape;301;p5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46975" y="1104075"/>
            <a:ext cx="3636831" cy="3820975"/>
          </a:xfrm>
          <a:prstGeom prst="rect">
            <a:avLst/>
          </a:prstGeom>
          <a:noFill/>
          <a:ln>
            <a:noFill/>
          </a:ln>
        </p:spPr>
      </p:pic>
      <p:sp>
        <p:nvSpPr>
          <p:cNvPr id="302" name="Google Shape;302;p53"/>
          <p:cNvSpPr txBox="1"/>
          <p:nvPr/>
        </p:nvSpPr>
        <p:spPr>
          <a:xfrm>
            <a:off x="4700200" y="4357150"/>
            <a:ext cx="3000000" cy="567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8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Yang Dan and Mu-Ming Poo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2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Could the brain do something like backpropagation of error?</a:t>
            </a:r>
            <a:endParaRPr/>
          </a:p>
        </p:txBody>
      </p:sp>
      <p:pic>
        <p:nvPicPr>
          <p:cNvPr id="116" name="Google Shape;116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93700" y="1374475"/>
            <a:ext cx="6096000" cy="3429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06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Google Shape;307;p5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Feedback alignment</a:t>
            </a:r>
            <a:endParaRPr/>
          </a:p>
        </p:txBody>
      </p:sp>
      <p:pic>
        <p:nvPicPr>
          <p:cNvPr id="308" name="Google Shape;308;p5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755275" y="1170125"/>
            <a:ext cx="3633443" cy="1401625"/>
          </a:xfrm>
          <a:prstGeom prst="rect">
            <a:avLst/>
          </a:prstGeom>
          <a:noFill/>
          <a:ln>
            <a:noFill/>
          </a:ln>
        </p:spPr>
      </p:pic>
      <p:sp>
        <p:nvSpPr>
          <p:cNvPr id="309" name="Google Shape;309;p54"/>
          <p:cNvSpPr txBox="1"/>
          <p:nvPr/>
        </p:nvSpPr>
        <p:spPr>
          <a:xfrm>
            <a:off x="755175" y="4376025"/>
            <a:ext cx="8154000" cy="567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8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Lillicrap Tweed ...</a:t>
            </a:r>
            <a:endParaRPr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13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Google Shape;314;p5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Feedback alignment</a:t>
            </a:r>
            <a:endParaRPr/>
          </a:p>
        </p:txBody>
      </p:sp>
      <p:pic>
        <p:nvPicPr>
          <p:cNvPr id="315" name="Google Shape;315;p5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755275" y="1170125"/>
            <a:ext cx="3633443" cy="1401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16" name="Google Shape;316;p5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755275" y="2724150"/>
            <a:ext cx="3633450" cy="1459966"/>
          </a:xfrm>
          <a:prstGeom prst="rect">
            <a:avLst/>
          </a:prstGeom>
          <a:noFill/>
          <a:ln>
            <a:noFill/>
          </a:ln>
        </p:spPr>
      </p:pic>
      <p:pic>
        <p:nvPicPr>
          <p:cNvPr id="317" name="Google Shape;317;p5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652051" y="4409675"/>
            <a:ext cx="1300450" cy="277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2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Google Shape;322;p5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Works on linear problems</a:t>
            </a:r>
            <a:endParaRPr/>
          </a:p>
        </p:txBody>
      </p:sp>
      <p:pic>
        <p:nvPicPr>
          <p:cNvPr id="323" name="Google Shape;323;p5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2950" y="1783575"/>
            <a:ext cx="2990850" cy="2181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24" name="Google Shape;324;p5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814725" y="1759763"/>
            <a:ext cx="3190875" cy="2228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28" name="Shape 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Google Shape;329;p5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MNIST</a:t>
            </a:r>
            <a:endParaRPr/>
          </a:p>
        </p:txBody>
      </p:sp>
      <p:pic>
        <p:nvPicPr>
          <p:cNvPr id="330" name="Google Shape;330;p5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914650" y="1547625"/>
            <a:ext cx="3314700" cy="2381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34" name="Shape 3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" name="Google Shape;335;p5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Spiking MNIST</a:t>
            </a:r>
            <a:endParaRPr/>
          </a:p>
        </p:txBody>
      </p:sp>
      <p:pic>
        <p:nvPicPr>
          <p:cNvPr id="336" name="Google Shape;336;p5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162600" y="1179550"/>
            <a:ext cx="3819525" cy="2209800"/>
          </a:xfrm>
          <a:prstGeom prst="rect">
            <a:avLst/>
          </a:prstGeom>
          <a:noFill/>
          <a:ln>
            <a:noFill/>
          </a:ln>
        </p:spPr>
      </p:pic>
      <p:sp>
        <p:nvSpPr>
          <p:cNvPr id="337" name="Google Shape;337;p58"/>
          <p:cNvSpPr txBox="1"/>
          <p:nvPr/>
        </p:nvSpPr>
        <p:spPr>
          <a:xfrm>
            <a:off x="755175" y="4376025"/>
            <a:ext cx="8154000" cy="567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8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Samadi, Lillicrap,  Tweed</a:t>
            </a:r>
            <a:endParaRPr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41" name="Shape 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" name="Google Shape;342;p5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Predictive coding</a:t>
            </a:r>
            <a:endParaRPr/>
          </a:p>
        </p:txBody>
      </p:sp>
      <p:pic>
        <p:nvPicPr>
          <p:cNvPr id="343" name="Google Shape;343;p5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888925" y="1113500"/>
            <a:ext cx="4657725" cy="3276600"/>
          </a:xfrm>
          <a:prstGeom prst="rect">
            <a:avLst/>
          </a:prstGeom>
          <a:noFill/>
          <a:ln>
            <a:noFill/>
          </a:ln>
        </p:spPr>
      </p:pic>
      <p:sp>
        <p:nvSpPr>
          <p:cNvPr id="344" name="Google Shape;344;p59"/>
          <p:cNvSpPr txBox="1"/>
          <p:nvPr/>
        </p:nvSpPr>
        <p:spPr>
          <a:xfrm>
            <a:off x="0" y="4492200"/>
            <a:ext cx="9144000" cy="65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FFFFFF"/>
                </a:solidFill>
              </a:rPr>
              <a:t>Senn and Bengio</a:t>
            </a:r>
            <a:endParaRPr sz="1800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48" name="Shape 3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" name="Google Shape;349;p6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Learning to learn</a:t>
            </a:r>
            <a:endParaRPr/>
          </a:p>
        </p:txBody>
      </p:sp>
      <p:sp>
        <p:nvSpPr>
          <p:cNvPr id="350" name="Google Shape;350;p60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Simply broadcast the error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rPr lang="en"/>
              <a:t>Synthetic gradients</a:t>
            </a:r>
            <a:endParaRPr/>
          </a:p>
        </p:txBody>
      </p:sp>
      <p:sp>
        <p:nvSpPr>
          <p:cNvPr id="351" name="Google Shape;351;p60"/>
          <p:cNvSpPr txBox="1"/>
          <p:nvPr/>
        </p:nvSpPr>
        <p:spPr>
          <a:xfrm>
            <a:off x="0" y="4492200"/>
            <a:ext cx="9144000" cy="65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FFFFFF"/>
                </a:solidFill>
              </a:rPr>
              <a:t>Jaderberg et al</a:t>
            </a:r>
            <a:endParaRPr sz="1800">
              <a:solidFill>
                <a:srgbClr val="FFFFFF"/>
              </a:solidFill>
            </a:endParaRPr>
          </a:p>
        </p:txBody>
      </p:sp>
      <p:pic>
        <p:nvPicPr>
          <p:cNvPr id="352" name="Google Shape;352;p6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282799" y="1190450"/>
            <a:ext cx="5686401" cy="35188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56" name="Shape 3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" name="Google Shape;357;p6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Synthetic gradients</a:t>
            </a:r>
            <a:endParaRPr/>
          </a:p>
        </p:txBody>
      </p:sp>
      <p:pic>
        <p:nvPicPr>
          <p:cNvPr id="358" name="Google Shape;358;p6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170125"/>
            <a:ext cx="3726625" cy="1889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59" name="Google Shape;359;p6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822773" y="1170125"/>
            <a:ext cx="3670275" cy="31432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63" name="Shape 3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" name="Google Shape;364;p6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My PhD thesis: multiplexing spikes vs bursts</a:t>
            </a:r>
            <a:endParaRPr/>
          </a:p>
        </p:txBody>
      </p:sp>
      <p:pic>
        <p:nvPicPr>
          <p:cNvPr id="365" name="Google Shape;365;p6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170125"/>
            <a:ext cx="1676400" cy="2762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66" name="Google Shape;366;p6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981200" y="1170125"/>
            <a:ext cx="2352675" cy="2781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67" name="Google Shape;367;p6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486275" y="1170125"/>
            <a:ext cx="2409825" cy="1857375"/>
          </a:xfrm>
          <a:prstGeom prst="rect">
            <a:avLst/>
          </a:prstGeom>
          <a:noFill/>
          <a:ln>
            <a:noFill/>
          </a:ln>
        </p:spPr>
      </p:pic>
      <p:sp>
        <p:nvSpPr>
          <p:cNvPr id="368" name="Google Shape;368;p62"/>
          <p:cNvSpPr txBox="1"/>
          <p:nvPr/>
        </p:nvSpPr>
        <p:spPr>
          <a:xfrm>
            <a:off x="0" y="4492200"/>
            <a:ext cx="9144000" cy="65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FFFFFF"/>
                </a:solidFill>
              </a:rPr>
              <a:t>Larkum ME, Kaiser KM, Sakmann B 1999, Tsodyks &amp; Markram 1997</a:t>
            </a:r>
            <a:endParaRPr sz="1800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72" name="Shape 3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" name="Google Shape;373;p6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Division of labor</a:t>
            </a:r>
            <a:endParaRPr/>
          </a:p>
        </p:txBody>
      </p:sp>
      <p:pic>
        <p:nvPicPr>
          <p:cNvPr id="374" name="Google Shape;374;p6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060000" y="1227450"/>
            <a:ext cx="2673825" cy="2688600"/>
          </a:xfrm>
          <a:prstGeom prst="rect">
            <a:avLst/>
          </a:prstGeom>
          <a:noFill/>
          <a:ln>
            <a:noFill/>
          </a:ln>
        </p:spPr>
      </p:pic>
      <p:sp>
        <p:nvSpPr>
          <p:cNvPr id="375" name="Google Shape;375;p63"/>
          <p:cNvSpPr txBox="1"/>
          <p:nvPr/>
        </p:nvSpPr>
        <p:spPr>
          <a:xfrm>
            <a:off x="0" y="4492200"/>
            <a:ext cx="9144000" cy="65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FFFFFF"/>
                </a:solidFill>
              </a:rPr>
              <a:t>Kording and Konig 2001: supervised and unsupervised learning ...</a:t>
            </a:r>
            <a:endParaRPr sz="1800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2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What is a learning algorithm?</a:t>
            </a:r>
            <a:endParaRPr/>
          </a:p>
        </p:txBody>
      </p:sp>
      <p:pic>
        <p:nvPicPr>
          <p:cNvPr id="122" name="Google Shape;122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628150" y="2314575"/>
            <a:ext cx="1266825" cy="514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79" name="Shape 3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0" name="Google Shape;380;p6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Learning the Xor function  (MNISTy  back then)</a:t>
            </a:r>
            <a:endParaRPr/>
          </a:p>
        </p:txBody>
      </p:sp>
      <p:pic>
        <p:nvPicPr>
          <p:cNvPr id="381" name="Google Shape;381;p6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062000" y="1830325"/>
            <a:ext cx="3105150" cy="25336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85" name="Shape 3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6" name="Google Shape;386;p6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All proposals boil down to the multiplexing problem</a:t>
            </a:r>
            <a:endParaRPr/>
          </a:p>
        </p:txBody>
      </p:sp>
      <p:sp>
        <p:nvSpPr>
          <p:cNvPr id="387" name="Google Shape;387;p65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Contrastive Hebbian:  Early vs late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Predictive Coding/ Senn: Up vs down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My PhD  thesis: Spikes vs Bursts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Learning to learn: however it got there last time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91" name="Shape 3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2" name="Google Shape;392;p6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Common to all but feedback alignment: weight symmetry problem</a:t>
            </a:r>
            <a:endParaRPr/>
          </a:p>
        </p:txBody>
      </p:sp>
      <p:pic>
        <p:nvPicPr>
          <p:cNvPr id="393" name="Google Shape;393;p6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578250" y="2347913"/>
            <a:ext cx="1714500" cy="4476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97" name="Shape 3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8" name="Google Shape;398;p6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Regression discontinuity</a:t>
            </a:r>
            <a:endParaRPr/>
          </a:p>
        </p:txBody>
      </p:sp>
      <p:pic>
        <p:nvPicPr>
          <p:cNvPr id="399" name="Google Shape;399;p6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07200" y="1074350"/>
            <a:ext cx="3109623" cy="3820975"/>
          </a:xfrm>
          <a:prstGeom prst="rect">
            <a:avLst/>
          </a:prstGeom>
          <a:noFill/>
          <a:ln>
            <a:noFill/>
          </a:ln>
        </p:spPr>
      </p:pic>
      <p:sp>
        <p:nvSpPr>
          <p:cNvPr id="400" name="Google Shape;400;p67"/>
          <p:cNvSpPr txBox="1"/>
          <p:nvPr/>
        </p:nvSpPr>
        <p:spPr>
          <a:xfrm>
            <a:off x="3699700" y="4492200"/>
            <a:ext cx="5444400" cy="65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FFFFFF"/>
                </a:solidFill>
              </a:rPr>
              <a:t>Lawlor, Marinescu and Kording</a:t>
            </a:r>
            <a:endParaRPr sz="1800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04" name="Shape 4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5" name="Google Shape;405;p6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Thistlewaite and Campbell</a:t>
            </a:r>
            <a:endParaRPr/>
          </a:p>
        </p:txBody>
      </p:sp>
      <p:pic>
        <p:nvPicPr>
          <p:cNvPr id="406" name="Google Shape;406;p6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931627" y="1096025"/>
            <a:ext cx="5685097" cy="4047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10" name="Shape 4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1" name="Google Shape;411;p6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Maimonides rule</a:t>
            </a:r>
            <a:endParaRPr/>
          </a:p>
        </p:txBody>
      </p:sp>
      <p:pic>
        <p:nvPicPr>
          <p:cNvPr id="412" name="Google Shape;412;p6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490797" y="1338872"/>
            <a:ext cx="3107425" cy="3733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16" name="Shape 4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7" name="Google Shape;417;p7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Making weights symmetrical</a:t>
            </a:r>
            <a:endParaRPr/>
          </a:p>
        </p:txBody>
      </p:sp>
      <p:pic>
        <p:nvPicPr>
          <p:cNvPr id="418" name="Google Shape;418;p7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24650" y="1179575"/>
            <a:ext cx="5061452" cy="3820975"/>
          </a:xfrm>
          <a:prstGeom prst="rect">
            <a:avLst/>
          </a:prstGeom>
          <a:noFill/>
          <a:ln>
            <a:noFill/>
          </a:ln>
        </p:spPr>
      </p:pic>
      <p:sp>
        <p:nvSpPr>
          <p:cNvPr id="419" name="Google Shape;419;p70"/>
          <p:cNvSpPr txBox="1"/>
          <p:nvPr/>
        </p:nvSpPr>
        <p:spPr>
          <a:xfrm>
            <a:off x="5142175" y="737100"/>
            <a:ext cx="5819700" cy="67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FFFFFF"/>
                </a:solidFill>
                <a:latin typeface="Average"/>
                <a:ea typeface="Average"/>
                <a:cs typeface="Average"/>
                <a:sym typeface="Average"/>
              </a:rPr>
              <a:t>Downstream activity</a:t>
            </a:r>
            <a:endParaRPr sz="2400">
              <a:latin typeface="Average"/>
              <a:ea typeface="Average"/>
              <a:cs typeface="Average"/>
              <a:sym typeface="Average"/>
            </a:endParaRP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23" name="Shape 4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4" name="Google Shape;424;p7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 causal estimator</a:t>
            </a:r>
            <a:endParaRPr/>
          </a:p>
        </p:txBody>
      </p:sp>
      <p:pic>
        <p:nvPicPr>
          <p:cNvPr id="425" name="Google Shape;425;p7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170125"/>
            <a:ext cx="8839200" cy="324488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29" name="Shape 4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" name="Google Shape;430;p7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Realistic learning rule</a:t>
            </a:r>
            <a:endParaRPr/>
          </a:p>
        </p:txBody>
      </p:sp>
      <p:sp>
        <p:nvSpPr>
          <p:cNvPr id="431" name="Google Shape;431;p72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432" name="Google Shape;432;p7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1973461"/>
            <a:ext cx="9144000" cy="119657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36" name="Shape 4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7" name="Google Shape;437;p7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And optimization/ RL</a:t>
            </a:r>
            <a:endParaRPr/>
          </a:p>
        </p:txBody>
      </p:sp>
      <p:pic>
        <p:nvPicPr>
          <p:cNvPr id="438" name="Google Shape;438;p7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170125"/>
            <a:ext cx="8411643" cy="3820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2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What is a learning algorithm?</a:t>
            </a:r>
            <a:endParaRPr/>
          </a:p>
        </p:txBody>
      </p:sp>
      <p:sp>
        <p:nvSpPr>
          <p:cNvPr id="128" name="Google Shape;128;p29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129" name="Google Shape;129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490788" y="2000250"/>
            <a:ext cx="4467225" cy="1447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42" name="Shape 4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3" name="Google Shape;443;p7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Deep learning-inspired neuroscience</a:t>
            </a:r>
            <a:endParaRPr/>
          </a:p>
        </p:txBody>
      </p:sp>
      <p:sp>
        <p:nvSpPr>
          <p:cNvPr id="444" name="Google Shape;444;p7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Neuromodulators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	Dopamine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	Acetylcholine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	Serotonin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rPr lang="en"/>
              <a:t>Slice physiology</a:t>
            </a:r>
            <a:endParaRPr/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48" name="Shape 4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9" name="Google Shape;449;p7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Next week: full session on causality</a:t>
            </a:r>
            <a:endParaRPr/>
          </a:p>
        </p:txBody>
      </p:sp>
      <p:sp>
        <p:nvSpPr>
          <p:cNvPr id="450" name="Google Shape;450;p75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Don’t predict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rPr lang="en"/>
              <a:t>Find out what works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3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Why backpropagation works</a:t>
            </a:r>
            <a:endParaRPr/>
          </a:p>
        </p:txBody>
      </p:sp>
      <p:pic>
        <p:nvPicPr>
          <p:cNvPr id="135" name="Google Shape;135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702075" y="2998500"/>
            <a:ext cx="3739850" cy="1371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6" name="Google Shape;136;p3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04850" y="1267675"/>
            <a:ext cx="3330700" cy="1079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7" name="Google Shape;137;p3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046525" y="1267675"/>
            <a:ext cx="3217120" cy="1079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8" name="Google Shape;138;p30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165525" y="3493875"/>
            <a:ext cx="619125" cy="381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3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What makes backpropagation a good idea?</a:t>
            </a:r>
            <a:endParaRPr/>
          </a:p>
        </p:txBody>
      </p:sp>
      <p:sp>
        <p:nvSpPr>
          <p:cNvPr id="144" name="Google Shape;144;p3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3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What makes backpropagation a good idea?</a:t>
            </a:r>
            <a:endParaRPr/>
          </a:p>
        </p:txBody>
      </p:sp>
      <p:sp>
        <p:nvSpPr>
          <p:cNvPr id="150" name="Google Shape;150;p32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Greedy for small updates.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Cheap to compute.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rPr lang="en"/>
              <a:t>Unlikely to find poor local minimum in high dim.</a:t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3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Why is backpropagation bad?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Slate">
  <a:themeElements>
    <a:clrScheme name="Slate">
      <a:dk1>
        <a:srgbClr val="FFFFFF"/>
      </a:dk1>
      <a:lt1>
        <a:srgbClr val="37474F"/>
      </a:lt1>
      <a:dk2>
        <a:srgbClr val="9E9E9E"/>
      </a:dk2>
      <a:lt2>
        <a:srgbClr val="E0E0E0"/>
      </a:lt2>
      <a:accent1>
        <a:srgbClr val="616161"/>
      </a:accent1>
      <a:accent2>
        <a:srgbClr val="78909C"/>
      </a:accent2>
      <a:accent3>
        <a:srgbClr val="CACACA"/>
      </a:accent3>
      <a:accent4>
        <a:srgbClr val="64FFDA"/>
      </a:accent4>
      <a:accent5>
        <a:srgbClr val="FFD966"/>
      </a:accent5>
      <a:accent6>
        <a:srgbClr val="F5F5F5"/>
      </a:accent6>
      <a:hlink>
        <a:srgbClr val="FFD966"/>
      </a:hlink>
      <a:folHlink>
        <a:srgbClr val="FFD966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