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y="5143500" cx="9144000"/>
  <p:notesSz cx="6858000" cy="9144000"/>
  <p:embeddedFontLst>
    <p:embeddedFont>
      <p:font typeface="Average"/>
      <p:regular r:id="rId41"/>
    </p:embeddedFont>
    <p:embeddedFont>
      <p:font typeface="Oswald"/>
      <p:regular r:id="rId42"/>
      <p:bold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font" Target="fonts/Oswald-regular.fntdata"/><Relationship Id="rId41" Type="http://schemas.openxmlformats.org/officeDocument/2006/relationships/font" Target="fonts/Average-regular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43" Type="http://schemas.openxmlformats.org/officeDocument/2006/relationships/font" Target="fonts/Oswald-bold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quora.com/Why-are-GPUs-well-suited-to-deep-learning" TargetMode="External"/><Relationship Id="rId3" Type="http://schemas.openxmlformats.org/officeDocument/2006/relationships/hyperlink" Target="https://www.analyticsvidhya.com/blog/2017/05/gpus-necessary-for-deep-learning/" TargetMode="Externa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c7ac8015d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c7ac8015d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recognize *any* pattern. A network can implement *any* input output function. Can do anything that a turing machine 1937 can do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c7ac8015d_2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c7ac8015d_2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c7ac8015d_2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c7ac8015d_2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Arrogant comments: </a:t>
            </a: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</a:rPr>
              <a:t>the embryo of an electronic computer that [the Navy] expects will be able to walk, talk, see, write, reproduce itself and be conscious of its existence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c7ac8015d_2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c7ac8015d_2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c7ac8015d_2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c7ac8015d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c7ac8015d_2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c7ac8015d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c7ac8015d_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c7ac8015d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c7d6227e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c7d6227e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c6617fbda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c6617fbda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c6617fbda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c6617fbda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c6617fbda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c6617fbda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c7d6227e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c7d6227e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c6617fbda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c6617fbda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c6617fbda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c6617fbda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SVM converges to global optimum in O(n^2) with iterative minimization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c7d6227ec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c7d6227ec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c6617fbda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4c6617fbda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c6617fbda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c6617fbda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https://www.quora.com/Why-are-GPUs-well-suited-to-deep-learning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https://www.analyticsvidhya.com/blog/2017/05/gpus-necessary-for-deep-learning/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c6617fbda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4c6617fbda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c6617fbda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4c6617fbda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4c7d6227ec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4c7d6227ec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c6617fbda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4c6617fbda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c6617fbda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c6617fbd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4c7d6227e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4c7d6227e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4c7d6227ec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4c7d6227ec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4c7d6227ec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4c7d6227ec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4c7d6227ec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4c7d6227ec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4c6617fbda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4c6617fbda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4c7d6227ec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4c7d6227e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4c6617fbda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4c6617fbda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c6617fbda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c6617fbda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c6617fbda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c6617fbda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c6617fbda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c6617fbda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c6617fbda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c6617fbda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c7ac8015d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c7ac8015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c6617fbda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c6617fbda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Further work by Cajal, many inputs one output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cis700dl.com" TargetMode="External"/><Relationship Id="rId4" Type="http://schemas.openxmlformats.org/officeDocument/2006/relationships/hyperlink" Target="https://piazza.com/class/jqmuszskv4u68h" TargetMode="External"/><Relationship Id="rId5" Type="http://schemas.openxmlformats.org/officeDocument/2006/relationships/hyperlink" Target="https://canvas.upenn.edu/courses/1441100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CIS 700-004: Lecture 1W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 of Deep Learning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1/16/19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McCullochs - Pitts</a:t>
            </a:r>
            <a:endParaRPr/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0300" y="1080325"/>
            <a:ext cx="3157830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2"/>
          <p:cNvSpPr txBox="1"/>
          <p:nvPr/>
        </p:nvSpPr>
        <p:spPr>
          <a:xfrm>
            <a:off x="7241800" y="4049625"/>
            <a:ext cx="13500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1943: Also,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Inhibitory input of strength \infty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Retinal physiology</a:t>
            </a:r>
            <a:endParaRPr/>
          </a:p>
        </p:txBody>
      </p:sp>
      <p:pic>
        <p:nvPicPr>
          <p:cNvPr id="121" name="Google Shape;121;p23"/>
          <p:cNvPicPr preferRelativeResize="0"/>
          <p:nvPr/>
        </p:nvPicPr>
        <p:blipFill rotWithShape="1">
          <a:blip r:embed="rId3">
            <a:alphaModFix/>
          </a:blip>
          <a:srcRect b="0" l="36787" r="-6" t="16415"/>
          <a:stretch/>
        </p:blipFill>
        <p:spPr>
          <a:xfrm>
            <a:off x="1416725" y="1310100"/>
            <a:ext cx="3220675" cy="319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3"/>
          <p:cNvSpPr txBox="1"/>
          <p:nvPr/>
        </p:nvSpPr>
        <p:spPr>
          <a:xfrm>
            <a:off x="7241800" y="4049625"/>
            <a:ext cx="13500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1950: Kuffler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Retinal physiology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Rosenblatt’s perceptron</a:t>
            </a:r>
            <a:endParaRPr/>
          </a:p>
        </p:txBody>
      </p:sp>
      <p:pic>
        <p:nvPicPr>
          <p:cNvPr id="128" name="Google Shape;1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73700"/>
            <a:ext cx="4207900" cy="234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1050" y="1755425"/>
            <a:ext cx="1936475" cy="237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learning</a:t>
            </a:r>
            <a:endParaRPr/>
          </a:p>
        </p:txBody>
      </p:sp>
      <p:sp>
        <p:nvSpPr>
          <p:cNvPr id="135" name="Google Shape;13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Initialize randomly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If output error positive, lower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Hubel and Wiesel</a:t>
            </a:r>
            <a:endParaRPr/>
          </a:p>
        </p:txBody>
      </p:sp>
      <p:pic>
        <p:nvPicPr>
          <p:cNvPr id="141" name="Google Shape;14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425" y="1613844"/>
            <a:ext cx="3842150" cy="2544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8178" y="1613850"/>
            <a:ext cx="4220598" cy="254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mapping</a:t>
            </a:r>
            <a:endParaRPr/>
          </a:p>
        </p:txBody>
      </p:sp>
      <p:pic>
        <p:nvPicPr>
          <p:cNvPr id="148" name="Google Shape;1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8475" y="1170125"/>
            <a:ext cx="5757397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Neocognitron Fukushima</a:t>
            </a:r>
            <a:endParaRPr/>
          </a:p>
        </p:txBody>
      </p:sp>
      <p:pic>
        <p:nvPicPr>
          <p:cNvPr id="154" name="Google Shape;15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56275"/>
            <a:ext cx="3815425" cy="266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8"/>
          <p:cNvSpPr txBox="1"/>
          <p:nvPr/>
        </p:nvSpPr>
        <p:spPr>
          <a:xfrm>
            <a:off x="7241800" y="4658600"/>
            <a:ext cx="13500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1980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56" name="Google Shape;15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4598" y="1533537"/>
            <a:ext cx="3606826" cy="2706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Winter #1</a:t>
            </a:r>
            <a:endParaRPr/>
          </a:p>
        </p:txBody>
      </p:sp>
      <p:pic>
        <p:nvPicPr>
          <p:cNvPr id="162" name="Google Shape;16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0" cy="313597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9"/>
          <p:cNvSpPr txBox="1"/>
          <p:nvPr/>
        </p:nvSpPr>
        <p:spPr>
          <a:xfrm>
            <a:off x="6427450" y="3302650"/>
            <a:ext cx="14388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Realization of the xor problem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164" name="Google Shape;164;p29"/>
          <p:cNvCxnSpPr/>
          <p:nvPr/>
        </p:nvCxnSpPr>
        <p:spPr>
          <a:xfrm flipH="1" rot="10800000">
            <a:off x="6790975" y="2575725"/>
            <a:ext cx="355800" cy="696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of 1970, there was a huge problem with neural nets.</a:t>
            </a:r>
            <a:endParaRPr/>
          </a:p>
        </p:txBody>
      </p:sp>
      <p:sp>
        <p:nvSpPr>
          <p:cNvPr id="170" name="Google Shape;170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They couldn't solve any problem that wasn't linearly separable.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Solution: Backpropagation</a:t>
            </a:r>
            <a:endParaRPr/>
          </a:p>
        </p:txBody>
      </p:sp>
      <p:sp>
        <p:nvSpPr>
          <p:cNvPr id="176" name="Google Shape;176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Based on the principle of automatic differentiation.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Every float operation performed by a computer at some level involves: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Elementary binary operators (+, - , x, /)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Elementary functions (sin x, cos x, e^x, etc.)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77" name="Google Shape;17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994" y="2548544"/>
            <a:ext cx="4587651" cy="241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Syllabus Stuff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Resurgence of interest in neural net research</a:t>
            </a:r>
            <a:endParaRPr/>
          </a:p>
        </p:txBody>
      </p:sp>
      <p:pic>
        <p:nvPicPr>
          <p:cNvPr id="183" name="Google Shape;18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197" cy="3318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2"/>
          <p:cNvSpPr txBox="1"/>
          <p:nvPr/>
        </p:nvSpPr>
        <p:spPr>
          <a:xfrm>
            <a:off x="4818650" y="3410975"/>
            <a:ext cx="10365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Winter #1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of 1996, there were 2 huge problems with neural nets.</a:t>
            </a:r>
            <a:endParaRPr/>
          </a:p>
        </p:txBody>
      </p:sp>
      <p:sp>
        <p:nvSpPr>
          <p:cNvPr id="190" name="Google Shape;190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rabicPeriod"/>
            </a:pPr>
            <a:r>
              <a:rPr lang="en">
                <a:solidFill>
                  <a:srgbClr val="FF0000"/>
                </a:solidFill>
              </a:rPr>
              <a:t>They couldn't solve any problem that wasn't linearly separable.</a:t>
            </a:r>
            <a:endParaRPr>
              <a:solidFill>
                <a:srgbClr val="FF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Solved by backpropagation and depth.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Backpropagation takes forever to converge!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Not enough compute power to run the model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Not enough labeled data to train the neural net</a:t>
            </a:r>
            <a:endParaRPr/>
          </a:p>
        </p:txBody>
      </p:sp>
      <p:cxnSp>
        <p:nvCxnSpPr>
          <p:cNvPr id="191" name="Google Shape;191;p33"/>
          <p:cNvCxnSpPr/>
          <p:nvPr/>
        </p:nvCxnSpPr>
        <p:spPr>
          <a:xfrm>
            <a:off x="822375" y="1897250"/>
            <a:ext cx="6110100" cy="14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of 1986, there were 2 huge problems with neural nets.</a:t>
            </a:r>
            <a:endParaRPr/>
          </a:p>
        </p:txBody>
      </p:sp>
      <p:sp>
        <p:nvSpPr>
          <p:cNvPr id="197" name="Google Shape;197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rabicPeriod"/>
            </a:pPr>
            <a:r>
              <a:rPr lang="en">
                <a:solidFill>
                  <a:srgbClr val="FF0000"/>
                </a:solidFill>
              </a:rPr>
              <a:t>They couldn't solve any problem that wasn't linearly separable.</a:t>
            </a:r>
            <a:endParaRPr>
              <a:solidFill>
                <a:srgbClr val="FF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Solved by backpropagation and depth.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Backpropagation takes forever to converge!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Not enough compute power to run the model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Not enough labeled data to train the neural net</a:t>
            </a:r>
            <a:endParaRPr/>
          </a:p>
        </p:txBody>
      </p:sp>
      <p:cxnSp>
        <p:nvCxnSpPr>
          <p:cNvPr id="198" name="Google Shape;198;p34"/>
          <p:cNvCxnSpPr/>
          <p:nvPr/>
        </p:nvCxnSpPr>
        <p:spPr>
          <a:xfrm>
            <a:off x="822375" y="1897250"/>
            <a:ext cx="6110100" cy="14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cxnSp>
      <p:sp>
        <p:nvSpPr>
          <p:cNvPr id="199" name="Google Shape;199;p34"/>
          <p:cNvSpPr/>
          <p:nvPr/>
        </p:nvSpPr>
        <p:spPr>
          <a:xfrm>
            <a:off x="5179575" y="2385125"/>
            <a:ext cx="295800" cy="7170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4"/>
          <p:cNvSpPr txBox="1"/>
          <p:nvPr/>
        </p:nvSpPr>
        <p:spPr>
          <a:xfrm>
            <a:off x="5726175" y="2501225"/>
            <a:ext cx="276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Outclassed by SVM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Winter #2</a:t>
            </a:r>
            <a:endParaRPr/>
          </a:p>
        </p:txBody>
      </p:sp>
      <p:pic>
        <p:nvPicPr>
          <p:cNvPr id="206" name="Google Shape;20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86125"/>
            <a:ext cx="8839205" cy="3159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Solution: the GPU</a:t>
            </a:r>
            <a:endParaRPr/>
          </a:p>
        </p:txBody>
      </p:sp>
      <p:pic>
        <p:nvPicPr>
          <p:cNvPr id="212" name="Google Shape;21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5575" y="1079500"/>
            <a:ext cx="679284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are GPUs so good at matrix multiplication?</a:t>
            </a:r>
            <a:endParaRPr/>
          </a:p>
        </p:txBody>
      </p:sp>
      <p:sp>
        <p:nvSpPr>
          <p:cNvPr id="218" name="Google Shape;218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Much higher bandwidth than CPUs.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Better parallelization.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More register memory.</a:t>
            </a:r>
            <a:endParaRPr/>
          </a:p>
        </p:txBody>
      </p:sp>
      <p:pic>
        <p:nvPicPr>
          <p:cNvPr id="219" name="Google Shape;21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4098" y="1803675"/>
            <a:ext cx="4908324" cy="27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835325"/>
            <a:ext cx="2857500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of 2007, there was one huge problem with neural nets.</a:t>
            </a:r>
            <a:endParaRPr/>
          </a:p>
        </p:txBody>
      </p:sp>
      <p:sp>
        <p:nvSpPr>
          <p:cNvPr id="226" name="Google Shape;226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rabicPeriod"/>
            </a:pPr>
            <a:r>
              <a:rPr lang="en">
                <a:solidFill>
                  <a:srgbClr val="FF0000"/>
                </a:solidFill>
              </a:rPr>
              <a:t>They couldn't solve any problem that wasn't linearly separable.</a:t>
            </a:r>
            <a:endParaRPr>
              <a:solidFill>
                <a:srgbClr val="FF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Solved by backpropagation and depth.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Backpropagation takes forever to converge!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lphaLcPeriod"/>
            </a:pPr>
            <a:r>
              <a:rPr lang="en">
                <a:solidFill>
                  <a:srgbClr val="FF0000"/>
                </a:solidFill>
              </a:rPr>
              <a:t>Not enough compute power to run the model</a:t>
            </a:r>
            <a:endParaRPr>
              <a:solidFill>
                <a:srgbClr val="FF0000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n"/>
              <a:t>Solved by GPU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Not enough labeled data to train the neural net</a:t>
            </a:r>
            <a:endParaRPr/>
          </a:p>
        </p:txBody>
      </p:sp>
      <p:cxnSp>
        <p:nvCxnSpPr>
          <p:cNvPr id="227" name="Google Shape;227;p38"/>
          <p:cNvCxnSpPr/>
          <p:nvPr/>
        </p:nvCxnSpPr>
        <p:spPr>
          <a:xfrm>
            <a:off x="822375" y="1897250"/>
            <a:ext cx="6110100" cy="14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cxnSp>
      <p:cxnSp>
        <p:nvCxnSpPr>
          <p:cNvPr id="228" name="Google Shape;228;p38"/>
          <p:cNvCxnSpPr/>
          <p:nvPr/>
        </p:nvCxnSpPr>
        <p:spPr>
          <a:xfrm>
            <a:off x="1263325" y="2749375"/>
            <a:ext cx="3534000" cy="20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Data</a:t>
            </a:r>
            <a:endParaRPr/>
          </a:p>
        </p:txBody>
      </p:sp>
      <p:sp>
        <p:nvSpPr>
          <p:cNvPr id="234" name="Google Shape;234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2004: Google develops MapReduce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2011: Apache releases Hadoop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2012: Apache and Berkeley develop Spark</a:t>
            </a:r>
            <a:endParaRPr/>
          </a:p>
        </p:txBody>
      </p:sp>
      <p:pic>
        <p:nvPicPr>
          <p:cNvPr id="235" name="Google Shape;23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2" y="2437800"/>
            <a:ext cx="4387949" cy="249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Return of the neural net</a:t>
            </a:r>
            <a:endParaRPr/>
          </a:p>
        </p:txBody>
      </p:sp>
      <p:pic>
        <p:nvPicPr>
          <p:cNvPr id="241" name="Google Shape;24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950" y="1092775"/>
            <a:ext cx="7394089" cy="3820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2010s are the decade of domain applications</a:t>
            </a:r>
            <a:endParaRPr/>
          </a:p>
        </p:txBody>
      </p:sp>
      <p:sp>
        <p:nvSpPr>
          <p:cNvPr id="247" name="Google Shape;247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rabicPeriod"/>
            </a:pPr>
            <a:r>
              <a:rPr lang="en">
                <a:solidFill>
                  <a:srgbClr val="FF0000"/>
                </a:solidFill>
              </a:rPr>
              <a:t>They couldn't solve any problem that wasn't linearly separable.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rabicPeriod"/>
            </a:pPr>
            <a:r>
              <a:rPr lang="en">
                <a:solidFill>
                  <a:srgbClr val="FF0000"/>
                </a:solidFill>
              </a:rPr>
              <a:t>Backpropagation takes forever to converge!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Images are too high dimensional!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Variable-length problems cause gradient problems!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Data is rarely labeled!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Neural nets are uninterpretable!</a:t>
            </a:r>
            <a:endParaRPr/>
          </a:p>
        </p:txBody>
      </p:sp>
      <p:cxnSp>
        <p:nvCxnSpPr>
          <p:cNvPr id="248" name="Google Shape;248;p41"/>
          <p:cNvCxnSpPr/>
          <p:nvPr/>
        </p:nvCxnSpPr>
        <p:spPr>
          <a:xfrm>
            <a:off x="868775" y="1379025"/>
            <a:ext cx="6110100" cy="14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cxnSp>
      <p:cxnSp>
        <p:nvCxnSpPr>
          <p:cNvPr id="249" name="Google Shape;249;p41"/>
          <p:cNvCxnSpPr/>
          <p:nvPr/>
        </p:nvCxnSpPr>
        <p:spPr>
          <a:xfrm>
            <a:off x="814650" y="1697400"/>
            <a:ext cx="4205700" cy="26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questions in this course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How do we decide which problems to tackle with deep learning?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Given a problem setting, how do we determine what model is best?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What’s the best way to implement said model?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How can we best visualize, explain, and justify our findings?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How can neuroscience inspire deep learning?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2010s are the decade of domain applications</a:t>
            </a:r>
            <a:endParaRPr/>
          </a:p>
        </p:txBody>
      </p:sp>
      <p:sp>
        <p:nvSpPr>
          <p:cNvPr id="255" name="Google Shape;255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rabicPeriod"/>
            </a:pPr>
            <a:r>
              <a:rPr lang="en">
                <a:solidFill>
                  <a:srgbClr val="FF0000"/>
                </a:solidFill>
              </a:rPr>
              <a:t>They couldn't solve any problem that wasn't linearly separable.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rabicPeriod"/>
            </a:pPr>
            <a:r>
              <a:rPr lang="en">
                <a:solidFill>
                  <a:srgbClr val="FF0000"/>
                </a:solidFill>
              </a:rPr>
              <a:t>Backpropagation takes forever to converge!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rabicPeriod"/>
            </a:pPr>
            <a:r>
              <a:rPr lang="en">
                <a:solidFill>
                  <a:srgbClr val="FF0000"/>
                </a:solidFill>
              </a:rPr>
              <a:t>Images are too high dimensional!</a:t>
            </a:r>
            <a:endParaRPr>
              <a:solidFill>
                <a:srgbClr val="FF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Convolutions reduce the number of learned weights via a prior.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Encoders learn better representations of data.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rabicPeriod"/>
            </a:pPr>
            <a:r>
              <a:rPr lang="en">
                <a:solidFill>
                  <a:srgbClr val="FF0000"/>
                </a:solidFill>
              </a:rPr>
              <a:t>Variable-length problems cause gradient problems!</a:t>
            </a:r>
            <a:endParaRPr>
              <a:solidFill>
                <a:srgbClr val="FF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Solved by the forget-gate.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rabicPeriod"/>
            </a:pPr>
            <a:r>
              <a:rPr lang="en">
                <a:solidFill>
                  <a:srgbClr val="FF0000"/>
                </a:solidFill>
              </a:rPr>
              <a:t>Data is rarely labeled!</a:t>
            </a:r>
            <a:endParaRPr>
              <a:solidFill>
                <a:srgbClr val="FF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Addressed</a:t>
            </a:r>
            <a:r>
              <a:rPr lang="en"/>
              <a:t> by DQN, SOMs.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rabicPeriod"/>
            </a:pPr>
            <a:r>
              <a:rPr lang="en">
                <a:solidFill>
                  <a:srgbClr val="FF0000"/>
                </a:solidFill>
              </a:rPr>
              <a:t>Neural nets are uninterpretable!</a:t>
            </a:r>
            <a:endParaRPr>
              <a:solidFill>
                <a:srgbClr val="FF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Addressed by attention.</a:t>
            </a:r>
            <a:endParaRPr/>
          </a:p>
        </p:txBody>
      </p:sp>
      <p:cxnSp>
        <p:nvCxnSpPr>
          <p:cNvPr id="256" name="Google Shape;256;p42"/>
          <p:cNvCxnSpPr/>
          <p:nvPr/>
        </p:nvCxnSpPr>
        <p:spPr>
          <a:xfrm>
            <a:off x="868775" y="1379025"/>
            <a:ext cx="6110100" cy="14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cxnSp>
      <p:cxnSp>
        <p:nvCxnSpPr>
          <p:cNvPr id="257" name="Google Shape;257;p42"/>
          <p:cNvCxnSpPr/>
          <p:nvPr/>
        </p:nvCxnSpPr>
        <p:spPr>
          <a:xfrm>
            <a:off x="814650" y="1697400"/>
            <a:ext cx="4205700" cy="26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cxnSp>
      <p:cxnSp>
        <p:nvCxnSpPr>
          <p:cNvPr id="258" name="Google Shape;258;p42"/>
          <p:cNvCxnSpPr/>
          <p:nvPr/>
        </p:nvCxnSpPr>
        <p:spPr>
          <a:xfrm>
            <a:off x="814650" y="2027475"/>
            <a:ext cx="3362100" cy="14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cxnSp>
      <p:cxnSp>
        <p:nvCxnSpPr>
          <p:cNvPr id="259" name="Google Shape;259;p42"/>
          <p:cNvCxnSpPr/>
          <p:nvPr/>
        </p:nvCxnSpPr>
        <p:spPr>
          <a:xfrm>
            <a:off x="814650" y="2821850"/>
            <a:ext cx="4924500" cy="24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28750"/>
            <a:ext cx="9143999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488" y="591701"/>
            <a:ext cx="7323025" cy="396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500" y="1223933"/>
            <a:ext cx="7325000" cy="26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open problems</a:t>
            </a:r>
            <a:endParaRPr/>
          </a:p>
        </p:txBody>
      </p:sp>
      <p:sp>
        <p:nvSpPr>
          <p:cNvPr id="280" name="Google Shape;280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Extrapolates po</a:t>
            </a:r>
            <a:r>
              <a:rPr lang="en"/>
              <a:t>o</a:t>
            </a:r>
            <a:r>
              <a:rPr lang="en"/>
              <a:t>rly when the dataset is too specialized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Can't transfer between domains easily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Can't be audited easily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Still too data-hungry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And many, many more.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7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"There is almost as much BS being written about a purported impending AI winter as there is around a purported impending AGI explosion." -- Yann Lecun, FAIR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Looking forward</a:t>
            </a:r>
            <a:endParaRPr/>
          </a:p>
        </p:txBody>
      </p:sp>
      <p:sp>
        <p:nvSpPr>
          <p:cNvPr id="291" name="Google Shape;291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class on Monday (MLK day)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 Wednesday: </a:t>
            </a:r>
            <a:r>
              <a:rPr b="1" lang="en"/>
              <a:t>Introduction to PyTorch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HW 0: due on 1/30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questions covered by other courses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CIS 580, 581: What are the foundations relating vision and computation?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CIS 680: What is the SOTA architecture for _ problem domain in vision?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CIS 530: What are the foundations relating natural language and computation?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CIS 700-001: What is the SOTA architecture for _ problem domain in NLP?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STAT 991: What is the cutting-edge of deep learning research?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we're covering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Fundamentals of Deep Learning (Weeks 1-4)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Computer Vision (Weeks 4-6)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NLP (Weeks 6-7)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Special Topics (Weeks 9-15)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5138" y="3295698"/>
            <a:ext cx="5473725" cy="14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 materials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Website</a:t>
            </a:r>
            <a:r>
              <a:rPr lang="en"/>
              <a:t> (cis700dl.com)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Piazza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Canvas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 of Neural Networks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Neuron Doctrine - Santiago Ramon y Cajal</a:t>
            </a:r>
            <a:endParaRPr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525" y="1090625"/>
            <a:ext cx="6474501" cy="39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/>
          <p:nvPr/>
        </p:nvSpPr>
        <p:spPr>
          <a:xfrm>
            <a:off x="7241800" y="4049625"/>
            <a:ext cx="13500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Chick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Cerebellum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Golgi Stain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Nobel: 1906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Neurons are polarized</a:t>
            </a:r>
            <a:endParaRPr/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7225" y="1096650"/>
            <a:ext cx="3265198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