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y="5143500" cx="9144000"/>
  <p:notesSz cx="6858000" cy="9144000"/>
  <p:embeddedFontLst>
    <p:embeddedFont>
      <p:font typeface="Average"/>
      <p:regular r:id="rId60"/>
    </p:embeddedFont>
    <p:embeddedFont>
      <p:font typeface="Oswald"/>
      <p:regular r:id="rId61"/>
      <p:bold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Oswald-bold.fntdata"/><Relationship Id="rId61" Type="http://schemas.openxmlformats.org/officeDocument/2006/relationships/font" Target="fonts/Oswald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Average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3c5b902a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3c5b902a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c5b902a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c5b902a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c93a118d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c93a118d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c5b902a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3c5b902a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c93a118d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3c93a118d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c5b902a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c5b902a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c5b902a9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c5b902a9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c5b902a9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c5b902a9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roots compute distance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5b902a9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5b902a9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93a118d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93a118d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c93a118d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c93a118d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c5b902a9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c5b902a9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c5b902a9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3c5b902a9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c5b902a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c5b902a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3c93a118d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3c93a118d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time, lead with an example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c5b902a9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c5b902a9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c93a118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c93a118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c93a118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3c93a118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c93a118d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3c93a118d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c93a118d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3c93a118d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 but last line on the right should say .1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line should say .0108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c5b902a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3c5b902a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db1905c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db1905c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c5b902a9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c5b902a9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c5b902a9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c5b902a9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c5b902a9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c5b902a9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c5b902a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3c5b902a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3c5b902a9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3c5b902a9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Grabs the first cross-section along x-axis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c5b902a9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c5b902a9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Grabs the first cross-section along x-axis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c5b902a9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3c5b902a9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c5b902a9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c5b902a9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c5b902a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c5b902a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3c5b902a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3c5b902a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3c5b902a9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3c5b902a9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3c5b902a9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3c5b902a9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3c5b902a9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3c5b902a9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c5b902a9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c5b902a9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c5b902a9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c5b902a9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3c5b902a9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3c5b902a9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c5b902a9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3c5b902a9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3c5b902a9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3c5b902a9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c5b902a9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c5b902a9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c5b902a9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c5b902a9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3c5b902a9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3c5b902a9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3c5b902a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3c5b902a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c5b902a9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3c5b902a9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c5b902a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3c5b902a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c5b902a9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3c5b902a9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3c5b902a9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3c5b902a9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c5b902a9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3c5b902a9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3c5b902a9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3c5b902a9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c5b902a9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3c5b902a9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c5b902a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c5b902a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c5b902a9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c5b902a9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c93a118d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c93a118d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26.png"/><Relationship Id="rId7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775" y="152400"/>
            <a:ext cx="35404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Today's agenda</a:t>
            </a:r>
            <a:endParaRPr/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Motivating computational graphs: a gradient-storing data 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brief review of scientific computing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Dual algebra: math for computational graphs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 computational graph for a neuron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Introduction to PyTorch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Tensors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Functions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Autograd and the dynamic computational graph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Example: a feedforward network in PyTorch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Automated Differentiation...</a:t>
            </a:r>
            <a:endParaRPr/>
          </a:p>
        </p:txBody>
      </p:sp>
      <p:sp>
        <p:nvSpPr>
          <p:cNvPr id="118" name="Google Shape;11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not Symbolic Differentiation!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not Numerical Differentiation!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Instead, it relies on a specific quirk of scientific computing to make gradient computation really easy on computers.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computational graphs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 for common functions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1: sine, cosine, and the CORDIC algorithm</a:t>
            </a:r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000" y="1170125"/>
            <a:ext cx="4257601" cy="320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263" y="2781228"/>
            <a:ext cx="4257600" cy="97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70113"/>
            <a:ext cx="4276725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CORDIC algorithm in all its glory</a:t>
            </a:r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713" y="1017725"/>
            <a:ext cx="3270576" cy="382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0" y="1077925"/>
            <a:ext cx="4494476" cy="35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150" y="1779100"/>
            <a:ext cx="3888900" cy="21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2: square roots</a:t>
            </a:r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629476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3: logarithms</a:t>
            </a:r>
            <a:endParaRPr/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" y="2062163"/>
            <a:ext cx="8629650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Observation: every computation in a program boils down to elementary binary functions (+, -, *, /)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CIS 700-004: Lecture 2W</a:t>
            </a:r>
            <a:endParaRPr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PyTorch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1/16/19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wait, derivatives are really easy for the elementary operations!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Dual spaces</a:t>
            </a:r>
            <a:endParaRPr/>
          </a:p>
        </p:txBody>
      </p:sp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29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000" y="1614511"/>
            <a:ext cx="4055994" cy="337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insight (?) from dual algebra: we can redefine </a:t>
            </a:r>
            <a:r>
              <a:rPr lang="en">
                <a:solidFill>
                  <a:srgbClr val="FF0000"/>
                </a:solidFill>
              </a:rPr>
              <a:t>every function we've ever used</a:t>
            </a:r>
            <a:r>
              <a:rPr lang="en"/>
              <a:t> and </a:t>
            </a:r>
            <a:r>
              <a:rPr lang="en">
                <a:solidFill>
                  <a:srgbClr val="FF0000"/>
                </a:solidFill>
              </a:rPr>
              <a:t>our very concept of numbers</a:t>
            </a:r>
            <a:r>
              <a:rPr lang="en">
                <a:solidFill>
                  <a:srgbClr val="FF0000"/>
                </a:solidFill>
              </a:rPr>
              <a:t> </a:t>
            </a:r>
            <a:r>
              <a:rPr lang="en"/>
              <a:t>to avoid doing some elementary calculus.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computational graphs exist</a:t>
            </a:r>
            <a:endParaRPr/>
          </a:p>
        </p:txBody>
      </p:sp>
      <p:sp>
        <p:nvSpPr>
          <p:cNvPr id="188" name="Google Shape;18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a single neuron with </a:t>
            </a:r>
            <a:r>
              <a:rPr i="1" lang="en"/>
              <a:t>n </a:t>
            </a:r>
            <a:r>
              <a:rPr lang="en"/>
              <a:t>inputs, we need to keep track of </a:t>
            </a:r>
            <a:r>
              <a:rPr i="1" lang="en"/>
              <a:t>O(n)</a:t>
            </a:r>
            <a:r>
              <a:rPr i="1" lang="en"/>
              <a:t> </a:t>
            </a:r>
            <a:r>
              <a:rPr lang="en"/>
              <a:t>gradients.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a standard 784x800x10 vanilla feedforward neural net for MNIST, we need: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784 + 800x20 + 10x20 + 3 = </a:t>
            </a:r>
            <a:r>
              <a:rPr lang="en"/>
              <a:t>16987</a:t>
            </a:r>
            <a:r>
              <a:rPr lang="en"/>
              <a:t> gradients per training example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60,000 training examples * 2405 gradients = 1 billion gradients per epoch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do we keep track of tens of billions gradients?!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Graph</a:t>
            </a:r>
            <a:endParaRPr/>
          </a:p>
        </p:txBody>
      </p:sp>
      <p:sp>
        <p:nvSpPr>
          <p:cNvPr id="194" name="Google Shape;19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Definition: a data structure for storing gradients of variables used in computations.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Node </a:t>
            </a:r>
            <a:r>
              <a:rPr i="1" lang="en"/>
              <a:t>v </a:t>
            </a:r>
            <a:r>
              <a:rPr lang="en"/>
              <a:t>represents</a:t>
            </a:r>
            <a:r>
              <a:rPr lang="en"/>
              <a:t> variable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Stores value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Gradient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function that created the node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Directed edge </a:t>
            </a:r>
            <a:r>
              <a:rPr i="1" lang="en"/>
              <a:t>(u,v) </a:t>
            </a:r>
            <a:r>
              <a:rPr lang="en"/>
              <a:t>represents the partial derivative of </a:t>
            </a:r>
            <a:r>
              <a:rPr i="1" lang="en"/>
              <a:t>u</a:t>
            </a:r>
            <a:r>
              <a:rPr lang="en"/>
              <a:t> w.r.t. </a:t>
            </a:r>
            <a:r>
              <a:rPr i="1" lang="en"/>
              <a:t>v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compute the gradient </a:t>
            </a:r>
            <a:r>
              <a:rPr i="1" lang="en"/>
              <a:t>dL/dv</a:t>
            </a:r>
            <a:r>
              <a:rPr lang="en"/>
              <a:t>, find the unique path from </a:t>
            </a:r>
            <a:r>
              <a:rPr i="1" lang="en"/>
              <a:t>L</a:t>
            </a:r>
            <a:r>
              <a:rPr lang="en"/>
              <a:t> to </a:t>
            </a:r>
            <a:r>
              <a:rPr i="1" lang="en"/>
              <a:t>v </a:t>
            </a:r>
            <a:r>
              <a:rPr lang="en"/>
              <a:t>and multiply the edge weights.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neuron in a computational graph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Backpropagation for neural nets</a:t>
            </a:r>
            <a:endParaRPr/>
          </a:p>
        </p:txBody>
      </p:sp>
      <p:pic>
        <p:nvPicPr>
          <p:cNvPr id="205" name="Google Shape;2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75" y="1170125"/>
            <a:ext cx="4004177" cy="24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8050" y="1170125"/>
            <a:ext cx="1618389" cy="245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 txBox="1"/>
          <p:nvPr/>
        </p:nvSpPr>
        <p:spPr>
          <a:xfrm>
            <a:off x="678275" y="3781400"/>
            <a:ext cx="73323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Given softmax activation, L2 loss, a point (x1, x2, x3, y) = (0. 1, 0.15, 0.2, 1), compute the gradient</a:t>
            </a:r>
            <a:endParaRPr/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1125" y="1170125"/>
            <a:ext cx="1761325" cy="89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4927" y="2939150"/>
            <a:ext cx="2207525" cy="6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 rotWithShape="1">
          <a:blip r:embed="rId7">
            <a:alphaModFix/>
          </a:blip>
          <a:srcRect b="22852" l="15572" r="23407" t="14710"/>
          <a:stretch/>
        </p:blipFill>
        <p:spPr>
          <a:xfrm>
            <a:off x="2921125" y="4194500"/>
            <a:ext cx="424592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Backpropagation for neural nets: forward pass</a:t>
            </a:r>
            <a:endParaRPr/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2313"/>
            <a:ext cx="4004177" cy="24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200" y="1342325"/>
            <a:ext cx="3082134" cy="24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Backpropagation for neural nets: backward pass</a:t>
            </a:r>
            <a:endParaRPr/>
          </a:p>
        </p:txBody>
      </p:sp>
      <p:pic>
        <p:nvPicPr>
          <p:cNvPr id="223" name="Google Shape;2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2313"/>
            <a:ext cx="4004177" cy="24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950" y="3040000"/>
            <a:ext cx="2100925" cy="16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202" y="1342325"/>
            <a:ext cx="3829050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PyTorch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Course Announcements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HW 0 has been released.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Please direct any questions about the course to Piazza.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Office hours have been posted on the course website.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PyTorch</a:t>
            </a:r>
            <a:endParaRPr/>
          </a:p>
        </p:txBody>
      </p:sp>
      <p:sp>
        <p:nvSpPr>
          <p:cNvPr id="236" name="Google Shape;236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Based on Torch, a scientific computing library for Lua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by FAIR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 features are the built-in computational graph and built-in GPU acceleration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of PyTorch library</a:t>
            </a:r>
            <a:endParaRPr/>
          </a:p>
        </p:txBody>
      </p:sp>
      <p:sp>
        <p:nvSpPr>
          <p:cNvPr id="242" name="Google Shape;242;p43"/>
          <p:cNvSpPr/>
          <p:nvPr/>
        </p:nvSpPr>
        <p:spPr>
          <a:xfrm>
            <a:off x="4147050" y="1332725"/>
            <a:ext cx="8499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</a:t>
            </a:r>
            <a:endParaRPr/>
          </a:p>
        </p:txBody>
      </p:sp>
      <p:sp>
        <p:nvSpPr>
          <p:cNvPr id="243" name="Google Shape;243;p43"/>
          <p:cNvSpPr/>
          <p:nvPr/>
        </p:nvSpPr>
        <p:spPr>
          <a:xfrm>
            <a:off x="4127400" y="2218700"/>
            <a:ext cx="8892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</a:t>
            </a:r>
            <a:endParaRPr/>
          </a:p>
        </p:txBody>
      </p:sp>
      <p:sp>
        <p:nvSpPr>
          <p:cNvPr id="244" name="Google Shape;244;p43"/>
          <p:cNvSpPr/>
          <p:nvPr/>
        </p:nvSpPr>
        <p:spPr>
          <a:xfrm>
            <a:off x="7614425" y="2206025"/>
            <a:ext cx="11610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torch.optim</a:t>
            </a:r>
            <a:endParaRPr/>
          </a:p>
        </p:txBody>
      </p:sp>
      <p:sp>
        <p:nvSpPr>
          <p:cNvPr id="245" name="Google Shape;245;p43"/>
          <p:cNvSpPr/>
          <p:nvPr/>
        </p:nvSpPr>
        <p:spPr>
          <a:xfrm>
            <a:off x="2360900" y="2218700"/>
            <a:ext cx="13779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torch.autograd</a:t>
            </a:r>
            <a:endParaRPr/>
          </a:p>
        </p:txBody>
      </p:sp>
      <p:sp>
        <p:nvSpPr>
          <p:cNvPr id="246" name="Google Shape;246;p43"/>
          <p:cNvSpPr/>
          <p:nvPr/>
        </p:nvSpPr>
        <p:spPr>
          <a:xfrm>
            <a:off x="561075" y="2218700"/>
            <a:ext cx="13335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torch.Tensor</a:t>
            </a:r>
            <a:endParaRPr/>
          </a:p>
        </p:txBody>
      </p:sp>
      <p:sp>
        <p:nvSpPr>
          <p:cNvPr id="247" name="Google Shape;247;p43"/>
          <p:cNvSpPr/>
          <p:nvPr/>
        </p:nvSpPr>
        <p:spPr>
          <a:xfrm>
            <a:off x="3623700" y="3509275"/>
            <a:ext cx="18966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torch.nn.Functional</a:t>
            </a:r>
            <a:endParaRPr/>
          </a:p>
        </p:txBody>
      </p:sp>
      <p:sp>
        <p:nvSpPr>
          <p:cNvPr id="248" name="Google Shape;248;p43"/>
          <p:cNvSpPr/>
          <p:nvPr/>
        </p:nvSpPr>
        <p:spPr>
          <a:xfrm>
            <a:off x="946000" y="3509275"/>
            <a:ext cx="21186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torch.autograd.Variable</a:t>
            </a:r>
            <a:endParaRPr/>
          </a:p>
        </p:txBody>
      </p:sp>
      <p:sp>
        <p:nvSpPr>
          <p:cNvPr id="249" name="Google Shape;249;p43"/>
          <p:cNvSpPr/>
          <p:nvPr/>
        </p:nvSpPr>
        <p:spPr>
          <a:xfrm>
            <a:off x="5814500" y="2206025"/>
            <a:ext cx="11610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torch.cuda</a:t>
            </a:r>
            <a:endParaRPr/>
          </a:p>
        </p:txBody>
      </p:sp>
      <p:cxnSp>
        <p:nvCxnSpPr>
          <p:cNvPr id="250" name="Google Shape;250;p43"/>
          <p:cNvCxnSpPr>
            <a:stCxn id="242" idx="1"/>
            <a:endCxn id="246" idx="0"/>
          </p:cNvCxnSpPr>
          <p:nvPr/>
        </p:nvCxnSpPr>
        <p:spPr>
          <a:xfrm flipH="1">
            <a:off x="1227750" y="1563275"/>
            <a:ext cx="2919300" cy="65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43"/>
          <p:cNvCxnSpPr>
            <a:stCxn id="242" idx="1"/>
            <a:endCxn id="245" idx="0"/>
          </p:cNvCxnSpPr>
          <p:nvPr/>
        </p:nvCxnSpPr>
        <p:spPr>
          <a:xfrm flipH="1">
            <a:off x="3049950" y="1563275"/>
            <a:ext cx="1097100" cy="65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43"/>
          <p:cNvCxnSpPr>
            <a:stCxn id="242" idx="1"/>
            <a:endCxn id="245" idx="0"/>
          </p:cNvCxnSpPr>
          <p:nvPr/>
        </p:nvCxnSpPr>
        <p:spPr>
          <a:xfrm flipH="1">
            <a:off x="3049950" y="1563275"/>
            <a:ext cx="1097100" cy="65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43"/>
          <p:cNvCxnSpPr>
            <a:stCxn id="245" idx="2"/>
            <a:endCxn id="248" idx="0"/>
          </p:cNvCxnSpPr>
          <p:nvPr/>
        </p:nvCxnSpPr>
        <p:spPr>
          <a:xfrm flipH="1">
            <a:off x="2005250" y="2679800"/>
            <a:ext cx="1044600" cy="8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43"/>
          <p:cNvCxnSpPr>
            <a:stCxn id="242" idx="2"/>
            <a:endCxn id="243" idx="0"/>
          </p:cNvCxnSpPr>
          <p:nvPr/>
        </p:nvCxnSpPr>
        <p:spPr>
          <a:xfrm>
            <a:off x="4572000" y="1793825"/>
            <a:ext cx="0" cy="42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43"/>
          <p:cNvCxnSpPr>
            <a:stCxn id="242" idx="3"/>
            <a:endCxn id="244" idx="0"/>
          </p:cNvCxnSpPr>
          <p:nvPr/>
        </p:nvCxnSpPr>
        <p:spPr>
          <a:xfrm>
            <a:off x="4996950" y="1563275"/>
            <a:ext cx="3198000" cy="64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43"/>
          <p:cNvCxnSpPr>
            <a:stCxn id="242" idx="3"/>
            <a:endCxn id="249" idx="0"/>
          </p:cNvCxnSpPr>
          <p:nvPr/>
        </p:nvCxnSpPr>
        <p:spPr>
          <a:xfrm>
            <a:off x="4996950" y="1563275"/>
            <a:ext cx="1398000" cy="64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43"/>
          <p:cNvCxnSpPr>
            <a:stCxn id="243" idx="2"/>
            <a:endCxn id="247" idx="0"/>
          </p:cNvCxnSpPr>
          <p:nvPr/>
        </p:nvCxnSpPr>
        <p:spPr>
          <a:xfrm>
            <a:off x="4572000" y="2679800"/>
            <a:ext cx="0" cy="8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43"/>
          <p:cNvSpPr/>
          <p:nvPr/>
        </p:nvSpPr>
        <p:spPr>
          <a:xfrm>
            <a:off x="6394950" y="3509275"/>
            <a:ext cx="1741200" cy="46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torch.cuda.Tensor</a:t>
            </a:r>
            <a:endParaRPr/>
          </a:p>
        </p:txBody>
      </p:sp>
      <p:cxnSp>
        <p:nvCxnSpPr>
          <p:cNvPr id="259" name="Google Shape;259;p43"/>
          <p:cNvCxnSpPr>
            <a:stCxn id="249" idx="2"/>
            <a:endCxn id="258" idx="0"/>
          </p:cNvCxnSpPr>
          <p:nvPr/>
        </p:nvCxnSpPr>
        <p:spPr>
          <a:xfrm>
            <a:off x="6395000" y="2667125"/>
            <a:ext cx="870600" cy="8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43"/>
          <p:cNvCxnSpPr>
            <a:stCxn id="246" idx="2"/>
            <a:endCxn id="248" idx="0"/>
          </p:cNvCxnSpPr>
          <p:nvPr/>
        </p:nvCxnSpPr>
        <p:spPr>
          <a:xfrm>
            <a:off x="1227825" y="2679800"/>
            <a:ext cx="777600" cy="829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43"/>
          <p:cNvSpPr txBox="1"/>
          <p:nvPr/>
        </p:nvSpPr>
        <p:spPr>
          <a:xfrm>
            <a:off x="766725" y="2928788"/>
            <a:ext cx="922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Merged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store numbers?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torch.Tensor</a:t>
            </a:r>
            <a:endParaRPr/>
          </a:p>
        </p:txBody>
      </p:sp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6636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167" y="1170125"/>
            <a:ext cx="4120432" cy="323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torch.Tensor</a:t>
            </a:r>
            <a:endParaRPr/>
          </a:p>
        </p:txBody>
      </p:sp>
      <p:sp>
        <p:nvSpPr>
          <p:cNvPr id="279" name="Google Shape;27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8F8F8"/>
                </a:highlight>
                <a:latin typeface="Consolas"/>
                <a:ea typeface="Consolas"/>
                <a:cs typeface="Consolas"/>
                <a:sym typeface="Consolas"/>
              </a:rPr>
              <a:t>a = torch.rand(10, 10, 5)</a:t>
            </a:r>
            <a:br>
              <a:rPr lang="en" sz="2400">
                <a:solidFill>
                  <a:srgbClr val="333333"/>
                </a:solidFill>
                <a:highlight>
                  <a:srgbClr val="F8F8F8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333333"/>
                </a:solidFill>
                <a:highlight>
                  <a:srgbClr val="F8F8F8"/>
                </a:highlight>
                <a:latin typeface="Consolas"/>
                <a:ea typeface="Consolas"/>
                <a:cs typeface="Consolas"/>
                <a:sym typeface="Consolas"/>
              </a:rPr>
              <a:t>print a[0, :, :]</a:t>
            </a:r>
            <a:endParaRPr sz="2400">
              <a:solidFill>
                <a:srgbClr val="333333"/>
              </a:solidFill>
              <a:highlight>
                <a:srgbClr val="F8F8F8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  <a:highlight>
                <a:srgbClr val="F8F8F8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torch.Tensor</a:t>
            </a:r>
            <a:endParaRPr/>
          </a:p>
        </p:txBody>
      </p:sp>
      <p:sp>
        <p:nvSpPr>
          <p:cNvPr id="285" name="Google Shape;28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8F8F8"/>
                </a:highlight>
                <a:latin typeface="Consolas"/>
                <a:ea typeface="Consolas"/>
                <a:cs typeface="Consolas"/>
                <a:sym typeface="Consolas"/>
              </a:rPr>
              <a:t>a = torch.rand(10, 10, 5)</a:t>
            </a:r>
            <a:br>
              <a:rPr lang="en" sz="2400">
                <a:solidFill>
                  <a:srgbClr val="333333"/>
                </a:solidFill>
                <a:highlight>
                  <a:srgbClr val="F8F8F8"/>
                </a:highlight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333333"/>
                </a:solidFill>
                <a:highlight>
                  <a:srgbClr val="F8F8F8"/>
                </a:highlight>
                <a:latin typeface="Consolas"/>
                <a:ea typeface="Consolas"/>
                <a:cs typeface="Consolas"/>
                <a:sym typeface="Consolas"/>
              </a:rPr>
              <a:t>print a[0, :, :]</a:t>
            </a:r>
            <a:endParaRPr sz="2400">
              <a:solidFill>
                <a:srgbClr val="333333"/>
              </a:solidFill>
              <a:highlight>
                <a:srgbClr val="F8F8F8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  <a:highlight>
                <a:srgbClr val="F8F8F8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86" name="Google Shape;2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73400"/>
            <a:ext cx="6067500" cy="21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Tensors: common manipulations</a:t>
            </a:r>
            <a:endParaRPr/>
          </a:p>
        </p:txBody>
      </p:sp>
      <p:sp>
        <p:nvSpPr>
          <p:cNvPr id="292" name="Google Shape;292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torch.cat(tensors, dim=0, out=None) → Tensor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Concatenates a list of Tensors along an existing dimension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torch.reshape(input, shape) → Tensor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Reforms the dimensions of a Tensor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torch.squeeze(input, dim=None, out=None) → Tensor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Removes a dimension from a Tensor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torch.stack(seq, dim=0, out=None) → Tensor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Concatenates a list of Tensors along a new dimension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torch.unsqueeze(input, dim, out=None) → Tensor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Creates a dimension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https://pytorch.org/docs/stable/torch.html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do we store numbers?</a:t>
            </a:r>
            <a:r>
              <a:rPr lang="en" sz="3200">
                <a:solidFill>
                  <a:srgbClr val="FF0000"/>
                </a:solidFill>
              </a:rPr>
              <a:t> Tensors.</a:t>
            </a:r>
            <a:endParaRPr sz="32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Given tensors, how do we track their gradients?</a:t>
            </a:r>
            <a:endParaRPr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Variables</a:t>
            </a:r>
            <a:endParaRPr/>
          </a:p>
        </p:txBody>
      </p:sp>
      <p:sp>
        <p:nvSpPr>
          <p:cNvPr id="303" name="Google Shape;3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This is the class in PyTorch that corresponds to nodes in the computational graph.</a:t>
            </a:r>
            <a:endParaRPr/>
          </a:p>
        </p:txBody>
      </p:sp>
      <p:pic>
        <p:nvPicPr>
          <p:cNvPr id="304" name="Google Shape;3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901050"/>
            <a:ext cx="2067450" cy="2667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0"/>
          <p:cNvSpPr txBox="1"/>
          <p:nvPr/>
        </p:nvSpPr>
        <p:spPr>
          <a:xfrm>
            <a:off x="2521325" y="2574325"/>
            <a:ext cx="103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Tensor</a:t>
            </a:r>
            <a:endParaRPr sz="1800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06" name="Google Shape;306;p50"/>
          <p:cNvSpPr txBox="1"/>
          <p:nvPr/>
        </p:nvSpPr>
        <p:spPr>
          <a:xfrm>
            <a:off x="2521325" y="3194975"/>
            <a:ext cx="103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Float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07" name="Google Shape;307;p50"/>
          <p:cNvSpPr txBox="1"/>
          <p:nvPr/>
        </p:nvSpPr>
        <p:spPr>
          <a:xfrm>
            <a:off x="2521325" y="3767675"/>
            <a:ext cx="170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Function object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</a:t>
            </a:r>
            <a:endParaRPr/>
          </a:p>
        </p:txBody>
      </p:sp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13729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Today's class is about automatic differentiation and how it works in PyTorch.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do we store numbers? </a:t>
            </a:r>
            <a:r>
              <a:rPr lang="en" sz="2800">
                <a:solidFill>
                  <a:srgbClr val="FF0000"/>
                </a:solidFill>
              </a:rPr>
              <a:t>Tensors.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Given tensors, how do we track their gradients? </a:t>
            </a:r>
            <a:r>
              <a:rPr lang="en" sz="2800">
                <a:solidFill>
                  <a:srgbClr val="FF0000"/>
                </a:solidFill>
              </a:rPr>
              <a:t>Variables.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Given tensors and their gradients, how do we actually update the parameter values during training?</a:t>
            </a:r>
            <a:endParaRPr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torch.nn.optim</a:t>
            </a:r>
            <a:endParaRPr/>
          </a:p>
        </p:txBody>
      </p:sp>
      <p:sp>
        <p:nvSpPr>
          <p:cNvPr id="324" name="Google Shape;324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optimizer is constructed with a model and hyperparameters.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each training example, the computational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E.g. optimizer = optim.SGD(model.parameters(), lr = 0.01, momentum=0.9)</a:t>
            </a:r>
            <a:endParaRPr/>
          </a:p>
        </p:txBody>
      </p:sp>
      <p:pic>
        <p:nvPicPr>
          <p:cNvPr id="325" name="Google Shape;32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75" y="2464725"/>
            <a:ext cx="5686425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do we store numbers? </a:t>
            </a:r>
            <a:r>
              <a:rPr lang="en" sz="2800">
                <a:solidFill>
                  <a:srgbClr val="FF0000"/>
                </a:solidFill>
              </a:rPr>
              <a:t>Tensors.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Given tensors, how do we track their gradients? </a:t>
            </a:r>
            <a:r>
              <a:rPr lang="en" sz="2800">
                <a:solidFill>
                  <a:srgbClr val="FF0000"/>
                </a:solidFill>
              </a:rPr>
              <a:t>Variables.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Given tensors and their gradients, how do we actually update the parameter values during training? </a:t>
            </a:r>
            <a:r>
              <a:rPr lang="en" sz="2800">
                <a:solidFill>
                  <a:srgbClr val="FF0000"/>
                </a:solidFill>
              </a:rPr>
              <a:t>Optimizers.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How do we do all this on a GPU?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PyTorch hides the computational graph: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 Pythonic syntactic sugar</a:t>
            </a:r>
            <a:endParaRPr/>
          </a:p>
        </p:txBody>
      </p:sp>
      <p:pic>
        <p:nvPicPr>
          <p:cNvPr id="336" name="Google Shape;3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00575"/>
            <a:ext cx="3334224" cy="31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5"/>
          <p:cNvSpPr txBox="1"/>
          <p:nvPr/>
        </p:nvSpPr>
        <p:spPr>
          <a:xfrm>
            <a:off x="3904450" y="1649675"/>
            <a:ext cx="4444800" cy="3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Example: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PyTorch masks their special built-in addition function in the __add__ method of the class Variable.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So a+b is really: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torch.autograd.Variable.__add__(a,b)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CUDA integration</a:t>
            </a:r>
            <a:endParaRPr/>
          </a:p>
        </p:txBody>
      </p:sp>
      <p:sp>
        <p:nvSpPr>
          <p:cNvPr id="343" name="Google Shape;343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 variable </a:t>
            </a:r>
            <a:r>
              <a:rPr i="1" lang="en"/>
              <a:t>x</a:t>
            </a:r>
            <a:r>
              <a:rPr lang="en"/>
              <a:t>, we can simply write: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	x = x.cuda() # 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	x = x.to(device) # if we have a previously defined device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 accelerate computations on </a:t>
            </a:r>
            <a:r>
              <a:rPr i="1" lang="en"/>
              <a:t>x </a:t>
            </a:r>
            <a:r>
              <a:rPr lang="en"/>
              <a:t>via GPU!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casts </a:t>
            </a:r>
            <a:r>
              <a:rPr i="1" lang="en"/>
              <a:t>x.data</a:t>
            </a:r>
            <a:r>
              <a:rPr lang="en"/>
              <a:t> to an object of type torch.cuda.FloatTensor() and changes the magic methods associated with </a:t>
            </a:r>
            <a:r>
              <a:rPr i="1" lang="en"/>
              <a:t>x</a:t>
            </a:r>
            <a:r>
              <a:rPr lang="en"/>
              <a:t>, which are now written in Nvidia's CUDA API.</a:t>
            </a:r>
            <a:endParaRPr i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do we store numbers? </a:t>
            </a:r>
            <a:r>
              <a:rPr lang="en" sz="2800">
                <a:solidFill>
                  <a:srgbClr val="FF0000"/>
                </a:solidFill>
              </a:rPr>
              <a:t>Tensors.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Given tensors, how do we track their gradients? </a:t>
            </a:r>
            <a:r>
              <a:rPr lang="en" sz="2800">
                <a:solidFill>
                  <a:srgbClr val="FF0000"/>
                </a:solidFill>
              </a:rPr>
              <a:t>Variables.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Given tensors and their gradients, how do we actually update the parameter values during training? </a:t>
            </a:r>
            <a:r>
              <a:rPr lang="en" sz="2800">
                <a:solidFill>
                  <a:srgbClr val="FF0000"/>
                </a:solidFill>
              </a:rPr>
              <a:t>Optimizers.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do we do all this on a GPU? </a:t>
            </a:r>
            <a:r>
              <a:rPr lang="en" sz="2800">
                <a:solidFill>
                  <a:srgbClr val="FF0000"/>
                </a:solidFill>
              </a:rPr>
              <a:t>CUDA bindings.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I'm lazy, what else you got?</a:t>
            </a:r>
            <a:endParaRPr sz="2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torch.nn.Functional</a:t>
            </a:r>
            <a:endParaRPr/>
          </a:p>
        </p:txBody>
      </p:sp>
      <p:sp>
        <p:nvSpPr>
          <p:cNvPr id="354" name="Google Shape;354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utility functions for specific architectures of neural nets.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 utility functions for vanilla neural nets: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torch.nn.functional.linear(input, weight, bias=None)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torch.nn.functional.dropout(input, p=0.5, training=True, inplace=False)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torch.nn.Functional</a:t>
            </a:r>
            <a:endParaRPr/>
          </a:p>
        </p:txBody>
      </p:sp>
      <p:sp>
        <p:nvSpPr>
          <p:cNvPr id="360" name="Google Shape;360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utility functions for specific architectures of neural nets.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 activation functions: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torch.nn.functional.relu_(input)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torch.nn.functional.hardtanh_(input, min_val=-1., max_val=1.)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torch.nn.functional.leaky_relu(input, negative_slope=0.01, inplace=False)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torch.nn.functional.softmax(input, dim=None, _stacklevel=3, dtype=None)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torch.nn.Functional</a:t>
            </a:r>
            <a:endParaRPr/>
          </a:p>
        </p:txBody>
      </p:sp>
      <p:sp>
        <p:nvSpPr>
          <p:cNvPr id="366" name="Google Shape;366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utility functions for specific architectures of neural nets.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 functions for CNNs: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torch.nn.functional.conv1d(input, weight, bias=None, stride=1, padding=0, dilation=1, groups=1)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torch.nn.functional.conv_transpose2d(input, weight, bias=None, stride=1, padding=0, output_padding=0, groups=1, dilation=1)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torch.nn.functional.max_pool2d(*args, **kwargs)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torch.nn.Functional</a:t>
            </a:r>
            <a:endParaRPr/>
          </a:p>
        </p:txBody>
      </p:sp>
      <p:sp>
        <p:nvSpPr>
          <p:cNvPr id="372" name="Google Shape;372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utility functions for specific architectures of neural nets.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 normalization functions: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torch.nn.functional.batch_norm(input, running_mean, running_var, weight=None, bias=None, training=False, momentum=0.1, eps=1e-05)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torch.nn.functional.normalize(input, p=2, dim=1, eps=1e-12, out=None)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torch.nn.functional.instance_norm(input, running_mean=None, running_var=None, weight=None, bias=None, use_input_stats=True, momentum=0.1, eps=1e-05)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 it matter?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torch.nn.Functional</a:t>
            </a:r>
            <a:endParaRPr/>
          </a:p>
        </p:txBody>
      </p:sp>
      <p:sp>
        <p:nvSpPr>
          <p:cNvPr id="378" name="Google Shape;378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utility functions for specific architectures of neural nets.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 loss functions: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torch.nn.functional.cosine_similarity(x1, x2, dim=1, eps=1e-8)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torch.nn.functional.binary_cross_entropy(input, target, weight=None, size_average=None, reduce=None, reduction='mean')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torch.nn.functional.hinge_embedding_loss(input, target, margin=1.0, size_average=None, reduce=None, reduction='mean') → Tensor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torch.nn.functional.kl_div(input, target, size_average=None, reduce=None, reduction='mean')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Feedforward Network in PyTorch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a Neural Net in PyTorch</a:t>
            </a:r>
            <a:endParaRPr/>
          </a:p>
        </p:txBody>
      </p:sp>
      <p:pic>
        <p:nvPicPr>
          <p:cNvPr id="389" name="Google Shape;389;p64"/>
          <p:cNvPicPr preferRelativeResize="0"/>
          <p:nvPr/>
        </p:nvPicPr>
        <p:blipFill rotWithShape="1">
          <a:blip r:embed="rId3">
            <a:alphaModFix/>
          </a:blip>
          <a:srcRect b="0" l="327" r="327" t="0"/>
          <a:stretch/>
        </p:blipFill>
        <p:spPr>
          <a:xfrm>
            <a:off x="1752688" y="1309775"/>
            <a:ext cx="5638625" cy="33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a Neural Net in PyTorch</a:t>
            </a:r>
            <a:endParaRPr/>
          </a:p>
        </p:txBody>
      </p:sp>
      <p:pic>
        <p:nvPicPr>
          <p:cNvPr id="395" name="Google Shape;395;p65"/>
          <p:cNvPicPr preferRelativeResize="0"/>
          <p:nvPr/>
        </p:nvPicPr>
        <p:blipFill rotWithShape="1">
          <a:blip r:embed="rId3">
            <a:alphaModFix/>
          </a:blip>
          <a:srcRect b="0" l="1830" r="1830" t="0"/>
          <a:stretch/>
        </p:blipFill>
        <p:spPr>
          <a:xfrm>
            <a:off x="2529000" y="1046550"/>
            <a:ext cx="4085996" cy="383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3013"/>
            <a:ext cx="8839203" cy="4037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forward</a:t>
            </a:r>
            <a:endParaRPr/>
          </a:p>
        </p:txBody>
      </p:sp>
      <p:sp>
        <p:nvSpPr>
          <p:cNvPr id="406" name="Google Shape;406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HW0 is due next Wednesday.  We will have a Canvas submission portal shortly.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Office hours will begin tomorrow (Thursday).  The schedule is on the website.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week (lectures 3M and 3W), we will begin discussing the design of neural networks and the challenges in training deep networks.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writing ML code from scratch sucks (part 1)</a:t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225" y="1017725"/>
            <a:ext cx="736554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writing ML code from scratch sucks (part 2)</a:t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175" y="1017725"/>
            <a:ext cx="6931644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writing ML code from scratch sucks (part 3)</a:t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325" y="1017725"/>
            <a:ext cx="70493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Contrast with PyTorch</a:t>
            </a:r>
            <a:endParaRPr/>
          </a:p>
        </p:txBody>
      </p:sp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 b="0" l="327" r="327" t="0"/>
          <a:stretch/>
        </p:blipFill>
        <p:spPr>
          <a:xfrm>
            <a:off x="311698" y="1618550"/>
            <a:ext cx="4573525" cy="26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4">
            <a:alphaModFix/>
          </a:blip>
          <a:srcRect b="0" l="1830" r="1830" t="0"/>
          <a:stretch/>
        </p:blipFill>
        <p:spPr>
          <a:xfrm>
            <a:off x="4746300" y="1017725"/>
            <a:ext cx="4085996" cy="383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