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</p:sldIdLst>
  <p:sldSz cy="5143500" cx="9144000"/>
  <p:notesSz cx="6858000" cy="9144000"/>
  <p:embeddedFontLst>
    <p:embeddedFont>
      <p:font typeface="Average"/>
      <p:regular r:id="rId46"/>
    </p:embeddedFont>
    <p:embeddedFont>
      <p:font typeface="Oswald"/>
      <p:regular r:id="rId47"/>
      <p:bold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slide" Target="slides/slide40.xml"/><Relationship Id="rId21" Type="http://schemas.openxmlformats.org/officeDocument/2006/relationships/slide" Target="slides/slide17.xml"/><Relationship Id="rId43" Type="http://schemas.openxmlformats.org/officeDocument/2006/relationships/slide" Target="slides/slide39.xml"/><Relationship Id="rId24" Type="http://schemas.openxmlformats.org/officeDocument/2006/relationships/slide" Target="slides/slide20.xml"/><Relationship Id="rId46" Type="http://schemas.openxmlformats.org/officeDocument/2006/relationships/font" Target="fonts/Average-regular.fntdata"/><Relationship Id="rId23" Type="http://schemas.openxmlformats.org/officeDocument/2006/relationships/slide" Target="slides/slide19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8" Type="http://schemas.openxmlformats.org/officeDocument/2006/relationships/font" Target="fonts/Oswald-bold.fntdata"/><Relationship Id="rId25" Type="http://schemas.openxmlformats.org/officeDocument/2006/relationships/slide" Target="slides/slide21.xml"/><Relationship Id="rId47" Type="http://schemas.openxmlformats.org/officeDocument/2006/relationships/font" Target="fonts/Oswald-regular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dd9320661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dd9320661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e74df301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e74df301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de09e1e7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de09e1e7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de09e1e7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de09e1e7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dd9320661_0_5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dd9320661_0_5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dd9320661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dd9320661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dd9320661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dd9320661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dd9320661_0_8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dd9320661_0_8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dd9320661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dd9320661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dd9320661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dd9320661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dd9320661_0_6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dd9320661_0_6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Done. Discuss how it works for ten-fold image-classification.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dd932066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dd93206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dd9320661_0_5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dd9320661_0_5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dd9320661_0_7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dd9320661_0_7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dd9320661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4dd9320661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dd9320661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dd9320661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dd9320661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dd9320661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dd9320661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4dd9320661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dd9320661_0_6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dd9320661_0_6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dd9320661_0_6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4dd9320661_0_6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dd9320661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4dd9320661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dd9320661_0_5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4dd9320661_0_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dd9320661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dd9320661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4dd9320661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4dd9320661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dd9320661_0_7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dd9320661_0_7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4dd9320661_0_6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4dd9320661_0_6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4dd9320661_0_7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4dd9320661_0_7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4dd9320661_0_6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4dd9320661_0_6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4dd9320661_0_6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4dd9320661_0_6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4dd9320661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4dd9320661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4dd9320661_0_6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4dd9320661_0_6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4dd9320661_0_6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4dd9320661_0_6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4dd9320661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4dd9320661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dd9320661_0_5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dd9320661_0_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4dd9320661_0_7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4dd9320661_0_7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4dd9320661_0_7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4dd9320661_0_7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e74df301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e74df301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e74df301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e74df301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e74df301c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e74df301c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e74df301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e74df301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e74df301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e74df301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Relationship Id="rId4" Type="http://schemas.openxmlformats.org/officeDocument/2006/relationships/image" Target="../media/image28.png"/><Relationship Id="rId5" Type="http://schemas.openxmlformats.org/officeDocument/2006/relationships/image" Target="../media/image11.png"/><Relationship Id="rId6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Relationship Id="rId4" Type="http://schemas.openxmlformats.org/officeDocument/2006/relationships/image" Target="../media/image9.png"/><Relationship Id="rId5" Type="http://schemas.openxmlformats.org/officeDocument/2006/relationships/image" Target="../media/image3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png"/><Relationship Id="rId4" Type="http://schemas.openxmlformats.org/officeDocument/2006/relationships/image" Target="../media/image3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png"/><Relationship Id="rId4" Type="http://schemas.openxmlformats.org/officeDocument/2006/relationships/image" Target="../media/image3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6.png"/><Relationship Id="rId4" Type="http://schemas.openxmlformats.org/officeDocument/2006/relationships/image" Target="../media/image30.png"/><Relationship Id="rId5" Type="http://schemas.openxmlformats.org/officeDocument/2006/relationships/image" Target="../media/image3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5075" y="152400"/>
            <a:ext cx="4093861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6927375" y="4392900"/>
            <a:ext cx="2060700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Source: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https://xkcd.com/1838/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2"/>
          <p:cNvPicPr preferRelativeResize="0"/>
          <p:nvPr/>
        </p:nvPicPr>
        <p:blipFill rotWithShape="1">
          <a:blip r:embed="rId3">
            <a:alphaModFix/>
          </a:blip>
          <a:srcRect b="0" l="0" r="0" t="50248"/>
          <a:stretch/>
        </p:blipFill>
        <p:spPr>
          <a:xfrm>
            <a:off x="2253125" y="126425"/>
            <a:ext cx="5338226" cy="49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Or maybe not - NMDA spikes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2795" y="1152475"/>
            <a:ext cx="3298402" cy="3416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3"/>
          <p:cNvSpPr txBox="1"/>
          <p:nvPr/>
        </p:nvSpPr>
        <p:spPr>
          <a:xfrm>
            <a:off x="5896950" y="4776675"/>
            <a:ext cx="32469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Larkum et al 2009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So then what does a neuron do?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8975" y="1178475"/>
            <a:ext cx="5352725" cy="308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4"/>
          <p:cNvSpPr txBox="1"/>
          <p:nvPr/>
        </p:nvSpPr>
        <p:spPr>
          <a:xfrm>
            <a:off x="5896950" y="4776675"/>
            <a:ext cx="32469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Poirazi Brennon Mel, 2003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ctrTitle"/>
          </p:nvPr>
        </p:nvSpPr>
        <p:spPr>
          <a:xfrm>
            <a:off x="311700" y="744575"/>
            <a:ext cx="8520600" cy="193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Times New Roman"/>
                <a:ea typeface="Times New Roman"/>
                <a:cs typeface="Times New Roman"/>
                <a:sym typeface="Times New Roman"/>
              </a:rPr>
              <a:t>Perceptrons</a:t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What is (supervised) learning?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26"/>
          <p:cNvSpPr txBox="1"/>
          <p:nvPr>
            <p:ph idx="1" type="body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Suppose we have data points (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aseline="-25000" i="1" lang="en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aseline="-25000" i="1"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, y</a:t>
            </a:r>
            <a:r>
              <a:rPr baseline="-25000" i="1" lang="en">
                <a:latin typeface="Times New Roman"/>
                <a:ea typeface="Times New Roman"/>
                <a:cs typeface="Times New Roman"/>
                <a:sym typeface="Times New Roman"/>
              </a:rPr>
              <a:t>1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),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aseline="-25000" i="1" lang="en"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, y</a:t>
            </a:r>
            <a:r>
              <a:rPr baseline="-25000" i="1" lang="en"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), …, (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aseline="-25000" i="1" lang="en">
                <a:latin typeface="Times New Roman"/>
                <a:ea typeface="Times New Roman"/>
                <a:cs typeface="Times New Roman"/>
                <a:sym typeface="Times New Roman"/>
              </a:rPr>
              <a:t>s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, y</a:t>
            </a:r>
            <a:r>
              <a:rPr baseline="-25000" i="1" lang="en">
                <a:latin typeface="Times New Roman"/>
                <a:ea typeface="Times New Roman"/>
                <a:cs typeface="Times New Roman"/>
                <a:sym typeface="Times New Roman"/>
              </a:rPr>
              <a:t>s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(both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aseline="-25000" i="1" lang="en">
                <a:latin typeface="Times New Roman"/>
                <a:ea typeface="Times New Roman"/>
                <a:cs typeface="Times New Roman"/>
                <a:sym typeface="Times New Roman"/>
              </a:rPr>
              <a:t>i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, y</a:t>
            </a:r>
            <a:r>
              <a:rPr baseline="-25000" i="1" lang="en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may be multivariate)</a:t>
            </a:r>
            <a:r>
              <a:rPr baseline="-25000" i="1"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If we see a new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, we want to predict the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Implicitly, we are assuming there is an unknown function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y(x) = y.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Examples of useful functions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600">
                <a:latin typeface="Times New Roman"/>
                <a:ea typeface="Times New Roman"/>
                <a:cs typeface="Times New Roman"/>
                <a:sym typeface="Times New Roman"/>
              </a:rPr>
              <a:t>         y(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image</a:t>
            </a:r>
            <a:r>
              <a:rPr i="1" lang="en" sz="16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= cat or dog,     </a:t>
            </a:r>
            <a:r>
              <a:rPr i="1" lang="en" sz="1600">
                <a:latin typeface="Times New Roman"/>
                <a:ea typeface="Times New Roman"/>
                <a:cs typeface="Times New Roman"/>
                <a:sym typeface="Times New Roman"/>
              </a:rPr>
              <a:t>y(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audio signal</a:t>
            </a:r>
            <a:r>
              <a:rPr i="1" lang="en" sz="1600"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= sentence,     </a:t>
            </a:r>
            <a:r>
              <a:rPr i="1" lang="en" sz="1600">
                <a:latin typeface="Times New Roman"/>
                <a:ea typeface="Times New Roman"/>
                <a:cs typeface="Times New Roman"/>
                <a:sym typeface="Times New Roman"/>
              </a:rPr>
              <a:t>y(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chess position</a:t>
            </a:r>
            <a:r>
              <a:rPr i="1" lang="en" sz="1600">
                <a:latin typeface="Times New Roman"/>
                <a:ea typeface="Times New Roman"/>
                <a:cs typeface="Times New Roman"/>
                <a:sym typeface="Times New Roman"/>
              </a:rPr>
              <a:t>) = 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good move to make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We can approximate the intractable function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(x)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 by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fitting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it with a family of easier-to-express functions.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 first cut at learning - linear functions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easiest way to fit data: 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Mean squared error (MSE) - a natural loss function: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9" name="Google Shape;1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0425" y="1268400"/>
            <a:ext cx="1261614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7579" y="2222798"/>
            <a:ext cx="3350483" cy="76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 first cut at learning - linear functions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easiest way to fit data: 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Mean squared error (MSE) - a natural loss function: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This is just linear regression, and it can be solved exactly: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7" name="Google Shape;15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0425" y="1268400"/>
            <a:ext cx="1261614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0175" y="3820525"/>
            <a:ext cx="2265275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7579" y="2222798"/>
            <a:ext cx="3350483" cy="76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Perceptrons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What about binary classification?  I.e., if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y(x)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= ±1.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We can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fit a function of the form: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Perceptron Learning Algorithm (details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presented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on blackboard).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Always works if the data is actually linearly separable.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Otherwise may not work at all.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Best solution depends on a loss function.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6" name="Google Shape;16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0325" y="2210100"/>
            <a:ext cx="1903360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Do perceptrons actually work?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Not really, but sometimes surprisingly well.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It’s a good first cut.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Very rarely are data actually linearly separable.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3" name="Google Shape;17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3323" y="476538"/>
            <a:ext cx="2774075" cy="419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Do perceptrons actually work?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MNIST image dataset for classification of digits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Essentially the simplest deep learning test dataset.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Random performance (10 classes) is 10%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Perceptrons (trained by backpropagation) get ~93%.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How is that possible?  High-dimensional input (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d=784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here) makes it a bit easier.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0" name="Google Shape;1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3625" y="346600"/>
            <a:ext cx="3078676" cy="230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CIS 700-004: Lecture 3M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Introduction to neural nets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01/28/19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/>
          <p:nvPr>
            <p:ph type="ctrTitle"/>
          </p:nvPr>
        </p:nvSpPr>
        <p:spPr>
          <a:xfrm>
            <a:off x="311700" y="744575"/>
            <a:ext cx="8520600" cy="188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Times New Roman"/>
                <a:ea typeface="Times New Roman"/>
                <a:cs typeface="Times New Roman"/>
                <a:sym typeface="Times New Roman"/>
              </a:rPr>
              <a:t>Multilayer perceptrons</a:t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What is the simplest thing that isn’t linear?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We have tried fitting linear functions.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What about iterating linear functions?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2" name="Google Shape;19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5300" y="2299925"/>
            <a:ext cx="2472180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What is the simplest thing that isn’t linear?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We have tried fitting linear functions.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What about iterating linear functions?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Unfortunately, that’s still a linear function.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If we want to iterate, we can alternate a simple nonlinear function     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        (the nonlinear function is usually univariate and applied component-wise to vectors)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9" name="Google Shape;19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5300" y="2299925"/>
            <a:ext cx="2472180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3300" y="3397450"/>
            <a:ext cx="1905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4275" y="3851950"/>
            <a:ext cx="3894231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What is the simplest thing that isn’t linear?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35"/>
          <p:cNvSpPr txBox="1"/>
          <p:nvPr>
            <p:ph idx="1" type="body"/>
          </p:nvPr>
        </p:nvSpPr>
        <p:spPr>
          <a:xfrm>
            <a:off x="159300" y="1152475"/>
            <a:ext cx="8752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More generally, we can add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bias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terms: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function            is called a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multilayer perceptron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(MLP) or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fully-connected network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These are the most basic general-purpose “deep learning”-style neural networks.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8" name="Google Shape;20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5863" y="1746050"/>
            <a:ext cx="7285275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1650" y="2278325"/>
            <a:ext cx="561535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 bit like a biological neuron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Neurons have one output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They linearly integrate on their dendrites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They have a ReLU-like nonlinearity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And they are hierarchically organized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Architecture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of a neural network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37"/>
          <p:cNvSpPr txBox="1"/>
          <p:nvPr>
            <p:ph idx="1" type="body"/>
          </p:nvPr>
        </p:nvSpPr>
        <p:spPr>
          <a:xfrm>
            <a:off x="311700" y="1022275"/>
            <a:ext cx="8149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b="1" i="1" lang="en">
                <a:latin typeface="Times New Roman"/>
                <a:ea typeface="Times New Roman"/>
                <a:cs typeface="Times New Roman"/>
                <a:sym typeface="Times New Roman"/>
              </a:rPr>
              <a:t>layer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is one of the intermediate vectors.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b="1" i="1" lang="en">
                <a:latin typeface="Times New Roman"/>
                <a:ea typeface="Times New Roman"/>
                <a:cs typeface="Times New Roman"/>
                <a:sym typeface="Times New Roman"/>
              </a:rPr>
              <a:t>neuron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is one of the entries of a layer vector.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i="1" lang="en">
                <a:latin typeface="Times New Roman"/>
                <a:ea typeface="Times New Roman"/>
                <a:cs typeface="Times New Roman"/>
                <a:sym typeface="Times New Roman"/>
              </a:rPr>
              <a:t>depth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is the number of layers.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i="1" lang="en">
                <a:latin typeface="Times New Roman"/>
                <a:ea typeface="Times New Roman"/>
                <a:cs typeface="Times New Roman"/>
                <a:sym typeface="Times New Roman"/>
              </a:rPr>
              <a:t>width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of a layer is the layer’s dimension.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i="1" lang="en">
                <a:latin typeface="Times New Roman"/>
                <a:ea typeface="Times New Roman"/>
                <a:cs typeface="Times New Roman"/>
                <a:sym typeface="Times New Roman"/>
              </a:rPr>
              <a:t>weights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are the coefficients of the matrices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baseline="-25000" i="1" lang="en">
                <a:latin typeface="Times New Roman"/>
                <a:ea typeface="Times New Roman"/>
                <a:cs typeface="Times New Roman"/>
                <a:sym typeface="Times New Roman"/>
              </a:rPr>
              <a:t>k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i="1" lang="en">
                <a:latin typeface="Times New Roman"/>
                <a:ea typeface="Times New Roman"/>
                <a:cs typeface="Times New Roman"/>
                <a:sym typeface="Times New Roman"/>
              </a:rPr>
              <a:t>biases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are the terms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aseline="-25000" i="1" lang="en">
                <a:latin typeface="Times New Roman"/>
                <a:ea typeface="Times New Roman"/>
                <a:cs typeface="Times New Roman"/>
                <a:sym typeface="Times New Roman"/>
              </a:rPr>
              <a:t>k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i="1" lang="en">
                <a:latin typeface="Times New Roman"/>
                <a:ea typeface="Times New Roman"/>
                <a:cs typeface="Times New Roman"/>
                <a:sym typeface="Times New Roman"/>
              </a:rPr>
              <a:t>activation function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b="1" i="1" lang="en">
                <a:latin typeface="Times New Roman"/>
                <a:ea typeface="Times New Roman"/>
                <a:cs typeface="Times New Roman"/>
                <a:sym typeface="Times New Roman"/>
              </a:rPr>
              <a:t>non-linearity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is the function    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2" name="Google Shape;22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2150" y="3062800"/>
            <a:ext cx="154750" cy="12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6650" y="520341"/>
            <a:ext cx="3305075" cy="1621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5514" y="220100"/>
            <a:ext cx="2577277" cy="242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9363" y="3955450"/>
            <a:ext cx="7285275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How to deal with discrete output?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38"/>
          <p:cNvSpPr txBox="1"/>
          <p:nvPr>
            <p:ph idx="1" type="body"/>
          </p:nvPr>
        </p:nvSpPr>
        <p:spPr>
          <a:xfrm>
            <a:off x="311700" y="11308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Often (e.g. in classification problems), the output will take on discrete values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Does an image show the digit 0, 1, etc?  (10 possibilities)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Which word comes next in a sentence?  (finite number of possible words)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simplest way to deal with this is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one-hot encoding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Then, the output of the network is a length-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vector if there are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C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possible classes.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This has the added advantage of essentially encoding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confidence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(or, alternatively, a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probability distribution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):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2" name="Google Shape;23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5850" y="2448800"/>
            <a:ext cx="2200650" cy="66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9700" y="2632025"/>
            <a:ext cx="1021300" cy="2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3175" y="4344800"/>
            <a:ext cx="2733329" cy="29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How to deal with discrete output?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39"/>
          <p:cNvSpPr txBox="1"/>
          <p:nvPr>
            <p:ph idx="1" type="body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 disadvantage of one-hot encoding is if there are a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lot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of possibilities.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It also doesn’t capture information about structure in the outputs.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 natural language processing (NLP), often Word2Vec representations are used instead (will be covered more later).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Training a neural network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Training</a:t>
            </a:r>
            <a:r>
              <a:rPr lang="en"/>
              <a:t> a network means changing the weights and biases to match the data.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It’s generally done by some form of backpropagation - </a:t>
            </a:r>
            <a:r>
              <a:rPr lang="en"/>
              <a:t>calculating</a:t>
            </a:r>
            <a:r>
              <a:rPr lang="en"/>
              <a:t> the gradient of the loss with respect to the weights and biases.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weights and biases change along the gradient to decrease the loss.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Ingredients (more on these later):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Network architecture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Initialization of weights and biases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Loss function (e.g. mean squared error)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Optimizer (e.g. SGD)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/>
          <p:nvPr>
            <p:ph type="ctrTitle"/>
          </p:nvPr>
        </p:nvSpPr>
        <p:spPr>
          <a:xfrm>
            <a:off x="311700" y="744575"/>
            <a:ext cx="8520600" cy="188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Times New Roman"/>
                <a:ea typeface="Times New Roman"/>
                <a:cs typeface="Times New Roman"/>
                <a:sym typeface="Times New Roman"/>
              </a:rPr>
              <a:t>Choices for the non-linearity</a:t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Course Announcements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HW0 is due on Wednesday at 11:59pm.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Final OH schedule is posted.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Reminder to make a private Piazza post if you'd like Canvas access to submit the homework as an auditor.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 txBox="1"/>
          <p:nvPr/>
        </p:nvSpPr>
        <p:spPr>
          <a:xfrm>
            <a:off x="5117900" y="368475"/>
            <a:ext cx="3714600" cy="176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ReLU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Very fast computation.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Most common activation function.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resulting functions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N(x)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are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piecewise linear.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Not actually differentiable everywhere, but this is okay.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More of a problem is when the derivative is zero, “dead ReLU” problem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But very unlikely for a ReLU to be “dead” for all inputs.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9" name="Google Shape;25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7313" y="1152475"/>
            <a:ext cx="1888775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1650" y="368475"/>
            <a:ext cx="3600650" cy="163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Leaky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ReLU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Fixes the problem of “dead ReLUs.”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Not used very much in practice compared to ReLU.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7" name="Google Shape;26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8525" y="1152475"/>
            <a:ext cx="3886938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4150" y="2852375"/>
            <a:ext cx="2720825" cy="171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tanh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“hyperbolic tangent”, often pronounced like “tanch”.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Smoothes out discontinuities.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Used to be more popular, replaced by ReLU.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5" name="Google Shape;27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7461" y="1152475"/>
            <a:ext cx="1989075" cy="71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8975" y="2758350"/>
            <a:ext cx="3373200" cy="218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logistic sigmoid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Similar to tanh, but asymptotes to 0 and 1, instead of -1 and 1.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Like tanh, used rarely nowadays.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3" name="Google Shape;28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0449" y="1228674"/>
            <a:ext cx="2043100" cy="6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5"/>
          <p:cNvSpPr txBox="1"/>
          <p:nvPr/>
        </p:nvSpPr>
        <p:spPr>
          <a:xfrm>
            <a:off x="5786650" y="2967900"/>
            <a:ext cx="2831700" cy="1917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5" name="Google Shape;28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6651" y="2982873"/>
            <a:ext cx="2831898" cy="188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softmax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Applied to an entire vector, not component-wise.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Entries of the output sum to 1.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most common way to predict a probability distribution.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Typically used in the final layer of networks for classification tasks.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2" name="Google Shape;29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523" y="1228675"/>
            <a:ext cx="1892975" cy="71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Step function?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8" name="Google Shape;298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What is the problem here? (if using backpropagation)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gradient is zero everywhere - gradient updates don’t do anything.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9" name="Google Shape;29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3125" y="1152475"/>
            <a:ext cx="2377750" cy="82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9925" y="3328950"/>
            <a:ext cx="2904150" cy="155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What if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 deep network were actually linear?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6" name="Google Shape;306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What if the activation function is linear?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overall network would be a linear transformation.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But any learning algorithms might give different results.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Also, the resulting weight matrices would be factored into different layers.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Used sometimes as a simple case to prove results, and in some neuro models.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Various authors, esp.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Andrew Saxe, have considered these networks, but not really used in practice.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What if a deep network were actually linear?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2" name="Google Shape;31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0425" y="1249325"/>
            <a:ext cx="4423149" cy="361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0"/>
          <p:cNvSpPr txBox="1"/>
          <p:nvPr>
            <p:ph type="ctrTitle"/>
          </p:nvPr>
        </p:nvSpPr>
        <p:spPr>
          <a:xfrm>
            <a:off x="311700" y="744575"/>
            <a:ext cx="8520600" cy="188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Times New Roman"/>
                <a:ea typeface="Times New Roman"/>
                <a:cs typeface="Times New Roman"/>
                <a:sym typeface="Times New Roman"/>
              </a:rPr>
              <a:t>Loss functions</a:t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Mean squared error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"/>
              <a:t>Often used if the network is predicting a scalar.</a:t>
            </a:r>
            <a:endParaRPr/>
          </a:p>
        </p:txBody>
      </p:sp>
      <p:pic>
        <p:nvPicPr>
          <p:cNvPr id="324" name="Google Shape;32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6000" y="1316250"/>
            <a:ext cx="3962051" cy="76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ctrTitle"/>
          </p:nvPr>
        </p:nvSpPr>
        <p:spPr>
          <a:xfrm>
            <a:off x="311700" y="744575"/>
            <a:ext cx="8520600" cy="188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Times New Roman"/>
                <a:ea typeface="Times New Roman"/>
                <a:cs typeface="Times New Roman"/>
                <a:sym typeface="Times New Roman"/>
              </a:rPr>
              <a:t>Neuroscience of simple computations</a:t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Cross-entropy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0" name="Google Shape;330;p52"/>
          <p:cNvSpPr txBox="1"/>
          <p:nvPr>
            <p:ph idx="1" type="body"/>
          </p:nvPr>
        </p:nvSpPr>
        <p:spPr>
          <a:xfrm>
            <a:off x="311700" y="942827"/>
            <a:ext cx="8520600" cy="32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common loss function for classification tasks.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is a measure of distance between two probability distributions.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classification, generally the target vector is one-hot encoded, which means that        is 1 where        belongs to class </a:t>
            </a:r>
            <a:r>
              <a:rPr i="1" lang="en"/>
              <a:t>j</a:t>
            </a:r>
            <a:r>
              <a:rPr lang="en"/>
              <a:t>, and is otherwise 0.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Be careful</a:t>
            </a:r>
            <a:r>
              <a:rPr lang="en"/>
              <a:t> to apply cross-entropy loss only to probabilities! (e.g. after softmax)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PyTorch, softmax and cross-entropy can be applied in a single step.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b="1" lang="en"/>
              <a:t>Be careful </a:t>
            </a:r>
            <a:r>
              <a:rPr lang="en"/>
              <a:t>in that case not to apply it twice :)</a:t>
            </a:r>
            <a:endParaRPr/>
          </a:p>
        </p:txBody>
      </p:sp>
      <p:pic>
        <p:nvPicPr>
          <p:cNvPr id="331" name="Google Shape;33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7925" y="451502"/>
            <a:ext cx="4408301" cy="88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6125" y="2975400"/>
            <a:ext cx="277375" cy="19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9150" y="2975399"/>
            <a:ext cx="253121" cy="19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Cosine similarity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9" name="Google Shape;339;p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Computes similarity between directions of two vectors.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"/>
              <a:t>Often used in NLP contexts.  For example, the two vectors might be the frequencies of different words.</a:t>
            </a:r>
            <a:endParaRPr/>
          </a:p>
        </p:txBody>
      </p:sp>
      <p:pic>
        <p:nvPicPr>
          <p:cNvPr id="340" name="Google Shape;34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2925" y="1241775"/>
            <a:ext cx="3898150" cy="72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Neural codes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6175" y="497050"/>
            <a:ext cx="4313350" cy="444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Neural responses to inputs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 b="0" l="0" r="33647" t="0"/>
          <a:stretch/>
        </p:blipFill>
        <p:spPr>
          <a:xfrm>
            <a:off x="311700" y="1300725"/>
            <a:ext cx="8291649" cy="27134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6277950" y="4700475"/>
            <a:ext cx="32469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Guang, Armstrong, Foehring, 2015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Nonlinear (a bit)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699674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4474" y="1170125"/>
            <a:ext cx="3931875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Linear integration within dendritic trees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3" name="Google Shape;103;p20"/>
          <p:cNvPicPr preferRelativeResize="0"/>
          <p:nvPr/>
        </p:nvPicPr>
        <p:blipFill rotWithShape="1">
          <a:blip r:embed="rId3">
            <a:alphaModFix/>
          </a:blip>
          <a:srcRect b="77971" l="0" r="0" t="0"/>
          <a:stretch/>
        </p:blipFill>
        <p:spPr>
          <a:xfrm>
            <a:off x="1216700" y="1590350"/>
            <a:ext cx="6101576" cy="251152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/>
          <p:nvPr/>
        </p:nvSpPr>
        <p:spPr>
          <a:xfrm>
            <a:off x="3516050" y="4101875"/>
            <a:ext cx="6831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50 um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5" name="Google Shape;105;p20"/>
          <p:cNvSpPr txBox="1"/>
          <p:nvPr/>
        </p:nvSpPr>
        <p:spPr>
          <a:xfrm>
            <a:off x="6571725" y="4101875"/>
            <a:ext cx="6831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5 um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5896950" y="4776675"/>
            <a:ext cx="32469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Araya, Eisenthal, Yuste, 2006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Linear integration within dendritic trees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 rotWithShape="1">
          <a:blip r:embed="rId3">
            <a:alphaModFix/>
          </a:blip>
          <a:srcRect b="50925" l="5110" r="-5110" t="24075"/>
          <a:stretch/>
        </p:blipFill>
        <p:spPr>
          <a:xfrm>
            <a:off x="1076025" y="1281700"/>
            <a:ext cx="7075125" cy="330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