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Lst>
  <p:sldSz cy="5143500" cx="9144000"/>
  <p:notesSz cx="6858000" cy="9144000"/>
  <p:embeddedFontLst>
    <p:embeddedFont>
      <p:font typeface="Average"/>
      <p:regular r:id="rId65"/>
    </p:embeddedFont>
    <p:embeddedFont>
      <p:font typeface="Oswald"/>
      <p:regular r:id="rId66"/>
      <p:bold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font" Target="fonts/Oswald-regular.fntdata"/><Relationship Id="rId21" Type="http://schemas.openxmlformats.org/officeDocument/2006/relationships/slide" Target="slides/slide17.xml"/><Relationship Id="rId65" Type="http://schemas.openxmlformats.org/officeDocument/2006/relationships/font" Target="fonts/Average-regular.fntdata"/><Relationship Id="rId24" Type="http://schemas.openxmlformats.org/officeDocument/2006/relationships/slide" Target="slides/slide20.xml"/><Relationship Id="rId23" Type="http://schemas.openxmlformats.org/officeDocument/2006/relationships/slide" Target="slides/slide19.xml"/><Relationship Id="rId67" Type="http://schemas.openxmlformats.org/officeDocument/2006/relationships/font" Target="fonts/Oswald-bold.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g4dd9320661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4dd932066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de75c189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de75c189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de75c189a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de75c189a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b1a1bf26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b1a1bf26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de75c189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de75c189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de75c189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de75c189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de75c189a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de75c189a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de75c189a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de75c189a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4b1a1bf26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4b1a1bf26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4b1a1bf26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4b1a1bf26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b1a1bf26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b1a1bf26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4dd93206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4dd93206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4b1a1bf26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4b1a1bf26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4b1a1bf26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b1a1bf26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b1a1bf26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b1a1bf26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de75c189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de75c189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b1a1bf26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b1a1bf26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de75c189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de75c189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b1a1bf26b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b1a1bf26b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b1a1bf26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b1a1bf26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4b1a1bf26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4b1a1bf26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4b1a1bf26b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4b1a1bf26b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4dd9320661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dd9320661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4b1a1bf26b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b1a1bf26b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4b1a1bf26b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4b1a1bf26b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b1a1bf26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b1a1bf26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b1a1bf26b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4b1a1bf26b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de75c189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de75c189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4b1a1bf26b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4b1a1bf26b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4b1a1bf26b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4b1a1bf26b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4b1a1bf26b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4b1a1bf26b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4b1a1bf26b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4b1a1bf26b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4b1a1bf26b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4b1a1bf26b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de75c189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de75c189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4b1a1bf26b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4b1a1bf26b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4b1a1bf26b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4b1a1bf26b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4b1a1bf26b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4b1a1bf26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g4b1a1bf26b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4b1a1bf26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4b1a1bf26b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4b1a1bf26b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4b1a1bf26b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4b1a1bf26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4b1a1bf26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4b1a1bf26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g4b1a1bf26b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4b1a1bf26b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4b1a1bf26b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4b1a1bf26b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4b1d329e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4b1d329e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de75c189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de75c189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4b1d329ea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4b1d329e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4b1d329ea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4b1d329ea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Google Shape;448;g4b1d329ea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4b1d329ea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4b1d329ea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4b1d329ea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4b1d329ea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4b1d329ea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4b1d329ea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b1d329ea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4b1d329ea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4b1d329ea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b1d329ea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b1d329ea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4e85464d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4e85464d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4e85464db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4e85464db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dd9320661_0_6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dd9320661_0_6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4b1d329ea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4b1d329ea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dd9320661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dd9320661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dd9320661_0_7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dd9320661_0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dd9320661_0_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dd9320661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30.png"/><Relationship Id="rId5"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image" Target="../media/image3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37.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4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44.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nvSpPr>
        <p:spPr>
          <a:xfrm>
            <a:off x="6927375" y="4392900"/>
            <a:ext cx="2060700" cy="7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Source:</a:t>
            </a:r>
            <a:endParaRPr>
              <a:solidFill>
                <a:srgbClr val="FFFFFF"/>
              </a:solidFill>
            </a:endParaRPr>
          </a:p>
          <a:p>
            <a:pPr indent="0" lvl="0" marL="0" rtl="0" algn="l">
              <a:spcBef>
                <a:spcPts val="0"/>
              </a:spcBef>
              <a:spcAft>
                <a:spcPts val="0"/>
              </a:spcAft>
              <a:buNone/>
            </a:pPr>
            <a:r>
              <a:rPr lang="en">
                <a:solidFill>
                  <a:srgbClr val="FFFFFF"/>
                </a:solidFill>
              </a:rPr>
              <a:t>Somewhere on Reddit</a:t>
            </a:r>
            <a:endParaRPr>
              <a:solidFill>
                <a:srgbClr val="FFFFFF"/>
              </a:solidFill>
            </a:endParaRPr>
          </a:p>
        </p:txBody>
      </p:sp>
      <p:pic>
        <p:nvPicPr>
          <p:cNvPr id="60" name="Google Shape;60;p13"/>
          <p:cNvPicPr preferRelativeResize="0"/>
          <p:nvPr/>
        </p:nvPicPr>
        <p:blipFill>
          <a:blip r:embed="rId3">
            <a:alphaModFix/>
          </a:blip>
          <a:stretch>
            <a:fillRect/>
          </a:stretch>
        </p:blipFill>
        <p:spPr>
          <a:xfrm>
            <a:off x="1700975" y="152400"/>
            <a:ext cx="4843815"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Universal Approximation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Free Lunch Theorem</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“If an algorithm performs better than random search on some class of problems then in must perform worse than random search on the remaining problems.”</a:t>
            </a:r>
            <a:endParaRPr/>
          </a:p>
          <a:p>
            <a:pPr indent="0" lvl="0" marL="0" rtl="0" algn="l">
              <a:spcBef>
                <a:spcPts val="1600"/>
              </a:spcBef>
              <a:spcAft>
                <a:spcPts val="0"/>
              </a:spcAft>
              <a:buNone/>
            </a:pPr>
            <a:r>
              <a:rPr lang="en"/>
              <a:t>Aka "A superior black-box optimisation strategy is impossible."</a:t>
            </a:r>
            <a:endParaRPr/>
          </a:p>
          <a:p>
            <a:pPr indent="0" lvl="0" marL="0" rtl="0" algn="l">
              <a:spcBef>
                <a:spcPts val="1600"/>
              </a:spcBef>
              <a:spcAft>
                <a:spcPts val="0"/>
              </a:spcAft>
              <a:buClr>
                <a:srgbClr val="000000"/>
              </a:buClr>
              <a:buSzPts val="1100"/>
              <a:buFont typeface="Arial"/>
              <a:buNone/>
            </a:pPr>
            <a:r>
              <a:rPr lang="en"/>
              <a:t>Aka "If our feature space is unstructured, we can do no better than random."</a:t>
            </a:r>
            <a:endParaRPr/>
          </a:p>
          <a:p>
            <a:pPr indent="0" lvl="0" marL="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Free Lunch Theorem</a:t>
            </a:r>
            <a:endParaRPr/>
          </a:p>
        </p:txBody>
      </p:sp>
      <p:pic>
        <p:nvPicPr>
          <p:cNvPr id="132" name="Google Shape;132;p24"/>
          <p:cNvPicPr preferRelativeResize="0"/>
          <p:nvPr/>
        </p:nvPicPr>
        <p:blipFill>
          <a:blip r:embed="rId3">
            <a:alphaModFix/>
          </a:blip>
          <a:stretch>
            <a:fillRect/>
          </a:stretch>
        </p:blipFill>
        <p:spPr>
          <a:xfrm>
            <a:off x="376900" y="1842844"/>
            <a:ext cx="4594324" cy="2346156"/>
          </a:xfrm>
          <a:prstGeom prst="rect">
            <a:avLst/>
          </a:prstGeom>
          <a:noFill/>
          <a:ln>
            <a:noFill/>
          </a:ln>
        </p:spPr>
      </p:pic>
      <p:pic>
        <p:nvPicPr>
          <p:cNvPr id="133" name="Google Shape;133;p24"/>
          <p:cNvPicPr preferRelativeResize="0"/>
          <p:nvPr/>
        </p:nvPicPr>
        <p:blipFill>
          <a:blip r:embed="rId4">
            <a:alphaModFix/>
          </a:blip>
          <a:stretch>
            <a:fillRect/>
          </a:stretch>
        </p:blipFill>
        <p:spPr>
          <a:xfrm>
            <a:off x="4971225" y="1509399"/>
            <a:ext cx="3861075" cy="2679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problems are harder than others.</a:t>
            </a:r>
            <a:endParaRPr/>
          </a:p>
        </p:txBody>
      </p:sp>
      <p:sp>
        <p:nvSpPr>
          <p:cNvPr id="139" name="Google Shape;139;p25"/>
          <p:cNvSpPr/>
          <p:nvPr/>
        </p:nvSpPr>
        <p:spPr>
          <a:xfrm>
            <a:off x="788400" y="2420575"/>
            <a:ext cx="7567200" cy="5439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5"/>
          <p:cNvSpPr txBox="1"/>
          <p:nvPr/>
        </p:nvSpPr>
        <p:spPr>
          <a:xfrm>
            <a:off x="1202800" y="1090875"/>
            <a:ext cx="11121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Linearly separable problems</a:t>
            </a:r>
            <a:endParaRPr/>
          </a:p>
        </p:txBody>
      </p:sp>
      <p:sp>
        <p:nvSpPr>
          <p:cNvPr id="141" name="Google Shape;141;p25"/>
          <p:cNvSpPr txBox="1"/>
          <p:nvPr/>
        </p:nvSpPr>
        <p:spPr>
          <a:xfrm>
            <a:off x="2624450" y="1632475"/>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xor</a:t>
            </a:r>
            <a:endParaRPr/>
          </a:p>
        </p:txBody>
      </p:sp>
      <p:sp>
        <p:nvSpPr>
          <p:cNvPr id="142" name="Google Shape;142;p25"/>
          <p:cNvSpPr txBox="1"/>
          <p:nvPr/>
        </p:nvSpPr>
        <p:spPr>
          <a:xfrm>
            <a:off x="7459725" y="1090875"/>
            <a:ext cx="11121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Problems with no structure</a:t>
            </a:r>
            <a:endParaRPr/>
          </a:p>
        </p:txBody>
      </p:sp>
      <p:sp>
        <p:nvSpPr>
          <p:cNvPr id="143" name="Google Shape;143;p25"/>
          <p:cNvSpPr txBox="1"/>
          <p:nvPr/>
        </p:nvSpPr>
        <p:spPr>
          <a:xfrm>
            <a:off x="46200" y="2420575"/>
            <a:ext cx="7422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9900"/>
                </a:solidFill>
                <a:latin typeface="Average"/>
                <a:ea typeface="Average"/>
                <a:cs typeface="Average"/>
                <a:sym typeface="Average"/>
              </a:rPr>
              <a:t>Easy</a:t>
            </a:r>
            <a:endParaRPr>
              <a:solidFill>
                <a:srgbClr val="FF9900"/>
              </a:solidFill>
            </a:endParaRPr>
          </a:p>
        </p:txBody>
      </p:sp>
      <p:sp>
        <p:nvSpPr>
          <p:cNvPr id="144" name="Google Shape;144;p25"/>
          <p:cNvSpPr txBox="1"/>
          <p:nvPr/>
        </p:nvSpPr>
        <p:spPr>
          <a:xfrm>
            <a:off x="8355600" y="2457475"/>
            <a:ext cx="7422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9900"/>
                </a:solidFill>
                <a:latin typeface="Average"/>
                <a:ea typeface="Average"/>
                <a:cs typeface="Average"/>
                <a:sym typeface="Average"/>
              </a:rPr>
              <a:t>Hard</a:t>
            </a:r>
            <a:endParaRPr>
              <a:solidFill>
                <a:srgbClr val="FF9900"/>
              </a:solidFill>
            </a:endParaRPr>
          </a:p>
        </p:txBody>
      </p:sp>
      <p:sp>
        <p:nvSpPr>
          <p:cNvPr id="145" name="Google Shape;145;p25"/>
          <p:cNvSpPr txBox="1"/>
          <p:nvPr/>
        </p:nvSpPr>
        <p:spPr>
          <a:xfrm>
            <a:off x="3676100" y="1189975"/>
            <a:ext cx="13527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Continuous problems</a:t>
            </a:r>
            <a:endParaRPr/>
          </a:p>
        </p:txBody>
      </p:sp>
      <p:sp>
        <p:nvSpPr>
          <p:cNvPr id="146" name="Google Shape;146;p25"/>
          <p:cNvSpPr txBox="1"/>
          <p:nvPr/>
        </p:nvSpPr>
        <p:spPr>
          <a:xfrm>
            <a:off x="5454350" y="1189975"/>
            <a:ext cx="13527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Real-life problems</a:t>
            </a:r>
            <a:endParaRPr/>
          </a:p>
        </p:txBody>
      </p:sp>
      <p:sp>
        <p:nvSpPr>
          <p:cNvPr id="147" name="Google Shape;147;p25"/>
          <p:cNvSpPr/>
          <p:nvPr/>
        </p:nvSpPr>
        <p:spPr>
          <a:xfrm rot="5400000">
            <a:off x="1572975" y="2666800"/>
            <a:ext cx="259800" cy="10548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
          <p:cNvSpPr txBox="1"/>
          <p:nvPr/>
        </p:nvSpPr>
        <p:spPr>
          <a:xfrm>
            <a:off x="558775" y="3381575"/>
            <a:ext cx="22278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Solved by perceptron</a:t>
            </a:r>
            <a:endParaRPr/>
          </a:p>
        </p:txBody>
      </p:sp>
      <p:sp>
        <p:nvSpPr>
          <p:cNvPr id="149" name="Google Shape;149;p25"/>
          <p:cNvSpPr/>
          <p:nvPr/>
        </p:nvSpPr>
        <p:spPr>
          <a:xfrm rot="5400000">
            <a:off x="7857225" y="2666800"/>
            <a:ext cx="259800" cy="10548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5"/>
          <p:cNvSpPr txBox="1"/>
          <p:nvPr/>
        </p:nvSpPr>
        <p:spPr>
          <a:xfrm>
            <a:off x="7129275" y="3460825"/>
            <a:ext cx="1715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Unsolvable by No Free Lunch Theorem</a:t>
            </a:r>
            <a:endParaRPr sz="1800">
              <a:solidFill>
                <a:schemeClr val="accent3"/>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problems are harder than others.</a:t>
            </a:r>
            <a:endParaRPr/>
          </a:p>
        </p:txBody>
      </p:sp>
      <p:sp>
        <p:nvSpPr>
          <p:cNvPr id="156" name="Google Shape;156;p26"/>
          <p:cNvSpPr/>
          <p:nvPr/>
        </p:nvSpPr>
        <p:spPr>
          <a:xfrm>
            <a:off x="788400" y="2420575"/>
            <a:ext cx="7567200" cy="543900"/>
          </a:xfrm>
          <a:prstGeom prst="lef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6"/>
          <p:cNvSpPr txBox="1"/>
          <p:nvPr/>
        </p:nvSpPr>
        <p:spPr>
          <a:xfrm>
            <a:off x="1202800" y="1090875"/>
            <a:ext cx="11121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Linearly separable problems</a:t>
            </a:r>
            <a:endParaRPr/>
          </a:p>
        </p:txBody>
      </p:sp>
      <p:sp>
        <p:nvSpPr>
          <p:cNvPr id="158" name="Google Shape;158;p26"/>
          <p:cNvSpPr txBox="1"/>
          <p:nvPr/>
        </p:nvSpPr>
        <p:spPr>
          <a:xfrm>
            <a:off x="2624450" y="1632475"/>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xor</a:t>
            </a:r>
            <a:endParaRPr/>
          </a:p>
        </p:txBody>
      </p:sp>
      <p:sp>
        <p:nvSpPr>
          <p:cNvPr id="159" name="Google Shape;159;p26"/>
          <p:cNvSpPr txBox="1"/>
          <p:nvPr/>
        </p:nvSpPr>
        <p:spPr>
          <a:xfrm>
            <a:off x="7459725" y="1090875"/>
            <a:ext cx="11121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Problems with no structure</a:t>
            </a:r>
            <a:endParaRPr/>
          </a:p>
        </p:txBody>
      </p:sp>
      <p:sp>
        <p:nvSpPr>
          <p:cNvPr id="160" name="Google Shape;160;p26"/>
          <p:cNvSpPr txBox="1"/>
          <p:nvPr/>
        </p:nvSpPr>
        <p:spPr>
          <a:xfrm>
            <a:off x="46200" y="2420575"/>
            <a:ext cx="7422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9900"/>
                </a:solidFill>
                <a:latin typeface="Average"/>
                <a:ea typeface="Average"/>
                <a:cs typeface="Average"/>
                <a:sym typeface="Average"/>
              </a:rPr>
              <a:t>Easy</a:t>
            </a:r>
            <a:endParaRPr>
              <a:solidFill>
                <a:srgbClr val="FF9900"/>
              </a:solidFill>
            </a:endParaRPr>
          </a:p>
        </p:txBody>
      </p:sp>
      <p:sp>
        <p:nvSpPr>
          <p:cNvPr id="161" name="Google Shape;161;p26"/>
          <p:cNvSpPr txBox="1"/>
          <p:nvPr/>
        </p:nvSpPr>
        <p:spPr>
          <a:xfrm>
            <a:off x="8355600" y="2457475"/>
            <a:ext cx="7422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9900"/>
                </a:solidFill>
                <a:latin typeface="Average"/>
                <a:ea typeface="Average"/>
                <a:cs typeface="Average"/>
                <a:sym typeface="Average"/>
              </a:rPr>
              <a:t>Hard</a:t>
            </a:r>
            <a:endParaRPr>
              <a:solidFill>
                <a:srgbClr val="FF9900"/>
              </a:solidFill>
            </a:endParaRPr>
          </a:p>
        </p:txBody>
      </p:sp>
      <p:sp>
        <p:nvSpPr>
          <p:cNvPr id="162" name="Google Shape;162;p26"/>
          <p:cNvSpPr txBox="1"/>
          <p:nvPr/>
        </p:nvSpPr>
        <p:spPr>
          <a:xfrm>
            <a:off x="3676100" y="1189975"/>
            <a:ext cx="13527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Continuous problems</a:t>
            </a:r>
            <a:endParaRPr/>
          </a:p>
        </p:txBody>
      </p:sp>
      <p:sp>
        <p:nvSpPr>
          <p:cNvPr id="163" name="Google Shape;163;p26"/>
          <p:cNvSpPr txBox="1"/>
          <p:nvPr/>
        </p:nvSpPr>
        <p:spPr>
          <a:xfrm>
            <a:off x="5454350" y="1189975"/>
            <a:ext cx="1352700" cy="9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Real-life problems</a:t>
            </a:r>
            <a:endParaRPr/>
          </a:p>
        </p:txBody>
      </p:sp>
      <p:sp>
        <p:nvSpPr>
          <p:cNvPr id="164" name="Google Shape;164;p26"/>
          <p:cNvSpPr/>
          <p:nvPr/>
        </p:nvSpPr>
        <p:spPr>
          <a:xfrm rot="5400000">
            <a:off x="1572975" y="2666800"/>
            <a:ext cx="259800" cy="10548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nvSpPr>
        <p:spPr>
          <a:xfrm>
            <a:off x="558775" y="3381575"/>
            <a:ext cx="22278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Solved by perceptron</a:t>
            </a:r>
            <a:endParaRPr/>
          </a:p>
        </p:txBody>
      </p:sp>
      <p:sp>
        <p:nvSpPr>
          <p:cNvPr id="166" name="Google Shape;166;p26"/>
          <p:cNvSpPr/>
          <p:nvPr/>
        </p:nvSpPr>
        <p:spPr>
          <a:xfrm rot="5400000">
            <a:off x="7857225" y="2666800"/>
            <a:ext cx="259800" cy="10548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6"/>
          <p:cNvSpPr txBox="1"/>
          <p:nvPr/>
        </p:nvSpPr>
        <p:spPr>
          <a:xfrm>
            <a:off x="7129275" y="3460825"/>
            <a:ext cx="1715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Unsolvable by No Free Lunch Theorem</a:t>
            </a:r>
            <a:endParaRPr sz="1800">
              <a:solidFill>
                <a:schemeClr val="accent3"/>
              </a:solidFill>
              <a:latin typeface="Average"/>
              <a:ea typeface="Average"/>
              <a:cs typeface="Average"/>
              <a:sym typeface="Average"/>
            </a:endParaRPr>
          </a:p>
        </p:txBody>
      </p:sp>
      <p:sp>
        <p:nvSpPr>
          <p:cNvPr id="168" name="Google Shape;168;p26"/>
          <p:cNvSpPr/>
          <p:nvPr/>
        </p:nvSpPr>
        <p:spPr>
          <a:xfrm rot="5400000">
            <a:off x="3071900" y="2012700"/>
            <a:ext cx="259800" cy="40527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txBox="1"/>
          <p:nvPr/>
        </p:nvSpPr>
        <p:spPr>
          <a:xfrm>
            <a:off x="558775" y="4268775"/>
            <a:ext cx="6168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Loosely, UAT says that neural nets can solve these problems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Universal Approximation Theorem</a:t>
            </a:r>
            <a:endParaRPr/>
          </a:p>
        </p:txBody>
      </p:sp>
      <p:pic>
        <p:nvPicPr>
          <p:cNvPr id="175" name="Google Shape;175;p27"/>
          <p:cNvPicPr preferRelativeResize="0"/>
          <p:nvPr/>
        </p:nvPicPr>
        <p:blipFill>
          <a:blip r:embed="rId3">
            <a:alphaModFix/>
          </a:blip>
          <a:stretch>
            <a:fillRect/>
          </a:stretch>
        </p:blipFill>
        <p:spPr>
          <a:xfrm>
            <a:off x="1366500" y="1143100"/>
            <a:ext cx="6410999" cy="3782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Cybenko's construction</a:t>
            </a:r>
            <a:endParaRPr/>
          </a:p>
        </p:txBody>
      </p:sp>
      <p:cxnSp>
        <p:nvCxnSpPr>
          <p:cNvPr id="181" name="Google Shape;181;p28"/>
          <p:cNvCxnSpPr/>
          <p:nvPr/>
        </p:nvCxnSpPr>
        <p:spPr>
          <a:xfrm rot="10800000">
            <a:off x="2796325" y="1745900"/>
            <a:ext cx="0" cy="2108100"/>
          </a:xfrm>
          <a:prstGeom prst="straightConnector1">
            <a:avLst/>
          </a:prstGeom>
          <a:noFill/>
          <a:ln cap="flat" cmpd="sng" w="9525">
            <a:solidFill>
              <a:schemeClr val="dk2"/>
            </a:solidFill>
            <a:prstDash val="solid"/>
            <a:round/>
            <a:headEnd len="med" w="med" type="none"/>
            <a:tailEnd len="med" w="med" type="triangle"/>
          </a:ln>
        </p:spPr>
      </p:cxnSp>
      <p:cxnSp>
        <p:nvCxnSpPr>
          <p:cNvPr id="182" name="Google Shape;182;p28"/>
          <p:cNvCxnSpPr/>
          <p:nvPr/>
        </p:nvCxnSpPr>
        <p:spPr>
          <a:xfrm>
            <a:off x="2412375" y="3535250"/>
            <a:ext cx="5085600" cy="0"/>
          </a:xfrm>
          <a:prstGeom prst="straightConnector1">
            <a:avLst/>
          </a:prstGeom>
          <a:noFill/>
          <a:ln cap="flat" cmpd="sng" w="9525">
            <a:solidFill>
              <a:schemeClr val="dk2"/>
            </a:solidFill>
            <a:prstDash val="solid"/>
            <a:round/>
            <a:headEnd len="med" w="med" type="none"/>
            <a:tailEnd len="med" w="med" type="triangle"/>
          </a:ln>
        </p:spPr>
      </p:cxnSp>
      <p:sp>
        <p:nvSpPr>
          <p:cNvPr id="183" name="Google Shape;183;p28"/>
          <p:cNvSpPr txBox="1"/>
          <p:nvPr/>
        </p:nvSpPr>
        <p:spPr>
          <a:xfrm>
            <a:off x="311700" y="1218875"/>
            <a:ext cx="6168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Suppose we want to approximate the following function:</a:t>
            </a:r>
            <a:endParaRPr/>
          </a:p>
        </p:txBody>
      </p:sp>
      <p:sp>
        <p:nvSpPr>
          <p:cNvPr id="184" name="Google Shape;184;p28"/>
          <p:cNvSpPr/>
          <p:nvPr/>
        </p:nvSpPr>
        <p:spPr>
          <a:xfrm>
            <a:off x="2803575" y="2694939"/>
            <a:ext cx="4716075" cy="837250"/>
          </a:xfrm>
          <a:custGeom>
            <a:rect b="b" l="l" r="r" t="t"/>
            <a:pathLst>
              <a:path extrusionOk="0" h="33490" w="188643">
                <a:moveTo>
                  <a:pt x="0" y="33490"/>
                </a:moveTo>
                <a:cubicBezTo>
                  <a:pt x="4540" y="30689"/>
                  <a:pt x="13040" y="21126"/>
                  <a:pt x="27239" y="16683"/>
                </a:cubicBezTo>
                <a:cubicBezTo>
                  <a:pt x="41438" y="12240"/>
                  <a:pt x="67470" y="7411"/>
                  <a:pt x="85194" y="6831"/>
                </a:cubicBezTo>
                <a:cubicBezTo>
                  <a:pt x="102919" y="6252"/>
                  <a:pt x="118904" y="14172"/>
                  <a:pt x="133586" y="13206"/>
                </a:cubicBezTo>
                <a:cubicBezTo>
                  <a:pt x="148268" y="12240"/>
                  <a:pt x="164109" y="3112"/>
                  <a:pt x="173285" y="1035"/>
                </a:cubicBezTo>
                <a:cubicBezTo>
                  <a:pt x="182461" y="-1042"/>
                  <a:pt x="186083" y="793"/>
                  <a:pt x="188643" y="745"/>
                </a:cubicBezTo>
              </a:path>
            </a:pathLst>
          </a:custGeom>
          <a:noFill/>
          <a:ln cap="flat" cmpd="sng" w="9525">
            <a:solidFill>
              <a:schemeClr val="dk2"/>
            </a:solidFill>
            <a:prstDash val="solid"/>
            <a:round/>
            <a:headEnd len="med" w="med" type="none"/>
            <a:tailEnd len="med" w="med" type="triangle"/>
          </a:ln>
        </p:spPr>
      </p:sp>
      <p:sp>
        <p:nvSpPr>
          <p:cNvPr id="185" name="Google Shape;185;p28"/>
          <p:cNvSpPr txBox="1"/>
          <p:nvPr/>
        </p:nvSpPr>
        <p:spPr>
          <a:xfrm>
            <a:off x="7195650" y="36609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800">
                <a:solidFill>
                  <a:schemeClr val="accent3"/>
                </a:solidFill>
                <a:latin typeface="Average"/>
                <a:ea typeface="Average"/>
                <a:cs typeface="Average"/>
                <a:sym typeface="Average"/>
              </a:rPr>
              <a:t>x</a:t>
            </a:r>
            <a:endParaRPr i="1"/>
          </a:p>
        </p:txBody>
      </p:sp>
      <p:sp>
        <p:nvSpPr>
          <p:cNvPr id="186" name="Google Shape;186;p28"/>
          <p:cNvSpPr txBox="1"/>
          <p:nvPr/>
        </p:nvSpPr>
        <p:spPr>
          <a:xfrm>
            <a:off x="2059675" y="17459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800">
                <a:solidFill>
                  <a:schemeClr val="accent3"/>
                </a:solidFill>
                <a:latin typeface="Average"/>
                <a:ea typeface="Average"/>
                <a:cs typeface="Average"/>
                <a:sym typeface="Average"/>
              </a:rPr>
              <a:t>y</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Cybenko's construction</a:t>
            </a:r>
            <a:endParaRPr/>
          </a:p>
        </p:txBody>
      </p:sp>
      <p:cxnSp>
        <p:nvCxnSpPr>
          <p:cNvPr id="192" name="Google Shape;192;p29"/>
          <p:cNvCxnSpPr/>
          <p:nvPr/>
        </p:nvCxnSpPr>
        <p:spPr>
          <a:xfrm rot="10800000">
            <a:off x="2796325" y="1745900"/>
            <a:ext cx="0" cy="2108100"/>
          </a:xfrm>
          <a:prstGeom prst="straightConnector1">
            <a:avLst/>
          </a:prstGeom>
          <a:noFill/>
          <a:ln cap="flat" cmpd="sng" w="9525">
            <a:solidFill>
              <a:schemeClr val="dk2"/>
            </a:solidFill>
            <a:prstDash val="solid"/>
            <a:round/>
            <a:headEnd len="med" w="med" type="none"/>
            <a:tailEnd len="med" w="med" type="triangle"/>
          </a:ln>
        </p:spPr>
      </p:cxnSp>
      <p:cxnSp>
        <p:nvCxnSpPr>
          <p:cNvPr id="193" name="Google Shape;193;p29"/>
          <p:cNvCxnSpPr/>
          <p:nvPr/>
        </p:nvCxnSpPr>
        <p:spPr>
          <a:xfrm>
            <a:off x="2412375" y="3535250"/>
            <a:ext cx="5085600" cy="0"/>
          </a:xfrm>
          <a:prstGeom prst="straightConnector1">
            <a:avLst/>
          </a:prstGeom>
          <a:noFill/>
          <a:ln cap="flat" cmpd="sng" w="9525">
            <a:solidFill>
              <a:schemeClr val="dk2"/>
            </a:solidFill>
            <a:prstDash val="solid"/>
            <a:round/>
            <a:headEnd len="med" w="med" type="none"/>
            <a:tailEnd len="med" w="med" type="triangle"/>
          </a:ln>
        </p:spPr>
      </p:cxnSp>
      <p:sp>
        <p:nvSpPr>
          <p:cNvPr id="194" name="Google Shape;194;p29"/>
          <p:cNvSpPr txBox="1"/>
          <p:nvPr/>
        </p:nvSpPr>
        <p:spPr>
          <a:xfrm>
            <a:off x="311700" y="1218875"/>
            <a:ext cx="6168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Suppose we want to approximate the following function:</a:t>
            </a:r>
            <a:endParaRPr/>
          </a:p>
        </p:txBody>
      </p:sp>
      <p:sp>
        <p:nvSpPr>
          <p:cNvPr id="195" name="Google Shape;195;p29"/>
          <p:cNvSpPr/>
          <p:nvPr/>
        </p:nvSpPr>
        <p:spPr>
          <a:xfrm>
            <a:off x="2803575" y="2694939"/>
            <a:ext cx="4716075" cy="837250"/>
          </a:xfrm>
          <a:custGeom>
            <a:rect b="b" l="l" r="r" t="t"/>
            <a:pathLst>
              <a:path extrusionOk="0" h="33490" w="188643">
                <a:moveTo>
                  <a:pt x="0" y="33490"/>
                </a:moveTo>
                <a:cubicBezTo>
                  <a:pt x="4540" y="30689"/>
                  <a:pt x="13040" y="21126"/>
                  <a:pt x="27239" y="16683"/>
                </a:cubicBezTo>
                <a:cubicBezTo>
                  <a:pt x="41438" y="12240"/>
                  <a:pt x="67470" y="7411"/>
                  <a:pt x="85194" y="6831"/>
                </a:cubicBezTo>
                <a:cubicBezTo>
                  <a:pt x="102919" y="6252"/>
                  <a:pt x="118904" y="14172"/>
                  <a:pt x="133586" y="13206"/>
                </a:cubicBezTo>
                <a:cubicBezTo>
                  <a:pt x="148268" y="12240"/>
                  <a:pt x="164109" y="3112"/>
                  <a:pt x="173285" y="1035"/>
                </a:cubicBezTo>
                <a:cubicBezTo>
                  <a:pt x="182461" y="-1042"/>
                  <a:pt x="186083" y="793"/>
                  <a:pt x="188643" y="745"/>
                </a:cubicBezTo>
              </a:path>
            </a:pathLst>
          </a:custGeom>
          <a:noFill/>
          <a:ln cap="flat" cmpd="sng" w="9525">
            <a:solidFill>
              <a:schemeClr val="dk2"/>
            </a:solidFill>
            <a:prstDash val="solid"/>
            <a:round/>
            <a:headEnd len="med" w="med" type="none"/>
            <a:tailEnd len="med" w="med" type="triangle"/>
          </a:ln>
        </p:spPr>
      </p:sp>
      <p:sp>
        <p:nvSpPr>
          <p:cNvPr id="196" name="Google Shape;196;p29"/>
          <p:cNvSpPr txBox="1"/>
          <p:nvPr/>
        </p:nvSpPr>
        <p:spPr>
          <a:xfrm>
            <a:off x="7659300" y="33002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800">
                <a:solidFill>
                  <a:schemeClr val="accent3"/>
                </a:solidFill>
                <a:latin typeface="Average"/>
                <a:ea typeface="Average"/>
                <a:cs typeface="Average"/>
                <a:sym typeface="Average"/>
              </a:rPr>
              <a:t>x</a:t>
            </a:r>
            <a:endParaRPr i="1"/>
          </a:p>
        </p:txBody>
      </p:sp>
      <p:sp>
        <p:nvSpPr>
          <p:cNvPr id="197" name="Google Shape;197;p29"/>
          <p:cNvSpPr txBox="1"/>
          <p:nvPr/>
        </p:nvSpPr>
        <p:spPr>
          <a:xfrm>
            <a:off x="2059675" y="17459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800">
                <a:solidFill>
                  <a:schemeClr val="accent3"/>
                </a:solidFill>
                <a:latin typeface="Average"/>
                <a:ea typeface="Average"/>
                <a:cs typeface="Average"/>
                <a:sym typeface="Average"/>
              </a:rPr>
              <a:t>y</a:t>
            </a:r>
            <a:endParaRPr i="1"/>
          </a:p>
        </p:txBody>
      </p:sp>
      <p:sp>
        <p:nvSpPr>
          <p:cNvPr id="198" name="Google Shape;198;p29"/>
          <p:cNvSpPr txBox="1"/>
          <p:nvPr/>
        </p:nvSpPr>
        <p:spPr>
          <a:xfrm>
            <a:off x="311700" y="4269025"/>
            <a:ext cx="6168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We can approximate it as a piecewise-constant function.</a:t>
            </a:r>
            <a:endParaRPr/>
          </a:p>
        </p:txBody>
      </p:sp>
      <p:cxnSp>
        <p:nvCxnSpPr>
          <p:cNvPr id="199" name="Google Shape;199;p29"/>
          <p:cNvCxnSpPr/>
          <p:nvPr/>
        </p:nvCxnSpPr>
        <p:spPr>
          <a:xfrm rot="10800000">
            <a:off x="3881750" y="1832750"/>
            <a:ext cx="14400" cy="1702500"/>
          </a:xfrm>
          <a:prstGeom prst="straightConnector1">
            <a:avLst/>
          </a:prstGeom>
          <a:noFill/>
          <a:ln cap="flat" cmpd="sng" w="9525">
            <a:solidFill>
              <a:srgbClr val="FF0000"/>
            </a:solidFill>
            <a:prstDash val="solid"/>
            <a:round/>
            <a:headEnd len="med" w="med" type="none"/>
            <a:tailEnd len="med" w="med" type="none"/>
          </a:ln>
        </p:spPr>
      </p:cxnSp>
      <p:cxnSp>
        <p:nvCxnSpPr>
          <p:cNvPr id="200" name="Google Shape;200;p29"/>
          <p:cNvCxnSpPr/>
          <p:nvPr/>
        </p:nvCxnSpPr>
        <p:spPr>
          <a:xfrm rot="10800000">
            <a:off x="4981575" y="1840000"/>
            <a:ext cx="14400" cy="1702500"/>
          </a:xfrm>
          <a:prstGeom prst="straightConnector1">
            <a:avLst/>
          </a:prstGeom>
          <a:noFill/>
          <a:ln cap="flat" cmpd="sng" w="9525">
            <a:solidFill>
              <a:srgbClr val="FF0000"/>
            </a:solidFill>
            <a:prstDash val="solid"/>
            <a:round/>
            <a:headEnd len="med" w="med" type="none"/>
            <a:tailEnd len="med" w="med" type="none"/>
          </a:ln>
        </p:spPr>
      </p:cxnSp>
      <p:cxnSp>
        <p:nvCxnSpPr>
          <p:cNvPr id="201" name="Google Shape;201;p29"/>
          <p:cNvCxnSpPr/>
          <p:nvPr/>
        </p:nvCxnSpPr>
        <p:spPr>
          <a:xfrm rot="10800000">
            <a:off x="6081413" y="1840000"/>
            <a:ext cx="14400" cy="1702500"/>
          </a:xfrm>
          <a:prstGeom prst="straightConnector1">
            <a:avLst/>
          </a:prstGeom>
          <a:noFill/>
          <a:ln cap="flat" cmpd="sng" w="9525">
            <a:solidFill>
              <a:srgbClr val="FF0000"/>
            </a:solidFill>
            <a:prstDash val="solid"/>
            <a:round/>
            <a:headEnd len="med" w="med" type="none"/>
            <a:tailEnd len="med" w="med" type="none"/>
          </a:ln>
        </p:spPr>
      </p:cxnSp>
      <p:cxnSp>
        <p:nvCxnSpPr>
          <p:cNvPr id="202" name="Google Shape;202;p29"/>
          <p:cNvCxnSpPr/>
          <p:nvPr/>
        </p:nvCxnSpPr>
        <p:spPr>
          <a:xfrm rot="10800000">
            <a:off x="7181250" y="1840000"/>
            <a:ext cx="14400" cy="1702500"/>
          </a:xfrm>
          <a:prstGeom prst="straightConnector1">
            <a:avLst/>
          </a:prstGeom>
          <a:noFill/>
          <a:ln cap="flat" cmpd="sng" w="9525">
            <a:solidFill>
              <a:srgbClr val="FF0000"/>
            </a:solidFill>
            <a:prstDash val="solid"/>
            <a:round/>
            <a:headEnd len="med" w="med" type="none"/>
            <a:tailEnd len="med" w="med" type="none"/>
          </a:ln>
        </p:spPr>
      </p:cxnSp>
      <p:sp>
        <p:nvSpPr>
          <p:cNvPr id="203" name="Google Shape;203;p29"/>
          <p:cNvSpPr txBox="1"/>
          <p:nvPr/>
        </p:nvSpPr>
        <p:spPr>
          <a:xfrm>
            <a:off x="3617600" y="35383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1</a:t>
            </a:r>
            <a:endParaRPr/>
          </a:p>
        </p:txBody>
      </p:sp>
      <p:sp>
        <p:nvSpPr>
          <p:cNvPr id="204" name="Google Shape;204;p29"/>
          <p:cNvSpPr txBox="1"/>
          <p:nvPr/>
        </p:nvSpPr>
        <p:spPr>
          <a:xfrm>
            <a:off x="4717438" y="35383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2</a:t>
            </a:r>
            <a:endParaRPr/>
          </a:p>
        </p:txBody>
      </p:sp>
      <p:sp>
        <p:nvSpPr>
          <p:cNvPr id="205" name="Google Shape;205;p29"/>
          <p:cNvSpPr txBox="1"/>
          <p:nvPr/>
        </p:nvSpPr>
        <p:spPr>
          <a:xfrm>
            <a:off x="5817288" y="35383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3</a:t>
            </a:r>
            <a:endParaRPr/>
          </a:p>
        </p:txBody>
      </p:sp>
      <p:sp>
        <p:nvSpPr>
          <p:cNvPr id="206" name="Google Shape;206;p29"/>
          <p:cNvSpPr txBox="1"/>
          <p:nvPr/>
        </p:nvSpPr>
        <p:spPr>
          <a:xfrm>
            <a:off x="6917138" y="3538300"/>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4</a:t>
            </a:r>
            <a:endParaRPr/>
          </a:p>
        </p:txBody>
      </p:sp>
      <p:cxnSp>
        <p:nvCxnSpPr>
          <p:cNvPr id="207" name="Google Shape;207;p29"/>
          <p:cNvCxnSpPr/>
          <p:nvPr/>
        </p:nvCxnSpPr>
        <p:spPr>
          <a:xfrm>
            <a:off x="2796325" y="3245475"/>
            <a:ext cx="1101300" cy="7200"/>
          </a:xfrm>
          <a:prstGeom prst="straightConnector1">
            <a:avLst/>
          </a:prstGeom>
          <a:noFill/>
          <a:ln cap="flat" cmpd="sng" w="9525">
            <a:solidFill>
              <a:srgbClr val="FF0000"/>
            </a:solidFill>
            <a:prstDash val="solid"/>
            <a:round/>
            <a:headEnd len="med" w="med" type="none"/>
            <a:tailEnd len="med" w="med" type="none"/>
          </a:ln>
        </p:spPr>
      </p:cxnSp>
      <p:cxnSp>
        <p:nvCxnSpPr>
          <p:cNvPr id="208" name="Google Shape;208;p29"/>
          <p:cNvCxnSpPr/>
          <p:nvPr/>
        </p:nvCxnSpPr>
        <p:spPr>
          <a:xfrm>
            <a:off x="3888225" y="2955700"/>
            <a:ext cx="1101300" cy="7200"/>
          </a:xfrm>
          <a:prstGeom prst="straightConnector1">
            <a:avLst/>
          </a:prstGeom>
          <a:noFill/>
          <a:ln cap="flat" cmpd="sng" w="9525">
            <a:solidFill>
              <a:srgbClr val="FF0000"/>
            </a:solidFill>
            <a:prstDash val="solid"/>
            <a:round/>
            <a:headEnd len="med" w="med" type="none"/>
            <a:tailEnd len="med" w="med" type="none"/>
          </a:ln>
        </p:spPr>
      </p:cxnSp>
      <p:cxnSp>
        <p:nvCxnSpPr>
          <p:cNvPr id="209" name="Google Shape;209;p29"/>
          <p:cNvCxnSpPr/>
          <p:nvPr/>
        </p:nvCxnSpPr>
        <p:spPr>
          <a:xfrm>
            <a:off x="4988050" y="2912775"/>
            <a:ext cx="1101300" cy="7200"/>
          </a:xfrm>
          <a:prstGeom prst="straightConnector1">
            <a:avLst/>
          </a:prstGeom>
          <a:noFill/>
          <a:ln cap="flat" cmpd="sng" w="9525">
            <a:solidFill>
              <a:srgbClr val="FF0000"/>
            </a:solidFill>
            <a:prstDash val="solid"/>
            <a:round/>
            <a:headEnd len="med" w="med" type="none"/>
            <a:tailEnd len="med" w="med" type="none"/>
          </a:ln>
        </p:spPr>
      </p:cxnSp>
      <p:cxnSp>
        <p:nvCxnSpPr>
          <p:cNvPr id="210" name="Google Shape;210;p29"/>
          <p:cNvCxnSpPr/>
          <p:nvPr/>
        </p:nvCxnSpPr>
        <p:spPr>
          <a:xfrm>
            <a:off x="6095825" y="2794275"/>
            <a:ext cx="1101300" cy="7200"/>
          </a:xfrm>
          <a:prstGeom prst="straightConnector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Cybenko's construction</a:t>
            </a:r>
            <a:endParaRPr/>
          </a:p>
        </p:txBody>
      </p:sp>
      <p:sp>
        <p:nvSpPr>
          <p:cNvPr id="216" name="Google Shape;216;p30"/>
          <p:cNvSpPr txBox="1"/>
          <p:nvPr>
            <p:ph idx="1" type="body"/>
          </p:nvPr>
        </p:nvSpPr>
        <p:spPr>
          <a:xfrm>
            <a:off x="311700" y="3448325"/>
            <a:ext cx="8520600" cy="1120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Let's make a neural net that represents the indicator function for the interval [2, 3].</a:t>
            </a:r>
            <a:endParaRPr/>
          </a:p>
        </p:txBody>
      </p:sp>
      <p:pic>
        <p:nvPicPr>
          <p:cNvPr id="217" name="Google Shape;217;p30"/>
          <p:cNvPicPr preferRelativeResize="0"/>
          <p:nvPr/>
        </p:nvPicPr>
        <p:blipFill>
          <a:blip r:embed="rId3">
            <a:alphaModFix/>
          </a:blip>
          <a:stretch>
            <a:fillRect/>
          </a:stretch>
        </p:blipFill>
        <p:spPr>
          <a:xfrm>
            <a:off x="2340475" y="1438150"/>
            <a:ext cx="4463044" cy="1698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Cybenko's construction: the indicator function</a:t>
            </a:r>
            <a:endParaRPr/>
          </a:p>
        </p:txBody>
      </p:sp>
      <p:pic>
        <p:nvPicPr>
          <p:cNvPr id="223" name="Google Shape;223;p31"/>
          <p:cNvPicPr preferRelativeResize="0"/>
          <p:nvPr/>
        </p:nvPicPr>
        <p:blipFill>
          <a:blip r:embed="rId3">
            <a:alphaModFix/>
          </a:blip>
          <a:stretch>
            <a:fillRect/>
          </a:stretch>
        </p:blipFill>
        <p:spPr>
          <a:xfrm>
            <a:off x="3147475" y="1180825"/>
            <a:ext cx="1374175" cy="877125"/>
          </a:xfrm>
          <a:prstGeom prst="rect">
            <a:avLst/>
          </a:prstGeom>
          <a:noFill/>
          <a:ln>
            <a:noFill/>
          </a:ln>
        </p:spPr>
      </p:pic>
      <p:pic>
        <p:nvPicPr>
          <p:cNvPr id="224" name="Google Shape;224;p31"/>
          <p:cNvPicPr preferRelativeResize="0"/>
          <p:nvPr/>
        </p:nvPicPr>
        <p:blipFill>
          <a:blip r:embed="rId4">
            <a:alphaModFix/>
          </a:blip>
          <a:stretch>
            <a:fillRect/>
          </a:stretch>
        </p:blipFill>
        <p:spPr>
          <a:xfrm>
            <a:off x="3147475" y="4141884"/>
            <a:ext cx="1374175" cy="863667"/>
          </a:xfrm>
          <a:prstGeom prst="rect">
            <a:avLst/>
          </a:prstGeom>
          <a:noFill/>
          <a:ln>
            <a:noFill/>
          </a:ln>
        </p:spPr>
      </p:pic>
      <p:pic>
        <p:nvPicPr>
          <p:cNvPr id="225" name="Google Shape;225;p31"/>
          <p:cNvPicPr preferRelativeResize="0"/>
          <p:nvPr/>
        </p:nvPicPr>
        <p:blipFill>
          <a:blip r:embed="rId5">
            <a:alphaModFix/>
          </a:blip>
          <a:stretch>
            <a:fillRect/>
          </a:stretch>
        </p:blipFill>
        <p:spPr>
          <a:xfrm>
            <a:off x="5708075" y="2057950"/>
            <a:ext cx="2260578" cy="1443675"/>
          </a:xfrm>
          <a:prstGeom prst="rect">
            <a:avLst/>
          </a:prstGeom>
          <a:noFill/>
          <a:ln>
            <a:noFill/>
          </a:ln>
        </p:spPr>
      </p:pic>
      <p:pic>
        <p:nvPicPr>
          <p:cNvPr id="226" name="Google Shape;226;p31"/>
          <p:cNvPicPr preferRelativeResize="0"/>
          <p:nvPr/>
        </p:nvPicPr>
        <p:blipFill>
          <a:blip r:embed="rId6">
            <a:alphaModFix/>
          </a:blip>
          <a:stretch>
            <a:fillRect/>
          </a:stretch>
        </p:blipFill>
        <p:spPr>
          <a:xfrm>
            <a:off x="5708063" y="3501625"/>
            <a:ext cx="2487150" cy="640250"/>
          </a:xfrm>
          <a:prstGeom prst="rect">
            <a:avLst/>
          </a:prstGeom>
          <a:noFill/>
          <a:ln>
            <a:noFill/>
          </a:ln>
        </p:spPr>
      </p:pic>
      <p:pic>
        <p:nvPicPr>
          <p:cNvPr id="227" name="Google Shape;227;p31"/>
          <p:cNvPicPr preferRelativeResize="0"/>
          <p:nvPr/>
        </p:nvPicPr>
        <p:blipFill>
          <a:blip r:embed="rId7">
            <a:alphaModFix/>
          </a:blip>
          <a:stretch>
            <a:fillRect/>
          </a:stretch>
        </p:blipFill>
        <p:spPr>
          <a:xfrm>
            <a:off x="921675" y="2057949"/>
            <a:ext cx="4786394" cy="208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imes New Roman"/>
                <a:ea typeface="Times New Roman"/>
                <a:cs typeface="Times New Roman"/>
                <a:sym typeface="Times New Roman"/>
              </a:rPr>
              <a:t>CIS 700-004: Lecture 3W</a:t>
            </a:r>
            <a:endParaRPr b="1">
              <a:latin typeface="Times New Roman"/>
              <a:ea typeface="Times New Roman"/>
              <a:cs typeface="Times New Roman"/>
              <a:sym typeface="Times New Roman"/>
            </a:endParaRPr>
          </a:p>
        </p:txBody>
      </p:sp>
      <p:sp>
        <p:nvSpPr>
          <p:cNvPr id="66" name="Google Shape;66;p14"/>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Challenges in training neural nets</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01/30/19</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Cybenko's construction</a:t>
            </a:r>
            <a:endParaRPr/>
          </a:p>
        </p:txBody>
      </p:sp>
      <p:pic>
        <p:nvPicPr>
          <p:cNvPr id="233" name="Google Shape;233;p32"/>
          <p:cNvPicPr preferRelativeResize="0"/>
          <p:nvPr/>
        </p:nvPicPr>
        <p:blipFill>
          <a:blip r:embed="rId3">
            <a:alphaModFix/>
          </a:blip>
          <a:stretch>
            <a:fillRect/>
          </a:stretch>
        </p:blipFill>
        <p:spPr>
          <a:xfrm>
            <a:off x="1648038" y="1254150"/>
            <a:ext cx="2273076" cy="989675"/>
          </a:xfrm>
          <a:prstGeom prst="rect">
            <a:avLst/>
          </a:prstGeom>
          <a:noFill/>
          <a:ln>
            <a:noFill/>
          </a:ln>
        </p:spPr>
      </p:pic>
      <p:sp>
        <p:nvSpPr>
          <p:cNvPr id="234" name="Google Shape;234;p32"/>
          <p:cNvSpPr/>
          <p:nvPr/>
        </p:nvSpPr>
        <p:spPr>
          <a:xfrm>
            <a:off x="1658088" y="3043500"/>
            <a:ext cx="2253000" cy="989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2"/>
          <p:cNvSpPr txBox="1"/>
          <p:nvPr/>
        </p:nvSpPr>
        <p:spPr>
          <a:xfrm>
            <a:off x="1447976" y="4197975"/>
            <a:ext cx="28785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Indicator approximators</a:t>
            </a:r>
            <a:endParaRPr/>
          </a:p>
        </p:txBody>
      </p:sp>
      <p:sp>
        <p:nvSpPr>
          <p:cNvPr id="236" name="Google Shape;236;p32"/>
          <p:cNvSpPr txBox="1"/>
          <p:nvPr/>
        </p:nvSpPr>
        <p:spPr>
          <a:xfrm>
            <a:off x="2481700" y="2408613"/>
            <a:ext cx="5427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a:t>
            </a:r>
            <a:endParaRPr/>
          </a:p>
        </p:txBody>
      </p:sp>
      <p:sp>
        <p:nvSpPr>
          <p:cNvPr id="237" name="Google Shape;237;p32"/>
          <p:cNvSpPr txBox="1"/>
          <p:nvPr/>
        </p:nvSpPr>
        <p:spPr>
          <a:xfrm>
            <a:off x="338450" y="1513938"/>
            <a:ext cx="1323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Interval a</a:t>
            </a:r>
            <a:r>
              <a:rPr lang="en" sz="900">
                <a:solidFill>
                  <a:schemeClr val="accent3"/>
                </a:solidFill>
                <a:latin typeface="Average"/>
                <a:ea typeface="Average"/>
                <a:cs typeface="Average"/>
                <a:sym typeface="Average"/>
              </a:rPr>
              <a:t>1</a:t>
            </a:r>
            <a:endParaRPr sz="900"/>
          </a:p>
        </p:txBody>
      </p:sp>
      <p:sp>
        <p:nvSpPr>
          <p:cNvPr id="238" name="Google Shape;238;p32"/>
          <p:cNvSpPr txBox="1"/>
          <p:nvPr/>
        </p:nvSpPr>
        <p:spPr>
          <a:xfrm>
            <a:off x="338450" y="3303288"/>
            <a:ext cx="1323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Interval a</a:t>
            </a:r>
            <a:r>
              <a:rPr lang="en" sz="900">
                <a:solidFill>
                  <a:schemeClr val="accent3"/>
                </a:solidFill>
                <a:latin typeface="Average"/>
                <a:ea typeface="Average"/>
                <a:cs typeface="Average"/>
                <a:sym typeface="Average"/>
              </a:rPr>
              <a:t>n</a:t>
            </a:r>
            <a:endParaRPr sz="900"/>
          </a:p>
        </p:txBody>
      </p:sp>
      <p:sp>
        <p:nvSpPr>
          <p:cNvPr id="239" name="Google Shape;239;p32"/>
          <p:cNvSpPr/>
          <p:nvPr/>
        </p:nvSpPr>
        <p:spPr>
          <a:xfrm>
            <a:off x="5397075" y="2292375"/>
            <a:ext cx="724500" cy="702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Σ</a:t>
            </a:r>
            <a:endParaRPr sz="2400"/>
          </a:p>
        </p:txBody>
      </p:sp>
      <p:sp>
        <p:nvSpPr>
          <p:cNvPr id="240" name="Google Shape;240;p32"/>
          <p:cNvSpPr/>
          <p:nvPr/>
        </p:nvSpPr>
        <p:spPr>
          <a:xfrm>
            <a:off x="7020100" y="2292375"/>
            <a:ext cx="724500" cy="7026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t>y</a:t>
            </a:r>
            <a:endParaRPr sz="2400"/>
          </a:p>
        </p:txBody>
      </p:sp>
      <p:cxnSp>
        <p:nvCxnSpPr>
          <p:cNvPr id="241" name="Google Shape;241;p32"/>
          <p:cNvCxnSpPr>
            <a:stCxn id="233" idx="3"/>
            <a:endCxn id="239" idx="2"/>
          </p:cNvCxnSpPr>
          <p:nvPr/>
        </p:nvCxnSpPr>
        <p:spPr>
          <a:xfrm>
            <a:off x="3921114" y="1748988"/>
            <a:ext cx="1476000" cy="894600"/>
          </a:xfrm>
          <a:prstGeom prst="straightConnector1">
            <a:avLst/>
          </a:prstGeom>
          <a:noFill/>
          <a:ln cap="flat" cmpd="sng" w="9525">
            <a:solidFill>
              <a:schemeClr val="dk2"/>
            </a:solidFill>
            <a:prstDash val="solid"/>
            <a:round/>
            <a:headEnd len="med" w="med" type="none"/>
            <a:tailEnd len="med" w="med" type="triangle"/>
          </a:ln>
        </p:spPr>
      </p:cxnSp>
      <p:cxnSp>
        <p:nvCxnSpPr>
          <p:cNvPr id="242" name="Google Shape;242;p32"/>
          <p:cNvCxnSpPr>
            <a:stCxn id="234" idx="3"/>
            <a:endCxn id="239" idx="2"/>
          </p:cNvCxnSpPr>
          <p:nvPr/>
        </p:nvCxnSpPr>
        <p:spPr>
          <a:xfrm flipH="1" rot="10800000">
            <a:off x="3911088" y="2643750"/>
            <a:ext cx="1485900" cy="894600"/>
          </a:xfrm>
          <a:prstGeom prst="straightConnector1">
            <a:avLst/>
          </a:prstGeom>
          <a:noFill/>
          <a:ln cap="flat" cmpd="sng" w="9525">
            <a:solidFill>
              <a:schemeClr val="dk2"/>
            </a:solidFill>
            <a:prstDash val="solid"/>
            <a:round/>
            <a:headEnd len="med" w="med" type="none"/>
            <a:tailEnd len="med" w="med" type="triangle"/>
          </a:ln>
        </p:spPr>
      </p:cxnSp>
      <p:sp>
        <p:nvSpPr>
          <p:cNvPr id="243" name="Google Shape;243;p32"/>
          <p:cNvSpPr txBox="1"/>
          <p:nvPr/>
        </p:nvSpPr>
        <p:spPr>
          <a:xfrm>
            <a:off x="4656375" y="1513950"/>
            <a:ext cx="3858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y</a:t>
            </a:r>
            <a:r>
              <a:rPr lang="en" sz="900">
                <a:solidFill>
                  <a:schemeClr val="accent3"/>
                </a:solidFill>
                <a:latin typeface="Average"/>
                <a:ea typeface="Average"/>
                <a:cs typeface="Average"/>
                <a:sym typeface="Average"/>
              </a:rPr>
              <a:t>1</a:t>
            </a:r>
            <a:endParaRPr sz="900"/>
          </a:p>
        </p:txBody>
      </p:sp>
      <p:sp>
        <p:nvSpPr>
          <p:cNvPr id="244" name="Google Shape;244;p32"/>
          <p:cNvSpPr txBox="1"/>
          <p:nvPr/>
        </p:nvSpPr>
        <p:spPr>
          <a:xfrm>
            <a:off x="4736325" y="3303300"/>
            <a:ext cx="3858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y</a:t>
            </a:r>
            <a:r>
              <a:rPr lang="en" sz="900">
                <a:solidFill>
                  <a:schemeClr val="accent3"/>
                </a:solidFill>
                <a:latin typeface="Average"/>
                <a:ea typeface="Average"/>
                <a:cs typeface="Average"/>
                <a:sym typeface="Average"/>
              </a:rPr>
              <a:t>n</a:t>
            </a:r>
            <a:endParaRPr sz="900"/>
          </a:p>
        </p:txBody>
      </p:sp>
      <p:cxnSp>
        <p:nvCxnSpPr>
          <p:cNvPr id="245" name="Google Shape;245;p32"/>
          <p:cNvCxnSpPr>
            <a:stCxn id="239" idx="6"/>
            <a:endCxn id="240" idx="2"/>
          </p:cNvCxnSpPr>
          <p:nvPr/>
        </p:nvCxnSpPr>
        <p:spPr>
          <a:xfrm>
            <a:off x="6121575" y="2643675"/>
            <a:ext cx="8985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UAT insight: any nonconstant, bounded, continuous transfer function could generate a class of universal approximators.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4"/>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Training Challenges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Training Challenges: Initialization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initialize our weights?</a:t>
            </a:r>
            <a:endParaRPr/>
          </a:p>
        </p:txBody>
      </p:sp>
      <p:sp>
        <p:nvSpPr>
          <p:cNvPr id="266" name="Google Shape;266;p36"/>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Most models work best when normalized around zero.</a:t>
            </a:r>
            <a:endParaRPr/>
          </a:p>
          <a:p>
            <a:pPr indent="-342900" lvl="0" marL="457200" rtl="0" algn="l">
              <a:spcBef>
                <a:spcPts val="0"/>
              </a:spcBef>
              <a:spcAft>
                <a:spcPts val="0"/>
              </a:spcAft>
              <a:buSzPts val="1800"/>
              <a:buChar char="●"/>
            </a:pPr>
            <a:r>
              <a:rPr lang="en"/>
              <a:t>All of our choices of activation functions inflect about zero.</a:t>
            </a:r>
            <a:endParaRPr/>
          </a:p>
          <a:p>
            <a:pPr indent="-342900" lvl="0" marL="457200" rtl="0" algn="l">
              <a:spcBef>
                <a:spcPts val="0"/>
              </a:spcBef>
              <a:spcAft>
                <a:spcPts val="0"/>
              </a:spcAft>
              <a:buSzPts val="1800"/>
              <a:buChar char="●"/>
            </a:pPr>
            <a:r>
              <a:rPr lang="en"/>
              <a:t>What is the simplest possible initialization strategy?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 initialization</a:t>
            </a:r>
            <a:endParaRPr/>
          </a:p>
        </p:txBody>
      </p:sp>
      <p:sp>
        <p:nvSpPr>
          <p:cNvPr id="272" name="Google Shape;272;p37"/>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We set all weights and biases to be zero in every element.</a:t>
            </a:r>
            <a:endParaRPr/>
          </a:p>
          <a:p>
            <a:pPr indent="-342900" lvl="0" marL="457200" rtl="0" algn="l">
              <a:spcBef>
                <a:spcPts val="0"/>
              </a:spcBef>
              <a:spcAft>
                <a:spcPts val="0"/>
              </a:spcAft>
              <a:buSzPts val="1800"/>
              <a:buChar char="●"/>
            </a:pPr>
            <a:r>
              <a:rPr lang="en"/>
              <a:t>How will this perform?</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 initialization: is horrible.</a:t>
            </a:r>
            <a:endParaRPr/>
          </a:p>
        </p:txBody>
      </p:sp>
      <p:sp>
        <p:nvSpPr>
          <p:cNvPr id="278" name="Google Shape;278;p38"/>
          <p:cNvSpPr txBox="1"/>
          <p:nvPr/>
        </p:nvSpPr>
        <p:spPr>
          <a:xfrm>
            <a:off x="630450" y="1258425"/>
            <a:ext cx="2086200" cy="43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Zero initialization</a:t>
            </a:r>
            <a:endParaRPr sz="900"/>
          </a:p>
        </p:txBody>
      </p:sp>
      <p:sp>
        <p:nvSpPr>
          <p:cNvPr id="279" name="Google Shape;279;p38"/>
          <p:cNvSpPr txBox="1"/>
          <p:nvPr/>
        </p:nvSpPr>
        <p:spPr>
          <a:xfrm>
            <a:off x="5000875" y="1258425"/>
            <a:ext cx="1135200" cy="43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Vanilla</a:t>
            </a:r>
            <a:endParaRPr sz="900"/>
          </a:p>
        </p:txBody>
      </p:sp>
      <p:pic>
        <p:nvPicPr>
          <p:cNvPr id="280" name="Google Shape;280;p38"/>
          <p:cNvPicPr preferRelativeResize="0"/>
          <p:nvPr/>
        </p:nvPicPr>
        <p:blipFill>
          <a:blip r:embed="rId3">
            <a:alphaModFix/>
          </a:blip>
          <a:stretch>
            <a:fillRect/>
          </a:stretch>
        </p:blipFill>
        <p:spPr>
          <a:xfrm>
            <a:off x="4578700" y="1695225"/>
            <a:ext cx="3834009" cy="3143475"/>
          </a:xfrm>
          <a:prstGeom prst="rect">
            <a:avLst/>
          </a:prstGeom>
          <a:noFill/>
          <a:ln>
            <a:noFill/>
          </a:ln>
        </p:spPr>
      </p:pic>
      <p:pic>
        <p:nvPicPr>
          <p:cNvPr id="281" name="Google Shape;281;p38"/>
          <p:cNvPicPr preferRelativeResize="0"/>
          <p:nvPr/>
        </p:nvPicPr>
        <p:blipFill>
          <a:blip r:embed="rId4">
            <a:alphaModFix/>
          </a:blip>
          <a:stretch>
            <a:fillRect/>
          </a:stretch>
        </p:blipFill>
        <p:spPr>
          <a:xfrm>
            <a:off x="473134" y="1695225"/>
            <a:ext cx="3420703" cy="3143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 initialization: debugging why it's so horrible</a:t>
            </a:r>
            <a:endParaRPr/>
          </a:p>
        </p:txBody>
      </p:sp>
      <p:sp>
        <p:nvSpPr>
          <p:cNvPr id="287" name="Google Shape;287;p39"/>
          <p:cNvSpPr txBox="1"/>
          <p:nvPr/>
        </p:nvSpPr>
        <p:spPr>
          <a:xfrm>
            <a:off x="652200" y="2336688"/>
            <a:ext cx="1323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Outputs</a:t>
            </a:r>
            <a:endParaRPr sz="900"/>
          </a:p>
        </p:txBody>
      </p:sp>
      <p:pic>
        <p:nvPicPr>
          <p:cNvPr id="288" name="Google Shape;288;p39"/>
          <p:cNvPicPr preferRelativeResize="0"/>
          <p:nvPr/>
        </p:nvPicPr>
        <p:blipFill>
          <a:blip r:embed="rId3">
            <a:alphaModFix/>
          </a:blip>
          <a:stretch>
            <a:fillRect/>
          </a:stretch>
        </p:blipFill>
        <p:spPr>
          <a:xfrm>
            <a:off x="2499575" y="1369200"/>
            <a:ext cx="5131375" cy="3042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 initialization: debugging why it's so horrible</a:t>
            </a:r>
            <a:endParaRPr/>
          </a:p>
        </p:txBody>
      </p:sp>
      <p:sp>
        <p:nvSpPr>
          <p:cNvPr id="294" name="Google Shape;294;p40"/>
          <p:cNvSpPr txBox="1"/>
          <p:nvPr/>
        </p:nvSpPr>
        <p:spPr>
          <a:xfrm>
            <a:off x="644975" y="2336688"/>
            <a:ext cx="1323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Parameters</a:t>
            </a:r>
            <a:endParaRPr sz="900"/>
          </a:p>
        </p:txBody>
      </p:sp>
      <p:pic>
        <p:nvPicPr>
          <p:cNvPr id="295" name="Google Shape;295;p40"/>
          <p:cNvPicPr preferRelativeResize="0"/>
          <p:nvPr/>
        </p:nvPicPr>
        <p:blipFill>
          <a:blip r:embed="rId3">
            <a:alphaModFix/>
          </a:blip>
          <a:stretch>
            <a:fillRect/>
          </a:stretch>
        </p:blipFill>
        <p:spPr>
          <a:xfrm>
            <a:off x="2446650" y="1170125"/>
            <a:ext cx="4984636" cy="3820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Zero initialization: debugging why it's so horrible</a:t>
            </a:r>
            <a:endParaRPr/>
          </a:p>
        </p:txBody>
      </p:sp>
      <p:sp>
        <p:nvSpPr>
          <p:cNvPr id="301" name="Google Shape;301;p41"/>
          <p:cNvSpPr txBox="1"/>
          <p:nvPr/>
        </p:nvSpPr>
        <p:spPr>
          <a:xfrm>
            <a:off x="644975" y="2336688"/>
            <a:ext cx="1323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Gradients</a:t>
            </a:r>
            <a:endParaRPr sz="900"/>
          </a:p>
        </p:txBody>
      </p:sp>
      <p:pic>
        <p:nvPicPr>
          <p:cNvPr id="302" name="Google Shape;302;p41"/>
          <p:cNvPicPr preferRelativeResize="0"/>
          <p:nvPr/>
        </p:nvPicPr>
        <p:blipFill>
          <a:blip r:embed="rId3">
            <a:alphaModFix/>
          </a:blip>
          <a:stretch>
            <a:fillRect/>
          </a:stretch>
        </p:blipFill>
        <p:spPr>
          <a:xfrm>
            <a:off x="2304038" y="1141150"/>
            <a:ext cx="4535918"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Course Announcements</a:t>
            </a:r>
            <a:endParaRPr>
              <a:latin typeface="Times New Roman"/>
              <a:ea typeface="Times New Roman"/>
              <a:cs typeface="Times New Roman"/>
              <a:sym typeface="Times New Roman"/>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HW0 is due tonight.</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Reminder to make a private Piazza post if you'd like Canvas access to submit the homework as an auditor.  We have 10 additional spots for enrollment available to people who submit the homework.</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42"/>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Zero initialization gives you an effective layer width of one.  Don't use it.  Ever.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next simplest thing:</a:t>
            </a:r>
            <a:r>
              <a:rPr lang="en"/>
              <a:t> random initialization</a:t>
            </a:r>
            <a:endParaRPr/>
          </a:p>
        </p:txBody>
      </p:sp>
      <p:sp>
        <p:nvSpPr>
          <p:cNvPr id="313" name="Google Shape;313;p43"/>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We select all weights and biases uniformly from the interval [0,1]</a:t>
            </a:r>
            <a:endParaRPr/>
          </a:p>
          <a:p>
            <a:pPr indent="-342900" lvl="0" marL="457200" rtl="0" algn="l">
              <a:spcBef>
                <a:spcPts val="0"/>
              </a:spcBef>
              <a:spcAft>
                <a:spcPts val="0"/>
              </a:spcAft>
              <a:buSzPts val="1800"/>
              <a:buChar char="●"/>
            </a:pPr>
            <a:r>
              <a:rPr lang="en"/>
              <a:t>How will this perform?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Random</a:t>
            </a:r>
            <a:r>
              <a:rPr lang="en"/>
              <a:t> initialization: slightly better.</a:t>
            </a:r>
            <a:endParaRPr/>
          </a:p>
        </p:txBody>
      </p:sp>
      <p:sp>
        <p:nvSpPr>
          <p:cNvPr id="319" name="Google Shape;319;p44"/>
          <p:cNvSpPr txBox="1"/>
          <p:nvPr/>
        </p:nvSpPr>
        <p:spPr>
          <a:xfrm>
            <a:off x="630450" y="1258425"/>
            <a:ext cx="2607900" cy="43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Random</a:t>
            </a:r>
            <a:r>
              <a:rPr lang="en" sz="1800">
                <a:solidFill>
                  <a:schemeClr val="accent3"/>
                </a:solidFill>
                <a:latin typeface="Average"/>
                <a:ea typeface="Average"/>
                <a:cs typeface="Average"/>
                <a:sym typeface="Average"/>
              </a:rPr>
              <a:t> initialization</a:t>
            </a:r>
            <a:endParaRPr sz="900"/>
          </a:p>
        </p:txBody>
      </p:sp>
      <p:sp>
        <p:nvSpPr>
          <p:cNvPr id="320" name="Google Shape;320;p44"/>
          <p:cNvSpPr txBox="1"/>
          <p:nvPr/>
        </p:nvSpPr>
        <p:spPr>
          <a:xfrm>
            <a:off x="5000875" y="1258425"/>
            <a:ext cx="1135200" cy="43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Vanilla</a:t>
            </a:r>
            <a:endParaRPr sz="900"/>
          </a:p>
        </p:txBody>
      </p:sp>
      <p:pic>
        <p:nvPicPr>
          <p:cNvPr id="321" name="Google Shape;321;p44"/>
          <p:cNvPicPr preferRelativeResize="0"/>
          <p:nvPr/>
        </p:nvPicPr>
        <p:blipFill>
          <a:blip r:embed="rId3">
            <a:alphaModFix/>
          </a:blip>
          <a:stretch>
            <a:fillRect/>
          </a:stretch>
        </p:blipFill>
        <p:spPr>
          <a:xfrm>
            <a:off x="4578700" y="1695225"/>
            <a:ext cx="3834009" cy="3143475"/>
          </a:xfrm>
          <a:prstGeom prst="rect">
            <a:avLst/>
          </a:prstGeom>
          <a:noFill/>
          <a:ln>
            <a:noFill/>
          </a:ln>
        </p:spPr>
      </p:pic>
      <p:pic>
        <p:nvPicPr>
          <p:cNvPr id="322" name="Google Shape;322;p44"/>
          <p:cNvPicPr preferRelativeResize="0"/>
          <p:nvPr/>
        </p:nvPicPr>
        <p:blipFill>
          <a:blip r:embed="rId4">
            <a:alphaModFix/>
          </a:blip>
          <a:stretch>
            <a:fillRect/>
          </a:stretch>
        </p:blipFill>
        <p:spPr>
          <a:xfrm>
            <a:off x="311700" y="1695225"/>
            <a:ext cx="3971538" cy="31434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Random initialization scales poorly with layers.</a:t>
            </a:r>
            <a:endParaRPr/>
          </a:p>
        </p:txBody>
      </p:sp>
      <p:pic>
        <p:nvPicPr>
          <p:cNvPr id="328" name="Google Shape;328;p45"/>
          <p:cNvPicPr preferRelativeResize="0"/>
          <p:nvPr/>
        </p:nvPicPr>
        <p:blipFill>
          <a:blip r:embed="rId3">
            <a:alphaModFix/>
          </a:blip>
          <a:stretch>
            <a:fillRect/>
          </a:stretch>
        </p:blipFill>
        <p:spPr>
          <a:xfrm>
            <a:off x="643150" y="1112150"/>
            <a:ext cx="7857707" cy="3820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initializations</a:t>
            </a:r>
            <a:endParaRPr/>
          </a:p>
        </p:txBody>
      </p:sp>
      <p:sp>
        <p:nvSpPr>
          <p:cNvPr id="334" name="Google Shape;334;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variance of a single weight should scale inversely with width.</a:t>
            </a:r>
            <a:endParaRPr/>
          </a:p>
        </p:txBody>
      </p:sp>
      <p:pic>
        <p:nvPicPr>
          <p:cNvPr id="335" name="Google Shape;335;p46"/>
          <p:cNvPicPr preferRelativeResize="0"/>
          <p:nvPr/>
        </p:nvPicPr>
        <p:blipFill>
          <a:blip r:embed="rId3">
            <a:alphaModFix/>
          </a:blip>
          <a:stretch>
            <a:fillRect/>
          </a:stretch>
        </p:blipFill>
        <p:spPr>
          <a:xfrm>
            <a:off x="1112813" y="2203575"/>
            <a:ext cx="6918376" cy="1085600"/>
          </a:xfrm>
          <a:prstGeom prst="rect">
            <a:avLst/>
          </a:prstGeom>
          <a:noFill/>
          <a:ln>
            <a:noFill/>
          </a:ln>
        </p:spPr>
      </p:pic>
      <p:sp>
        <p:nvSpPr>
          <p:cNvPr id="336" name="Google Shape;336;p46"/>
          <p:cNvSpPr txBox="1"/>
          <p:nvPr/>
        </p:nvSpPr>
        <p:spPr>
          <a:xfrm>
            <a:off x="5746775" y="3416325"/>
            <a:ext cx="3126300" cy="5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00"/>
                </a:solidFill>
                <a:latin typeface="Average"/>
                <a:ea typeface="Average"/>
                <a:cs typeface="Average"/>
                <a:sym typeface="Average"/>
              </a:rPr>
              <a:t>Correction - He et al.: variance = 2/n, not 1/2n</a:t>
            </a:r>
            <a:endParaRPr b="1">
              <a:solidFill>
                <a:srgbClr val="FFFF00"/>
              </a:solidFill>
              <a:latin typeface="Average"/>
              <a:ea typeface="Average"/>
              <a:cs typeface="Average"/>
              <a:sym typeface="Averag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Xavier</a:t>
            </a:r>
            <a:r>
              <a:rPr lang="en"/>
              <a:t> initialization: good.  Also familiar.</a:t>
            </a:r>
            <a:endParaRPr/>
          </a:p>
        </p:txBody>
      </p:sp>
      <p:sp>
        <p:nvSpPr>
          <p:cNvPr id="342" name="Google Shape;342;p47"/>
          <p:cNvSpPr txBox="1"/>
          <p:nvPr/>
        </p:nvSpPr>
        <p:spPr>
          <a:xfrm>
            <a:off x="630450" y="1258425"/>
            <a:ext cx="2607900" cy="43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Xavier</a:t>
            </a:r>
            <a:r>
              <a:rPr lang="en" sz="1800">
                <a:solidFill>
                  <a:schemeClr val="accent3"/>
                </a:solidFill>
                <a:latin typeface="Average"/>
                <a:ea typeface="Average"/>
                <a:cs typeface="Average"/>
                <a:sym typeface="Average"/>
              </a:rPr>
              <a:t> initialization</a:t>
            </a:r>
            <a:endParaRPr sz="900"/>
          </a:p>
        </p:txBody>
      </p:sp>
      <p:sp>
        <p:nvSpPr>
          <p:cNvPr id="343" name="Google Shape;343;p47"/>
          <p:cNvSpPr txBox="1"/>
          <p:nvPr/>
        </p:nvSpPr>
        <p:spPr>
          <a:xfrm>
            <a:off x="5000875" y="1258425"/>
            <a:ext cx="1135200" cy="43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Vanilla</a:t>
            </a:r>
            <a:endParaRPr sz="900"/>
          </a:p>
        </p:txBody>
      </p:sp>
      <p:pic>
        <p:nvPicPr>
          <p:cNvPr id="344" name="Google Shape;344;p47"/>
          <p:cNvPicPr preferRelativeResize="0"/>
          <p:nvPr/>
        </p:nvPicPr>
        <p:blipFill>
          <a:blip r:embed="rId3">
            <a:alphaModFix/>
          </a:blip>
          <a:stretch>
            <a:fillRect/>
          </a:stretch>
        </p:blipFill>
        <p:spPr>
          <a:xfrm>
            <a:off x="4578700" y="1695225"/>
            <a:ext cx="3834009" cy="3143475"/>
          </a:xfrm>
          <a:prstGeom prst="rect">
            <a:avLst/>
          </a:prstGeom>
          <a:noFill/>
          <a:ln>
            <a:noFill/>
          </a:ln>
        </p:spPr>
      </p:pic>
      <p:pic>
        <p:nvPicPr>
          <p:cNvPr id="345" name="Google Shape;345;p47"/>
          <p:cNvPicPr preferRelativeResize="0"/>
          <p:nvPr/>
        </p:nvPicPr>
        <p:blipFill>
          <a:blip r:embed="rId3">
            <a:alphaModFix/>
          </a:blip>
          <a:stretch>
            <a:fillRect/>
          </a:stretch>
        </p:blipFill>
        <p:spPr>
          <a:xfrm>
            <a:off x="311700" y="1695225"/>
            <a:ext cx="3834009" cy="31434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PyTorch uses Xavier initialization.</a:t>
            </a:r>
            <a:endParaRPr/>
          </a:p>
        </p:txBody>
      </p:sp>
      <p:pic>
        <p:nvPicPr>
          <p:cNvPr id="351" name="Google Shape;351;p48"/>
          <p:cNvPicPr preferRelativeResize="0"/>
          <p:nvPr/>
        </p:nvPicPr>
        <p:blipFill>
          <a:blip r:embed="rId3">
            <a:alphaModFix/>
          </a:blip>
          <a:stretch>
            <a:fillRect/>
          </a:stretch>
        </p:blipFill>
        <p:spPr>
          <a:xfrm>
            <a:off x="152400" y="1532350"/>
            <a:ext cx="8839200" cy="26132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49"/>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Training Challenges: Gradient Flow</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Various learning curves demonstrating problems.</a:t>
            </a:r>
            <a:endParaRPr/>
          </a:p>
        </p:txBody>
      </p:sp>
      <p:pic>
        <p:nvPicPr>
          <p:cNvPr id="362" name="Google Shape;362;p50"/>
          <p:cNvPicPr preferRelativeResize="0"/>
          <p:nvPr/>
        </p:nvPicPr>
        <p:blipFill>
          <a:blip r:embed="rId3">
            <a:alphaModFix/>
          </a:blip>
          <a:stretch>
            <a:fillRect/>
          </a:stretch>
        </p:blipFill>
        <p:spPr>
          <a:xfrm>
            <a:off x="6135875" y="1736506"/>
            <a:ext cx="2577900" cy="2072907"/>
          </a:xfrm>
          <a:prstGeom prst="rect">
            <a:avLst/>
          </a:prstGeom>
          <a:noFill/>
          <a:ln>
            <a:noFill/>
          </a:ln>
        </p:spPr>
      </p:pic>
      <p:pic>
        <p:nvPicPr>
          <p:cNvPr id="363" name="Google Shape;363;p50"/>
          <p:cNvPicPr preferRelativeResize="0"/>
          <p:nvPr/>
        </p:nvPicPr>
        <p:blipFill>
          <a:blip r:embed="rId4">
            <a:alphaModFix/>
          </a:blip>
          <a:stretch>
            <a:fillRect/>
          </a:stretch>
        </p:blipFill>
        <p:spPr>
          <a:xfrm>
            <a:off x="3202050" y="1737583"/>
            <a:ext cx="2577901" cy="2070779"/>
          </a:xfrm>
          <a:prstGeom prst="rect">
            <a:avLst/>
          </a:prstGeom>
          <a:noFill/>
          <a:ln>
            <a:noFill/>
          </a:ln>
        </p:spPr>
      </p:pic>
      <p:pic>
        <p:nvPicPr>
          <p:cNvPr id="364" name="Google Shape;364;p50"/>
          <p:cNvPicPr preferRelativeResize="0"/>
          <p:nvPr/>
        </p:nvPicPr>
        <p:blipFill>
          <a:blip r:embed="rId5">
            <a:alphaModFix/>
          </a:blip>
          <a:stretch>
            <a:fillRect/>
          </a:stretch>
        </p:blipFill>
        <p:spPr>
          <a:xfrm>
            <a:off x="268225" y="1739004"/>
            <a:ext cx="2577901" cy="20679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51"/>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Training Challenges: Gradient Magnitude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pretend to be doctors!</a:t>
            </a:r>
            <a:endParaRPr/>
          </a:p>
        </p:txBody>
      </p:sp>
      <p:pic>
        <p:nvPicPr>
          <p:cNvPr id="78" name="Google Shape;78;p16"/>
          <p:cNvPicPr preferRelativeResize="0"/>
          <p:nvPr/>
        </p:nvPicPr>
        <p:blipFill>
          <a:blip r:embed="rId3">
            <a:alphaModFix/>
          </a:blip>
          <a:stretch>
            <a:fillRect/>
          </a:stretch>
        </p:blipFill>
        <p:spPr>
          <a:xfrm>
            <a:off x="5200450" y="3041850"/>
            <a:ext cx="3418576" cy="1734925"/>
          </a:xfrm>
          <a:prstGeom prst="rect">
            <a:avLst/>
          </a:prstGeom>
          <a:noFill/>
          <a:ln>
            <a:noFill/>
          </a:ln>
        </p:spPr>
      </p:pic>
      <p:pic>
        <p:nvPicPr>
          <p:cNvPr id="79" name="Google Shape;79;p16"/>
          <p:cNvPicPr preferRelativeResize="0"/>
          <p:nvPr/>
        </p:nvPicPr>
        <p:blipFill>
          <a:blip r:embed="rId4">
            <a:alphaModFix/>
          </a:blip>
          <a:stretch>
            <a:fillRect/>
          </a:stretch>
        </p:blipFill>
        <p:spPr>
          <a:xfrm>
            <a:off x="5807363" y="558825"/>
            <a:ext cx="2204750" cy="2204750"/>
          </a:xfrm>
          <a:prstGeom prst="rect">
            <a:avLst/>
          </a:prstGeom>
          <a:noFill/>
          <a:ln>
            <a:noFill/>
          </a:ln>
        </p:spPr>
      </p:pic>
      <p:pic>
        <p:nvPicPr>
          <p:cNvPr id="80" name="Google Shape;80;p16"/>
          <p:cNvPicPr preferRelativeResize="0"/>
          <p:nvPr/>
        </p:nvPicPr>
        <p:blipFill>
          <a:blip r:embed="rId5">
            <a:alphaModFix/>
          </a:blip>
          <a:stretch>
            <a:fillRect/>
          </a:stretch>
        </p:blipFill>
        <p:spPr>
          <a:xfrm>
            <a:off x="311700" y="1505625"/>
            <a:ext cx="2204750" cy="3271150"/>
          </a:xfrm>
          <a:prstGeom prst="rect">
            <a:avLst/>
          </a:prstGeom>
          <a:noFill/>
          <a:ln>
            <a:noFill/>
          </a:ln>
        </p:spPr>
      </p:pic>
      <p:pic>
        <p:nvPicPr>
          <p:cNvPr id="81" name="Google Shape;81;p16"/>
          <p:cNvPicPr preferRelativeResize="0"/>
          <p:nvPr/>
        </p:nvPicPr>
        <p:blipFill>
          <a:blip r:embed="rId6">
            <a:alphaModFix/>
          </a:blip>
          <a:stretch>
            <a:fillRect/>
          </a:stretch>
        </p:blipFill>
        <p:spPr>
          <a:xfrm>
            <a:off x="2988201" y="1896575"/>
            <a:ext cx="1740501" cy="2577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Rate tuning</a:t>
            </a:r>
            <a:endParaRPr/>
          </a:p>
        </p:txBody>
      </p:sp>
      <p:pic>
        <p:nvPicPr>
          <p:cNvPr id="375" name="Google Shape;375;p52"/>
          <p:cNvPicPr preferRelativeResize="0"/>
          <p:nvPr/>
        </p:nvPicPr>
        <p:blipFill>
          <a:blip r:embed="rId3">
            <a:alphaModFix/>
          </a:blip>
          <a:stretch>
            <a:fillRect/>
          </a:stretch>
        </p:blipFill>
        <p:spPr>
          <a:xfrm>
            <a:off x="2347425" y="3128963"/>
            <a:ext cx="4552950" cy="1476375"/>
          </a:xfrm>
          <a:prstGeom prst="rect">
            <a:avLst/>
          </a:prstGeom>
          <a:noFill/>
          <a:ln>
            <a:noFill/>
          </a:ln>
        </p:spPr>
      </p:pic>
      <p:pic>
        <p:nvPicPr>
          <p:cNvPr id="376" name="Google Shape;376;p52"/>
          <p:cNvPicPr preferRelativeResize="0"/>
          <p:nvPr/>
        </p:nvPicPr>
        <p:blipFill>
          <a:blip r:embed="rId4">
            <a:alphaModFix/>
          </a:blip>
          <a:stretch>
            <a:fillRect/>
          </a:stretch>
        </p:blipFill>
        <p:spPr>
          <a:xfrm>
            <a:off x="2347425" y="1363175"/>
            <a:ext cx="4629150" cy="1524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 optimizers: Adagrad</a:t>
            </a:r>
            <a:endParaRPr/>
          </a:p>
        </p:txBody>
      </p:sp>
      <p:sp>
        <p:nvSpPr>
          <p:cNvPr id="382" name="Google Shape;382;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"Adaptive gradient algorithm"</a:t>
            </a:r>
            <a:endParaRPr/>
          </a:p>
          <a:p>
            <a:pPr indent="-342900" lvl="0" marL="457200" rtl="0" algn="l">
              <a:spcBef>
                <a:spcPts val="0"/>
              </a:spcBef>
              <a:spcAft>
                <a:spcPts val="0"/>
              </a:spcAft>
              <a:buSzPts val="1800"/>
              <a:buChar char="●"/>
            </a:pPr>
            <a:r>
              <a:rPr lang="en"/>
              <a:t>Adapts a learning rate for each parameter based on size of previous gradients.</a:t>
            </a:r>
            <a:endParaRPr/>
          </a:p>
        </p:txBody>
      </p:sp>
      <p:pic>
        <p:nvPicPr>
          <p:cNvPr id="383" name="Google Shape;383;p53"/>
          <p:cNvPicPr preferRelativeResize="0"/>
          <p:nvPr/>
        </p:nvPicPr>
        <p:blipFill>
          <a:blip r:embed="rId3">
            <a:alphaModFix/>
          </a:blip>
          <a:stretch>
            <a:fillRect/>
          </a:stretch>
        </p:blipFill>
        <p:spPr>
          <a:xfrm>
            <a:off x="3892456" y="2336300"/>
            <a:ext cx="4819807" cy="1536750"/>
          </a:xfrm>
          <a:prstGeom prst="rect">
            <a:avLst/>
          </a:prstGeom>
          <a:noFill/>
          <a:ln>
            <a:noFill/>
          </a:ln>
        </p:spPr>
      </p:pic>
      <p:pic>
        <p:nvPicPr>
          <p:cNvPr id="384" name="Google Shape;384;p53"/>
          <p:cNvPicPr preferRelativeResize="0"/>
          <p:nvPr/>
        </p:nvPicPr>
        <p:blipFill>
          <a:blip r:embed="rId4">
            <a:alphaModFix/>
          </a:blip>
          <a:stretch>
            <a:fillRect/>
          </a:stretch>
        </p:blipFill>
        <p:spPr>
          <a:xfrm>
            <a:off x="492700" y="2336300"/>
            <a:ext cx="3238150" cy="15367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 optimizers: RMSprop</a:t>
            </a:r>
            <a:endParaRPr/>
          </a:p>
        </p:txBody>
      </p:sp>
      <p:sp>
        <p:nvSpPr>
          <p:cNvPr id="390" name="Google Shape;390;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"Root mean square prop"</a:t>
            </a:r>
            <a:endParaRPr/>
          </a:p>
          <a:p>
            <a:pPr indent="-342900" lvl="0" marL="457200" rtl="0" algn="l">
              <a:spcBef>
                <a:spcPts val="0"/>
              </a:spcBef>
              <a:spcAft>
                <a:spcPts val="0"/>
              </a:spcAft>
              <a:buSzPts val="1800"/>
              <a:buChar char="●"/>
            </a:pPr>
            <a:r>
              <a:rPr lang="en"/>
              <a:t>Adapts a learning rate for each parameter based on size of previous gradients.</a:t>
            </a:r>
            <a:endParaRPr/>
          </a:p>
        </p:txBody>
      </p:sp>
      <p:pic>
        <p:nvPicPr>
          <p:cNvPr id="391" name="Google Shape;391;p54"/>
          <p:cNvPicPr preferRelativeResize="0"/>
          <p:nvPr/>
        </p:nvPicPr>
        <p:blipFill>
          <a:blip r:embed="rId3">
            <a:alphaModFix/>
          </a:blip>
          <a:stretch>
            <a:fillRect/>
          </a:stretch>
        </p:blipFill>
        <p:spPr>
          <a:xfrm>
            <a:off x="1833563" y="2219325"/>
            <a:ext cx="5476875" cy="704850"/>
          </a:xfrm>
          <a:prstGeom prst="rect">
            <a:avLst/>
          </a:prstGeom>
          <a:noFill/>
          <a:ln>
            <a:noFill/>
          </a:ln>
        </p:spPr>
      </p:pic>
      <p:pic>
        <p:nvPicPr>
          <p:cNvPr id="392" name="Google Shape;392;p54"/>
          <p:cNvPicPr preferRelativeResize="0"/>
          <p:nvPr/>
        </p:nvPicPr>
        <p:blipFill>
          <a:blip r:embed="rId4">
            <a:alphaModFix/>
          </a:blip>
          <a:stretch>
            <a:fillRect/>
          </a:stretch>
        </p:blipFill>
        <p:spPr>
          <a:xfrm>
            <a:off x="2719375" y="3288925"/>
            <a:ext cx="3705225" cy="10287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Advanced optimizers: Adam</a:t>
            </a:r>
            <a:endParaRPr/>
          </a:p>
        </p:txBody>
      </p:sp>
      <p:sp>
        <p:nvSpPr>
          <p:cNvPr id="398" name="Google Shape;398;p5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"Adaptive moment estimation"</a:t>
            </a:r>
            <a:endParaRPr/>
          </a:p>
          <a:p>
            <a:pPr indent="-342900" lvl="0" marL="457200" rtl="0" algn="l">
              <a:spcBef>
                <a:spcPts val="0"/>
              </a:spcBef>
              <a:spcAft>
                <a:spcPts val="0"/>
              </a:spcAft>
              <a:buSzPts val="1800"/>
              <a:buChar char="●"/>
            </a:pPr>
            <a:r>
              <a:rPr lang="en"/>
              <a:t>Similar to RMSprop, but with both the first and second moments of the gradients</a:t>
            </a:r>
            <a:endParaRPr/>
          </a:p>
        </p:txBody>
      </p:sp>
      <p:pic>
        <p:nvPicPr>
          <p:cNvPr id="399" name="Google Shape;399;p55"/>
          <p:cNvPicPr preferRelativeResize="0"/>
          <p:nvPr/>
        </p:nvPicPr>
        <p:blipFill>
          <a:blip r:embed="rId3">
            <a:alphaModFix/>
          </a:blip>
          <a:stretch>
            <a:fillRect/>
          </a:stretch>
        </p:blipFill>
        <p:spPr>
          <a:xfrm>
            <a:off x="2788875" y="1996497"/>
            <a:ext cx="3566250" cy="2943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do when your gradients are still enormous</a:t>
            </a:r>
            <a:endParaRPr/>
          </a:p>
        </p:txBody>
      </p:sp>
      <p:pic>
        <p:nvPicPr>
          <p:cNvPr id="405" name="Google Shape;405;p56"/>
          <p:cNvPicPr preferRelativeResize="0"/>
          <p:nvPr/>
        </p:nvPicPr>
        <p:blipFill>
          <a:blip r:embed="rId3">
            <a:alphaModFix/>
          </a:blip>
          <a:stretch>
            <a:fillRect/>
          </a:stretch>
        </p:blipFill>
        <p:spPr>
          <a:xfrm>
            <a:off x="2327238" y="1170125"/>
            <a:ext cx="4489516" cy="38209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to do when your gradients are too small</a:t>
            </a:r>
            <a:endParaRPr/>
          </a:p>
        </p:txBody>
      </p:sp>
      <p:sp>
        <p:nvSpPr>
          <p:cNvPr id="411" name="Google Shape;411;p57"/>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Find a better activation?</a:t>
            </a:r>
            <a:endParaRPr/>
          </a:p>
          <a:p>
            <a:pPr indent="-342900" lvl="0" marL="457200" rtl="0" algn="l">
              <a:spcBef>
                <a:spcPts val="0"/>
              </a:spcBef>
              <a:spcAft>
                <a:spcPts val="0"/>
              </a:spcAft>
              <a:buSzPts val="1800"/>
              <a:buChar char="●"/>
            </a:pPr>
            <a:r>
              <a:rPr lang="en"/>
              <a:t>Find a better architecture?</a:t>
            </a:r>
            <a:endParaRPr/>
          </a:p>
          <a:p>
            <a:pPr indent="-342900" lvl="0" marL="457200" rtl="0" algn="l">
              <a:spcBef>
                <a:spcPts val="0"/>
              </a:spcBef>
              <a:spcAft>
                <a:spcPts val="0"/>
              </a:spcAft>
              <a:buSzPts val="1800"/>
              <a:buChar char="●"/>
            </a:pPr>
            <a:r>
              <a:rPr lang="en"/>
              <a:t>Find a better initialization?</a:t>
            </a:r>
            <a:endParaRPr/>
          </a:p>
          <a:p>
            <a:pPr indent="-342900" lvl="0" marL="457200" rtl="0" algn="l">
              <a:spcBef>
                <a:spcPts val="0"/>
              </a:spcBef>
              <a:spcAft>
                <a:spcPts val="0"/>
              </a:spcAft>
              <a:buSzPts val="1800"/>
              <a:buChar char="●"/>
            </a:pPr>
            <a:r>
              <a:rPr lang="en"/>
              <a:t>Find a better career?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58"/>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Training Challenges: Gradient Direction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pic>
        <p:nvPicPr>
          <p:cNvPr id="421" name="Google Shape;421;p59"/>
          <p:cNvPicPr preferRelativeResize="0"/>
          <p:nvPr/>
        </p:nvPicPr>
        <p:blipFill>
          <a:blip r:embed="rId3">
            <a:alphaModFix/>
          </a:blip>
          <a:stretch>
            <a:fillRect/>
          </a:stretch>
        </p:blipFill>
        <p:spPr>
          <a:xfrm>
            <a:off x="1528163" y="152400"/>
            <a:ext cx="6087664" cy="4838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brief interlude on algorithms</a:t>
            </a:r>
            <a:endParaRPr/>
          </a:p>
        </p:txBody>
      </p:sp>
      <p:sp>
        <p:nvSpPr>
          <p:cNvPr id="427" name="Google Shape;427;p6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 batch algorithm does a computation all in one go given an entire dataset</a:t>
            </a:r>
            <a:endParaRPr/>
          </a:p>
          <a:p>
            <a:pPr indent="-317500" lvl="1" marL="914400" rtl="0" algn="l">
              <a:spcBef>
                <a:spcPts val="0"/>
              </a:spcBef>
              <a:spcAft>
                <a:spcPts val="0"/>
              </a:spcAft>
              <a:buSzPts val="1400"/>
              <a:buChar char="○"/>
            </a:pPr>
            <a:r>
              <a:rPr lang="en"/>
              <a:t>Closed-form solution to linear regression</a:t>
            </a:r>
            <a:endParaRPr/>
          </a:p>
          <a:p>
            <a:pPr indent="-317500" lvl="1" marL="914400" rtl="0" algn="l">
              <a:spcBef>
                <a:spcPts val="0"/>
              </a:spcBef>
              <a:spcAft>
                <a:spcPts val="0"/>
              </a:spcAft>
              <a:buSzPts val="1400"/>
              <a:buChar char="○"/>
            </a:pPr>
            <a:r>
              <a:rPr lang="en"/>
              <a:t>Selection sort</a:t>
            </a:r>
            <a:endParaRPr/>
          </a:p>
          <a:p>
            <a:pPr indent="-317500" lvl="1" marL="914400" rtl="0" algn="l">
              <a:spcBef>
                <a:spcPts val="0"/>
              </a:spcBef>
              <a:spcAft>
                <a:spcPts val="0"/>
              </a:spcAft>
              <a:buSzPts val="1400"/>
              <a:buChar char="○"/>
            </a:pPr>
            <a:r>
              <a:rPr lang="en"/>
              <a:t>Quicksort</a:t>
            </a:r>
            <a:endParaRPr/>
          </a:p>
          <a:p>
            <a:pPr indent="-317500" lvl="1" marL="914400" rtl="0" algn="l">
              <a:spcBef>
                <a:spcPts val="0"/>
              </a:spcBef>
              <a:spcAft>
                <a:spcPts val="0"/>
              </a:spcAft>
              <a:buSzPts val="1400"/>
              <a:buChar char="○"/>
            </a:pPr>
            <a:r>
              <a:rPr lang="en"/>
              <a:t>Pretty much anything involving gradient descent.</a:t>
            </a:r>
            <a:endParaRPr/>
          </a:p>
          <a:p>
            <a:pPr indent="-342900" lvl="0" marL="457200" rtl="0" algn="l">
              <a:spcBef>
                <a:spcPts val="0"/>
              </a:spcBef>
              <a:spcAft>
                <a:spcPts val="0"/>
              </a:spcAft>
              <a:buSzPts val="1800"/>
              <a:buChar char="●"/>
            </a:pPr>
            <a:r>
              <a:rPr lang="en"/>
              <a:t>An online algorithm incrementally computes as new data becomes available</a:t>
            </a:r>
            <a:endParaRPr/>
          </a:p>
          <a:p>
            <a:pPr indent="-317500" lvl="1" marL="914400" rtl="0" algn="l">
              <a:spcBef>
                <a:spcPts val="0"/>
              </a:spcBef>
              <a:spcAft>
                <a:spcPts val="0"/>
              </a:spcAft>
              <a:buSzPts val="1400"/>
              <a:buChar char="○"/>
            </a:pPr>
            <a:r>
              <a:rPr lang="en"/>
              <a:t>Heap algorithm for the </a:t>
            </a:r>
            <a:r>
              <a:rPr i="1" lang="en"/>
              <a:t>k</a:t>
            </a:r>
            <a:r>
              <a:rPr lang="en"/>
              <a:t>th largest element in a stream</a:t>
            </a:r>
            <a:endParaRPr/>
          </a:p>
          <a:p>
            <a:pPr indent="-317500" lvl="1" marL="914400" rtl="0" algn="l">
              <a:spcBef>
                <a:spcPts val="0"/>
              </a:spcBef>
              <a:spcAft>
                <a:spcPts val="0"/>
              </a:spcAft>
              <a:buSzPts val="1400"/>
              <a:buChar char="○"/>
            </a:pPr>
            <a:r>
              <a:rPr lang="en"/>
              <a:t>Perceptron algorithm</a:t>
            </a:r>
            <a:endParaRPr/>
          </a:p>
          <a:p>
            <a:pPr indent="-317500" lvl="1" marL="914400" rtl="0" algn="l">
              <a:spcBef>
                <a:spcPts val="0"/>
              </a:spcBef>
              <a:spcAft>
                <a:spcPts val="0"/>
              </a:spcAft>
              <a:buSzPts val="1400"/>
              <a:buChar char="○"/>
            </a:pPr>
            <a:r>
              <a:rPr lang="en"/>
              <a:t>Insertion sort</a:t>
            </a:r>
            <a:endParaRPr/>
          </a:p>
          <a:p>
            <a:pPr indent="-317500" lvl="1" marL="914400" rtl="0" algn="l">
              <a:spcBef>
                <a:spcPts val="0"/>
              </a:spcBef>
              <a:spcAft>
                <a:spcPts val="0"/>
              </a:spcAft>
              <a:buSzPts val="1400"/>
              <a:buChar char="○"/>
            </a:pPr>
            <a:r>
              <a:rPr lang="en"/>
              <a:t>Greedy algorithms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Minibatching</a:t>
            </a:r>
            <a:endParaRPr/>
          </a:p>
        </p:txBody>
      </p:sp>
      <p:sp>
        <p:nvSpPr>
          <p:cNvPr id="433" name="Google Shape;433;p6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accent3"/>
              </a:buClr>
              <a:buSzPts val="1800"/>
              <a:buFont typeface="Average"/>
              <a:buChar char="●"/>
            </a:pPr>
            <a:r>
              <a:rPr lang="en"/>
              <a:t>A minibatch is a small subset of a large dataset.</a:t>
            </a:r>
            <a:endParaRPr/>
          </a:p>
          <a:p>
            <a:pPr indent="-342900" lvl="0" marL="457200" marR="0" rtl="0" algn="l">
              <a:lnSpc>
                <a:spcPct val="115000"/>
              </a:lnSpc>
              <a:spcBef>
                <a:spcPts val="0"/>
              </a:spcBef>
              <a:spcAft>
                <a:spcPts val="0"/>
              </a:spcAft>
              <a:buSzPts val="1800"/>
              <a:buChar char="●"/>
            </a:pPr>
            <a:r>
              <a:rPr lang="en"/>
              <a:t>In order to perform gradient descent, we need an accurate measure of the gradient of the loss with respect to the parameters.  The best measure is the average gradient over all of the examples (gradient descent is a batch algorithm).</a:t>
            </a:r>
            <a:endParaRPr/>
          </a:p>
          <a:p>
            <a:pPr indent="-342900" lvl="0" marL="457200" marR="0" rtl="0" algn="l">
              <a:lnSpc>
                <a:spcPct val="115000"/>
              </a:lnSpc>
              <a:spcBef>
                <a:spcPts val="0"/>
              </a:spcBef>
              <a:spcAft>
                <a:spcPts val="0"/>
              </a:spcAft>
              <a:buSzPts val="1800"/>
              <a:buChar char="●"/>
            </a:pPr>
            <a:r>
              <a:rPr lang="en"/>
              <a:t>Computing over 60K examples on MNIST for a single (extremely accurate) update is stupidly expensive.</a:t>
            </a:r>
            <a:endParaRPr/>
          </a:p>
          <a:p>
            <a:pPr indent="-342900" lvl="0" marL="457200" marR="0" rtl="0" algn="l">
              <a:lnSpc>
                <a:spcPct val="115000"/>
              </a:lnSpc>
              <a:spcBef>
                <a:spcPts val="0"/>
              </a:spcBef>
              <a:spcAft>
                <a:spcPts val="0"/>
              </a:spcAft>
              <a:buSzPts val="1800"/>
              <a:buChar char="●"/>
            </a:pPr>
            <a:r>
              <a:rPr lang="en"/>
              <a:t>We use minibatches (say, 50 examples) to compute a noisy estimate of the true gradient.  The gradient updates are worse, but there are </a:t>
            </a:r>
            <a:r>
              <a:rPr b="1" lang="en"/>
              <a:t>many </a:t>
            </a:r>
            <a:r>
              <a:rPr lang="en"/>
              <a:t>of them.  This converts the neural net training into an </a:t>
            </a:r>
            <a:r>
              <a:rPr b="1" lang="en"/>
              <a:t>online </a:t>
            </a:r>
            <a:r>
              <a:rPr lang="en"/>
              <a:t>algorithm.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agenda</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Finish up the anatomy of a neural net</a:t>
            </a:r>
            <a:endParaRPr/>
          </a:p>
          <a:p>
            <a:pPr indent="-317500" lvl="1" marL="914400" rtl="0" algn="l">
              <a:spcBef>
                <a:spcPts val="0"/>
              </a:spcBef>
              <a:spcAft>
                <a:spcPts val="0"/>
              </a:spcAft>
              <a:buSzPts val="1400"/>
              <a:buChar char="○"/>
            </a:pPr>
            <a:r>
              <a:rPr lang="en"/>
              <a:t>Loss functions</a:t>
            </a:r>
            <a:endParaRPr/>
          </a:p>
          <a:p>
            <a:pPr indent="-317500" lvl="1" marL="914400" rtl="0" algn="l">
              <a:spcBef>
                <a:spcPts val="0"/>
              </a:spcBef>
              <a:spcAft>
                <a:spcPts val="0"/>
              </a:spcAft>
              <a:buSzPts val="1400"/>
              <a:buChar char="○"/>
            </a:pPr>
            <a:r>
              <a:rPr lang="en"/>
              <a:t>Universal approximation</a:t>
            </a:r>
            <a:endParaRPr/>
          </a:p>
          <a:p>
            <a:pPr indent="-342900" lvl="0" marL="457200" rtl="0" algn="l">
              <a:spcBef>
                <a:spcPts val="0"/>
              </a:spcBef>
              <a:spcAft>
                <a:spcPts val="0"/>
              </a:spcAft>
              <a:buSzPts val="1800"/>
              <a:buChar char="●"/>
            </a:pPr>
            <a:r>
              <a:rPr lang="en"/>
              <a:t>Tensorboard: a data scientist's best friend</a:t>
            </a:r>
            <a:endParaRPr/>
          </a:p>
          <a:p>
            <a:pPr indent="-342900" lvl="0" marL="457200" rtl="0" algn="l">
              <a:spcBef>
                <a:spcPts val="0"/>
              </a:spcBef>
              <a:spcAft>
                <a:spcPts val="0"/>
              </a:spcAft>
              <a:buSzPts val="1800"/>
              <a:buChar char="●"/>
            </a:pPr>
            <a:r>
              <a:rPr lang="en"/>
              <a:t>Challenges in training neural nets</a:t>
            </a:r>
            <a:endParaRPr/>
          </a:p>
          <a:p>
            <a:pPr indent="-317500" lvl="1" marL="914400" rtl="0" algn="l">
              <a:spcBef>
                <a:spcPts val="0"/>
              </a:spcBef>
              <a:spcAft>
                <a:spcPts val="0"/>
              </a:spcAft>
              <a:buSzPts val="1400"/>
              <a:buChar char="○"/>
            </a:pPr>
            <a:r>
              <a:rPr lang="en"/>
              <a:t>Initialization challenges</a:t>
            </a:r>
            <a:endParaRPr/>
          </a:p>
          <a:p>
            <a:pPr indent="-317500" lvl="1" marL="914400" rtl="0" algn="l">
              <a:spcBef>
                <a:spcPts val="0"/>
              </a:spcBef>
              <a:spcAft>
                <a:spcPts val="0"/>
              </a:spcAft>
              <a:buSzPts val="1400"/>
              <a:buChar char="○"/>
            </a:pPr>
            <a:r>
              <a:rPr lang="en"/>
              <a:t>Gradient challenges</a:t>
            </a:r>
            <a:endParaRPr/>
          </a:p>
          <a:p>
            <a:pPr indent="-317500" lvl="2" marL="1371600" rtl="0" algn="l">
              <a:spcBef>
                <a:spcPts val="0"/>
              </a:spcBef>
              <a:spcAft>
                <a:spcPts val="0"/>
              </a:spcAft>
              <a:buSzPts val="1400"/>
              <a:buChar char="■"/>
            </a:pPr>
            <a:r>
              <a:rPr lang="en"/>
              <a:t>Magnitude problems</a:t>
            </a:r>
            <a:endParaRPr/>
          </a:p>
          <a:p>
            <a:pPr indent="-317500" lvl="2" marL="1371600" rtl="0" algn="l">
              <a:spcBef>
                <a:spcPts val="0"/>
              </a:spcBef>
              <a:spcAft>
                <a:spcPts val="0"/>
              </a:spcAft>
              <a:buSzPts val="1400"/>
              <a:buChar char="■"/>
            </a:pPr>
            <a:r>
              <a:rPr lang="en"/>
              <a:t>Direction problems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PyTorch handles batching</a:t>
            </a:r>
            <a:endParaRPr/>
          </a:p>
        </p:txBody>
      </p:sp>
      <p:sp>
        <p:nvSpPr>
          <p:cNvPr id="439" name="Google Shape;439;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
              <a:t># MNIST Dataset</a:t>
            </a:r>
            <a:endParaRPr/>
          </a:p>
          <a:p>
            <a:pPr indent="0" lvl="0" marL="0" rtl="0" algn="l">
              <a:lnSpc>
                <a:spcPct val="100000"/>
              </a:lnSpc>
              <a:spcBef>
                <a:spcPts val="0"/>
              </a:spcBef>
              <a:spcAft>
                <a:spcPts val="0"/>
              </a:spcAft>
              <a:buClr>
                <a:srgbClr val="000000"/>
              </a:buClr>
              <a:buSzPts val="1100"/>
              <a:buFont typeface="Arial"/>
              <a:buNone/>
            </a:pPr>
            <a:r>
              <a:rPr lang="en"/>
              <a:t>dataset = dsets.MNIST(root='./data',</a:t>
            </a:r>
            <a:endParaRPr/>
          </a:p>
          <a:p>
            <a:pPr indent="0" lvl="0" marL="0" rtl="0" algn="l">
              <a:lnSpc>
                <a:spcPct val="100000"/>
              </a:lnSpc>
              <a:spcBef>
                <a:spcPts val="0"/>
              </a:spcBef>
              <a:spcAft>
                <a:spcPts val="0"/>
              </a:spcAft>
              <a:buClr>
                <a:srgbClr val="000000"/>
              </a:buClr>
              <a:buSzPts val="1100"/>
              <a:buFont typeface="Arial"/>
              <a:buNone/>
            </a:pPr>
            <a:r>
              <a:rPr lang="en"/>
              <a:t>                      train=True,</a:t>
            </a:r>
            <a:endParaRPr/>
          </a:p>
          <a:p>
            <a:pPr indent="0" lvl="0" marL="0" rtl="0" algn="l">
              <a:lnSpc>
                <a:spcPct val="100000"/>
              </a:lnSpc>
              <a:spcBef>
                <a:spcPts val="0"/>
              </a:spcBef>
              <a:spcAft>
                <a:spcPts val="0"/>
              </a:spcAft>
              <a:buClr>
                <a:srgbClr val="000000"/>
              </a:buClr>
              <a:buSzPts val="1100"/>
              <a:buFont typeface="Arial"/>
              <a:buNone/>
            </a:pPr>
            <a:r>
              <a:rPr lang="en"/>
              <a:t>                      transform=transforms.ToTensor(),</a:t>
            </a:r>
            <a:endParaRPr/>
          </a:p>
          <a:p>
            <a:pPr indent="0" lvl="0" marL="0" rtl="0" algn="l">
              <a:lnSpc>
                <a:spcPct val="100000"/>
              </a:lnSpc>
              <a:spcBef>
                <a:spcPts val="0"/>
              </a:spcBef>
              <a:spcAft>
                <a:spcPts val="0"/>
              </a:spcAft>
              <a:buClr>
                <a:srgbClr val="000000"/>
              </a:buClr>
              <a:buSzPts val="1100"/>
              <a:buFont typeface="Arial"/>
              <a:buNone/>
            </a:pPr>
            <a:r>
              <a:rPr lang="en"/>
              <a:t>                      download=True)</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rgbClr val="000000"/>
              </a:buClr>
              <a:buSzPts val="1100"/>
              <a:buFont typeface="Arial"/>
              <a:buNone/>
            </a:pPr>
            <a:r>
              <a:rPr lang="en"/>
              <a:t># Data Loader (Input Pipeline)</a:t>
            </a:r>
            <a:endParaRPr/>
          </a:p>
          <a:p>
            <a:pPr indent="0" lvl="0" marL="0" rtl="0" algn="l">
              <a:lnSpc>
                <a:spcPct val="100000"/>
              </a:lnSpc>
              <a:spcBef>
                <a:spcPts val="0"/>
              </a:spcBef>
              <a:spcAft>
                <a:spcPts val="0"/>
              </a:spcAft>
              <a:buClr>
                <a:srgbClr val="000000"/>
              </a:buClr>
              <a:buSzPts val="1100"/>
              <a:buFont typeface="Arial"/>
              <a:buNone/>
            </a:pPr>
            <a:r>
              <a:rPr lang="en"/>
              <a:t>data_loader = torch.utils.data.DataLoader(dataset=dataset,</a:t>
            </a:r>
            <a:endParaRPr/>
          </a:p>
          <a:p>
            <a:pPr indent="0" lvl="0" marL="0" rtl="0" algn="l">
              <a:lnSpc>
                <a:spcPct val="100000"/>
              </a:lnSpc>
              <a:spcBef>
                <a:spcPts val="0"/>
              </a:spcBef>
              <a:spcAft>
                <a:spcPts val="0"/>
              </a:spcAft>
              <a:buClr>
                <a:srgbClr val="000000"/>
              </a:buClr>
              <a:buSzPts val="1100"/>
              <a:buFont typeface="Arial"/>
              <a:buNone/>
            </a:pPr>
            <a:r>
              <a:rPr lang="en"/>
              <a:t>                                          batch_size=100,</a:t>
            </a:r>
            <a:endParaRPr/>
          </a:p>
          <a:p>
            <a:pPr indent="0" lvl="0" marL="0" rtl="0" algn="l">
              <a:lnSpc>
                <a:spcPct val="100000"/>
              </a:lnSpc>
              <a:spcBef>
                <a:spcPts val="0"/>
              </a:spcBef>
              <a:spcAft>
                <a:spcPts val="0"/>
              </a:spcAft>
              <a:buClr>
                <a:srgbClr val="000000"/>
              </a:buClr>
              <a:buSzPts val="1100"/>
              <a:buFont typeface="Arial"/>
              <a:buNone/>
            </a:pPr>
            <a:r>
              <a:rPr lang="en"/>
              <a:t>                                          shuffle=True)</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Classical regularization</a:t>
            </a:r>
            <a:endParaRPr/>
          </a:p>
        </p:txBody>
      </p:sp>
      <p:pic>
        <p:nvPicPr>
          <p:cNvPr id="445" name="Google Shape;445;p63"/>
          <p:cNvPicPr preferRelativeResize="0"/>
          <p:nvPr/>
        </p:nvPicPr>
        <p:blipFill rotWithShape="1">
          <a:blip r:embed="rId3">
            <a:alphaModFix/>
          </a:blip>
          <a:srcRect b="0" l="0" r="1632" t="51059"/>
          <a:stretch/>
        </p:blipFill>
        <p:spPr>
          <a:xfrm>
            <a:off x="2824562" y="1107500"/>
            <a:ext cx="3494877" cy="1007575"/>
          </a:xfrm>
          <a:prstGeom prst="rect">
            <a:avLst/>
          </a:prstGeom>
          <a:noFill/>
          <a:ln>
            <a:noFill/>
          </a:ln>
        </p:spPr>
      </p:pic>
      <p:pic>
        <p:nvPicPr>
          <p:cNvPr id="446" name="Google Shape;446;p63"/>
          <p:cNvPicPr preferRelativeResize="0"/>
          <p:nvPr/>
        </p:nvPicPr>
        <p:blipFill>
          <a:blip r:embed="rId4">
            <a:alphaModFix/>
          </a:blip>
          <a:stretch>
            <a:fillRect/>
          </a:stretch>
        </p:blipFill>
        <p:spPr>
          <a:xfrm>
            <a:off x="1271525" y="2082900"/>
            <a:ext cx="6600951" cy="28771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Google Shape;451;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Dropout</a:t>
            </a:r>
            <a:endParaRPr/>
          </a:p>
        </p:txBody>
      </p:sp>
      <p:pic>
        <p:nvPicPr>
          <p:cNvPr id="452" name="Google Shape;452;p64"/>
          <p:cNvPicPr preferRelativeResize="0"/>
          <p:nvPr/>
        </p:nvPicPr>
        <p:blipFill>
          <a:blip r:embed="rId3">
            <a:alphaModFix/>
          </a:blip>
          <a:stretch>
            <a:fillRect/>
          </a:stretch>
        </p:blipFill>
        <p:spPr>
          <a:xfrm>
            <a:off x="1512388" y="1177350"/>
            <a:ext cx="6119235" cy="38209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Dropout</a:t>
            </a:r>
            <a:endParaRPr/>
          </a:p>
        </p:txBody>
      </p:sp>
      <p:sp>
        <p:nvSpPr>
          <p:cNvPr id="458" name="Google Shape;458;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Prevents overfitting by preventing co-adaptations</a:t>
            </a:r>
            <a:endParaRPr/>
          </a:p>
          <a:p>
            <a:pPr indent="-342900" lvl="0" marL="457200" rtl="0" algn="l">
              <a:spcBef>
                <a:spcPts val="0"/>
              </a:spcBef>
              <a:spcAft>
                <a:spcPts val="0"/>
              </a:spcAft>
              <a:buSzPts val="1800"/>
              <a:buChar char="●"/>
            </a:pPr>
            <a:r>
              <a:rPr lang="en"/>
              <a:t>Forces "dead branches" to learn</a:t>
            </a:r>
            <a:endParaRPr/>
          </a:p>
          <a:p>
            <a:pPr indent="-342900" lvl="0" marL="457200" rtl="0" algn="l">
              <a:spcBef>
                <a:spcPts val="0"/>
              </a:spcBef>
              <a:spcAft>
                <a:spcPts val="0"/>
              </a:spcAft>
              <a:buSzPts val="1800"/>
              <a:buChar char="●"/>
            </a:pPr>
            <a:r>
              <a:rPr lang="en"/>
              <a:t>Developed by Geoffrey Hinton, patented by Google</a:t>
            </a:r>
            <a:endParaRPr/>
          </a:p>
        </p:txBody>
      </p:sp>
      <p:pic>
        <p:nvPicPr>
          <p:cNvPr id="459" name="Google Shape;459;p65"/>
          <p:cNvPicPr preferRelativeResize="0"/>
          <p:nvPr/>
        </p:nvPicPr>
        <p:blipFill>
          <a:blip r:embed="rId3">
            <a:alphaModFix/>
          </a:blip>
          <a:stretch>
            <a:fillRect/>
          </a:stretch>
        </p:blipFill>
        <p:spPr>
          <a:xfrm>
            <a:off x="2195950" y="2363350"/>
            <a:ext cx="4752100" cy="23669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6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Dropout</a:t>
            </a:r>
            <a:endParaRPr/>
          </a:p>
        </p:txBody>
      </p:sp>
      <p:pic>
        <p:nvPicPr>
          <p:cNvPr id="465" name="Google Shape;465;p66"/>
          <p:cNvPicPr preferRelativeResize="0"/>
          <p:nvPr/>
        </p:nvPicPr>
        <p:blipFill>
          <a:blip r:embed="rId3">
            <a:alphaModFix/>
          </a:blip>
          <a:stretch>
            <a:fillRect/>
          </a:stretch>
        </p:blipFill>
        <p:spPr>
          <a:xfrm>
            <a:off x="502363" y="1369200"/>
            <a:ext cx="8139277" cy="310747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6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Early stopping*</a:t>
            </a:r>
            <a:endParaRPr/>
          </a:p>
        </p:txBody>
      </p:sp>
      <p:pic>
        <p:nvPicPr>
          <p:cNvPr id="471" name="Google Shape;471;p67"/>
          <p:cNvPicPr preferRelativeResize="0"/>
          <p:nvPr/>
        </p:nvPicPr>
        <p:blipFill>
          <a:blip r:embed="rId3">
            <a:alphaModFix/>
          </a:blip>
          <a:stretch>
            <a:fillRect/>
          </a:stretch>
        </p:blipFill>
        <p:spPr>
          <a:xfrm>
            <a:off x="2289825" y="1318475"/>
            <a:ext cx="4564350" cy="2861525"/>
          </a:xfrm>
          <a:prstGeom prst="rect">
            <a:avLst/>
          </a:prstGeom>
          <a:noFill/>
          <a:ln>
            <a:noFill/>
          </a:ln>
        </p:spPr>
      </p:pic>
      <p:sp>
        <p:nvSpPr>
          <p:cNvPr id="472" name="Google Shape;472;p67"/>
          <p:cNvSpPr txBox="1"/>
          <p:nvPr/>
        </p:nvSpPr>
        <p:spPr>
          <a:xfrm>
            <a:off x="384175" y="4343375"/>
            <a:ext cx="4107300" cy="47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accent3"/>
                </a:solidFill>
                <a:latin typeface="Average"/>
                <a:ea typeface="Average"/>
                <a:cs typeface="Average"/>
                <a:sym typeface="Average"/>
              </a:rPr>
              <a:t>*not built-in.  Oh, the horror.</a:t>
            </a:r>
            <a:endParaRPr sz="9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68"/>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 why do we have all this machinery?</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6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why is training a deep neural net hard?</a:t>
            </a:r>
            <a:endParaRPr/>
          </a:p>
        </p:txBody>
      </p:sp>
      <p:sp>
        <p:nvSpPr>
          <p:cNvPr id="483" name="Google Shape;483;p69"/>
          <p:cNvSpPr txBox="1"/>
          <p:nvPr>
            <p:ph idx="1" type="body"/>
          </p:nvPr>
        </p:nvSpPr>
        <p:spPr>
          <a:xfrm>
            <a:off x="311700" y="1152475"/>
            <a:ext cx="8520600" cy="3416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t>Universal approximation theorem doesn't help us </a:t>
            </a:r>
            <a:r>
              <a:rPr i="1" lang="en"/>
              <a:t>learn </a:t>
            </a:r>
            <a:r>
              <a:rPr lang="en"/>
              <a:t>a good approximator.</a:t>
            </a:r>
            <a:endParaRPr/>
          </a:p>
          <a:p>
            <a:pPr indent="-342900" lvl="0" marL="457200" rtl="0" algn="l">
              <a:spcBef>
                <a:spcPts val="0"/>
              </a:spcBef>
              <a:spcAft>
                <a:spcPts val="0"/>
              </a:spcAft>
              <a:buSzPts val="1800"/>
              <a:buChar char="●"/>
            </a:pPr>
            <a:r>
              <a:rPr lang="en"/>
              <a:t>Neural nets do not have a closed form solution.</a:t>
            </a:r>
            <a:endParaRPr/>
          </a:p>
          <a:p>
            <a:pPr indent="-342900" lvl="0" marL="457200" rtl="0" algn="l">
              <a:spcBef>
                <a:spcPts val="0"/>
              </a:spcBef>
              <a:spcAft>
                <a:spcPts val="0"/>
              </a:spcAft>
              <a:buSzPts val="1800"/>
              <a:buChar char="●"/>
            </a:pPr>
            <a:r>
              <a:rPr lang="en"/>
              <a:t>Neural nets do not have a convex loss function.</a:t>
            </a:r>
            <a:endParaRPr/>
          </a:p>
          <a:p>
            <a:pPr indent="-342900" lvl="0" marL="457200" rtl="0" algn="l">
              <a:spcBef>
                <a:spcPts val="0"/>
              </a:spcBef>
              <a:spcAft>
                <a:spcPts val="0"/>
              </a:spcAft>
              <a:buSzPts val="1800"/>
              <a:buChar char="●"/>
            </a:pPr>
            <a:r>
              <a:rPr lang="en"/>
              <a:t>Neural nets are really expressive.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7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awful, awful VC-dimension of neural nets</a:t>
            </a:r>
            <a:endParaRPr/>
          </a:p>
        </p:txBody>
      </p:sp>
      <p:pic>
        <p:nvPicPr>
          <p:cNvPr id="489" name="Google Shape;489;p70"/>
          <p:cNvPicPr preferRelativeResize="0"/>
          <p:nvPr/>
        </p:nvPicPr>
        <p:blipFill>
          <a:blip r:embed="rId3">
            <a:alphaModFix/>
          </a:blip>
          <a:stretch>
            <a:fillRect/>
          </a:stretch>
        </p:blipFill>
        <p:spPr>
          <a:xfrm>
            <a:off x="485163" y="1170125"/>
            <a:ext cx="8173672" cy="38209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71"/>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t>
            </a:r>
            <a:r>
              <a:rPr lang="en"/>
              <a:t>he optimization problem is hard, and there are </a:t>
            </a:r>
            <a:r>
              <a:rPr b="1" lang="en"/>
              <a:t>no</a:t>
            </a:r>
            <a:r>
              <a:rPr lang="en"/>
              <a:t> guarantees on learnability.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We invented methods for manipulating gradient flow to get good parametrizations despite tricky loss landscapes.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Loss functions</a:t>
            </a:r>
            <a:endParaRPr b="1" sz="3600">
              <a:latin typeface="Times New Roman"/>
              <a:ea typeface="Times New Roman"/>
              <a:cs typeface="Times New Roman"/>
              <a:sym typeface="Times New Roman"/>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7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Looking forward</a:t>
            </a:r>
            <a:endParaRPr>
              <a:latin typeface="Times New Roman"/>
              <a:ea typeface="Times New Roman"/>
              <a:cs typeface="Times New Roman"/>
              <a:sym typeface="Times New Roman"/>
            </a:endParaRPr>
          </a:p>
        </p:txBody>
      </p:sp>
      <p:sp>
        <p:nvSpPr>
          <p:cNvPr id="500" name="Google Shape;500;p7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HW0 is due tonight.</a:t>
            </a:r>
            <a:endParaRPr>
              <a:latin typeface="Times New Roman"/>
              <a:ea typeface="Times New Roman"/>
              <a:cs typeface="Times New Roman"/>
              <a:sym typeface="Times New Roman"/>
            </a:endParaRPr>
          </a:p>
          <a:p>
            <a:pPr indent="-342900" lvl="0" marL="457200" rtl="0" algn="l">
              <a:spcBef>
                <a:spcPts val="1600"/>
              </a:spcBef>
              <a:spcAft>
                <a:spcPts val="0"/>
              </a:spcAft>
              <a:buSzPts val="1800"/>
              <a:buFont typeface="Times New Roman"/>
              <a:buChar char="●"/>
            </a:pPr>
            <a:r>
              <a:rPr lang="en">
                <a:latin typeface="Times New Roman"/>
                <a:ea typeface="Times New Roman"/>
                <a:cs typeface="Times New Roman"/>
                <a:sym typeface="Times New Roman"/>
              </a:rPr>
              <a:t>HW1 will be released later this week.</a:t>
            </a:r>
            <a:endParaRPr>
              <a:latin typeface="Times New Roman"/>
              <a:ea typeface="Times New Roman"/>
              <a:cs typeface="Times New Roman"/>
              <a:sym typeface="Times New Roman"/>
            </a:endParaRPr>
          </a:p>
          <a:p>
            <a:pPr indent="-342900" lvl="0" marL="457200" rtl="0" algn="l">
              <a:spcBef>
                <a:spcPts val="1600"/>
              </a:spcBef>
              <a:spcAft>
                <a:spcPts val="1600"/>
              </a:spcAft>
              <a:buSzPts val="1800"/>
              <a:buFont typeface="Times New Roman"/>
              <a:buChar char="●"/>
            </a:pPr>
            <a:r>
              <a:rPr lang="en">
                <a:latin typeface="Times New Roman"/>
                <a:ea typeface="Times New Roman"/>
                <a:cs typeface="Times New Roman"/>
                <a:sym typeface="Times New Roman"/>
              </a:rPr>
              <a:t>Next week, we discuss architecture tradeoffs and begin computer vision.</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Mean squared error</a:t>
            </a:r>
            <a:endParaRPr>
              <a:latin typeface="Times New Roman"/>
              <a:ea typeface="Times New Roman"/>
              <a:cs typeface="Times New Roman"/>
              <a:sym typeface="Times New Roman"/>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0" lvl="0" marL="457200" rtl="0" algn="l">
              <a:spcBef>
                <a:spcPts val="1600"/>
              </a:spcBef>
              <a:spcAft>
                <a:spcPts val="0"/>
              </a:spcAft>
              <a:buNone/>
            </a:pPr>
            <a:r>
              <a:t/>
            </a:r>
            <a:endParaRPr/>
          </a:p>
          <a:p>
            <a:pPr indent="-342900" lvl="0" marL="457200" rtl="0" algn="l">
              <a:spcBef>
                <a:spcPts val="1600"/>
              </a:spcBef>
              <a:spcAft>
                <a:spcPts val="1600"/>
              </a:spcAft>
              <a:buSzPts val="1800"/>
              <a:buChar char="●"/>
            </a:pPr>
            <a:r>
              <a:rPr lang="en"/>
              <a:t>Often used if the network is predicting a scalar.</a:t>
            </a:r>
            <a:endParaRPr/>
          </a:p>
        </p:txBody>
      </p:sp>
      <p:pic>
        <p:nvPicPr>
          <p:cNvPr id="99" name="Google Shape;99;p19"/>
          <p:cNvPicPr preferRelativeResize="0"/>
          <p:nvPr/>
        </p:nvPicPr>
        <p:blipFill>
          <a:blip r:embed="rId3">
            <a:alphaModFix/>
          </a:blip>
          <a:stretch>
            <a:fillRect/>
          </a:stretch>
        </p:blipFill>
        <p:spPr>
          <a:xfrm>
            <a:off x="2816000" y="1316250"/>
            <a:ext cx="3962051" cy="76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Cross-entropy</a:t>
            </a:r>
            <a:endParaRPr>
              <a:latin typeface="Times New Roman"/>
              <a:ea typeface="Times New Roman"/>
              <a:cs typeface="Times New Roman"/>
              <a:sym typeface="Times New Roman"/>
            </a:endParaRPr>
          </a:p>
        </p:txBody>
      </p:sp>
      <p:sp>
        <p:nvSpPr>
          <p:cNvPr id="105" name="Google Shape;105;p20"/>
          <p:cNvSpPr txBox="1"/>
          <p:nvPr>
            <p:ph idx="1" type="body"/>
          </p:nvPr>
        </p:nvSpPr>
        <p:spPr>
          <a:xfrm>
            <a:off x="311700" y="942827"/>
            <a:ext cx="8520600" cy="3231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342900" lvl="0" marL="457200" rtl="0" algn="l">
              <a:spcBef>
                <a:spcPts val="1600"/>
              </a:spcBef>
              <a:spcAft>
                <a:spcPts val="0"/>
              </a:spcAft>
              <a:buSzPts val="1800"/>
              <a:buChar char="●"/>
            </a:pPr>
            <a:r>
              <a:rPr lang="en"/>
              <a:t>Most common loss function for classification tasks.</a:t>
            </a:r>
            <a:endParaRPr/>
          </a:p>
          <a:p>
            <a:pPr indent="-342900" lvl="0" marL="457200" rtl="0" algn="l">
              <a:spcBef>
                <a:spcPts val="1600"/>
              </a:spcBef>
              <a:spcAft>
                <a:spcPts val="0"/>
              </a:spcAft>
              <a:buSzPts val="1800"/>
              <a:buChar char="●"/>
            </a:pPr>
            <a:r>
              <a:rPr lang="en"/>
              <a:t>It is a measure of distance between two probability distributions.</a:t>
            </a:r>
            <a:endParaRPr/>
          </a:p>
          <a:p>
            <a:pPr indent="-342900" lvl="0" marL="457200" rtl="0" algn="l">
              <a:spcBef>
                <a:spcPts val="1600"/>
              </a:spcBef>
              <a:spcAft>
                <a:spcPts val="0"/>
              </a:spcAft>
              <a:buSzPts val="1800"/>
              <a:buChar char="●"/>
            </a:pPr>
            <a:r>
              <a:rPr lang="en"/>
              <a:t>For classification, generally the target vector is one-hot encoded, which means that        is 1 where        belongs to class </a:t>
            </a:r>
            <a:r>
              <a:rPr i="1" lang="en"/>
              <a:t>j</a:t>
            </a:r>
            <a:r>
              <a:rPr lang="en"/>
              <a:t>, and is otherwise 0.</a:t>
            </a:r>
            <a:endParaRPr/>
          </a:p>
          <a:p>
            <a:pPr indent="-342900" lvl="0" marL="457200" rtl="0" algn="l">
              <a:spcBef>
                <a:spcPts val="1600"/>
              </a:spcBef>
              <a:spcAft>
                <a:spcPts val="0"/>
              </a:spcAft>
              <a:buSzPts val="1800"/>
              <a:buChar char="●"/>
            </a:pPr>
            <a:r>
              <a:rPr b="1" lang="en"/>
              <a:t>Be careful</a:t>
            </a:r>
            <a:r>
              <a:rPr lang="en"/>
              <a:t> to apply cross-entropy loss only to probabilities! (e.g. after softmax)</a:t>
            </a:r>
            <a:endParaRPr/>
          </a:p>
          <a:p>
            <a:pPr indent="-342900" lvl="0" marL="457200" rtl="0" algn="l">
              <a:spcBef>
                <a:spcPts val="1600"/>
              </a:spcBef>
              <a:spcAft>
                <a:spcPts val="0"/>
              </a:spcAft>
              <a:buSzPts val="1800"/>
              <a:buChar char="●"/>
            </a:pPr>
            <a:r>
              <a:rPr lang="en"/>
              <a:t>In PyTorch, softmax and cross-entropy can be applied in a single step.</a:t>
            </a:r>
            <a:endParaRPr/>
          </a:p>
          <a:p>
            <a:pPr indent="-342900" lvl="0" marL="457200" rtl="0" algn="l">
              <a:spcBef>
                <a:spcPts val="1600"/>
              </a:spcBef>
              <a:spcAft>
                <a:spcPts val="1600"/>
              </a:spcAft>
              <a:buSzPts val="1800"/>
              <a:buChar char="●"/>
            </a:pPr>
            <a:r>
              <a:rPr b="1" lang="en"/>
              <a:t>Be careful </a:t>
            </a:r>
            <a:r>
              <a:rPr lang="en"/>
              <a:t>in that case not to apply it twice :)</a:t>
            </a:r>
            <a:endParaRPr/>
          </a:p>
        </p:txBody>
      </p:sp>
      <p:pic>
        <p:nvPicPr>
          <p:cNvPr id="106" name="Google Shape;106;p20"/>
          <p:cNvPicPr preferRelativeResize="0"/>
          <p:nvPr/>
        </p:nvPicPr>
        <p:blipFill>
          <a:blip r:embed="rId3">
            <a:alphaModFix/>
          </a:blip>
          <a:stretch>
            <a:fillRect/>
          </a:stretch>
        </p:blipFill>
        <p:spPr>
          <a:xfrm>
            <a:off x="3637925" y="451502"/>
            <a:ext cx="4408301" cy="887125"/>
          </a:xfrm>
          <a:prstGeom prst="rect">
            <a:avLst/>
          </a:prstGeom>
          <a:noFill/>
          <a:ln>
            <a:noFill/>
          </a:ln>
        </p:spPr>
      </p:pic>
      <p:pic>
        <p:nvPicPr>
          <p:cNvPr id="107" name="Google Shape;107;p20"/>
          <p:cNvPicPr preferRelativeResize="0"/>
          <p:nvPr/>
        </p:nvPicPr>
        <p:blipFill>
          <a:blip r:embed="rId4">
            <a:alphaModFix/>
          </a:blip>
          <a:stretch>
            <a:fillRect/>
          </a:stretch>
        </p:blipFill>
        <p:spPr>
          <a:xfrm>
            <a:off x="1326125" y="2975400"/>
            <a:ext cx="277375" cy="192025"/>
          </a:xfrm>
          <a:prstGeom prst="rect">
            <a:avLst/>
          </a:prstGeom>
          <a:noFill/>
          <a:ln>
            <a:noFill/>
          </a:ln>
        </p:spPr>
      </p:pic>
      <p:pic>
        <p:nvPicPr>
          <p:cNvPr id="108" name="Google Shape;108;p20"/>
          <p:cNvPicPr preferRelativeResize="0"/>
          <p:nvPr/>
        </p:nvPicPr>
        <p:blipFill>
          <a:blip r:embed="rId5">
            <a:alphaModFix/>
          </a:blip>
          <a:stretch>
            <a:fillRect/>
          </a:stretch>
        </p:blipFill>
        <p:spPr>
          <a:xfrm>
            <a:off x="2759150" y="2975399"/>
            <a:ext cx="253121" cy="19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Cosine similarity</a:t>
            </a:r>
            <a:endParaRPr>
              <a:latin typeface="Times New Roman"/>
              <a:ea typeface="Times New Roman"/>
              <a:cs typeface="Times New Roman"/>
              <a:sym typeface="Times New Roman"/>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en"/>
              <a:t>Computes similarity between directions of two vectors.</a:t>
            </a:r>
            <a:endParaRPr/>
          </a:p>
          <a:p>
            <a:pPr indent="-342900" lvl="0" marL="457200" rtl="0" algn="l">
              <a:spcBef>
                <a:spcPts val="1600"/>
              </a:spcBef>
              <a:spcAft>
                <a:spcPts val="1600"/>
              </a:spcAft>
              <a:buSzPts val="1800"/>
              <a:buChar char="●"/>
            </a:pPr>
            <a:r>
              <a:rPr lang="en"/>
              <a:t>Often used in NLP contexts.  For example, the two vectors might be the frequencies of different words.</a:t>
            </a:r>
            <a:endParaRPr/>
          </a:p>
        </p:txBody>
      </p:sp>
      <p:pic>
        <p:nvPicPr>
          <p:cNvPr id="115" name="Google Shape;115;p21"/>
          <p:cNvPicPr preferRelativeResize="0"/>
          <p:nvPr/>
        </p:nvPicPr>
        <p:blipFill>
          <a:blip r:embed="rId3">
            <a:alphaModFix/>
          </a:blip>
          <a:stretch>
            <a:fillRect/>
          </a:stretch>
        </p:blipFill>
        <p:spPr>
          <a:xfrm>
            <a:off x="2622925" y="1241775"/>
            <a:ext cx="3898150" cy="725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