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Average"/>
      <p:regular r:id="rId45"/>
    </p:embeddedFont>
    <p:embeddedFont>
      <p:font typeface="Oswald"/>
      <p:regular r:id="rId46"/>
      <p:bold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font" Target="fonts/Oswald-regular.fntdata"/><Relationship Id="rId23" Type="http://schemas.openxmlformats.org/officeDocument/2006/relationships/slide" Target="slides/slide18.xml"/><Relationship Id="rId45" Type="http://schemas.openxmlformats.org/officeDocument/2006/relationships/font" Target="fonts/Averag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Oswald-bold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eb08bef8c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eb08bef8c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eb08bef8c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eb08bef8c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eb08bef8c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eb08bef8c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eb08bef8c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eb08bef8c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eb08bef8c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eb08bef8c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eb08bef8c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eb08bef8c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eb08bef8c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eb08bef8c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eb08bef8c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eb08bef8c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eb08bef8c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eb08bef8c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eb08bef8c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eb08bef8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eb08bef8c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eb08bef8c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eb08bef8c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eb08bef8c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eb08bef8c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eb08bef8c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eb08bef8c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eb08bef8c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eb08bef8c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eb08bef8c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eb08bef8c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eb08bef8c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4eb08bef8c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4eb08bef8c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4eb08bef8c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4eb08bef8c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4eb08bef8c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4eb08bef8c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4eb08bef8c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4eb08bef8c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4eb08bef8c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4eb08bef8c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eb08bef8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eb08bef8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4eb08bef8c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4eb08bef8c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4eb08bef8c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4eb08bef8c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4eb08bef8c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4eb08bef8c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4eb08bef8c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4eb08bef8c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4eb08bef8c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4eb08bef8c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4eb08bef8c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4eb08bef8c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4eb08bef8c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4eb08bef8c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4eb08bef8c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4eb08bef8c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4eb08bef8c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4eb08bef8c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4eb08bef8c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4eb08bef8c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eb08bef8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eb08bef8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eb08bef8c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eb08bef8c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eb08bef8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eb08bef8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eb08bef8c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eb08bef8c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eb1e3d83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eb1e3d83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eb08bef8c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eb08bef8c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a vision example would have been more powerful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4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56" name="Google Shape;56;p14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" name="Google Shape;86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p21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8" name="Google Shape;88;p21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Relationship Id="rId6" Type="http://schemas.openxmlformats.org/officeDocument/2006/relationships/image" Target="../media/image31.png"/><Relationship Id="rId7" Type="http://schemas.openxmlformats.org/officeDocument/2006/relationships/image" Target="../media/image23.png"/><Relationship Id="rId8" Type="http://schemas.openxmlformats.org/officeDocument/2006/relationships/image" Target="../media/image1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66" y="0"/>
            <a:ext cx="910353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End-to-end learning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1600"/>
              </a:spcAft>
              <a:buSzPts val="1800"/>
              <a:buFont typeface="Times New Roman"/>
              <a:buChar char="●"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5"/>
          <p:cNvSpPr txBox="1"/>
          <p:nvPr>
            <p:ph type="ctrTitle"/>
          </p:nvPr>
        </p:nvSpPr>
        <p:spPr>
          <a:xfrm>
            <a:off x="311700" y="744575"/>
            <a:ext cx="8520600" cy="188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Times New Roman"/>
                <a:ea typeface="Times New Roman"/>
                <a:cs typeface="Times New Roman"/>
                <a:sym typeface="Times New Roman"/>
              </a:rPr>
              <a:t>Expressivity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Expressivity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We know even shallow neural nets (=1 hidden layer) are universal approximators under various assumptions.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That could require huge width.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Given a particular architecture, we can looks at its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expressivity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, or the set of functions it can approximate.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Why do we need to look at approximation here?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Expressivity gaps: number of linear pieces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37"/>
          <p:cNvSpPr txBox="1"/>
          <p:nvPr/>
        </p:nvSpPr>
        <p:spPr>
          <a:xfrm>
            <a:off x="1091825" y="3971500"/>
            <a:ext cx="7086000" cy="110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77" name="Google Shape;177;p37"/>
          <p:cNvSpPr txBox="1"/>
          <p:nvPr>
            <p:ph idx="1" type="body"/>
          </p:nvPr>
        </p:nvSpPr>
        <p:spPr>
          <a:xfrm>
            <a:off x="5007688" y="1040075"/>
            <a:ext cx="32367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Sawtooth function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8" name="Google Shape;17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3115" y="1538850"/>
            <a:ext cx="3045876" cy="228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7"/>
          <p:cNvSpPr txBox="1"/>
          <p:nvPr>
            <p:ph idx="1" type="body"/>
          </p:nvPr>
        </p:nvSpPr>
        <p:spPr>
          <a:xfrm>
            <a:off x="311700" y="1457275"/>
            <a:ext cx="457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sawtooth function with 2</a:t>
            </a:r>
            <a:r>
              <a:rPr baseline="30000" lang="en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pieces can be expressed succinctly with ~3n neurons (Telgarsky 2015) and depth ~2n.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naive shallow implementation takes exponentially more neurons.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0" name="Google Shape;18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1825" y="3971500"/>
            <a:ext cx="7057176" cy="1444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Expressivity gaps: number of linear pieces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Montufar et al. (2014) showed that the number of linear pieces that can be expressed by a deep piecewise linear network is exponential in the depth and polynomial in the number of input dimensions.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7" name="Google Shape;18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2988" y="2337200"/>
            <a:ext cx="6918022" cy="259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Expressivity gaps: curvature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39"/>
          <p:cNvSpPr txBox="1"/>
          <p:nvPr>
            <p:ph idx="1" type="body"/>
          </p:nvPr>
        </p:nvSpPr>
        <p:spPr>
          <a:xfrm>
            <a:off x="311700" y="923875"/>
            <a:ext cx="5339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Thm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: For a bounded activation function, a unit length curve sent through a deep network can grow in length exponentially with the depth. For a shallow network, the length is only linear in the width. (Poole et al. 2016)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Expressivity gaps: curvature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40"/>
          <p:cNvSpPr txBox="1"/>
          <p:nvPr>
            <p:ph idx="1" type="body"/>
          </p:nvPr>
        </p:nvSpPr>
        <p:spPr>
          <a:xfrm>
            <a:off x="311700" y="923875"/>
            <a:ext cx="5339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Thm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: For a bounded activation function, a unit length curve sent through a deep network can grow in length exponentially with the depth.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For a shallow network, the length is only linear in the width. (Poole et al. 2016)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Empirically, they find that the curvature of the output curve grows exponentially with depth.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They prove this in the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infinite-width limit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for random networks (i.e., at init).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Infinite-width limit is used in many proofs, though doesn’t capture everything (as we’ll see later).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One example of finite-width effect on variance: if a ReLU layer gets zeroed out.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0" name="Google Shape;20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0925" y="430075"/>
            <a:ext cx="3237049" cy="283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Expressivity gaps: the multiplication problem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Theorem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Lin et al. 2017). For approximating the multiplication of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inputs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aseline="-25000" i="1" lang="en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aseline="-25000" i="1" lang="en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, … ,x</a:t>
            </a:r>
            <a:r>
              <a:rPr baseline="-25000" i="1" lang="en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to within an arbitrary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ε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accuracy, a shallow network requires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aseline="30000" i="1" lang="en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neurons, but a deep net requires only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O(n)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neurons (linear in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Theorem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Rolnick &amp; Tegmark, 2018). More generally, the number of neurons required for a shallow network to approximate the monomial                              is also exponential in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number of neurons to required to approximate the sum of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monomials is at most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1/m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times the number required for each individual monomial.  T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hus there is also an exponential gap for any (sparse) polynomial.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7" name="Google Shape;20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5350" y="2756550"/>
            <a:ext cx="1519450" cy="2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1025" y="3065475"/>
            <a:ext cx="1002875" cy="62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Expressivity gaps: the multiplication problem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42"/>
          <p:cNvSpPr txBox="1"/>
          <p:nvPr>
            <p:ph idx="1" type="body"/>
          </p:nvPr>
        </p:nvSpPr>
        <p:spPr>
          <a:xfrm>
            <a:off x="311700" y="1152475"/>
            <a:ext cx="5340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Theorem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Rolnick &amp; Tegmark 2018). When using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k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layers to approximate the product of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inputs, the number of neurons needed is at most: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Conjectured that the bound is tight.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5" name="Google Shape;21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8000" y="1561650"/>
            <a:ext cx="3273701" cy="327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6475" y="2376497"/>
            <a:ext cx="897925" cy="31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3"/>
          <p:cNvSpPr txBox="1"/>
          <p:nvPr>
            <p:ph type="ctrTitle"/>
          </p:nvPr>
        </p:nvSpPr>
        <p:spPr>
          <a:xfrm>
            <a:off x="311700" y="744575"/>
            <a:ext cx="8520600" cy="188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Times New Roman"/>
                <a:ea typeface="Times New Roman"/>
                <a:cs typeface="Times New Roman"/>
                <a:sym typeface="Times New Roman"/>
              </a:rPr>
              <a:t>Learnability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900" y="0"/>
            <a:ext cx="87202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4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Is expressivity the problem with shallow nets?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44"/>
          <p:cNvSpPr txBox="1"/>
          <p:nvPr>
            <p:ph idx="1" type="body"/>
          </p:nvPr>
        </p:nvSpPr>
        <p:spPr>
          <a:xfrm>
            <a:off x="311700" y="771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Ba &amp; Caruana (2014):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 wide, shallow network can be trained to mimic a deep network, attaining significantly greater accuracy than training the shallow network directly on the data.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Or an ensemble of deep networks.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8" name="Google Shape;22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1314" y="2364775"/>
            <a:ext cx="5761378" cy="257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5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Is expressivity the problem with shallow nets?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45"/>
          <p:cNvSpPr txBox="1"/>
          <p:nvPr>
            <p:ph idx="1" type="body"/>
          </p:nvPr>
        </p:nvSpPr>
        <p:spPr>
          <a:xfrm>
            <a:off x="311700" y="771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Ba &amp; Caruana (2014):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 wide, shallow network can be trained to mimic a deep network,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attaining significantly greater accuracy than training the shallow network directly on the data.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Or an ensemble of deep networks.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mimic networks output the pre-softmax output of the teach networks.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Why is there more information here than simply training on the raw data?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Learnability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of deeper networks may be more important than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expressivity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in practice.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6"/>
          <p:cNvSpPr txBox="1"/>
          <p:nvPr/>
        </p:nvSpPr>
        <p:spPr>
          <a:xfrm>
            <a:off x="1015625" y="3971500"/>
            <a:ext cx="7086000" cy="110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40" name="Google Shape;240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Is expressivity typical or just possible?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46"/>
          <p:cNvSpPr txBox="1"/>
          <p:nvPr>
            <p:ph idx="1" type="body"/>
          </p:nvPr>
        </p:nvSpPr>
        <p:spPr>
          <a:xfrm>
            <a:off x="816688" y="1040075"/>
            <a:ext cx="32367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Sawtooth function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2" name="Google Shape;24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115" y="1538850"/>
            <a:ext cx="3045876" cy="228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7400" y="1570875"/>
            <a:ext cx="2960460" cy="2220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6"/>
          <p:cNvSpPr txBox="1"/>
          <p:nvPr>
            <p:ph idx="1" type="body"/>
          </p:nvPr>
        </p:nvSpPr>
        <p:spPr>
          <a:xfrm>
            <a:off x="4656113" y="1040075"/>
            <a:ext cx="4083000" cy="8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Weights, biases + noise (normal std dev 0.1)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5" name="Google Shape;245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4926" y="3954375"/>
            <a:ext cx="7021750" cy="112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6"/>
          <p:cNvSpPr txBox="1"/>
          <p:nvPr>
            <p:ph idx="1" type="body"/>
          </p:nvPr>
        </p:nvSpPr>
        <p:spPr>
          <a:xfrm>
            <a:off x="6249650" y="-13075"/>
            <a:ext cx="32367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Hanin &amp; Rolnick (2019)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7"/>
          <p:cNvSpPr txBox="1"/>
          <p:nvPr/>
        </p:nvSpPr>
        <p:spPr>
          <a:xfrm>
            <a:off x="152400" y="1105475"/>
            <a:ext cx="4911000" cy="345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52" name="Google Shape;252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Linear regions in ReLU nets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47"/>
          <p:cNvSpPr txBox="1"/>
          <p:nvPr>
            <p:ph idx="1" type="body"/>
          </p:nvPr>
        </p:nvSpPr>
        <p:spPr>
          <a:xfrm>
            <a:off x="5812925" y="4561200"/>
            <a:ext cx="32367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Hanin &amp; Rolnick (2019)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4" name="Google Shape;25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5950" y="1387951"/>
            <a:ext cx="3612550" cy="280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1170125"/>
            <a:ext cx="4762625" cy="329288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7"/>
          <p:cNvSpPr txBox="1"/>
          <p:nvPr>
            <p:ph idx="1" type="body"/>
          </p:nvPr>
        </p:nvSpPr>
        <p:spPr>
          <a:xfrm>
            <a:off x="5416000" y="597425"/>
            <a:ext cx="3492600" cy="7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Plane through 3 MNIST examples Depth 3, width 64 network at init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Linear regions in ReLU nets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48"/>
          <p:cNvSpPr txBox="1"/>
          <p:nvPr>
            <p:ph idx="1" type="body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number of linear regions in a ReLU network (which is piecewise linear) can be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exponential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in the depth. (Montufar et al. 2014)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Hanin &amp; Rolnick (2019) - the regions for a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typical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ReLU net at initialization.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Theorem 1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: The expected number of regions that intersect any 1D trajectory (e.g. a line) per unit length is linear in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, the total number of neurons.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Theorem 2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: The expected surface area of the total boundary between regions, per unit volume, is linear in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Theorem 3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: The expected distance to the nearest region boundary scales as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1/N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For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-dimensional input, number of regions conjectured to grow as (depth)</a:t>
            </a:r>
            <a:r>
              <a:rPr baseline="30000" i="1" lang="en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Linear regions in ReLU nets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49"/>
          <p:cNvSpPr txBox="1"/>
          <p:nvPr>
            <p:ph idx="1" type="body"/>
          </p:nvPr>
        </p:nvSpPr>
        <p:spPr>
          <a:xfrm>
            <a:off x="5812925" y="4561200"/>
            <a:ext cx="32367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Hanin &amp; Rolnick (2019)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9" name="Google Shape;26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46325"/>
            <a:ext cx="4566624" cy="29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1424" y="1170125"/>
            <a:ext cx="4120176" cy="3090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Linear regions in ReLU nets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50"/>
          <p:cNvSpPr txBox="1"/>
          <p:nvPr>
            <p:ph idx="1" type="body"/>
          </p:nvPr>
        </p:nvSpPr>
        <p:spPr>
          <a:xfrm>
            <a:off x="5812925" y="4561200"/>
            <a:ext cx="32367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Hanin &amp; Rolnick (2019)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7" name="Google Shape;27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938" y="1772025"/>
            <a:ext cx="2847067" cy="22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5333" y="1772025"/>
            <a:ext cx="2840205" cy="22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3862" y="1772025"/>
            <a:ext cx="2840200" cy="220904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50"/>
          <p:cNvSpPr txBox="1"/>
          <p:nvPr>
            <p:ph idx="1" type="body"/>
          </p:nvPr>
        </p:nvSpPr>
        <p:spPr>
          <a:xfrm>
            <a:off x="-24875" y="1274350"/>
            <a:ext cx="32367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Initialization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50"/>
          <p:cNvSpPr txBox="1"/>
          <p:nvPr>
            <p:ph idx="1" type="body"/>
          </p:nvPr>
        </p:nvSpPr>
        <p:spPr>
          <a:xfrm>
            <a:off x="2953650" y="1274350"/>
            <a:ext cx="32367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Epoch 1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50"/>
          <p:cNvSpPr txBox="1"/>
          <p:nvPr>
            <p:ph idx="1" type="body"/>
          </p:nvPr>
        </p:nvSpPr>
        <p:spPr>
          <a:xfrm>
            <a:off x="5935613" y="1274350"/>
            <a:ext cx="32367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Epoch 20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Loss landscapes of neural networks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51"/>
          <p:cNvSpPr txBox="1"/>
          <p:nvPr>
            <p:ph idx="1" type="body"/>
          </p:nvPr>
        </p:nvSpPr>
        <p:spPr>
          <a:xfrm>
            <a:off x="311700" y="1152475"/>
            <a:ext cx="4724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loss landscape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refers to how the loss changes over parameter space.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dimension of parameter space is very high (potentially millions).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Learning aims to find a global minimum.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On right is a surface plot with z = loss and xy = a 2D projection of params.  The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individual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directions in the projection are normalized by the network weights.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9" name="Google Shape;28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050" y="1152481"/>
            <a:ext cx="3568110" cy="297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1"/>
          <p:cNvSpPr txBox="1"/>
          <p:nvPr>
            <p:ph idx="1" type="body"/>
          </p:nvPr>
        </p:nvSpPr>
        <p:spPr>
          <a:xfrm>
            <a:off x="6099550" y="4260650"/>
            <a:ext cx="32367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Li et al. (2018)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Local optima, saddle points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Google Shape;296;p52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classic worry of optimization is that one can fall into a local optimum.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(This is why convex optimization is great - local minima are global.)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But actually for deep networks there is another problem.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Local minima are rare but saddle points are common (Dauphin et al. 2014).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Why is this the case?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Eigenvalues of the Hessian are like for a random matrix, but shifted right by an amount determined by the loss at the point in question (Bray and Dean 2007).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Saddle points look like plateaus.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Learning XOR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Google Shape;302;p53"/>
          <p:cNvSpPr txBox="1"/>
          <p:nvPr>
            <p:ph idx="1" type="body"/>
          </p:nvPr>
        </p:nvSpPr>
        <p:spPr>
          <a:xfrm>
            <a:off x="311700" y="1152475"/>
            <a:ext cx="8268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Consider the following problem for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S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 subset of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{1, 2, …, d}: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For each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d-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dimensional binary input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, compute the XOR of coordinates of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indexed by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Theorem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(Shalev-Shwartz et al. 2017). As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S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varies, the gradient of the loss between a predictor and the true XOR is tightly concentrated - that is, the gradient doesn’t depend strongly on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S.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(Formally, the variance of the gradient with respect to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is exponentially small in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.)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loss landscape is exponentially flat - except right around the minimum.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CIS 700-004: Lecture 4M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27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Deep vs. shallow learning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02/04/19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Exploding &amp; vanishing - theory and practice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54"/>
          <p:cNvSpPr txBox="1"/>
          <p:nvPr>
            <p:ph idx="1" type="body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Hanin &amp; Rolnick (2018): ReLU networks at initialization, randomly initialized weights i.i.d. with variance: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Consider the squared length of the activation vector at layer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, normalized by the width: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Theorem 1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. The mean              across initializations is exponential in     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Theorem 2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. The variance of the squared length between layers is exponential in the sum of reciprocals of layer widths: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Hanin 2018: The variance of gradients of the network is also exponential in this quantity.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9" name="Google Shape;30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5563" y="2160500"/>
            <a:ext cx="1732876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7575" y="3659700"/>
            <a:ext cx="2243775" cy="7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2748" y="1316800"/>
            <a:ext cx="809475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98425" y="2674550"/>
            <a:ext cx="639059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28700" y="2728500"/>
            <a:ext cx="171450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11350" y="1393000"/>
            <a:ext cx="2410675" cy="2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Exploding &amp; vanishing - initialization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Google Shape;320;p55"/>
          <p:cNvSpPr txBox="1"/>
          <p:nvPr>
            <p:ph idx="1" type="body"/>
          </p:nvPr>
        </p:nvSpPr>
        <p:spPr>
          <a:xfrm>
            <a:off x="5812925" y="4561200"/>
            <a:ext cx="32367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Hanin &amp; Rolnick (2018)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1" name="Google Shape;32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5939" y="1175150"/>
            <a:ext cx="3414362" cy="256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55"/>
          <p:cNvPicPr preferRelativeResize="0"/>
          <p:nvPr/>
        </p:nvPicPr>
        <p:blipFill rotWithShape="1">
          <a:blip r:embed="rId4">
            <a:alphaModFix/>
          </a:blip>
          <a:srcRect b="0" l="2384" r="6590" t="4370"/>
          <a:stretch/>
        </p:blipFill>
        <p:spPr>
          <a:xfrm>
            <a:off x="549200" y="1175150"/>
            <a:ext cx="3249690" cy="25607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5"/>
          <p:cNvSpPr txBox="1"/>
          <p:nvPr/>
        </p:nvSpPr>
        <p:spPr>
          <a:xfrm>
            <a:off x="4387350" y="3838200"/>
            <a:ext cx="37131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en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The negative impact of very large and small output lengths on early training over MNIST.</a:t>
            </a:r>
            <a:endParaRPr i="1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24" name="Google Shape;324;p55"/>
          <p:cNvSpPr txBox="1"/>
          <p:nvPr/>
        </p:nvSpPr>
        <p:spPr>
          <a:xfrm>
            <a:off x="418000" y="3838200"/>
            <a:ext cx="35121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E</a:t>
            </a:r>
            <a:r>
              <a:rPr i="1" lang="en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xponential growth of the mean squared length of the output vector for many popular initializations.</a:t>
            </a: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Exploding &amp; vanishing - architecture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Google Shape;330;p56"/>
          <p:cNvSpPr txBox="1"/>
          <p:nvPr>
            <p:ph idx="1" type="body"/>
          </p:nvPr>
        </p:nvSpPr>
        <p:spPr>
          <a:xfrm>
            <a:off x="5812925" y="4561200"/>
            <a:ext cx="32367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Hanin &amp; Rolnick (2018)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1" name="Google Shape;331;p56"/>
          <p:cNvPicPr preferRelativeResize="0"/>
          <p:nvPr/>
        </p:nvPicPr>
        <p:blipFill rotWithShape="1">
          <a:blip r:embed="rId3">
            <a:alphaModFix/>
          </a:blip>
          <a:srcRect b="0" l="3387" r="6505" t="6585"/>
          <a:stretch/>
        </p:blipFill>
        <p:spPr>
          <a:xfrm>
            <a:off x="4524258" y="1124374"/>
            <a:ext cx="3576192" cy="278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56"/>
          <p:cNvPicPr preferRelativeResize="0"/>
          <p:nvPr/>
        </p:nvPicPr>
        <p:blipFill rotWithShape="1">
          <a:blip r:embed="rId4">
            <a:alphaModFix/>
          </a:blip>
          <a:srcRect b="0" l="3387" r="6505" t="6585"/>
          <a:stretch/>
        </p:blipFill>
        <p:spPr>
          <a:xfrm>
            <a:off x="483400" y="1133135"/>
            <a:ext cx="3576192" cy="278066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56"/>
          <p:cNvSpPr txBox="1"/>
          <p:nvPr/>
        </p:nvSpPr>
        <p:spPr>
          <a:xfrm>
            <a:off x="418000" y="3990600"/>
            <a:ext cx="80610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Early training dynamics for a variety of architectures when training on MNIST. In the left panel, the pink curve has a smaller sum of reciprocals at each depth, while all other curves have the same (larger) sum.</a:t>
            </a:r>
            <a:endParaRPr i="1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Exploding &amp; vanishing - takeaways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" name="Google Shape;339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Poor initialization and poor architecture both stop networks from learning.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Initialization: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Use i.i.d. weights with variance 2/fan-in (e.g. He normal / He uniform).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Watch out for truncated normals!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Architecture: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Width (or #features in ConvNets) should grow with depth.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Even a single narrow layer makes training hard.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Summary: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depth and width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Depth is really useful, but diminishing returns.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Very deep networks are probably more useful based on their learning biases than because of their expressivity.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Deeper networks in practice learn more complex functions but harder to train at all.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(ResNets make it easier to train deep networks.)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Wider networks are easier to train.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There is no absolute rule here, sorry!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9"/>
          <p:cNvSpPr txBox="1"/>
          <p:nvPr>
            <p:ph type="ctrTitle"/>
          </p:nvPr>
        </p:nvSpPr>
        <p:spPr>
          <a:xfrm>
            <a:off x="311700" y="744575"/>
            <a:ext cx="8520600" cy="188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Times New Roman"/>
                <a:ea typeface="Times New Roman"/>
                <a:cs typeface="Times New Roman"/>
                <a:sym typeface="Times New Roman"/>
              </a:rPr>
              <a:t>ResNets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What is a ResNet?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Google Shape;356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160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He et al. (2016)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Information flow in ResNets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2" name="Google Shape;362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160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Veit et al. (2016)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Loss landscape of ResNets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62"/>
          <p:cNvSpPr txBox="1"/>
          <p:nvPr>
            <p:ph idx="1" type="body"/>
          </p:nvPr>
        </p:nvSpPr>
        <p:spPr>
          <a:xfrm>
            <a:off x="5812925" y="4561200"/>
            <a:ext cx="32367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Li et al. (2018)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9" name="Google Shape;369;p62"/>
          <p:cNvPicPr preferRelativeResize="0"/>
          <p:nvPr/>
        </p:nvPicPr>
        <p:blipFill rotWithShape="1">
          <a:blip r:embed="rId3">
            <a:alphaModFix/>
          </a:blip>
          <a:srcRect b="22189" l="0" r="0" t="26375"/>
          <a:stretch/>
        </p:blipFill>
        <p:spPr>
          <a:xfrm>
            <a:off x="1324975" y="1144850"/>
            <a:ext cx="6494049" cy="334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DenseNets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Google Shape;375;p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1600"/>
              </a:spcAft>
              <a:buSzPts val="1800"/>
              <a:buFont typeface="Times New Roman"/>
              <a:buChar char="●"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Course Announcements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160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Homework has not been released yet.  Keep relaxing :)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Design in deep learning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Deep learning is not a science yet.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We don’t know what networks will work for what problems.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People in general just tweak what worked best.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We don’t have answers (yet).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Today, we’ll talk about the start of a science for deep learning - intuition and theory.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/>
          <p:nvPr>
            <p:ph type="ctrTitle"/>
          </p:nvPr>
        </p:nvSpPr>
        <p:spPr>
          <a:xfrm>
            <a:off x="311700" y="744575"/>
            <a:ext cx="8520600" cy="188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Times New Roman"/>
                <a:ea typeface="Times New Roman"/>
                <a:cs typeface="Times New Roman"/>
                <a:sym typeface="Times New Roman"/>
              </a:rPr>
              <a:t>The intuitive benefits of depth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How deep is the brain?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8" name="Google Shape;138;p31"/>
          <p:cNvPicPr preferRelativeResize="0"/>
          <p:nvPr/>
        </p:nvPicPr>
        <p:blipFill rotWithShape="1">
          <a:blip r:embed="rId3">
            <a:alphaModFix/>
          </a:blip>
          <a:srcRect b="0" l="55519" r="0" t="0"/>
          <a:stretch/>
        </p:blipFill>
        <p:spPr>
          <a:xfrm>
            <a:off x="4031950" y="0"/>
            <a:ext cx="335571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1"/>
          <p:cNvSpPr txBox="1"/>
          <p:nvPr/>
        </p:nvSpPr>
        <p:spPr>
          <a:xfrm>
            <a:off x="1131775" y="4254525"/>
            <a:ext cx="30000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Felleman and vanEssen</a:t>
            </a:r>
            <a:endParaRPr sz="18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Jonas and Kording 2017</a:t>
            </a:r>
            <a:endParaRPr sz="18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And locally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" name="Google Shape;145;p32"/>
          <p:cNvPicPr preferRelativeResize="0"/>
          <p:nvPr/>
        </p:nvPicPr>
        <p:blipFill rotWithShape="1">
          <a:blip r:embed="rId3">
            <a:alphaModFix/>
          </a:blip>
          <a:srcRect b="0" l="13096" r="0" t="50886"/>
          <a:stretch/>
        </p:blipFill>
        <p:spPr>
          <a:xfrm>
            <a:off x="4213275" y="1017725"/>
            <a:ext cx="4517000" cy="3839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2"/>
          <p:cNvSpPr txBox="1"/>
          <p:nvPr/>
        </p:nvSpPr>
        <p:spPr>
          <a:xfrm>
            <a:off x="1131775" y="4254525"/>
            <a:ext cx="30000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Shepherd 1994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Compositionality in tasks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33"/>
          <p:cNvSpPr txBox="1"/>
          <p:nvPr>
            <p:ph idx="1" type="body"/>
          </p:nvPr>
        </p:nvSpPr>
        <p:spPr>
          <a:xfrm>
            <a:off x="1431700" y="1672475"/>
            <a:ext cx="5735700" cy="25860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3" name="Google Shape;15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050" y="1857202"/>
            <a:ext cx="5267499" cy="231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