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Lst>
  <p:sldSz cy="5143500" cx="9144000"/>
  <p:notesSz cx="6858000" cy="9144000"/>
  <p:embeddedFontLst>
    <p:embeddedFont>
      <p:font typeface="Average"/>
      <p:regular r:id="rId56"/>
    </p:embeddedFont>
    <p:embeddedFont>
      <p:font typeface="Oswald"/>
      <p:regular r:id="rId57"/>
      <p:bold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Oswald-regular.fntdata"/><Relationship Id="rId12" Type="http://schemas.openxmlformats.org/officeDocument/2006/relationships/slide" Target="slides/slide7.xml"/><Relationship Id="rId56" Type="http://schemas.openxmlformats.org/officeDocument/2006/relationships/font" Target="fonts/Average-regular.fntdata"/><Relationship Id="rId15" Type="http://schemas.openxmlformats.org/officeDocument/2006/relationships/slide" Target="slides/slide10.xml"/><Relationship Id="rId14" Type="http://schemas.openxmlformats.org/officeDocument/2006/relationships/slide" Target="slides/slide9.xml"/><Relationship Id="rId58" Type="http://schemas.openxmlformats.org/officeDocument/2006/relationships/font" Target="fonts/Oswa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f4d81c065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f4d81c065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 name="Shape 166"/>
        <p:cNvGrpSpPr/>
        <p:nvPr/>
      </p:nvGrpSpPr>
      <p:grpSpPr>
        <a:xfrm>
          <a:off x="0" y="0"/>
          <a:ext cx="0" cy="0"/>
          <a:chOff x="0" y="0"/>
          <a:chExt cx="0" cy="0"/>
        </a:xfrm>
      </p:grpSpPr>
      <p:sp>
        <p:nvSpPr>
          <p:cNvPr id="167" name="Google Shape;167;g4f4e229dd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4f4e229dd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4f4d81c065_0_2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4f4d81c065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4f4e229dd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4f4e229dd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4f4e229dd6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4f4e229dd6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4f4d81c065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4f4d81c065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f52a7aca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f52a7aca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g4f52a7acac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4f52a7acac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4f52a7aca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4f52a7aca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f52a7acac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f52a7acac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4f52a7acac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4f52a7acac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4f4d81c0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4f4d81c0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4f52a7acac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4f52a7acac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4f52a7acac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4f52a7acac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4f4d81c065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4f4d81c065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4f4d81c065_0_2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4f4d81c065_0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g4f4d81c065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4f4d81c065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g4f4d81c065_0_5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9" name="Google Shape;279;g4f4d81c065_0_5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 name="Shape 283"/>
        <p:cNvGrpSpPr/>
        <p:nvPr/>
      </p:nvGrpSpPr>
      <p:grpSpPr>
        <a:xfrm>
          <a:off x="0" y="0"/>
          <a:ext cx="0" cy="0"/>
          <a:chOff x="0" y="0"/>
          <a:chExt cx="0" cy="0"/>
        </a:xfrm>
      </p:grpSpPr>
      <p:sp>
        <p:nvSpPr>
          <p:cNvPr id="284" name="Google Shape;284;g4f4d81c065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4f4d81c065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 name="Shape 295"/>
        <p:cNvGrpSpPr/>
        <p:nvPr/>
      </p:nvGrpSpPr>
      <p:grpSpPr>
        <a:xfrm>
          <a:off x="0" y="0"/>
          <a:ext cx="0" cy="0"/>
          <a:chOff x="0" y="0"/>
          <a:chExt cx="0" cy="0"/>
        </a:xfrm>
      </p:grpSpPr>
      <p:sp>
        <p:nvSpPr>
          <p:cNvPr id="296" name="Google Shape;296;g4f4d81c065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4f4d81c065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4f4d81c065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4f4d81c065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4f4d81c065_0_1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4f4d81c065_0_1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4f4d81c065_0_3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4f4d81c065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 name="Shape 313"/>
        <p:cNvGrpSpPr/>
        <p:nvPr/>
      </p:nvGrpSpPr>
      <p:grpSpPr>
        <a:xfrm>
          <a:off x="0" y="0"/>
          <a:ext cx="0" cy="0"/>
          <a:chOff x="0" y="0"/>
          <a:chExt cx="0" cy="0"/>
        </a:xfrm>
      </p:grpSpPr>
      <p:sp>
        <p:nvSpPr>
          <p:cNvPr id="314" name="Google Shape;314;g4f4d81c065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4f4d81c065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4f4d81c065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4f4d81c065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4f4d81c065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4f4d81c065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 name="Shape 331"/>
        <p:cNvGrpSpPr/>
        <p:nvPr/>
      </p:nvGrpSpPr>
      <p:grpSpPr>
        <a:xfrm>
          <a:off x="0" y="0"/>
          <a:ext cx="0" cy="0"/>
          <a:chOff x="0" y="0"/>
          <a:chExt cx="0" cy="0"/>
        </a:xfrm>
      </p:grpSpPr>
      <p:sp>
        <p:nvSpPr>
          <p:cNvPr id="332" name="Google Shape;332;g4f4d81c065_0_1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4f4d81c065_0_1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4f4d81c065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4f4d81c065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4f4d81c065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4f4d81c065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4f4d81c065_0_3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4f4d81c065_0_3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4f4d81c065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4f4d81c065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4f4d81c065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6" name="Google Shape;366;g4f4d81c065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4f4d81c065_0_5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4f4d81c065_0_5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g4f4d81c065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4f4d81c065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0" name="Shape 380"/>
        <p:cNvGrpSpPr/>
        <p:nvPr/>
      </p:nvGrpSpPr>
      <p:grpSpPr>
        <a:xfrm>
          <a:off x="0" y="0"/>
          <a:ext cx="0" cy="0"/>
          <a:chOff x="0" y="0"/>
          <a:chExt cx="0" cy="0"/>
        </a:xfrm>
      </p:grpSpPr>
      <p:sp>
        <p:nvSpPr>
          <p:cNvPr id="381" name="Google Shape;381;g4f52a7acac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2" name="Google Shape;382;g4f52a7acac_0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https://arxiv.org/pdf/1605.07678.pdf</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6" name="Shape 386"/>
        <p:cNvGrpSpPr/>
        <p:nvPr/>
      </p:nvGrpSpPr>
      <p:grpSpPr>
        <a:xfrm>
          <a:off x="0" y="0"/>
          <a:ext cx="0" cy="0"/>
          <a:chOff x="0" y="0"/>
          <a:chExt cx="0" cy="0"/>
        </a:xfrm>
      </p:grpSpPr>
      <p:sp>
        <p:nvSpPr>
          <p:cNvPr id="387" name="Google Shape;387;g4f4d81c06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8" name="Google Shape;388;g4f4d81c06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Google Shape;392;g4f4d81c06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4f4d81c06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4f4d81c065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4f4d81c065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4f4d81c065_0_2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4f4d81c065_0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4f4d81c065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4f4d81c065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1" name="Shape 421"/>
        <p:cNvGrpSpPr/>
        <p:nvPr/>
      </p:nvGrpSpPr>
      <p:grpSpPr>
        <a:xfrm>
          <a:off x="0" y="0"/>
          <a:ext cx="0" cy="0"/>
          <a:chOff x="0" y="0"/>
          <a:chExt cx="0" cy="0"/>
        </a:xfrm>
      </p:grpSpPr>
      <p:sp>
        <p:nvSpPr>
          <p:cNvPr id="422" name="Google Shape;422;g4f4d81c065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4f4d81c065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g4f4d81c065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4f4d81c065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8" name="Shape 438"/>
        <p:cNvGrpSpPr/>
        <p:nvPr/>
      </p:nvGrpSpPr>
      <p:grpSpPr>
        <a:xfrm>
          <a:off x="0" y="0"/>
          <a:ext cx="0" cy="0"/>
          <a:chOff x="0" y="0"/>
          <a:chExt cx="0" cy="0"/>
        </a:xfrm>
      </p:grpSpPr>
      <p:sp>
        <p:nvSpPr>
          <p:cNvPr id="439" name="Google Shape;439;g4f4d81c065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0" name="Google Shape;440;g4f4d81c065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4f4d81c065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6" name="Google Shape;446;g4f4d81c065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Google Shape;132;g4f4d81c065_0_6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4f4d81c065_0_6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g4f52a7acac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1" name="Google Shape;451;g4f52a7acac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https://pytorch.org/docs/stable/nn.html#convolution-functions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g4f4d81c065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4f4d81c065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4f4d81c065_0_5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4f4d81c065_0_5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 name="Shape 155"/>
        <p:cNvGrpSpPr/>
        <p:nvPr/>
      </p:nvGrpSpPr>
      <p:grpSpPr>
        <a:xfrm>
          <a:off x="0" y="0"/>
          <a:ext cx="0" cy="0"/>
          <a:chOff x="0" y="0"/>
          <a:chExt cx="0" cy="0"/>
        </a:xfrm>
      </p:grpSpPr>
      <p:sp>
        <p:nvSpPr>
          <p:cNvPr id="156" name="Google Shape;156;g4f4d81c06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4f4d81c06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4f4d81c065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4f4d81c065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Done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4" name="Shape 54"/>
        <p:cNvGrpSpPr/>
        <p:nvPr/>
      </p:nvGrpSpPr>
      <p:grpSpPr>
        <a:xfrm>
          <a:off x="0" y="0"/>
          <a:ext cx="0" cy="0"/>
          <a:chOff x="0" y="0"/>
          <a:chExt cx="0" cy="0"/>
        </a:xfrm>
      </p:grpSpPr>
      <p:grpSp>
        <p:nvGrpSpPr>
          <p:cNvPr id="55" name="Google Shape;55;p14"/>
          <p:cNvGrpSpPr/>
          <p:nvPr/>
        </p:nvGrpSpPr>
        <p:grpSpPr>
          <a:xfrm>
            <a:off x="4350279" y="2855377"/>
            <a:ext cx="443589" cy="105632"/>
            <a:chOff x="4137525" y="2915950"/>
            <a:chExt cx="869100" cy="207000"/>
          </a:xfrm>
        </p:grpSpPr>
        <p:sp>
          <p:nvSpPr>
            <p:cNvPr id="56" name="Google Shape;56;p14"/>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14"/>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671258" y="990800"/>
            <a:ext cx="7801500" cy="1730100"/>
          </a:xfrm>
          <a:prstGeom prst="rect">
            <a:avLst/>
          </a:prstGeom>
        </p:spPr>
        <p:txBody>
          <a:bodyPr anchorCtr="0" anchor="b" bIns="91425" lIns="91425" spcFirstLastPara="1" rIns="91425" wrap="square" tIns="91425"/>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60" name="Google Shape;60;p14"/>
          <p:cNvSpPr txBox="1"/>
          <p:nvPr>
            <p:ph idx="1" type="subTitle"/>
          </p:nvPr>
        </p:nvSpPr>
        <p:spPr>
          <a:xfrm>
            <a:off x="671250" y="3174876"/>
            <a:ext cx="78015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61" name="Google Shape;61;p1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2" name="Shape 62"/>
        <p:cNvGrpSpPr/>
        <p:nvPr/>
      </p:nvGrpSpPr>
      <p:grpSpPr>
        <a:xfrm>
          <a:off x="0" y="0"/>
          <a:ext cx="0" cy="0"/>
          <a:chOff x="0" y="0"/>
          <a:chExt cx="0" cy="0"/>
        </a:xfrm>
      </p:grpSpPr>
      <p:sp>
        <p:nvSpPr>
          <p:cNvPr id="63" name="Google Shape;63;p15"/>
          <p:cNvSpPr txBox="1"/>
          <p:nvPr>
            <p:ph type="title"/>
          </p:nvPr>
        </p:nvSpPr>
        <p:spPr>
          <a:xfrm>
            <a:off x="671250" y="2141250"/>
            <a:ext cx="7852200" cy="8610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4" name="Google Shape;64;p1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5" name="Shape 65"/>
        <p:cNvGrpSpPr/>
        <p:nvPr/>
      </p:nvGrpSpPr>
      <p:grpSpPr>
        <a:xfrm>
          <a:off x="0" y="0"/>
          <a:ext cx="0" cy="0"/>
          <a:chOff x="0" y="0"/>
          <a:chExt cx="0" cy="0"/>
        </a:xfrm>
      </p:grpSpPr>
      <p:sp>
        <p:nvSpPr>
          <p:cNvPr id="66" name="Google Shape;66;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 name="Google Shape;67;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8" name="Google Shape;68;p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69" name="Shape 69"/>
        <p:cNvGrpSpPr/>
        <p:nvPr/>
      </p:nvGrpSpPr>
      <p:grpSpPr>
        <a:xfrm>
          <a:off x="0" y="0"/>
          <a:ext cx="0" cy="0"/>
          <a:chOff x="0" y="0"/>
          <a:chExt cx="0" cy="0"/>
        </a:xfrm>
      </p:grpSpPr>
      <p:sp>
        <p:nvSpPr>
          <p:cNvPr id="70" name="Google Shape;70;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1" name="Google Shape;71;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2" name="Google Shape;72;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4" name="Shape 74"/>
        <p:cNvGrpSpPr/>
        <p:nvPr/>
      </p:nvGrpSpPr>
      <p:grpSpPr>
        <a:xfrm>
          <a:off x="0" y="0"/>
          <a:ext cx="0" cy="0"/>
          <a:chOff x="0" y="0"/>
          <a:chExt cx="0" cy="0"/>
        </a:xfrm>
      </p:grpSpPr>
      <p:sp>
        <p:nvSpPr>
          <p:cNvPr id="75" name="Google Shape;75;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6" name="Google Shape;76;p1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7" name="Shape 77"/>
        <p:cNvGrpSpPr/>
        <p:nvPr/>
      </p:nvGrpSpPr>
      <p:grpSpPr>
        <a:xfrm>
          <a:off x="0" y="0"/>
          <a:ext cx="0" cy="0"/>
          <a:chOff x="0" y="0"/>
          <a:chExt cx="0" cy="0"/>
        </a:xfrm>
      </p:grpSpPr>
      <p:sp>
        <p:nvSpPr>
          <p:cNvPr id="78" name="Google Shape;78;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81" name="Shape 81"/>
        <p:cNvGrpSpPr/>
        <p:nvPr/>
      </p:nvGrpSpPr>
      <p:grpSpPr>
        <a:xfrm>
          <a:off x="0" y="0"/>
          <a:ext cx="0" cy="0"/>
          <a:chOff x="0" y="0"/>
          <a:chExt cx="0" cy="0"/>
        </a:xfrm>
      </p:grpSpPr>
      <p:sp>
        <p:nvSpPr>
          <p:cNvPr id="82" name="Google Shape;82;p20"/>
          <p:cNvSpPr txBox="1"/>
          <p:nvPr>
            <p:ph type="title"/>
          </p:nvPr>
        </p:nvSpPr>
        <p:spPr>
          <a:xfrm>
            <a:off x="490250" y="526350"/>
            <a:ext cx="6227100" cy="40908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83" name="Google Shape;83;p2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1"/>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6" name="Google Shape;86;p2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87" name="Google Shape;87;p21"/>
          <p:cNvSpPr txBox="1"/>
          <p:nvPr>
            <p:ph type="title"/>
          </p:nvPr>
        </p:nvSpPr>
        <p:spPr>
          <a:xfrm>
            <a:off x="265500" y="1081400"/>
            <a:ext cx="4045200" cy="1710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8" name="Google Shape;88;p21"/>
          <p:cNvSpPr txBox="1"/>
          <p:nvPr>
            <p:ph idx="1" type="subTitle"/>
          </p:nvPr>
        </p:nvSpPr>
        <p:spPr>
          <a:xfrm>
            <a:off x="265500" y="284520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chemeClr val="dk1"/>
              </a:buClr>
              <a:buSzPts val="2100"/>
              <a:buNone/>
              <a:defRPr sz="2100">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89" name="Google Shape;89;p21"/>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90" name="Google Shape;90;p2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1" name="Shape 91"/>
        <p:cNvGrpSpPr/>
        <p:nvPr/>
      </p:nvGrpSpPr>
      <p:grpSpPr>
        <a:xfrm>
          <a:off x="0" y="0"/>
          <a:ext cx="0" cy="0"/>
          <a:chOff x="0" y="0"/>
          <a:chExt cx="0" cy="0"/>
        </a:xfrm>
      </p:grpSpPr>
      <p:sp>
        <p:nvSpPr>
          <p:cNvPr id="92" name="Google Shape;92;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93" name="Google Shape;93;p2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4" name="Shape 94"/>
        <p:cNvGrpSpPr/>
        <p:nvPr/>
      </p:nvGrpSpPr>
      <p:grpSpPr>
        <a:xfrm>
          <a:off x="0" y="0"/>
          <a:ext cx="0" cy="0"/>
          <a:chOff x="0" y="0"/>
          <a:chExt cx="0" cy="0"/>
        </a:xfrm>
      </p:grpSpPr>
      <p:sp>
        <p:nvSpPr>
          <p:cNvPr id="95" name="Google Shape;95;p23"/>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6" name="Google Shape;96;p23"/>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2.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lat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rt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rtl="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rtl="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53" name="Google Shape;53;p13"/>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accent3"/>
                </a:solidFill>
                <a:latin typeface="Average"/>
                <a:ea typeface="Average"/>
                <a:cs typeface="Average"/>
                <a:sym typeface="Average"/>
              </a:defRPr>
            </a:lvl1pPr>
            <a:lvl2pPr lvl="1" rtl="0" algn="r">
              <a:buNone/>
              <a:defRPr sz="1000">
                <a:solidFill>
                  <a:schemeClr val="accent3"/>
                </a:solidFill>
                <a:latin typeface="Average"/>
                <a:ea typeface="Average"/>
                <a:cs typeface="Average"/>
                <a:sym typeface="Average"/>
              </a:defRPr>
            </a:lvl2pPr>
            <a:lvl3pPr lvl="2" rtl="0" algn="r">
              <a:buNone/>
              <a:defRPr sz="1000">
                <a:solidFill>
                  <a:schemeClr val="accent3"/>
                </a:solidFill>
                <a:latin typeface="Average"/>
                <a:ea typeface="Average"/>
                <a:cs typeface="Average"/>
                <a:sym typeface="Average"/>
              </a:defRPr>
            </a:lvl3pPr>
            <a:lvl4pPr lvl="3" rtl="0" algn="r">
              <a:buNone/>
              <a:defRPr sz="1000">
                <a:solidFill>
                  <a:schemeClr val="accent3"/>
                </a:solidFill>
                <a:latin typeface="Average"/>
                <a:ea typeface="Average"/>
                <a:cs typeface="Average"/>
                <a:sym typeface="Average"/>
              </a:defRPr>
            </a:lvl4pPr>
            <a:lvl5pPr lvl="4" rtl="0" algn="r">
              <a:buNone/>
              <a:defRPr sz="1000">
                <a:solidFill>
                  <a:schemeClr val="accent3"/>
                </a:solidFill>
                <a:latin typeface="Average"/>
                <a:ea typeface="Average"/>
                <a:cs typeface="Average"/>
                <a:sym typeface="Average"/>
              </a:defRPr>
            </a:lvl5pPr>
            <a:lvl6pPr lvl="5" rtl="0" algn="r">
              <a:buNone/>
              <a:defRPr sz="1000">
                <a:solidFill>
                  <a:schemeClr val="accent3"/>
                </a:solidFill>
                <a:latin typeface="Average"/>
                <a:ea typeface="Average"/>
                <a:cs typeface="Average"/>
                <a:sym typeface="Average"/>
              </a:defRPr>
            </a:lvl6pPr>
            <a:lvl7pPr lvl="6" rtl="0" algn="r">
              <a:buNone/>
              <a:defRPr sz="1000">
                <a:solidFill>
                  <a:schemeClr val="accent3"/>
                </a:solidFill>
                <a:latin typeface="Average"/>
                <a:ea typeface="Average"/>
                <a:cs typeface="Average"/>
                <a:sym typeface="Average"/>
              </a:defRPr>
            </a:lvl7pPr>
            <a:lvl8pPr lvl="7" rtl="0" algn="r">
              <a:buNone/>
              <a:defRPr sz="1000">
                <a:solidFill>
                  <a:schemeClr val="accent3"/>
                </a:solidFill>
                <a:latin typeface="Average"/>
                <a:ea typeface="Average"/>
                <a:cs typeface="Average"/>
                <a:sym typeface="Average"/>
              </a:defRPr>
            </a:lvl8pPr>
            <a:lvl9pPr lvl="8" rtl="0"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xml"/><Relationship Id="rId3" Type="http://schemas.openxmlformats.org/officeDocument/2006/relationships/hyperlink" Target="http://www.youtube.com/watch?v=UU2esxycMAw"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7.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1.png"/><Relationship Id="rId4" Type="http://schemas.openxmlformats.org/officeDocument/2006/relationships/image" Target="../media/image14.png"/><Relationship Id="rId5"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15.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22.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hyperlink" Target="https://distill.pub/2017/feature-visualization/"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44.png"/><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9.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3.xml"/><Relationship Id="rId3" Type="http://schemas.openxmlformats.org/officeDocument/2006/relationships/image" Target="../media/image4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35.png"/><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hyperlink" Target="https://tkipf.github.io/graph-convolutional-network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image" Target="../media/image3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28.png"/><Relationship Id="rId5" Type="http://schemas.openxmlformats.org/officeDocument/2006/relationships/image" Target="../media/image3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25"/>
          <p:cNvPicPr preferRelativeResize="0"/>
          <p:nvPr/>
        </p:nvPicPr>
        <p:blipFill>
          <a:blip r:embed="rId3">
            <a:alphaModFix/>
          </a:blip>
          <a:stretch>
            <a:fillRect/>
          </a:stretch>
        </p:blipFill>
        <p:spPr>
          <a:xfrm>
            <a:off x="3143250" y="174438"/>
            <a:ext cx="2857500" cy="4794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 name="Shape 169"/>
        <p:cNvGrpSpPr/>
        <p:nvPr/>
      </p:nvGrpSpPr>
      <p:grpSpPr>
        <a:xfrm>
          <a:off x="0" y="0"/>
          <a:ext cx="0" cy="0"/>
          <a:chOff x="0" y="0"/>
          <a:chExt cx="0" cy="0"/>
        </a:xfrm>
      </p:grpSpPr>
      <p:sp>
        <p:nvSpPr>
          <p:cNvPr id="170" name="Google Shape;170;p3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Complex cells</a:t>
            </a:r>
            <a:endParaRPr>
              <a:latin typeface="Times New Roman"/>
              <a:ea typeface="Times New Roman"/>
              <a:cs typeface="Times New Roman"/>
              <a:sym typeface="Times New Roman"/>
            </a:endParaRPr>
          </a:p>
        </p:txBody>
      </p:sp>
      <p:pic>
        <p:nvPicPr>
          <p:cNvPr descr="trimmed from http://www.youtube.com/watch?v=8VdFf3egwfg" id="171" name="Google Shape;171;p34" title="Hubel &amp; Wiesel - V1 complex cell">
            <a:hlinkClick r:id="rId3"/>
          </p:cNvPr>
          <p:cNvPicPr preferRelativeResize="0"/>
          <p:nvPr/>
        </p:nvPicPr>
        <p:blipFill>
          <a:blip r:embed="rId4">
            <a:alphaModFix/>
          </a:blip>
          <a:stretch>
            <a:fillRect/>
          </a:stretch>
        </p:blipFill>
        <p:spPr>
          <a:xfrm>
            <a:off x="2286000" y="1099400"/>
            <a:ext cx="4572000" cy="3429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5"/>
          <p:cNvSpPr txBox="1"/>
          <p:nvPr/>
        </p:nvSpPr>
        <p:spPr>
          <a:xfrm>
            <a:off x="2657675" y="140025"/>
            <a:ext cx="4001700" cy="4937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77" name="Google Shape;177;p35"/>
          <p:cNvSpPr txBox="1"/>
          <p:nvPr>
            <p:ph type="title"/>
          </p:nvPr>
        </p:nvSpPr>
        <p:spPr>
          <a:xfrm>
            <a:off x="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Invariances</a:t>
            </a:r>
            <a:endParaRPr>
              <a:latin typeface="Times New Roman"/>
              <a:ea typeface="Times New Roman"/>
              <a:cs typeface="Times New Roman"/>
              <a:sym typeface="Times New Roman"/>
            </a:endParaRPr>
          </a:p>
        </p:txBody>
      </p:sp>
      <p:pic>
        <p:nvPicPr>
          <p:cNvPr id="178" name="Google Shape;178;p35"/>
          <p:cNvPicPr preferRelativeResize="0"/>
          <p:nvPr/>
        </p:nvPicPr>
        <p:blipFill>
          <a:blip r:embed="rId3">
            <a:alphaModFix/>
          </a:blip>
          <a:stretch>
            <a:fillRect/>
          </a:stretch>
        </p:blipFill>
        <p:spPr>
          <a:xfrm>
            <a:off x="3113175" y="311200"/>
            <a:ext cx="3384450" cy="4590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Not entirely true</a:t>
            </a:r>
            <a:endParaRPr>
              <a:latin typeface="Times New Roman"/>
              <a:ea typeface="Times New Roman"/>
              <a:cs typeface="Times New Roman"/>
              <a:sym typeface="Times New Roman"/>
            </a:endParaRPr>
          </a:p>
        </p:txBody>
      </p:sp>
      <p:pic>
        <p:nvPicPr>
          <p:cNvPr id="184" name="Google Shape;184;p36"/>
          <p:cNvPicPr preferRelativeResize="0"/>
          <p:nvPr/>
        </p:nvPicPr>
        <p:blipFill>
          <a:blip r:embed="rId3">
            <a:alphaModFix/>
          </a:blip>
          <a:stretch>
            <a:fillRect/>
          </a:stretch>
        </p:blipFill>
        <p:spPr>
          <a:xfrm>
            <a:off x="262748" y="1227350"/>
            <a:ext cx="3132601" cy="2623625"/>
          </a:xfrm>
          <a:prstGeom prst="rect">
            <a:avLst/>
          </a:prstGeom>
          <a:noFill/>
          <a:ln>
            <a:noFill/>
          </a:ln>
        </p:spPr>
      </p:pic>
      <p:sp>
        <p:nvSpPr>
          <p:cNvPr id="185" name="Google Shape;185;p36"/>
          <p:cNvSpPr txBox="1"/>
          <p:nvPr/>
        </p:nvSpPr>
        <p:spPr>
          <a:xfrm>
            <a:off x="50525" y="4648350"/>
            <a:ext cx="3001200" cy="444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1800">
                <a:solidFill>
                  <a:schemeClr val="accent3"/>
                </a:solidFill>
                <a:latin typeface="Times New Roman"/>
                <a:ea typeface="Times New Roman"/>
                <a:cs typeface="Times New Roman"/>
                <a:sym typeface="Times New Roman"/>
              </a:rPr>
              <a:t>Betsch et al 2004</a:t>
            </a:r>
            <a:endParaRPr/>
          </a:p>
        </p:txBody>
      </p:sp>
      <p:pic>
        <p:nvPicPr>
          <p:cNvPr id="186" name="Google Shape;186;p36"/>
          <p:cNvPicPr preferRelativeResize="0"/>
          <p:nvPr/>
        </p:nvPicPr>
        <p:blipFill>
          <a:blip r:embed="rId4">
            <a:alphaModFix/>
          </a:blip>
          <a:stretch>
            <a:fillRect/>
          </a:stretch>
        </p:blipFill>
        <p:spPr>
          <a:xfrm>
            <a:off x="3809650" y="921425"/>
            <a:ext cx="4737325" cy="1926350"/>
          </a:xfrm>
          <a:prstGeom prst="rect">
            <a:avLst/>
          </a:prstGeom>
          <a:noFill/>
          <a:ln>
            <a:noFill/>
          </a:ln>
        </p:spPr>
      </p:pic>
      <p:pic>
        <p:nvPicPr>
          <p:cNvPr id="187" name="Google Shape;187;p36"/>
          <p:cNvPicPr preferRelativeResize="0"/>
          <p:nvPr/>
        </p:nvPicPr>
        <p:blipFill rotWithShape="1">
          <a:blip r:embed="rId5">
            <a:alphaModFix/>
          </a:blip>
          <a:srcRect b="0" l="0" r="49962" t="0"/>
          <a:stretch/>
        </p:blipFill>
        <p:spPr>
          <a:xfrm>
            <a:off x="3809650" y="2979950"/>
            <a:ext cx="1768399" cy="19909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37"/>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Is convolution good?</a:t>
            </a:r>
            <a:endParaRPr>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38"/>
          <p:cNvSpPr txBox="1"/>
          <p:nvPr>
            <p:ph type="ctrTitle"/>
          </p:nvPr>
        </p:nvSpPr>
        <p:spPr>
          <a:xfrm>
            <a:off x="311700" y="744575"/>
            <a:ext cx="8520600" cy="188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latin typeface="Times New Roman"/>
                <a:ea typeface="Times New Roman"/>
                <a:cs typeface="Times New Roman"/>
                <a:sym typeface="Times New Roman"/>
              </a:rPr>
              <a:t>What is a CNN?</a:t>
            </a:r>
            <a:endParaRPr b="1" sz="3600">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What is a convolution?</a:t>
            </a:r>
            <a:endParaRPr>
              <a:latin typeface="Times New Roman"/>
              <a:ea typeface="Times New Roman"/>
              <a:cs typeface="Times New Roman"/>
              <a:sym typeface="Times New Roman"/>
            </a:endParaRPr>
          </a:p>
        </p:txBody>
      </p:sp>
      <p:pic>
        <p:nvPicPr>
          <p:cNvPr id="203" name="Google Shape;203;p39"/>
          <p:cNvPicPr preferRelativeResize="0"/>
          <p:nvPr/>
        </p:nvPicPr>
        <p:blipFill>
          <a:blip r:embed="rId3">
            <a:alphaModFix/>
          </a:blip>
          <a:stretch>
            <a:fillRect/>
          </a:stretch>
        </p:blipFill>
        <p:spPr>
          <a:xfrm>
            <a:off x="2661513" y="1104875"/>
            <a:ext cx="3820975" cy="382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Google Shape;208;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What is a convolution (in general)?</a:t>
            </a:r>
            <a:endParaRPr>
              <a:latin typeface="Times New Roman"/>
              <a:ea typeface="Times New Roman"/>
              <a:cs typeface="Times New Roman"/>
              <a:sym typeface="Times New Roman"/>
            </a:endParaRPr>
          </a:p>
        </p:txBody>
      </p:sp>
      <p:sp>
        <p:nvSpPr>
          <p:cNvPr id="209" name="Google Shape;209;p40"/>
          <p:cNvSpPr txBox="1"/>
          <p:nvPr>
            <p:ph idx="1" type="body"/>
          </p:nvPr>
        </p:nvSpPr>
        <p:spPr>
          <a:xfrm>
            <a:off x="311700" y="1152475"/>
            <a:ext cx="8520600" cy="3416400"/>
          </a:xfrm>
          <a:prstGeom prst="rect">
            <a:avLst/>
          </a:prstGeom>
        </p:spPr>
        <p:txBody>
          <a:bodyPr anchorCtr="0" anchor="ctr" bIns="91425" lIns="91425" spcFirstLastPara="1" rIns="91425" wrap="square" tIns="91425">
            <a:noAutofit/>
          </a:bodyPr>
          <a:lstStyle/>
          <a:p>
            <a:pPr indent="0" lvl="0" marL="0" rtl="0" algn="ctr">
              <a:spcBef>
                <a:spcPts val="0"/>
              </a:spcBef>
              <a:spcAft>
                <a:spcPts val="1600"/>
              </a:spcAft>
              <a:buNone/>
            </a:pPr>
            <a:r>
              <a:rPr lang="en"/>
              <a:t>"</a:t>
            </a:r>
            <a:r>
              <a:rPr lang="en"/>
              <a:t>In mathematics, convolution is a mathematical operation on two functions (f and g) to produce a third function that expresses how the shape of one is modified by the other.  The term convolution refers to both the result function and to the process of computing it. Convolution is similar to cross-correlation." -- Wikipedia</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41"/>
          <p:cNvSpPr/>
          <p:nvPr/>
        </p:nvSpPr>
        <p:spPr>
          <a:xfrm>
            <a:off x="388800" y="3068425"/>
            <a:ext cx="5454300" cy="11904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41"/>
          <p:cNvSpPr/>
          <p:nvPr/>
        </p:nvSpPr>
        <p:spPr>
          <a:xfrm>
            <a:off x="388925" y="1505575"/>
            <a:ext cx="5454600" cy="97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What is a convolution (in mathematics)?</a:t>
            </a:r>
            <a:endParaRPr>
              <a:latin typeface="Times New Roman"/>
              <a:ea typeface="Times New Roman"/>
              <a:cs typeface="Times New Roman"/>
              <a:sym typeface="Times New Roman"/>
            </a:endParaRPr>
          </a:p>
        </p:txBody>
      </p:sp>
      <p:pic>
        <p:nvPicPr>
          <p:cNvPr id="217" name="Google Shape;217;p41"/>
          <p:cNvPicPr preferRelativeResize="0"/>
          <p:nvPr/>
        </p:nvPicPr>
        <p:blipFill>
          <a:blip r:embed="rId3">
            <a:alphaModFix/>
          </a:blip>
          <a:stretch>
            <a:fillRect/>
          </a:stretch>
        </p:blipFill>
        <p:spPr>
          <a:xfrm>
            <a:off x="388975" y="1505575"/>
            <a:ext cx="5454450" cy="976900"/>
          </a:xfrm>
          <a:prstGeom prst="rect">
            <a:avLst/>
          </a:prstGeom>
          <a:noFill/>
          <a:ln>
            <a:noFill/>
          </a:ln>
        </p:spPr>
      </p:pic>
      <p:pic>
        <p:nvPicPr>
          <p:cNvPr id="218" name="Google Shape;218;p41"/>
          <p:cNvPicPr preferRelativeResize="0"/>
          <p:nvPr/>
        </p:nvPicPr>
        <p:blipFill>
          <a:blip r:embed="rId4">
            <a:alphaModFix/>
          </a:blip>
          <a:stretch>
            <a:fillRect/>
          </a:stretch>
        </p:blipFill>
        <p:spPr>
          <a:xfrm>
            <a:off x="388975" y="3068425"/>
            <a:ext cx="5454450" cy="1190460"/>
          </a:xfrm>
          <a:prstGeom prst="rect">
            <a:avLst/>
          </a:prstGeom>
          <a:noFill/>
          <a:ln>
            <a:noFill/>
          </a:ln>
        </p:spPr>
      </p:pic>
      <p:sp>
        <p:nvSpPr>
          <p:cNvPr id="219" name="Google Shape;219;p41"/>
          <p:cNvSpPr txBox="1"/>
          <p:nvPr>
            <p:ph idx="1" type="body"/>
          </p:nvPr>
        </p:nvSpPr>
        <p:spPr>
          <a:xfrm>
            <a:off x="5904700" y="1152475"/>
            <a:ext cx="3044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Times New Roman"/>
                <a:ea typeface="Times New Roman"/>
                <a:cs typeface="Times New Roman"/>
                <a:sym typeface="Times New Roman"/>
              </a:rPr>
              <a:t>Procedure to compute:</a:t>
            </a:r>
            <a:endParaRPr u="sng">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AutoNum type="arabicPeriod"/>
            </a:pPr>
            <a:r>
              <a:rPr lang="en">
                <a:latin typeface="Times New Roman"/>
                <a:ea typeface="Times New Roman"/>
                <a:cs typeface="Times New Roman"/>
                <a:sym typeface="Times New Roman"/>
              </a:rPr>
              <a:t>Express </a:t>
            </a:r>
            <a:r>
              <a:rPr i="1" lang="en">
                <a:latin typeface="Times New Roman"/>
                <a:ea typeface="Times New Roman"/>
                <a:cs typeface="Times New Roman"/>
                <a:sym typeface="Times New Roman"/>
              </a:rPr>
              <a:t>f, g</a:t>
            </a:r>
            <a:r>
              <a:rPr i="1" lang="en"/>
              <a:t> </a:t>
            </a:r>
            <a:r>
              <a:rPr lang="en"/>
              <a:t>in terms of dummy variable 𝛕</a:t>
            </a:r>
            <a:endParaRPr/>
          </a:p>
          <a:p>
            <a:pPr indent="-342900" lvl="0" marL="457200" rtl="0" algn="l">
              <a:spcBef>
                <a:spcPts val="0"/>
              </a:spcBef>
              <a:spcAft>
                <a:spcPts val="0"/>
              </a:spcAft>
              <a:buSzPts val="1800"/>
              <a:buAutoNum type="arabicPeriod"/>
            </a:pPr>
            <a:r>
              <a:rPr lang="en"/>
              <a:t>Reflect </a:t>
            </a:r>
            <a:r>
              <a:rPr i="1" lang="en"/>
              <a:t>g </a:t>
            </a:r>
            <a:r>
              <a:rPr lang="en"/>
              <a:t>into </a:t>
            </a:r>
            <a:r>
              <a:rPr i="1" lang="en"/>
              <a:t>g(-</a:t>
            </a:r>
            <a:r>
              <a:rPr i="1" lang="en"/>
              <a:t>𝛕)</a:t>
            </a:r>
            <a:endParaRPr i="1"/>
          </a:p>
          <a:p>
            <a:pPr indent="-342900" lvl="0" marL="457200" rtl="0" algn="l">
              <a:spcBef>
                <a:spcPts val="0"/>
              </a:spcBef>
              <a:spcAft>
                <a:spcPts val="0"/>
              </a:spcAft>
              <a:buSzPts val="1800"/>
              <a:buAutoNum type="arabicPeriod"/>
            </a:pPr>
            <a:r>
              <a:rPr lang="en"/>
              <a:t>Add phase </a:t>
            </a:r>
            <a:r>
              <a:rPr i="1" lang="en"/>
              <a:t>t </a:t>
            </a:r>
            <a:r>
              <a:rPr lang="en"/>
              <a:t>to get </a:t>
            </a:r>
            <a:r>
              <a:rPr i="1" lang="en"/>
              <a:t>g(t-𝛕</a:t>
            </a:r>
            <a:r>
              <a:rPr lang="en"/>
              <a:t>)</a:t>
            </a:r>
            <a:endParaRPr/>
          </a:p>
          <a:p>
            <a:pPr indent="-342900" lvl="0" marL="457200" rtl="0" algn="l">
              <a:spcBef>
                <a:spcPts val="0"/>
              </a:spcBef>
              <a:spcAft>
                <a:spcPts val="0"/>
              </a:spcAft>
              <a:buSzPts val="1800"/>
              <a:buAutoNum type="arabicPeriod"/>
            </a:pPr>
            <a:r>
              <a:rPr lang="en"/>
              <a:t>For each phase </a:t>
            </a:r>
            <a:r>
              <a:rPr i="1" lang="en"/>
              <a:t>t</a:t>
            </a:r>
            <a:r>
              <a:rPr lang="en"/>
              <a:t>, compute the integral of product </a:t>
            </a:r>
            <a:r>
              <a:rPr i="1" lang="en"/>
              <a:t>f(</a:t>
            </a:r>
            <a:r>
              <a:rPr lang="en"/>
              <a:t>𝛕)</a:t>
            </a:r>
            <a:r>
              <a:rPr i="1" lang="en"/>
              <a:t>g(t-𝛕</a:t>
            </a:r>
            <a:r>
              <a:rPr lang="en"/>
              <a:t>).</a:t>
            </a:r>
            <a:endParaRPr i="1"/>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42"/>
          <p:cNvSpPr/>
          <p:nvPr/>
        </p:nvSpPr>
        <p:spPr>
          <a:xfrm>
            <a:off x="614425" y="1065150"/>
            <a:ext cx="3376200" cy="38211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5" name="Google Shape;225;p42"/>
          <p:cNvPicPr preferRelativeResize="0"/>
          <p:nvPr/>
        </p:nvPicPr>
        <p:blipFill>
          <a:blip r:embed="rId3">
            <a:alphaModFix/>
          </a:blip>
          <a:stretch>
            <a:fillRect/>
          </a:stretch>
        </p:blipFill>
        <p:spPr>
          <a:xfrm>
            <a:off x="614425" y="1065150"/>
            <a:ext cx="3376104" cy="3820976"/>
          </a:xfrm>
          <a:prstGeom prst="rect">
            <a:avLst/>
          </a:prstGeom>
          <a:noFill/>
          <a:ln>
            <a:noFill/>
          </a:ln>
        </p:spPr>
      </p:pic>
      <p:sp>
        <p:nvSpPr>
          <p:cNvPr id="226" name="Google Shape;226;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What is a convolution (in mathematics)?</a:t>
            </a:r>
            <a:endParaRPr>
              <a:latin typeface="Times New Roman"/>
              <a:ea typeface="Times New Roman"/>
              <a:cs typeface="Times New Roman"/>
              <a:sym typeface="Times New Roman"/>
            </a:endParaRPr>
          </a:p>
        </p:txBody>
      </p:sp>
      <p:pic>
        <p:nvPicPr>
          <p:cNvPr id="227" name="Google Shape;227;p42"/>
          <p:cNvPicPr preferRelativeResize="0"/>
          <p:nvPr/>
        </p:nvPicPr>
        <p:blipFill>
          <a:blip r:embed="rId4">
            <a:alphaModFix/>
          </a:blip>
          <a:stretch>
            <a:fillRect/>
          </a:stretch>
        </p:blipFill>
        <p:spPr>
          <a:xfrm>
            <a:off x="4164775" y="2332763"/>
            <a:ext cx="4457700" cy="12858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43"/>
          <p:cNvSpPr/>
          <p:nvPr/>
        </p:nvSpPr>
        <p:spPr>
          <a:xfrm>
            <a:off x="388800" y="3068425"/>
            <a:ext cx="5250300" cy="1119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43"/>
          <p:cNvSpPr/>
          <p:nvPr/>
        </p:nvSpPr>
        <p:spPr>
          <a:xfrm>
            <a:off x="388925" y="1505575"/>
            <a:ext cx="5250300" cy="9768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A related concept: cross-correlation.</a:t>
            </a:r>
            <a:endParaRPr>
              <a:latin typeface="Times New Roman"/>
              <a:ea typeface="Times New Roman"/>
              <a:cs typeface="Times New Roman"/>
              <a:sym typeface="Times New Roman"/>
            </a:endParaRPr>
          </a:p>
        </p:txBody>
      </p:sp>
      <p:sp>
        <p:nvSpPr>
          <p:cNvPr id="235" name="Google Shape;235;p43"/>
          <p:cNvSpPr txBox="1"/>
          <p:nvPr>
            <p:ph idx="1" type="body"/>
          </p:nvPr>
        </p:nvSpPr>
        <p:spPr>
          <a:xfrm>
            <a:off x="5843525" y="1152475"/>
            <a:ext cx="3105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latin typeface="Times New Roman"/>
                <a:ea typeface="Times New Roman"/>
                <a:cs typeface="Times New Roman"/>
                <a:sym typeface="Times New Roman"/>
              </a:rPr>
              <a:t>Procedure to compute:</a:t>
            </a:r>
            <a:endParaRPr u="sng">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AutoNum type="arabicPeriod"/>
            </a:pPr>
            <a:r>
              <a:rPr lang="en">
                <a:latin typeface="Times New Roman"/>
                <a:ea typeface="Times New Roman"/>
                <a:cs typeface="Times New Roman"/>
                <a:sym typeface="Times New Roman"/>
              </a:rPr>
              <a:t>Express </a:t>
            </a:r>
            <a:r>
              <a:rPr i="1" lang="en">
                <a:latin typeface="Times New Roman"/>
                <a:ea typeface="Times New Roman"/>
                <a:cs typeface="Times New Roman"/>
                <a:sym typeface="Times New Roman"/>
              </a:rPr>
              <a:t>f, g</a:t>
            </a:r>
            <a:r>
              <a:rPr i="1" lang="en"/>
              <a:t> </a:t>
            </a:r>
            <a:r>
              <a:rPr lang="en"/>
              <a:t>in terms of dummy variable 𝛕</a:t>
            </a:r>
            <a:endParaRPr/>
          </a:p>
          <a:p>
            <a:pPr indent="-342900" lvl="0" marL="457200" rtl="0" algn="l">
              <a:spcBef>
                <a:spcPts val="0"/>
              </a:spcBef>
              <a:spcAft>
                <a:spcPts val="0"/>
              </a:spcAft>
              <a:buSzPts val="1800"/>
              <a:buAutoNum type="arabicPeriod"/>
            </a:pPr>
            <a:r>
              <a:rPr lang="en"/>
              <a:t>Take the conjugate of </a:t>
            </a:r>
            <a:r>
              <a:rPr i="1" lang="en"/>
              <a:t>f.</a:t>
            </a:r>
            <a:endParaRPr i="1"/>
          </a:p>
          <a:p>
            <a:pPr indent="-342900" lvl="0" marL="457200" rtl="0" algn="l">
              <a:spcBef>
                <a:spcPts val="0"/>
              </a:spcBef>
              <a:spcAft>
                <a:spcPts val="0"/>
              </a:spcAft>
              <a:buSzPts val="1800"/>
              <a:buAutoNum type="arabicPeriod"/>
            </a:pPr>
            <a:r>
              <a:rPr lang="en"/>
              <a:t>Add phase </a:t>
            </a:r>
            <a:r>
              <a:rPr i="1" lang="en"/>
              <a:t>t </a:t>
            </a:r>
            <a:r>
              <a:rPr lang="en"/>
              <a:t>to get </a:t>
            </a:r>
            <a:r>
              <a:rPr i="1" lang="en"/>
              <a:t>g(t+𝛕</a:t>
            </a:r>
            <a:r>
              <a:rPr lang="en"/>
              <a:t>)</a:t>
            </a:r>
            <a:endParaRPr/>
          </a:p>
          <a:p>
            <a:pPr indent="-342900" lvl="0" marL="457200" rtl="0" algn="l">
              <a:spcBef>
                <a:spcPts val="0"/>
              </a:spcBef>
              <a:spcAft>
                <a:spcPts val="0"/>
              </a:spcAft>
              <a:buSzPts val="1800"/>
              <a:buAutoNum type="arabicPeriod"/>
            </a:pPr>
            <a:r>
              <a:rPr lang="en"/>
              <a:t>For each phase </a:t>
            </a:r>
            <a:r>
              <a:rPr i="1" lang="en"/>
              <a:t>t</a:t>
            </a:r>
            <a:r>
              <a:rPr lang="en"/>
              <a:t>, compute the integral of product </a:t>
            </a:r>
            <a:r>
              <a:rPr i="1" lang="en"/>
              <a:t>f(</a:t>
            </a:r>
            <a:r>
              <a:rPr lang="en"/>
              <a:t>𝛕)</a:t>
            </a:r>
            <a:r>
              <a:rPr i="1" lang="en"/>
              <a:t>g(t+𝛕</a:t>
            </a:r>
            <a:r>
              <a:rPr lang="en"/>
              <a:t>).</a:t>
            </a:r>
            <a:endParaRPr i="1"/>
          </a:p>
        </p:txBody>
      </p:sp>
      <p:pic>
        <p:nvPicPr>
          <p:cNvPr id="236" name="Google Shape;236;p43"/>
          <p:cNvPicPr preferRelativeResize="0"/>
          <p:nvPr/>
        </p:nvPicPr>
        <p:blipFill>
          <a:blip r:embed="rId3">
            <a:alphaModFix/>
          </a:blip>
          <a:stretch>
            <a:fillRect/>
          </a:stretch>
        </p:blipFill>
        <p:spPr>
          <a:xfrm>
            <a:off x="388800" y="1505608"/>
            <a:ext cx="5250266" cy="976800"/>
          </a:xfrm>
          <a:prstGeom prst="rect">
            <a:avLst/>
          </a:prstGeom>
          <a:noFill/>
          <a:ln>
            <a:noFill/>
          </a:ln>
        </p:spPr>
      </p:pic>
      <p:pic>
        <p:nvPicPr>
          <p:cNvPr id="237" name="Google Shape;237;p43"/>
          <p:cNvPicPr preferRelativeResize="0"/>
          <p:nvPr/>
        </p:nvPicPr>
        <p:blipFill>
          <a:blip r:embed="rId4">
            <a:alphaModFix/>
          </a:blip>
          <a:stretch>
            <a:fillRect/>
          </a:stretch>
        </p:blipFill>
        <p:spPr>
          <a:xfrm>
            <a:off x="388925" y="3068425"/>
            <a:ext cx="5250275" cy="111924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6"/>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a:latin typeface="Times New Roman"/>
                <a:ea typeface="Times New Roman"/>
                <a:cs typeface="Times New Roman"/>
                <a:sym typeface="Times New Roman"/>
              </a:rPr>
              <a:t>CIS 700-004: Lecture 4W</a:t>
            </a:r>
            <a:endParaRPr b="1">
              <a:latin typeface="Times New Roman"/>
              <a:ea typeface="Times New Roman"/>
              <a:cs typeface="Times New Roman"/>
              <a:sym typeface="Times New Roman"/>
            </a:endParaRPr>
          </a:p>
        </p:txBody>
      </p:sp>
      <p:sp>
        <p:nvSpPr>
          <p:cNvPr id="110" name="Google Shape;110;p26"/>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Convolutional Neural Nets</a:t>
            </a:r>
            <a:endParaRPr>
              <a:latin typeface="Times New Roman"/>
              <a:ea typeface="Times New Roman"/>
              <a:cs typeface="Times New Roman"/>
              <a:sym typeface="Times New Roman"/>
            </a:endParaRPr>
          </a:p>
          <a:p>
            <a:pPr indent="0" lvl="0" marL="0" rtl="0" algn="ctr">
              <a:spcBef>
                <a:spcPts val="0"/>
              </a:spcBef>
              <a:spcAft>
                <a:spcPts val="0"/>
              </a:spcAft>
              <a:buNone/>
            </a:pPr>
            <a:r>
              <a:rPr lang="en">
                <a:latin typeface="Times New Roman"/>
                <a:ea typeface="Times New Roman"/>
                <a:cs typeface="Times New Roman"/>
                <a:sym typeface="Times New Roman"/>
              </a:rPr>
              <a:t>02/06/19</a:t>
            </a:r>
            <a:endParaRPr>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latin typeface="Times New Roman"/>
                <a:ea typeface="Times New Roman"/>
                <a:cs typeface="Times New Roman"/>
                <a:sym typeface="Times New Roman"/>
              </a:rPr>
              <a:t>In deep learning, a "convolution" (also called a filter, neuron, or kernel) refers to a cross-correlation, not a convolution!</a:t>
            </a:r>
            <a:endParaRPr sz="2400">
              <a:latin typeface="Times New Roman"/>
              <a:ea typeface="Times New Roman"/>
              <a:cs typeface="Times New Roman"/>
              <a:sym typeface="Times New Roman"/>
            </a:endParaRPr>
          </a:p>
        </p:txBody>
      </p:sp>
      <p:pic>
        <p:nvPicPr>
          <p:cNvPr id="243" name="Google Shape;243;p44"/>
          <p:cNvPicPr preferRelativeResize="0"/>
          <p:nvPr/>
        </p:nvPicPr>
        <p:blipFill>
          <a:blip r:embed="rId3">
            <a:alphaModFix/>
          </a:blip>
          <a:stretch>
            <a:fillRect/>
          </a:stretch>
        </p:blipFill>
        <p:spPr>
          <a:xfrm>
            <a:off x="2400550" y="1619750"/>
            <a:ext cx="4342899" cy="325717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45"/>
          <p:cNvSpPr txBox="1"/>
          <p:nvPr>
            <p:ph type="title"/>
          </p:nvPr>
        </p:nvSpPr>
        <p:spPr>
          <a:xfrm>
            <a:off x="311700" y="64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Convolutional filters: cross-correlation in 2 dimensions</a:t>
            </a:r>
            <a:endParaRPr>
              <a:latin typeface="Times New Roman"/>
              <a:ea typeface="Times New Roman"/>
              <a:cs typeface="Times New Roman"/>
              <a:sym typeface="Times New Roman"/>
            </a:endParaRPr>
          </a:p>
        </p:txBody>
      </p:sp>
      <p:pic>
        <p:nvPicPr>
          <p:cNvPr id="249" name="Google Shape;249;p45"/>
          <p:cNvPicPr preferRelativeResize="0"/>
          <p:nvPr/>
        </p:nvPicPr>
        <p:blipFill>
          <a:blip r:embed="rId3">
            <a:alphaModFix/>
          </a:blip>
          <a:stretch>
            <a:fillRect/>
          </a:stretch>
        </p:blipFill>
        <p:spPr>
          <a:xfrm>
            <a:off x="152400" y="1170125"/>
            <a:ext cx="3762325" cy="1676150"/>
          </a:xfrm>
          <a:prstGeom prst="rect">
            <a:avLst/>
          </a:prstGeom>
          <a:noFill/>
          <a:ln>
            <a:noFill/>
          </a:ln>
        </p:spPr>
      </p:pic>
      <p:pic>
        <p:nvPicPr>
          <p:cNvPr id="250" name="Google Shape;250;p45"/>
          <p:cNvPicPr preferRelativeResize="0"/>
          <p:nvPr/>
        </p:nvPicPr>
        <p:blipFill>
          <a:blip r:embed="rId4">
            <a:alphaModFix/>
          </a:blip>
          <a:stretch>
            <a:fillRect/>
          </a:stretch>
        </p:blipFill>
        <p:spPr>
          <a:xfrm>
            <a:off x="4077850" y="1170125"/>
            <a:ext cx="4721092" cy="1676150"/>
          </a:xfrm>
          <a:prstGeom prst="rect">
            <a:avLst/>
          </a:prstGeom>
          <a:noFill/>
          <a:ln>
            <a:noFill/>
          </a:ln>
        </p:spPr>
      </p:pic>
      <p:pic>
        <p:nvPicPr>
          <p:cNvPr id="251" name="Google Shape;251;p45"/>
          <p:cNvPicPr preferRelativeResize="0"/>
          <p:nvPr/>
        </p:nvPicPr>
        <p:blipFill>
          <a:blip r:embed="rId5">
            <a:alphaModFix/>
          </a:blip>
          <a:stretch>
            <a:fillRect/>
          </a:stretch>
        </p:blipFill>
        <p:spPr>
          <a:xfrm>
            <a:off x="1897672" y="2930625"/>
            <a:ext cx="5348650" cy="20160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Convolutional neural networks (= CNNs = ConvNets)</a:t>
            </a:r>
            <a:endParaRPr>
              <a:latin typeface="Times New Roman"/>
              <a:ea typeface="Times New Roman"/>
              <a:cs typeface="Times New Roman"/>
              <a:sym typeface="Times New Roman"/>
            </a:endParaRPr>
          </a:p>
        </p:txBody>
      </p:sp>
      <p:sp>
        <p:nvSpPr>
          <p:cNvPr id="257" name="Google Shape;257;p4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Two “special layers” in a CNN:  Conv and MaxPool</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Convolution:</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342900" lvl="0" marL="457200" rtl="0" algn="l">
              <a:spcBef>
                <a:spcPts val="1600"/>
              </a:spcBef>
              <a:spcAft>
                <a:spcPts val="1600"/>
              </a:spcAft>
              <a:buSzPts val="1800"/>
              <a:buFont typeface="Times New Roman"/>
              <a:buChar char="●"/>
            </a:pPr>
            <a:r>
              <a:rPr lang="en">
                <a:latin typeface="Times New Roman"/>
                <a:ea typeface="Times New Roman"/>
                <a:cs typeface="Times New Roman"/>
                <a:sym typeface="Times New Roman"/>
              </a:rPr>
              <a:t>Max pooling:</a:t>
            </a:r>
            <a:endParaRPr>
              <a:latin typeface="Times New Roman"/>
              <a:ea typeface="Times New Roman"/>
              <a:cs typeface="Times New Roman"/>
              <a:sym typeface="Times New Roman"/>
            </a:endParaRPr>
          </a:p>
        </p:txBody>
      </p:sp>
      <p:pic>
        <p:nvPicPr>
          <p:cNvPr id="258" name="Google Shape;258;p46"/>
          <p:cNvPicPr preferRelativeResize="0"/>
          <p:nvPr/>
        </p:nvPicPr>
        <p:blipFill>
          <a:blip r:embed="rId3">
            <a:alphaModFix/>
          </a:blip>
          <a:stretch>
            <a:fillRect/>
          </a:stretch>
        </p:blipFill>
        <p:spPr>
          <a:xfrm>
            <a:off x="2818276" y="3610075"/>
            <a:ext cx="3507450" cy="1463800"/>
          </a:xfrm>
          <a:prstGeom prst="rect">
            <a:avLst/>
          </a:prstGeom>
          <a:noFill/>
          <a:ln>
            <a:noFill/>
          </a:ln>
        </p:spPr>
      </p:pic>
      <p:pic>
        <p:nvPicPr>
          <p:cNvPr id="259" name="Google Shape;259;p46"/>
          <p:cNvPicPr preferRelativeResize="0"/>
          <p:nvPr/>
        </p:nvPicPr>
        <p:blipFill>
          <a:blip r:embed="rId4">
            <a:alphaModFix/>
          </a:blip>
          <a:stretch>
            <a:fillRect/>
          </a:stretch>
        </p:blipFill>
        <p:spPr>
          <a:xfrm>
            <a:off x="2478225" y="1621587"/>
            <a:ext cx="4187550" cy="190032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 name="Shape 263"/>
        <p:cNvGrpSpPr/>
        <p:nvPr/>
      </p:nvGrpSpPr>
      <p:grpSpPr>
        <a:xfrm>
          <a:off x="0" y="0"/>
          <a:ext cx="0" cy="0"/>
          <a:chOff x="0" y="0"/>
          <a:chExt cx="0" cy="0"/>
        </a:xfrm>
      </p:grpSpPr>
      <p:sp>
        <p:nvSpPr>
          <p:cNvPr id="264" name="Google Shape;264;p47"/>
          <p:cNvSpPr txBox="1"/>
          <p:nvPr>
            <p:ph type="title"/>
          </p:nvPr>
        </p:nvSpPr>
        <p:spPr>
          <a:xfrm>
            <a:off x="311700" y="2926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Convolution</a:t>
            </a:r>
            <a:endParaRPr>
              <a:latin typeface="Times New Roman"/>
              <a:ea typeface="Times New Roman"/>
              <a:cs typeface="Times New Roman"/>
              <a:sym typeface="Times New Roman"/>
            </a:endParaRPr>
          </a:p>
        </p:txBody>
      </p:sp>
      <p:sp>
        <p:nvSpPr>
          <p:cNvPr id="265" name="Google Shape;265;p47"/>
          <p:cNvSpPr txBox="1"/>
          <p:nvPr>
            <p:ph idx="1" type="body"/>
          </p:nvPr>
        </p:nvSpPr>
        <p:spPr>
          <a:xfrm>
            <a:off x="311700" y="923875"/>
            <a:ext cx="4485300" cy="249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Layers structured as matrices, not vectors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Convolution of matrices by small         (e.g. 3 x 3) matrices called </a:t>
            </a:r>
            <a:r>
              <a:rPr i="1" lang="en">
                <a:latin typeface="Times New Roman"/>
                <a:ea typeface="Times New Roman"/>
                <a:cs typeface="Times New Roman"/>
                <a:sym typeface="Times New Roman"/>
              </a:rPr>
              <a:t>kernels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The kernels are the learned weights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Depending on </a:t>
            </a:r>
            <a:r>
              <a:rPr i="1" lang="en">
                <a:latin typeface="Times New Roman"/>
                <a:ea typeface="Times New Roman"/>
                <a:cs typeface="Times New Roman"/>
                <a:sym typeface="Times New Roman"/>
              </a:rPr>
              <a:t>padding </a:t>
            </a:r>
            <a:r>
              <a:rPr lang="en">
                <a:latin typeface="Times New Roman"/>
                <a:ea typeface="Times New Roman"/>
                <a:cs typeface="Times New Roman"/>
                <a:sym typeface="Times New Roman"/>
              </a:rPr>
              <a:t>and </a:t>
            </a:r>
            <a:r>
              <a:rPr i="1" lang="en">
                <a:latin typeface="Times New Roman"/>
                <a:ea typeface="Times New Roman"/>
                <a:cs typeface="Times New Roman"/>
                <a:sym typeface="Times New Roman"/>
              </a:rPr>
              <a:t>stride</a:t>
            </a:r>
            <a:r>
              <a:rPr lang="en">
                <a:latin typeface="Times New Roman"/>
                <a:ea typeface="Times New Roman"/>
                <a:cs typeface="Times New Roman"/>
                <a:sym typeface="Times New Roman"/>
              </a:rPr>
              <a:t>, image may decrease slightly in size.</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Intuitively, conv layers learn how to relate neighboring pixels.</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1600"/>
              </a:spcAft>
              <a:buNone/>
            </a:pPr>
            <a:r>
              <a:t/>
            </a:r>
            <a:endParaRPr>
              <a:latin typeface="Times New Roman"/>
              <a:ea typeface="Times New Roman"/>
              <a:cs typeface="Times New Roman"/>
              <a:sym typeface="Times New Roman"/>
            </a:endParaRPr>
          </a:p>
        </p:txBody>
      </p:sp>
      <p:pic>
        <p:nvPicPr>
          <p:cNvPr id="266" name="Google Shape;266;p47"/>
          <p:cNvPicPr preferRelativeResize="0"/>
          <p:nvPr/>
        </p:nvPicPr>
        <p:blipFill>
          <a:blip r:embed="rId3">
            <a:alphaModFix/>
          </a:blip>
          <a:stretch>
            <a:fillRect/>
          </a:stretch>
        </p:blipFill>
        <p:spPr>
          <a:xfrm>
            <a:off x="4797000" y="292637"/>
            <a:ext cx="4187550" cy="1900326"/>
          </a:xfrm>
          <a:prstGeom prst="rect">
            <a:avLst/>
          </a:prstGeom>
          <a:noFill/>
          <a:ln>
            <a:noFill/>
          </a:ln>
        </p:spPr>
      </p:pic>
      <p:sp>
        <p:nvSpPr>
          <p:cNvPr id="267" name="Google Shape;267;p47"/>
          <p:cNvSpPr txBox="1"/>
          <p:nvPr>
            <p:ph idx="1" type="body"/>
          </p:nvPr>
        </p:nvSpPr>
        <p:spPr>
          <a:xfrm>
            <a:off x="311700" y="4042350"/>
            <a:ext cx="8436000" cy="879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Image layers in a CNN typically have many </a:t>
            </a:r>
            <a:r>
              <a:rPr i="1" lang="en">
                <a:latin typeface="Times New Roman"/>
                <a:ea typeface="Times New Roman"/>
                <a:cs typeface="Times New Roman"/>
                <a:sym typeface="Times New Roman"/>
              </a:rPr>
              <a:t>features</a:t>
            </a:r>
            <a:r>
              <a:rPr lang="en">
                <a:latin typeface="Times New Roman"/>
                <a:ea typeface="Times New Roman"/>
                <a:cs typeface="Times New Roman"/>
                <a:sym typeface="Times New Roman"/>
              </a:rPr>
              <a:t>.</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That means kernels are 4D, e.g. 3 x 3 </a:t>
            </a:r>
            <a:r>
              <a:rPr b="1" lang="en">
                <a:latin typeface="Times New Roman"/>
                <a:ea typeface="Times New Roman"/>
                <a:cs typeface="Times New Roman"/>
                <a:sym typeface="Times New Roman"/>
              </a:rPr>
              <a:t>x 16 x 32.</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b="1">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1600"/>
              </a:spcAft>
              <a:buNone/>
            </a:pPr>
            <a:r>
              <a:t/>
            </a:r>
            <a:endParaRPr>
              <a:latin typeface="Times New Roman"/>
              <a:ea typeface="Times New Roman"/>
              <a:cs typeface="Times New Roman"/>
              <a:sym typeface="Times New Roman"/>
            </a:endParaRPr>
          </a:p>
        </p:txBody>
      </p:sp>
      <p:pic>
        <p:nvPicPr>
          <p:cNvPr id="268" name="Google Shape;268;p47"/>
          <p:cNvPicPr preferRelativeResize="0"/>
          <p:nvPr/>
        </p:nvPicPr>
        <p:blipFill rotWithShape="1">
          <a:blip r:embed="rId4">
            <a:alphaModFix/>
          </a:blip>
          <a:srcRect b="3430" l="0" r="7261" t="15282"/>
          <a:stretch/>
        </p:blipFill>
        <p:spPr>
          <a:xfrm>
            <a:off x="5788800" y="2406550"/>
            <a:ext cx="3195750" cy="15762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Motivation: conv for edge detection</a:t>
            </a:r>
            <a:endParaRPr>
              <a:latin typeface="Times New Roman"/>
              <a:ea typeface="Times New Roman"/>
              <a:cs typeface="Times New Roman"/>
              <a:sym typeface="Times New Roman"/>
            </a:endParaRPr>
          </a:p>
        </p:txBody>
      </p:sp>
      <p:sp>
        <p:nvSpPr>
          <p:cNvPr id="274" name="Google Shape;274;p48"/>
          <p:cNvSpPr txBox="1"/>
          <p:nvPr>
            <p:ph idx="1" type="body"/>
          </p:nvPr>
        </p:nvSpPr>
        <p:spPr>
          <a:xfrm>
            <a:off x="4822188" y="1992075"/>
            <a:ext cx="30252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Horizontal lines:</a:t>
            </a:r>
            <a:endParaRPr>
              <a:latin typeface="Times New Roman"/>
              <a:ea typeface="Times New Roman"/>
              <a:cs typeface="Times New Roman"/>
              <a:sym typeface="Times New Roman"/>
            </a:endParaRPr>
          </a:p>
        </p:txBody>
      </p:sp>
      <p:pic>
        <p:nvPicPr>
          <p:cNvPr id="275" name="Google Shape;275;p48"/>
          <p:cNvPicPr preferRelativeResize="0"/>
          <p:nvPr/>
        </p:nvPicPr>
        <p:blipFill>
          <a:blip r:embed="rId3">
            <a:alphaModFix/>
          </a:blip>
          <a:stretch>
            <a:fillRect/>
          </a:stretch>
        </p:blipFill>
        <p:spPr>
          <a:xfrm>
            <a:off x="3972876" y="2482875"/>
            <a:ext cx="4723825" cy="1901675"/>
          </a:xfrm>
          <a:prstGeom prst="rect">
            <a:avLst/>
          </a:prstGeom>
          <a:noFill/>
          <a:ln>
            <a:noFill/>
          </a:ln>
        </p:spPr>
      </p:pic>
      <p:pic>
        <p:nvPicPr>
          <p:cNvPr id="276" name="Google Shape;276;p48"/>
          <p:cNvPicPr preferRelativeResize="0"/>
          <p:nvPr/>
        </p:nvPicPr>
        <p:blipFill>
          <a:blip r:embed="rId4">
            <a:alphaModFix/>
          </a:blip>
          <a:stretch>
            <a:fillRect/>
          </a:stretch>
        </p:blipFill>
        <p:spPr>
          <a:xfrm>
            <a:off x="465375" y="1392575"/>
            <a:ext cx="3025200" cy="299197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Some questions</a:t>
            </a:r>
            <a:endParaRPr>
              <a:latin typeface="Times New Roman"/>
              <a:ea typeface="Times New Roman"/>
              <a:cs typeface="Times New Roman"/>
              <a:sym typeface="Times New Roman"/>
            </a:endParaRPr>
          </a:p>
        </p:txBody>
      </p:sp>
      <p:sp>
        <p:nvSpPr>
          <p:cNvPr id="282" name="Google Shape;282;p49"/>
          <p:cNvSpPr txBox="1"/>
          <p:nvPr>
            <p:ph idx="1" type="body"/>
          </p:nvPr>
        </p:nvSpPr>
        <p:spPr>
          <a:xfrm>
            <a:off x="311700" y="1154325"/>
            <a:ext cx="7873800" cy="24972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What is convolution like with a 1x1 kernel?</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Can convolution be expressed as matrix multiplication?</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How does backpropagation work with a conv layer?</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1600"/>
              </a:spcAft>
              <a:buNone/>
            </a:pPr>
            <a:r>
              <a:t/>
            </a:r>
            <a:endParaRPr>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 name="Shape 286"/>
        <p:cNvGrpSpPr/>
        <p:nvPr/>
      </p:nvGrpSpPr>
      <p:grpSpPr>
        <a:xfrm>
          <a:off x="0" y="0"/>
          <a:ext cx="0" cy="0"/>
          <a:chOff x="0" y="0"/>
          <a:chExt cx="0" cy="0"/>
        </a:xfrm>
      </p:grpSpPr>
      <p:sp>
        <p:nvSpPr>
          <p:cNvPr id="287" name="Google Shape;287;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MaxPool</a:t>
            </a:r>
            <a:endParaRPr>
              <a:latin typeface="Times New Roman"/>
              <a:ea typeface="Times New Roman"/>
              <a:cs typeface="Times New Roman"/>
              <a:sym typeface="Times New Roman"/>
            </a:endParaRPr>
          </a:p>
        </p:txBody>
      </p:sp>
      <p:sp>
        <p:nvSpPr>
          <p:cNvPr id="288" name="Google Shape;288;p50"/>
          <p:cNvSpPr txBox="1"/>
          <p:nvPr>
            <p:ph idx="1" type="body"/>
          </p:nvPr>
        </p:nvSpPr>
        <p:spPr>
          <a:xfrm>
            <a:off x="311700" y="1076275"/>
            <a:ext cx="42510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Intuitively, MaxPool is used because nearby pixels will give very similar output </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Over the course of a network, pooling shifts layers from spatial dimensions to features</a:t>
            </a:r>
            <a:endParaRPr>
              <a:latin typeface="Times New Roman"/>
              <a:ea typeface="Times New Roman"/>
              <a:cs typeface="Times New Roman"/>
              <a:sym typeface="Times New Roman"/>
            </a:endParaRPr>
          </a:p>
          <a:p>
            <a:pPr indent="0" lvl="0" marL="0" rtl="0" algn="l">
              <a:spcBef>
                <a:spcPts val="1600"/>
              </a:spcBef>
              <a:spcAft>
                <a:spcPts val="0"/>
              </a:spcAft>
              <a:buNone/>
            </a:pPr>
            <a:r>
              <a:rPr lang="en">
                <a:latin typeface="Times New Roman"/>
                <a:ea typeface="Times New Roman"/>
                <a:cs typeface="Times New Roman"/>
                <a:sym typeface="Times New Roman"/>
              </a:rPr>
              <a:t>E.g.:</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1600"/>
              </a:spcAft>
              <a:buNone/>
            </a:pPr>
            <a:r>
              <a:t/>
            </a:r>
            <a:endParaRPr>
              <a:latin typeface="Times New Roman"/>
              <a:ea typeface="Times New Roman"/>
              <a:cs typeface="Times New Roman"/>
              <a:sym typeface="Times New Roman"/>
            </a:endParaRPr>
          </a:p>
        </p:txBody>
      </p:sp>
      <p:pic>
        <p:nvPicPr>
          <p:cNvPr id="289" name="Google Shape;289;p50"/>
          <p:cNvPicPr preferRelativeResize="0"/>
          <p:nvPr/>
        </p:nvPicPr>
        <p:blipFill>
          <a:blip r:embed="rId3">
            <a:alphaModFix/>
          </a:blip>
          <a:stretch>
            <a:fillRect/>
          </a:stretch>
        </p:blipFill>
        <p:spPr>
          <a:xfrm>
            <a:off x="4634175" y="608187"/>
            <a:ext cx="4251000" cy="1774113"/>
          </a:xfrm>
          <a:prstGeom prst="rect">
            <a:avLst/>
          </a:prstGeom>
          <a:noFill/>
          <a:ln>
            <a:noFill/>
          </a:ln>
        </p:spPr>
      </p:pic>
      <p:sp>
        <p:nvSpPr>
          <p:cNvPr id="290" name="Google Shape;290;p50"/>
          <p:cNvSpPr txBox="1"/>
          <p:nvPr/>
        </p:nvSpPr>
        <p:spPr>
          <a:xfrm>
            <a:off x="793375" y="3873175"/>
            <a:ext cx="8396700" cy="61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lang="en" sz="1800">
                <a:solidFill>
                  <a:schemeClr val="accent3"/>
                </a:solidFill>
                <a:latin typeface="Times New Roman"/>
                <a:ea typeface="Times New Roman"/>
                <a:cs typeface="Times New Roman"/>
                <a:sym typeface="Times New Roman"/>
              </a:rPr>
              <a:t>28 x 28 x 1 =&gt; 26 x 26 x 16 =&gt; 13 x 13 x 16 =&gt; 11 x 11 x 64 =&gt; 6 x 6 x 64 =&gt; ...</a:t>
            </a:r>
            <a:endParaRPr>
              <a:latin typeface="Average"/>
              <a:ea typeface="Average"/>
              <a:cs typeface="Average"/>
              <a:sym typeface="Average"/>
            </a:endParaRPr>
          </a:p>
        </p:txBody>
      </p:sp>
      <p:sp>
        <p:nvSpPr>
          <p:cNvPr id="291" name="Google Shape;291;p50"/>
          <p:cNvSpPr txBox="1"/>
          <p:nvPr/>
        </p:nvSpPr>
        <p:spPr>
          <a:xfrm>
            <a:off x="1686875" y="3518075"/>
            <a:ext cx="746700" cy="61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Clr>
                <a:srgbClr val="000000"/>
              </a:buClr>
              <a:buSzPts val="1100"/>
              <a:buFont typeface="Arial"/>
              <a:buNone/>
            </a:pPr>
            <a:r>
              <a:rPr b="1" lang="en" sz="1800">
                <a:solidFill>
                  <a:schemeClr val="accent3"/>
                </a:solidFill>
                <a:latin typeface="Times New Roman"/>
                <a:ea typeface="Times New Roman"/>
                <a:cs typeface="Times New Roman"/>
                <a:sym typeface="Times New Roman"/>
              </a:rPr>
              <a:t>Conv</a:t>
            </a:r>
            <a:endParaRPr b="1">
              <a:latin typeface="Average"/>
              <a:ea typeface="Average"/>
              <a:cs typeface="Average"/>
              <a:sym typeface="Average"/>
            </a:endParaRPr>
          </a:p>
        </p:txBody>
      </p:sp>
      <p:sp>
        <p:nvSpPr>
          <p:cNvPr id="292" name="Google Shape;292;p50"/>
          <p:cNvSpPr txBox="1"/>
          <p:nvPr/>
        </p:nvSpPr>
        <p:spPr>
          <a:xfrm>
            <a:off x="4742850" y="3518075"/>
            <a:ext cx="746700" cy="61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chemeClr val="accent3"/>
                </a:solidFill>
                <a:latin typeface="Times New Roman"/>
                <a:ea typeface="Times New Roman"/>
                <a:cs typeface="Times New Roman"/>
                <a:sym typeface="Times New Roman"/>
              </a:rPr>
              <a:t>Conv</a:t>
            </a:r>
            <a:endParaRPr b="1">
              <a:latin typeface="Average"/>
              <a:ea typeface="Average"/>
              <a:cs typeface="Average"/>
              <a:sym typeface="Average"/>
            </a:endParaRPr>
          </a:p>
        </p:txBody>
      </p:sp>
      <p:sp>
        <p:nvSpPr>
          <p:cNvPr id="293" name="Google Shape;293;p50"/>
          <p:cNvSpPr txBox="1"/>
          <p:nvPr/>
        </p:nvSpPr>
        <p:spPr>
          <a:xfrm>
            <a:off x="3291063" y="3518075"/>
            <a:ext cx="746700" cy="61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chemeClr val="accent3"/>
                </a:solidFill>
                <a:latin typeface="Times New Roman"/>
                <a:ea typeface="Times New Roman"/>
                <a:cs typeface="Times New Roman"/>
                <a:sym typeface="Times New Roman"/>
              </a:rPr>
              <a:t>Pool</a:t>
            </a:r>
            <a:endParaRPr b="1">
              <a:latin typeface="Average"/>
              <a:ea typeface="Average"/>
              <a:cs typeface="Average"/>
              <a:sym typeface="Average"/>
            </a:endParaRPr>
          </a:p>
        </p:txBody>
      </p:sp>
      <p:sp>
        <p:nvSpPr>
          <p:cNvPr id="294" name="Google Shape;294;p50"/>
          <p:cNvSpPr txBox="1"/>
          <p:nvPr/>
        </p:nvSpPr>
        <p:spPr>
          <a:xfrm>
            <a:off x="6273313" y="3518075"/>
            <a:ext cx="746700" cy="619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 sz="1800">
                <a:solidFill>
                  <a:schemeClr val="accent3"/>
                </a:solidFill>
                <a:latin typeface="Times New Roman"/>
                <a:ea typeface="Times New Roman"/>
                <a:cs typeface="Times New Roman"/>
                <a:sym typeface="Times New Roman"/>
              </a:rPr>
              <a:t>Pool</a:t>
            </a:r>
            <a:endParaRPr b="1">
              <a:latin typeface="Average"/>
              <a:ea typeface="Average"/>
              <a:cs typeface="Average"/>
              <a:sym typeface="Average"/>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 name="Shape 298"/>
        <p:cNvGrpSpPr/>
        <p:nvPr/>
      </p:nvGrpSpPr>
      <p:grpSpPr>
        <a:xfrm>
          <a:off x="0" y="0"/>
          <a:ext cx="0" cy="0"/>
          <a:chOff x="0" y="0"/>
          <a:chExt cx="0" cy="0"/>
        </a:xfrm>
      </p:grpSpPr>
      <p:sp>
        <p:nvSpPr>
          <p:cNvPr id="299" name="Google Shape;299;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Why use a CNN?</a:t>
            </a:r>
            <a:endParaRPr>
              <a:latin typeface="Times New Roman"/>
              <a:ea typeface="Times New Roman"/>
              <a:cs typeface="Times New Roman"/>
              <a:sym typeface="Times New Roman"/>
            </a:endParaRPr>
          </a:p>
        </p:txBody>
      </p:sp>
      <p:sp>
        <p:nvSpPr>
          <p:cNvPr id="300" name="Google Shape;300;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Shared weights =&gt; reduced number of spatial parameters - focus on features</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Computing a convolution is quick - Winograd FFT:</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Fourier transform of convolution is the product of the Fourier transforms</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Winograd FFT allows fast Fourier transforms</a:t>
            </a:r>
            <a:endParaRPr>
              <a:latin typeface="Times New Roman"/>
              <a:ea typeface="Times New Roman"/>
              <a:cs typeface="Times New Roman"/>
              <a:sym typeface="Times New Roman"/>
            </a:endParaRPr>
          </a:p>
          <a:p>
            <a:pPr indent="-342900" lvl="0" marL="457200" rtl="0" algn="l">
              <a:spcBef>
                <a:spcPts val="1600"/>
              </a:spcBef>
              <a:spcAft>
                <a:spcPts val="1600"/>
              </a:spcAft>
              <a:buSzPts val="1800"/>
              <a:buFont typeface="Times New Roman"/>
              <a:buChar char="●"/>
            </a:pPr>
            <a:r>
              <a:rPr lang="en">
                <a:latin typeface="Times New Roman"/>
                <a:ea typeface="Times New Roman"/>
                <a:cs typeface="Times New Roman"/>
                <a:sym typeface="Times New Roman"/>
              </a:rPr>
              <a:t>Can often be applied to any size of image with same parameters</a:t>
            </a:r>
            <a:endParaRPr>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 name="Shape 304"/>
        <p:cNvGrpSpPr/>
        <p:nvPr/>
      </p:nvGrpSpPr>
      <p:grpSpPr>
        <a:xfrm>
          <a:off x="0" y="0"/>
          <a:ext cx="0" cy="0"/>
          <a:chOff x="0" y="0"/>
          <a:chExt cx="0" cy="0"/>
        </a:xfrm>
      </p:grpSpPr>
      <p:sp>
        <p:nvSpPr>
          <p:cNvPr id="305" name="Google Shape;305;p52"/>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Inductive biases</a:t>
            </a:r>
            <a:endParaRPr>
              <a:latin typeface="Times New Roman"/>
              <a:ea typeface="Times New Roman"/>
              <a:cs typeface="Times New Roman"/>
              <a:sym typeface="Times New Roman"/>
            </a:endParaRPr>
          </a:p>
        </p:txBody>
      </p:sp>
      <p:sp>
        <p:nvSpPr>
          <p:cNvPr id="306" name="Google Shape;306;p52"/>
          <p:cNvSpPr txBox="1"/>
          <p:nvPr>
            <p:ph idx="1" type="body"/>
          </p:nvPr>
        </p:nvSpPr>
        <p:spPr>
          <a:xfrm>
            <a:off x="311700" y="71115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Deliberately less expressive models don’t overfit</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Almost like Bayesian priors, but</a:t>
            </a:r>
            <a:r>
              <a:rPr lang="en">
                <a:latin typeface="Times New Roman"/>
                <a:ea typeface="Times New Roman"/>
                <a:cs typeface="Times New Roman"/>
                <a:sym typeface="Times New Roman"/>
              </a:rPr>
              <a:t> baked into the algorithm</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Linear function =&gt; linear regression</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Simple functions =&gt; various kinds of regularization (L1, L2)</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L1 gives sparse weights</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Can also just prune low-value weights and retrain  (Han et al. 2015)</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Rotational invariance (much less common)</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e.g. Cheng et al. (2016), literally just rotate and enforce similar representations</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sz="1800">
                <a:latin typeface="Times New Roman"/>
                <a:ea typeface="Times New Roman"/>
                <a:cs typeface="Times New Roman"/>
                <a:sym typeface="Times New Roman"/>
              </a:rPr>
              <a:t>Translational invariance =&gt; convolutional neural networks</a:t>
            </a:r>
            <a:endParaRPr>
              <a:latin typeface="Times New Roman"/>
              <a:ea typeface="Times New Roman"/>
              <a:cs typeface="Times New Roman"/>
              <a:sym typeface="Times New Roman"/>
            </a:endParaRPr>
          </a:p>
          <a:p>
            <a:pPr indent="0" lvl="0" marL="0" rtl="0" algn="l">
              <a:spcBef>
                <a:spcPts val="1600"/>
              </a:spcBef>
              <a:spcAft>
                <a:spcPts val="1600"/>
              </a:spcAft>
              <a:buNone/>
            </a:pPr>
            <a:r>
              <a:t/>
            </a:r>
            <a:endParaRPr>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06">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What CNNs learn</a:t>
            </a:r>
            <a:endParaRPr>
              <a:latin typeface="Times New Roman"/>
              <a:ea typeface="Times New Roman"/>
              <a:cs typeface="Times New Roman"/>
              <a:sym typeface="Times New Roman"/>
            </a:endParaRPr>
          </a:p>
        </p:txBody>
      </p:sp>
      <p:pic>
        <p:nvPicPr>
          <p:cNvPr id="312" name="Google Shape;312;p53"/>
          <p:cNvPicPr preferRelativeResize="0"/>
          <p:nvPr/>
        </p:nvPicPr>
        <p:blipFill rotWithShape="1">
          <a:blip r:embed="rId3">
            <a:alphaModFix/>
          </a:blip>
          <a:srcRect b="0" l="0" r="0" t="19588"/>
          <a:stretch/>
        </p:blipFill>
        <p:spPr>
          <a:xfrm>
            <a:off x="1897025" y="1293125"/>
            <a:ext cx="5941799" cy="3399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Notes from previous lecture: sawtooth</a:t>
            </a:r>
            <a:endParaRPr>
              <a:latin typeface="Times New Roman"/>
              <a:ea typeface="Times New Roman"/>
              <a:cs typeface="Times New Roman"/>
              <a:sym typeface="Times New Roman"/>
            </a:endParaRPr>
          </a:p>
        </p:txBody>
      </p:sp>
      <p:sp>
        <p:nvSpPr>
          <p:cNvPr id="116" name="Google Shape;116;p27"/>
          <p:cNvSpPr txBox="1"/>
          <p:nvPr/>
        </p:nvSpPr>
        <p:spPr>
          <a:xfrm>
            <a:off x="1091825" y="3971500"/>
            <a:ext cx="7086000" cy="1105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17" name="Google Shape;117;p27"/>
          <p:cNvSpPr txBox="1"/>
          <p:nvPr>
            <p:ph idx="1" type="body"/>
          </p:nvPr>
        </p:nvSpPr>
        <p:spPr>
          <a:xfrm>
            <a:off x="5007688" y="1040075"/>
            <a:ext cx="3236700" cy="676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Sawtooth function</a:t>
            </a:r>
            <a:endParaRPr>
              <a:latin typeface="Times New Roman"/>
              <a:ea typeface="Times New Roman"/>
              <a:cs typeface="Times New Roman"/>
              <a:sym typeface="Times New Roman"/>
            </a:endParaRPr>
          </a:p>
        </p:txBody>
      </p:sp>
      <p:pic>
        <p:nvPicPr>
          <p:cNvPr id="118" name="Google Shape;118;p27"/>
          <p:cNvPicPr preferRelativeResize="0"/>
          <p:nvPr/>
        </p:nvPicPr>
        <p:blipFill>
          <a:blip r:embed="rId3">
            <a:alphaModFix/>
          </a:blip>
          <a:stretch>
            <a:fillRect/>
          </a:stretch>
        </p:blipFill>
        <p:spPr>
          <a:xfrm>
            <a:off x="5103115" y="1538850"/>
            <a:ext cx="3045876" cy="2284399"/>
          </a:xfrm>
          <a:prstGeom prst="rect">
            <a:avLst/>
          </a:prstGeom>
          <a:noFill/>
          <a:ln>
            <a:noFill/>
          </a:ln>
        </p:spPr>
      </p:pic>
      <p:sp>
        <p:nvSpPr>
          <p:cNvPr id="119" name="Google Shape;119;p27"/>
          <p:cNvSpPr txBox="1"/>
          <p:nvPr>
            <p:ph idx="1" type="body"/>
          </p:nvPr>
        </p:nvSpPr>
        <p:spPr>
          <a:xfrm>
            <a:off x="311700" y="1457275"/>
            <a:ext cx="4574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The sawtooth function with 2</a:t>
            </a:r>
            <a:r>
              <a:rPr baseline="30000" lang="en">
                <a:latin typeface="Times New Roman"/>
                <a:ea typeface="Times New Roman"/>
                <a:cs typeface="Times New Roman"/>
                <a:sym typeface="Times New Roman"/>
              </a:rPr>
              <a:t>n</a:t>
            </a:r>
            <a:r>
              <a:rPr lang="en">
                <a:latin typeface="Times New Roman"/>
                <a:ea typeface="Times New Roman"/>
                <a:cs typeface="Times New Roman"/>
                <a:sym typeface="Times New Roman"/>
              </a:rPr>
              <a:t> pieces can be expressed succinctly with ~3n neurons (Telgarsky 2015) and depth ~2n.</a:t>
            </a:r>
            <a:endParaRPr>
              <a:latin typeface="Times New Roman"/>
              <a:ea typeface="Times New Roman"/>
              <a:cs typeface="Times New Roman"/>
              <a:sym typeface="Times New Roman"/>
            </a:endParaRPr>
          </a:p>
          <a:p>
            <a:pPr indent="-342900" lvl="0" marL="457200" rtl="0" algn="l">
              <a:spcBef>
                <a:spcPts val="1600"/>
              </a:spcBef>
              <a:spcAft>
                <a:spcPts val="1600"/>
              </a:spcAft>
              <a:buSzPts val="1800"/>
              <a:buFont typeface="Times New Roman"/>
              <a:buChar char="●"/>
            </a:pPr>
            <a:r>
              <a:rPr lang="en">
                <a:latin typeface="Times New Roman"/>
                <a:ea typeface="Times New Roman"/>
                <a:cs typeface="Times New Roman"/>
                <a:sym typeface="Times New Roman"/>
              </a:rPr>
              <a:t>The naive shallow implementation takes exponentially more neurons.</a:t>
            </a:r>
            <a:endParaRPr>
              <a:latin typeface="Times New Roman"/>
              <a:ea typeface="Times New Roman"/>
              <a:cs typeface="Times New Roman"/>
              <a:sym typeface="Times New Roman"/>
            </a:endParaRPr>
          </a:p>
        </p:txBody>
      </p:sp>
      <p:pic>
        <p:nvPicPr>
          <p:cNvPr id="120" name="Google Shape;120;p27"/>
          <p:cNvPicPr preferRelativeResize="0"/>
          <p:nvPr/>
        </p:nvPicPr>
        <p:blipFill>
          <a:blip r:embed="rId4">
            <a:alphaModFix/>
          </a:blip>
          <a:stretch>
            <a:fillRect/>
          </a:stretch>
        </p:blipFill>
        <p:spPr>
          <a:xfrm>
            <a:off x="1091825" y="3971500"/>
            <a:ext cx="7057176" cy="144416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 name="Shape 316"/>
        <p:cNvGrpSpPr/>
        <p:nvPr/>
      </p:nvGrpSpPr>
      <p:grpSpPr>
        <a:xfrm>
          <a:off x="0" y="0"/>
          <a:ext cx="0" cy="0"/>
          <a:chOff x="0" y="0"/>
          <a:chExt cx="0" cy="0"/>
        </a:xfrm>
      </p:grpSpPr>
      <p:sp>
        <p:nvSpPr>
          <p:cNvPr id="317" name="Google Shape;317;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Visualizing neurons in a network</a:t>
            </a:r>
            <a:endParaRPr>
              <a:latin typeface="Times New Roman"/>
              <a:ea typeface="Times New Roman"/>
              <a:cs typeface="Times New Roman"/>
              <a:sym typeface="Times New Roman"/>
            </a:endParaRPr>
          </a:p>
        </p:txBody>
      </p:sp>
      <p:sp>
        <p:nvSpPr>
          <p:cNvPr id="318" name="Google Shape;318;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u="sng">
                <a:solidFill>
                  <a:schemeClr val="hlink"/>
                </a:solidFill>
                <a:latin typeface="Times New Roman"/>
                <a:ea typeface="Times New Roman"/>
                <a:cs typeface="Times New Roman"/>
                <a:sym typeface="Times New Roman"/>
                <a:hlinkClick r:id="rId3"/>
              </a:rPr>
              <a:t>https://distill.pub/2017/feature-visualization/</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Visualization by optimizing image to maximize activation at particular neurons/layers.</a:t>
            </a:r>
            <a:endParaRPr>
              <a:latin typeface="Times New Roman"/>
              <a:ea typeface="Times New Roman"/>
              <a:cs typeface="Times New Roman"/>
              <a:sym typeface="Times New Roman"/>
            </a:endParaRPr>
          </a:p>
          <a:p>
            <a:pPr indent="-342900" lvl="0" marL="457200" rtl="0" algn="l">
              <a:spcBef>
                <a:spcPts val="1600"/>
              </a:spcBef>
              <a:spcAft>
                <a:spcPts val="1600"/>
              </a:spcAft>
              <a:buSzPts val="1800"/>
              <a:buFont typeface="Times New Roman"/>
              <a:buChar char="●"/>
            </a:pPr>
            <a:r>
              <a:rPr lang="en">
                <a:latin typeface="Times New Roman"/>
                <a:ea typeface="Times New Roman"/>
                <a:cs typeface="Times New Roman"/>
                <a:sym typeface="Times New Roman"/>
              </a:rPr>
              <a:t>How does this work?</a:t>
            </a:r>
            <a:endParaRPr>
              <a:latin typeface="Times New Roman"/>
              <a:ea typeface="Times New Roman"/>
              <a:cs typeface="Times New Roman"/>
              <a:sym typeface="Times New Roman"/>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Sidenote: DeepDream</a:t>
            </a:r>
            <a:endParaRPr>
              <a:latin typeface="Times New Roman"/>
              <a:ea typeface="Times New Roman"/>
              <a:cs typeface="Times New Roman"/>
              <a:sym typeface="Times New Roman"/>
            </a:endParaRPr>
          </a:p>
        </p:txBody>
      </p:sp>
      <p:pic>
        <p:nvPicPr>
          <p:cNvPr id="324" name="Google Shape;324;p55"/>
          <p:cNvPicPr preferRelativeResize="0"/>
          <p:nvPr/>
        </p:nvPicPr>
        <p:blipFill>
          <a:blip r:embed="rId3">
            <a:alphaModFix/>
          </a:blip>
          <a:stretch>
            <a:fillRect/>
          </a:stretch>
        </p:blipFill>
        <p:spPr>
          <a:xfrm>
            <a:off x="1015025" y="1121575"/>
            <a:ext cx="7113961" cy="3820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Sidenote: DeepDream</a:t>
            </a:r>
            <a:endParaRPr>
              <a:latin typeface="Times New Roman"/>
              <a:ea typeface="Times New Roman"/>
              <a:cs typeface="Times New Roman"/>
              <a:sym typeface="Times New Roman"/>
            </a:endParaRPr>
          </a:p>
        </p:txBody>
      </p:sp>
      <p:pic>
        <p:nvPicPr>
          <p:cNvPr id="330" name="Google Shape;330;p56"/>
          <p:cNvPicPr preferRelativeResize="0"/>
          <p:nvPr/>
        </p:nvPicPr>
        <p:blipFill>
          <a:blip r:embed="rId3">
            <a:alphaModFix/>
          </a:blip>
          <a:stretch>
            <a:fillRect/>
          </a:stretch>
        </p:blipFill>
        <p:spPr>
          <a:xfrm>
            <a:off x="1515763" y="1087175"/>
            <a:ext cx="6112478" cy="3820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57"/>
          <p:cNvSpPr txBox="1"/>
          <p:nvPr>
            <p:ph type="ctrTitle"/>
          </p:nvPr>
        </p:nvSpPr>
        <p:spPr>
          <a:xfrm>
            <a:off x="311700" y="744575"/>
            <a:ext cx="8520600" cy="188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latin typeface="Times New Roman"/>
                <a:ea typeface="Times New Roman"/>
                <a:cs typeface="Times New Roman"/>
                <a:sym typeface="Times New Roman"/>
              </a:rPr>
              <a:t>Some</a:t>
            </a:r>
            <a:r>
              <a:rPr b="1" lang="en" sz="3600">
                <a:latin typeface="Times New Roman"/>
                <a:ea typeface="Times New Roman"/>
                <a:cs typeface="Times New Roman"/>
                <a:sym typeface="Times New Roman"/>
              </a:rPr>
              <a:t> classic CNNs</a:t>
            </a:r>
            <a:endParaRPr b="1" sz="3600">
              <a:latin typeface="Times New Roman"/>
              <a:ea typeface="Times New Roman"/>
              <a:cs typeface="Times New Roman"/>
              <a:sym typeface="Times New Roman"/>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58"/>
          <p:cNvSpPr txBox="1"/>
          <p:nvPr>
            <p:ph type="title"/>
          </p:nvPr>
        </p:nvSpPr>
        <p:spPr>
          <a:xfrm>
            <a:off x="311700" y="1402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LeNet (1998)</a:t>
            </a:r>
            <a:endParaRPr>
              <a:latin typeface="Times New Roman"/>
              <a:ea typeface="Times New Roman"/>
              <a:cs typeface="Times New Roman"/>
              <a:sym typeface="Times New Roman"/>
            </a:endParaRPr>
          </a:p>
        </p:txBody>
      </p:sp>
      <p:pic>
        <p:nvPicPr>
          <p:cNvPr id="341" name="Google Shape;341;p58"/>
          <p:cNvPicPr preferRelativeResize="0"/>
          <p:nvPr/>
        </p:nvPicPr>
        <p:blipFill>
          <a:blip r:embed="rId3">
            <a:alphaModFix/>
          </a:blip>
          <a:stretch>
            <a:fillRect/>
          </a:stretch>
        </p:blipFill>
        <p:spPr>
          <a:xfrm>
            <a:off x="152400" y="2541725"/>
            <a:ext cx="8839200" cy="2444039"/>
          </a:xfrm>
          <a:prstGeom prst="rect">
            <a:avLst/>
          </a:prstGeom>
          <a:noFill/>
          <a:ln>
            <a:noFill/>
          </a:ln>
        </p:spPr>
      </p:pic>
      <p:sp>
        <p:nvSpPr>
          <p:cNvPr id="342" name="Google Shape;342;p58"/>
          <p:cNvSpPr txBox="1"/>
          <p:nvPr>
            <p:ph idx="1" type="body"/>
          </p:nvPr>
        </p:nvSpPr>
        <p:spPr>
          <a:xfrm>
            <a:off x="311700" y="771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Conv: 5x5, pooling: 2x2, tanh activation</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&lt;1% error rate on MNIST</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Kernels not fully connected to all features from previous layer</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Output (originally) computed similarity to ten fixed 84-dimensional vectors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60K parameters</a:t>
            </a:r>
            <a:endParaRPr>
              <a:latin typeface="Times New Roman"/>
              <a:ea typeface="Times New Roman"/>
              <a:cs typeface="Times New Roman"/>
              <a:sym typeface="Times New Roman"/>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AlexNet</a:t>
            </a:r>
            <a:r>
              <a:rPr lang="en">
                <a:latin typeface="Times New Roman"/>
                <a:ea typeface="Times New Roman"/>
                <a:cs typeface="Times New Roman"/>
                <a:sym typeface="Times New Roman"/>
              </a:rPr>
              <a:t> (2012)</a:t>
            </a:r>
            <a:endParaRPr>
              <a:latin typeface="Times New Roman"/>
              <a:ea typeface="Times New Roman"/>
              <a:cs typeface="Times New Roman"/>
              <a:sym typeface="Times New Roman"/>
            </a:endParaRPr>
          </a:p>
        </p:txBody>
      </p:sp>
      <p:sp>
        <p:nvSpPr>
          <p:cNvPr id="348" name="Google Shape;348;p59"/>
          <p:cNvSpPr txBox="1"/>
          <p:nvPr>
            <p:ph idx="1" type="body"/>
          </p:nvPr>
        </p:nvSpPr>
        <p:spPr>
          <a:xfrm>
            <a:off x="311700" y="2775225"/>
            <a:ext cx="8520600" cy="2205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Popularized deep learning by huge improvement ImageNet (</a:t>
            </a:r>
            <a:r>
              <a:rPr b="1" lang="en">
                <a:latin typeface="Times New Roman"/>
                <a:ea typeface="Times New Roman"/>
                <a:cs typeface="Times New Roman"/>
                <a:sym typeface="Times New Roman"/>
              </a:rPr>
              <a:t>15.3%</a:t>
            </a:r>
            <a:r>
              <a:rPr lang="en">
                <a:latin typeface="Times New Roman"/>
                <a:ea typeface="Times New Roman"/>
                <a:cs typeface="Times New Roman"/>
                <a:sym typeface="Times New Roman"/>
              </a:rPr>
              <a:t> error vs 26.2%)</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Implemented on GPU with CUDA</a:t>
            </a:r>
            <a:endParaRPr sz="700">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Conv: 11x11 (stride 4), 5x5 and 3x3, pooling: 3x3 (stride 2), ReLU w/ final softmax</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Dropout (still used to prevent overfitting to small data)</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Local response normalization (not very popular) - normalize activity across features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60M parameters</a:t>
            </a:r>
            <a:endParaRPr>
              <a:latin typeface="Times New Roman"/>
              <a:ea typeface="Times New Roman"/>
              <a:cs typeface="Times New Roman"/>
              <a:sym typeface="Times New Roman"/>
            </a:endParaRPr>
          </a:p>
        </p:txBody>
      </p:sp>
      <p:pic>
        <p:nvPicPr>
          <p:cNvPr id="349" name="Google Shape;349;p59"/>
          <p:cNvPicPr preferRelativeResize="0"/>
          <p:nvPr/>
        </p:nvPicPr>
        <p:blipFill rotWithShape="1">
          <a:blip r:embed="rId3">
            <a:alphaModFix/>
          </a:blip>
          <a:srcRect b="0" l="1506" r="0" t="27614"/>
          <a:stretch/>
        </p:blipFill>
        <p:spPr>
          <a:xfrm>
            <a:off x="3475125" y="560525"/>
            <a:ext cx="5424899" cy="19848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VGG (2014)</a:t>
            </a:r>
            <a:endParaRPr>
              <a:latin typeface="Times New Roman"/>
              <a:ea typeface="Times New Roman"/>
              <a:cs typeface="Times New Roman"/>
              <a:sym typeface="Times New Roman"/>
            </a:endParaRPr>
          </a:p>
        </p:txBody>
      </p:sp>
      <p:sp>
        <p:nvSpPr>
          <p:cNvPr id="355" name="Google Shape;355;p60"/>
          <p:cNvSpPr txBox="1"/>
          <p:nvPr>
            <p:ph idx="1" type="body"/>
          </p:nvPr>
        </p:nvSpPr>
        <p:spPr>
          <a:xfrm>
            <a:off x="311700" y="3272975"/>
            <a:ext cx="8520600" cy="12960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Conv: 3x3, pooling: 2x2, ReLU w/ final softmax</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Quite simple</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At the time, the deepest architecture</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138M parameters</a:t>
            </a:r>
            <a:endParaRPr>
              <a:latin typeface="Times New Roman"/>
              <a:ea typeface="Times New Roman"/>
              <a:cs typeface="Times New Roman"/>
              <a:sym typeface="Times New Roman"/>
            </a:endParaRPr>
          </a:p>
        </p:txBody>
      </p:sp>
      <p:pic>
        <p:nvPicPr>
          <p:cNvPr id="356" name="Google Shape;356;p60"/>
          <p:cNvPicPr preferRelativeResize="0"/>
          <p:nvPr/>
        </p:nvPicPr>
        <p:blipFill>
          <a:blip r:embed="rId3">
            <a:alphaModFix/>
          </a:blip>
          <a:stretch>
            <a:fillRect/>
          </a:stretch>
        </p:blipFill>
        <p:spPr>
          <a:xfrm>
            <a:off x="1049250" y="1170125"/>
            <a:ext cx="7045504" cy="19504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sp>
        <p:nvSpPr>
          <p:cNvPr id="361" name="Google Shape;361;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Inception(V3) (2015)</a:t>
            </a:r>
            <a:endParaRPr>
              <a:latin typeface="Times New Roman"/>
              <a:ea typeface="Times New Roman"/>
              <a:cs typeface="Times New Roman"/>
              <a:sym typeface="Times New Roman"/>
            </a:endParaRPr>
          </a:p>
        </p:txBody>
      </p:sp>
      <p:sp>
        <p:nvSpPr>
          <p:cNvPr id="362" name="Google Shape;362;p61"/>
          <p:cNvSpPr txBox="1"/>
          <p:nvPr>
            <p:ph idx="1" type="body"/>
          </p:nvPr>
        </p:nvSpPr>
        <p:spPr>
          <a:xfrm>
            <a:off x="311700" y="37936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After each conv, also uses ReLU and BatchNorm (we’ll cover in 2 weeks)</a:t>
            </a:r>
            <a:endParaRPr>
              <a:latin typeface="Times New Roman"/>
              <a:ea typeface="Times New Roman"/>
              <a:cs typeface="Times New Roman"/>
              <a:sym typeface="Times New Roman"/>
            </a:endParaRPr>
          </a:p>
        </p:txBody>
      </p:sp>
      <p:pic>
        <p:nvPicPr>
          <p:cNvPr id="363" name="Google Shape;363;p61"/>
          <p:cNvPicPr preferRelativeResize="0"/>
          <p:nvPr/>
        </p:nvPicPr>
        <p:blipFill>
          <a:blip r:embed="rId3">
            <a:alphaModFix/>
          </a:blip>
          <a:stretch>
            <a:fillRect/>
          </a:stretch>
        </p:blipFill>
        <p:spPr>
          <a:xfrm>
            <a:off x="1240938" y="1151700"/>
            <a:ext cx="6662124" cy="29563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That’s pretty complicated</a:t>
            </a:r>
            <a:endParaRPr>
              <a:latin typeface="Times New Roman"/>
              <a:ea typeface="Times New Roman"/>
              <a:cs typeface="Times New Roman"/>
              <a:sym typeface="Times New Roman"/>
            </a:endParaRPr>
          </a:p>
        </p:txBody>
      </p:sp>
      <p:sp>
        <p:nvSpPr>
          <p:cNvPr id="369" name="Google Shape;369;p62"/>
          <p:cNvSpPr txBox="1"/>
          <p:nvPr>
            <p:ph idx="1" type="body"/>
          </p:nvPr>
        </p:nvSpPr>
        <p:spPr>
          <a:xfrm>
            <a:off x="311700" y="107445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It’s built from simple ideas, though.</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Inception module:</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The point is just to include all the different possible kernel sizes.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Iterating some small kernels is similar to using a larger one:</a:t>
            </a:r>
            <a:endParaRPr>
              <a:latin typeface="Times New Roman"/>
              <a:ea typeface="Times New Roman"/>
              <a:cs typeface="Times New Roman"/>
              <a:sym typeface="Times New Roman"/>
            </a:endParaRPr>
          </a:p>
        </p:txBody>
      </p:sp>
      <p:pic>
        <p:nvPicPr>
          <p:cNvPr id="370" name="Google Shape;370;p62"/>
          <p:cNvPicPr preferRelativeResize="0"/>
          <p:nvPr/>
        </p:nvPicPr>
        <p:blipFill>
          <a:blip r:embed="rId3">
            <a:alphaModFix/>
          </a:blip>
          <a:stretch>
            <a:fillRect/>
          </a:stretch>
        </p:blipFill>
        <p:spPr>
          <a:xfrm>
            <a:off x="3527075" y="1921575"/>
            <a:ext cx="2224801" cy="1913676"/>
          </a:xfrm>
          <a:prstGeom prst="rect">
            <a:avLst/>
          </a:prstGeom>
          <a:noFill/>
          <a:ln>
            <a:noFill/>
          </a:ln>
        </p:spPr>
      </p:pic>
      <p:pic>
        <p:nvPicPr>
          <p:cNvPr id="371" name="Google Shape;371;p62"/>
          <p:cNvPicPr preferRelativeResize="0"/>
          <p:nvPr/>
        </p:nvPicPr>
        <p:blipFill>
          <a:blip r:embed="rId4">
            <a:alphaModFix/>
          </a:blip>
          <a:stretch>
            <a:fillRect/>
          </a:stretch>
        </p:blipFill>
        <p:spPr>
          <a:xfrm>
            <a:off x="6977875" y="3142225"/>
            <a:ext cx="1929848" cy="1861924"/>
          </a:xfrm>
          <a:prstGeom prst="rect">
            <a:avLst/>
          </a:prstGeom>
          <a:noFill/>
          <a:ln>
            <a:noFill/>
          </a:ln>
        </p:spPr>
      </p:pic>
      <p:sp>
        <p:nvSpPr>
          <p:cNvPr id="372" name="Google Shape;372;p62"/>
          <p:cNvSpPr txBox="1"/>
          <p:nvPr>
            <p:ph idx="1" type="body"/>
          </p:nvPr>
        </p:nvSpPr>
        <p:spPr>
          <a:xfrm>
            <a:off x="2824977" y="1508450"/>
            <a:ext cx="35568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Original</a:t>
            </a:r>
            <a:endParaRPr>
              <a:latin typeface="Times New Roman"/>
              <a:ea typeface="Times New Roman"/>
              <a:cs typeface="Times New Roman"/>
              <a:sym typeface="Times New Roman"/>
            </a:endParaRPr>
          </a:p>
        </p:txBody>
      </p:sp>
      <p:sp>
        <p:nvSpPr>
          <p:cNvPr id="373" name="Google Shape;373;p62"/>
          <p:cNvSpPr txBox="1"/>
          <p:nvPr>
            <p:ph idx="1" type="body"/>
          </p:nvPr>
        </p:nvSpPr>
        <p:spPr>
          <a:xfrm>
            <a:off x="6185752" y="2760200"/>
            <a:ext cx="35568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Later version</a:t>
            </a:r>
            <a:endParaRPr>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Why the smaller kernels?</a:t>
            </a:r>
            <a:endParaRPr>
              <a:latin typeface="Times New Roman"/>
              <a:ea typeface="Times New Roman"/>
              <a:cs typeface="Times New Roman"/>
              <a:sym typeface="Times New Roman"/>
            </a:endParaRPr>
          </a:p>
        </p:txBody>
      </p:sp>
      <p:sp>
        <p:nvSpPr>
          <p:cNvPr id="379" name="Google Shape;379;p63"/>
          <p:cNvSpPr txBox="1"/>
          <p:nvPr>
            <p:ph idx="1" type="body"/>
          </p:nvPr>
        </p:nvSpPr>
        <p:spPr>
          <a:xfrm>
            <a:off x="311700" y="107445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At first, people thought large kernels were good.</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After all, small ones are a special case.</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And large kernels include longer distance info.</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But, several small ones in series can have a similar impact.</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It’s cheaper - both in parameters and in computation time.</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Now, people mostly use 3x3 (or 1x1).</a:t>
            </a:r>
            <a:endParaRPr>
              <a:latin typeface="Times New Roman"/>
              <a:ea typeface="Times New Roman"/>
              <a:cs typeface="Times New Roman"/>
              <a:sym typeface="Times New Roman"/>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79">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 name="Shape 124"/>
        <p:cNvGrpSpPr/>
        <p:nvPr/>
      </p:nvGrpSpPr>
      <p:grpSpPr>
        <a:xfrm>
          <a:off x="0" y="0"/>
          <a:ext cx="0" cy="0"/>
          <a:chOff x="0" y="0"/>
          <a:chExt cx="0" cy="0"/>
        </a:xfrm>
      </p:grpSpPr>
      <p:sp>
        <p:nvSpPr>
          <p:cNvPr id="125" name="Google Shape;125;p28"/>
          <p:cNvSpPr txBox="1"/>
          <p:nvPr/>
        </p:nvSpPr>
        <p:spPr>
          <a:xfrm>
            <a:off x="152400" y="1105475"/>
            <a:ext cx="4911000" cy="3455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rage"/>
              <a:ea typeface="Average"/>
              <a:cs typeface="Average"/>
              <a:sym typeface="Average"/>
            </a:endParaRPr>
          </a:p>
        </p:txBody>
      </p:sp>
      <p:sp>
        <p:nvSpPr>
          <p:cNvPr id="126" name="Google Shape;126;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Linear regions in ReLU nets </a:t>
            </a:r>
            <a:endParaRPr>
              <a:latin typeface="Times New Roman"/>
              <a:ea typeface="Times New Roman"/>
              <a:cs typeface="Times New Roman"/>
              <a:sym typeface="Times New Roman"/>
            </a:endParaRPr>
          </a:p>
        </p:txBody>
      </p:sp>
      <p:sp>
        <p:nvSpPr>
          <p:cNvPr id="127" name="Google Shape;127;p28"/>
          <p:cNvSpPr txBox="1"/>
          <p:nvPr>
            <p:ph idx="1" type="body"/>
          </p:nvPr>
        </p:nvSpPr>
        <p:spPr>
          <a:xfrm>
            <a:off x="5812925" y="4561200"/>
            <a:ext cx="3236700" cy="420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Hanin &amp; Rolnick (2019)</a:t>
            </a:r>
            <a:endParaRPr>
              <a:latin typeface="Times New Roman"/>
              <a:ea typeface="Times New Roman"/>
              <a:cs typeface="Times New Roman"/>
              <a:sym typeface="Times New Roman"/>
            </a:endParaRPr>
          </a:p>
        </p:txBody>
      </p:sp>
      <p:pic>
        <p:nvPicPr>
          <p:cNvPr id="128" name="Google Shape;128;p28"/>
          <p:cNvPicPr preferRelativeResize="0"/>
          <p:nvPr/>
        </p:nvPicPr>
        <p:blipFill>
          <a:blip r:embed="rId3">
            <a:alphaModFix/>
          </a:blip>
          <a:stretch>
            <a:fillRect/>
          </a:stretch>
        </p:blipFill>
        <p:spPr>
          <a:xfrm>
            <a:off x="5295950" y="1387951"/>
            <a:ext cx="3612550" cy="2803000"/>
          </a:xfrm>
          <a:prstGeom prst="rect">
            <a:avLst/>
          </a:prstGeom>
          <a:noFill/>
          <a:ln>
            <a:noFill/>
          </a:ln>
        </p:spPr>
      </p:pic>
      <p:pic>
        <p:nvPicPr>
          <p:cNvPr id="129" name="Google Shape;129;p28"/>
          <p:cNvPicPr preferRelativeResize="0"/>
          <p:nvPr/>
        </p:nvPicPr>
        <p:blipFill>
          <a:blip r:embed="rId4">
            <a:alphaModFix/>
          </a:blip>
          <a:stretch>
            <a:fillRect/>
          </a:stretch>
        </p:blipFill>
        <p:spPr>
          <a:xfrm>
            <a:off x="228600" y="1170125"/>
            <a:ext cx="4762625" cy="3292887"/>
          </a:xfrm>
          <a:prstGeom prst="rect">
            <a:avLst/>
          </a:prstGeom>
          <a:noFill/>
          <a:ln>
            <a:noFill/>
          </a:ln>
        </p:spPr>
      </p:pic>
      <p:sp>
        <p:nvSpPr>
          <p:cNvPr id="130" name="Google Shape;130;p28"/>
          <p:cNvSpPr txBox="1"/>
          <p:nvPr>
            <p:ph idx="1" type="body"/>
          </p:nvPr>
        </p:nvSpPr>
        <p:spPr>
          <a:xfrm>
            <a:off x="5416000" y="597425"/>
            <a:ext cx="3492600" cy="73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Times New Roman"/>
                <a:ea typeface="Times New Roman"/>
                <a:cs typeface="Times New Roman"/>
                <a:sym typeface="Times New Roman"/>
              </a:rPr>
              <a:t>Plane through 3 MNIST examples Depth 3, width 64 network at init</a:t>
            </a:r>
            <a:endParaRPr>
              <a:latin typeface="Times New Roman"/>
              <a:ea typeface="Times New Roman"/>
              <a:cs typeface="Times New Roman"/>
              <a:sym typeface="Times New Roman"/>
            </a:endParaRPr>
          </a:p>
          <a:p>
            <a:pPr indent="0" lvl="0" marL="0" rtl="0" algn="ctr">
              <a:spcBef>
                <a:spcPts val="1600"/>
              </a:spcBef>
              <a:spcAft>
                <a:spcPts val="1600"/>
              </a:spcAft>
              <a:buNone/>
            </a:pPr>
            <a:r>
              <a:t/>
            </a:r>
            <a:endParaRPr>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3" name="Shape 383"/>
        <p:cNvGrpSpPr/>
        <p:nvPr/>
      </p:nvGrpSpPr>
      <p:grpSpPr>
        <a:xfrm>
          <a:off x="0" y="0"/>
          <a:ext cx="0" cy="0"/>
          <a:chOff x="0" y="0"/>
          <a:chExt cx="0" cy="0"/>
        </a:xfrm>
      </p:grpSpPr>
      <p:sp>
        <p:nvSpPr>
          <p:cNvPr id="384" name="Google Shape;384;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800">
                <a:latin typeface="Times New Roman"/>
                <a:ea typeface="Times New Roman"/>
                <a:cs typeface="Times New Roman"/>
                <a:sym typeface="Times New Roman"/>
              </a:rPr>
              <a:t>Performance of convolutional architectures on ImageNet</a:t>
            </a:r>
            <a:endParaRPr sz="2800">
              <a:latin typeface="Times New Roman"/>
              <a:ea typeface="Times New Roman"/>
              <a:cs typeface="Times New Roman"/>
              <a:sym typeface="Times New Roman"/>
            </a:endParaRPr>
          </a:p>
        </p:txBody>
      </p:sp>
      <p:pic>
        <p:nvPicPr>
          <p:cNvPr id="385" name="Google Shape;385;p64"/>
          <p:cNvPicPr preferRelativeResize="0"/>
          <p:nvPr/>
        </p:nvPicPr>
        <p:blipFill>
          <a:blip r:embed="rId3">
            <a:alphaModFix/>
          </a:blip>
          <a:stretch>
            <a:fillRect/>
          </a:stretch>
        </p:blipFill>
        <p:spPr>
          <a:xfrm>
            <a:off x="1715200" y="1088575"/>
            <a:ext cx="5713608" cy="38209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65"/>
          <p:cNvSpPr txBox="1"/>
          <p:nvPr>
            <p:ph type="ctrTitle"/>
          </p:nvPr>
        </p:nvSpPr>
        <p:spPr>
          <a:xfrm>
            <a:off x="311700" y="744575"/>
            <a:ext cx="8520600" cy="188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latin typeface="Times New Roman"/>
                <a:ea typeface="Times New Roman"/>
                <a:cs typeface="Times New Roman"/>
                <a:sym typeface="Times New Roman"/>
              </a:rPr>
              <a:t>Applications of CNNs</a:t>
            </a:r>
            <a:endParaRPr b="1" sz="3600">
              <a:latin typeface="Times New Roman"/>
              <a:ea typeface="Times New Roman"/>
              <a:cs typeface="Times New Roman"/>
              <a:sym typeface="Times New Roman"/>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Google Shape;395;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Image recognition</a:t>
            </a:r>
            <a:endParaRPr>
              <a:latin typeface="Times New Roman"/>
              <a:ea typeface="Times New Roman"/>
              <a:cs typeface="Times New Roman"/>
              <a:sym typeface="Times New Roman"/>
            </a:endParaRPr>
          </a:p>
        </p:txBody>
      </p:sp>
      <p:pic>
        <p:nvPicPr>
          <p:cNvPr id="396" name="Google Shape;396;p66"/>
          <p:cNvPicPr preferRelativeResize="0"/>
          <p:nvPr/>
        </p:nvPicPr>
        <p:blipFill>
          <a:blip r:embed="rId3">
            <a:alphaModFix/>
          </a:blip>
          <a:stretch>
            <a:fillRect/>
          </a:stretch>
        </p:blipFill>
        <p:spPr>
          <a:xfrm>
            <a:off x="1707263" y="1152475"/>
            <a:ext cx="5729475" cy="3007974"/>
          </a:xfrm>
          <a:prstGeom prst="rect">
            <a:avLst/>
          </a:prstGeom>
          <a:noFill/>
          <a:ln>
            <a:noFill/>
          </a:ln>
        </p:spPr>
      </p:pic>
      <p:sp>
        <p:nvSpPr>
          <p:cNvPr id="397" name="Google Shape;397;p66"/>
          <p:cNvSpPr txBox="1"/>
          <p:nvPr>
            <p:ph idx="1" type="body"/>
          </p:nvPr>
        </p:nvSpPr>
        <p:spPr>
          <a:xfrm>
            <a:off x="1664712" y="4204700"/>
            <a:ext cx="58146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Cornell Lab of Ornithology, Merlin bird identification app (see Van Horn et al. 2015)</a:t>
            </a:r>
            <a:endParaRPr>
              <a:latin typeface="Times New Roman"/>
              <a:ea typeface="Times New Roman"/>
              <a:cs typeface="Times New Roman"/>
              <a:sym typeface="Times New Roman"/>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sp>
        <p:nvSpPr>
          <p:cNvPr id="402" name="Google Shape;402;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Style transfer</a:t>
            </a:r>
            <a:endParaRPr>
              <a:latin typeface="Times New Roman"/>
              <a:ea typeface="Times New Roman"/>
              <a:cs typeface="Times New Roman"/>
              <a:sym typeface="Times New Roman"/>
            </a:endParaRPr>
          </a:p>
        </p:txBody>
      </p:sp>
      <p:pic>
        <p:nvPicPr>
          <p:cNvPr id="403" name="Google Shape;403;p67"/>
          <p:cNvPicPr preferRelativeResize="0"/>
          <p:nvPr/>
        </p:nvPicPr>
        <p:blipFill rotWithShape="1">
          <a:blip r:embed="rId3">
            <a:alphaModFix/>
          </a:blip>
          <a:srcRect b="19106" l="5536" r="8634" t="6950"/>
          <a:stretch/>
        </p:blipFill>
        <p:spPr>
          <a:xfrm>
            <a:off x="4572050" y="618700"/>
            <a:ext cx="3893574" cy="4341123"/>
          </a:xfrm>
          <a:prstGeom prst="rect">
            <a:avLst/>
          </a:prstGeom>
          <a:noFill/>
          <a:ln>
            <a:noFill/>
          </a:ln>
        </p:spPr>
      </p:pic>
      <p:sp>
        <p:nvSpPr>
          <p:cNvPr id="404" name="Google Shape;404;p67"/>
          <p:cNvSpPr txBox="1"/>
          <p:nvPr>
            <p:ph idx="1" type="body"/>
          </p:nvPr>
        </p:nvSpPr>
        <p:spPr>
          <a:xfrm>
            <a:off x="4740427" y="150975"/>
            <a:ext cx="35568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Gatys et al. (2016)</a:t>
            </a:r>
            <a:endParaRPr>
              <a:latin typeface="Times New Roman"/>
              <a:ea typeface="Times New Roman"/>
              <a:cs typeface="Times New Roman"/>
              <a:sym typeface="Times New Roman"/>
            </a:endParaRPr>
          </a:p>
        </p:txBody>
      </p:sp>
      <p:sp>
        <p:nvSpPr>
          <p:cNvPr id="405" name="Google Shape;405;p67"/>
          <p:cNvSpPr txBox="1"/>
          <p:nvPr>
            <p:ph idx="1" type="body"/>
          </p:nvPr>
        </p:nvSpPr>
        <p:spPr>
          <a:xfrm>
            <a:off x="311700" y="1152475"/>
            <a:ext cx="42603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Content is measured by deeper layers.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Style is measured by the correlations between feature vectors at lower layers.</a:t>
            </a:r>
            <a:endParaRPr>
              <a:latin typeface="Times New Roman"/>
              <a:ea typeface="Times New Roman"/>
              <a:cs typeface="Times New Roman"/>
              <a:sym typeface="Times New Roman"/>
            </a:endParaRPr>
          </a:p>
          <a:p>
            <a:pPr indent="0" lvl="0" marL="457200" rtl="0" algn="l">
              <a:spcBef>
                <a:spcPts val="1600"/>
              </a:spcBef>
              <a:spcAft>
                <a:spcPts val="0"/>
              </a:spcAft>
              <a:buNone/>
            </a:pPr>
            <a:r>
              <a:t/>
            </a:r>
            <a:endParaRPr sz="600">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u="sng">
                <a:latin typeface="Times New Roman"/>
                <a:ea typeface="Times New Roman"/>
                <a:cs typeface="Times New Roman"/>
                <a:sym typeface="Times New Roman"/>
              </a:rPr>
              <a:t>Objective 1</a:t>
            </a:r>
            <a:r>
              <a:rPr lang="en">
                <a:latin typeface="Times New Roman"/>
                <a:ea typeface="Times New Roman"/>
                <a:cs typeface="Times New Roman"/>
                <a:sym typeface="Times New Roman"/>
              </a:rPr>
              <a:t>: Minimize content difference between new image and content template.</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u="sng">
                <a:latin typeface="Times New Roman"/>
                <a:ea typeface="Times New Roman"/>
                <a:cs typeface="Times New Roman"/>
                <a:sym typeface="Times New Roman"/>
              </a:rPr>
              <a:t>Objective 2</a:t>
            </a:r>
            <a:r>
              <a:rPr lang="en">
                <a:latin typeface="Times New Roman"/>
                <a:ea typeface="Times New Roman"/>
                <a:cs typeface="Times New Roman"/>
                <a:sym typeface="Times New Roman"/>
              </a:rPr>
              <a:t>: Minimize style difference between new image and style template.</a:t>
            </a:r>
            <a:endParaRPr>
              <a:latin typeface="Times New Roman"/>
              <a:ea typeface="Times New Roman"/>
              <a:cs typeface="Times New Roman"/>
              <a:sym typeface="Times New Roman"/>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Image segmentation</a:t>
            </a:r>
            <a:endParaRPr>
              <a:latin typeface="Times New Roman"/>
              <a:ea typeface="Times New Roman"/>
              <a:cs typeface="Times New Roman"/>
              <a:sym typeface="Times New Roman"/>
            </a:endParaRPr>
          </a:p>
        </p:txBody>
      </p:sp>
      <p:pic>
        <p:nvPicPr>
          <p:cNvPr id="411" name="Google Shape;411;p68"/>
          <p:cNvPicPr preferRelativeResize="0"/>
          <p:nvPr/>
        </p:nvPicPr>
        <p:blipFill>
          <a:blip r:embed="rId3">
            <a:alphaModFix/>
          </a:blip>
          <a:stretch>
            <a:fillRect/>
          </a:stretch>
        </p:blipFill>
        <p:spPr>
          <a:xfrm>
            <a:off x="322625" y="1844375"/>
            <a:ext cx="4570926" cy="3045325"/>
          </a:xfrm>
          <a:prstGeom prst="rect">
            <a:avLst/>
          </a:prstGeom>
          <a:noFill/>
          <a:ln>
            <a:noFill/>
          </a:ln>
        </p:spPr>
      </p:pic>
      <p:sp>
        <p:nvSpPr>
          <p:cNvPr id="412" name="Google Shape;412;p68"/>
          <p:cNvSpPr txBox="1"/>
          <p:nvPr>
            <p:ph idx="1" type="body"/>
          </p:nvPr>
        </p:nvSpPr>
        <p:spPr>
          <a:xfrm>
            <a:off x="829690" y="1337600"/>
            <a:ext cx="35568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U-Net (Ronneberger et al. 2015)</a:t>
            </a:r>
            <a:endParaRPr>
              <a:latin typeface="Times New Roman"/>
              <a:ea typeface="Times New Roman"/>
              <a:cs typeface="Times New Roman"/>
              <a:sym typeface="Times New Roman"/>
            </a:endParaRPr>
          </a:p>
        </p:txBody>
      </p:sp>
      <p:pic>
        <p:nvPicPr>
          <p:cNvPr id="413" name="Google Shape;413;p68"/>
          <p:cNvPicPr preferRelativeResize="0"/>
          <p:nvPr/>
        </p:nvPicPr>
        <p:blipFill>
          <a:blip r:embed="rId4">
            <a:alphaModFix/>
          </a:blip>
          <a:stretch>
            <a:fillRect/>
          </a:stretch>
        </p:blipFill>
        <p:spPr>
          <a:xfrm>
            <a:off x="5149801" y="2132688"/>
            <a:ext cx="3793249" cy="1859099"/>
          </a:xfrm>
          <a:prstGeom prst="rect">
            <a:avLst/>
          </a:prstGeom>
          <a:noFill/>
          <a:ln>
            <a:noFill/>
          </a:ln>
        </p:spPr>
      </p:pic>
      <p:sp>
        <p:nvSpPr>
          <p:cNvPr id="414" name="Google Shape;414;p68"/>
          <p:cNvSpPr txBox="1"/>
          <p:nvPr>
            <p:ph idx="1" type="body"/>
          </p:nvPr>
        </p:nvSpPr>
        <p:spPr>
          <a:xfrm>
            <a:off x="5275490" y="1261400"/>
            <a:ext cx="35568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Segmenting biological cell membranes</a:t>
            </a:r>
            <a:endParaRPr>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8" name="Shape 418"/>
        <p:cNvGrpSpPr/>
        <p:nvPr/>
      </p:nvGrpSpPr>
      <p:grpSpPr>
        <a:xfrm>
          <a:off x="0" y="0"/>
          <a:ext cx="0" cy="0"/>
          <a:chOff x="0" y="0"/>
          <a:chExt cx="0" cy="0"/>
        </a:xfrm>
      </p:grpSpPr>
      <p:sp>
        <p:nvSpPr>
          <p:cNvPr id="419" name="Google Shape;419;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Insights of U-Net</a:t>
            </a:r>
            <a:endParaRPr>
              <a:latin typeface="Times New Roman"/>
              <a:ea typeface="Times New Roman"/>
              <a:cs typeface="Times New Roman"/>
              <a:sym typeface="Times New Roman"/>
            </a:endParaRPr>
          </a:p>
        </p:txBody>
      </p:sp>
      <p:sp>
        <p:nvSpPr>
          <p:cNvPr id="420" name="Google Shape;420;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“Up-convolution”</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Fixes the problem of s</a:t>
            </a:r>
            <a:r>
              <a:rPr lang="en">
                <a:latin typeface="Times New Roman"/>
                <a:ea typeface="Times New Roman"/>
                <a:cs typeface="Times New Roman"/>
                <a:sym typeface="Times New Roman"/>
              </a:rPr>
              <a:t>hrinking images with CNNs</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One example of how to make “fully convolutional” nets: pixels to pixels</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“Up-convolution” is just upsampling, then convolution</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Allows for refinement of the upsample by learned weights</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Goes along with decreasing the number of feature channels</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Not the same as “de-convolution”.</a:t>
            </a:r>
            <a:endParaRPr>
              <a:latin typeface="Times New Roman"/>
              <a:ea typeface="Times New Roman"/>
              <a:cs typeface="Times New Roman"/>
              <a:sym typeface="Times New Roman"/>
            </a:endParaRPr>
          </a:p>
          <a:p>
            <a:pPr indent="-342900" lvl="0" marL="457200" rtl="0" algn="l">
              <a:spcBef>
                <a:spcPts val="1600"/>
              </a:spcBef>
              <a:spcAft>
                <a:spcPts val="1600"/>
              </a:spcAft>
              <a:buSzPts val="1800"/>
              <a:buFont typeface="Times New Roman"/>
              <a:buChar char="●"/>
            </a:pPr>
            <a:r>
              <a:rPr lang="en">
                <a:latin typeface="Times New Roman"/>
                <a:ea typeface="Times New Roman"/>
                <a:cs typeface="Times New Roman"/>
                <a:sym typeface="Times New Roman"/>
              </a:rPr>
              <a:t>Connections across the “U” in the architecture</a:t>
            </a:r>
            <a:endParaRPr>
              <a:latin typeface="Times New Roman"/>
              <a:ea typeface="Times New Roman"/>
              <a:cs typeface="Times New Roman"/>
              <a:sym typeface="Times New Roman"/>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4" name="Shape 424"/>
        <p:cNvGrpSpPr/>
        <p:nvPr/>
      </p:nvGrpSpPr>
      <p:grpSpPr>
        <a:xfrm>
          <a:off x="0" y="0"/>
          <a:ext cx="0" cy="0"/>
          <a:chOff x="0" y="0"/>
          <a:chExt cx="0" cy="0"/>
        </a:xfrm>
      </p:grpSpPr>
      <p:sp>
        <p:nvSpPr>
          <p:cNvPr id="425" name="Google Shape;425;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3D convolution</a:t>
            </a:r>
            <a:endParaRPr>
              <a:latin typeface="Times New Roman"/>
              <a:ea typeface="Times New Roman"/>
              <a:cs typeface="Times New Roman"/>
              <a:sym typeface="Times New Roman"/>
            </a:endParaRPr>
          </a:p>
        </p:txBody>
      </p:sp>
      <p:pic>
        <p:nvPicPr>
          <p:cNvPr id="426" name="Google Shape;426;p70"/>
          <p:cNvPicPr preferRelativeResize="0"/>
          <p:nvPr/>
        </p:nvPicPr>
        <p:blipFill>
          <a:blip r:embed="rId3">
            <a:alphaModFix/>
          </a:blip>
          <a:stretch>
            <a:fillRect/>
          </a:stretch>
        </p:blipFill>
        <p:spPr>
          <a:xfrm>
            <a:off x="1997949" y="1050025"/>
            <a:ext cx="6777371" cy="1607275"/>
          </a:xfrm>
          <a:prstGeom prst="rect">
            <a:avLst/>
          </a:prstGeom>
          <a:noFill/>
          <a:ln>
            <a:noFill/>
          </a:ln>
        </p:spPr>
      </p:pic>
      <p:pic>
        <p:nvPicPr>
          <p:cNvPr id="427" name="Google Shape;427;p70"/>
          <p:cNvPicPr preferRelativeResize="0"/>
          <p:nvPr/>
        </p:nvPicPr>
        <p:blipFill>
          <a:blip r:embed="rId4">
            <a:alphaModFix/>
          </a:blip>
          <a:stretch>
            <a:fillRect/>
          </a:stretch>
        </p:blipFill>
        <p:spPr>
          <a:xfrm>
            <a:off x="2047250" y="3201300"/>
            <a:ext cx="6678770" cy="1759699"/>
          </a:xfrm>
          <a:prstGeom prst="rect">
            <a:avLst/>
          </a:prstGeom>
          <a:noFill/>
          <a:ln>
            <a:noFill/>
          </a:ln>
        </p:spPr>
      </p:pic>
      <p:sp>
        <p:nvSpPr>
          <p:cNvPr id="428" name="Google Shape;428;p70"/>
          <p:cNvSpPr txBox="1"/>
          <p:nvPr>
            <p:ph idx="1" type="body"/>
          </p:nvPr>
        </p:nvSpPr>
        <p:spPr>
          <a:xfrm>
            <a:off x="3554388" y="637050"/>
            <a:ext cx="36645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Motion in videos - Tran et al. (2015)</a:t>
            </a:r>
            <a:endParaRPr>
              <a:latin typeface="Times New Roman"/>
              <a:ea typeface="Times New Roman"/>
              <a:cs typeface="Times New Roman"/>
              <a:sym typeface="Times New Roman"/>
            </a:endParaRPr>
          </a:p>
        </p:txBody>
      </p:sp>
      <p:sp>
        <p:nvSpPr>
          <p:cNvPr id="429" name="Google Shape;429;p70"/>
          <p:cNvSpPr txBox="1"/>
          <p:nvPr>
            <p:ph idx="1" type="body"/>
          </p:nvPr>
        </p:nvSpPr>
        <p:spPr>
          <a:xfrm>
            <a:off x="2805151" y="2765800"/>
            <a:ext cx="51630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Objects from images w/ depths - Song &amp; Xiao (2016)  </a:t>
            </a:r>
            <a:endParaRPr>
              <a:latin typeface="Times New Roman"/>
              <a:ea typeface="Times New Roman"/>
              <a:cs typeface="Times New Roman"/>
              <a:sym typeface="Times New Roman"/>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7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Speech recognition</a:t>
            </a:r>
            <a:endParaRPr>
              <a:latin typeface="Times New Roman"/>
              <a:ea typeface="Times New Roman"/>
              <a:cs typeface="Times New Roman"/>
              <a:sym typeface="Times New Roman"/>
            </a:endParaRPr>
          </a:p>
        </p:txBody>
      </p:sp>
      <p:pic>
        <p:nvPicPr>
          <p:cNvPr id="435" name="Google Shape;435;p71"/>
          <p:cNvPicPr preferRelativeResize="0"/>
          <p:nvPr/>
        </p:nvPicPr>
        <p:blipFill>
          <a:blip r:embed="rId3">
            <a:alphaModFix/>
          </a:blip>
          <a:stretch>
            <a:fillRect/>
          </a:stretch>
        </p:blipFill>
        <p:spPr>
          <a:xfrm>
            <a:off x="3446815" y="1017725"/>
            <a:ext cx="5591835" cy="2923600"/>
          </a:xfrm>
          <a:prstGeom prst="rect">
            <a:avLst/>
          </a:prstGeom>
          <a:noFill/>
          <a:ln>
            <a:noFill/>
          </a:ln>
        </p:spPr>
      </p:pic>
      <p:sp>
        <p:nvSpPr>
          <p:cNvPr id="436" name="Google Shape;436;p71"/>
          <p:cNvSpPr txBox="1"/>
          <p:nvPr>
            <p:ph idx="1" type="body"/>
          </p:nvPr>
        </p:nvSpPr>
        <p:spPr>
          <a:xfrm>
            <a:off x="4464327" y="445025"/>
            <a:ext cx="3556800" cy="719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Zhang et al. 2017</a:t>
            </a:r>
            <a:endParaRPr>
              <a:latin typeface="Times New Roman"/>
              <a:ea typeface="Times New Roman"/>
              <a:cs typeface="Times New Roman"/>
              <a:sym typeface="Times New Roman"/>
            </a:endParaRPr>
          </a:p>
        </p:txBody>
      </p:sp>
      <p:sp>
        <p:nvSpPr>
          <p:cNvPr id="437" name="Google Shape;437;p71"/>
          <p:cNvSpPr txBox="1"/>
          <p:nvPr>
            <p:ph idx="1" type="body"/>
          </p:nvPr>
        </p:nvSpPr>
        <p:spPr>
          <a:xfrm>
            <a:off x="311700" y="3988175"/>
            <a:ext cx="8520600" cy="10323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CNN competitive with RNNs (e.g. LSTMs)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10 layers, 3x5 conv, 3x1 pooling - deep enough for temporal dependencies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TIMIT task, classifying phonemes</a:t>
            </a:r>
            <a:endParaRPr>
              <a:latin typeface="Times New Roman"/>
              <a:ea typeface="Times New Roman"/>
              <a:cs typeface="Times New Roman"/>
              <a:sym typeface="Times New Roman"/>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1" name="Shape 441"/>
        <p:cNvGrpSpPr/>
        <p:nvPr/>
      </p:nvGrpSpPr>
      <p:grpSpPr>
        <a:xfrm>
          <a:off x="0" y="0"/>
          <a:ext cx="0" cy="0"/>
          <a:chOff x="0" y="0"/>
          <a:chExt cx="0" cy="0"/>
        </a:xfrm>
      </p:grpSpPr>
      <p:sp>
        <p:nvSpPr>
          <p:cNvPr id="442" name="Google Shape;442;p7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Graph convolution</a:t>
            </a:r>
            <a:endParaRPr>
              <a:latin typeface="Times New Roman"/>
              <a:ea typeface="Times New Roman"/>
              <a:cs typeface="Times New Roman"/>
              <a:sym typeface="Times New Roman"/>
            </a:endParaRPr>
          </a:p>
        </p:txBody>
      </p:sp>
      <p:sp>
        <p:nvSpPr>
          <p:cNvPr id="443" name="Google Shape;443;p7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For a full intro: </a:t>
            </a:r>
            <a:r>
              <a:rPr lang="en" u="sng">
                <a:solidFill>
                  <a:schemeClr val="hlink"/>
                </a:solidFill>
                <a:latin typeface="Times New Roman"/>
                <a:ea typeface="Times New Roman"/>
                <a:cs typeface="Times New Roman"/>
                <a:sym typeface="Times New Roman"/>
                <a:hlinkClick r:id="rId3"/>
              </a:rPr>
              <a:t>https://tkipf.github.io/graph-convolutional-networks/</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Basic idea:</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A convolution for matrices is a “local” combination of entries in the matrix</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Can do the same thing for a graph</a:t>
            </a:r>
            <a:endParaRPr>
              <a:latin typeface="Times New Roman"/>
              <a:ea typeface="Times New Roman"/>
              <a:cs typeface="Times New Roman"/>
              <a:sym typeface="Times New Roman"/>
            </a:endParaRPr>
          </a:p>
          <a:p>
            <a:pPr indent="-317500" lvl="1" marL="914400" rtl="0" algn="l">
              <a:spcBef>
                <a:spcPts val="0"/>
              </a:spcBef>
              <a:spcAft>
                <a:spcPts val="0"/>
              </a:spcAft>
              <a:buSzPts val="1400"/>
              <a:buFont typeface="Times New Roman"/>
              <a:buChar char="○"/>
            </a:pPr>
            <a:r>
              <a:rPr lang="en">
                <a:latin typeface="Times New Roman"/>
                <a:ea typeface="Times New Roman"/>
                <a:cs typeface="Times New Roman"/>
                <a:sym typeface="Times New Roman"/>
              </a:rPr>
              <a:t>Here, “local” is whatever nodes a node is adjacent to</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Just the tip of an iceberg…</a:t>
            </a:r>
            <a:endParaRPr>
              <a:latin typeface="Times New Roman"/>
              <a:ea typeface="Times New Roman"/>
              <a:cs typeface="Times New Roman"/>
              <a:sym typeface="Times New Roman"/>
            </a:endParaRPr>
          </a:p>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Used in learning stuff about molecules, citations, social networks, etc.</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a:latin typeface="Times New Roman"/>
              <a:ea typeface="Times New Roman"/>
              <a:cs typeface="Times New Roman"/>
              <a:sym typeface="Times New Roman"/>
            </a:endParaRPr>
          </a:p>
          <a:p>
            <a:pPr indent="0" lvl="0" marL="0" rtl="0" algn="l">
              <a:spcBef>
                <a:spcPts val="1600"/>
              </a:spcBef>
              <a:spcAft>
                <a:spcPts val="0"/>
              </a:spcAft>
              <a:buNone/>
            </a:pPr>
            <a:r>
              <a:t/>
            </a:r>
            <a:endParaRPr>
              <a:latin typeface="Times New Roman"/>
              <a:ea typeface="Times New Roman"/>
              <a:cs typeface="Times New Roman"/>
              <a:sym typeface="Times New Roman"/>
            </a:endParaRPr>
          </a:p>
          <a:p>
            <a:pPr indent="0" lvl="0" marL="457200" rtl="0" algn="l">
              <a:spcBef>
                <a:spcPts val="1600"/>
              </a:spcBef>
              <a:spcAft>
                <a:spcPts val="1600"/>
              </a:spcAft>
              <a:buNone/>
            </a:pPr>
            <a:r>
              <a:t/>
            </a:r>
            <a:endParaRPr>
              <a:latin typeface="Times New Roman"/>
              <a:ea typeface="Times New Roman"/>
              <a:cs typeface="Times New Roman"/>
              <a:sym typeface="Times New Roman"/>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73"/>
          <p:cNvSpPr txBox="1"/>
          <p:nvPr>
            <p:ph type="ctrTitle"/>
          </p:nvPr>
        </p:nvSpPr>
        <p:spPr>
          <a:xfrm>
            <a:off x="311700" y="744575"/>
            <a:ext cx="8520600" cy="188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latin typeface="Times New Roman"/>
                <a:ea typeface="Times New Roman"/>
                <a:cs typeface="Times New Roman"/>
                <a:sym typeface="Times New Roman"/>
              </a:rPr>
              <a:t>CNNs in PyTorch</a:t>
            </a:r>
            <a:endParaRPr b="1" sz="3600">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Google Shape;135;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Linear regions in ReLU nets </a:t>
            </a:r>
            <a:endParaRPr>
              <a:latin typeface="Times New Roman"/>
              <a:ea typeface="Times New Roman"/>
              <a:cs typeface="Times New Roman"/>
              <a:sym typeface="Times New Roman"/>
            </a:endParaRPr>
          </a:p>
        </p:txBody>
      </p:sp>
      <p:sp>
        <p:nvSpPr>
          <p:cNvPr id="136" name="Google Shape;136;p29"/>
          <p:cNvSpPr txBox="1"/>
          <p:nvPr>
            <p:ph idx="1" type="body"/>
          </p:nvPr>
        </p:nvSpPr>
        <p:spPr>
          <a:xfrm>
            <a:off x="311700" y="1457275"/>
            <a:ext cx="83808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u="sng">
                <a:latin typeface="Times New Roman"/>
                <a:ea typeface="Times New Roman"/>
                <a:cs typeface="Times New Roman"/>
                <a:sym typeface="Times New Roman"/>
              </a:rPr>
              <a:t>First moral</a:t>
            </a:r>
            <a:r>
              <a:rPr lang="en">
                <a:latin typeface="Times New Roman"/>
                <a:ea typeface="Times New Roman"/>
                <a:cs typeface="Times New Roman"/>
                <a:sym typeface="Times New Roman"/>
              </a:rPr>
              <a:t>: not nearly as many regions as expected, at least at init</a:t>
            </a:r>
            <a:endParaRPr>
              <a:latin typeface="Times New Roman"/>
              <a:ea typeface="Times New Roman"/>
              <a:cs typeface="Times New Roman"/>
              <a:sym typeface="Times New Roman"/>
            </a:endParaRPr>
          </a:p>
          <a:p>
            <a:pPr indent="-317500" lvl="1" marL="914400" rtl="0" algn="l">
              <a:spcBef>
                <a:spcPts val="1600"/>
              </a:spcBef>
              <a:spcAft>
                <a:spcPts val="0"/>
              </a:spcAft>
              <a:buSzPts val="1400"/>
              <a:buFont typeface="Times New Roman"/>
              <a:buChar char="○"/>
            </a:pPr>
            <a:r>
              <a:rPr lang="en">
                <a:latin typeface="Times New Roman"/>
                <a:ea typeface="Times New Roman"/>
                <a:cs typeface="Times New Roman"/>
                <a:sym typeface="Times New Roman"/>
              </a:rPr>
              <a:t>The nets aren’t nearly as complex as they can be - implicit regularization?</a:t>
            </a:r>
            <a:endParaRPr>
              <a:latin typeface="Times New Roman"/>
              <a:ea typeface="Times New Roman"/>
              <a:cs typeface="Times New Roman"/>
              <a:sym typeface="Times New Roman"/>
            </a:endParaRPr>
          </a:p>
          <a:p>
            <a:pPr indent="-342900" lvl="0" marL="457200" rtl="0" algn="l">
              <a:spcBef>
                <a:spcPts val="1600"/>
              </a:spcBef>
              <a:spcAft>
                <a:spcPts val="1600"/>
              </a:spcAft>
              <a:buSzPts val="1800"/>
              <a:buFont typeface="Times New Roman"/>
              <a:buChar char="●"/>
            </a:pPr>
            <a:r>
              <a:rPr lang="en" u="sng">
                <a:latin typeface="Times New Roman"/>
                <a:ea typeface="Times New Roman"/>
                <a:cs typeface="Times New Roman"/>
                <a:sym typeface="Times New Roman"/>
              </a:rPr>
              <a:t>Second moral</a:t>
            </a:r>
            <a:r>
              <a:rPr lang="en">
                <a:latin typeface="Times New Roman"/>
                <a:ea typeface="Times New Roman"/>
                <a:cs typeface="Times New Roman"/>
                <a:sym typeface="Times New Roman"/>
              </a:rPr>
              <a:t>: the # of regions decreases, then increases again, during training</a:t>
            </a:r>
            <a:endParaRPr>
              <a:latin typeface="Times New Roman"/>
              <a:ea typeface="Times New Roman"/>
              <a:cs typeface="Times New Roman"/>
              <a:sym typeface="Times New Roman"/>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7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Defining a CNN in PyTorch</a:t>
            </a:r>
            <a:endParaRPr>
              <a:latin typeface="Times New Roman"/>
              <a:ea typeface="Times New Roman"/>
              <a:cs typeface="Times New Roman"/>
              <a:sym typeface="Times New Roman"/>
            </a:endParaRPr>
          </a:p>
        </p:txBody>
      </p:sp>
      <p:pic>
        <p:nvPicPr>
          <p:cNvPr id="454" name="Google Shape;454;p74"/>
          <p:cNvPicPr preferRelativeResize="0"/>
          <p:nvPr/>
        </p:nvPicPr>
        <p:blipFill>
          <a:blip r:embed="rId3">
            <a:alphaModFix/>
          </a:blip>
          <a:stretch>
            <a:fillRect/>
          </a:stretch>
        </p:blipFill>
        <p:spPr>
          <a:xfrm>
            <a:off x="2802813" y="1136200"/>
            <a:ext cx="3538374" cy="3164199"/>
          </a:xfrm>
          <a:prstGeom prst="rect">
            <a:avLst/>
          </a:prstGeom>
          <a:noFill/>
          <a:ln>
            <a:noFill/>
          </a:ln>
        </p:spPr>
      </p:pic>
      <p:sp>
        <p:nvSpPr>
          <p:cNvPr id="455" name="Google Shape;455;p74"/>
          <p:cNvSpPr txBox="1"/>
          <p:nvPr>
            <p:ph idx="1" type="body"/>
          </p:nvPr>
        </p:nvSpPr>
        <p:spPr>
          <a:xfrm>
            <a:off x="1593300" y="4370575"/>
            <a:ext cx="5957400" cy="535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latin typeface="Times New Roman"/>
                <a:ea typeface="Times New Roman"/>
                <a:cs typeface="Times New Roman"/>
                <a:sym typeface="Times New Roman"/>
              </a:rPr>
              <a:t>https://pytorch.org/docs/stable/nn.html#convolution-functions</a:t>
            </a:r>
            <a:endParaRPr>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Linear regions in ReLU nets </a:t>
            </a:r>
            <a:endParaRPr>
              <a:latin typeface="Times New Roman"/>
              <a:ea typeface="Times New Roman"/>
              <a:cs typeface="Times New Roman"/>
              <a:sym typeface="Times New Roman"/>
            </a:endParaRPr>
          </a:p>
        </p:txBody>
      </p:sp>
      <p:sp>
        <p:nvSpPr>
          <p:cNvPr id="142" name="Google Shape;142;p30"/>
          <p:cNvSpPr txBox="1"/>
          <p:nvPr>
            <p:ph idx="1" type="body"/>
          </p:nvPr>
        </p:nvSpPr>
        <p:spPr>
          <a:xfrm>
            <a:off x="5812925" y="4561200"/>
            <a:ext cx="3236700" cy="420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Hanin &amp; Rolnick (2019)</a:t>
            </a:r>
            <a:endParaRPr>
              <a:latin typeface="Times New Roman"/>
              <a:ea typeface="Times New Roman"/>
              <a:cs typeface="Times New Roman"/>
              <a:sym typeface="Times New Roman"/>
            </a:endParaRPr>
          </a:p>
        </p:txBody>
      </p:sp>
      <p:pic>
        <p:nvPicPr>
          <p:cNvPr id="143" name="Google Shape;143;p30"/>
          <p:cNvPicPr preferRelativeResize="0"/>
          <p:nvPr/>
        </p:nvPicPr>
        <p:blipFill>
          <a:blip r:embed="rId3">
            <a:alphaModFix/>
          </a:blip>
          <a:stretch>
            <a:fillRect/>
          </a:stretch>
        </p:blipFill>
        <p:spPr>
          <a:xfrm>
            <a:off x="169938" y="1772025"/>
            <a:ext cx="2847067" cy="2209050"/>
          </a:xfrm>
          <a:prstGeom prst="rect">
            <a:avLst/>
          </a:prstGeom>
          <a:noFill/>
          <a:ln>
            <a:noFill/>
          </a:ln>
        </p:spPr>
      </p:pic>
      <p:pic>
        <p:nvPicPr>
          <p:cNvPr id="144" name="Google Shape;144;p30"/>
          <p:cNvPicPr preferRelativeResize="0"/>
          <p:nvPr/>
        </p:nvPicPr>
        <p:blipFill>
          <a:blip r:embed="rId4">
            <a:alphaModFix/>
          </a:blip>
          <a:stretch>
            <a:fillRect/>
          </a:stretch>
        </p:blipFill>
        <p:spPr>
          <a:xfrm>
            <a:off x="3155333" y="1772025"/>
            <a:ext cx="2840205" cy="2209050"/>
          </a:xfrm>
          <a:prstGeom prst="rect">
            <a:avLst/>
          </a:prstGeom>
          <a:noFill/>
          <a:ln>
            <a:noFill/>
          </a:ln>
        </p:spPr>
      </p:pic>
      <p:pic>
        <p:nvPicPr>
          <p:cNvPr id="145" name="Google Shape;145;p30"/>
          <p:cNvPicPr preferRelativeResize="0"/>
          <p:nvPr/>
        </p:nvPicPr>
        <p:blipFill>
          <a:blip r:embed="rId5">
            <a:alphaModFix/>
          </a:blip>
          <a:stretch>
            <a:fillRect/>
          </a:stretch>
        </p:blipFill>
        <p:spPr>
          <a:xfrm>
            <a:off x="6133862" y="1772025"/>
            <a:ext cx="2840200" cy="2209042"/>
          </a:xfrm>
          <a:prstGeom prst="rect">
            <a:avLst/>
          </a:prstGeom>
          <a:noFill/>
          <a:ln>
            <a:noFill/>
          </a:ln>
        </p:spPr>
      </p:pic>
      <p:sp>
        <p:nvSpPr>
          <p:cNvPr id="146" name="Google Shape;146;p30"/>
          <p:cNvSpPr txBox="1"/>
          <p:nvPr>
            <p:ph idx="1" type="body"/>
          </p:nvPr>
        </p:nvSpPr>
        <p:spPr>
          <a:xfrm>
            <a:off x="-24875" y="1274350"/>
            <a:ext cx="3236700" cy="420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Initialization</a:t>
            </a:r>
            <a:endParaRPr>
              <a:latin typeface="Times New Roman"/>
              <a:ea typeface="Times New Roman"/>
              <a:cs typeface="Times New Roman"/>
              <a:sym typeface="Times New Roman"/>
            </a:endParaRPr>
          </a:p>
        </p:txBody>
      </p:sp>
      <p:sp>
        <p:nvSpPr>
          <p:cNvPr id="147" name="Google Shape;147;p30"/>
          <p:cNvSpPr txBox="1"/>
          <p:nvPr>
            <p:ph idx="1" type="body"/>
          </p:nvPr>
        </p:nvSpPr>
        <p:spPr>
          <a:xfrm>
            <a:off x="2953650" y="1274350"/>
            <a:ext cx="3236700" cy="420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Epoch 1</a:t>
            </a:r>
            <a:endParaRPr>
              <a:latin typeface="Times New Roman"/>
              <a:ea typeface="Times New Roman"/>
              <a:cs typeface="Times New Roman"/>
              <a:sym typeface="Times New Roman"/>
            </a:endParaRPr>
          </a:p>
        </p:txBody>
      </p:sp>
      <p:sp>
        <p:nvSpPr>
          <p:cNvPr id="148" name="Google Shape;148;p30"/>
          <p:cNvSpPr txBox="1"/>
          <p:nvPr>
            <p:ph idx="1" type="body"/>
          </p:nvPr>
        </p:nvSpPr>
        <p:spPr>
          <a:xfrm>
            <a:off x="5935613" y="1274350"/>
            <a:ext cx="3236700" cy="420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latin typeface="Times New Roman"/>
                <a:ea typeface="Times New Roman"/>
                <a:cs typeface="Times New Roman"/>
                <a:sym typeface="Times New Roman"/>
              </a:rPr>
              <a:t>Epoch 20</a:t>
            </a:r>
            <a:endParaRPr>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Possible connection to generalization/memorization</a:t>
            </a:r>
            <a:endParaRPr>
              <a:latin typeface="Times New Roman"/>
              <a:ea typeface="Times New Roman"/>
              <a:cs typeface="Times New Roman"/>
              <a:sym typeface="Times New Roman"/>
            </a:endParaRPr>
          </a:p>
        </p:txBody>
      </p:sp>
      <p:sp>
        <p:nvSpPr>
          <p:cNvPr id="154" name="Google Shape;154;p31"/>
          <p:cNvSpPr txBox="1"/>
          <p:nvPr>
            <p:ph idx="1" type="body"/>
          </p:nvPr>
        </p:nvSpPr>
        <p:spPr>
          <a:xfrm>
            <a:off x="311700" y="1180725"/>
            <a:ext cx="82239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Neural networks can memorize random examples</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But they can also generalize</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Arpit et al. (2017) saw that memorization happens </a:t>
            </a:r>
            <a:r>
              <a:rPr i="1" lang="en">
                <a:latin typeface="Times New Roman"/>
                <a:ea typeface="Times New Roman"/>
                <a:cs typeface="Times New Roman"/>
                <a:sym typeface="Times New Roman"/>
              </a:rPr>
              <a:t>after</a:t>
            </a:r>
            <a:r>
              <a:rPr lang="en">
                <a:latin typeface="Times New Roman"/>
                <a:ea typeface="Times New Roman"/>
                <a:cs typeface="Times New Roman"/>
                <a:sym typeface="Times New Roman"/>
              </a:rPr>
              <a:t> generalization</a:t>
            </a:r>
            <a:endParaRPr>
              <a:latin typeface="Times New Roman"/>
              <a:ea typeface="Times New Roman"/>
              <a:cs typeface="Times New Roman"/>
              <a:sym typeface="Times New Roman"/>
            </a:endParaRPr>
          </a:p>
          <a:p>
            <a:pPr indent="-342900" lvl="0" marL="457200" rtl="0" algn="l">
              <a:spcBef>
                <a:spcPts val="1600"/>
              </a:spcBef>
              <a:spcAft>
                <a:spcPts val="1600"/>
              </a:spcAft>
              <a:buSzPts val="1800"/>
              <a:buFont typeface="Times New Roman"/>
              <a:buChar char="●"/>
            </a:pPr>
            <a:r>
              <a:rPr lang="en">
                <a:latin typeface="Times New Roman"/>
                <a:ea typeface="Times New Roman"/>
                <a:cs typeface="Times New Roman"/>
                <a:sym typeface="Times New Roman"/>
              </a:rPr>
              <a:t>Maybe having fewer regions goes along with more generalization (simpler function)....</a:t>
            </a:r>
            <a:endParaRPr>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 name="Shape 158"/>
        <p:cNvGrpSpPr/>
        <p:nvPr/>
      </p:nvGrpSpPr>
      <p:grpSpPr>
        <a:xfrm>
          <a:off x="0" y="0"/>
          <a:ext cx="0" cy="0"/>
          <a:chOff x="0" y="0"/>
          <a:chExt cx="0" cy="0"/>
        </a:xfrm>
      </p:grpSpPr>
      <p:sp>
        <p:nvSpPr>
          <p:cNvPr id="159" name="Google Shape;159;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latin typeface="Times New Roman"/>
                <a:ea typeface="Times New Roman"/>
                <a:cs typeface="Times New Roman"/>
                <a:sym typeface="Times New Roman"/>
              </a:rPr>
              <a:t>Outline for today</a:t>
            </a:r>
            <a:endParaRPr>
              <a:latin typeface="Times New Roman"/>
              <a:ea typeface="Times New Roman"/>
              <a:cs typeface="Times New Roman"/>
              <a:sym typeface="Times New Roman"/>
            </a:endParaRPr>
          </a:p>
        </p:txBody>
      </p:sp>
      <p:sp>
        <p:nvSpPr>
          <p:cNvPr id="160" name="Google Shape;160;p3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Font typeface="Times New Roman"/>
              <a:buChar char="●"/>
            </a:pPr>
            <a:r>
              <a:rPr lang="en">
                <a:latin typeface="Times New Roman"/>
                <a:ea typeface="Times New Roman"/>
                <a:cs typeface="Times New Roman"/>
                <a:sym typeface="Times New Roman"/>
              </a:rPr>
              <a:t>Neuroscience motivation for convolutional neural nets (CNN)</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Definitions and intuitions</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Examples of classic CNNs</a:t>
            </a:r>
            <a:endParaRPr>
              <a:latin typeface="Times New Roman"/>
              <a:ea typeface="Times New Roman"/>
              <a:cs typeface="Times New Roman"/>
              <a:sym typeface="Times New Roman"/>
            </a:endParaRPr>
          </a:p>
          <a:p>
            <a:pPr indent="-342900" lvl="0" marL="457200" rtl="0" algn="l">
              <a:spcBef>
                <a:spcPts val="1600"/>
              </a:spcBef>
              <a:spcAft>
                <a:spcPts val="0"/>
              </a:spcAft>
              <a:buSzPts val="1800"/>
              <a:buFont typeface="Times New Roman"/>
              <a:buChar char="●"/>
            </a:pPr>
            <a:r>
              <a:rPr lang="en">
                <a:latin typeface="Times New Roman"/>
                <a:ea typeface="Times New Roman"/>
                <a:cs typeface="Times New Roman"/>
                <a:sym typeface="Times New Roman"/>
              </a:rPr>
              <a:t>Application domains</a:t>
            </a:r>
            <a:endParaRPr>
              <a:latin typeface="Times New Roman"/>
              <a:ea typeface="Times New Roman"/>
              <a:cs typeface="Times New Roman"/>
              <a:sym typeface="Times New Roman"/>
            </a:endParaRPr>
          </a:p>
          <a:p>
            <a:pPr indent="-342900" lvl="0" marL="457200" rtl="0" algn="l">
              <a:spcBef>
                <a:spcPts val="1600"/>
              </a:spcBef>
              <a:spcAft>
                <a:spcPts val="1600"/>
              </a:spcAft>
              <a:buSzPts val="1800"/>
              <a:buFont typeface="Times New Roman"/>
              <a:buChar char="●"/>
            </a:pPr>
            <a:r>
              <a:rPr lang="en">
                <a:latin typeface="Times New Roman"/>
                <a:ea typeface="Times New Roman"/>
                <a:cs typeface="Times New Roman"/>
                <a:sym typeface="Times New Roman"/>
              </a:rPr>
              <a:t>CNNs in PyTorch</a:t>
            </a:r>
            <a:endParaRPr>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33"/>
          <p:cNvSpPr txBox="1"/>
          <p:nvPr>
            <p:ph type="ctrTitle"/>
          </p:nvPr>
        </p:nvSpPr>
        <p:spPr>
          <a:xfrm>
            <a:off x="311700" y="744575"/>
            <a:ext cx="8520600" cy="1889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b="1" lang="en" sz="3600">
                <a:latin typeface="Times New Roman"/>
                <a:ea typeface="Times New Roman"/>
                <a:cs typeface="Times New Roman"/>
                <a:sym typeface="Times New Roman"/>
              </a:rPr>
              <a:t>Visual processing in the brain</a:t>
            </a:r>
            <a:endParaRPr b="1" sz="3600">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