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</p:sldIdLst>
  <p:sldSz cy="5143500" cx="9144000"/>
  <p:notesSz cx="6858000" cy="9144000"/>
  <p:embeddedFontLst>
    <p:embeddedFont>
      <p:font typeface="Average"/>
      <p:regular r:id="rId69"/>
    </p:embeddedFont>
    <p:embeddedFont>
      <p:font typeface="Oswald"/>
      <p:regular r:id="rId70"/>
      <p:bold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Oswald-bold.fntdata"/><Relationship Id="rId70" Type="http://schemas.openxmlformats.org/officeDocument/2006/relationships/font" Target="fonts/Oswald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Average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hierarchy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f899b782d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4f899b782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pos phrasing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f94f66207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4f94f66207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f899b78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what we'd like to see from the nonlinearity</a:t>
            </a:r>
            <a:endParaRPr/>
          </a:p>
        </p:txBody>
      </p:sp>
      <p:sp>
        <p:nvSpPr>
          <p:cNvPr id="333" name="Google Shape;333;g4f899b78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f899b782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what we'd like to see from the nonlinearity</a:t>
            </a:r>
            <a:endParaRPr/>
          </a:p>
        </p:txBody>
      </p:sp>
      <p:sp>
        <p:nvSpPr>
          <p:cNvPr id="339" name="Google Shape;339;g4f899b782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what we'd like to see from the nonlinearity</a:t>
            </a:r>
            <a:endParaRPr/>
          </a:p>
        </p:txBody>
      </p:sp>
      <p:sp>
        <p:nvSpPr>
          <p:cNvPr id="345" name="Google Shape;345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f899b78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4f899b78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4f899b782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4f899b782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4f899b78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4f899b78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4f899b782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4f899b782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f899b782d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4f899b782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f899b782d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g4f899b782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6" name="Google Shape;61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olshausen vanessen dynamic routing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4f899b782d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2" name="Google Shape;672;g4f899b782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4f899b782d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4f899b782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4f899b782d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g4f899b782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4f899b782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4f899b782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4f94f66207_3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8" name="Google Shape;708;g4f94f66207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4f94f66207_2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1" name="Google Shape;721;g4f94f66207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4f94f6620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4f94f6620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4f94f66207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4f94f66207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4f94f66207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4f94f66207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4f94f66207_2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4f94f66207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4f94f66207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4f94f66207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4f94f66207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4f94f66207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4f94f66207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4f94f66207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4f94f66207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4f94f66207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Silicon valley reference -- food from many angles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Silicon valley reference, but globally we want invariance!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rTawFwUvnLE?t=835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Relationship Id="rId4" Type="http://schemas.openxmlformats.org/officeDocument/2006/relationships/image" Target="../media/image8.png"/><Relationship Id="rId5" Type="http://schemas.openxmlformats.org/officeDocument/2006/relationships/hyperlink" Target="https://youtu.be/rTawFwUvnLE?t=126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0" Type="http://schemas.openxmlformats.org/officeDocument/2006/relationships/image" Target="../media/image21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2" Type="http://schemas.openxmlformats.org/officeDocument/2006/relationships/image" Target="../media/image25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18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18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youtu.be/rTawFwUvnLE?t=3106" TargetMode="External"/><Relationship Id="rId4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1.png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45.png"/><Relationship Id="rId6" Type="http://schemas.openxmlformats.org/officeDocument/2006/relationships/image" Target="../media/image26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3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33.png"/><Relationship Id="rId5" Type="http://schemas.openxmlformats.org/officeDocument/2006/relationships/image" Target="../media/image45.png"/><Relationship Id="rId6" Type="http://schemas.openxmlformats.org/officeDocument/2006/relationships/image" Target="../media/image26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3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40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34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39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5" Type="http://schemas.openxmlformats.org/officeDocument/2006/relationships/image" Target="../media/image35.png"/><Relationship Id="rId14" Type="http://schemas.openxmlformats.org/officeDocument/2006/relationships/image" Target="../media/image50.png"/><Relationship Id="rId5" Type="http://schemas.openxmlformats.org/officeDocument/2006/relationships/image" Target="../media/image36.png"/><Relationship Id="rId6" Type="http://schemas.openxmlformats.org/officeDocument/2006/relationships/image" Target="../media/image42.pn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github.com/gram-ai/capsule-networks/blob/master/capsule_network.py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4.png"/><Relationship Id="rId4" Type="http://schemas.openxmlformats.org/officeDocument/2006/relationships/image" Target="../media/image5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4.png"/><Relationship Id="rId4" Type="http://schemas.openxmlformats.org/officeDocument/2006/relationships/image" Target="../media/image48.png"/><Relationship Id="rId5" Type="http://schemas.openxmlformats.org/officeDocument/2006/relationships/image" Target="../media/image5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02388"/>
            <a:ext cx="8839200" cy="33744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>
            <p:ph type="title"/>
          </p:nvPr>
        </p:nvSpPr>
        <p:spPr>
          <a:xfrm>
            <a:off x="274200" y="4136200"/>
            <a:ext cx="8595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...the closest thing to a comic about capsule nets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There are many aspects of pose (vector).</a:t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5103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u="sng"/>
              <a:t>Pose</a:t>
            </a:r>
            <a:r>
              <a:rPr lang="en-US"/>
              <a:t>: collection of spatially equivariant properties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Translation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Rotation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Scale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Reflection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-US"/>
              <a:t>In today's context, includes non-spatial features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Color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Illumination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0200" y="1788700"/>
            <a:ext cx="3642100" cy="15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Humans may use a mental coordinate frame for pose.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8000"/>
            <a:ext cx="822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Geoffrey Hinton's motivation: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https://youtu.be/rTawFwUvnLE?t=835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3. Objects and their parts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Inverse graphics: spatiotemporal continuity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92700"/>
            <a:ext cx="42862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0700" y="1170125"/>
            <a:ext cx="2591600" cy="272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3896600"/>
            <a:ext cx="85206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Hinton's motivation: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https://youtu.be/rTawFwUvnLE?t=1265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4. Routing: reusing knowledge.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we want: intelligent routing</a:t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would like the forward pass to be </a:t>
            </a:r>
            <a:r>
              <a:rPr b="1" lang="en-US"/>
              <a:t>dynamic</a:t>
            </a:r>
            <a:r>
              <a:rPr lang="en-US"/>
              <a:t>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Lower-level neurons should be able to predict higher-level neurons (a bit).</a:t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1381" y="2652475"/>
            <a:ext cx="3242225" cy="195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219" y="2759944"/>
            <a:ext cx="4447275" cy="17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max pooling does instead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Dynamically routes … the loudest activation in a region.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Ensure that information about exact localization is </a:t>
            </a:r>
            <a:r>
              <a:rPr b="1" lang="en-US"/>
              <a:t>erased.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“The pooling operation used in convolutional neural networks is a big mistake and the fact that it works so well is a disaster.”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-- Geoffrey Hinton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/>
              <a:t>Given all these opportunities to improve CNNs, what might we hope for from a superior architecture?</a:t>
            </a:r>
            <a:endParaRPr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wishlist for a new architecture</a:t>
            </a:r>
            <a:endParaRPr/>
          </a:p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Awesome priors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Translational equivariance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Hierarchical composition</a:t>
            </a:r>
            <a:r>
              <a:rPr lang="en-US"/>
              <a:t>: the world is made up of objects that have properties.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Inverse-graphics</a:t>
            </a:r>
            <a:r>
              <a:rPr lang="en-US"/>
              <a:t>: objects move linearly in space (translation) and rotate.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Information is properly routed to the appropriate neurons.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Routes by "agreement" rather than by "volume."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Interpretable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Clear representation of learned features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Visualization of internal representation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Learns with very few examples (fewer than 5 per class?)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Outperforms CNNs in accuracy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Runs blazingly fast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CIS 700-004: Lecture 5W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Problems with CNNs and recent innovations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2/13/19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capsule nets give us</a:t>
            </a:r>
            <a:endParaRPr/>
          </a:p>
        </p:txBody>
      </p:sp>
      <p:sp>
        <p:nvSpPr>
          <p:cNvPr id="175" name="Google Shape;17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Awesome priors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Translational equivariance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Hierarchical composition</a:t>
            </a:r>
            <a:r>
              <a:rPr lang="en-US"/>
              <a:t>: the world is made up of objects that have properties.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Inverse-graphics</a:t>
            </a:r>
            <a:r>
              <a:rPr lang="en-US"/>
              <a:t>: objects move linearly in space (translation) and rotate.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Information is properly routed to the appropriate neurons.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Routes by "agreement" rather than by "volume."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Interpretable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Clear representation of learned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Visualization of internal representation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Learns with very few examples (fewer than 5 per class?)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Outperforms CNNs in accuracy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-US">
                <a:solidFill>
                  <a:srgbClr val="FF0000"/>
                </a:solidFill>
              </a:rPr>
              <a:t>Runs blazingly fast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176" name="Google Shape;176;p32"/>
          <p:cNvCxnSpPr/>
          <p:nvPr/>
        </p:nvCxnSpPr>
        <p:spPr>
          <a:xfrm flipH="1">
            <a:off x="834725" y="4460875"/>
            <a:ext cx="1855500" cy="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Geoffrey Hinton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4307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English-Canadian cognitive psychologist and computer scientist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Popularized backpropagation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"Godfather of Deep Learning"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Co-invented Boltzmann machines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Contributed to AlexNet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Advised Yann LeCunn, Ilya Sutskever, Radford Neal, Brendan Frey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Creator of capsule nets</a:t>
            </a: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5450" y="1359475"/>
            <a:ext cx="3636851" cy="24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architecture of capsule nets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are capsules?</a:t>
            </a:r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07490"/>
            <a:ext cx="3176226" cy="21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are capsules?</a:t>
            </a:r>
            <a:endParaRPr/>
          </a:p>
        </p:txBody>
      </p:sp>
      <p:pic>
        <p:nvPicPr>
          <p:cNvPr id="200" name="Google Shape;2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07490"/>
            <a:ext cx="3176226" cy="2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 txBox="1"/>
          <p:nvPr>
            <p:ph idx="1" type="body"/>
          </p:nvPr>
        </p:nvSpPr>
        <p:spPr>
          <a:xfrm>
            <a:off x="3725250" y="1075900"/>
            <a:ext cx="47130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Capsules generalize the concept of neurons.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Neurons map from a vector of scalars to a single scalar output.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Capsules map from a vector of vectors to a vector output.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are capsules?</a:t>
            </a:r>
            <a:endParaRPr/>
          </a:p>
        </p:txBody>
      </p:sp>
      <p:pic>
        <p:nvPicPr>
          <p:cNvPr id="207" name="Google Shape;2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07490"/>
            <a:ext cx="3176226" cy="21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3725250" y="1075900"/>
            <a:ext cx="47130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Capsules generalize the concept of neurons.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Neurons map from a vector of scalars to a single scalar output.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Capsules map from a vector of vectors to a vector output.</a:t>
            </a:r>
            <a:endParaRPr/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725250" y="2849775"/>
            <a:ext cx="4735200" cy="14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 capsule semantically represents a feature.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vector output </a:t>
            </a:r>
            <a:r>
              <a:rPr b="1" lang="en-US"/>
              <a:t>length</a:t>
            </a:r>
            <a:r>
              <a:rPr lang="en-US"/>
              <a:t> is the probability that the feature is present in the input.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vector output </a:t>
            </a:r>
            <a:r>
              <a:rPr b="1" lang="en-US"/>
              <a:t>direction </a:t>
            </a:r>
            <a:r>
              <a:rPr lang="en-US"/>
              <a:t>encodes the properties of the feature.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215" name="Google Shape;215;p38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7" name="Google Shape;217;p38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0" name="Google Shape;220;p38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1" name="Google Shape;221;p38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3" name="Google Shape;223;p38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224" name="Google Shape;224;p38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225" name="Google Shape;225;p38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6" name="Google Shape;226;p38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27" name="Google Shape;227;p38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sp>
        <p:nvSpPr>
          <p:cNvPr id="228" name="Google Shape;228;p38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Prior probabilities</a:t>
            </a:r>
            <a:endParaRPr/>
          </a:p>
        </p:txBody>
      </p:sp>
      <p:sp>
        <p:nvSpPr>
          <p:cNvPr id="229" name="Google Shape;229;p38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231" name="Google Shape;231;p38"/>
          <p:cNvSpPr txBox="1"/>
          <p:nvPr/>
        </p:nvSpPr>
        <p:spPr>
          <a:xfrm>
            <a:off x="1943964" y="4223527"/>
            <a:ext cx="1999388" cy="632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Relates typical nose location to face location</a:t>
            </a:r>
            <a:endParaRPr/>
          </a:p>
        </p:txBody>
      </p:sp>
      <p:sp>
        <p:nvSpPr>
          <p:cNvPr id="232" name="Google Shape;232;p38"/>
          <p:cNvSpPr txBox="1"/>
          <p:nvPr/>
        </p:nvSpPr>
        <p:spPr>
          <a:xfrm>
            <a:off x="4261135" y="4227586"/>
            <a:ext cx="2035755" cy="632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Estimated probability that noses relate to faces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238" name="Google Shape;238;p39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0" name="Google Shape;240;p39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9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3" name="Google Shape;243;p39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4" name="Google Shape;244;p39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5" name="Google Shape;245;p39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6" name="Google Shape;246;p39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247" name="Google Shape;247;p39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248" name="Google Shape;248;p39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49" name="Google Shape;249;p39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0" name="Google Shape;250;p39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251" name="Google Shape;251;p39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Prior probabilities</a:t>
            </a:r>
            <a:endParaRPr/>
          </a:p>
        </p:txBody>
      </p:sp>
      <p:sp>
        <p:nvSpPr>
          <p:cNvPr id="252" name="Google Shape;252;p39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253" name="Google Shape;253;p39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254" name="Google Shape;254;p39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5" name="Google Shape;255;p39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56" name="Google Shape;256;p39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sp>
        <p:nvSpPr>
          <p:cNvPr id="257" name="Google Shape;257;p39"/>
          <p:cNvSpPr txBox="1"/>
          <p:nvPr/>
        </p:nvSpPr>
        <p:spPr>
          <a:xfrm>
            <a:off x="1087197" y="4207200"/>
            <a:ext cx="1483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vector of nosiness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263" name="Google Shape;263;p40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0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5" name="Google Shape;265;p40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8" name="Google Shape;268;p40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69" name="Google Shape;269;p40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0" name="Google Shape;270;p40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1" name="Google Shape;271;p40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273" name="Google Shape;273;p40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4" name="Google Shape;274;p40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75" name="Google Shape;275;p40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276" name="Google Shape;276;p40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Prior probabilities</a:t>
            </a:r>
            <a:endParaRPr/>
          </a:p>
        </p:txBody>
      </p:sp>
      <p:sp>
        <p:nvSpPr>
          <p:cNvPr id="277" name="Google Shape;277;p40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278" name="Google Shape;278;p40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279" name="Google Shape;279;p40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0" name="Google Shape;280;p40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282" name="Google Shape;282;p40"/>
          <p:cNvCxnSpPr>
            <a:stCxn id="279" idx="3"/>
            <a:endCxn id="267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3" name="Google Shape;283;p40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284" name="Google Shape;284;p40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5" name="Google Shape;285;p40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286" name="Google Shape;286;p40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7" name="Google Shape;287;p40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288" name="Google Shape;288;p40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89" name="Google Shape;289;p40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0" name="Google Shape;290;p40"/>
          <p:cNvSpPr txBox="1"/>
          <p:nvPr/>
        </p:nvSpPr>
        <p:spPr>
          <a:xfrm>
            <a:off x="2865275" y="4225850"/>
            <a:ext cx="23586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Nose feature's estimate for what the face should be like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296" name="Google Shape;296;p41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1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8" name="Google Shape;298;p41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1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1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1" name="Google Shape;301;p41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2" name="Google Shape;302;p41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3" name="Google Shape;303;p41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4" name="Google Shape;304;p41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305" name="Google Shape;305;p41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306" name="Google Shape;306;p41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7" name="Google Shape;307;p41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08" name="Google Shape;308;p41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309" name="Google Shape;309;p41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Prior probabilities</a:t>
            </a:r>
            <a:endParaRPr/>
          </a:p>
        </p:txBody>
      </p:sp>
      <p:sp>
        <p:nvSpPr>
          <p:cNvPr id="310" name="Google Shape;310;p41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311" name="Google Shape;311;p41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312" name="Google Shape;312;p41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3" name="Google Shape;313;p41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4" name="Google Shape;314;p41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315" name="Google Shape;315;p41"/>
          <p:cNvCxnSpPr>
            <a:stCxn id="312" idx="3"/>
            <a:endCxn id="300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6" name="Google Shape;316;p41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317" name="Google Shape;317;p41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8" name="Google Shape;318;p41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319" name="Google Shape;319;p41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0" name="Google Shape;320;p41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21" name="Google Shape;321;p41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2" name="Google Shape;322;p41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3" name="Google Shape;323;p41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p41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325" name="Google Shape;325;p41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6" name="Google Shape;326;p41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327" name="Google Shape;327;p41"/>
          <p:cNvCxnSpPr>
            <a:stCxn id="302" idx="3"/>
            <a:endCxn id="306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8" name="Google Shape;328;p41"/>
          <p:cNvCxnSpPr>
            <a:stCxn id="303" idx="3"/>
            <a:endCxn id="306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9" name="Google Shape;329;p41"/>
          <p:cNvSpPr/>
          <p:nvPr/>
        </p:nvSpPr>
        <p:spPr>
          <a:xfrm>
            <a:off x="6567477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30" name="Google Shape;330;p41"/>
          <p:cNvCxnSpPr>
            <a:stCxn id="306" idx="3"/>
            <a:endCxn id="329" idx="1"/>
          </p:cNvCxnSpPr>
          <p:nvPr/>
        </p:nvCxnSpPr>
        <p:spPr>
          <a:xfrm flipH="1" rot="10800000">
            <a:off x="6409174" y="3054028"/>
            <a:ext cx="158400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Problems with CNNs and recent innovations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nonlinearity σ: the squash function</a:t>
            </a:r>
            <a:endParaRPr/>
          </a:p>
        </p:txBody>
      </p:sp>
      <p:pic>
        <p:nvPicPr>
          <p:cNvPr id="336" name="Google Shape;3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188" y="1181150"/>
            <a:ext cx="577363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nonlinearity σ: the squash function</a:t>
            </a:r>
            <a:endParaRPr/>
          </a:p>
        </p:txBody>
      </p:sp>
      <p:pic>
        <p:nvPicPr>
          <p:cNvPr id="342" name="Google Shape;34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263" y="1153575"/>
            <a:ext cx="573146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nonlinearity σ: the squash function</a:t>
            </a:r>
            <a:endParaRPr/>
          </a:p>
        </p:txBody>
      </p:sp>
      <p:sp>
        <p:nvSpPr>
          <p:cNvPr id="348" name="Google Shape;34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Recall: each capsule’s output semantically represents a feature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length is the probability of the feature being in the input.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direction encodes properties of the features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nonlinearity σ: the squash function</a:t>
            </a:r>
            <a:endParaRPr/>
          </a:p>
        </p:txBody>
      </p:sp>
      <p:sp>
        <p:nvSpPr>
          <p:cNvPr id="354" name="Google Shape;35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Recall: each capsule’s output semantically represents a feature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length is the probability of the feature being in the input.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direction encodes properties of the features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would like to bound the range of the output to [0, 1].</a:t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nonlinearity σ: the squash function</a:t>
            </a:r>
            <a:endParaRPr/>
          </a:p>
        </p:txBody>
      </p:sp>
      <p:sp>
        <p:nvSpPr>
          <p:cNvPr id="360" name="Google Shape;360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Recall: each capsule’s output semantically represents a feature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length is the probability of the feature being in the input.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direction encodes properties of the features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would like to bound the range of the output to [0, 1].</a:t>
            </a:r>
            <a:endParaRPr sz="1800"/>
          </a:p>
        </p:txBody>
      </p:sp>
      <p:pic>
        <p:nvPicPr>
          <p:cNvPr id="361" name="Google Shape;36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300" y="3194906"/>
            <a:ext cx="3714950" cy="12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6"/>
          <p:cNvSpPr txBox="1"/>
          <p:nvPr/>
        </p:nvSpPr>
        <p:spPr>
          <a:xfrm>
            <a:off x="1810225" y="4409950"/>
            <a:ext cx="1688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Scaling factor</a:t>
            </a:r>
            <a:endParaRPr/>
          </a:p>
        </p:txBody>
      </p:sp>
      <p:sp>
        <p:nvSpPr>
          <p:cNvPr id="363" name="Google Shape;363;p46"/>
          <p:cNvSpPr txBox="1"/>
          <p:nvPr/>
        </p:nvSpPr>
        <p:spPr>
          <a:xfrm>
            <a:off x="3430625" y="4409950"/>
            <a:ext cx="14481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Unit vector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Our nonlinearity σ: the squash function</a:t>
            </a:r>
            <a:endParaRPr/>
          </a:p>
        </p:txBody>
      </p:sp>
      <p:sp>
        <p:nvSpPr>
          <p:cNvPr id="369" name="Google Shape;369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Recall: each capsule’s output semantically represents a feature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length is the probability of the feature being in the input.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pPr>
            <a:r>
              <a:rPr lang="en-US" sz="1800"/>
              <a:t>Vector direction encodes properties of the features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 would like to bound the range of the output to [0, 1].</a:t>
            </a:r>
            <a:endParaRPr sz="1800"/>
          </a:p>
        </p:txBody>
      </p:sp>
      <p:pic>
        <p:nvPicPr>
          <p:cNvPr id="370" name="Google Shape;3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300" y="3194906"/>
            <a:ext cx="3714950" cy="12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7"/>
          <p:cNvSpPr txBox="1"/>
          <p:nvPr/>
        </p:nvSpPr>
        <p:spPr>
          <a:xfrm>
            <a:off x="1810225" y="4409950"/>
            <a:ext cx="16887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Scaling factor</a:t>
            </a:r>
            <a:endParaRPr/>
          </a:p>
        </p:txBody>
      </p:sp>
      <p:sp>
        <p:nvSpPr>
          <p:cNvPr id="372" name="Google Shape;372;p47"/>
          <p:cNvSpPr txBox="1"/>
          <p:nvPr/>
        </p:nvSpPr>
        <p:spPr>
          <a:xfrm>
            <a:off x="3430625" y="4409950"/>
            <a:ext cx="14481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Unit vector</a:t>
            </a:r>
            <a:endParaRPr/>
          </a:p>
        </p:txBody>
      </p:sp>
      <p:pic>
        <p:nvPicPr>
          <p:cNvPr id="373" name="Google Shape;37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0233" y="3106000"/>
            <a:ext cx="2961549" cy="187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379" name="Google Shape;379;p48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8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1" name="Google Shape;381;p48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8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8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4" name="Google Shape;384;p48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5" name="Google Shape;385;p48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6" name="Google Shape;386;p48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7" name="Google Shape;387;p48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388" name="Google Shape;388;p48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389" name="Google Shape;389;p48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0" name="Google Shape;390;p48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1" name="Google Shape;391;p48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392" name="Google Shape;392;p48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Prior probabilities</a:t>
            </a:r>
            <a:endParaRPr/>
          </a:p>
        </p:txBody>
      </p:sp>
      <p:sp>
        <p:nvSpPr>
          <p:cNvPr id="393" name="Google Shape;393;p48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394" name="Google Shape;394;p48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395" name="Google Shape;395;p48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6" name="Google Shape;396;p48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7" name="Google Shape;397;p48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398" name="Google Shape;398;p48"/>
          <p:cNvCxnSpPr>
            <a:stCxn id="395" idx="3"/>
            <a:endCxn id="383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9" name="Google Shape;399;p48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400" name="Google Shape;400;p48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1" name="Google Shape;401;p48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402" name="Google Shape;402;p48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03" name="Google Shape;403;p48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04" name="Google Shape;404;p48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5" name="Google Shape;405;p48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6" name="Google Shape;406;p48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7" name="Google Shape;407;p48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408" name="Google Shape;408;p48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9" name="Google Shape;409;p48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410" name="Google Shape;410;p48"/>
          <p:cNvCxnSpPr>
            <a:stCxn id="385" idx="3"/>
            <a:endCxn id="389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1" name="Google Shape;411;p48"/>
          <p:cNvCxnSpPr>
            <a:stCxn id="386" idx="3"/>
            <a:endCxn id="389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2" name="Google Shape;412;p48"/>
          <p:cNvSpPr/>
          <p:nvPr/>
        </p:nvSpPr>
        <p:spPr>
          <a:xfrm>
            <a:off x="6567477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13" name="Google Shape;413;p48"/>
          <p:cNvCxnSpPr>
            <a:stCxn id="389" idx="3"/>
            <a:endCxn id="412" idx="1"/>
          </p:cNvCxnSpPr>
          <p:nvPr/>
        </p:nvCxnSpPr>
        <p:spPr>
          <a:xfrm flipH="1" rot="10800000">
            <a:off x="6409174" y="3054028"/>
            <a:ext cx="158400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4" name="Google Shape;414;p48"/>
          <p:cNvSpPr/>
          <p:nvPr/>
        </p:nvSpPr>
        <p:spPr>
          <a:xfrm>
            <a:off x="8121759" y="2752416"/>
            <a:ext cx="598991" cy="60329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15" name="Google Shape;415;p48"/>
          <p:cNvCxnSpPr/>
          <p:nvPr/>
        </p:nvCxnSpPr>
        <p:spPr>
          <a:xfrm flipH="1" rot="10800000">
            <a:off x="7176391" y="3054062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6" name="Google Shape;416;p48"/>
          <p:cNvCxnSpPr/>
          <p:nvPr/>
        </p:nvCxnSpPr>
        <p:spPr>
          <a:xfrm flipH="1" rot="10800000">
            <a:off x="7953070" y="3054062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7" name="Google Shape;417;p48"/>
          <p:cNvSpPr txBox="1"/>
          <p:nvPr/>
        </p:nvSpPr>
        <p:spPr>
          <a:xfrm>
            <a:off x="7732392" y="1952578"/>
            <a:ext cx="1377724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(Iteration 1)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 of routing by agreement</a:t>
            </a:r>
            <a:endParaRPr/>
          </a:p>
        </p:txBody>
      </p:sp>
      <p:pic>
        <p:nvPicPr>
          <p:cNvPr id="423" name="Google Shape;42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1263" y="1341200"/>
            <a:ext cx="3161475" cy="33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Routing between capsules (v1)</a:t>
            </a:r>
            <a:endParaRPr/>
          </a:p>
        </p:txBody>
      </p:sp>
      <p:pic>
        <p:nvPicPr>
          <p:cNvPr id="429" name="Google Shape;42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4000"/>
            <a:ext cx="4653826" cy="34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0"/>
          <p:cNvSpPr txBox="1"/>
          <p:nvPr>
            <p:ph idx="1" type="body"/>
          </p:nvPr>
        </p:nvSpPr>
        <p:spPr>
          <a:xfrm>
            <a:off x="5149075" y="1324000"/>
            <a:ext cx="35706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Clusters are a powerful signal in high dimensions.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might we detect clusters in the forward pass?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Routing between capsules (v1)</a:t>
            </a:r>
            <a:endParaRPr/>
          </a:p>
        </p:txBody>
      </p:sp>
      <p:sp>
        <p:nvSpPr>
          <p:cNvPr id="436" name="Google Shape;436;p51"/>
          <p:cNvSpPr txBox="1"/>
          <p:nvPr>
            <p:ph idx="1" type="body"/>
          </p:nvPr>
        </p:nvSpPr>
        <p:spPr>
          <a:xfrm>
            <a:off x="311700" y="1324000"/>
            <a:ext cx="8408100" cy="17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Hinton's visualization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https://youtu.be/rTawFwUvnLE?t=3106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31702"/>
            <a:ext cx="8408101" cy="212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Today's Agenda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Good inductive biases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capsule nets architecture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dynamic routing algorithm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Capsule nets in PyTorch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Resnets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Routing between capsules (v2): dynamic routing</a:t>
            </a:r>
            <a:endParaRPr/>
          </a:p>
        </p:txBody>
      </p:sp>
      <p:pic>
        <p:nvPicPr>
          <p:cNvPr id="443" name="Google Shape;44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11625"/>
            <a:ext cx="8839199" cy="262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449" name="Google Shape;449;p53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3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1" name="Google Shape;451;p53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3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3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4" name="Google Shape;454;p53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5" name="Google Shape;455;p53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6" name="Google Shape;456;p53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7" name="Google Shape;457;p53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458" name="Google Shape;458;p53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459" name="Google Shape;459;p53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0" name="Google Shape;460;p53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1" name="Google Shape;461;p53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462" name="Google Shape;462;p53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Posterior probabilities</a:t>
            </a:r>
            <a:endParaRPr/>
          </a:p>
        </p:txBody>
      </p:sp>
      <p:sp>
        <p:nvSpPr>
          <p:cNvPr id="463" name="Google Shape;463;p53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464" name="Google Shape;464;p53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465" name="Google Shape;465;p53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6" name="Google Shape;466;p53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7" name="Google Shape;467;p53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468" name="Google Shape;468;p53"/>
          <p:cNvCxnSpPr>
            <a:stCxn id="465" idx="3"/>
            <a:endCxn id="453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9" name="Google Shape;469;p53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470" name="Google Shape;470;p53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1" name="Google Shape;471;p53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472" name="Google Shape;472;p53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3" name="Google Shape;473;p53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474" name="Google Shape;474;p53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5" name="Google Shape;475;p53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6" name="Google Shape;476;p53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7" name="Google Shape;477;p53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478" name="Google Shape;478;p53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9" name="Google Shape;479;p53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480" name="Google Shape;480;p53"/>
          <p:cNvCxnSpPr>
            <a:stCxn id="455" idx="3"/>
            <a:endCxn id="459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1" name="Google Shape;481;p53"/>
          <p:cNvCxnSpPr>
            <a:stCxn id="456" idx="3"/>
            <a:endCxn id="459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2" name="Google Shape;482;p53"/>
          <p:cNvSpPr txBox="1"/>
          <p:nvPr/>
        </p:nvSpPr>
        <p:spPr>
          <a:xfrm>
            <a:off x="7732392" y="1952578"/>
            <a:ext cx="1377724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(Iteration 1)</a:t>
            </a:r>
            <a:endParaRPr/>
          </a:p>
        </p:txBody>
      </p:sp>
      <p:cxnSp>
        <p:nvCxnSpPr>
          <p:cNvPr id="483" name="Google Shape;483;p53"/>
          <p:cNvCxnSpPr>
            <a:stCxn id="482" idx="0"/>
            <a:endCxn id="462" idx="0"/>
          </p:cNvCxnSpPr>
          <p:nvPr/>
        </p:nvCxnSpPr>
        <p:spPr>
          <a:xfrm flipH="1" rot="5400000">
            <a:off x="6634904" y="166228"/>
            <a:ext cx="864600" cy="2708100"/>
          </a:xfrm>
          <a:prstGeom prst="curvedConnector3">
            <a:avLst>
              <a:gd fmla="val 12643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4" name="Google Shape;484;p53"/>
          <p:cNvSpPr/>
          <p:nvPr/>
        </p:nvSpPr>
        <p:spPr>
          <a:xfrm>
            <a:off x="8121759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490" name="Google Shape;490;p54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4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92" name="Google Shape;492;p54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4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54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5" name="Google Shape;495;p54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6" name="Google Shape;496;p54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7" name="Google Shape;497;p54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8" name="Google Shape;498;p54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499" name="Google Shape;499;p54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500" name="Google Shape;500;p54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1" name="Google Shape;501;p54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2" name="Google Shape;502;p54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503" name="Google Shape;503;p54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Posterior probabilities</a:t>
            </a:r>
            <a:endParaRPr/>
          </a:p>
        </p:txBody>
      </p:sp>
      <p:sp>
        <p:nvSpPr>
          <p:cNvPr id="504" name="Google Shape;504;p54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505" name="Google Shape;505;p54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506" name="Google Shape;506;p54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7" name="Google Shape;507;p54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8" name="Google Shape;508;p54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509" name="Google Shape;509;p54"/>
          <p:cNvCxnSpPr>
            <a:stCxn id="506" idx="3"/>
            <a:endCxn id="494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0" name="Google Shape;510;p54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11" name="Google Shape;511;p54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2" name="Google Shape;512;p54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513" name="Google Shape;513;p54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4" name="Google Shape;514;p54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15" name="Google Shape;515;p54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6" name="Google Shape;516;p54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17" name="Google Shape;517;p54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8" name="Google Shape;518;p54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19" name="Google Shape;519;p54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0" name="Google Shape;520;p54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21" name="Google Shape;521;p54"/>
          <p:cNvCxnSpPr>
            <a:stCxn id="496" idx="3"/>
            <a:endCxn id="500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2" name="Google Shape;522;p54"/>
          <p:cNvCxnSpPr>
            <a:stCxn id="497" idx="3"/>
            <a:endCxn id="500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3" name="Google Shape;523;p54"/>
          <p:cNvSpPr txBox="1"/>
          <p:nvPr/>
        </p:nvSpPr>
        <p:spPr>
          <a:xfrm>
            <a:off x="7732392" y="1952578"/>
            <a:ext cx="1377724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(Iteration 2)</a:t>
            </a:r>
            <a:endParaRPr/>
          </a:p>
        </p:txBody>
      </p:sp>
      <p:sp>
        <p:nvSpPr>
          <p:cNvPr id="524" name="Google Shape;524;p54"/>
          <p:cNvSpPr/>
          <p:nvPr/>
        </p:nvSpPr>
        <p:spPr>
          <a:xfrm>
            <a:off x="8121759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5" name="Google Shape;525;p54"/>
          <p:cNvSpPr/>
          <p:nvPr/>
        </p:nvSpPr>
        <p:spPr>
          <a:xfrm>
            <a:off x="6567477" y="2752416"/>
            <a:ext cx="598991" cy="60329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26" name="Google Shape;526;p54"/>
          <p:cNvCxnSpPr/>
          <p:nvPr/>
        </p:nvCxnSpPr>
        <p:spPr>
          <a:xfrm flipH="1" rot="10800000">
            <a:off x="6409174" y="3054063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7" name="Google Shape;527;p54"/>
          <p:cNvCxnSpPr/>
          <p:nvPr/>
        </p:nvCxnSpPr>
        <p:spPr>
          <a:xfrm flipH="1" rot="10800000">
            <a:off x="7176391" y="3054062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28" name="Google Shape;528;p54"/>
          <p:cNvCxnSpPr/>
          <p:nvPr/>
        </p:nvCxnSpPr>
        <p:spPr>
          <a:xfrm flipH="1" rot="10800000">
            <a:off x="7953532" y="3053197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534" name="Google Shape;534;p55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5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36" name="Google Shape;536;p55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5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5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9" name="Google Shape;539;p55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0" name="Google Shape;540;p55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1" name="Google Shape;541;p55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2" name="Google Shape;542;p55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543" name="Google Shape;543;p55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544" name="Google Shape;544;p55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5" name="Google Shape;545;p55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6" name="Google Shape;546;p55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547" name="Google Shape;547;p55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Posterior probabilities</a:t>
            </a:r>
            <a:endParaRPr/>
          </a:p>
        </p:txBody>
      </p:sp>
      <p:sp>
        <p:nvSpPr>
          <p:cNvPr id="548" name="Google Shape;548;p55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549" name="Google Shape;549;p55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550" name="Google Shape;550;p55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1" name="Google Shape;551;p55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2" name="Google Shape;552;p55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553" name="Google Shape;553;p55"/>
          <p:cNvCxnSpPr>
            <a:stCxn id="550" idx="3"/>
            <a:endCxn id="538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4" name="Google Shape;554;p55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55" name="Google Shape;555;p55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6" name="Google Shape;556;p55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557" name="Google Shape;557;p55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8" name="Google Shape;558;p55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59" name="Google Shape;559;p55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0" name="Google Shape;560;p55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1" name="Google Shape;561;p55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2" name="Google Shape;562;p55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63" name="Google Shape;563;p55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4" name="Google Shape;564;p55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65" name="Google Shape;565;p55"/>
          <p:cNvCxnSpPr>
            <a:stCxn id="540" idx="3"/>
            <a:endCxn id="544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6" name="Google Shape;566;p55"/>
          <p:cNvCxnSpPr>
            <a:stCxn id="541" idx="3"/>
            <a:endCxn id="544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7" name="Google Shape;567;p55"/>
          <p:cNvSpPr txBox="1"/>
          <p:nvPr/>
        </p:nvSpPr>
        <p:spPr>
          <a:xfrm>
            <a:off x="7732392" y="1952578"/>
            <a:ext cx="1377724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(Iteration 2)</a:t>
            </a:r>
            <a:endParaRPr/>
          </a:p>
        </p:txBody>
      </p:sp>
      <p:sp>
        <p:nvSpPr>
          <p:cNvPr id="568" name="Google Shape;568;p55"/>
          <p:cNvSpPr/>
          <p:nvPr/>
        </p:nvSpPr>
        <p:spPr>
          <a:xfrm>
            <a:off x="8121759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569" name="Google Shape;569;p55"/>
          <p:cNvCxnSpPr/>
          <p:nvPr/>
        </p:nvCxnSpPr>
        <p:spPr>
          <a:xfrm rot="10800000">
            <a:off x="5713155" y="1087978"/>
            <a:ext cx="2708100" cy="864600"/>
          </a:xfrm>
          <a:prstGeom prst="curved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575" name="Google Shape;575;p56"/>
          <p:cNvSpPr/>
          <p:nvPr/>
        </p:nvSpPr>
        <p:spPr>
          <a:xfrm>
            <a:off x="6461375" y="3851625"/>
            <a:ext cx="259500" cy="2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6"/>
          <p:cNvSpPr txBox="1"/>
          <p:nvPr>
            <p:ph idx="1" type="body"/>
          </p:nvPr>
        </p:nvSpPr>
        <p:spPr>
          <a:xfrm>
            <a:off x="6755050" y="3751950"/>
            <a:ext cx="2152200" cy="11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Static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Dynamic weight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Intermediate output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7" name="Google Shape;577;p56"/>
          <p:cNvSpPr/>
          <p:nvPr/>
        </p:nvSpPr>
        <p:spPr>
          <a:xfrm>
            <a:off x="6461375" y="4171350"/>
            <a:ext cx="259500" cy="264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6"/>
          <p:cNvSpPr/>
          <p:nvPr/>
        </p:nvSpPr>
        <p:spPr>
          <a:xfrm>
            <a:off x="6461375" y="4491075"/>
            <a:ext cx="259500" cy="2649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6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0" name="Google Shape;580;p56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1" name="Google Shape;581;p56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2" name="Google Shape;582;p56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3" name="Google Shape;583;p56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584" name="Google Shape;584;p56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585" name="Google Shape;585;p56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6" name="Google Shape;586;p56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87" name="Google Shape;587;p56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588" name="Google Shape;588;p56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Posterior probabilities</a:t>
            </a:r>
            <a:endParaRPr/>
          </a:p>
        </p:txBody>
      </p:sp>
      <p:sp>
        <p:nvSpPr>
          <p:cNvPr id="589" name="Google Shape;589;p56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590" name="Google Shape;590;p56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591" name="Google Shape;591;p56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2" name="Google Shape;592;p56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3" name="Google Shape;593;p56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594" name="Google Shape;594;p56"/>
          <p:cNvCxnSpPr>
            <a:stCxn id="591" idx="3"/>
            <a:endCxn id="579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5" name="Google Shape;595;p56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596" name="Google Shape;596;p56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97" name="Google Shape;597;p56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598" name="Google Shape;598;p56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9" name="Google Shape;599;p56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00" name="Google Shape;600;p56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1" name="Google Shape;601;p56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2" name="Google Shape;602;p56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3" name="Google Shape;603;p56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604" name="Google Shape;604;p56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5" name="Google Shape;605;p56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606" name="Google Shape;606;p56"/>
          <p:cNvCxnSpPr>
            <a:stCxn id="581" idx="3"/>
            <a:endCxn id="585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07" name="Google Shape;607;p56"/>
          <p:cNvCxnSpPr>
            <a:stCxn id="582" idx="3"/>
            <a:endCxn id="585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8" name="Google Shape;608;p56"/>
          <p:cNvSpPr txBox="1"/>
          <p:nvPr/>
        </p:nvSpPr>
        <p:spPr>
          <a:xfrm>
            <a:off x="7732392" y="1952578"/>
            <a:ext cx="1377724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(Iteration 2)</a:t>
            </a:r>
            <a:endParaRPr/>
          </a:p>
        </p:txBody>
      </p:sp>
      <p:sp>
        <p:nvSpPr>
          <p:cNvPr id="609" name="Google Shape;609;p56"/>
          <p:cNvSpPr/>
          <p:nvPr/>
        </p:nvSpPr>
        <p:spPr>
          <a:xfrm>
            <a:off x="8121759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10" name="Google Shape;610;p56"/>
          <p:cNvSpPr/>
          <p:nvPr/>
        </p:nvSpPr>
        <p:spPr>
          <a:xfrm>
            <a:off x="6567477" y="2752416"/>
            <a:ext cx="598991" cy="60329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11" name="Google Shape;611;p56"/>
          <p:cNvCxnSpPr/>
          <p:nvPr/>
        </p:nvCxnSpPr>
        <p:spPr>
          <a:xfrm flipH="1" rot="10800000">
            <a:off x="6409174" y="3054063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2" name="Google Shape;612;p56"/>
          <p:cNvCxnSpPr/>
          <p:nvPr/>
        </p:nvCxnSpPr>
        <p:spPr>
          <a:xfrm flipH="1" rot="10800000">
            <a:off x="7176391" y="3054062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3" name="Google Shape;613;p56"/>
          <p:cNvCxnSpPr/>
          <p:nvPr/>
        </p:nvCxnSpPr>
        <p:spPr>
          <a:xfrm flipH="1" rot="10800000">
            <a:off x="7953532" y="3053197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Anatomy of a capsule </a:t>
            </a:r>
            <a:r>
              <a:rPr i="1" lang="en-US"/>
              <a:t>f  </a:t>
            </a:r>
            <a:r>
              <a:rPr lang="en-US"/>
              <a:t>for faces</a:t>
            </a:r>
            <a:endParaRPr/>
          </a:p>
        </p:txBody>
      </p:sp>
      <p:sp>
        <p:nvSpPr>
          <p:cNvPr id="619" name="Google Shape;619;p57"/>
          <p:cNvSpPr/>
          <p:nvPr/>
        </p:nvSpPr>
        <p:spPr>
          <a:xfrm>
            <a:off x="2625661" y="1900917"/>
            <a:ext cx="598991" cy="60329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0" name="Google Shape;620;p57"/>
          <p:cNvSpPr/>
          <p:nvPr/>
        </p:nvSpPr>
        <p:spPr>
          <a:xfrm>
            <a:off x="2625657" y="3603916"/>
            <a:ext cx="598991" cy="60329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998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1" name="Google Shape;621;p57"/>
          <p:cNvSpPr/>
          <p:nvPr/>
        </p:nvSpPr>
        <p:spPr>
          <a:xfrm>
            <a:off x="4928977" y="1900917"/>
            <a:ext cx="598991" cy="60329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2" name="Google Shape;622;p57"/>
          <p:cNvSpPr/>
          <p:nvPr/>
        </p:nvSpPr>
        <p:spPr>
          <a:xfrm>
            <a:off x="4928971" y="3603916"/>
            <a:ext cx="598991" cy="60329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3" name="Google Shape;623;p57"/>
          <p:cNvSpPr txBox="1"/>
          <p:nvPr/>
        </p:nvSpPr>
        <p:spPr>
          <a:xfrm>
            <a:off x="339177" y="1952578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1</a:t>
            </a:r>
            <a:endParaRPr/>
          </a:p>
        </p:txBody>
      </p:sp>
      <p:sp>
        <p:nvSpPr>
          <p:cNvPr id="624" name="Google Shape;624;p57"/>
          <p:cNvSpPr txBox="1"/>
          <p:nvPr/>
        </p:nvSpPr>
        <p:spPr>
          <a:xfrm>
            <a:off x="311700" y="3603916"/>
            <a:ext cx="1143027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Feature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</a:t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(Nose)</a:t>
            </a:r>
            <a:endParaRPr/>
          </a:p>
        </p:txBody>
      </p:sp>
      <p:sp>
        <p:nvSpPr>
          <p:cNvPr id="625" name="Google Shape;625;p57"/>
          <p:cNvSpPr/>
          <p:nvPr/>
        </p:nvSpPr>
        <p:spPr>
          <a:xfrm>
            <a:off x="5810183" y="2753281"/>
            <a:ext cx="598991" cy="60329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6" name="Google Shape;626;p57"/>
          <p:cNvSpPr/>
          <p:nvPr/>
        </p:nvSpPr>
        <p:spPr>
          <a:xfrm>
            <a:off x="7344618" y="2753281"/>
            <a:ext cx="598991" cy="6032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27" name="Google Shape;627;p57"/>
          <p:cNvSpPr txBox="1"/>
          <p:nvPr/>
        </p:nvSpPr>
        <p:spPr>
          <a:xfrm>
            <a:off x="1482204" y="1238908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Input</a:t>
            </a:r>
            <a:endParaRPr/>
          </a:p>
        </p:txBody>
      </p:sp>
      <p:sp>
        <p:nvSpPr>
          <p:cNvPr id="628" name="Google Shape;628;p57"/>
          <p:cNvSpPr txBox="1"/>
          <p:nvPr/>
        </p:nvSpPr>
        <p:spPr>
          <a:xfrm>
            <a:off x="6488325" y="563110"/>
            <a:ext cx="241710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After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 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iterations…</a:t>
            </a:r>
            <a:endParaRPr/>
          </a:p>
        </p:txBody>
      </p:sp>
      <p:sp>
        <p:nvSpPr>
          <p:cNvPr id="629" name="Google Shape;629;p57"/>
          <p:cNvSpPr txBox="1"/>
          <p:nvPr/>
        </p:nvSpPr>
        <p:spPr>
          <a:xfrm>
            <a:off x="2743181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630" name="Google Shape;630;p57"/>
          <p:cNvSpPr txBox="1"/>
          <p:nvPr/>
        </p:nvSpPr>
        <p:spPr>
          <a:xfrm>
            <a:off x="5046495" y="2805955"/>
            <a:ext cx="363941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…</a:t>
            </a:r>
            <a:endParaRPr/>
          </a:p>
        </p:txBody>
      </p:sp>
      <p:sp>
        <p:nvSpPr>
          <p:cNvPr id="631" name="Google Shape;631;p57"/>
          <p:cNvSpPr/>
          <p:nvPr/>
        </p:nvSpPr>
        <p:spPr>
          <a:xfrm>
            <a:off x="1529303" y="1900917"/>
            <a:ext cx="598991" cy="60329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2" name="Google Shape;632;p57"/>
          <p:cNvSpPr/>
          <p:nvPr/>
        </p:nvSpPr>
        <p:spPr>
          <a:xfrm>
            <a:off x="1529302" y="3603915"/>
            <a:ext cx="598991" cy="6032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3" name="Google Shape;633;p57"/>
          <p:cNvSpPr txBox="1"/>
          <p:nvPr/>
        </p:nvSpPr>
        <p:spPr>
          <a:xfrm>
            <a:off x="2505943" y="1088035"/>
            <a:ext cx="1437409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Affine transform</a:t>
            </a:r>
            <a:endParaRPr/>
          </a:p>
        </p:txBody>
      </p:sp>
      <p:cxnSp>
        <p:nvCxnSpPr>
          <p:cNvPr id="634" name="Google Shape;634;p57"/>
          <p:cNvCxnSpPr>
            <a:stCxn id="631" idx="3"/>
            <a:endCxn id="619" idx="1"/>
          </p:cNvCxnSpPr>
          <p:nvPr/>
        </p:nvCxnSpPr>
        <p:spPr>
          <a:xfrm>
            <a:off x="2128294" y="2202563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5" name="Google Shape;635;p57"/>
          <p:cNvSpPr txBox="1"/>
          <p:nvPr/>
        </p:nvSpPr>
        <p:spPr>
          <a:xfrm>
            <a:off x="2223512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636" name="Google Shape;636;p57"/>
          <p:cNvCxnSpPr/>
          <p:nvPr/>
        </p:nvCxnSpPr>
        <p:spPr>
          <a:xfrm>
            <a:off x="2129216" y="3905561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37" name="Google Shape;637;p57"/>
          <p:cNvSpPr txBox="1"/>
          <p:nvPr/>
        </p:nvSpPr>
        <p:spPr>
          <a:xfrm>
            <a:off x="2239100" y="3487859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sp>
        <p:nvSpPr>
          <p:cNvPr id="638" name="Google Shape;638;p57"/>
          <p:cNvSpPr/>
          <p:nvPr/>
        </p:nvSpPr>
        <p:spPr>
          <a:xfrm>
            <a:off x="3745079" y="1899039"/>
            <a:ext cx="598991" cy="60329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39" name="Google Shape;639;p57"/>
          <p:cNvSpPr/>
          <p:nvPr/>
        </p:nvSpPr>
        <p:spPr>
          <a:xfrm>
            <a:off x="3745078" y="3603915"/>
            <a:ext cx="598991" cy="60329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-9899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40" name="Google Shape;640;p57"/>
          <p:cNvCxnSpPr/>
          <p:nvPr/>
        </p:nvCxnSpPr>
        <p:spPr>
          <a:xfrm>
            <a:off x="3224647" y="2200685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1" name="Google Shape;641;p57"/>
          <p:cNvCxnSpPr/>
          <p:nvPr/>
        </p:nvCxnSpPr>
        <p:spPr>
          <a:xfrm>
            <a:off x="3224647" y="3917228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2" name="Google Shape;642;p57"/>
          <p:cNvCxnSpPr/>
          <p:nvPr/>
        </p:nvCxnSpPr>
        <p:spPr>
          <a:xfrm>
            <a:off x="4400089" y="2202564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3" name="Google Shape;643;p57"/>
          <p:cNvSpPr txBox="1"/>
          <p:nvPr/>
        </p:nvSpPr>
        <p:spPr>
          <a:xfrm>
            <a:off x="4495307" y="1758107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644" name="Google Shape;644;p57"/>
          <p:cNvCxnSpPr/>
          <p:nvPr/>
        </p:nvCxnSpPr>
        <p:spPr>
          <a:xfrm>
            <a:off x="4393018" y="3883619"/>
            <a:ext cx="49736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5" name="Google Shape;645;p57"/>
          <p:cNvSpPr txBox="1"/>
          <p:nvPr/>
        </p:nvSpPr>
        <p:spPr>
          <a:xfrm>
            <a:off x="4488236" y="3439162"/>
            <a:ext cx="282432" cy="4962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*</a:t>
            </a:r>
            <a:endParaRPr/>
          </a:p>
        </p:txBody>
      </p:sp>
      <p:cxnSp>
        <p:nvCxnSpPr>
          <p:cNvPr id="646" name="Google Shape;646;p57"/>
          <p:cNvCxnSpPr>
            <a:stCxn id="621" idx="3"/>
            <a:endCxn id="625" idx="1"/>
          </p:cNvCxnSpPr>
          <p:nvPr/>
        </p:nvCxnSpPr>
        <p:spPr>
          <a:xfrm>
            <a:off x="5527968" y="2202563"/>
            <a:ext cx="282300" cy="85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47" name="Google Shape;647;p57"/>
          <p:cNvCxnSpPr>
            <a:stCxn id="622" idx="3"/>
            <a:endCxn id="625" idx="1"/>
          </p:cNvCxnSpPr>
          <p:nvPr/>
        </p:nvCxnSpPr>
        <p:spPr>
          <a:xfrm flipH="1" rot="10800000">
            <a:off x="5527962" y="3055063"/>
            <a:ext cx="282300" cy="850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8" name="Google Shape;648;p57"/>
          <p:cNvSpPr txBox="1"/>
          <p:nvPr/>
        </p:nvSpPr>
        <p:spPr>
          <a:xfrm>
            <a:off x="7732392" y="1952578"/>
            <a:ext cx="1377724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Output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(Iteration </a:t>
            </a:r>
            <a:r>
              <a:rPr b="0" i="1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</a:t>
            </a: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/>
          </a:p>
        </p:txBody>
      </p:sp>
      <p:sp>
        <p:nvSpPr>
          <p:cNvPr id="649" name="Google Shape;649;p57"/>
          <p:cNvSpPr/>
          <p:nvPr/>
        </p:nvSpPr>
        <p:spPr>
          <a:xfrm>
            <a:off x="8121759" y="2752416"/>
            <a:ext cx="598991" cy="60329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0" name="Google Shape;650;p57"/>
          <p:cNvSpPr/>
          <p:nvPr/>
        </p:nvSpPr>
        <p:spPr>
          <a:xfrm>
            <a:off x="6567477" y="2752416"/>
            <a:ext cx="598991" cy="60329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651" name="Google Shape;651;p57"/>
          <p:cNvCxnSpPr/>
          <p:nvPr/>
        </p:nvCxnSpPr>
        <p:spPr>
          <a:xfrm flipH="1" rot="10800000">
            <a:off x="6409174" y="3054063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2" name="Google Shape;652;p57"/>
          <p:cNvCxnSpPr/>
          <p:nvPr/>
        </p:nvCxnSpPr>
        <p:spPr>
          <a:xfrm flipH="1" rot="10800000">
            <a:off x="7176391" y="3054062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53" name="Google Shape;653;p57"/>
          <p:cNvCxnSpPr/>
          <p:nvPr/>
        </p:nvCxnSpPr>
        <p:spPr>
          <a:xfrm flipH="1" rot="10800000">
            <a:off x="7953532" y="3053197"/>
            <a:ext cx="158303" cy="86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Refresh" id="654" name="Google Shape;654;p5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 flipH="1" rot="-2579736">
            <a:off x="6466559" y="950835"/>
            <a:ext cx="1185036" cy="1187878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57"/>
          <p:cNvSpPr txBox="1"/>
          <p:nvPr/>
        </p:nvSpPr>
        <p:spPr>
          <a:xfrm>
            <a:off x="4790214" y="1088035"/>
            <a:ext cx="1846118" cy="7942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b="0" i="0" lang="en-US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Posterior probabilities</a:t>
            </a:r>
            <a:endParaRPr/>
          </a:p>
        </p:txBody>
      </p:sp>
      <p:sp>
        <p:nvSpPr>
          <p:cNvPr id="656" name="Google Shape;656;p57"/>
          <p:cNvSpPr txBox="1"/>
          <p:nvPr/>
        </p:nvSpPr>
        <p:spPr>
          <a:xfrm>
            <a:off x="7176400" y="4100125"/>
            <a:ext cx="15354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None/>
            </a:pPr>
            <a:r>
              <a:rPr lang="en-US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Final face feature</a:t>
            </a:r>
            <a:endParaRPr/>
          </a:p>
        </p:txBody>
      </p:sp>
      <p:cxnSp>
        <p:nvCxnSpPr>
          <p:cNvPr id="657" name="Google Shape;657;p57"/>
          <p:cNvCxnSpPr>
            <a:stCxn id="656" idx="0"/>
            <a:endCxn id="649" idx="2"/>
          </p:cNvCxnSpPr>
          <p:nvPr/>
        </p:nvCxnSpPr>
        <p:spPr>
          <a:xfrm flipH="1" rot="10800000">
            <a:off x="7944100" y="3355825"/>
            <a:ext cx="477300" cy="74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overall capsule net architecture</a:t>
            </a:r>
            <a:endParaRPr/>
          </a:p>
        </p:txBody>
      </p:sp>
      <p:pic>
        <p:nvPicPr>
          <p:cNvPr id="663" name="Google Shape;66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44725"/>
            <a:ext cx="8839201" cy="278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Margin loss</a:t>
            </a:r>
            <a:endParaRPr/>
          </a:p>
        </p:txBody>
      </p:sp>
      <p:pic>
        <p:nvPicPr>
          <p:cNvPr id="669" name="Google Shape;66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9150"/>
            <a:ext cx="8839199" cy="3205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Reconstruction: visualizing the architecture's encoding</a:t>
            </a:r>
            <a:endParaRPr/>
          </a:p>
        </p:txBody>
      </p:sp>
      <p:pic>
        <p:nvPicPr>
          <p:cNvPr id="675" name="Google Shape;67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9796" y="1650250"/>
            <a:ext cx="6544400" cy="28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Interpretation</a:t>
            </a:r>
            <a:endParaRPr/>
          </a:p>
        </p:txBody>
      </p:sp>
      <p:pic>
        <p:nvPicPr>
          <p:cNvPr id="681" name="Google Shape;68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501250"/>
            <a:ext cx="75438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Motivating better architectures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Interpreting a Mistake</a:t>
            </a:r>
            <a:endParaRPr/>
          </a:p>
        </p:txBody>
      </p:sp>
      <p:pic>
        <p:nvPicPr>
          <p:cNvPr id="687" name="Google Shape;68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2008975"/>
            <a:ext cx="85153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62"/>
          <p:cNvSpPr txBox="1"/>
          <p:nvPr>
            <p:ph idx="1" type="body"/>
          </p:nvPr>
        </p:nvSpPr>
        <p:spPr>
          <a:xfrm>
            <a:off x="311700" y="1324000"/>
            <a:ext cx="84081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Ordered triples are (true label, prediction, and reconstructed capsule)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Capsule networks are state-of-the-art.</a:t>
            </a:r>
            <a:endParaRPr/>
          </a:p>
        </p:txBody>
      </p:sp>
      <p:sp>
        <p:nvSpPr>
          <p:cNvPr id="699" name="Google Shape;699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MNIST: 0.25% error (current record)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Baseline CNN: 35.4 million parameters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Capsule Net: 6.8 million parameters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Capsule nets can also get 1.75% error using only </a:t>
            </a:r>
            <a:r>
              <a:rPr lang="en-US">
                <a:solidFill>
                  <a:srgbClr val="FF0000"/>
                </a:solidFill>
              </a:rPr>
              <a:t>25 labeled examples</a:t>
            </a:r>
            <a:r>
              <a:rPr lang="en-US"/>
              <a:t>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MultiMNIST: 5.2% error (current record)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CIFAR10: 10.6% error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smallNORB: 2.7% error (current record, tied with LeCun et. al.)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affNIST: 79% accuracy (compare to CNN with 66% accuracy)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Capsule nets in PyTorch</a:t>
            </a:r>
            <a:endParaRPr/>
          </a:p>
        </p:txBody>
      </p:sp>
      <p:sp>
        <p:nvSpPr>
          <p:cNvPr id="705" name="Google Shape;705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https://github.com/gram-ai/capsule-networks/blob/master/capsule_network.py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What capsule nets give us</a:t>
            </a:r>
            <a:endParaRPr/>
          </a:p>
        </p:txBody>
      </p:sp>
      <p:sp>
        <p:nvSpPr>
          <p:cNvPr id="711" name="Google Shape;711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Awesome priors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Translational equivariance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Hierarchical composition</a:t>
            </a:r>
            <a:r>
              <a:rPr lang="en-US"/>
              <a:t>: the world is made up of objects that have properties.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Inverse-graphics</a:t>
            </a:r>
            <a:r>
              <a:rPr lang="en-US"/>
              <a:t>: objects move linearly in space (translation) and rotate.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Information is properly routed to the appropriate neurons.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Routes by "agreement" rather than by "volume."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Interpretable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Clear representation of learned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Visualization of internal representation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Learns with very few examples (fewer than 5 per class?)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Outperforms CNNs in accuracy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-US">
                <a:solidFill>
                  <a:srgbClr val="FF0000"/>
                </a:solidFill>
              </a:rPr>
              <a:t>Runs blazingly fast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712" name="Google Shape;712;p66"/>
          <p:cNvCxnSpPr/>
          <p:nvPr/>
        </p:nvCxnSpPr>
        <p:spPr>
          <a:xfrm flipH="1">
            <a:off x="834725" y="4460875"/>
            <a:ext cx="1855500" cy="5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Takeaways from capsule nets</a:t>
            </a:r>
            <a:endParaRPr/>
          </a:p>
        </p:txBody>
      </p:sp>
      <p:sp>
        <p:nvSpPr>
          <p:cNvPr id="718" name="Google Shape;718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Thinking very carefully about your priors and biases can inform good architecture choices and lead to </a:t>
            </a:r>
            <a:r>
              <a:rPr b="1" lang="en-US"/>
              <a:t>very </a:t>
            </a:r>
            <a:r>
              <a:rPr lang="en-US"/>
              <a:t>good results.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Interpretability is credibility for neural nets.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This is probably the gold standard.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Geoffrey Hinton is a badass.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 different problem: depth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 depth good?</a:t>
            </a:r>
            <a:endParaRPr/>
          </a:p>
        </p:txBody>
      </p:sp>
      <p:sp>
        <p:nvSpPr>
          <p:cNvPr id="729" name="Google Shape;729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Deeper networks</a:t>
            </a:r>
            <a:r>
              <a:rPr lang="en-US"/>
              <a:t> can</a:t>
            </a:r>
            <a:r>
              <a:rPr lang="en-US"/>
              <a:t> express more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Biased towards learning the functions we want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Hard to train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E.g. exploding / vanishing gradients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Deep learning =&gt; deeper nets, harder computations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i="1" lang="en-US"/>
              <a:t>Can we have very deep networks that are easy to train?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ResNets</a:t>
            </a:r>
            <a:endParaRPr/>
          </a:p>
        </p:txBody>
      </p:sp>
      <p:sp>
        <p:nvSpPr>
          <p:cNvPr id="735" name="Google Shape;735;p70"/>
          <p:cNvSpPr txBox="1"/>
          <p:nvPr>
            <p:ph idx="1" type="body"/>
          </p:nvPr>
        </p:nvSpPr>
        <p:spPr>
          <a:xfrm>
            <a:off x="311700" y="1152475"/>
            <a:ext cx="515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Residual networks (ResNets): </a:t>
            </a:r>
            <a:r>
              <a:rPr i="1" lang="en-US"/>
              <a:t>skip connections</a:t>
            </a:r>
            <a:r>
              <a:rPr lang="en-US"/>
              <a:t> between non-consecutive layers</a:t>
            </a:r>
            <a:endParaRPr/>
          </a:p>
        </p:txBody>
      </p:sp>
      <p:pic>
        <p:nvPicPr>
          <p:cNvPr id="736" name="Google Shape;73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25" y="2247325"/>
            <a:ext cx="4064325" cy="21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499" y="364700"/>
            <a:ext cx="2011124" cy="44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Dense</a:t>
            </a:r>
            <a:r>
              <a:rPr lang="en-US"/>
              <a:t>Nets</a:t>
            </a:r>
            <a:endParaRPr/>
          </a:p>
        </p:txBody>
      </p:sp>
      <p:sp>
        <p:nvSpPr>
          <p:cNvPr id="743" name="Google Shape;743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skip connections are a good thing, why don’t we do ALL of them?</a:t>
            </a:r>
            <a:endParaRPr/>
          </a:p>
        </p:txBody>
      </p:sp>
      <p:pic>
        <p:nvPicPr>
          <p:cNvPr id="744" name="Google Shape;74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6878" y="1778900"/>
            <a:ext cx="4190250" cy="311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Local t</a:t>
            </a:r>
            <a:r>
              <a:rPr lang="en-US" sz="3000"/>
              <a:t>ranslational invariance is bad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</a:t>
            </a:r>
            <a:endParaRPr/>
          </a:p>
        </p:txBody>
      </p:sp>
      <p:sp>
        <p:nvSpPr>
          <p:cNvPr id="750" name="Google Shape;750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there functions that can be computed by a ResNet but not by a normal deep net?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No!  ResNets represent an </a:t>
            </a:r>
            <a:r>
              <a:rPr i="1" lang="en-US"/>
              <a:t>inductive bias</a:t>
            </a:r>
            <a:r>
              <a:rPr lang="en-US"/>
              <a:t> rather than greater expressive power.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pic>
        <p:nvPicPr>
          <p:cNvPr id="756" name="Google Shape;75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550" y="346125"/>
            <a:ext cx="5936751" cy="11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150" y="1691650"/>
            <a:ext cx="4746952" cy="317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71525"/>
            <a:ext cx="3830350" cy="241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ResNets act like ensembles of shallow nets</a:t>
            </a:r>
            <a:endParaRPr/>
          </a:p>
        </p:txBody>
      </p:sp>
      <p:pic>
        <p:nvPicPr>
          <p:cNvPr id="764" name="Google Shape;76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75" y="1340276"/>
            <a:ext cx="8186851" cy="257825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74"/>
          <p:cNvSpPr txBox="1"/>
          <p:nvPr/>
        </p:nvSpPr>
        <p:spPr>
          <a:xfrm>
            <a:off x="5812925" y="4561200"/>
            <a:ext cx="3236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CAC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Veit</a:t>
            </a:r>
            <a:r>
              <a:rPr lang="en-US" sz="1800">
                <a:solidFill>
                  <a:srgbClr val="CACAC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al. (2016)</a:t>
            </a:r>
            <a:endParaRPr sz="1800">
              <a:solidFill>
                <a:srgbClr val="CACA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CACA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Deleting layers doesn’t kill performance</a:t>
            </a:r>
            <a:endParaRPr/>
          </a:p>
        </p:txBody>
      </p:sp>
      <p:sp>
        <p:nvSpPr>
          <p:cNvPr id="771" name="Google Shape;771;p75"/>
          <p:cNvSpPr txBox="1"/>
          <p:nvPr/>
        </p:nvSpPr>
        <p:spPr>
          <a:xfrm>
            <a:off x="5812925" y="4561200"/>
            <a:ext cx="3236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CAC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Veit et al. (2016)</a:t>
            </a:r>
            <a:endParaRPr sz="1800">
              <a:solidFill>
                <a:srgbClr val="CACA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CACA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2" name="Google Shape;77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2748" y="1258500"/>
            <a:ext cx="4318513" cy="31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Loss landscapes</a:t>
            </a:r>
            <a:endParaRPr/>
          </a:p>
        </p:txBody>
      </p:sp>
      <p:sp>
        <p:nvSpPr>
          <p:cNvPr id="778" name="Google Shape;778;p76"/>
          <p:cNvSpPr txBox="1"/>
          <p:nvPr/>
        </p:nvSpPr>
        <p:spPr>
          <a:xfrm>
            <a:off x="5812925" y="4561200"/>
            <a:ext cx="32367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ACAC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 et al. (2018)</a:t>
            </a:r>
            <a:endParaRPr sz="1800">
              <a:solidFill>
                <a:srgbClr val="CACA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CACAC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9" name="Google Shape;779;p76"/>
          <p:cNvPicPr preferRelativeResize="0"/>
          <p:nvPr/>
        </p:nvPicPr>
        <p:blipFill rotWithShape="1">
          <a:blip r:embed="rId3">
            <a:alphaModFix/>
          </a:blip>
          <a:srcRect b="22189" l="0" r="0" t="26375"/>
          <a:stretch/>
        </p:blipFill>
        <p:spPr>
          <a:xfrm>
            <a:off x="1324975" y="1144850"/>
            <a:ext cx="6494049" cy="334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Picasso problem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425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Picasso problem - the object is more than the sum of its parts</a:t>
            </a:r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2897425" y="1936600"/>
            <a:ext cx="3178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2000" y="1152475"/>
            <a:ext cx="2961426" cy="36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Equivariance rather than invariance</a:t>
            </a:r>
            <a:endParaRPr/>
          </a:p>
        </p:txBody>
      </p:sp>
      <p:sp>
        <p:nvSpPr>
          <p:cNvPr id="101" name="Google Shape;101;p20"/>
          <p:cNvSpPr txBox="1"/>
          <p:nvPr/>
        </p:nvSpPr>
        <p:spPr>
          <a:xfrm>
            <a:off x="2897425" y="1936600"/>
            <a:ext cx="3178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425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/>
              <a:t>We want </a:t>
            </a:r>
            <a:r>
              <a:rPr b="1" lang="en-US" u="sng"/>
              <a:t>equivariants</a:t>
            </a:r>
            <a:r>
              <a:rPr lang="en-US"/>
              <a:t>: properties that change predictably under transformation.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725" y="1453575"/>
            <a:ext cx="2762975" cy="27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2. Human perception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