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4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9" r:id="rId26"/>
    <p:sldId id="279" r:id="rId27"/>
    <p:sldId id="280" r:id="rId28"/>
    <p:sldId id="30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5143500" type="screen16x9"/>
  <p:notesSz cx="6858000" cy="9144000"/>
  <p:embeddedFontLst>
    <p:embeddedFont>
      <p:font typeface="Average" panose="020B0604020202020204" charset="0"/>
      <p:regular r:id="rId47"/>
    </p:embeddedFont>
    <p:embeddedFont>
      <p:font typeface="Cambria Math" panose="02040503050406030204" pitchFamily="18" charset="0"/>
      <p:regular r:id="rId48"/>
    </p:embeddedFont>
    <p:embeddedFont>
      <p:font typeface="Oswald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4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r.hit.edu.cn/~jguo/docs/notes/bptt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4d81c0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f4d81c0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27b2a90e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27b2a90e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27b2a90e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27b2a90e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27b2a90e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27b2a90e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27b2a90e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27b2a90e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27b2a90ee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27b2a90ee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d1a72ad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d1a72ad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d1a72ad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d1a72ad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d1a72ad5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d1a72ad5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d1a72ad5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d1a72ad5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d1a72ad5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d1a72ad5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ffee30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ffee30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d1a72ad5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d1a72ad5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27b2a90e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27b2a90ee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27b2a90e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27b2a90ee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https://medium.com/explore-artificial-intelligence/an-introduction-to-recurrent-neural-networks-72c97bf0912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27b2a90e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27b2a90ee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https://medium.com/explore-artificial-intelligence/an-introduction-to-recurrent-neural-networks-72c97bf0912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556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27b2a90ee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27b2a90ee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Space-time comparison with CNNs.  Weight sharing.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27b2a90ee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27b2a90ee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Space-time comparison with CNNs.  Weight sharing.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27b2a90e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27b2a90ee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https://medium.com/explore-artificial-intelligence/an-introduction-to-recurrent-neural-networks-72c97bf0912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4299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27b2a90e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27b2a90e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27b2a90ee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27b2a90ee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27b2a90ee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27b2a90ee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09b5108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09b5108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27b2a90ee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27b2a90ee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27b2a90ee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27b2a90ee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http://ir.hit.edu.cn/~jguo/docs/notes/bptt.pdf</a:t>
            </a:r>
            <a:r>
              <a:rPr lang="en"/>
              <a:t>, see Goodfellow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27b2a90ee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27b2a90ee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http://ai.dinfo.unifi.it/paolo//ps/tnn-94-gradient.pdf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27b2a90ee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27b2a90ee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http://ai.dinfo.unifi.it/paolo//ps/tnn-94-gradient.pdf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27b2a90e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27b2a90ee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http://ai.dinfo.unifi.it/paolo//ps/tnn-94-gradient.pdf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27b2a90e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27b2a90e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27b2a90ee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27b2a90ee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27b2a90ee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27b2a90ee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27b2a90ee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27b2a90ee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27b2a90ee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27b2a90ee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27b2a90ee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27b2a90ee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27b2a90ee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27b2a90ee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27b2a90ee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27b2a90ee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27b2a90ee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527b2a90ee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27b2a90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27b2a90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27b2a90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27b2a90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27b2a90e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27b2a90e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27b2a90e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27b2a90e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27b2a90e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27b2a90e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26"/>
          <p:cNvGrpSpPr/>
          <p:nvPr/>
        </p:nvGrpSpPr>
        <p:grpSpPr>
          <a:xfrm>
            <a:off x="4350277" y="2855378"/>
            <a:ext cx="443589" cy="105632"/>
            <a:chOff x="4137525" y="2915950"/>
            <a:chExt cx="869100" cy="207000"/>
          </a:xfrm>
        </p:grpSpPr>
        <p:sp>
          <p:nvSpPr>
            <p:cNvPr id="106" name="Google Shape;106;p26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6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6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26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33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35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CIS 700-004: Lecture 9M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7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RNNs and LSTMs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03/11/19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of the 4 methods has its own prior.</a:t>
            </a:r>
            <a:endParaRPr/>
          </a:p>
        </p:txBody>
      </p:sp>
      <p:sp>
        <p:nvSpPr>
          <p:cNvPr id="207" name="Google Shape;20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Truncation: chop off the tail.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 when you have a ranking of the most important features (similar to PCA).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Ex: for each person in a group, we have a variable-length ranked list of their favorite books.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of the 4 methods has its own prior.</a:t>
            </a:r>
            <a:endParaRPr/>
          </a:p>
        </p:txBody>
      </p:sp>
      <p:sp>
        <p:nvSpPr>
          <p:cNvPr id="213" name="Google Shape;213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Truncation: chop off the tail.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 when you have a ranking of the most important features (similar to PCA).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Ex: for each person in a group, we have a variable-length ranked list of their favorite books.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Bagging: turn the vector into a count-dict.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 when your prior is that syntax (i.e. ordering) does not matter.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Ex: for each baseball player in a game, we have a sequence of strikes / hits.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of the 4 methods has its own prior.</a:t>
            </a:r>
            <a:endParaRPr/>
          </a:p>
        </p:txBody>
      </p:sp>
      <p:sp>
        <p:nvSpPr>
          <p:cNvPr id="219" name="Google Shape;219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Truncation: chop off the tail.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 when you have a ranking of the most important features (similar to PCA).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Ex: for each person in a group, we have a variable-length ranked list of their favorite books.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Bagging: turn the vector into a count-dict.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 when your prior is that syntax (i.e. ordering) does not matter.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Ex: for each baseball player in a game, we have a sequence of strikes / hits.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Convolution: convolute over a fixed-length filter and aggregate the results.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 when your prior is that only short-term syntax matters.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Ex: </a:t>
            </a:r>
            <a:r>
              <a:rPr lang="en" i="1"/>
              <a:t>n</a:t>
            </a:r>
            <a:r>
              <a:rPr lang="en"/>
              <a:t>-gram models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of the 4 methods has its own prior.</a:t>
            </a:r>
            <a:endParaRPr/>
          </a:p>
        </p:txBody>
      </p:sp>
      <p:sp>
        <p:nvSpPr>
          <p:cNvPr id="225" name="Google Shape;225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Truncation: chop off the tail.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 when you have a ranking of the most important features (similar to PCA).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Ex: for each person in a group, we have a variable-length ranked list of their favorite books.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Bagging: turn the vector into a count-dict.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 when your prior is that syntax (i.e. ordering) does not matter.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Ex: for each baseball player in a game, we have a sequence of strikes / hits.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Convolution: convolute over a fixed-length filter and aggregate the results.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 when your prior is that only short-term syntax matters.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Ex: </a:t>
            </a:r>
            <a:r>
              <a:rPr lang="en" i="1"/>
              <a:t>n</a:t>
            </a:r>
            <a:r>
              <a:rPr lang="en"/>
              <a:t>-gram models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Recurrence: make your forward pass variable-length.</a:t>
            </a:r>
            <a:endParaRPr>
              <a:solidFill>
                <a:srgbClr val="FF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lphaLcPeriod"/>
            </a:pPr>
            <a:r>
              <a:rPr lang="en">
                <a:solidFill>
                  <a:srgbClr val="FF0000"/>
                </a:solidFill>
              </a:rPr>
              <a:t>Use when your prior is that both short-term and long-term ordering matters.</a:t>
            </a:r>
            <a:endParaRPr>
              <a:solidFill>
                <a:srgbClr val="FF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lphaLcPeriod"/>
            </a:pPr>
            <a:r>
              <a:rPr lang="en">
                <a:solidFill>
                  <a:srgbClr val="FF0000"/>
                </a:solidFill>
              </a:rPr>
              <a:t>Ex: most general-purpose NLP architectures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Neuroscience: The ubiquity of memory across timescales</a:t>
            </a:r>
            <a:endParaRPr/>
          </a:p>
        </p:txBody>
      </p:sp>
      <p:pic>
        <p:nvPicPr>
          <p:cNvPr id="236" name="Google Shape;23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5" y="1170125"/>
            <a:ext cx="2554974" cy="21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1"/>
          <p:cNvSpPr txBox="1"/>
          <p:nvPr/>
        </p:nvSpPr>
        <p:spPr>
          <a:xfrm>
            <a:off x="-201737" y="3287375"/>
            <a:ext cx="3000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PPF: Zhang et al 2015</a:t>
            </a:r>
            <a:endParaRPr/>
          </a:p>
        </p:txBody>
      </p:sp>
      <p:pic>
        <p:nvPicPr>
          <p:cNvPr id="238" name="Google Shape;23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0671" y="1170125"/>
            <a:ext cx="1371576" cy="21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1"/>
          <p:cNvSpPr txBox="1"/>
          <p:nvPr/>
        </p:nvSpPr>
        <p:spPr>
          <a:xfrm>
            <a:off x="2950669" y="3290850"/>
            <a:ext cx="15171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Ca2+ spikes: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Larkum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0" name="Google Shape;240;p51"/>
          <p:cNvSpPr/>
          <p:nvPr/>
        </p:nvSpPr>
        <p:spPr>
          <a:xfrm>
            <a:off x="4945875" y="1952800"/>
            <a:ext cx="685800" cy="57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1" name="Google Shape;241;p51"/>
          <p:cNvCxnSpPr>
            <a:endCxn id="240" idx="4"/>
          </p:cNvCxnSpPr>
          <p:nvPr/>
        </p:nvCxnSpPr>
        <p:spPr>
          <a:xfrm flipH="1">
            <a:off x="5288775" y="2238100"/>
            <a:ext cx="363600" cy="287400"/>
          </a:xfrm>
          <a:prstGeom prst="curvedConnector4">
            <a:avLst>
              <a:gd name="adj1" fmla="val 2847"/>
              <a:gd name="adj2" fmla="val 182855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2" name="Google Shape;242;p51"/>
          <p:cNvSpPr txBox="1"/>
          <p:nvPr/>
        </p:nvSpPr>
        <p:spPr>
          <a:xfrm>
            <a:off x="4817569" y="3226150"/>
            <a:ext cx="15171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Recurrent activity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43" name="Google Shape;243;p51" descr="Image result for neural plasticit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0750" y="1240650"/>
            <a:ext cx="2893250" cy="183107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1"/>
          <p:cNvSpPr txBox="1"/>
          <p:nvPr/>
        </p:nvSpPr>
        <p:spPr>
          <a:xfrm>
            <a:off x="6954644" y="3303963"/>
            <a:ext cx="15171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Plasticity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memory</a:t>
            </a:r>
            <a:endParaRPr/>
          </a:p>
        </p:txBody>
      </p:sp>
      <p:sp>
        <p:nvSpPr>
          <p:cNvPr id="250" name="Google Shape;250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Pencil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Automobile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memory</a:t>
            </a:r>
            <a:endParaRPr/>
          </a:p>
        </p:txBody>
      </p:sp>
      <p:sp>
        <p:nvSpPr>
          <p:cNvPr id="256" name="Google Shape;256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Mediocre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Nociception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memory</a:t>
            </a:r>
            <a:endParaRPr/>
          </a:p>
        </p:txBody>
      </p:sp>
      <p:sp>
        <p:nvSpPr>
          <p:cNvPr id="262" name="Google Shape;262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Bottle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Overeager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Chimney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Roof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multitude of memory elements</a:t>
            </a:r>
            <a:endParaRPr/>
          </a:p>
        </p:txBody>
      </p:sp>
      <p:sp>
        <p:nvSpPr>
          <p:cNvPr id="268" name="Google Shape;268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memory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Episodic memory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Procedural memory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Declarative memory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Today's Agenda</a:t>
            </a:r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 of NLP and variable-length problems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RNNs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Architecture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Backpropagation through time (BPTT)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LSTMs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Motivation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Forget gates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BiLSTMs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Motivation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Architecture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Hippocampus</a:t>
            </a:r>
            <a:endParaRPr/>
          </a:p>
        </p:txBody>
      </p:sp>
      <p:pic>
        <p:nvPicPr>
          <p:cNvPr id="274" name="Google Shape;27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700" y="1242850"/>
            <a:ext cx="560020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Thoughts have persistence over time.  How can we capture this with an architecture?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58"/>
              <p:cNvSpPr/>
              <p:nvPr/>
            </p:nvSpPr>
            <p:spPr>
              <a:xfrm>
                <a:off x="613075" y="1586700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85" name="Google Shape;285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5" y="1586700"/>
                <a:ext cx="652800" cy="44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58"/>
              <p:cNvSpPr/>
              <p:nvPr/>
            </p:nvSpPr>
            <p:spPr>
              <a:xfrm>
                <a:off x="613075" y="2296675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286" name="Google Shape;286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5" y="2296675"/>
                <a:ext cx="652800" cy="44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58"/>
              <p:cNvSpPr/>
              <p:nvPr/>
            </p:nvSpPr>
            <p:spPr>
              <a:xfrm>
                <a:off x="613075" y="3794425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287" name="Google Shape;287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5" y="3794425"/>
                <a:ext cx="652800" cy="44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8" name="Google Shape;288;p58"/>
          <p:cNvSpPr txBox="1"/>
          <p:nvPr/>
        </p:nvSpPr>
        <p:spPr>
          <a:xfrm>
            <a:off x="757531" y="3020355"/>
            <a:ext cx="363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ts val="1800"/>
              <a:buFont typeface="Average"/>
              <a:buNone/>
            </a:pPr>
            <a:r>
              <a:rPr lang="en" sz="1800" b="0" i="0" u="none" strike="noStrike" cap="none" dirty="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9" name="Google Shape;289;p58"/>
              <p:cNvSpPr/>
              <p:nvPr/>
            </p:nvSpPr>
            <p:spPr>
              <a:xfrm>
                <a:off x="1735282" y="2475400"/>
                <a:ext cx="1231918" cy="9561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dirty="0"/>
                  <a:t>Feedforward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Neural Net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u="none" strike="noStrike" cap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𝐹</m:t>
                      </m:r>
                    </m:oMath>
                  </m:oMathPara>
                </a14:m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9" name="Google Shape;289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282" y="2475400"/>
                <a:ext cx="1231918" cy="956100"/>
              </a:xfrm>
              <a:prstGeom prst="rect">
                <a:avLst/>
              </a:prstGeom>
              <a:blipFill>
                <a:blip r:embed="rId6"/>
                <a:stretch>
                  <a:fillRect l="-980"/>
                </a:stretch>
              </a:blip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0" name="Google Shape;290;p58"/>
              <p:cNvSpPr/>
              <p:nvPr/>
            </p:nvSpPr>
            <p:spPr>
              <a:xfrm>
                <a:off x="3436607" y="2730550"/>
                <a:ext cx="652800" cy="445800"/>
              </a:xfrm>
              <a:prstGeom prst="rect">
                <a:avLst/>
              </a:prstGeom>
              <a:solidFill>
                <a:srgbClr val="00B0F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290" name="Google Shape;290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07" y="2730550"/>
                <a:ext cx="652800" cy="44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14DA06-396E-4E2F-B26A-3EE143198D06}"/>
              </a:ext>
            </a:extLst>
          </p:cNvPr>
          <p:cNvCxnSpPr>
            <a:stCxn id="285" idx="3"/>
            <a:endCxn id="289" idx="1"/>
          </p:cNvCxnSpPr>
          <p:nvPr/>
        </p:nvCxnSpPr>
        <p:spPr>
          <a:xfrm>
            <a:off x="1265875" y="1809600"/>
            <a:ext cx="469407" cy="114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542167-120E-4BBA-AE92-EE62F7B2AB0B}"/>
              </a:ext>
            </a:extLst>
          </p:cNvPr>
          <p:cNvCxnSpPr>
            <a:stCxn id="286" idx="3"/>
            <a:endCxn id="289" idx="1"/>
          </p:cNvCxnSpPr>
          <p:nvPr/>
        </p:nvCxnSpPr>
        <p:spPr>
          <a:xfrm>
            <a:off x="1265875" y="2519575"/>
            <a:ext cx="469407" cy="43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DDD591-77B5-4816-9524-F0FD11AD0CDC}"/>
              </a:ext>
            </a:extLst>
          </p:cNvPr>
          <p:cNvCxnSpPr>
            <a:stCxn id="287" idx="3"/>
            <a:endCxn id="289" idx="1"/>
          </p:cNvCxnSpPr>
          <p:nvPr/>
        </p:nvCxnSpPr>
        <p:spPr>
          <a:xfrm flipV="1">
            <a:off x="1265875" y="2953450"/>
            <a:ext cx="469407" cy="106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118640-6695-4804-8E89-0A2447A216F8}"/>
              </a:ext>
            </a:extLst>
          </p:cNvPr>
          <p:cNvCxnSpPr>
            <a:stCxn id="289" idx="3"/>
            <a:endCxn id="290" idx="1"/>
          </p:cNvCxnSpPr>
          <p:nvPr/>
        </p:nvCxnSpPr>
        <p:spPr>
          <a:xfrm>
            <a:off x="2967200" y="2953450"/>
            <a:ext cx="469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itle 262">
            <a:extLst>
              <a:ext uri="{FF2B5EF4-FFF2-40B4-BE49-F238E27FC236}">
                <a16:creationId xmlns:a16="http://schemas.microsoft.com/office/drawing/2014/main" id="{126E5FFD-E716-4959-B6CC-E98627F1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API for feedforward nets is too restrictive.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We'd like to have a notion of time and maintain state.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58"/>
              <p:cNvSpPr/>
              <p:nvPr/>
            </p:nvSpPr>
            <p:spPr>
              <a:xfrm>
                <a:off x="613075" y="1586700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85" name="Google Shape;285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5" y="1586700"/>
                <a:ext cx="652800" cy="44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58"/>
              <p:cNvSpPr/>
              <p:nvPr/>
            </p:nvSpPr>
            <p:spPr>
              <a:xfrm>
                <a:off x="613075" y="2296675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286" name="Google Shape;286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5" y="2296675"/>
                <a:ext cx="652800" cy="44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58"/>
              <p:cNvSpPr/>
              <p:nvPr/>
            </p:nvSpPr>
            <p:spPr>
              <a:xfrm>
                <a:off x="613075" y="3794425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287" name="Google Shape;287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5" y="3794425"/>
                <a:ext cx="652800" cy="44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8" name="Google Shape;288;p58"/>
          <p:cNvSpPr txBox="1"/>
          <p:nvPr/>
        </p:nvSpPr>
        <p:spPr>
          <a:xfrm>
            <a:off x="757531" y="3020355"/>
            <a:ext cx="363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ts val="1800"/>
              <a:buFont typeface="Average"/>
              <a:buNone/>
            </a:pPr>
            <a:r>
              <a:rPr lang="en" sz="1800" b="0" i="0" u="none" strike="noStrike" cap="none" dirty="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9" name="Google Shape;289;p58"/>
              <p:cNvSpPr/>
              <p:nvPr/>
            </p:nvSpPr>
            <p:spPr>
              <a:xfrm>
                <a:off x="1735282" y="2475400"/>
                <a:ext cx="1231918" cy="9561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dirty="0"/>
                  <a:t>Feedforward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Neural Net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u="none" strike="noStrike" cap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𝐹</m:t>
                      </m:r>
                    </m:oMath>
                  </m:oMathPara>
                </a14:m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9" name="Google Shape;289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282" y="2475400"/>
                <a:ext cx="1231918" cy="956100"/>
              </a:xfrm>
              <a:prstGeom prst="rect">
                <a:avLst/>
              </a:prstGeom>
              <a:blipFill>
                <a:blip r:embed="rId6"/>
                <a:stretch>
                  <a:fillRect l="-980"/>
                </a:stretch>
              </a:blip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0" name="Google Shape;290;p58"/>
              <p:cNvSpPr/>
              <p:nvPr/>
            </p:nvSpPr>
            <p:spPr>
              <a:xfrm>
                <a:off x="3436607" y="2730550"/>
                <a:ext cx="652800" cy="445800"/>
              </a:xfrm>
              <a:prstGeom prst="rect">
                <a:avLst/>
              </a:prstGeom>
              <a:solidFill>
                <a:srgbClr val="00B0F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290" name="Google Shape;290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07" y="2730550"/>
                <a:ext cx="652800" cy="44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14DA06-396E-4E2F-B26A-3EE143198D06}"/>
              </a:ext>
            </a:extLst>
          </p:cNvPr>
          <p:cNvCxnSpPr>
            <a:stCxn id="285" idx="3"/>
            <a:endCxn id="289" idx="1"/>
          </p:cNvCxnSpPr>
          <p:nvPr/>
        </p:nvCxnSpPr>
        <p:spPr>
          <a:xfrm>
            <a:off x="1265875" y="1809600"/>
            <a:ext cx="469407" cy="114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542167-120E-4BBA-AE92-EE62F7B2AB0B}"/>
              </a:ext>
            </a:extLst>
          </p:cNvPr>
          <p:cNvCxnSpPr>
            <a:stCxn id="286" idx="3"/>
            <a:endCxn id="289" idx="1"/>
          </p:cNvCxnSpPr>
          <p:nvPr/>
        </p:nvCxnSpPr>
        <p:spPr>
          <a:xfrm>
            <a:off x="1265875" y="2519575"/>
            <a:ext cx="469407" cy="43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DDD591-77B5-4816-9524-F0FD11AD0CDC}"/>
              </a:ext>
            </a:extLst>
          </p:cNvPr>
          <p:cNvCxnSpPr>
            <a:stCxn id="287" idx="3"/>
            <a:endCxn id="289" idx="1"/>
          </p:cNvCxnSpPr>
          <p:nvPr/>
        </p:nvCxnSpPr>
        <p:spPr>
          <a:xfrm flipV="1">
            <a:off x="1265875" y="2953450"/>
            <a:ext cx="469407" cy="106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118640-6695-4804-8E89-0A2447A216F8}"/>
              </a:ext>
            </a:extLst>
          </p:cNvPr>
          <p:cNvCxnSpPr>
            <a:stCxn id="289" idx="3"/>
            <a:endCxn id="290" idx="1"/>
          </p:cNvCxnSpPr>
          <p:nvPr/>
        </p:nvCxnSpPr>
        <p:spPr>
          <a:xfrm>
            <a:off x="2967200" y="2953450"/>
            <a:ext cx="469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oogle Shape;305;p59">
            <a:extLst>
              <a:ext uri="{FF2B5EF4-FFF2-40B4-BE49-F238E27FC236}">
                <a16:creationId xmlns:a16="http://schemas.microsoft.com/office/drawing/2014/main" id="{F40591E3-29CA-4E10-9963-0775BAA3BDCA}"/>
              </a:ext>
            </a:extLst>
          </p:cNvPr>
          <p:cNvCxnSpPr/>
          <p:nvPr/>
        </p:nvCxnSpPr>
        <p:spPr>
          <a:xfrm>
            <a:off x="4434875" y="1305775"/>
            <a:ext cx="24000" cy="335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Google Shape;285;p58">
                <a:extLst>
                  <a:ext uri="{FF2B5EF4-FFF2-40B4-BE49-F238E27FC236}">
                    <a16:creationId xmlns:a16="http://schemas.microsoft.com/office/drawing/2014/main" id="{9139FE39-4063-4C1B-9861-3C42EA1BB959}"/>
                  </a:ext>
                </a:extLst>
              </p:cNvPr>
              <p:cNvSpPr/>
              <p:nvPr/>
            </p:nvSpPr>
            <p:spPr>
              <a:xfrm>
                <a:off x="4904282" y="1586700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2" name="Google Shape;285;p58">
                <a:extLst>
                  <a:ext uri="{FF2B5EF4-FFF2-40B4-BE49-F238E27FC236}">
                    <a16:creationId xmlns:a16="http://schemas.microsoft.com/office/drawing/2014/main" id="{9139FE39-4063-4C1B-9861-3C42EA1BB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82" y="1586700"/>
                <a:ext cx="652800" cy="44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289;p58">
                <a:extLst>
                  <a:ext uri="{FF2B5EF4-FFF2-40B4-BE49-F238E27FC236}">
                    <a16:creationId xmlns:a16="http://schemas.microsoft.com/office/drawing/2014/main" id="{E9BE7BBF-29F9-40CC-897C-14D0A1E916AF}"/>
                  </a:ext>
                </a:extLst>
              </p:cNvPr>
              <p:cNvSpPr/>
              <p:nvPr/>
            </p:nvSpPr>
            <p:spPr>
              <a:xfrm>
                <a:off x="6047509" y="1510069"/>
                <a:ext cx="1110959" cy="599061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dirty="0"/>
                  <a:t>Function</a:t>
                </a:r>
                <a14:m>
                  <m:oMath xmlns:m="http://schemas.openxmlformats.org/officeDocument/2006/math">
                    <m:r>
                      <a:rPr lang="en-US" sz="1400" b="0" i="0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</m:t>
                    </m:r>
                    <m:sSub>
                      <m:sSubPr>
                        <m:ctrlPr>
                          <a:rPr lang="en-US" sz="1400" b="0" i="0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G</m:t>
                        </m:r>
                      </m:e>
                      <m:sub>
                        <m:r>
                          <a:rPr lang="en-US" sz="1400" b="0" i="0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1</m:t>
                        </m:r>
                      </m:sub>
                    </m:sSub>
                  </m:oMath>
                </a14:m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4" name="Google Shape;289;p58">
                <a:extLst>
                  <a:ext uri="{FF2B5EF4-FFF2-40B4-BE49-F238E27FC236}">
                    <a16:creationId xmlns:a16="http://schemas.microsoft.com/office/drawing/2014/main" id="{E9BE7BBF-29F9-40CC-897C-14D0A1E91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09" y="1510069"/>
                <a:ext cx="1110959" cy="599061"/>
              </a:xfrm>
              <a:prstGeom prst="rect">
                <a:avLst/>
              </a:prstGeom>
              <a:blipFill>
                <a:blip r:embed="rId8"/>
                <a:stretch>
                  <a:fillRect l="-1087"/>
                </a:stretch>
              </a:blip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285;p58">
                <a:extLst>
                  <a:ext uri="{FF2B5EF4-FFF2-40B4-BE49-F238E27FC236}">
                    <a16:creationId xmlns:a16="http://schemas.microsoft.com/office/drawing/2014/main" id="{9B673945-EF20-40DE-A544-C54B40E042BB}"/>
                  </a:ext>
                </a:extLst>
              </p:cNvPr>
              <p:cNvSpPr/>
              <p:nvPr/>
            </p:nvSpPr>
            <p:spPr>
              <a:xfrm>
                <a:off x="7648895" y="1586699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5" name="Google Shape;285;p58">
                <a:extLst>
                  <a:ext uri="{FF2B5EF4-FFF2-40B4-BE49-F238E27FC236}">
                    <a16:creationId xmlns:a16="http://schemas.microsoft.com/office/drawing/2014/main" id="{9B673945-EF20-40DE-A544-C54B40E04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895" y="1586699"/>
                <a:ext cx="652800" cy="445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Google Shape;285;p58">
                <a:extLst>
                  <a:ext uri="{FF2B5EF4-FFF2-40B4-BE49-F238E27FC236}">
                    <a16:creationId xmlns:a16="http://schemas.microsoft.com/office/drawing/2014/main" id="{DA4B8E1B-B255-4212-930E-2CA1238D4CE7}"/>
                  </a:ext>
                </a:extLst>
              </p:cNvPr>
              <p:cNvSpPr/>
              <p:nvPr/>
            </p:nvSpPr>
            <p:spPr>
              <a:xfrm>
                <a:off x="4904282" y="2608098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6" name="Google Shape;285;p58">
                <a:extLst>
                  <a:ext uri="{FF2B5EF4-FFF2-40B4-BE49-F238E27FC236}">
                    <a16:creationId xmlns:a16="http://schemas.microsoft.com/office/drawing/2014/main" id="{DA4B8E1B-B255-4212-930E-2CA1238D4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82" y="2608098"/>
                <a:ext cx="652800" cy="44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Google Shape;289;p58">
                <a:extLst>
                  <a:ext uri="{FF2B5EF4-FFF2-40B4-BE49-F238E27FC236}">
                    <a16:creationId xmlns:a16="http://schemas.microsoft.com/office/drawing/2014/main" id="{468E7256-D70E-4E95-AFEC-08284119D227}"/>
                  </a:ext>
                </a:extLst>
              </p:cNvPr>
              <p:cNvSpPr/>
              <p:nvPr/>
            </p:nvSpPr>
            <p:spPr>
              <a:xfrm>
                <a:off x="6047509" y="2531467"/>
                <a:ext cx="1110959" cy="599061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dirty="0"/>
                  <a:t>Function</a:t>
                </a:r>
                <a14:m>
                  <m:oMath xmlns:m="http://schemas.openxmlformats.org/officeDocument/2006/math">
                    <m:r>
                      <a:rPr lang="en-US" sz="1400" b="0" i="0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</m:t>
                    </m:r>
                    <m:sSub>
                      <m:sSubPr>
                        <m:ctrlPr>
                          <a:rPr lang="en-US" sz="1400" b="0" i="0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G</m:t>
                        </m:r>
                      </m:e>
                      <m:sub>
                        <m:r>
                          <a:rPr lang="en-US" sz="1400" b="0" i="0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2</m:t>
                        </m:r>
                      </m:sub>
                    </m:sSub>
                  </m:oMath>
                </a14:m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7" name="Google Shape;289;p58">
                <a:extLst>
                  <a:ext uri="{FF2B5EF4-FFF2-40B4-BE49-F238E27FC236}">
                    <a16:creationId xmlns:a16="http://schemas.microsoft.com/office/drawing/2014/main" id="{468E7256-D70E-4E95-AFEC-08284119D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09" y="2531467"/>
                <a:ext cx="1110959" cy="599061"/>
              </a:xfrm>
              <a:prstGeom prst="rect">
                <a:avLst/>
              </a:prstGeom>
              <a:blipFill>
                <a:blip r:embed="rId10"/>
                <a:stretch>
                  <a:fillRect l="-1087"/>
                </a:stretch>
              </a:blip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Google Shape;285;p58">
                <a:extLst>
                  <a:ext uri="{FF2B5EF4-FFF2-40B4-BE49-F238E27FC236}">
                    <a16:creationId xmlns:a16="http://schemas.microsoft.com/office/drawing/2014/main" id="{5E946FE3-257E-4238-B75A-E9209BB4F3F3}"/>
                  </a:ext>
                </a:extLst>
              </p:cNvPr>
              <p:cNvSpPr/>
              <p:nvPr/>
            </p:nvSpPr>
            <p:spPr>
              <a:xfrm>
                <a:off x="7648895" y="2601473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8" name="Google Shape;285;p58">
                <a:extLst>
                  <a:ext uri="{FF2B5EF4-FFF2-40B4-BE49-F238E27FC236}">
                    <a16:creationId xmlns:a16="http://schemas.microsoft.com/office/drawing/2014/main" id="{5E946FE3-257E-4238-B75A-E9209BB4F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895" y="2601473"/>
                <a:ext cx="652800" cy="4458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288;p58">
            <a:extLst>
              <a:ext uri="{FF2B5EF4-FFF2-40B4-BE49-F238E27FC236}">
                <a16:creationId xmlns:a16="http://schemas.microsoft.com/office/drawing/2014/main" id="{4117364C-512A-455A-A1F2-99961F39B0AF}"/>
              </a:ext>
            </a:extLst>
          </p:cNvPr>
          <p:cNvSpPr txBox="1"/>
          <p:nvPr/>
        </p:nvSpPr>
        <p:spPr>
          <a:xfrm>
            <a:off x="6421038" y="3300350"/>
            <a:ext cx="363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ts val="1800"/>
              <a:buFont typeface="Average"/>
              <a:buNone/>
            </a:pPr>
            <a:r>
              <a:rPr lang="en" sz="1800" b="0" i="0" u="none" strike="noStrike" cap="none" dirty="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285;p58">
                <a:extLst>
                  <a:ext uri="{FF2B5EF4-FFF2-40B4-BE49-F238E27FC236}">
                    <a16:creationId xmlns:a16="http://schemas.microsoft.com/office/drawing/2014/main" id="{959BA49D-FA26-416A-95CA-7D86309D7CA0}"/>
                  </a:ext>
                </a:extLst>
              </p:cNvPr>
              <p:cNvSpPr/>
              <p:nvPr/>
            </p:nvSpPr>
            <p:spPr>
              <a:xfrm>
                <a:off x="4883387" y="3941598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0" name="Google Shape;285;p58">
                <a:extLst>
                  <a:ext uri="{FF2B5EF4-FFF2-40B4-BE49-F238E27FC236}">
                    <a16:creationId xmlns:a16="http://schemas.microsoft.com/office/drawing/2014/main" id="{959BA49D-FA26-416A-95CA-7D86309D7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87" y="3941598"/>
                <a:ext cx="652800" cy="44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Google Shape;289;p58">
                <a:extLst>
                  <a:ext uri="{FF2B5EF4-FFF2-40B4-BE49-F238E27FC236}">
                    <a16:creationId xmlns:a16="http://schemas.microsoft.com/office/drawing/2014/main" id="{AEE9A422-578F-4C12-91BD-D78F376ABF2A}"/>
                  </a:ext>
                </a:extLst>
              </p:cNvPr>
              <p:cNvSpPr/>
              <p:nvPr/>
            </p:nvSpPr>
            <p:spPr>
              <a:xfrm>
                <a:off x="6047508" y="3864967"/>
                <a:ext cx="1163783" cy="599061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dirty="0"/>
                  <a:t>Function</a:t>
                </a:r>
                <a14:m>
                  <m:oMath xmlns:m="http://schemas.openxmlformats.org/officeDocument/2006/math">
                    <m:r>
                      <a:rPr lang="en-US" sz="1400" b="0" i="0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</m:t>
                    </m:r>
                    <m:sSub>
                      <m:sSubPr>
                        <m:ctrlPr>
                          <a:rPr lang="en-US" sz="1400" b="0" i="0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m</m:t>
                        </m:r>
                      </m:sub>
                    </m:sSub>
                  </m:oMath>
                </a14:m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1" name="Google Shape;289;p58">
                <a:extLst>
                  <a:ext uri="{FF2B5EF4-FFF2-40B4-BE49-F238E27FC236}">
                    <a16:creationId xmlns:a16="http://schemas.microsoft.com/office/drawing/2014/main" id="{AEE9A422-578F-4C12-91BD-D78F376AB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08" y="3864967"/>
                <a:ext cx="1163783" cy="599061"/>
              </a:xfrm>
              <a:prstGeom prst="rect">
                <a:avLst/>
              </a:prstGeom>
              <a:blipFill>
                <a:blip r:embed="rId13"/>
                <a:stretch>
                  <a:fillRect l="-1036"/>
                </a:stretch>
              </a:blip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Google Shape;285;p58">
                <a:extLst>
                  <a:ext uri="{FF2B5EF4-FFF2-40B4-BE49-F238E27FC236}">
                    <a16:creationId xmlns:a16="http://schemas.microsoft.com/office/drawing/2014/main" id="{5089646A-B102-46A6-8FF5-19F428DA11F2}"/>
                  </a:ext>
                </a:extLst>
              </p:cNvPr>
              <p:cNvSpPr/>
              <p:nvPr/>
            </p:nvSpPr>
            <p:spPr>
              <a:xfrm>
                <a:off x="7648895" y="3945041"/>
                <a:ext cx="652800" cy="445800"/>
              </a:xfrm>
              <a:prstGeom prst="rect">
                <a:avLst/>
              </a:prstGeom>
              <a:solidFill>
                <a:srgbClr val="00B0F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2" name="Google Shape;285;p58">
                <a:extLst>
                  <a:ext uri="{FF2B5EF4-FFF2-40B4-BE49-F238E27FC236}">
                    <a16:creationId xmlns:a16="http://schemas.microsoft.com/office/drawing/2014/main" id="{5089646A-B102-46A6-8FF5-19F428DA1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895" y="3945041"/>
                <a:ext cx="652800" cy="44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8D417D-24DA-46D6-A26B-89ECB428F310}"/>
              </a:ext>
            </a:extLst>
          </p:cNvPr>
          <p:cNvCxnSpPr>
            <a:endCxn id="24" idx="1"/>
          </p:cNvCxnSpPr>
          <p:nvPr/>
        </p:nvCxnSpPr>
        <p:spPr>
          <a:xfrm>
            <a:off x="5611091" y="1809599"/>
            <a:ext cx="4364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153141-4D78-4245-989F-F3E525692798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 flipV="1">
            <a:off x="7158468" y="1809599"/>
            <a:ext cx="4904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9621F4-5B65-46BB-9092-4BCD632BAE91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>
            <a:off x="5557082" y="2830998"/>
            <a:ext cx="490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ECBE6B-A22B-4B74-B896-943540BD1B4A}"/>
              </a:ext>
            </a:extLst>
          </p:cNvPr>
          <p:cNvCxnSpPr>
            <a:stCxn id="25" idx="2"/>
            <a:endCxn id="27" idx="0"/>
          </p:cNvCxnSpPr>
          <p:nvPr/>
        </p:nvCxnSpPr>
        <p:spPr>
          <a:xfrm flipH="1">
            <a:off x="6602989" y="2032499"/>
            <a:ext cx="1372306" cy="49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A928B5-5CB8-4700-95B6-533304AC01FC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 flipV="1">
            <a:off x="7158468" y="2824373"/>
            <a:ext cx="490427" cy="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8F250CCB-1DE4-4C46-B23C-FCEFF32ECFAC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536187" y="4164498"/>
            <a:ext cx="51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8AF806F5-C8F3-4EEE-A64D-BCAF5C8D2768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7211291" y="4164498"/>
            <a:ext cx="437604" cy="3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653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0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We can't learn a new function for each timestep!  How do we simplify our architecture?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1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We can't learn a new function for each timestep!  How do we simplify our architecture?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00"/>
                </a:solidFill>
              </a:rPr>
              <a:t>The way we think doesn't change from moment to moment.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We share weights across time.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58"/>
              <p:cNvSpPr/>
              <p:nvPr/>
            </p:nvSpPr>
            <p:spPr>
              <a:xfrm>
                <a:off x="613075" y="1586700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85" name="Google Shape;285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5" y="1586700"/>
                <a:ext cx="652800" cy="44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58"/>
              <p:cNvSpPr/>
              <p:nvPr/>
            </p:nvSpPr>
            <p:spPr>
              <a:xfrm>
                <a:off x="613075" y="2296675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286" name="Google Shape;286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5" y="2296675"/>
                <a:ext cx="652800" cy="44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58"/>
              <p:cNvSpPr/>
              <p:nvPr/>
            </p:nvSpPr>
            <p:spPr>
              <a:xfrm>
                <a:off x="613075" y="3794425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287" name="Google Shape;287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5" y="3794425"/>
                <a:ext cx="652800" cy="44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8" name="Google Shape;288;p58"/>
          <p:cNvSpPr txBox="1"/>
          <p:nvPr/>
        </p:nvSpPr>
        <p:spPr>
          <a:xfrm>
            <a:off x="757531" y="3020355"/>
            <a:ext cx="363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ts val="1800"/>
              <a:buFont typeface="Average"/>
              <a:buNone/>
            </a:pPr>
            <a:r>
              <a:rPr lang="en" sz="1800" b="0" i="0" u="none" strike="noStrike" cap="none" dirty="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9" name="Google Shape;289;p58"/>
              <p:cNvSpPr/>
              <p:nvPr/>
            </p:nvSpPr>
            <p:spPr>
              <a:xfrm>
                <a:off x="1735282" y="2475400"/>
                <a:ext cx="1231918" cy="9561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dirty="0"/>
                  <a:t>Feedforward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Neural Net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u="none" strike="noStrike" cap="none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𝐹</m:t>
                      </m:r>
                    </m:oMath>
                  </m:oMathPara>
                </a14:m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9" name="Google Shape;289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282" y="2475400"/>
                <a:ext cx="1231918" cy="956100"/>
              </a:xfrm>
              <a:prstGeom prst="rect">
                <a:avLst/>
              </a:prstGeom>
              <a:blipFill>
                <a:blip r:embed="rId6"/>
                <a:stretch>
                  <a:fillRect l="-980"/>
                </a:stretch>
              </a:blip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0" name="Google Shape;290;p58"/>
              <p:cNvSpPr/>
              <p:nvPr/>
            </p:nvSpPr>
            <p:spPr>
              <a:xfrm>
                <a:off x="3436607" y="2730550"/>
                <a:ext cx="652800" cy="445800"/>
              </a:xfrm>
              <a:prstGeom prst="rect">
                <a:avLst/>
              </a:prstGeom>
              <a:solidFill>
                <a:srgbClr val="00B0F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290" name="Google Shape;290;p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07" y="2730550"/>
                <a:ext cx="652800" cy="44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14DA06-396E-4E2F-B26A-3EE143198D06}"/>
              </a:ext>
            </a:extLst>
          </p:cNvPr>
          <p:cNvCxnSpPr>
            <a:stCxn id="285" idx="3"/>
            <a:endCxn id="289" idx="1"/>
          </p:cNvCxnSpPr>
          <p:nvPr/>
        </p:nvCxnSpPr>
        <p:spPr>
          <a:xfrm>
            <a:off x="1265875" y="1809600"/>
            <a:ext cx="469407" cy="114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542167-120E-4BBA-AE92-EE62F7B2AB0B}"/>
              </a:ext>
            </a:extLst>
          </p:cNvPr>
          <p:cNvCxnSpPr>
            <a:stCxn id="286" idx="3"/>
            <a:endCxn id="289" idx="1"/>
          </p:cNvCxnSpPr>
          <p:nvPr/>
        </p:nvCxnSpPr>
        <p:spPr>
          <a:xfrm>
            <a:off x="1265875" y="2519575"/>
            <a:ext cx="469407" cy="43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DDD591-77B5-4816-9524-F0FD11AD0CDC}"/>
              </a:ext>
            </a:extLst>
          </p:cNvPr>
          <p:cNvCxnSpPr>
            <a:stCxn id="287" idx="3"/>
            <a:endCxn id="289" idx="1"/>
          </p:cNvCxnSpPr>
          <p:nvPr/>
        </p:nvCxnSpPr>
        <p:spPr>
          <a:xfrm flipV="1">
            <a:off x="1265875" y="2953450"/>
            <a:ext cx="469407" cy="106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118640-6695-4804-8E89-0A2447A216F8}"/>
              </a:ext>
            </a:extLst>
          </p:cNvPr>
          <p:cNvCxnSpPr>
            <a:stCxn id="289" idx="3"/>
            <a:endCxn id="290" idx="1"/>
          </p:cNvCxnSpPr>
          <p:nvPr/>
        </p:nvCxnSpPr>
        <p:spPr>
          <a:xfrm>
            <a:off x="2967200" y="2953450"/>
            <a:ext cx="469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oogle Shape;305;p59">
            <a:extLst>
              <a:ext uri="{FF2B5EF4-FFF2-40B4-BE49-F238E27FC236}">
                <a16:creationId xmlns:a16="http://schemas.microsoft.com/office/drawing/2014/main" id="{F40591E3-29CA-4E10-9963-0775BAA3BDCA}"/>
              </a:ext>
            </a:extLst>
          </p:cNvPr>
          <p:cNvCxnSpPr/>
          <p:nvPr/>
        </p:nvCxnSpPr>
        <p:spPr>
          <a:xfrm>
            <a:off x="4434875" y="1305775"/>
            <a:ext cx="24000" cy="335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Google Shape;285;p58">
                <a:extLst>
                  <a:ext uri="{FF2B5EF4-FFF2-40B4-BE49-F238E27FC236}">
                    <a16:creationId xmlns:a16="http://schemas.microsoft.com/office/drawing/2014/main" id="{9139FE39-4063-4C1B-9861-3C42EA1BB959}"/>
                  </a:ext>
                </a:extLst>
              </p:cNvPr>
              <p:cNvSpPr/>
              <p:nvPr/>
            </p:nvSpPr>
            <p:spPr>
              <a:xfrm>
                <a:off x="4904282" y="1586700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2" name="Google Shape;285;p58">
                <a:extLst>
                  <a:ext uri="{FF2B5EF4-FFF2-40B4-BE49-F238E27FC236}">
                    <a16:creationId xmlns:a16="http://schemas.microsoft.com/office/drawing/2014/main" id="{9139FE39-4063-4C1B-9861-3C42EA1BB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82" y="1586700"/>
                <a:ext cx="652800" cy="44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289;p58">
                <a:extLst>
                  <a:ext uri="{FF2B5EF4-FFF2-40B4-BE49-F238E27FC236}">
                    <a16:creationId xmlns:a16="http://schemas.microsoft.com/office/drawing/2014/main" id="{E9BE7BBF-29F9-40CC-897C-14D0A1E916AF}"/>
                  </a:ext>
                </a:extLst>
              </p:cNvPr>
              <p:cNvSpPr/>
              <p:nvPr/>
            </p:nvSpPr>
            <p:spPr>
              <a:xfrm>
                <a:off x="6047509" y="1510069"/>
                <a:ext cx="1110959" cy="599061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SzPts val="14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Google Shape;289;p58">
                <a:extLst>
                  <a:ext uri="{FF2B5EF4-FFF2-40B4-BE49-F238E27FC236}">
                    <a16:creationId xmlns:a16="http://schemas.microsoft.com/office/drawing/2014/main" id="{E9BE7BBF-29F9-40CC-897C-14D0A1E91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09" y="1510069"/>
                <a:ext cx="1110959" cy="599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285;p58">
                <a:extLst>
                  <a:ext uri="{FF2B5EF4-FFF2-40B4-BE49-F238E27FC236}">
                    <a16:creationId xmlns:a16="http://schemas.microsoft.com/office/drawing/2014/main" id="{9B673945-EF20-40DE-A544-C54B40E042BB}"/>
                  </a:ext>
                </a:extLst>
              </p:cNvPr>
              <p:cNvSpPr/>
              <p:nvPr/>
            </p:nvSpPr>
            <p:spPr>
              <a:xfrm>
                <a:off x="7648895" y="1586699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5" name="Google Shape;285;p58">
                <a:extLst>
                  <a:ext uri="{FF2B5EF4-FFF2-40B4-BE49-F238E27FC236}">
                    <a16:creationId xmlns:a16="http://schemas.microsoft.com/office/drawing/2014/main" id="{9B673945-EF20-40DE-A544-C54B40E04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895" y="1586699"/>
                <a:ext cx="652800" cy="445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Google Shape;285;p58">
                <a:extLst>
                  <a:ext uri="{FF2B5EF4-FFF2-40B4-BE49-F238E27FC236}">
                    <a16:creationId xmlns:a16="http://schemas.microsoft.com/office/drawing/2014/main" id="{DA4B8E1B-B255-4212-930E-2CA1238D4CE7}"/>
                  </a:ext>
                </a:extLst>
              </p:cNvPr>
              <p:cNvSpPr/>
              <p:nvPr/>
            </p:nvSpPr>
            <p:spPr>
              <a:xfrm>
                <a:off x="4904282" y="2608098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6" name="Google Shape;285;p58">
                <a:extLst>
                  <a:ext uri="{FF2B5EF4-FFF2-40B4-BE49-F238E27FC236}">
                    <a16:creationId xmlns:a16="http://schemas.microsoft.com/office/drawing/2014/main" id="{DA4B8E1B-B255-4212-930E-2CA1238D4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82" y="2608098"/>
                <a:ext cx="652800" cy="44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Google Shape;289;p58">
                <a:extLst>
                  <a:ext uri="{FF2B5EF4-FFF2-40B4-BE49-F238E27FC236}">
                    <a16:creationId xmlns:a16="http://schemas.microsoft.com/office/drawing/2014/main" id="{468E7256-D70E-4E95-AFEC-08284119D227}"/>
                  </a:ext>
                </a:extLst>
              </p:cNvPr>
              <p:cNvSpPr/>
              <p:nvPr/>
            </p:nvSpPr>
            <p:spPr>
              <a:xfrm>
                <a:off x="6047509" y="2531467"/>
                <a:ext cx="1110959" cy="599061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SzPts val="14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Google Shape;289;p58">
                <a:extLst>
                  <a:ext uri="{FF2B5EF4-FFF2-40B4-BE49-F238E27FC236}">
                    <a16:creationId xmlns:a16="http://schemas.microsoft.com/office/drawing/2014/main" id="{468E7256-D70E-4E95-AFEC-08284119D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09" y="2531467"/>
                <a:ext cx="1110959" cy="5990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Google Shape;285;p58">
                <a:extLst>
                  <a:ext uri="{FF2B5EF4-FFF2-40B4-BE49-F238E27FC236}">
                    <a16:creationId xmlns:a16="http://schemas.microsoft.com/office/drawing/2014/main" id="{5E946FE3-257E-4238-B75A-E9209BB4F3F3}"/>
                  </a:ext>
                </a:extLst>
              </p:cNvPr>
              <p:cNvSpPr/>
              <p:nvPr/>
            </p:nvSpPr>
            <p:spPr>
              <a:xfrm>
                <a:off x="7648895" y="2601473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8" name="Google Shape;285;p58">
                <a:extLst>
                  <a:ext uri="{FF2B5EF4-FFF2-40B4-BE49-F238E27FC236}">
                    <a16:creationId xmlns:a16="http://schemas.microsoft.com/office/drawing/2014/main" id="{5E946FE3-257E-4238-B75A-E9209BB4F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895" y="2601473"/>
                <a:ext cx="652800" cy="4458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288;p58">
            <a:extLst>
              <a:ext uri="{FF2B5EF4-FFF2-40B4-BE49-F238E27FC236}">
                <a16:creationId xmlns:a16="http://schemas.microsoft.com/office/drawing/2014/main" id="{4117364C-512A-455A-A1F2-99961F39B0AF}"/>
              </a:ext>
            </a:extLst>
          </p:cNvPr>
          <p:cNvSpPr txBox="1"/>
          <p:nvPr/>
        </p:nvSpPr>
        <p:spPr>
          <a:xfrm>
            <a:off x="6421038" y="3300350"/>
            <a:ext cx="363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ts val="1800"/>
              <a:buFont typeface="Average"/>
              <a:buNone/>
            </a:pPr>
            <a:r>
              <a:rPr lang="en" sz="1800" b="0" i="0" u="none" strike="noStrike" cap="none" dirty="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285;p58">
                <a:extLst>
                  <a:ext uri="{FF2B5EF4-FFF2-40B4-BE49-F238E27FC236}">
                    <a16:creationId xmlns:a16="http://schemas.microsoft.com/office/drawing/2014/main" id="{959BA49D-FA26-416A-95CA-7D86309D7CA0}"/>
                  </a:ext>
                </a:extLst>
              </p:cNvPr>
              <p:cNvSpPr/>
              <p:nvPr/>
            </p:nvSpPr>
            <p:spPr>
              <a:xfrm>
                <a:off x="4883387" y="3941598"/>
                <a:ext cx="652800" cy="44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0" name="Google Shape;285;p58">
                <a:extLst>
                  <a:ext uri="{FF2B5EF4-FFF2-40B4-BE49-F238E27FC236}">
                    <a16:creationId xmlns:a16="http://schemas.microsoft.com/office/drawing/2014/main" id="{959BA49D-FA26-416A-95CA-7D86309D7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87" y="3941598"/>
                <a:ext cx="652800" cy="44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Google Shape;289;p58">
                <a:extLst>
                  <a:ext uri="{FF2B5EF4-FFF2-40B4-BE49-F238E27FC236}">
                    <a16:creationId xmlns:a16="http://schemas.microsoft.com/office/drawing/2014/main" id="{AEE9A422-578F-4C12-91BD-D78F376ABF2A}"/>
                  </a:ext>
                </a:extLst>
              </p:cNvPr>
              <p:cNvSpPr/>
              <p:nvPr/>
            </p:nvSpPr>
            <p:spPr>
              <a:xfrm>
                <a:off x="6047508" y="3864967"/>
                <a:ext cx="1163783" cy="599061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SzPts val="14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Google Shape;289;p58">
                <a:extLst>
                  <a:ext uri="{FF2B5EF4-FFF2-40B4-BE49-F238E27FC236}">
                    <a16:creationId xmlns:a16="http://schemas.microsoft.com/office/drawing/2014/main" id="{AEE9A422-578F-4C12-91BD-D78F376AB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08" y="3864967"/>
                <a:ext cx="1163783" cy="5990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 cap="flat" cmpd="sng">
                <a:solidFill>
                  <a:srgbClr val="9E9E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Google Shape;285;p58">
                <a:extLst>
                  <a:ext uri="{FF2B5EF4-FFF2-40B4-BE49-F238E27FC236}">
                    <a16:creationId xmlns:a16="http://schemas.microsoft.com/office/drawing/2014/main" id="{5089646A-B102-46A6-8FF5-19F428DA11F2}"/>
                  </a:ext>
                </a:extLst>
              </p:cNvPr>
              <p:cNvSpPr/>
              <p:nvPr/>
            </p:nvSpPr>
            <p:spPr>
              <a:xfrm>
                <a:off x="7648895" y="3945041"/>
                <a:ext cx="652800" cy="445800"/>
              </a:xfrm>
              <a:prstGeom prst="rect">
                <a:avLst/>
              </a:prstGeom>
              <a:solidFill>
                <a:srgbClr val="00B0F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2" name="Google Shape;285;p58">
                <a:extLst>
                  <a:ext uri="{FF2B5EF4-FFF2-40B4-BE49-F238E27FC236}">
                    <a16:creationId xmlns:a16="http://schemas.microsoft.com/office/drawing/2014/main" id="{5089646A-B102-46A6-8FF5-19F428DA1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895" y="3945041"/>
                <a:ext cx="652800" cy="44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8D417D-24DA-46D6-A26B-89ECB428F310}"/>
              </a:ext>
            </a:extLst>
          </p:cNvPr>
          <p:cNvCxnSpPr>
            <a:endCxn id="24" idx="1"/>
          </p:cNvCxnSpPr>
          <p:nvPr/>
        </p:nvCxnSpPr>
        <p:spPr>
          <a:xfrm>
            <a:off x="5611091" y="1809599"/>
            <a:ext cx="4364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153141-4D78-4245-989F-F3E525692798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 flipV="1">
            <a:off x="7158468" y="1809599"/>
            <a:ext cx="4904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9621F4-5B65-46BB-9092-4BCD632BAE91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>
            <a:off x="5557082" y="2830998"/>
            <a:ext cx="490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ECBE6B-A22B-4B74-B896-943540BD1B4A}"/>
              </a:ext>
            </a:extLst>
          </p:cNvPr>
          <p:cNvCxnSpPr>
            <a:stCxn id="25" idx="2"/>
            <a:endCxn id="27" idx="0"/>
          </p:cNvCxnSpPr>
          <p:nvPr/>
        </p:nvCxnSpPr>
        <p:spPr>
          <a:xfrm flipH="1">
            <a:off x="6602989" y="2032499"/>
            <a:ext cx="1372306" cy="49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A928B5-5CB8-4700-95B6-533304AC01FC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 flipV="1">
            <a:off x="7158468" y="2824373"/>
            <a:ext cx="490427" cy="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8F250CCB-1DE4-4C46-B23C-FCEFF32ECFAC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5536187" y="4164498"/>
            <a:ext cx="51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8AF806F5-C8F3-4EEE-A64D-BCAF5C8D2768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7211291" y="4164498"/>
            <a:ext cx="437604" cy="3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60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Recurrent neural networks (RNNs)</a:t>
            </a:r>
            <a:endParaRPr/>
          </a:p>
        </p:txBody>
      </p:sp>
      <p:sp>
        <p:nvSpPr>
          <p:cNvPr id="345" name="Google Shape;345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Prior: the function modifying the state of a thought is invariant to temporal shifts.</a:t>
            </a:r>
            <a:endParaRPr/>
          </a:p>
        </p:txBody>
      </p:sp>
      <p:pic>
        <p:nvPicPr>
          <p:cNvPr id="346" name="Google Shape;34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00" y="2333525"/>
            <a:ext cx="7992800" cy="21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RNNs typically have 3 weight tensors (</a:t>
            </a:r>
            <a:r>
              <a:rPr lang="en" i="1"/>
              <a:t>U, W, V</a:t>
            </a:r>
            <a:r>
              <a:rPr lang="en"/>
              <a:t>) and 2 biases.</a:t>
            </a:r>
            <a:endParaRPr/>
          </a:p>
        </p:txBody>
      </p:sp>
      <p:pic>
        <p:nvPicPr>
          <p:cNvPr id="352" name="Google Shape;352;p64"/>
          <p:cNvPicPr preferRelativeResize="0"/>
          <p:nvPr/>
        </p:nvPicPr>
        <p:blipFill rotWithShape="1">
          <a:blip r:embed="rId3">
            <a:alphaModFix/>
          </a:blip>
          <a:srcRect r="40126"/>
          <a:stretch/>
        </p:blipFill>
        <p:spPr>
          <a:xfrm>
            <a:off x="2604375" y="1949117"/>
            <a:ext cx="4418001" cy="20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875" y="1231025"/>
            <a:ext cx="1111650" cy="349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exact unrolled architecture depends on the learning problem.</a:t>
            </a:r>
            <a:endParaRPr sz="2600" i="1"/>
          </a:p>
        </p:txBody>
      </p:sp>
      <p:pic>
        <p:nvPicPr>
          <p:cNvPr id="359" name="Google Shape;35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600" y="1232700"/>
            <a:ext cx="3484699" cy="252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25" y="1232700"/>
            <a:ext cx="3254281" cy="252065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5"/>
          <p:cNvSpPr txBox="1">
            <a:spLocks noGrp="1"/>
          </p:cNvSpPr>
          <p:nvPr>
            <p:ph type="body" idx="1"/>
          </p:nvPr>
        </p:nvSpPr>
        <p:spPr>
          <a:xfrm>
            <a:off x="987213" y="3868450"/>
            <a:ext cx="26439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Variable-length input, single output at the end.</a:t>
            </a:r>
            <a:endParaRPr/>
          </a:p>
        </p:txBody>
      </p:sp>
      <p:sp>
        <p:nvSpPr>
          <p:cNvPr id="362" name="Google Shape;362;p65"/>
          <p:cNvSpPr txBox="1">
            <a:spLocks noGrp="1"/>
          </p:cNvSpPr>
          <p:nvPr>
            <p:ph type="body" idx="1"/>
          </p:nvPr>
        </p:nvSpPr>
        <p:spPr>
          <a:xfrm>
            <a:off x="5913650" y="3868450"/>
            <a:ext cx="23526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Variable-length input, simultaneous outputs.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forcing helps learn complex patterns concurrently.</a:t>
            </a:r>
            <a:endParaRPr/>
          </a:p>
        </p:txBody>
      </p:sp>
      <p:pic>
        <p:nvPicPr>
          <p:cNvPr id="368" name="Google Shape;36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8650" y="1161975"/>
            <a:ext cx="3766689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Backpropagation through time (BPTT)</a:t>
            </a:r>
            <a:endParaRPr/>
          </a:p>
        </p:txBody>
      </p:sp>
      <p:pic>
        <p:nvPicPr>
          <p:cNvPr id="374" name="Google Shape;37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200" y="1170125"/>
            <a:ext cx="4711607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RNNs are awful at learning long-term patterns.</a:t>
            </a:r>
            <a:endParaRPr/>
          </a:p>
        </p:txBody>
      </p:sp>
      <p:pic>
        <p:nvPicPr>
          <p:cNvPr id="380" name="Google Shape;38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950" y="1387398"/>
            <a:ext cx="7058625" cy="25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RNNs are awful at learning long-term patterns.</a:t>
            </a:r>
            <a:endParaRPr/>
          </a:p>
        </p:txBody>
      </p:sp>
      <p:pic>
        <p:nvPicPr>
          <p:cNvPr id="386" name="Google Shape;38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950" y="1387398"/>
            <a:ext cx="7058625" cy="25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9"/>
          <p:cNvSpPr txBox="1">
            <a:spLocks noGrp="1"/>
          </p:cNvSpPr>
          <p:nvPr>
            <p:ph type="body" idx="1"/>
          </p:nvPr>
        </p:nvSpPr>
        <p:spPr>
          <a:xfrm>
            <a:off x="2597663" y="3952350"/>
            <a:ext cx="3793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gradients will do unkind things.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RNNs are awful at learning long-term patterns.</a:t>
            </a:r>
            <a:endParaRPr/>
          </a:p>
        </p:txBody>
      </p:sp>
      <p:pic>
        <p:nvPicPr>
          <p:cNvPr id="393" name="Google Shape;39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779" y="1275137"/>
            <a:ext cx="3204401" cy="32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46" y="2518196"/>
            <a:ext cx="4014450" cy="7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1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of a forget gate</a:t>
            </a:r>
            <a:endParaRPr/>
          </a:p>
        </p:txBody>
      </p:sp>
      <p:pic>
        <p:nvPicPr>
          <p:cNvPr id="405" name="Google Shape;40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3321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an LSTM</a:t>
            </a:r>
            <a:endParaRPr/>
          </a:p>
        </p:txBody>
      </p:sp>
      <p:sp>
        <p:nvSpPr>
          <p:cNvPr id="411" name="Google Shape;411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an LSTM that remembers the last nonzero element in a stream of numbers.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4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biLSTMs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of a biLSTM</a:t>
            </a:r>
            <a:endParaRPr/>
          </a:p>
        </p:txBody>
      </p:sp>
      <p:pic>
        <p:nvPicPr>
          <p:cNvPr id="422" name="Google Shape;42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075" y="1137400"/>
            <a:ext cx="260584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638" y="414338"/>
            <a:ext cx="656272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6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PyTorch implementation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</a:t>
            </a:r>
            <a:endParaRPr/>
          </a:p>
        </p:txBody>
      </p:sp>
      <p:pic>
        <p:nvPicPr>
          <p:cNvPr id="433" name="Google Shape;43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900" y="1138275"/>
            <a:ext cx="579820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biLSTM</a:t>
            </a:r>
            <a:endParaRPr/>
          </a:p>
        </p:txBody>
      </p:sp>
      <p:pic>
        <p:nvPicPr>
          <p:cNvPr id="439" name="Google Shape;43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588" y="1090500"/>
            <a:ext cx="656483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NLP review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is bad.  What is an ideal representation of words?</a:t>
            </a:r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Words with same </a:t>
            </a:r>
            <a:r>
              <a:rPr lang="en" b="1"/>
              <a:t>lemma</a:t>
            </a:r>
            <a:r>
              <a:rPr lang="en"/>
              <a:t> (also known as </a:t>
            </a:r>
            <a:r>
              <a:rPr lang="en" b="1"/>
              <a:t>citation form</a:t>
            </a:r>
            <a:r>
              <a:rPr lang="en"/>
              <a:t>) have similar representations.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"sing", "sang", "sung" are all </a:t>
            </a:r>
            <a:r>
              <a:rPr lang="en" b="1"/>
              <a:t>wordforms </a:t>
            </a:r>
            <a:r>
              <a:rPr lang="en"/>
              <a:t>of the </a:t>
            </a:r>
            <a:r>
              <a:rPr lang="en" b="1"/>
              <a:t>lemma "</a:t>
            </a:r>
            <a:r>
              <a:rPr lang="en"/>
              <a:t>sing"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Homonyms (e.g. mouse the creature and mouse the cursor control device have different representations.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Synonyms (e.g. lucky, auspicious) have the same representations.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Antonyms (e.g. good, bad) have different representations.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Related words (e.g. coffee and cup) have similar representations.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Hyponyms / hypernyms (e.g. animal and dog) have similar representations.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field of study called lexical semantics.</a:t>
            </a:r>
            <a:endParaRPr/>
          </a:p>
        </p:txBody>
      </p:sp>
      <p:sp>
        <p:nvSpPr>
          <p:cNvPr id="188" name="Google Shape;188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adopt a prior from lexical semantics for NLP: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language-game prior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meaning of a word is its usage. (Wittgenstein, 1953)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Distributional hypothesis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"a word is characterized by the company it keeps." (Firth, 1957)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principle of contrast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difference in usage denotes a difference in meaning (Clark, 1987)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featurize words into vectors with word2vec.</a:t>
            </a:r>
            <a:endParaRPr/>
          </a:p>
        </p:txBody>
      </p:sp>
      <p:pic>
        <p:nvPicPr>
          <p:cNvPr id="194" name="Google Shape;19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00" y="1480875"/>
            <a:ext cx="4007800" cy="21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50" y="1480875"/>
            <a:ext cx="3878660" cy="218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4 canonical ways to deal with variable length.</a:t>
            </a:r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Truncation: chop off the tail.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Bagging: turn the vector into a count-dict.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Convolution: convolute over a fixed-length filter and aggregate the results.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Recurrence: make your forward pass variable-length.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Microsoft Office PowerPoint</Application>
  <PresentationFormat>On-screen Show (16:9)</PresentationFormat>
  <Paragraphs>192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Average</vt:lpstr>
      <vt:lpstr>Arial</vt:lpstr>
      <vt:lpstr>Times New Roman</vt:lpstr>
      <vt:lpstr>Cambria Math</vt:lpstr>
      <vt:lpstr>Oswald</vt:lpstr>
      <vt:lpstr>Simple Light</vt:lpstr>
      <vt:lpstr>Slate</vt:lpstr>
      <vt:lpstr>Slate</vt:lpstr>
      <vt:lpstr>CIS 700-004: Lecture 9M</vt:lpstr>
      <vt:lpstr>Today's Agenda</vt:lpstr>
      <vt:lpstr>Project overview</vt:lpstr>
      <vt:lpstr>PowerPoint Presentation</vt:lpstr>
      <vt:lpstr>NLP review</vt:lpstr>
      <vt:lpstr>Text is bad.  What is an ideal representation of words?</vt:lpstr>
      <vt:lpstr>This is a field of study called lexical semantics.</vt:lpstr>
      <vt:lpstr>We featurize words into vectors with word2vec.</vt:lpstr>
      <vt:lpstr>There are 4 canonical ways to deal with variable length.</vt:lpstr>
      <vt:lpstr>Each of the 4 methods has its own prior.</vt:lpstr>
      <vt:lpstr>Each of the 4 methods has its own prior.</vt:lpstr>
      <vt:lpstr>Each of the 4 methods has its own prior.</vt:lpstr>
      <vt:lpstr>Each of the 4 methods has its own prior.</vt:lpstr>
      <vt:lpstr>RNNs</vt:lpstr>
      <vt:lpstr>Neuroscience: The ubiquity of memory across timescales</vt:lpstr>
      <vt:lpstr>Working memory</vt:lpstr>
      <vt:lpstr>Working memory</vt:lpstr>
      <vt:lpstr>Working memory</vt:lpstr>
      <vt:lpstr>A multitude of memory elements</vt:lpstr>
      <vt:lpstr>Hippocampus</vt:lpstr>
      <vt:lpstr>Thoughts have persistence over time.  How can we capture this with an architecture?</vt:lpstr>
      <vt:lpstr>The API for feedforward nets is too restrictive.</vt:lpstr>
      <vt:lpstr>We'd like to have a notion of time and maintain state.</vt:lpstr>
      <vt:lpstr>We can't learn a new function for each timestep!  How do we simplify our architecture? </vt:lpstr>
      <vt:lpstr>We can't learn a new function for each timestep!  How do we simplify our architecture? The way we think doesn't change from moment to moment.</vt:lpstr>
      <vt:lpstr>We share weights across time.</vt:lpstr>
      <vt:lpstr>Recurrent neural networks (RNNs)</vt:lpstr>
      <vt:lpstr>RNNs typically have 3 weight tensors (U, W, V) and 2 biases.</vt:lpstr>
      <vt:lpstr>The exact unrolled architecture depends on the learning problem.</vt:lpstr>
      <vt:lpstr>Teacher forcing helps learn complex patterns concurrently.</vt:lpstr>
      <vt:lpstr>Backpropagation through time (BPTT)</vt:lpstr>
      <vt:lpstr>RNNs are awful at learning long-term patterns.</vt:lpstr>
      <vt:lpstr>RNNs are awful at learning long-term patterns.</vt:lpstr>
      <vt:lpstr>RNNs are awful at learning long-term patterns.</vt:lpstr>
      <vt:lpstr>LSTMs</vt:lpstr>
      <vt:lpstr>Anatomy of a forget gate</vt:lpstr>
      <vt:lpstr>Example of an LSTM</vt:lpstr>
      <vt:lpstr>biLSTMs</vt:lpstr>
      <vt:lpstr>Architecture of a biLSTM</vt:lpstr>
      <vt:lpstr>PyTorch implementation</vt:lpstr>
      <vt:lpstr>LSTM</vt:lpstr>
      <vt:lpstr>biLSTM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700-004: Lecture 9M</dc:title>
  <dc:creator>Jeffrey Cheng</dc:creator>
  <cp:lastModifiedBy>Jeffrey Cheng</cp:lastModifiedBy>
  <cp:revision>2</cp:revision>
  <dcterms:modified xsi:type="dcterms:W3CDTF">2019-03-11T20:29:08Z</dcterms:modified>
</cp:coreProperties>
</file>