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y="5143500" cx="9144000"/>
  <p:notesSz cx="6858000" cy="9144000"/>
  <p:embeddedFontLst>
    <p:embeddedFont>
      <p:font typeface="Average"/>
      <p:regular r:id="rId52"/>
    </p:embeddedFont>
    <p:embeddedFont>
      <p:font typeface="Oswal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font" Target="fonts/Oswald-regular.fntdata"/><Relationship Id="rId52" Type="http://schemas.openxmlformats.org/officeDocument/2006/relationships/font" Target="fonts/Averag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21c4e9bac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21c4e9bac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https://botnik.org/content/harry-potter.html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21c4e9ba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21c4e9ba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21c4e9ba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21c4e9ba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1c4e9bac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1c4e9bac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d22adee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d22adee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d22adee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d22adee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d22adee8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d22adee8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21c4e9ba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21c4e9ba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21c4e9bac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21c4e9bac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21c4e9bac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21c4e9ba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21c4e9ba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21c4e9ba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21c4e9ba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21c4e9ba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21c4e9ba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21c4e9ba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21c4e9ba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21c4e9ba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21c4e9bac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21c4e9bac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21c4e9bac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21c4e9bac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21c4e9bac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21c4e9ba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21c4e9b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21c4e9b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21c4e9ba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21c4e9ba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21c4e9ba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21c4e9ba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21c4e9ba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21c4e9ba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21c4e9ba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21c4e9ba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21c4e9ba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21c4e9ba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21c4e9bac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21c4e9ba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21c4e9ba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21c4e9ba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21c4e9ba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21c4e9ba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21c4e9ba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21c4e9ba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21c4e9ba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21c4e9ba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21c4e9ba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21c4e9ba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21c4e9ba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21c4e9ba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21c4e9ba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21c4e9ba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1c4e9ba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1c4e9ba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21c4e9ba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21c4e9ba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21c4e9ba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21c4e9ba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21c4e9bac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21c4e9bac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21c4e9bac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21c4e9bac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21c4e9bac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21c4e9bac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21c4e9bac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21c4e9bac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21c4e9bac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21c4e9bac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21c4e9bac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21c4e9bac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21c4e9ba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21c4e9ba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21c4e9ba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21c4e9b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1c4e9ba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1c4e9ba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21c4e9ba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21c4e9ba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1c4e9ba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1c4e9ba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https://www.quora.com/What-is-an-intuitive-explanation-of-LSTMs-and-GRUs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0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karpathy.github.io/2015/05/21/rnn-effectiveness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amoudgl.github.io/blog/funnybot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towardsdatascience.com/text-predictor-generating-rap-lyrics-with-recurrent-neural-networks-lstms-c3a1acbbda79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enjoy.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9183" l="16771" r="3933" t="47336"/>
          <a:stretch/>
        </p:blipFill>
        <p:spPr>
          <a:xfrm>
            <a:off x="2403563" y="1176724"/>
            <a:ext cx="4336875" cy="3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900" y="1361200"/>
            <a:ext cx="189311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00" y="1361200"/>
            <a:ext cx="101717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275" y="1361325"/>
            <a:ext cx="1231894" cy="10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4175" y="1361200"/>
            <a:ext cx="1231900" cy="106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6075" y="1361200"/>
            <a:ext cx="1983825" cy="1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2581800"/>
            <a:ext cx="85206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 life is chaotic.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quickly transforms and vanishes.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the network to learn how to update its beliefs.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Scenes without Captain America should not update beliefs about Captain America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Scenes with Iron Man should focus on gathering details about him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RNN's knowledge of the world then evolves more gently.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900" y="1361200"/>
            <a:ext cx="189311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00" y="1361200"/>
            <a:ext cx="101717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275" y="1361325"/>
            <a:ext cx="1231894" cy="10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4175" y="1361200"/>
            <a:ext cx="1231900" cy="106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6075" y="1361200"/>
            <a:ext cx="1983825" cy="1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2581800"/>
            <a:ext cx="85206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 state = long-term memory, hidden state = working memory.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what parts of long-term memory are worth keeping.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gate.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new learnable information.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Candidate cell state.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which parts of the new information are worth storing long-term.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Input gate.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259900" y="1175675"/>
            <a:ext cx="42471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 state = long-term memory, hidden state = working memory.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what parts of long-term memory are worth keeping.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75" y="2160938"/>
            <a:ext cx="4230131" cy="15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259900" y="1175675"/>
            <a:ext cx="42471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 state = long-term memory, hidden state = working memory.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what parts of long-term memory are worth keeping.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gate.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new information.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75" y="2160938"/>
            <a:ext cx="4230131" cy="15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259900" y="1175675"/>
            <a:ext cx="42471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 state = long-term memory, hidden state = working memory.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what parts of long-term memory are worth keeping.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gate.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new information.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Candidate cell state.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which parts of the new information are worth storing long-term.</a:t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75" y="2160938"/>
            <a:ext cx="4230131" cy="15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259900" y="1175675"/>
            <a:ext cx="42471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 state = long-term memory, hidden state = working memory.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what parts of long-term memory are worth keeping.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gate.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new information.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Candidate cell state.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learn which parts of the new information are worth storing long-term.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Input gate.</a:t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75" y="2160938"/>
            <a:ext cx="4230131" cy="15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263" y="1197798"/>
            <a:ext cx="4791475" cy="38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#2: vanishing gradient 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50" y="3119425"/>
            <a:ext cx="4230131" cy="15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4">
            <a:alphaModFix/>
          </a:blip>
          <a:srcRect b="0" l="0" r="40126" t="0"/>
          <a:stretch/>
        </p:blipFill>
        <p:spPr>
          <a:xfrm>
            <a:off x="1073186" y="1391637"/>
            <a:ext cx="2903649" cy="1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#2: vanishing gradient </a:t>
            </a:r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50" y="3119425"/>
            <a:ext cx="4230131" cy="15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4">
            <a:alphaModFix/>
          </a:blip>
          <a:srcRect b="0" l="0" r="40126" t="0"/>
          <a:stretch/>
        </p:blipFill>
        <p:spPr>
          <a:xfrm>
            <a:off x="1073186" y="1391637"/>
            <a:ext cx="2903649" cy="13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2750" y="3256775"/>
            <a:ext cx="2558515" cy="15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4607" y="763325"/>
            <a:ext cx="2334820" cy="218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/>
          <p:nvPr/>
        </p:nvSpPr>
        <p:spPr>
          <a:xfrm>
            <a:off x="4433025" y="1820575"/>
            <a:ext cx="910200" cy="51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4761313" y="3631763"/>
            <a:ext cx="910200" cy="51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Andrej Karpathy</a:t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3" y="1170125"/>
            <a:ext cx="8207974" cy="37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9W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Generative RNNs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03/13/19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Andrej Karpathy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750" y="1125775"/>
            <a:ext cx="642049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RNNs</a:t>
            </a:r>
            <a:endParaRPr/>
          </a:p>
        </p:txBody>
      </p:sp>
      <p:pic>
        <p:nvPicPr>
          <p:cNvPr id="217" name="Google Shape;217;p33"/>
          <p:cNvPicPr preferRelativeResize="0"/>
          <p:nvPr/>
        </p:nvPicPr>
        <p:blipFill rotWithShape="1">
          <a:blip r:embed="rId3">
            <a:alphaModFix/>
          </a:blip>
          <a:srcRect b="0" l="48240" r="0" t="0"/>
          <a:stretch/>
        </p:blipFill>
        <p:spPr>
          <a:xfrm>
            <a:off x="2142751" y="1110925"/>
            <a:ext cx="4858500" cy="37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</a:t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225" y="1017725"/>
            <a:ext cx="413572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00" y="1637225"/>
            <a:ext cx="4295425" cy="258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language models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models assign probabilities to sequences of words.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language models</a:t>
            </a:r>
            <a:endParaRPr/>
          </a:p>
        </p:txBody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models assign probabilities to sequences of words.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00" y="1640724"/>
            <a:ext cx="8069800" cy="21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language models</a:t>
            </a:r>
            <a:endParaRPr/>
          </a:p>
        </p:txBody>
      </p:sp>
      <p:sp>
        <p:nvSpPr>
          <p:cNvPr id="243" name="Google Shape;24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models assign probabilities to sequences of words.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00" y="1640724"/>
            <a:ext cx="8069800" cy="21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311700" y="4124925"/>
            <a:ext cx="3539700" cy="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Previously: the n-gram assumption</a:t>
            </a:r>
            <a:endParaRPr/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597" y="3910913"/>
            <a:ext cx="4744025" cy="9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Unreasonable Effectiveness of RNNs</a:t>
            </a:r>
            <a:endParaRPr/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http://karpathy.github.io/2015/05/21/rnn-effectiveness/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PixelRNN</a:t>
            </a:r>
            <a:endParaRPr/>
          </a:p>
        </p:txBody>
      </p:sp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118325"/>
            <a:ext cx="7620000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captioning</a:t>
            </a:r>
            <a:endParaRPr/>
          </a:p>
        </p:txBody>
      </p:sp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13" y="1110925"/>
            <a:ext cx="808558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captioning in PyTorch: CNN encoding</a:t>
            </a:r>
            <a:endParaRPr/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588" y="1118300"/>
            <a:ext cx="585882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Today's Agenda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Review of RNNs vs. LSTMs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of language models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Generative RNNs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Admiring Karpathy's Ode to the RNN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 of generative LSTMs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Seq2seq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captioning in PyTorch: CNN encoding</a:t>
            </a:r>
            <a:endParaRPr/>
          </a:p>
        </p:txBody>
      </p:sp>
      <p:pic>
        <p:nvPicPr>
          <p:cNvPr id="276" name="Google Shape;2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588" y="1118300"/>
            <a:ext cx="585882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captioning in PyTorch: RNN decoding (train)</a:t>
            </a:r>
            <a:endParaRPr/>
          </a:p>
        </p:txBody>
      </p:sp>
      <p:pic>
        <p:nvPicPr>
          <p:cNvPr id="282" name="Google Shape;2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88" y="1147925"/>
            <a:ext cx="675183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captioning in PyTorch: RNN decoding (test)</a:t>
            </a:r>
            <a:endParaRPr/>
          </a:p>
        </p:txBody>
      </p:sp>
      <p:pic>
        <p:nvPicPr>
          <p:cNvPr id="288" name="Google Shape;2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9550"/>
            <a:ext cx="8839203" cy="331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We've covered many modes of RNNs.</a:t>
            </a:r>
            <a:endParaRPr/>
          </a:p>
        </p:txBody>
      </p:sp>
      <p:sp>
        <p:nvSpPr>
          <p:cNvPr id="294" name="Google Shape;294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Fixed-to-variable (k-&gt;n)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Variable-to-fixed (n-&gt;k)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Variable-to-variable (n-&gt;n)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We've covered many modes of RNNs.</a:t>
            </a:r>
            <a:endParaRPr/>
          </a:p>
        </p:txBody>
      </p:sp>
      <p:sp>
        <p:nvSpPr>
          <p:cNvPr id="300" name="Google Shape;30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Fixed-to-variable (k-&gt;n)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Variable-to-fixed (n-&gt;k)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Variable-to-variable (n-&gt;n)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this cover all variable-to-variable use cases?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want to input and output arbitrary variable length vectors?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seq2seq</a:t>
            </a:r>
            <a:endParaRPr/>
          </a:p>
        </p:txBody>
      </p:sp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6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evaluate a variable-length language output if there are many possible correct answers?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BLEU (2002)</a:t>
            </a:r>
            <a:endParaRPr/>
          </a:p>
        </p:txBody>
      </p:sp>
      <p:sp>
        <p:nvSpPr>
          <p:cNvPr id="322" name="Google Shape;322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"</a:t>
            </a:r>
            <a:r>
              <a:rPr lang="en" sz="1600"/>
              <a:t>bilingual evaluation understudy"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"the closer a machine translation is to a professional human translation, the better it is" </a:t>
            </a:r>
            <a:endParaRPr sz="1600"/>
          </a:p>
        </p:txBody>
      </p:sp>
      <p:pic>
        <p:nvPicPr>
          <p:cNvPr id="323" name="Google Shape;3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025" y="2288963"/>
            <a:ext cx="56007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Seq2seq translation in PyTorch</a:t>
            </a:r>
            <a:endParaRPr/>
          </a:p>
        </p:txBody>
      </p:sp>
      <p:pic>
        <p:nvPicPr>
          <p:cNvPr id="329" name="Google Shape;3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00" y="1510550"/>
            <a:ext cx="4543275" cy="28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675" y="1423738"/>
            <a:ext cx="4150926" cy="2977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Why do LSTMs patch the deficiencies of RNNs?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"“Drop your RNN and LSTM, they are no good!”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"Use attention. Attention really is all you need!" -- Eugenio Culurciello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funny LSTMs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LSTMs on humor</a:t>
            </a:r>
            <a:endParaRPr/>
          </a:p>
        </p:txBody>
      </p: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311700" y="1152475"/>
            <a:ext cx="85206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https://amoudgl.github.io/blog/funnybot/</a:t>
            </a:r>
            <a:br>
              <a:rPr lang="en"/>
            </a:br>
            <a:endParaRPr/>
          </a:p>
        </p:txBody>
      </p:sp>
      <p:pic>
        <p:nvPicPr>
          <p:cNvPr id="352" name="Google Shape;35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79876"/>
            <a:ext cx="6297149" cy="8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627253"/>
            <a:ext cx="3040902" cy="23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4176" y="2627263"/>
            <a:ext cx="3040902" cy="23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LSTMs on humor: Results</a:t>
            </a:r>
            <a:endParaRPr/>
          </a:p>
        </p:txBody>
      </p:sp>
      <p:pic>
        <p:nvPicPr>
          <p:cNvPr id="360" name="Google Shape;36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25" y="1089925"/>
            <a:ext cx="5101951" cy="39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LSTMs on humor: Continued.  Antijokes!</a:t>
            </a:r>
            <a:endParaRPr/>
          </a:p>
        </p:txBody>
      </p:sp>
      <p:pic>
        <p:nvPicPr>
          <p:cNvPr id="366" name="Google Shape;36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7200"/>
            <a:ext cx="8839199" cy="190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LSTMs on humor: Continued.  Low temperature.</a:t>
            </a:r>
            <a:endParaRPr/>
          </a:p>
        </p:txBody>
      </p:sp>
      <p:pic>
        <p:nvPicPr>
          <p:cNvPr id="372" name="Google Shape;3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5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Kanye learnable?</a:t>
            </a:r>
            <a:endParaRPr/>
          </a:p>
        </p:txBody>
      </p:sp>
      <p:sp>
        <p:nvSpPr>
          <p:cNvPr id="378" name="Google Shape;378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https://towardsdatascience.com/text-predictor-generating-rap-lyrics-with-recurrent-neural-networks-lstms-c3a1acbbda79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Why do LSTMs patch the deficiencies of RNNs?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0000"/>
                </a:solidFill>
              </a:rPr>
              <a:t>And how does adding a cell state help?</a:t>
            </a:r>
            <a:endParaRPr sz="3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900" y="1361200"/>
            <a:ext cx="189311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00" y="1361200"/>
            <a:ext cx="101717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275" y="1361325"/>
            <a:ext cx="1231894" cy="10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4175" y="1361200"/>
            <a:ext cx="1231900" cy="106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6075" y="1361200"/>
            <a:ext cx="1983825" cy="10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900" y="1361200"/>
            <a:ext cx="189311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00" y="1361200"/>
            <a:ext cx="101717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275" y="1361325"/>
            <a:ext cx="1231894" cy="10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4175" y="1361200"/>
            <a:ext cx="1231900" cy="106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6075" y="1361200"/>
            <a:ext cx="1983825" cy="1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2581800"/>
            <a:ext cx="85206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 life is chaotic.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900" y="1361200"/>
            <a:ext cx="189311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00" y="1361200"/>
            <a:ext cx="101717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275" y="1361325"/>
            <a:ext cx="1231894" cy="10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4175" y="1361200"/>
            <a:ext cx="1231900" cy="106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6075" y="1361200"/>
            <a:ext cx="1983825" cy="1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2581800"/>
            <a:ext cx="85206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 life is chaotic.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quickly transforms and vanishes.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#1: better memory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900" y="1361200"/>
            <a:ext cx="189311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00" y="1361200"/>
            <a:ext cx="1017175" cy="1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275" y="1361325"/>
            <a:ext cx="1231894" cy="10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4175" y="1361200"/>
            <a:ext cx="1231900" cy="106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6075" y="1361200"/>
            <a:ext cx="1983825" cy="1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2581800"/>
            <a:ext cx="85206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 life is chaotic.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quickly transforms and vanishes.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the network to learn how to update its beliefs.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Scenes without Captain America should not update beliefs about Captain America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Scenes with Iron Man should focus on gathering details about him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