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4.xml" ContentType="application/vnd.openxmlformats-officedocument.drawingml.diagramData+xml"/>
  <Override PartName="/ppt/diagrams/data3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3" r:id="rId2"/>
    <p:sldId id="320" r:id="rId3"/>
    <p:sldId id="323" r:id="rId4"/>
    <p:sldId id="321" r:id="rId5"/>
    <p:sldId id="296" r:id="rId6"/>
    <p:sldId id="322" r:id="rId7"/>
    <p:sldId id="314" r:id="rId8"/>
    <p:sldId id="324" r:id="rId9"/>
    <p:sldId id="334" r:id="rId10"/>
    <p:sldId id="325" r:id="rId11"/>
    <p:sldId id="335" r:id="rId12"/>
    <p:sldId id="336" r:id="rId13"/>
    <p:sldId id="326" r:id="rId14"/>
    <p:sldId id="327" r:id="rId15"/>
    <p:sldId id="328" r:id="rId16"/>
    <p:sldId id="342" r:id="rId17"/>
    <p:sldId id="329" r:id="rId18"/>
    <p:sldId id="330" r:id="rId19"/>
    <p:sldId id="338" r:id="rId20"/>
    <p:sldId id="339" r:id="rId21"/>
    <p:sldId id="340" r:id="rId22"/>
    <p:sldId id="337" r:id="rId23"/>
    <p:sldId id="341" r:id="rId24"/>
    <p:sldId id="332" r:id="rId25"/>
    <p:sldId id="333" r:id="rId26"/>
    <p:sldId id="319" r:id="rId27"/>
    <p:sldId id="331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FEC695E-7978-40A4-B3D8-E8AA81E60CA1}">
          <p14:sldIdLst>
            <p14:sldId id="263"/>
            <p14:sldId id="320"/>
            <p14:sldId id="323"/>
            <p14:sldId id="321"/>
            <p14:sldId id="296"/>
            <p14:sldId id="322"/>
            <p14:sldId id="314"/>
            <p14:sldId id="324"/>
            <p14:sldId id="334"/>
            <p14:sldId id="325"/>
            <p14:sldId id="335"/>
            <p14:sldId id="336"/>
            <p14:sldId id="326"/>
            <p14:sldId id="327"/>
            <p14:sldId id="328"/>
            <p14:sldId id="342"/>
            <p14:sldId id="329"/>
            <p14:sldId id="330"/>
            <p14:sldId id="338"/>
            <p14:sldId id="339"/>
            <p14:sldId id="340"/>
            <p14:sldId id="337"/>
            <p14:sldId id="341"/>
            <p14:sldId id="332"/>
            <p14:sldId id="333"/>
            <p14:sldId id="319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A3149"/>
    <a:srgbClr val="662D49"/>
    <a:srgbClr val="663749"/>
    <a:srgbClr val="66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78" autoAdjust="0"/>
    <p:restoredTop sz="98887" autoAdjust="0"/>
  </p:normalViewPr>
  <p:slideViewPr>
    <p:cSldViewPr snapToGrid="0" snapToObjects="1">
      <p:cViewPr>
        <p:scale>
          <a:sx n="113" d="100"/>
          <a:sy n="113" d="100"/>
        </p:scale>
        <p:origin x="967" y="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Model Performance across 2 Tasks (All attributes)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Random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Frame Prediction Task</c:v>
                </c:pt>
                <c:pt idx="1">
                  <c:v>Object Pair Prediction Task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0.33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B1-4AC3-B3BC-02C1083345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Majority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Frame Prediction Task</c:v>
                </c:pt>
                <c:pt idx="1">
                  <c:v>Object Pair Prediction Task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0.44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B1-4AC3-B3BC-02C1083345B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Model A 5% seed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tint val="50000"/>
                    <a:satMod val="300000"/>
                  </a:schemeClr>
                </a:gs>
                <a:gs pos="35000">
                  <a:schemeClr val="accent1">
                    <a:lumMod val="60000"/>
                    <a:tint val="37000"/>
                    <a:satMod val="300000"/>
                  </a:schemeClr>
                </a:gs>
                <a:gs pos="100000">
                  <a:schemeClr val="accent1">
                    <a:lumMod val="6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Frame Prediction Task</c:v>
                </c:pt>
                <c:pt idx="1">
                  <c:v>Object Pair Prediction Task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0.65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B1-4AC3-B3BC-02C1083345B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Model B 20%Seed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tint val="50000"/>
                    <a:satMod val="300000"/>
                  </a:schemeClr>
                </a:gs>
                <a:gs pos="35000">
                  <a:schemeClr val="accent3">
                    <a:lumMod val="60000"/>
                    <a:tint val="37000"/>
                    <a:satMod val="300000"/>
                  </a:schemeClr>
                </a:gs>
                <a:gs pos="100000">
                  <a:schemeClr val="accent3">
                    <a:lumMod val="60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lumMod val="60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Frame Prediction Task</c:v>
                </c:pt>
                <c:pt idx="1">
                  <c:v>Object Pair Prediction Task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0.75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B1-4AC3-B3BC-02C1083345B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9765280"/>
        <c:axId val="24976560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Max Entropy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tint val="50000"/>
                          <a:satMod val="300000"/>
                        </a:schemeClr>
                      </a:gs>
                      <a:gs pos="35000">
                        <a:schemeClr val="accent5">
                          <a:tint val="37000"/>
                          <a:satMod val="300000"/>
                        </a:schemeClr>
                      </a:gs>
                      <a:gs pos="100000">
                        <a:schemeClr val="accent5">
                          <a:tint val="15000"/>
                          <a:satMod val="350000"/>
                        </a:scheme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chemeClr val="accent5">
                        <a:shade val="95000"/>
                      </a:schemeClr>
                    </a:solidFill>
                    <a:rou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Frame Prediction Task</c:v>
                      </c:pt>
                      <c:pt idx="1">
                        <c:v>Object Pair Prediction Task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0.66</c:v>
                      </c:pt>
                      <c:pt idx="1">
                        <c:v>0.66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1AB1-4AC3-B3BC-02C1083345BF}"/>
                  </c:ext>
                </c:extLst>
              </c15:ser>
            </c15:filteredBarSeries>
          </c:ext>
        </c:extLst>
      </c:barChart>
      <c:catAx>
        <c:axId val="24976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765608"/>
        <c:crosses val="autoZero"/>
        <c:auto val="1"/>
        <c:lblAlgn val="ctr"/>
        <c:lblOffset val="100"/>
        <c:noMultiLvlLbl val="0"/>
      </c:catAx>
      <c:valAx>
        <c:axId val="249765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76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image" Target="../media/image7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03DEF8-FE97-44AB-8267-D65A6D98B56F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71F1046A-0743-4FAC-9676-6DCBC269D051}">
      <dgm:prSet phldrT="[Text]"/>
      <dgm:spPr/>
      <dgm:t>
        <a:bodyPr/>
        <a:lstStyle/>
        <a:p>
          <a:r>
            <a:rPr lang="en-US" dirty="0"/>
            <a:t>Introduces a new commonsense reasoning task to identify inherent physical attributes and their relations between objects and verbs</a:t>
          </a:r>
        </a:p>
      </dgm:t>
    </dgm:pt>
    <dgm:pt modelId="{AF458050-2561-46D9-B57D-34F3AFC85A88}" type="parTrans" cxnId="{6DFE1D63-FAE6-4304-ACA7-F15E31F4A4F6}">
      <dgm:prSet/>
      <dgm:spPr/>
      <dgm:t>
        <a:bodyPr/>
        <a:lstStyle/>
        <a:p>
          <a:endParaRPr lang="en-US"/>
        </a:p>
      </dgm:t>
    </dgm:pt>
    <dgm:pt modelId="{561BA481-665E-4264-AF17-293B33CD24C5}" type="sibTrans" cxnId="{6DFE1D63-FAE6-4304-ACA7-F15E31F4A4F6}">
      <dgm:prSet/>
      <dgm:spPr/>
      <dgm:t>
        <a:bodyPr/>
        <a:lstStyle/>
        <a:p>
          <a:endParaRPr lang="en-US"/>
        </a:p>
      </dgm:t>
    </dgm:pt>
    <dgm:pt modelId="{84561480-A590-4700-9F17-8E66AAFCED3B}">
      <dgm:prSet phldrT="[Text]"/>
      <dgm:spPr/>
      <dgm:t>
        <a:bodyPr/>
        <a:lstStyle/>
        <a:p>
          <a:r>
            <a:rPr lang="en-US" dirty="0"/>
            <a:t>Proposes a model to infer relations between object pairs when occurred with a particular verb</a:t>
          </a:r>
        </a:p>
      </dgm:t>
    </dgm:pt>
    <dgm:pt modelId="{8A0F7DCC-AF41-4357-AF18-DB71C0461D5C}" type="parTrans" cxnId="{1644D53A-546B-4261-912D-956AB3314592}">
      <dgm:prSet/>
      <dgm:spPr/>
      <dgm:t>
        <a:bodyPr/>
        <a:lstStyle/>
        <a:p>
          <a:endParaRPr lang="en-US"/>
        </a:p>
      </dgm:t>
    </dgm:pt>
    <dgm:pt modelId="{BD57033E-FA93-4816-B71A-3028B65355A2}" type="sibTrans" cxnId="{1644D53A-546B-4261-912D-956AB3314592}">
      <dgm:prSet/>
      <dgm:spPr/>
      <dgm:t>
        <a:bodyPr/>
        <a:lstStyle/>
        <a:p>
          <a:endParaRPr lang="en-US"/>
        </a:p>
      </dgm:t>
    </dgm:pt>
    <dgm:pt modelId="{86E20AF5-9CE6-4E2E-8EDF-6B8B90BC46F3}">
      <dgm:prSet phldrT="[Text]"/>
      <dgm:spPr/>
      <dgm:t>
        <a:bodyPr/>
        <a:lstStyle/>
        <a:p>
          <a:r>
            <a:rPr lang="en-US" dirty="0"/>
            <a:t>Develop a new dataset called VERBPHYSICS, a crowdsourced knowledge base for actions and objects</a:t>
          </a:r>
        </a:p>
      </dgm:t>
    </dgm:pt>
    <dgm:pt modelId="{A44F6D50-E91A-4D5D-BB2A-0E23872B392D}" type="parTrans" cxnId="{68A5020E-9D07-43F3-9E98-FE615A225188}">
      <dgm:prSet/>
      <dgm:spPr/>
      <dgm:t>
        <a:bodyPr/>
        <a:lstStyle/>
        <a:p>
          <a:endParaRPr lang="en-US"/>
        </a:p>
      </dgm:t>
    </dgm:pt>
    <dgm:pt modelId="{73B35DF8-C33A-4D90-A751-0A23F27B5752}" type="sibTrans" cxnId="{68A5020E-9D07-43F3-9E98-FE615A225188}">
      <dgm:prSet/>
      <dgm:spPr/>
      <dgm:t>
        <a:bodyPr/>
        <a:lstStyle/>
        <a:p>
          <a:endParaRPr lang="en-US"/>
        </a:p>
      </dgm:t>
    </dgm:pt>
    <dgm:pt modelId="{0DB53869-A2FD-4A9B-B503-67E5DD322B46}" type="pres">
      <dgm:prSet presAssocID="{4303DEF8-FE97-44AB-8267-D65A6D98B56F}" presName="linearFlow" presStyleCnt="0">
        <dgm:presLayoutVars>
          <dgm:dir/>
          <dgm:resizeHandles val="exact"/>
        </dgm:presLayoutVars>
      </dgm:prSet>
      <dgm:spPr/>
    </dgm:pt>
    <dgm:pt modelId="{1ECD882F-69F2-4C57-A552-CBCF829BA166}" type="pres">
      <dgm:prSet presAssocID="{71F1046A-0743-4FAC-9676-6DCBC269D051}" presName="composite" presStyleCnt="0"/>
      <dgm:spPr/>
    </dgm:pt>
    <dgm:pt modelId="{69D4BE4D-BF3C-434C-8E78-C2458A4AA9E1}" type="pres">
      <dgm:prSet presAssocID="{71F1046A-0743-4FAC-9676-6DCBC269D051}" presName="imgShp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t="-26000" b="-26000"/>
          </a:stretch>
        </a:blipFill>
      </dgm:spPr>
    </dgm:pt>
    <dgm:pt modelId="{C424DEC8-BB82-488C-AF35-E3B63A32D9C3}" type="pres">
      <dgm:prSet presAssocID="{71F1046A-0743-4FAC-9676-6DCBC269D051}" presName="txShp" presStyleLbl="node1" presStyleIdx="0" presStyleCnt="3">
        <dgm:presLayoutVars>
          <dgm:bulletEnabled val="1"/>
        </dgm:presLayoutVars>
      </dgm:prSet>
      <dgm:spPr/>
    </dgm:pt>
    <dgm:pt modelId="{D9345C5A-2E1C-4428-B3D9-563E1A25D443}" type="pres">
      <dgm:prSet presAssocID="{561BA481-665E-4264-AF17-293B33CD24C5}" presName="spacing" presStyleCnt="0"/>
      <dgm:spPr/>
    </dgm:pt>
    <dgm:pt modelId="{2843B6C7-7A61-4A5C-8151-9F12157B23CA}" type="pres">
      <dgm:prSet presAssocID="{84561480-A590-4700-9F17-8E66AAFCED3B}" presName="composite" presStyleCnt="0"/>
      <dgm:spPr/>
    </dgm:pt>
    <dgm:pt modelId="{98305295-84DD-4FCF-90B5-42FD2A919F9D}" type="pres">
      <dgm:prSet presAssocID="{84561480-A590-4700-9F17-8E66AAFCED3B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EA699E4D-5352-48A4-87CA-17C56508D545}" type="pres">
      <dgm:prSet presAssocID="{84561480-A590-4700-9F17-8E66AAFCED3B}" presName="txShp" presStyleLbl="node1" presStyleIdx="1" presStyleCnt="3">
        <dgm:presLayoutVars>
          <dgm:bulletEnabled val="1"/>
        </dgm:presLayoutVars>
      </dgm:prSet>
      <dgm:spPr/>
    </dgm:pt>
    <dgm:pt modelId="{36D82E88-4A95-46CF-B14E-A45F89982868}" type="pres">
      <dgm:prSet presAssocID="{BD57033E-FA93-4816-B71A-3028B65355A2}" presName="spacing" presStyleCnt="0"/>
      <dgm:spPr/>
    </dgm:pt>
    <dgm:pt modelId="{C95152D5-2A5D-4834-A09D-13294E50A54D}" type="pres">
      <dgm:prSet presAssocID="{86E20AF5-9CE6-4E2E-8EDF-6B8B90BC46F3}" presName="composite" presStyleCnt="0"/>
      <dgm:spPr/>
    </dgm:pt>
    <dgm:pt modelId="{4A46BA84-5C05-4B7C-AB41-71F53E564FB4}" type="pres">
      <dgm:prSet presAssocID="{86E20AF5-9CE6-4E2E-8EDF-6B8B90BC46F3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9445070-B472-4D70-A91A-4CA8F882915B}" type="pres">
      <dgm:prSet presAssocID="{86E20AF5-9CE6-4E2E-8EDF-6B8B90BC46F3}" presName="txShp" presStyleLbl="node1" presStyleIdx="2" presStyleCnt="3">
        <dgm:presLayoutVars>
          <dgm:bulletEnabled val="1"/>
        </dgm:presLayoutVars>
      </dgm:prSet>
      <dgm:spPr/>
    </dgm:pt>
  </dgm:ptLst>
  <dgm:cxnLst>
    <dgm:cxn modelId="{68A5020E-9D07-43F3-9E98-FE615A225188}" srcId="{4303DEF8-FE97-44AB-8267-D65A6D98B56F}" destId="{86E20AF5-9CE6-4E2E-8EDF-6B8B90BC46F3}" srcOrd="2" destOrd="0" parTransId="{A44F6D50-E91A-4D5D-BB2A-0E23872B392D}" sibTransId="{73B35DF8-C33A-4D90-A751-0A23F27B5752}"/>
    <dgm:cxn modelId="{F81B5536-97B1-4AFC-87BA-C14774CF1465}" type="presOf" srcId="{71F1046A-0743-4FAC-9676-6DCBC269D051}" destId="{C424DEC8-BB82-488C-AF35-E3B63A32D9C3}" srcOrd="0" destOrd="0" presId="urn:microsoft.com/office/officeart/2005/8/layout/vList3"/>
    <dgm:cxn modelId="{664A553A-3D93-4B7D-A23A-367E9B73EEDA}" type="presOf" srcId="{4303DEF8-FE97-44AB-8267-D65A6D98B56F}" destId="{0DB53869-A2FD-4A9B-B503-67E5DD322B46}" srcOrd="0" destOrd="0" presId="urn:microsoft.com/office/officeart/2005/8/layout/vList3"/>
    <dgm:cxn modelId="{1644D53A-546B-4261-912D-956AB3314592}" srcId="{4303DEF8-FE97-44AB-8267-D65A6D98B56F}" destId="{84561480-A590-4700-9F17-8E66AAFCED3B}" srcOrd="1" destOrd="0" parTransId="{8A0F7DCC-AF41-4357-AF18-DB71C0461D5C}" sibTransId="{BD57033E-FA93-4816-B71A-3028B65355A2}"/>
    <dgm:cxn modelId="{6DFE1D63-FAE6-4304-ACA7-F15E31F4A4F6}" srcId="{4303DEF8-FE97-44AB-8267-D65A6D98B56F}" destId="{71F1046A-0743-4FAC-9676-6DCBC269D051}" srcOrd="0" destOrd="0" parTransId="{AF458050-2561-46D9-B57D-34F3AFC85A88}" sibTransId="{561BA481-665E-4264-AF17-293B33CD24C5}"/>
    <dgm:cxn modelId="{14986177-FB9E-40FA-BA2C-6733F0766F9A}" type="presOf" srcId="{84561480-A590-4700-9F17-8E66AAFCED3B}" destId="{EA699E4D-5352-48A4-87CA-17C56508D545}" srcOrd="0" destOrd="0" presId="urn:microsoft.com/office/officeart/2005/8/layout/vList3"/>
    <dgm:cxn modelId="{8636FD99-35E6-4C20-A90A-965F7F131F7F}" type="presOf" srcId="{86E20AF5-9CE6-4E2E-8EDF-6B8B90BC46F3}" destId="{D9445070-B472-4D70-A91A-4CA8F882915B}" srcOrd="0" destOrd="0" presId="urn:microsoft.com/office/officeart/2005/8/layout/vList3"/>
    <dgm:cxn modelId="{3E6FAF24-13DE-4E83-9967-88B2533419DF}" type="presParOf" srcId="{0DB53869-A2FD-4A9B-B503-67E5DD322B46}" destId="{1ECD882F-69F2-4C57-A552-CBCF829BA166}" srcOrd="0" destOrd="0" presId="urn:microsoft.com/office/officeart/2005/8/layout/vList3"/>
    <dgm:cxn modelId="{11863C71-50E9-4234-BB2E-8094070BCF68}" type="presParOf" srcId="{1ECD882F-69F2-4C57-A552-CBCF829BA166}" destId="{69D4BE4D-BF3C-434C-8E78-C2458A4AA9E1}" srcOrd="0" destOrd="0" presId="urn:microsoft.com/office/officeart/2005/8/layout/vList3"/>
    <dgm:cxn modelId="{7B402D5E-CE62-4C62-AFFD-AA62373DE4E3}" type="presParOf" srcId="{1ECD882F-69F2-4C57-A552-CBCF829BA166}" destId="{C424DEC8-BB82-488C-AF35-E3B63A32D9C3}" srcOrd="1" destOrd="0" presId="urn:microsoft.com/office/officeart/2005/8/layout/vList3"/>
    <dgm:cxn modelId="{40053475-3927-4A15-98FC-583FC4B62F57}" type="presParOf" srcId="{0DB53869-A2FD-4A9B-B503-67E5DD322B46}" destId="{D9345C5A-2E1C-4428-B3D9-563E1A25D443}" srcOrd="1" destOrd="0" presId="urn:microsoft.com/office/officeart/2005/8/layout/vList3"/>
    <dgm:cxn modelId="{418BF5AE-F15A-49FA-BFBD-40DC25C6FEFF}" type="presParOf" srcId="{0DB53869-A2FD-4A9B-B503-67E5DD322B46}" destId="{2843B6C7-7A61-4A5C-8151-9F12157B23CA}" srcOrd="2" destOrd="0" presId="urn:microsoft.com/office/officeart/2005/8/layout/vList3"/>
    <dgm:cxn modelId="{74C2509A-CACE-42CA-876B-E070505392EE}" type="presParOf" srcId="{2843B6C7-7A61-4A5C-8151-9F12157B23CA}" destId="{98305295-84DD-4FCF-90B5-42FD2A919F9D}" srcOrd="0" destOrd="0" presId="urn:microsoft.com/office/officeart/2005/8/layout/vList3"/>
    <dgm:cxn modelId="{E3E8955A-6DB6-48EC-B4BC-9B4CC891903C}" type="presParOf" srcId="{2843B6C7-7A61-4A5C-8151-9F12157B23CA}" destId="{EA699E4D-5352-48A4-87CA-17C56508D545}" srcOrd="1" destOrd="0" presId="urn:microsoft.com/office/officeart/2005/8/layout/vList3"/>
    <dgm:cxn modelId="{808729E6-5023-4CEF-9423-0B467EE6F607}" type="presParOf" srcId="{0DB53869-A2FD-4A9B-B503-67E5DD322B46}" destId="{36D82E88-4A95-46CF-B14E-A45F89982868}" srcOrd="3" destOrd="0" presId="urn:microsoft.com/office/officeart/2005/8/layout/vList3"/>
    <dgm:cxn modelId="{F099AF58-F1FE-43A3-9326-EE17504BF166}" type="presParOf" srcId="{0DB53869-A2FD-4A9B-B503-67E5DD322B46}" destId="{C95152D5-2A5D-4834-A09D-13294E50A54D}" srcOrd="4" destOrd="0" presId="urn:microsoft.com/office/officeart/2005/8/layout/vList3"/>
    <dgm:cxn modelId="{A455374F-37FB-4357-992D-EA6224ED8103}" type="presParOf" srcId="{C95152D5-2A5D-4834-A09D-13294E50A54D}" destId="{4A46BA84-5C05-4B7C-AB41-71F53E564FB4}" srcOrd="0" destOrd="0" presId="urn:microsoft.com/office/officeart/2005/8/layout/vList3"/>
    <dgm:cxn modelId="{55C069DF-B879-42F2-99D5-CDC3BDC07989}" type="presParOf" srcId="{C95152D5-2A5D-4834-A09D-13294E50A54D}" destId="{D9445070-B472-4D70-A91A-4CA8F88291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A424DE-B25B-4FCF-89B4-DC6DB1BC00DC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7C9D4-7EB6-41AE-B698-2D243EB6089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Objects: x, y</a:t>
          </a:r>
          <a:br>
            <a:rPr lang="en-US" dirty="0"/>
          </a:br>
          <a:r>
            <a:rPr lang="en-US" dirty="0"/>
            <a:t>Attribute a: {Size, Speed, Rigidness, Strength, Weight}</a:t>
          </a:r>
        </a:p>
        <a:p>
          <a:r>
            <a:rPr lang="en-US" dirty="0"/>
            <a:t>Labels: { &gt; , &lt; , 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</a:rPr>
            <a:t>≃}</a:t>
          </a:r>
          <a:endParaRPr lang="en-US" dirty="0"/>
        </a:p>
      </dgm:t>
    </dgm:pt>
    <dgm:pt modelId="{332D598C-D8D8-4008-A81D-2E46F140CCF4}" type="parTrans" cxnId="{3C884BCA-DB50-4435-8108-4C6E6C34F7F9}">
      <dgm:prSet/>
      <dgm:spPr/>
      <dgm:t>
        <a:bodyPr/>
        <a:lstStyle/>
        <a:p>
          <a:endParaRPr lang="en-US"/>
        </a:p>
      </dgm:t>
    </dgm:pt>
    <dgm:pt modelId="{6EECAE85-8A83-4DCC-8BAC-AC59F121E682}" type="sibTrans" cxnId="{3C884BCA-DB50-4435-8108-4C6E6C34F7F9}">
      <dgm:prSet/>
      <dgm:spPr/>
      <dgm:t>
        <a:bodyPr/>
        <a:lstStyle/>
        <a:p>
          <a:endParaRPr lang="en-US"/>
        </a:p>
      </dgm:t>
    </dgm:pt>
    <dgm:pt modelId="{CAEA96C2-90C5-43AB-A5C8-C4C29CBFE059}" type="pres">
      <dgm:prSet presAssocID="{62A424DE-B25B-4FCF-89B4-DC6DB1BC00D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BF4238DD-3F30-4E4F-A034-CDE1FAB9FCBF}" type="pres">
      <dgm:prSet presAssocID="{1667C9D4-7EB6-41AE-B698-2D243EB6089D}" presName="root" presStyleCnt="0">
        <dgm:presLayoutVars>
          <dgm:chMax/>
          <dgm:chPref val="4"/>
        </dgm:presLayoutVars>
      </dgm:prSet>
      <dgm:spPr/>
    </dgm:pt>
    <dgm:pt modelId="{11F6EB56-F6F1-491D-9B37-B4AA99F23F0F}" type="pres">
      <dgm:prSet presAssocID="{1667C9D4-7EB6-41AE-B698-2D243EB6089D}" presName="rootComposite" presStyleCnt="0">
        <dgm:presLayoutVars/>
      </dgm:prSet>
      <dgm:spPr/>
    </dgm:pt>
    <dgm:pt modelId="{DA64FDFA-83F2-40AC-9D10-EE183C6A58B1}" type="pres">
      <dgm:prSet presAssocID="{1667C9D4-7EB6-41AE-B698-2D243EB6089D}" presName="rootText" presStyleLbl="node0" presStyleIdx="0" presStyleCnt="1" custScaleX="105567" custScaleY="84532" custLinFactY="-44263" custLinFactNeighborX="0" custLinFactNeighborY="-100000">
        <dgm:presLayoutVars>
          <dgm:chMax/>
          <dgm:chPref val="4"/>
        </dgm:presLayoutVars>
      </dgm:prSet>
      <dgm:spPr/>
    </dgm:pt>
    <dgm:pt modelId="{C4E163CF-D803-4EF1-8F95-D6398A07F5F0}" type="pres">
      <dgm:prSet presAssocID="{1667C9D4-7EB6-41AE-B698-2D243EB6089D}" presName="childShape" presStyleCnt="0">
        <dgm:presLayoutVars>
          <dgm:chMax val="0"/>
          <dgm:chPref val="0"/>
        </dgm:presLayoutVars>
      </dgm:prSet>
      <dgm:spPr/>
    </dgm:pt>
  </dgm:ptLst>
  <dgm:cxnLst>
    <dgm:cxn modelId="{B2D12717-2792-4846-B6ED-B37EE3DD83A9}" type="presOf" srcId="{1667C9D4-7EB6-41AE-B698-2D243EB6089D}" destId="{DA64FDFA-83F2-40AC-9D10-EE183C6A58B1}" srcOrd="0" destOrd="0" presId="urn:microsoft.com/office/officeart/2008/layout/PictureAccentList"/>
    <dgm:cxn modelId="{EA94746B-53FD-46A7-AAA8-41661D5DDEF9}" type="presOf" srcId="{62A424DE-B25B-4FCF-89B4-DC6DB1BC00DC}" destId="{CAEA96C2-90C5-43AB-A5C8-C4C29CBFE059}" srcOrd="0" destOrd="0" presId="urn:microsoft.com/office/officeart/2008/layout/PictureAccentList"/>
    <dgm:cxn modelId="{3C884BCA-DB50-4435-8108-4C6E6C34F7F9}" srcId="{62A424DE-B25B-4FCF-89B4-DC6DB1BC00DC}" destId="{1667C9D4-7EB6-41AE-B698-2D243EB6089D}" srcOrd="0" destOrd="0" parTransId="{332D598C-D8D8-4008-A81D-2E46F140CCF4}" sibTransId="{6EECAE85-8A83-4DCC-8BAC-AC59F121E682}"/>
    <dgm:cxn modelId="{391BE9AD-3D9B-4D02-9680-1FB7B7FF7B0B}" type="presParOf" srcId="{CAEA96C2-90C5-43AB-A5C8-C4C29CBFE059}" destId="{BF4238DD-3F30-4E4F-A034-CDE1FAB9FCBF}" srcOrd="0" destOrd="0" presId="urn:microsoft.com/office/officeart/2008/layout/PictureAccentList"/>
    <dgm:cxn modelId="{15693BCF-AD39-4EC8-B8E0-1E2A8D9E1108}" type="presParOf" srcId="{BF4238DD-3F30-4E4F-A034-CDE1FAB9FCBF}" destId="{11F6EB56-F6F1-491D-9B37-B4AA99F23F0F}" srcOrd="0" destOrd="0" presId="urn:microsoft.com/office/officeart/2008/layout/PictureAccentList"/>
    <dgm:cxn modelId="{D13B0A1C-9D85-4EAA-B6BF-9BB34676513C}" type="presParOf" srcId="{11F6EB56-F6F1-491D-9B37-B4AA99F23F0F}" destId="{DA64FDFA-83F2-40AC-9D10-EE183C6A58B1}" srcOrd="0" destOrd="0" presId="urn:microsoft.com/office/officeart/2008/layout/PictureAccentList"/>
    <dgm:cxn modelId="{1626170E-E564-449B-B2F4-E2A5AE7CEFF7}" type="presParOf" srcId="{BF4238DD-3F30-4E4F-A034-CDE1FAB9FCBF}" destId="{C4E163CF-D803-4EF1-8F95-D6398A07F5F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A424DE-B25B-4FCF-89B4-DC6DB1BC00DC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7C9D4-7EB6-41AE-B698-2D243EB6089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Objects: x, y</a:t>
          </a:r>
          <a:br>
            <a:rPr lang="en-US" dirty="0"/>
          </a:br>
          <a:r>
            <a:rPr lang="en-US" dirty="0"/>
            <a:t>Attribute a: {Size, Speed, Rigidness, Strength, Weight}</a:t>
          </a:r>
        </a:p>
        <a:p>
          <a:r>
            <a:rPr lang="en-US" dirty="0"/>
            <a:t>Labels: { &gt; , &lt; , 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</a:rPr>
            <a:t>≃}</a:t>
          </a:r>
          <a:endParaRPr lang="en-US" dirty="0"/>
        </a:p>
      </dgm:t>
    </dgm:pt>
    <dgm:pt modelId="{332D598C-D8D8-4008-A81D-2E46F140CCF4}" type="parTrans" cxnId="{3C884BCA-DB50-4435-8108-4C6E6C34F7F9}">
      <dgm:prSet/>
      <dgm:spPr/>
      <dgm:t>
        <a:bodyPr/>
        <a:lstStyle/>
        <a:p>
          <a:endParaRPr lang="en-US"/>
        </a:p>
      </dgm:t>
    </dgm:pt>
    <dgm:pt modelId="{6EECAE85-8A83-4DCC-8BAC-AC59F121E682}" type="sibTrans" cxnId="{3C884BCA-DB50-4435-8108-4C6E6C34F7F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04F12C7-7FAC-4898-9D37-37988C6FEE1F}">
          <dgm:prSet phldrT="[Text]" custT="1"/>
          <dgm:spPr>
            <a:solidFill>
              <a:schemeClr val="accent2"/>
            </a:solidFill>
          </dgm:spPr>
          <dgm:t>
            <a:bodyPr/>
            <a:lstStyle/>
            <a:p>
              <a:pPr algn="l"/>
              <a:r>
                <a:rPr lang="en-US" sz="1600" b="1" i="0" u="sng" dirty="0">
                  <a:latin typeface="+mn-lt"/>
                </a:rPr>
                <a:t>Relative Physical Knowledge</a:t>
              </a:r>
            </a:p>
            <a:p>
              <a:pPr algn="l"/>
              <a:r>
                <a:rPr lang="en-US" sz="1600" b="0" i="0" dirty="0">
                  <a:latin typeface="+mn-lt"/>
                </a:rPr>
                <a:t>Random Variable: </a:t>
              </a:r>
              <a14:m>
                <m:oMath xmlns:m="http://schemas.openxmlformats.org/officeDocument/2006/math">
                  <m:sSubSup>
                    <m:sSubSupPr>
                      <m:ctrlPr>
                        <a:rPr lang="en-US" sz="1600" b="0" i="1" smtClean="0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y</m:t>
                      </m:r>
                    </m:sub>
                    <m:sup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a</m:t>
                      </m:r>
                    </m:sup>
                  </m:sSubSup>
                </m:oMath>
              </a14:m>
              <a:br>
                <a:rPr lang="en-US" sz="1600" b="0" i="0" dirty="0">
                  <a:latin typeface="+mn-lt"/>
                </a:rPr>
              </a:br>
              <a14:m>
                <m:oMath xmlns:m="http://schemas.openxmlformats.org/officeDocument/2006/math">
                  <m:r>
                    <m:rPr>
                      <m:sty m:val="p"/>
                    </m:rPr>
                    <a:rPr lang="en-US" sz="1600" b="0" i="0" smtClean="0">
                      <a:latin typeface="Cambria Math" panose="02040503050406030204" pitchFamily="18" charset="0"/>
                    </a:rPr>
                    <m:t>Predict</m:t>
                  </m:r>
                  <m:r>
                    <a:rPr lang="en-US" sz="1600" b="0" i="0" smtClean="0">
                      <a:latin typeface="Cambria Math" panose="02040503050406030204" pitchFamily="18" charset="0"/>
                    </a:rPr>
                    <m:t> </m:t>
                  </m:r>
                  <m:r>
                    <m:rPr>
                      <m:sty m:val="p"/>
                    </m:rPr>
                    <a:rPr lang="en-US" sz="1600" b="0" i="0" smtClean="0">
                      <a:latin typeface="Cambria Math" panose="02040503050406030204" pitchFamily="18" charset="0"/>
                    </a:rPr>
                    <m:t>P</m:t>
                  </m:r>
                  <m:r>
                    <a:rPr lang="en-US" sz="1600" b="0" i="0" smtClean="0">
                      <a:latin typeface="Cambria Math" panose="02040503050406030204" pitchFamily="18" charset="0"/>
                    </a:rPr>
                    <m:t>(</m:t>
                  </m:r>
                  <m:sSubSup>
                    <m:sSubSupPr>
                      <m:ctrlPr>
                        <a:rPr lang="en-US" sz="1600" b="0" i="1" smtClean="0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y</m:t>
                      </m:r>
                    </m:sub>
                    <m:sup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a</m:t>
                      </m:r>
                    </m:sup>
                  </m:sSubSup>
                </m:oMath>
              </a14:m>
              <a:r>
                <a:rPr lang="en-US" sz="1600" b="0" i="0" dirty="0">
                  <a:latin typeface="+mn-lt"/>
                </a:rPr>
                <a:t> = r) where r </a:t>
              </a:r>
              <a:r>
                <a:rPr lang="en-US" sz="1600" b="0" i="0" dirty="0">
                  <a:latin typeface="+mn-lt"/>
                  <a:ea typeface="Cambria Math" panose="02040503050406030204" pitchFamily="18" charset="0"/>
                </a:rPr>
                <a:t>⋲ </a:t>
              </a:r>
              <a:r>
                <a:rPr lang="en-US" sz="1600" b="0" i="0" dirty="0">
                  <a:latin typeface="+mn-lt"/>
                </a:rPr>
                <a:t>{ &gt; , &lt; , </a:t>
              </a:r>
              <a:r>
                <a:rPr lang="en-US" sz="1600" b="0" i="0" dirty="0">
                  <a:latin typeface="+mn-lt"/>
                  <a:ea typeface="Cambria Math" panose="02040503050406030204" pitchFamily="18" charset="0"/>
                </a:rPr>
                <a:t>≃}</a:t>
              </a:r>
              <a:endParaRPr lang="en-US" sz="1600" b="0" i="0" dirty="0">
                <a:latin typeface="+mn-lt"/>
              </a:endParaRPr>
            </a:p>
          </dgm:t>
        </dgm:pt>
      </mc:Choice>
      <mc:Fallback xmlns="">
        <dgm:pt modelId="{F04F12C7-7FAC-4898-9D37-37988C6FEE1F}">
          <dgm:prSet phldrT="[Text]" custT="1"/>
          <dgm:spPr>
            <a:solidFill>
              <a:schemeClr val="accent2"/>
            </a:solidFill>
          </dgm:spPr>
          <dgm:t>
            <a:bodyPr/>
            <a:lstStyle/>
            <a:p>
              <a:pPr algn="l"/>
              <a:r>
                <a:rPr lang="en-US" sz="1600" b="1" i="0" u="sng" dirty="0">
                  <a:latin typeface="+mn-lt"/>
                </a:rPr>
                <a:t>Relative Physical Knowledge</a:t>
              </a:r>
            </a:p>
            <a:p>
              <a:pPr algn="l"/>
              <a:r>
                <a:rPr lang="en-US" sz="1600" b="0" i="0" dirty="0">
                  <a:latin typeface="+mn-lt"/>
                </a:rPr>
                <a:t>Random Variable: </a:t>
              </a:r>
              <a:r>
                <a:rPr lang="en-US" sz="1600" b="0" i="0">
                  <a:latin typeface="+mn-lt"/>
                </a:rPr>
                <a:t>〖 O〗_(x,y)^a</a:t>
              </a:r>
              <a:br>
                <a:rPr lang="en-US" sz="1600" b="0" i="0" dirty="0">
                  <a:latin typeface="+mn-lt"/>
                </a:rPr>
              </a:br>
              <a:r>
                <a:rPr lang="en-US" sz="1600" b="0" i="0">
                  <a:latin typeface="+mn-lt"/>
                </a:rPr>
                <a:t>Predict P(O_(x,y)^a</a:t>
              </a:r>
              <a:r>
                <a:rPr lang="en-US" sz="1600" b="0" i="0" dirty="0">
                  <a:latin typeface="+mn-lt"/>
                </a:rPr>
                <a:t> = r) where r </a:t>
              </a:r>
              <a:r>
                <a:rPr lang="en-US" sz="1600" b="0" i="0" dirty="0">
                  <a:latin typeface="+mn-lt"/>
                  <a:ea typeface="Cambria Math" panose="02040503050406030204" pitchFamily="18" charset="0"/>
                </a:rPr>
                <a:t>⋲ </a:t>
              </a:r>
              <a:r>
                <a:rPr lang="en-US" sz="1600" b="0" i="0" dirty="0">
                  <a:latin typeface="+mn-lt"/>
                </a:rPr>
                <a:t>{ &gt; , &lt; , </a:t>
              </a:r>
              <a:r>
                <a:rPr lang="en-US" sz="1600" b="0" i="0" dirty="0">
                  <a:latin typeface="+mn-lt"/>
                  <a:ea typeface="Cambria Math" panose="02040503050406030204" pitchFamily="18" charset="0"/>
                </a:rPr>
                <a:t>≃}</a:t>
              </a:r>
              <a:endParaRPr lang="en-US" sz="1600" b="0" i="0" dirty="0">
                <a:latin typeface="+mn-lt"/>
              </a:endParaRPr>
            </a:p>
          </dgm:t>
        </dgm:pt>
      </mc:Fallback>
    </mc:AlternateContent>
    <dgm:pt modelId="{BFC60E7A-2B03-4C1F-81C0-C8EBFA222088}" type="parTrans" cxnId="{FD11F116-DCED-43B9-94E3-92B0656D58D7}">
      <dgm:prSet/>
      <dgm:spPr/>
      <dgm:t>
        <a:bodyPr/>
        <a:lstStyle/>
        <a:p>
          <a:endParaRPr lang="en-US"/>
        </a:p>
      </dgm:t>
    </dgm:pt>
    <dgm:pt modelId="{0DDAF9BA-DF0F-441B-8C87-AAAD958FE669}" type="sibTrans" cxnId="{FD11F116-DCED-43B9-94E3-92B0656D58D7}">
      <dgm:prSet/>
      <dgm:spPr/>
      <dgm:t>
        <a:bodyPr/>
        <a:lstStyle/>
        <a:p>
          <a:endParaRPr lang="en-US"/>
        </a:p>
      </dgm:t>
    </dgm:pt>
    <dgm:pt modelId="{CAEA96C2-90C5-43AB-A5C8-C4C29CBFE059}" type="pres">
      <dgm:prSet presAssocID="{62A424DE-B25B-4FCF-89B4-DC6DB1BC00D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BF4238DD-3F30-4E4F-A034-CDE1FAB9FCBF}" type="pres">
      <dgm:prSet presAssocID="{1667C9D4-7EB6-41AE-B698-2D243EB6089D}" presName="root" presStyleCnt="0">
        <dgm:presLayoutVars>
          <dgm:chMax/>
          <dgm:chPref val="4"/>
        </dgm:presLayoutVars>
      </dgm:prSet>
      <dgm:spPr/>
    </dgm:pt>
    <dgm:pt modelId="{11F6EB56-F6F1-491D-9B37-B4AA99F23F0F}" type="pres">
      <dgm:prSet presAssocID="{1667C9D4-7EB6-41AE-B698-2D243EB6089D}" presName="rootComposite" presStyleCnt="0">
        <dgm:presLayoutVars/>
      </dgm:prSet>
      <dgm:spPr/>
    </dgm:pt>
    <dgm:pt modelId="{DA64FDFA-83F2-40AC-9D10-EE183C6A58B1}" type="pres">
      <dgm:prSet presAssocID="{1667C9D4-7EB6-41AE-B698-2D243EB6089D}" presName="rootText" presStyleLbl="node0" presStyleIdx="0" presStyleCnt="1" custScaleX="105567" custScaleY="84532" custLinFactNeighborX="0" custLinFactNeighborY="-79730">
        <dgm:presLayoutVars>
          <dgm:chMax/>
          <dgm:chPref val="4"/>
        </dgm:presLayoutVars>
      </dgm:prSet>
      <dgm:spPr/>
    </dgm:pt>
    <dgm:pt modelId="{C4E163CF-D803-4EF1-8F95-D6398A07F5F0}" type="pres">
      <dgm:prSet presAssocID="{1667C9D4-7EB6-41AE-B698-2D243EB6089D}" presName="childShape" presStyleCnt="0">
        <dgm:presLayoutVars>
          <dgm:chMax val="0"/>
          <dgm:chPref val="0"/>
        </dgm:presLayoutVars>
      </dgm:prSet>
      <dgm:spPr/>
    </dgm:pt>
    <dgm:pt modelId="{85DDD83A-E885-4EAD-A156-FCF881956AED}" type="pres">
      <dgm:prSet presAssocID="{F04F12C7-7FAC-4898-9D37-37988C6FEE1F}" presName="childComposite" presStyleCnt="0">
        <dgm:presLayoutVars>
          <dgm:chMax val="0"/>
          <dgm:chPref val="0"/>
        </dgm:presLayoutVars>
      </dgm:prSet>
      <dgm:spPr/>
    </dgm:pt>
    <dgm:pt modelId="{F71D69D3-712C-4E1C-850E-8CEFC268DED5}" type="pres">
      <dgm:prSet presAssocID="{F04F12C7-7FAC-4898-9D37-37988C6FEE1F}" presName="Image" presStyleLbl="node1" presStyleIdx="0" presStyleCnt="1" custFlipVert="1" custScaleX="7184" custScaleY="9964"/>
      <dgm:spPr/>
    </dgm:pt>
    <dgm:pt modelId="{71E34886-EE31-471B-8490-CB07A9FA215D}" type="pres">
      <dgm:prSet presAssocID="{F04F12C7-7FAC-4898-9D37-37988C6FEE1F}" presName="childText" presStyleLbl="lnNode1" presStyleIdx="0" presStyleCnt="1" custScaleX="55170" custScaleY="132966" custLinFactNeighborX="-48581" custLinFactNeighborY="-94727">
        <dgm:presLayoutVars>
          <dgm:chMax val="0"/>
          <dgm:chPref val="0"/>
          <dgm:bulletEnabled val="1"/>
        </dgm:presLayoutVars>
      </dgm:prSet>
      <dgm:spPr/>
    </dgm:pt>
  </dgm:ptLst>
  <dgm:cxnLst>
    <dgm:cxn modelId="{FD11F116-DCED-43B9-94E3-92B0656D58D7}" srcId="{1667C9D4-7EB6-41AE-B698-2D243EB6089D}" destId="{F04F12C7-7FAC-4898-9D37-37988C6FEE1F}" srcOrd="0" destOrd="0" parTransId="{BFC60E7A-2B03-4C1F-81C0-C8EBFA222088}" sibTransId="{0DDAF9BA-DF0F-441B-8C87-AAAD958FE669}"/>
    <dgm:cxn modelId="{B2D12717-2792-4846-B6ED-B37EE3DD83A9}" type="presOf" srcId="{1667C9D4-7EB6-41AE-B698-2D243EB6089D}" destId="{DA64FDFA-83F2-40AC-9D10-EE183C6A58B1}" srcOrd="0" destOrd="0" presId="urn:microsoft.com/office/officeart/2008/layout/PictureAccentList"/>
    <dgm:cxn modelId="{FB877838-410B-44DB-80BF-CB7DA77ADF7E}" type="presOf" srcId="{F04F12C7-7FAC-4898-9D37-37988C6FEE1F}" destId="{71E34886-EE31-471B-8490-CB07A9FA215D}" srcOrd="0" destOrd="0" presId="urn:microsoft.com/office/officeart/2008/layout/PictureAccentList"/>
    <dgm:cxn modelId="{EA94746B-53FD-46A7-AAA8-41661D5DDEF9}" type="presOf" srcId="{62A424DE-B25B-4FCF-89B4-DC6DB1BC00DC}" destId="{CAEA96C2-90C5-43AB-A5C8-C4C29CBFE059}" srcOrd="0" destOrd="0" presId="urn:microsoft.com/office/officeart/2008/layout/PictureAccentList"/>
    <dgm:cxn modelId="{3C884BCA-DB50-4435-8108-4C6E6C34F7F9}" srcId="{62A424DE-B25B-4FCF-89B4-DC6DB1BC00DC}" destId="{1667C9D4-7EB6-41AE-B698-2D243EB6089D}" srcOrd="0" destOrd="0" parTransId="{332D598C-D8D8-4008-A81D-2E46F140CCF4}" sibTransId="{6EECAE85-8A83-4DCC-8BAC-AC59F121E682}"/>
    <dgm:cxn modelId="{391BE9AD-3D9B-4D02-9680-1FB7B7FF7B0B}" type="presParOf" srcId="{CAEA96C2-90C5-43AB-A5C8-C4C29CBFE059}" destId="{BF4238DD-3F30-4E4F-A034-CDE1FAB9FCBF}" srcOrd="0" destOrd="0" presId="urn:microsoft.com/office/officeart/2008/layout/PictureAccentList"/>
    <dgm:cxn modelId="{15693BCF-AD39-4EC8-B8E0-1E2A8D9E1108}" type="presParOf" srcId="{BF4238DD-3F30-4E4F-A034-CDE1FAB9FCBF}" destId="{11F6EB56-F6F1-491D-9B37-B4AA99F23F0F}" srcOrd="0" destOrd="0" presId="urn:microsoft.com/office/officeart/2008/layout/PictureAccentList"/>
    <dgm:cxn modelId="{D13B0A1C-9D85-4EAA-B6BF-9BB34676513C}" type="presParOf" srcId="{11F6EB56-F6F1-491D-9B37-B4AA99F23F0F}" destId="{DA64FDFA-83F2-40AC-9D10-EE183C6A58B1}" srcOrd="0" destOrd="0" presId="urn:microsoft.com/office/officeart/2008/layout/PictureAccentList"/>
    <dgm:cxn modelId="{1626170E-E564-449B-B2F4-E2A5AE7CEFF7}" type="presParOf" srcId="{BF4238DD-3F30-4E4F-A034-CDE1FAB9FCBF}" destId="{C4E163CF-D803-4EF1-8F95-D6398A07F5F0}" srcOrd="1" destOrd="0" presId="urn:microsoft.com/office/officeart/2008/layout/PictureAccentList"/>
    <dgm:cxn modelId="{2E84B7AE-7602-481D-B895-8E723312EA67}" type="presParOf" srcId="{C4E163CF-D803-4EF1-8F95-D6398A07F5F0}" destId="{85DDD83A-E885-4EAD-A156-FCF881956AED}" srcOrd="0" destOrd="0" presId="urn:microsoft.com/office/officeart/2008/layout/PictureAccentList"/>
    <dgm:cxn modelId="{701B0612-7F15-4C55-8E88-07F6F5FFF6E7}" type="presParOf" srcId="{85DDD83A-E885-4EAD-A156-FCF881956AED}" destId="{F71D69D3-712C-4E1C-850E-8CEFC268DED5}" srcOrd="0" destOrd="0" presId="urn:microsoft.com/office/officeart/2008/layout/PictureAccentList"/>
    <dgm:cxn modelId="{18832E91-8914-440F-85EC-B5B2DE491721}" type="presParOf" srcId="{85DDD83A-E885-4EAD-A156-FCF881956AED}" destId="{71E34886-EE31-471B-8490-CB07A9FA215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2A424DE-B25B-4FCF-89B4-DC6DB1BC00DC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7C9D4-7EB6-41AE-B698-2D243EB6089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Objects: x, y</a:t>
          </a:r>
          <a:br>
            <a:rPr lang="en-US" dirty="0"/>
          </a:br>
          <a:r>
            <a:rPr lang="en-US" dirty="0"/>
            <a:t>Attribute a: {Size, Speed, Rigidness, Strength, Weight}</a:t>
          </a:r>
        </a:p>
        <a:p>
          <a:r>
            <a:rPr lang="en-US" dirty="0"/>
            <a:t>Labels: { &gt; , &lt; , 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</a:rPr>
            <a:t>≃}</a:t>
          </a:r>
          <a:endParaRPr lang="en-US" dirty="0"/>
        </a:p>
      </dgm:t>
    </dgm:pt>
    <dgm:pt modelId="{332D598C-D8D8-4008-A81D-2E46F140CCF4}" type="parTrans" cxnId="{3C884BCA-DB50-4435-8108-4C6E6C34F7F9}">
      <dgm:prSet/>
      <dgm:spPr/>
      <dgm:t>
        <a:bodyPr/>
        <a:lstStyle/>
        <a:p>
          <a:endParaRPr lang="en-US"/>
        </a:p>
      </dgm:t>
    </dgm:pt>
    <dgm:pt modelId="{6EECAE85-8A83-4DCC-8BAC-AC59F121E682}" type="sibTrans" cxnId="{3C884BCA-DB50-4435-8108-4C6E6C34F7F9}">
      <dgm:prSet/>
      <dgm:spPr/>
      <dgm:t>
        <a:bodyPr/>
        <a:lstStyle/>
        <a:p>
          <a:endParaRPr lang="en-US"/>
        </a:p>
      </dgm:t>
    </dgm:pt>
    <dgm:pt modelId="{F04F12C7-7FAC-4898-9D37-37988C6FEE1F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FC60E7A-2B03-4C1F-81C0-C8EBFA222088}" type="parTrans" cxnId="{FD11F116-DCED-43B9-94E3-92B0656D58D7}">
      <dgm:prSet/>
      <dgm:spPr/>
      <dgm:t>
        <a:bodyPr/>
        <a:lstStyle/>
        <a:p>
          <a:endParaRPr lang="en-US"/>
        </a:p>
      </dgm:t>
    </dgm:pt>
    <dgm:pt modelId="{0DDAF9BA-DF0F-441B-8C87-AAAD958FE669}" type="sibTrans" cxnId="{FD11F116-DCED-43B9-94E3-92B0656D58D7}">
      <dgm:prSet/>
      <dgm:spPr/>
      <dgm:t>
        <a:bodyPr/>
        <a:lstStyle/>
        <a:p>
          <a:endParaRPr lang="en-US"/>
        </a:p>
      </dgm:t>
    </dgm:pt>
    <dgm:pt modelId="{B7B0C9BA-EA95-44A9-8332-55410A2248DF}">
      <dgm:prSet phldrT="[Text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2FD93B7-5B82-40E6-AC35-1C4229E69B7F}" type="parTrans" cxnId="{0E71443B-AD84-4681-A9BE-CED66D1AD1F3}">
      <dgm:prSet/>
      <dgm:spPr/>
      <dgm:t>
        <a:bodyPr/>
        <a:lstStyle/>
        <a:p>
          <a:endParaRPr lang="en-US"/>
        </a:p>
      </dgm:t>
    </dgm:pt>
    <dgm:pt modelId="{DCADC0ED-2562-4FFC-AC03-70FAD49A3302}" type="sibTrans" cxnId="{0E71443B-AD84-4681-A9BE-CED66D1AD1F3}">
      <dgm:prSet/>
      <dgm:spPr/>
      <dgm:t>
        <a:bodyPr/>
        <a:lstStyle/>
        <a:p>
          <a:endParaRPr lang="en-US"/>
        </a:p>
      </dgm:t>
    </dgm:pt>
    <dgm:pt modelId="{CAEA96C2-90C5-43AB-A5C8-C4C29CBFE059}" type="pres">
      <dgm:prSet presAssocID="{62A424DE-B25B-4FCF-89B4-DC6DB1BC00D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BF4238DD-3F30-4E4F-A034-CDE1FAB9FCBF}" type="pres">
      <dgm:prSet presAssocID="{1667C9D4-7EB6-41AE-B698-2D243EB6089D}" presName="root" presStyleCnt="0">
        <dgm:presLayoutVars>
          <dgm:chMax/>
          <dgm:chPref val="4"/>
        </dgm:presLayoutVars>
      </dgm:prSet>
      <dgm:spPr/>
    </dgm:pt>
    <dgm:pt modelId="{11F6EB56-F6F1-491D-9B37-B4AA99F23F0F}" type="pres">
      <dgm:prSet presAssocID="{1667C9D4-7EB6-41AE-B698-2D243EB6089D}" presName="rootComposite" presStyleCnt="0">
        <dgm:presLayoutVars/>
      </dgm:prSet>
      <dgm:spPr/>
    </dgm:pt>
    <dgm:pt modelId="{DA64FDFA-83F2-40AC-9D10-EE183C6A58B1}" type="pres">
      <dgm:prSet presAssocID="{1667C9D4-7EB6-41AE-B698-2D243EB6089D}" presName="rootText" presStyleLbl="node0" presStyleIdx="0" presStyleCnt="1" custScaleX="105567" custScaleY="84532" custLinFactNeighborX="-2717" custLinFactNeighborY="-4083">
        <dgm:presLayoutVars>
          <dgm:chMax/>
          <dgm:chPref val="4"/>
        </dgm:presLayoutVars>
      </dgm:prSet>
      <dgm:spPr/>
    </dgm:pt>
    <dgm:pt modelId="{C4E163CF-D803-4EF1-8F95-D6398A07F5F0}" type="pres">
      <dgm:prSet presAssocID="{1667C9D4-7EB6-41AE-B698-2D243EB6089D}" presName="childShape" presStyleCnt="0">
        <dgm:presLayoutVars>
          <dgm:chMax val="0"/>
          <dgm:chPref val="0"/>
        </dgm:presLayoutVars>
      </dgm:prSet>
      <dgm:spPr/>
    </dgm:pt>
    <dgm:pt modelId="{85DDD83A-E885-4EAD-A156-FCF881956AED}" type="pres">
      <dgm:prSet presAssocID="{F04F12C7-7FAC-4898-9D37-37988C6FEE1F}" presName="childComposite" presStyleCnt="0">
        <dgm:presLayoutVars>
          <dgm:chMax val="0"/>
          <dgm:chPref val="0"/>
        </dgm:presLayoutVars>
      </dgm:prSet>
      <dgm:spPr/>
    </dgm:pt>
    <dgm:pt modelId="{F71D69D3-712C-4E1C-850E-8CEFC268DED5}" type="pres">
      <dgm:prSet presAssocID="{F04F12C7-7FAC-4898-9D37-37988C6FEE1F}" presName="Image" presStyleLbl="node1" presStyleIdx="0" presStyleCnt="2" custFlipVert="1" custScaleX="7184" custScaleY="9964"/>
      <dgm:spPr/>
    </dgm:pt>
    <dgm:pt modelId="{71E34886-EE31-471B-8490-CB07A9FA215D}" type="pres">
      <dgm:prSet presAssocID="{F04F12C7-7FAC-4898-9D37-37988C6FEE1F}" presName="childText" presStyleLbl="lnNode1" presStyleIdx="0" presStyleCnt="2" custScaleX="55170" custScaleY="132966" custLinFactNeighborX="-60909" custLinFactNeighborY="-10405">
        <dgm:presLayoutVars>
          <dgm:chMax val="0"/>
          <dgm:chPref val="0"/>
          <dgm:bulletEnabled val="1"/>
        </dgm:presLayoutVars>
      </dgm:prSet>
      <dgm:spPr/>
    </dgm:pt>
    <dgm:pt modelId="{CC0024D4-B43C-4C84-A25A-7E2035640C7C}" type="pres">
      <dgm:prSet presAssocID="{B7B0C9BA-EA95-44A9-8332-55410A2248DF}" presName="childComposite" presStyleCnt="0">
        <dgm:presLayoutVars>
          <dgm:chMax val="0"/>
          <dgm:chPref val="0"/>
        </dgm:presLayoutVars>
      </dgm:prSet>
      <dgm:spPr/>
    </dgm:pt>
    <dgm:pt modelId="{B0CAF2AD-F3F6-4902-AD12-1F85A1E5A14C}" type="pres">
      <dgm:prSet presAssocID="{B7B0C9BA-EA95-44A9-8332-55410A2248DF}" presName="Image" presStyleLbl="node1" presStyleIdx="1" presStyleCnt="2"/>
      <dgm:spPr/>
    </dgm:pt>
    <dgm:pt modelId="{0964F7CF-449D-41AE-B928-7C9A724BE9AA}" type="pres">
      <dgm:prSet presAssocID="{B7B0C9BA-EA95-44A9-8332-55410A2248DF}" presName="childText" presStyleLbl="lnNode1" presStyleIdx="1" presStyleCnt="2" custScaleX="56272" custScaleY="136751" custLinFactNeighborX="-60909" custLinFactNeighborY="-10405">
        <dgm:presLayoutVars>
          <dgm:chMax val="0"/>
          <dgm:chPref val="0"/>
          <dgm:bulletEnabled val="1"/>
        </dgm:presLayoutVars>
      </dgm:prSet>
      <dgm:spPr/>
    </dgm:pt>
  </dgm:ptLst>
  <dgm:cxnLst>
    <dgm:cxn modelId="{FD11F116-DCED-43B9-94E3-92B0656D58D7}" srcId="{1667C9D4-7EB6-41AE-B698-2D243EB6089D}" destId="{F04F12C7-7FAC-4898-9D37-37988C6FEE1F}" srcOrd="0" destOrd="0" parTransId="{BFC60E7A-2B03-4C1F-81C0-C8EBFA222088}" sibTransId="{0DDAF9BA-DF0F-441B-8C87-AAAD958FE669}"/>
    <dgm:cxn modelId="{B2D12717-2792-4846-B6ED-B37EE3DD83A9}" type="presOf" srcId="{1667C9D4-7EB6-41AE-B698-2D243EB6089D}" destId="{DA64FDFA-83F2-40AC-9D10-EE183C6A58B1}" srcOrd="0" destOrd="0" presId="urn:microsoft.com/office/officeart/2008/layout/PictureAccentList"/>
    <dgm:cxn modelId="{FB877838-410B-44DB-80BF-CB7DA77ADF7E}" type="presOf" srcId="{F04F12C7-7FAC-4898-9D37-37988C6FEE1F}" destId="{71E34886-EE31-471B-8490-CB07A9FA215D}" srcOrd="0" destOrd="0" presId="urn:microsoft.com/office/officeart/2008/layout/PictureAccentList"/>
    <dgm:cxn modelId="{0E71443B-AD84-4681-A9BE-CED66D1AD1F3}" srcId="{1667C9D4-7EB6-41AE-B698-2D243EB6089D}" destId="{B7B0C9BA-EA95-44A9-8332-55410A2248DF}" srcOrd="1" destOrd="0" parTransId="{02FD93B7-5B82-40E6-AC35-1C4229E69B7F}" sibTransId="{DCADC0ED-2562-4FFC-AC03-70FAD49A3302}"/>
    <dgm:cxn modelId="{EA94746B-53FD-46A7-AAA8-41661D5DDEF9}" type="presOf" srcId="{62A424DE-B25B-4FCF-89B4-DC6DB1BC00DC}" destId="{CAEA96C2-90C5-43AB-A5C8-C4C29CBFE059}" srcOrd="0" destOrd="0" presId="urn:microsoft.com/office/officeart/2008/layout/PictureAccentList"/>
    <dgm:cxn modelId="{3C884BCA-DB50-4435-8108-4C6E6C34F7F9}" srcId="{62A424DE-B25B-4FCF-89B4-DC6DB1BC00DC}" destId="{1667C9D4-7EB6-41AE-B698-2D243EB6089D}" srcOrd="0" destOrd="0" parTransId="{332D598C-D8D8-4008-A81D-2E46F140CCF4}" sibTransId="{6EECAE85-8A83-4DCC-8BAC-AC59F121E682}"/>
    <dgm:cxn modelId="{546B01F3-0BEF-4C63-B500-DD3D2C5B04FA}" type="presOf" srcId="{B7B0C9BA-EA95-44A9-8332-55410A2248DF}" destId="{0964F7CF-449D-41AE-B928-7C9A724BE9AA}" srcOrd="0" destOrd="0" presId="urn:microsoft.com/office/officeart/2008/layout/PictureAccentList"/>
    <dgm:cxn modelId="{391BE9AD-3D9B-4D02-9680-1FB7B7FF7B0B}" type="presParOf" srcId="{CAEA96C2-90C5-43AB-A5C8-C4C29CBFE059}" destId="{BF4238DD-3F30-4E4F-A034-CDE1FAB9FCBF}" srcOrd="0" destOrd="0" presId="urn:microsoft.com/office/officeart/2008/layout/PictureAccentList"/>
    <dgm:cxn modelId="{15693BCF-AD39-4EC8-B8E0-1E2A8D9E1108}" type="presParOf" srcId="{BF4238DD-3F30-4E4F-A034-CDE1FAB9FCBF}" destId="{11F6EB56-F6F1-491D-9B37-B4AA99F23F0F}" srcOrd="0" destOrd="0" presId="urn:microsoft.com/office/officeart/2008/layout/PictureAccentList"/>
    <dgm:cxn modelId="{D13B0A1C-9D85-4EAA-B6BF-9BB34676513C}" type="presParOf" srcId="{11F6EB56-F6F1-491D-9B37-B4AA99F23F0F}" destId="{DA64FDFA-83F2-40AC-9D10-EE183C6A58B1}" srcOrd="0" destOrd="0" presId="urn:microsoft.com/office/officeart/2008/layout/PictureAccentList"/>
    <dgm:cxn modelId="{1626170E-E564-449B-B2F4-E2A5AE7CEFF7}" type="presParOf" srcId="{BF4238DD-3F30-4E4F-A034-CDE1FAB9FCBF}" destId="{C4E163CF-D803-4EF1-8F95-D6398A07F5F0}" srcOrd="1" destOrd="0" presId="urn:microsoft.com/office/officeart/2008/layout/PictureAccentList"/>
    <dgm:cxn modelId="{2E84B7AE-7602-481D-B895-8E723312EA67}" type="presParOf" srcId="{C4E163CF-D803-4EF1-8F95-D6398A07F5F0}" destId="{85DDD83A-E885-4EAD-A156-FCF881956AED}" srcOrd="0" destOrd="0" presId="urn:microsoft.com/office/officeart/2008/layout/PictureAccentList"/>
    <dgm:cxn modelId="{701B0612-7F15-4C55-8E88-07F6F5FFF6E7}" type="presParOf" srcId="{85DDD83A-E885-4EAD-A156-FCF881956AED}" destId="{F71D69D3-712C-4E1C-850E-8CEFC268DED5}" srcOrd="0" destOrd="0" presId="urn:microsoft.com/office/officeart/2008/layout/PictureAccentList"/>
    <dgm:cxn modelId="{18832E91-8914-440F-85EC-B5B2DE491721}" type="presParOf" srcId="{85DDD83A-E885-4EAD-A156-FCF881956AED}" destId="{71E34886-EE31-471B-8490-CB07A9FA215D}" srcOrd="1" destOrd="0" presId="urn:microsoft.com/office/officeart/2008/layout/PictureAccentList"/>
    <dgm:cxn modelId="{C6653389-4C5E-4FC9-B42B-FFBD7E9792CE}" type="presParOf" srcId="{C4E163CF-D803-4EF1-8F95-D6398A07F5F0}" destId="{CC0024D4-B43C-4C84-A25A-7E2035640C7C}" srcOrd="1" destOrd="0" presId="urn:microsoft.com/office/officeart/2008/layout/PictureAccentList"/>
    <dgm:cxn modelId="{3843B784-DF68-4C78-8D83-5FD8D6180AE8}" type="presParOf" srcId="{CC0024D4-B43C-4C84-A25A-7E2035640C7C}" destId="{B0CAF2AD-F3F6-4902-AD12-1F85A1E5A14C}" srcOrd="0" destOrd="0" presId="urn:microsoft.com/office/officeart/2008/layout/PictureAccentList"/>
    <dgm:cxn modelId="{65C3333E-8ECD-465F-8C6E-6F90404B0355}" type="presParOf" srcId="{CC0024D4-B43C-4C84-A25A-7E2035640C7C}" destId="{0964F7CF-449D-41AE-B928-7C9A724BE9A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A424DE-B25B-4FCF-89B4-DC6DB1BC00DC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7C9D4-7EB6-41AE-B698-2D243EB6089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Objects: x, y</a:t>
          </a:r>
          <a:br>
            <a:rPr lang="en-US" dirty="0"/>
          </a:br>
          <a:r>
            <a:rPr lang="en-US" dirty="0"/>
            <a:t>Attribute a: {Size, Speed, Rigidness, Strength, Weight}</a:t>
          </a:r>
        </a:p>
        <a:p>
          <a:r>
            <a:rPr lang="en-US" dirty="0"/>
            <a:t>Labels: { &gt; , &lt; , 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</a:rPr>
            <a:t>≃}</a:t>
          </a:r>
          <a:endParaRPr lang="en-US" dirty="0"/>
        </a:p>
      </dgm:t>
    </dgm:pt>
    <dgm:pt modelId="{332D598C-D8D8-4008-A81D-2E46F140CCF4}" type="parTrans" cxnId="{3C884BCA-DB50-4435-8108-4C6E6C34F7F9}">
      <dgm:prSet/>
      <dgm:spPr/>
      <dgm:t>
        <a:bodyPr/>
        <a:lstStyle/>
        <a:p>
          <a:endParaRPr lang="en-US"/>
        </a:p>
      </dgm:t>
    </dgm:pt>
    <dgm:pt modelId="{6EECAE85-8A83-4DCC-8BAC-AC59F121E682}" type="sibTrans" cxnId="{3C884BCA-DB50-4435-8108-4C6E6C34F7F9}">
      <dgm:prSet/>
      <dgm:spPr/>
      <dgm:t>
        <a:bodyPr/>
        <a:lstStyle/>
        <a:p>
          <a:endParaRPr lang="en-US"/>
        </a:p>
      </dgm:t>
    </dgm:pt>
    <dgm:pt modelId="{F04F12C7-7FAC-4898-9D37-37988C6FEE1F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FC60E7A-2B03-4C1F-81C0-C8EBFA222088}" type="parTrans" cxnId="{FD11F116-DCED-43B9-94E3-92B0656D58D7}">
      <dgm:prSet/>
      <dgm:spPr/>
      <dgm:t>
        <a:bodyPr/>
        <a:lstStyle/>
        <a:p>
          <a:endParaRPr lang="en-US"/>
        </a:p>
      </dgm:t>
    </dgm:pt>
    <dgm:pt modelId="{0DDAF9BA-DF0F-441B-8C87-AAAD958FE669}" type="sibTrans" cxnId="{FD11F116-DCED-43B9-94E3-92B0656D58D7}">
      <dgm:prSet/>
      <dgm:spPr/>
      <dgm:t>
        <a:bodyPr/>
        <a:lstStyle/>
        <a:p>
          <a:endParaRPr lang="en-US"/>
        </a:p>
      </dgm:t>
    </dgm:pt>
    <dgm:pt modelId="{CAEA96C2-90C5-43AB-A5C8-C4C29CBFE059}" type="pres">
      <dgm:prSet presAssocID="{62A424DE-B25B-4FCF-89B4-DC6DB1BC00D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BF4238DD-3F30-4E4F-A034-CDE1FAB9FCBF}" type="pres">
      <dgm:prSet presAssocID="{1667C9D4-7EB6-41AE-B698-2D243EB6089D}" presName="root" presStyleCnt="0">
        <dgm:presLayoutVars>
          <dgm:chMax/>
          <dgm:chPref val="4"/>
        </dgm:presLayoutVars>
      </dgm:prSet>
      <dgm:spPr/>
    </dgm:pt>
    <dgm:pt modelId="{11F6EB56-F6F1-491D-9B37-B4AA99F23F0F}" type="pres">
      <dgm:prSet presAssocID="{1667C9D4-7EB6-41AE-B698-2D243EB6089D}" presName="rootComposite" presStyleCnt="0">
        <dgm:presLayoutVars/>
      </dgm:prSet>
      <dgm:spPr/>
    </dgm:pt>
    <dgm:pt modelId="{DA64FDFA-83F2-40AC-9D10-EE183C6A58B1}" type="pres">
      <dgm:prSet presAssocID="{1667C9D4-7EB6-41AE-B698-2D243EB6089D}" presName="rootText" presStyleLbl="node0" presStyleIdx="0" presStyleCnt="1" custScaleX="105567" custScaleY="84532" custLinFactNeighborX="0" custLinFactNeighborY="-79730">
        <dgm:presLayoutVars>
          <dgm:chMax/>
          <dgm:chPref val="4"/>
        </dgm:presLayoutVars>
      </dgm:prSet>
      <dgm:spPr/>
    </dgm:pt>
    <dgm:pt modelId="{C4E163CF-D803-4EF1-8F95-D6398A07F5F0}" type="pres">
      <dgm:prSet presAssocID="{1667C9D4-7EB6-41AE-B698-2D243EB6089D}" presName="childShape" presStyleCnt="0">
        <dgm:presLayoutVars>
          <dgm:chMax val="0"/>
          <dgm:chPref val="0"/>
        </dgm:presLayoutVars>
      </dgm:prSet>
      <dgm:spPr/>
    </dgm:pt>
    <dgm:pt modelId="{85DDD83A-E885-4EAD-A156-FCF881956AED}" type="pres">
      <dgm:prSet presAssocID="{F04F12C7-7FAC-4898-9D37-37988C6FEE1F}" presName="childComposite" presStyleCnt="0">
        <dgm:presLayoutVars>
          <dgm:chMax val="0"/>
          <dgm:chPref val="0"/>
        </dgm:presLayoutVars>
      </dgm:prSet>
      <dgm:spPr/>
    </dgm:pt>
    <dgm:pt modelId="{F71D69D3-712C-4E1C-850E-8CEFC268DED5}" type="pres">
      <dgm:prSet presAssocID="{F04F12C7-7FAC-4898-9D37-37988C6FEE1F}" presName="Image" presStyleLbl="node1" presStyleIdx="0" presStyleCnt="1" custFlipVert="1" custScaleX="7184" custScaleY="9964"/>
      <dgm:spPr/>
    </dgm:pt>
    <dgm:pt modelId="{71E34886-EE31-471B-8490-CB07A9FA215D}" type="pres">
      <dgm:prSet presAssocID="{F04F12C7-7FAC-4898-9D37-37988C6FEE1F}" presName="childText" presStyleLbl="lnNode1" presStyleIdx="0" presStyleCnt="1" custScaleX="55170" custScaleY="132966" custLinFactNeighborX="-48581" custLinFactNeighborY="-94727">
        <dgm:presLayoutVars>
          <dgm:chMax val="0"/>
          <dgm:chPref val="0"/>
          <dgm:bulletEnabled val="1"/>
        </dgm:presLayoutVars>
      </dgm:prSet>
      <dgm:spPr/>
    </dgm:pt>
  </dgm:ptLst>
  <dgm:cxnLst>
    <dgm:cxn modelId="{FD11F116-DCED-43B9-94E3-92B0656D58D7}" srcId="{1667C9D4-7EB6-41AE-B698-2D243EB6089D}" destId="{F04F12C7-7FAC-4898-9D37-37988C6FEE1F}" srcOrd="0" destOrd="0" parTransId="{BFC60E7A-2B03-4C1F-81C0-C8EBFA222088}" sibTransId="{0DDAF9BA-DF0F-441B-8C87-AAAD958FE669}"/>
    <dgm:cxn modelId="{B2D12717-2792-4846-B6ED-B37EE3DD83A9}" type="presOf" srcId="{1667C9D4-7EB6-41AE-B698-2D243EB6089D}" destId="{DA64FDFA-83F2-40AC-9D10-EE183C6A58B1}" srcOrd="0" destOrd="0" presId="urn:microsoft.com/office/officeart/2008/layout/PictureAccentList"/>
    <dgm:cxn modelId="{FB877838-410B-44DB-80BF-CB7DA77ADF7E}" type="presOf" srcId="{F04F12C7-7FAC-4898-9D37-37988C6FEE1F}" destId="{71E34886-EE31-471B-8490-CB07A9FA215D}" srcOrd="0" destOrd="0" presId="urn:microsoft.com/office/officeart/2008/layout/PictureAccentList"/>
    <dgm:cxn modelId="{EA94746B-53FD-46A7-AAA8-41661D5DDEF9}" type="presOf" srcId="{62A424DE-B25B-4FCF-89B4-DC6DB1BC00DC}" destId="{CAEA96C2-90C5-43AB-A5C8-C4C29CBFE059}" srcOrd="0" destOrd="0" presId="urn:microsoft.com/office/officeart/2008/layout/PictureAccentList"/>
    <dgm:cxn modelId="{3C884BCA-DB50-4435-8108-4C6E6C34F7F9}" srcId="{62A424DE-B25B-4FCF-89B4-DC6DB1BC00DC}" destId="{1667C9D4-7EB6-41AE-B698-2D243EB6089D}" srcOrd="0" destOrd="0" parTransId="{332D598C-D8D8-4008-A81D-2E46F140CCF4}" sibTransId="{6EECAE85-8A83-4DCC-8BAC-AC59F121E682}"/>
    <dgm:cxn modelId="{391BE9AD-3D9B-4D02-9680-1FB7B7FF7B0B}" type="presParOf" srcId="{CAEA96C2-90C5-43AB-A5C8-C4C29CBFE059}" destId="{BF4238DD-3F30-4E4F-A034-CDE1FAB9FCBF}" srcOrd="0" destOrd="0" presId="urn:microsoft.com/office/officeart/2008/layout/PictureAccentList"/>
    <dgm:cxn modelId="{15693BCF-AD39-4EC8-B8E0-1E2A8D9E1108}" type="presParOf" srcId="{BF4238DD-3F30-4E4F-A034-CDE1FAB9FCBF}" destId="{11F6EB56-F6F1-491D-9B37-B4AA99F23F0F}" srcOrd="0" destOrd="0" presId="urn:microsoft.com/office/officeart/2008/layout/PictureAccentList"/>
    <dgm:cxn modelId="{D13B0A1C-9D85-4EAA-B6BF-9BB34676513C}" type="presParOf" srcId="{11F6EB56-F6F1-491D-9B37-B4AA99F23F0F}" destId="{DA64FDFA-83F2-40AC-9D10-EE183C6A58B1}" srcOrd="0" destOrd="0" presId="urn:microsoft.com/office/officeart/2008/layout/PictureAccentList"/>
    <dgm:cxn modelId="{1626170E-E564-449B-B2F4-E2A5AE7CEFF7}" type="presParOf" srcId="{BF4238DD-3F30-4E4F-A034-CDE1FAB9FCBF}" destId="{C4E163CF-D803-4EF1-8F95-D6398A07F5F0}" srcOrd="1" destOrd="0" presId="urn:microsoft.com/office/officeart/2008/layout/PictureAccentList"/>
    <dgm:cxn modelId="{2E84B7AE-7602-481D-B895-8E723312EA67}" type="presParOf" srcId="{C4E163CF-D803-4EF1-8F95-D6398A07F5F0}" destId="{85DDD83A-E885-4EAD-A156-FCF881956AED}" srcOrd="0" destOrd="0" presId="urn:microsoft.com/office/officeart/2008/layout/PictureAccentList"/>
    <dgm:cxn modelId="{701B0612-7F15-4C55-8E88-07F6F5FFF6E7}" type="presParOf" srcId="{85DDD83A-E885-4EAD-A156-FCF881956AED}" destId="{F71D69D3-712C-4E1C-850E-8CEFC268DED5}" srcOrd="0" destOrd="0" presId="urn:microsoft.com/office/officeart/2008/layout/PictureAccentList"/>
    <dgm:cxn modelId="{18832E91-8914-440F-85EC-B5B2DE491721}" type="presParOf" srcId="{85DDD83A-E885-4EAD-A156-FCF881956AED}" destId="{71E34886-EE31-471B-8490-CB07A9FA215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A424DE-B25B-4FCF-89B4-DC6DB1BC00DC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67C9D4-7EB6-41AE-B698-2D243EB6089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Objects: x, y</a:t>
          </a:r>
          <a:br>
            <a:rPr lang="en-US" dirty="0"/>
          </a:br>
          <a:r>
            <a:rPr lang="en-US" dirty="0"/>
            <a:t>Attribute a: {Size, Speed, Rigidness, Strength, Weight}</a:t>
          </a:r>
        </a:p>
        <a:p>
          <a:r>
            <a:rPr lang="en-US" dirty="0"/>
            <a:t>Labels: { &gt; , &lt; , </a:t>
          </a:r>
          <a:r>
            <a:rPr lang="en-US" dirty="0">
              <a:latin typeface="Cambria Math" panose="02040503050406030204" pitchFamily="18" charset="0"/>
              <a:ea typeface="Cambria Math" panose="02040503050406030204" pitchFamily="18" charset="0"/>
            </a:rPr>
            <a:t>≃}</a:t>
          </a:r>
          <a:endParaRPr lang="en-US" dirty="0"/>
        </a:p>
      </dgm:t>
    </dgm:pt>
    <dgm:pt modelId="{332D598C-D8D8-4008-A81D-2E46F140CCF4}" type="parTrans" cxnId="{3C884BCA-DB50-4435-8108-4C6E6C34F7F9}">
      <dgm:prSet/>
      <dgm:spPr/>
      <dgm:t>
        <a:bodyPr/>
        <a:lstStyle/>
        <a:p>
          <a:endParaRPr lang="en-US"/>
        </a:p>
      </dgm:t>
    </dgm:pt>
    <dgm:pt modelId="{6EECAE85-8A83-4DCC-8BAC-AC59F121E682}" type="sibTrans" cxnId="{3C884BCA-DB50-4435-8108-4C6E6C34F7F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04F12C7-7FAC-4898-9D37-37988C6FEE1F}">
          <dgm:prSet phldrT="[Text]" custT="1"/>
          <dgm:spPr>
            <a:solidFill>
              <a:schemeClr val="accent2"/>
            </a:solidFill>
          </dgm:spPr>
          <dgm:t>
            <a:bodyPr/>
            <a:lstStyle/>
            <a:p>
              <a:pPr algn="l"/>
              <a:r>
                <a:rPr lang="en-US" sz="1600" b="1" i="0" u="sng" dirty="0">
                  <a:latin typeface="+mn-lt"/>
                </a:rPr>
                <a:t>Relative Physical Knowledge</a:t>
              </a:r>
            </a:p>
            <a:p>
              <a:pPr algn="l"/>
              <a:r>
                <a:rPr lang="en-US" sz="1600" b="0" i="0" dirty="0">
                  <a:latin typeface="+mn-lt"/>
                </a:rPr>
                <a:t>Random Variable: </a:t>
              </a:r>
              <a14:m>
                <m:oMath xmlns:m="http://schemas.openxmlformats.org/officeDocument/2006/math">
                  <m:sSubSup>
                    <m:sSubSupPr>
                      <m:ctrlPr>
                        <a:rPr lang="en-US" sz="1600" b="0" i="1" smtClean="0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y</m:t>
                      </m:r>
                    </m:sub>
                    <m:sup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a</m:t>
                      </m:r>
                    </m:sup>
                  </m:sSubSup>
                </m:oMath>
              </a14:m>
              <a:br>
                <a:rPr lang="en-US" sz="1600" b="0" i="0" dirty="0">
                  <a:latin typeface="+mn-lt"/>
                </a:rPr>
              </a:br>
              <a14:m>
                <m:oMath xmlns:m="http://schemas.openxmlformats.org/officeDocument/2006/math">
                  <m:r>
                    <m:rPr>
                      <m:sty m:val="p"/>
                    </m:rPr>
                    <a:rPr lang="en-US" sz="1600" b="0" i="0" smtClean="0">
                      <a:latin typeface="Cambria Math" panose="02040503050406030204" pitchFamily="18" charset="0"/>
                    </a:rPr>
                    <m:t>Predict</m:t>
                  </m:r>
                  <m:r>
                    <a:rPr lang="en-US" sz="1600" b="0" i="0" smtClean="0">
                      <a:latin typeface="Cambria Math" panose="02040503050406030204" pitchFamily="18" charset="0"/>
                    </a:rPr>
                    <m:t> </m:t>
                  </m:r>
                  <m:r>
                    <m:rPr>
                      <m:sty m:val="p"/>
                    </m:rPr>
                    <a:rPr lang="en-US" sz="1600" b="0" i="0" smtClean="0">
                      <a:latin typeface="Cambria Math" panose="02040503050406030204" pitchFamily="18" charset="0"/>
                    </a:rPr>
                    <m:t>P</m:t>
                  </m:r>
                  <m:r>
                    <a:rPr lang="en-US" sz="1600" b="0" i="0" smtClean="0">
                      <a:latin typeface="Cambria Math" panose="02040503050406030204" pitchFamily="18" charset="0"/>
                    </a:rPr>
                    <m:t>(</m:t>
                  </m:r>
                  <m:sSubSup>
                    <m:sSubSupPr>
                      <m:ctrlPr>
                        <a:rPr lang="en-US" sz="1600" b="0" i="1" smtClean="0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y</m:t>
                      </m:r>
                    </m:sub>
                    <m:sup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a</m:t>
                      </m:r>
                    </m:sup>
                  </m:sSubSup>
                </m:oMath>
              </a14:m>
              <a:r>
                <a:rPr lang="en-US" sz="1600" b="0" i="0" dirty="0">
                  <a:latin typeface="+mn-lt"/>
                </a:rPr>
                <a:t> = r) where r </a:t>
              </a:r>
              <a:r>
                <a:rPr lang="en-US" sz="1600" b="0" i="0" dirty="0">
                  <a:latin typeface="+mn-lt"/>
                  <a:ea typeface="Cambria Math" panose="02040503050406030204" pitchFamily="18" charset="0"/>
                </a:rPr>
                <a:t>⋲ </a:t>
              </a:r>
              <a:r>
                <a:rPr lang="en-US" sz="1600" b="0" i="0" dirty="0">
                  <a:latin typeface="+mn-lt"/>
                </a:rPr>
                <a:t>{ &gt; , &lt; , </a:t>
              </a:r>
              <a:r>
                <a:rPr lang="en-US" sz="1600" b="0" i="0" dirty="0">
                  <a:latin typeface="+mn-lt"/>
                  <a:ea typeface="Cambria Math" panose="02040503050406030204" pitchFamily="18" charset="0"/>
                </a:rPr>
                <a:t>≃}</a:t>
              </a:r>
              <a:endParaRPr lang="en-US" sz="1600" b="0" i="0" dirty="0">
                <a:latin typeface="+mn-lt"/>
              </a:endParaRPr>
            </a:p>
          </dgm:t>
        </dgm:pt>
      </mc:Choice>
      <mc:Fallback xmlns="">
        <dgm:pt modelId="{F04F12C7-7FAC-4898-9D37-37988C6FEE1F}">
          <dgm:prSet phldrT="[Text]" custT="1"/>
          <dgm:spPr>
            <a:solidFill>
              <a:schemeClr val="accent2"/>
            </a:solidFill>
          </dgm:spPr>
          <dgm:t>
            <a:bodyPr/>
            <a:lstStyle/>
            <a:p>
              <a:pPr algn="l"/>
              <a:r>
                <a:rPr lang="en-US" sz="1600" b="1" i="0" u="sng" dirty="0">
                  <a:latin typeface="+mn-lt"/>
                </a:rPr>
                <a:t>Relative Physical Knowledge</a:t>
              </a:r>
            </a:p>
            <a:p>
              <a:pPr algn="l"/>
              <a:r>
                <a:rPr lang="en-US" sz="1600" b="0" i="0" dirty="0">
                  <a:latin typeface="+mn-lt"/>
                </a:rPr>
                <a:t>Random Variable: </a:t>
              </a:r>
              <a:r>
                <a:rPr lang="en-US" sz="1600" b="0" i="0">
                  <a:latin typeface="+mn-lt"/>
                </a:rPr>
                <a:t>〖 O〗_(x,y)^a</a:t>
              </a:r>
              <a:br>
                <a:rPr lang="en-US" sz="1600" b="0" i="0" dirty="0">
                  <a:latin typeface="+mn-lt"/>
                </a:rPr>
              </a:br>
              <a:r>
                <a:rPr lang="en-US" sz="1600" b="0" i="0">
                  <a:latin typeface="+mn-lt"/>
                </a:rPr>
                <a:t>Predict P(O_(x,y)^a</a:t>
              </a:r>
              <a:r>
                <a:rPr lang="en-US" sz="1600" b="0" i="0" dirty="0">
                  <a:latin typeface="+mn-lt"/>
                </a:rPr>
                <a:t> = r) where r </a:t>
              </a:r>
              <a:r>
                <a:rPr lang="en-US" sz="1600" b="0" i="0" dirty="0">
                  <a:latin typeface="+mn-lt"/>
                  <a:ea typeface="Cambria Math" panose="02040503050406030204" pitchFamily="18" charset="0"/>
                </a:rPr>
                <a:t>⋲ </a:t>
              </a:r>
              <a:r>
                <a:rPr lang="en-US" sz="1600" b="0" i="0" dirty="0">
                  <a:latin typeface="+mn-lt"/>
                </a:rPr>
                <a:t>{ &gt; , &lt; , </a:t>
              </a:r>
              <a:r>
                <a:rPr lang="en-US" sz="1600" b="0" i="0" dirty="0">
                  <a:latin typeface="+mn-lt"/>
                  <a:ea typeface="Cambria Math" panose="02040503050406030204" pitchFamily="18" charset="0"/>
                </a:rPr>
                <a:t>≃}</a:t>
              </a:r>
              <a:endParaRPr lang="en-US" sz="1600" b="0" i="0" dirty="0">
                <a:latin typeface="+mn-lt"/>
              </a:endParaRPr>
            </a:p>
          </dgm:t>
        </dgm:pt>
      </mc:Fallback>
    </mc:AlternateContent>
    <dgm:pt modelId="{BFC60E7A-2B03-4C1F-81C0-C8EBFA222088}" type="parTrans" cxnId="{FD11F116-DCED-43B9-94E3-92B0656D58D7}">
      <dgm:prSet/>
      <dgm:spPr/>
      <dgm:t>
        <a:bodyPr/>
        <a:lstStyle/>
        <a:p>
          <a:endParaRPr lang="en-US"/>
        </a:p>
      </dgm:t>
    </dgm:pt>
    <dgm:pt modelId="{0DDAF9BA-DF0F-441B-8C87-AAAD958FE669}" type="sibTrans" cxnId="{FD11F116-DCED-43B9-94E3-92B0656D58D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B7B0C9BA-EA95-44A9-8332-55410A2248DF}">
          <dgm:prSet phldrT="[Text]" custT="1"/>
          <dgm:spPr>
            <a:solidFill>
              <a:schemeClr val="accent2"/>
            </a:solidFill>
          </dgm:spPr>
          <dgm:t>
            <a:bodyPr/>
            <a:lstStyle/>
            <a:p>
              <a:pPr algn="l"/>
              <a:r>
                <a:rPr lang="en-US" sz="1600" b="1" u="sng" dirty="0"/>
                <a:t>Physical Implication of  Verbs </a:t>
              </a:r>
            </a:p>
            <a:p>
              <a:pPr algn="l"/>
              <a:r>
                <a:rPr lang="en-US" sz="1600" dirty="0"/>
                <a:t>Random Variable </a:t>
              </a:r>
              <a14:m>
                <m:oMath xmlns:m="http://schemas.openxmlformats.org/officeDocument/2006/math">
                  <m:sSubSup>
                    <m:sSubSupPr>
                      <m:ctrlPr>
                        <a:rPr lang="en-US" sz="1600" i="1" smtClean="0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</m:e>
                    <m: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sub>
                    <m: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sup>
                  </m:sSubSup>
                </m:oMath>
              </a14:m>
              <a:endParaRPr lang="en-US" sz="1600" b="0" dirty="0"/>
            </a:p>
            <a:p>
              <a:pPr algn="l"/>
              <a:r>
                <a:rPr lang="en-US" sz="1600" b="0" dirty="0"/>
                <a:t>Predict </a:t>
              </a:r>
              <a14:m>
                <m:oMath xmlns:m="http://schemas.openxmlformats.org/officeDocument/2006/math">
                  <m:r>
                    <a:rPr lang="en-US" sz="1600" b="0" i="1" smtClean="0">
                      <a:latin typeface="Cambria Math" panose="02040503050406030204" pitchFamily="18" charset="0"/>
                    </a:rPr>
                    <m:t>𝑃</m:t>
                  </m:r>
                  <m:r>
                    <a:rPr lang="en-US" sz="1600" b="0" i="1" smtClean="0">
                      <a:latin typeface="Cambria Math" panose="02040503050406030204" pitchFamily="18" charset="0"/>
                    </a:rPr>
                    <m:t>(</m:t>
                  </m:r>
                  <m:sSubSup>
                    <m:sSubSupPr>
                      <m:ctrlPr>
                        <a:rPr lang="en-US" sz="1600" b="0" i="1" smtClean="0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</m:e>
                    <m: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sub>
                    <m: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sup>
                  </m:sSubSup>
                </m:oMath>
              </a14:m>
              <a:r>
                <a:rPr lang="en-US" sz="1600" b="0" i="1" dirty="0"/>
                <a:t> = r) where r </a:t>
              </a:r>
              <a:r>
                <a:rPr lang="en-US" sz="1600" b="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⋲ </a:t>
              </a:r>
              <a:r>
                <a:rPr lang="en-US" sz="1600" b="0" i="1" dirty="0"/>
                <a:t>{ &gt; , &lt; , </a:t>
              </a:r>
              <a:r>
                <a:rPr lang="en-US" sz="1600" b="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≃}</a:t>
              </a:r>
              <a:endParaRPr lang="en-US" sz="1400" b="0" i="1" dirty="0"/>
            </a:p>
          </dgm:t>
        </dgm:pt>
      </mc:Choice>
      <mc:Fallback xmlns="">
        <dgm:pt modelId="{B7B0C9BA-EA95-44A9-8332-55410A2248DF}">
          <dgm:prSet phldrT="[Text]" custT="1"/>
          <dgm:spPr>
            <a:solidFill>
              <a:schemeClr val="accent2"/>
            </a:solidFill>
          </dgm:spPr>
          <dgm:t>
            <a:bodyPr/>
            <a:lstStyle/>
            <a:p>
              <a:pPr algn="l"/>
              <a:r>
                <a:rPr lang="en-US" sz="1600" b="1" u="sng" dirty="0"/>
                <a:t>Physical Implication of  Verbs </a:t>
              </a:r>
            </a:p>
            <a:p>
              <a:pPr algn="l"/>
              <a:r>
                <a:rPr lang="en-US" sz="1600" dirty="0"/>
                <a:t>Random Variable </a:t>
              </a:r>
              <a:r>
                <a:rPr lang="en-US" sz="1600" i="0">
                  <a:latin typeface="Cambria Math" panose="02040503050406030204" pitchFamily="18" charset="0"/>
                </a:rPr>
                <a:t>〖</a:t>
              </a:r>
              <a:r>
                <a:rPr lang="en-US" sz="1600" b="0" i="0">
                  <a:latin typeface="Cambria Math" panose="02040503050406030204" pitchFamily="18" charset="0"/>
                </a:rPr>
                <a:t> 𝐹〗_𝑣^𝑎</a:t>
              </a:r>
              <a:endParaRPr lang="en-US" sz="1600" b="0" dirty="0"/>
            </a:p>
            <a:p>
              <a:pPr algn="l"/>
              <a:r>
                <a:rPr lang="en-US" sz="1600" b="0" dirty="0"/>
                <a:t>Predict </a:t>
              </a:r>
              <a:r>
                <a:rPr lang="en-US" sz="1600" b="0" i="0">
                  <a:latin typeface="Cambria Math" panose="02040503050406030204" pitchFamily="18" charset="0"/>
                </a:rPr>
                <a:t>𝑃(〖 𝐹〗_𝑣^𝑎</a:t>
              </a:r>
              <a:r>
                <a:rPr lang="en-US" sz="1600" b="0" i="1" dirty="0"/>
                <a:t> = r) where r </a:t>
              </a:r>
              <a:r>
                <a:rPr lang="en-US" sz="1600" b="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⋲ </a:t>
              </a:r>
              <a:r>
                <a:rPr lang="en-US" sz="1600" b="0" i="1" dirty="0"/>
                <a:t>{ &gt; , &lt; , </a:t>
              </a:r>
              <a:r>
                <a:rPr lang="en-US" sz="1600" b="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≃}</a:t>
              </a:r>
              <a:endParaRPr lang="en-US" sz="1400" b="0" i="1" dirty="0"/>
            </a:p>
          </dgm:t>
        </dgm:pt>
      </mc:Fallback>
    </mc:AlternateContent>
    <dgm:pt modelId="{02FD93B7-5B82-40E6-AC35-1C4229E69B7F}" type="parTrans" cxnId="{0E71443B-AD84-4681-A9BE-CED66D1AD1F3}">
      <dgm:prSet/>
      <dgm:spPr/>
      <dgm:t>
        <a:bodyPr/>
        <a:lstStyle/>
        <a:p>
          <a:endParaRPr lang="en-US"/>
        </a:p>
      </dgm:t>
    </dgm:pt>
    <dgm:pt modelId="{DCADC0ED-2562-4FFC-AC03-70FAD49A3302}" type="sibTrans" cxnId="{0E71443B-AD84-4681-A9BE-CED66D1AD1F3}">
      <dgm:prSet/>
      <dgm:spPr/>
      <dgm:t>
        <a:bodyPr/>
        <a:lstStyle/>
        <a:p>
          <a:endParaRPr lang="en-US"/>
        </a:p>
      </dgm:t>
    </dgm:pt>
    <dgm:pt modelId="{CAEA96C2-90C5-43AB-A5C8-C4C29CBFE059}" type="pres">
      <dgm:prSet presAssocID="{62A424DE-B25B-4FCF-89B4-DC6DB1BC00D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BF4238DD-3F30-4E4F-A034-CDE1FAB9FCBF}" type="pres">
      <dgm:prSet presAssocID="{1667C9D4-7EB6-41AE-B698-2D243EB6089D}" presName="root" presStyleCnt="0">
        <dgm:presLayoutVars>
          <dgm:chMax/>
          <dgm:chPref val="4"/>
        </dgm:presLayoutVars>
      </dgm:prSet>
      <dgm:spPr/>
    </dgm:pt>
    <dgm:pt modelId="{11F6EB56-F6F1-491D-9B37-B4AA99F23F0F}" type="pres">
      <dgm:prSet presAssocID="{1667C9D4-7EB6-41AE-B698-2D243EB6089D}" presName="rootComposite" presStyleCnt="0">
        <dgm:presLayoutVars/>
      </dgm:prSet>
      <dgm:spPr/>
    </dgm:pt>
    <dgm:pt modelId="{DA64FDFA-83F2-40AC-9D10-EE183C6A58B1}" type="pres">
      <dgm:prSet presAssocID="{1667C9D4-7EB6-41AE-B698-2D243EB6089D}" presName="rootText" presStyleLbl="node0" presStyleIdx="0" presStyleCnt="1" custScaleX="105567" custScaleY="84532" custLinFactNeighborX="-2717" custLinFactNeighborY="-4083">
        <dgm:presLayoutVars>
          <dgm:chMax/>
          <dgm:chPref val="4"/>
        </dgm:presLayoutVars>
      </dgm:prSet>
      <dgm:spPr/>
    </dgm:pt>
    <dgm:pt modelId="{C4E163CF-D803-4EF1-8F95-D6398A07F5F0}" type="pres">
      <dgm:prSet presAssocID="{1667C9D4-7EB6-41AE-B698-2D243EB6089D}" presName="childShape" presStyleCnt="0">
        <dgm:presLayoutVars>
          <dgm:chMax val="0"/>
          <dgm:chPref val="0"/>
        </dgm:presLayoutVars>
      </dgm:prSet>
      <dgm:spPr/>
    </dgm:pt>
    <dgm:pt modelId="{85DDD83A-E885-4EAD-A156-FCF881956AED}" type="pres">
      <dgm:prSet presAssocID="{F04F12C7-7FAC-4898-9D37-37988C6FEE1F}" presName="childComposite" presStyleCnt="0">
        <dgm:presLayoutVars>
          <dgm:chMax val="0"/>
          <dgm:chPref val="0"/>
        </dgm:presLayoutVars>
      </dgm:prSet>
      <dgm:spPr/>
    </dgm:pt>
    <dgm:pt modelId="{F71D69D3-712C-4E1C-850E-8CEFC268DED5}" type="pres">
      <dgm:prSet presAssocID="{F04F12C7-7FAC-4898-9D37-37988C6FEE1F}" presName="Image" presStyleLbl="node1" presStyleIdx="0" presStyleCnt="2" custFlipVert="1" custScaleX="7184" custScaleY="9964"/>
      <dgm:spPr/>
    </dgm:pt>
    <dgm:pt modelId="{71E34886-EE31-471B-8490-CB07A9FA215D}" type="pres">
      <dgm:prSet presAssocID="{F04F12C7-7FAC-4898-9D37-37988C6FEE1F}" presName="childText" presStyleLbl="lnNode1" presStyleIdx="0" presStyleCnt="2" custScaleX="55170" custScaleY="132966" custLinFactNeighborX="-60909" custLinFactNeighborY="-10405">
        <dgm:presLayoutVars>
          <dgm:chMax val="0"/>
          <dgm:chPref val="0"/>
          <dgm:bulletEnabled val="1"/>
        </dgm:presLayoutVars>
      </dgm:prSet>
      <dgm:spPr/>
    </dgm:pt>
    <dgm:pt modelId="{CC0024D4-B43C-4C84-A25A-7E2035640C7C}" type="pres">
      <dgm:prSet presAssocID="{B7B0C9BA-EA95-44A9-8332-55410A2248DF}" presName="childComposite" presStyleCnt="0">
        <dgm:presLayoutVars>
          <dgm:chMax val="0"/>
          <dgm:chPref val="0"/>
        </dgm:presLayoutVars>
      </dgm:prSet>
      <dgm:spPr/>
    </dgm:pt>
    <dgm:pt modelId="{B0CAF2AD-F3F6-4902-AD12-1F85A1E5A14C}" type="pres">
      <dgm:prSet presAssocID="{B7B0C9BA-EA95-44A9-8332-55410A2248DF}" presName="Image" presStyleLbl="node1" presStyleIdx="1" presStyleCnt="2"/>
      <dgm:spPr/>
    </dgm:pt>
    <dgm:pt modelId="{0964F7CF-449D-41AE-B928-7C9A724BE9AA}" type="pres">
      <dgm:prSet presAssocID="{B7B0C9BA-EA95-44A9-8332-55410A2248DF}" presName="childText" presStyleLbl="lnNode1" presStyleIdx="1" presStyleCnt="2" custScaleX="56272" custScaleY="136751" custLinFactNeighborX="-60909" custLinFactNeighborY="-10405">
        <dgm:presLayoutVars>
          <dgm:chMax val="0"/>
          <dgm:chPref val="0"/>
          <dgm:bulletEnabled val="1"/>
        </dgm:presLayoutVars>
      </dgm:prSet>
      <dgm:spPr/>
    </dgm:pt>
  </dgm:ptLst>
  <dgm:cxnLst>
    <dgm:cxn modelId="{FD11F116-DCED-43B9-94E3-92B0656D58D7}" srcId="{1667C9D4-7EB6-41AE-B698-2D243EB6089D}" destId="{F04F12C7-7FAC-4898-9D37-37988C6FEE1F}" srcOrd="0" destOrd="0" parTransId="{BFC60E7A-2B03-4C1F-81C0-C8EBFA222088}" sibTransId="{0DDAF9BA-DF0F-441B-8C87-AAAD958FE669}"/>
    <dgm:cxn modelId="{B2D12717-2792-4846-B6ED-B37EE3DD83A9}" type="presOf" srcId="{1667C9D4-7EB6-41AE-B698-2D243EB6089D}" destId="{DA64FDFA-83F2-40AC-9D10-EE183C6A58B1}" srcOrd="0" destOrd="0" presId="urn:microsoft.com/office/officeart/2008/layout/PictureAccentList"/>
    <dgm:cxn modelId="{FB877838-410B-44DB-80BF-CB7DA77ADF7E}" type="presOf" srcId="{F04F12C7-7FAC-4898-9D37-37988C6FEE1F}" destId="{71E34886-EE31-471B-8490-CB07A9FA215D}" srcOrd="0" destOrd="0" presId="urn:microsoft.com/office/officeart/2008/layout/PictureAccentList"/>
    <dgm:cxn modelId="{0E71443B-AD84-4681-A9BE-CED66D1AD1F3}" srcId="{1667C9D4-7EB6-41AE-B698-2D243EB6089D}" destId="{B7B0C9BA-EA95-44A9-8332-55410A2248DF}" srcOrd="1" destOrd="0" parTransId="{02FD93B7-5B82-40E6-AC35-1C4229E69B7F}" sibTransId="{DCADC0ED-2562-4FFC-AC03-70FAD49A3302}"/>
    <dgm:cxn modelId="{EA94746B-53FD-46A7-AAA8-41661D5DDEF9}" type="presOf" srcId="{62A424DE-B25B-4FCF-89B4-DC6DB1BC00DC}" destId="{CAEA96C2-90C5-43AB-A5C8-C4C29CBFE059}" srcOrd="0" destOrd="0" presId="urn:microsoft.com/office/officeart/2008/layout/PictureAccentList"/>
    <dgm:cxn modelId="{3C884BCA-DB50-4435-8108-4C6E6C34F7F9}" srcId="{62A424DE-B25B-4FCF-89B4-DC6DB1BC00DC}" destId="{1667C9D4-7EB6-41AE-B698-2D243EB6089D}" srcOrd="0" destOrd="0" parTransId="{332D598C-D8D8-4008-A81D-2E46F140CCF4}" sibTransId="{6EECAE85-8A83-4DCC-8BAC-AC59F121E682}"/>
    <dgm:cxn modelId="{546B01F3-0BEF-4C63-B500-DD3D2C5B04FA}" type="presOf" srcId="{B7B0C9BA-EA95-44A9-8332-55410A2248DF}" destId="{0964F7CF-449D-41AE-B928-7C9A724BE9AA}" srcOrd="0" destOrd="0" presId="urn:microsoft.com/office/officeart/2008/layout/PictureAccentList"/>
    <dgm:cxn modelId="{391BE9AD-3D9B-4D02-9680-1FB7B7FF7B0B}" type="presParOf" srcId="{CAEA96C2-90C5-43AB-A5C8-C4C29CBFE059}" destId="{BF4238DD-3F30-4E4F-A034-CDE1FAB9FCBF}" srcOrd="0" destOrd="0" presId="urn:microsoft.com/office/officeart/2008/layout/PictureAccentList"/>
    <dgm:cxn modelId="{15693BCF-AD39-4EC8-B8E0-1E2A8D9E1108}" type="presParOf" srcId="{BF4238DD-3F30-4E4F-A034-CDE1FAB9FCBF}" destId="{11F6EB56-F6F1-491D-9B37-B4AA99F23F0F}" srcOrd="0" destOrd="0" presId="urn:microsoft.com/office/officeart/2008/layout/PictureAccentList"/>
    <dgm:cxn modelId="{D13B0A1C-9D85-4EAA-B6BF-9BB34676513C}" type="presParOf" srcId="{11F6EB56-F6F1-491D-9B37-B4AA99F23F0F}" destId="{DA64FDFA-83F2-40AC-9D10-EE183C6A58B1}" srcOrd="0" destOrd="0" presId="urn:microsoft.com/office/officeart/2008/layout/PictureAccentList"/>
    <dgm:cxn modelId="{1626170E-E564-449B-B2F4-E2A5AE7CEFF7}" type="presParOf" srcId="{BF4238DD-3F30-4E4F-A034-CDE1FAB9FCBF}" destId="{C4E163CF-D803-4EF1-8F95-D6398A07F5F0}" srcOrd="1" destOrd="0" presId="urn:microsoft.com/office/officeart/2008/layout/PictureAccentList"/>
    <dgm:cxn modelId="{2E84B7AE-7602-481D-B895-8E723312EA67}" type="presParOf" srcId="{C4E163CF-D803-4EF1-8F95-D6398A07F5F0}" destId="{85DDD83A-E885-4EAD-A156-FCF881956AED}" srcOrd="0" destOrd="0" presId="urn:microsoft.com/office/officeart/2008/layout/PictureAccentList"/>
    <dgm:cxn modelId="{701B0612-7F15-4C55-8E88-07F6F5FFF6E7}" type="presParOf" srcId="{85DDD83A-E885-4EAD-A156-FCF881956AED}" destId="{F71D69D3-712C-4E1C-850E-8CEFC268DED5}" srcOrd="0" destOrd="0" presId="urn:microsoft.com/office/officeart/2008/layout/PictureAccentList"/>
    <dgm:cxn modelId="{18832E91-8914-440F-85EC-B5B2DE491721}" type="presParOf" srcId="{85DDD83A-E885-4EAD-A156-FCF881956AED}" destId="{71E34886-EE31-471B-8490-CB07A9FA215D}" srcOrd="1" destOrd="0" presId="urn:microsoft.com/office/officeart/2008/layout/PictureAccentList"/>
    <dgm:cxn modelId="{C6653389-4C5E-4FC9-B42B-FFBD7E9792CE}" type="presParOf" srcId="{C4E163CF-D803-4EF1-8F95-D6398A07F5F0}" destId="{CC0024D4-B43C-4C84-A25A-7E2035640C7C}" srcOrd="1" destOrd="0" presId="urn:microsoft.com/office/officeart/2008/layout/PictureAccentList"/>
    <dgm:cxn modelId="{3843B784-DF68-4C78-8D83-5FD8D6180AE8}" type="presParOf" srcId="{CC0024D4-B43C-4C84-A25A-7E2035640C7C}" destId="{B0CAF2AD-F3F6-4902-AD12-1F85A1E5A14C}" srcOrd="0" destOrd="0" presId="urn:microsoft.com/office/officeart/2008/layout/PictureAccentList"/>
    <dgm:cxn modelId="{65C3333E-8ECD-465F-8C6E-6F90404B0355}" type="presParOf" srcId="{CC0024D4-B43C-4C84-A25A-7E2035640C7C}" destId="{0964F7CF-449D-41AE-B928-7C9A724BE9A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4DEC8-BB82-488C-AF35-E3B63A32D9C3}">
      <dsp:nvSpPr>
        <dsp:cNvPr id="0" name=""/>
        <dsp:cNvSpPr/>
      </dsp:nvSpPr>
      <dsp:spPr>
        <a:xfrm rot="10800000">
          <a:off x="1745814" y="1172"/>
          <a:ext cx="5859641" cy="10795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055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Introduces a new commonsense reasoning task to identify inherent physical attributes and their relations between objects and verbs</a:t>
          </a:r>
        </a:p>
      </dsp:txBody>
      <dsp:txXfrm rot="10800000">
        <a:off x="2015703" y="1172"/>
        <a:ext cx="5589752" cy="1079558"/>
      </dsp:txXfrm>
    </dsp:sp>
    <dsp:sp modelId="{69D4BE4D-BF3C-434C-8E78-C2458A4AA9E1}">
      <dsp:nvSpPr>
        <dsp:cNvPr id="0" name=""/>
        <dsp:cNvSpPr/>
      </dsp:nvSpPr>
      <dsp:spPr>
        <a:xfrm>
          <a:off x="1206035" y="1172"/>
          <a:ext cx="1079558" cy="1079558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26000" b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99E4D-5352-48A4-87CA-17C56508D545}">
      <dsp:nvSpPr>
        <dsp:cNvPr id="0" name=""/>
        <dsp:cNvSpPr/>
      </dsp:nvSpPr>
      <dsp:spPr>
        <a:xfrm rot="10800000">
          <a:off x="1745814" y="1402986"/>
          <a:ext cx="5859641" cy="10795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055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Proposes a model to infer relations between object pairs when occurred with a particular verb</a:t>
          </a:r>
        </a:p>
      </dsp:txBody>
      <dsp:txXfrm rot="10800000">
        <a:off x="2015703" y="1402986"/>
        <a:ext cx="5589752" cy="1079558"/>
      </dsp:txXfrm>
    </dsp:sp>
    <dsp:sp modelId="{98305295-84DD-4FCF-90B5-42FD2A919F9D}">
      <dsp:nvSpPr>
        <dsp:cNvPr id="0" name=""/>
        <dsp:cNvSpPr/>
      </dsp:nvSpPr>
      <dsp:spPr>
        <a:xfrm>
          <a:off x="1206035" y="1402986"/>
          <a:ext cx="1079558" cy="10795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45070-B472-4D70-A91A-4CA8F882915B}">
      <dsp:nvSpPr>
        <dsp:cNvPr id="0" name=""/>
        <dsp:cNvSpPr/>
      </dsp:nvSpPr>
      <dsp:spPr>
        <a:xfrm rot="10800000">
          <a:off x="1745814" y="2804801"/>
          <a:ext cx="5859641" cy="10795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055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Develop a new dataset called VERBPHYSICS, a crowdsourced knowledge base for actions and objects</a:t>
          </a:r>
        </a:p>
      </dsp:txBody>
      <dsp:txXfrm rot="10800000">
        <a:off x="2015703" y="2804801"/>
        <a:ext cx="5589752" cy="1079558"/>
      </dsp:txXfrm>
    </dsp:sp>
    <dsp:sp modelId="{4A46BA84-5C05-4B7C-AB41-71F53E564FB4}">
      <dsp:nvSpPr>
        <dsp:cNvPr id="0" name=""/>
        <dsp:cNvSpPr/>
      </dsp:nvSpPr>
      <dsp:spPr>
        <a:xfrm>
          <a:off x="1206035" y="2804801"/>
          <a:ext cx="1079558" cy="107955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4FDFA-83F2-40AC-9D10-EE183C6A58B1}">
      <dsp:nvSpPr>
        <dsp:cNvPr id="0" name=""/>
        <dsp:cNvSpPr/>
      </dsp:nvSpPr>
      <dsp:spPr>
        <a:xfrm>
          <a:off x="0" y="249879"/>
          <a:ext cx="8686800" cy="85847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Objects: x, y</a:t>
          </a:r>
          <a:br>
            <a:rPr lang="en-US" sz="1600" kern="1200" dirty="0"/>
          </a:br>
          <a:r>
            <a:rPr lang="en-US" sz="1600" kern="1200" dirty="0"/>
            <a:t>Attribute a: {Size, Speed, Rigidness, Strength, Weight}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Labels: { &gt; , &lt; , </a:t>
          </a:r>
          <a:r>
            <a:rPr lang="en-US" sz="1600" kern="1200" dirty="0">
              <a:latin typeface="Cambria Math" panose="02040503050406030204" pitchFamily="18" charset="0"/>
              <a:ea typeface="Cambria Math" panose="02040503050406030204" pitchFamily="18" charset="0"/>
            </a:rPr>
            <a:t>≃}</a:t>
          </a:r>
          <a:endParaRPr lang="en-US" sz="1600" kern="1200" dirty="0"/>
        </a:p>
      </dsp:txBody>
      <dsp:txXfrm>
        <a:off x="25144" y="275023"/>
        <a:ext cx="8636512" cy="8081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4FDFA-83F2-40AC-9D10-EE183C6A58B1}">
      <dsp:nvSpPr>
        <dsp:cNvPr id="0" name=""/>
        <dsp:cNvSpPr/>
      </dsp:nvSpPr>
      <dsp:spPr>
        <a:xfrm>
          <a:off x="0" y="138675"/>
          <a:ext cx="8686800" cy="85847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Objects: x, y</a:t>
          </a:r>
          <a:br>
            <a:rPr lang="en-US" sz="1600" kern="1200" dirty="0"/>
          </a:br>
          <a:r>
            <a:rPr lang="en-US" sz="1600" kern="1200" dirty="0"/>
            <a:t>Attribute a: {Size, Speed, Rigidness, Strength, Weight}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Labels: { &gt; , &lt; , </a:t>
          </a:r>
          <a:r>
            <a:rPr lang="en-US" sz="1600" kern="1200" dirty="0">
              <a:latin typeface="Cambria Math" panose="02040503050406030204" pitchFamily="18" charset="0"/>
              <a:ea typeface="Cambria Math" panose="02040503050406030204" pitchFamily="18" charset="0"/>
            </a:rPr>
            <a:t>≃}</a:t>
          </a:r>
          <a:endParaRPr lang="en-US" sz="1600" kern="1200" dirty="0"/>
        </a:p>
      </dsp:txBody>
      <dsp:txXfrm>
        <a:off x="25144" y="163819"/>
        <a:ext cx="8636512" cy="808186"/>
      </dsp:txXfrm>
    </dsp:sp>
    <dsp:sp modelId="{F71D69D3-712C-4E1C-850E-8CEFC268DED5}">
      <dsp:nvSpPr>
        <dsp:cNvPr id="0" name=""/>
        <dsp:cNvSpPr/>
      </dsp:nvSpPr>
      <dsp:spPr>
        <a:xfrm flipV="1">
          <a:off x="1266281" y="2614237"/>
          <a:ext cx="72957" cy="1011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34886-EE31-471B-8490-CB07A9FA215D}">
      <dsp:nvSpPr>
        <dsp:cNvPr id="0" name=""/>
        <dsp:cNvSpPr/>
      </dsp:nvSpPr>
      <dsp:spPr>
        <a:xfrm>
          <a:off x="26" y="1027646"/>
          <a:ext cx="3945876" cy="1350350"/>
        </a:xfrm>
        <a:prstGeom prst="roundRect">
          <a:avLst>
            <a:gd name="adj" fmla="val 166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sng" kern="1200" dirty="0">
              <a:latin typeface="+mn-lt"/>
            </a:rPr>
            <a:t>Relative Physical Knowledge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latin typeface="+mn-lt"/>
            </a:rPr>
            <a:t>Random Variable: 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en-US" sz="1600" b="0" i="1" kern="1200" smtClean="0"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en-US" sz="1600" b="0" i="0" kern="1200" smtClean="0">
                      <a:latin typeface="Cambria Math" panose="02040503050406030204" pitchFamily="18" charset="0"/>
                    </a:rPr>
                    <m:t> </m:t>
                  </m:r>
                  <m:r>
                    <m:rPr>
                      <m:sty m:val="p"/>
                    </m:rPr>
                    <a:rPr lang="en-US" sz="1600" b="0" i="0" kern="1200" smtClean="0">
                      <a:latin typeface="Cambria Math" panose="02040503050406030204" pitchFamily="18" charset="0"/>
                    </a:rPr>
                    <m:t>O</m:t>
                  </m:r>
                </m:e>
                <m:sub>
                  <m:r>
                    <m:rPr>
                      <m:sty m:val="p"/>
                    </m:rPr>
                    <a:rPr lang="en-US" sz="1600" b="0" i="0" kern="1200" smtClean="0">
                      <a:latin typeface="Cambria Math" panose="02040503050406030204" pitchFamily="18" charset="0"/>
                    </a:rPr>
                    <m:t>x</m:t>
                  </m:r>
                  <m:r>
                    <a:rPr lang="en-US" sz="1600" b="0" i="0" kern="1200" smtClean="0">
                      <a:latin typeface="Cambria Math" panose="02040503050406030204" pitchFamily="18" charset="0"/>
                    </a:rPr>
                    <m:t>,</m:t>
                  </m:r>
                  <m:r>
                    <m:rPr>
                      <m:sty m:val="p"/>
                    </m:rPr>
                    <a:rPr lang="en-US" sz="1600" b="0" i="0" kern="1200" smtClean="0">
                      <a:latin typeface="Cambria Math" panose="02040503050406030204" pitchFamily="18" charset="0"/>
                    </a:rPr>
                    <m:t>y</m:t>
                  </m:r>
                </m:sub>
                <m:sup>
                  <m:r>
                    <m:rPr>
                      <m:sty m:val="p"/>
                    </m:rPr>
                    <a:rPr lang="en-US" sz="1600" b="0" i="0" kern="1200" smtClean="0">
                      <a:latin typeface="Cambria Math" panose="02040503050406030204" pitchFamily="18" charset="0"/>
                    </a:rPr>
                    <m:t>a</m:t>
                  </m:r>
                </m:sup>
              </m:sSubSup>
            </m:oMath>
          </a14:m>
          <a:br>
            <a:rPr lang="en-US" sz="1600" b="0" i="0" kern="1200" dirty="0">
              <a:latin typeface="+mn-lt"/>
            </a:rPr>
          </a:b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US" sz="1600" b="0" i="0" kern="1200" smtClean="0">
                  <a:latin typeface="Cambria Math" panose="02040503050406030204" pitchFamily="18" charset="0"/>
                </a:rPr>
                <m:t>Predict</m:t>
              </m:r>
              <m:r>
                <a:rPr lang="en-US" sz="1600" b="0" i="0" kern="1200" smtClean="0">
                  <a:latin typeface="Cambria Math" panose="02040503050406030204" pitchFamily="18" charset="0"/>
                </a:rPr>
                <m:t> </m:t>
              </m:r>
              <m:r>
                <m:rPr>
                  <m:sty m:val="p"/>
                </m:rPr>
                <a:rPr lang="en-US" sz="1600" b="0" i="0" kern="1200" smtClean="0">
                  <a:latin typeface="Cambria Math" panose="02040503050406030204" pitchFamily="18" charset="0"/>
                </a:rPr>
                <m:t>P</m:t>
              </m:r>
              <m:r>
                <a:rPr lang="en-US" sz="1600" b="0" i="0" kern="1200" smtClean="0">
                  <a:latin typeface="Cambria Math" panose="02040503050406030204" pitchFamily="18" charset="0"/>
                </a:rPr>
                <m:t>(</m:t>
              </m:r>
              <m:sSubSup>
                <m:sSubSupPr>
                  <m:ctrlPr>
                    <a:rPr lang="en-US" sz="1600" b="0" i="1" kern="1200" smtClean="0">
                      <a:latin typeface="Cambria Math" panose="02040503050406030204" pitchFamily="18" charset="0"/>
                    </a:rPr>
                  </m:ctrlPr>
                </m:sSubSupPr>
                <m:e>
                  <m:r>
                    <m:rPr>
                      <m:sty m:val="p"/>
                    </m:rPr>
                    <a:rPr lang="en-US" sz="1600" b="0" i="0" kern="1200" smtClean="0">
                      <a:latin typeface="Cambria Math" panose="02040503050406030204" pitchFamily="18" charset="0"/>
                    </a:rPr>
                    <m:t>O</m:t>
                  </m:r>
                </m:e>
                <m:sub>
                  <m:r>
                    <m:rPr>
                      <m:sty m:val="p"/>
                    </m:rPr>
                    <a:rPr lang="en-US" sz="1600" b="0" i="0" kern="1200" smtClean="0">
                      <a:latin typeface="Cambria Math" panose="02040503050406030204" pitchFamily="18" charset="0"/>
                    </a:rPr>
                    <m:t>x</m:t>
                  </m:r>
                  <m:r>
                    <a:rPr lang="en-US" sz="1600" b="0" i="0" kern="1200" smtClean="0">
                      <a:latin typeface="Cambria Math" panose="02040503050406030204" pitchFamily="18" charset="0"/>
                    </a:rPr>
                    <m:t>,</m:t>
                  </m:r>
                  <m:r>
                    <m:rPr>
                      <m:sty m:val="p"/>
                    </m:rPr>
                    <a:rPr lang="en-US" sz="1600" b="0" i="0" kern="1200" smtClean="0">
                      <a:latin typeface="Cambria Math" panose="02040503050406030204" pitchFamily="18" charset="0"/>
                    </a:rPr>
                    <m:t>y</m:t>
                  </m:r>
                </m:sub>
                <m:sup>
                  <m:r>
                    <m:rPr>
                      <m:sty m:val="p"/>
                    </m:rPr>
                    <a:rPr lang="en-US" sz="1600" b="0" i="0" kern="1200" smtClean="0">
                      <a:latin typeface="Cambria Math" panose="02040503050406030204" pitchFamily="18" charset="0"/>
                    </a:rPr>
                    <m:t>a</m:t>
                  </m:r>
                </m:sup>
              </m:sSubSup>
            </m:oMath>
          </a14:m>
          <a:r>
            <a:rPr lang="en-US" sz="1600" b="0" i="0" kern="1200" dirty="0">
              <a:latin typeface="+mn-lt"/>
            </a:rPr>
            <a:t> = r) where r </a:t>
          </a:r>
          <a:r>
            <a:rPr lang="en-US" sz="1600" b="0" i="0" kern="1200" dirty="0">
              <a:latin typeface="+mn-lt"/>
              <a:ea typeface="Cambria Math" panose="02040503050406030204" pitchFamily="18" charset="0"/>
            </a:rPr>
            <a:t>⋲ </a:t>
          </a:r>
          <a:r>
            <a:rPr lang="en-US" sz="1600" b="0" i="0" kern="1200" dirty="0">
              <a:latin typeface="+mn-lt"/>
            </a:rPr>
            <a:t>{ &gt; , &lt; , </a:t>
          </a:r>
          <a:r>
            <a:rPr lang="en-US" sz="1600" b="0" i="0" kern="1200" dirty="0">
              <a:latin typeface="+mn-lt"/>
              <a:ea typeface="Cambria Math" panose="02040503050406030204" pitchFamily="18" charset="0"/>
            </a:rPr>
            <a:t>≃}</a:t>
          </a:r>
          <a:endParaRPr lang="en-US" sz="1600" b="0" i="0" kern="1200" dirty="0">
            <a:latin typeface="+mn-lt"/>
          </a:endParaRPr>
        </a:p>
      </dsp:txBody>
      <dsp:txXfrm>
        <a:off x="65957" y="1093577"/>
        <a:ext cx="3814014" cy="12184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4FDFA-83F2-40AC-9D10-EE183C6A58B1}">
      <dsp:nvSpPr>
        <dsp:cNvPr id="0" name=""/>
        <dsp:cNvSpPr/>
      </dsp:nvSpPr>
      <dsp:spPr>
        <a:xfrm>
          <a:off x="0" y="151587"/>
          <a:ext cx="8686800" cy="85847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Objects: x, y</a:t>
          </a:r>
          <a:br>
            <a:rPr lang="en-US" sz="1600" kern="1200" dirty="0"/>
          </a:br>
          <a:r>
            <a:rPr lang="en-US" sz="1600" kern="1200" dirty="0"/>
            <a:t>Attribute a: {Size, Speed, Rigidness, Strength, Weight}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Labels: { &gt; , &lt; , </a:t>
          </a:r>
          <a:r>
            <a:rPr lang="en-US" sz="1600" kern="1200" dirty="0">
              <a:latin typeface="Cambria Math" panose="02040503050406030204" pitchFamily="18" charset="0"/>
              <a:ea typeface="Cambria Math" panose="02040503050406030204" pitchFamily="18" charset="0"/>
            </a:rPr>
            <a:t>≃}</a:t>
          </a:r>
          <a:endParaRPr lang="en-US" sz="1600" kern="1200" dirty="0"/>
        </a:p>
      </dsp:txBody>
      <dsp:txXfrm>
        <a:off x="25144" y="176731"/>
        <a:ext cx="8636512" cy="808186"/>
      </dsp:txXfrm>
    </dsp:sp>
    <dsp:sp modelId="{F71D69D3-712C-4E1C-850E-8CEFC268DED5}">
      <dsp:nvSpPr>
        <dsp:cNvPr id="0" name=""/>
        <dsp:cNvSpPr/>
      </dsp:nvSpPr>
      <dsp:spPr>
        <a:xfrm flipV="1">
          <a:off x="1521636" y="1858908"/>
          <a:ext cx="72957" cy="1011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34886-EE31-471B-8490-CB07A9FA215D}">
      <dsp:nvSpPr>
        <dsp:cNvPr id="0" name=""/>
        <dsp:cNvSpPr/>
      </dsp:nvSpPr>
      <dsp:spPr>
        <a:xfrm>
          <a:off x="0" y="1128659"/>
          <a:ext cx="3945876" cy="1350350"/>
        </a:xfrm>
        <a:prstGeom prst="roundRect">
          <a:avLst>
            <a:gd name="adj" fmla="val 166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sng" kern="1200" dirty="0">
              <a:latin typeface="+mn-lt"/>
            </a:rPr>
            <a:t>Relative Physical Knowledge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latin typeface="+mn-lt"/>
            </a:rPr>
            <a:t>Random Variable: 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en-US" sz="1600" b="0" i="1" kern="1200" smtClean="0"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en-US" sz="1600" b="0" i="0" kern="1200" smtClean="0">
                      <a:latin typeface="Cambria Math" panose="02040503050406030204" pitchFamily="18" charset="0"/>
                    </a:rPr>
                    <m:t> </m:t>
                  </m:r>
                  <m:r>
                    <m:rPr>
                      <m:sty m:val="p"/>
                    </m:rPr>
                    <a:rPr lang="en-US" sz="1600" b="0" i="0" kern="1200" smtClean="0">
                      <a:latin typeface="Cambria Math" panose="02040503050406030204" pitchFamily="18" charset="0"/>
                    </a:rPr>
                    <m:t>O</m:t>
                  </m:r>
                </m:e>
                <m:sub>
                  <m:r>
                    <m:rPr>
                      <m:sty m:val="p"/>
                    </m:rPr>
                    <a:rPr lang="en-US" sz="1600" b="0" i="0" kern="1200" smtClean="0">
                      <a:latin typeface="Cambria Math" panose="02040503050406030204" pitchFamily="18" charset="0"/>
                    </a:rPr>
                    <m:t>x</m:t>
                  </m:r>
                  <m:r>
                    <a:rPr lang="en-US" sz="1600" b="0" i="0" kern="1200" smtClean="0">
                      <a:latin typeface="Cambria Math" panose="02040503050406030204" pitchFamily="18" charset="0"/>
                    </a:rPr>
                    <m:t>,</m:t>
                  </m:r>
                  <m:r>
                    <m:rPr>
                      <m:sty m:val="p"/>
                    </m:rPr>
                    <a:rPr lang="en-US" sz="1600" b="0" i="0" kern="1200" smtClean="0">
                      <a:latin typeface="Cambria Math" panose="02040503050406030204" pitchFamily="18" charset="0"/>
                    </a:rPr>
                    <m:t>y</m:t>
                  </m:r>
                </m:sub>
                <m:sup>
                  <m:r>
                    <m:rPr>
                      <m:sty m:val="p"/>
                    </m:rPr>
                    <a:rPr lang="en-US" sz="1600" b="0" i="0" kern="1200" smtClean="0">
                      <a:latin typeface="Cambria Math" panose="02040503050406030204" pitchFamily="18" charset="0"/>
                    </a:rPr>
                    <m:t>a</m:t>
                  </m:r>
                </m:sup>
              </m:sSubSup>
            </m:oMath>
          </a14:m>
          <a:br>
            <a:rPr lang="en-US" sz="1600" b="0" i="0" kern="1200" dirty="0">
              <a:latin typeface="+mn-lt"/>
            </a:rPr>
          </a:b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US" sz="1600" b="0" i="0" kern="1200" smtClean="0">
                  <a:latin typeface="Cambria Math" panose="02040503050406030204" pitchFamily="18" charset="0"/>
                </a:rPr>
                <m:t>Predict</m:t>
              </m:r>
              <m:r>
                <a:rPr lang="en-US" sz="1600" b="0" i="0" kern="1200" smtClean="0">
                  <a:latin typeface="Cambria Math" panose="02040503050406030204" pitchFamily="18" charset="0"/>
                </a:rPr>
                <m:t> </m:t>
              </m:r>
              <m:r>
                <m:rPr>
                  <m:sty m:val="p"/>
                </m:rPr>
                <a:rPr lang="en-US" sz="1600" b="0" i="0" kern="1200" smtClean="0">
                  <a:latin typeface="Cambria Math" panose="02040503050406030204" pitchFamily="18" charset="0"/>
                </a:rPr>
                <m:t>P</m:t>
              </m:r>
              <m:r>
                <a:rPr lang="en-US" sz="1600" b="0" i="0" kern="1200" smtClean="0">
                  <a:latin typeface="Cambria Math" panose="02040503050406030204" pitchFamily="18" charset="0"/>
                </a:rPr>
                <m:t>(</m:t>
              </m:r>
              <m:sSubSup>
                <m:sSubSupPr>
                  <m:ctrlPr>
                    <a:rPr lang="en-US" sz="1600" b="0" i="1" kern="1200" smtClean="0">
                      <a:latin typeface="Cambria Math" panose="02040503050406030204" pitchFamily="18" charset="0"/>
                    </a:rPr>
                  </m:ctrlPr>
                </m:sSubSupPr>
                <m:e>
                  <m:r>
                    <m:rPr>
                      <m:sty m:val="p"/>
                    </m:rPr>
                    <a:rPr lang="en-US" sz="1600" b="0" i="0" kern="1200" smtClean="0">
                      <a:latin typeface="Cambria Math" panose="02040503050406030204" pitchFamily="18" charset="0"/>
                    </a:rPr>
                    <m:t>O</m:t>
                  </m:r>
                </m:e>
                <m:sub>
                  <m:r>
                    <m:rPr>
                      <m:sty m:val="p"/>
                    </m:rPr>
                    <a:rPr lang="en-US" sz="1600" b="0" i="0" kern="1200" smtClean="0">
                      <a:latin typeface="Cambria Math" panose="02040503050406030204" pitchFamily="18" charset="0"/>
                    </a:rPr>
                    <m:t>x</m:t>
                  </m:r>
                  <m:r>
                    <a:rPr lang="en-US" sz="1600" b="0" i="0" kern="1200" smtClean="0">
                      <a:latin typeface="Cambria Math" panose="02040503050406030204" pitchFamily="18" charset="0"/>
                    </a:rPr>
                    <m:t>,</m:t>
                  </m:r>
                  <m:r>
                    <m:rPr>
                      <m:sty m:val="p"/>
                    </m:rPr>
                    <a:rPr lang="en-US" sz="1600" b="0" i="0" kern="1200" smtClean="0">
                      <a:latin typeface="Cambria Math" panose="02040503050406030204" pitchFamily="18" charset="0"/>
                    </a:rPr>
                    <m:t>y</m:t>
                  </m:r>
                </m:sub>
                <m:sup>
                  <m:r>
                    <m:rPr>
                      <m:sty m:val="p"/>
                    </m:rPr>
                    <a:rPr lang="en-US" sz="1600" b="0" i="0" kern="1200" smtClean="0">
                      <a:latin typeface="Cambria Math" panose="02040503050406030204" pitchFamily="18" charset="0"/>
                    </a:rPr>
                    <m:t>a</m:t>
                  </m:r>
                </m:sup>
              </m:sSubSup>
            </m:oMath>
          </a14:m>
          <a:r>
            <a:rPr lang="en-US" sz="1600" b="0" i="0" kern="1200" dirty="0">
              <a:latin typeface="+mn-lt"/>
            </a:rPr>
            <a:t> = r) where r </a:t>
          </a:r>
          <a:r>
            <a:rPr lang="en-US" sz="1600" b="0" i="0" kern="1200" dirty="0">
              <a:latin typeface="+mn-lt"/>
              <a:ea typeface="Cambria Math" panose="02040503050406030204" pitchFamily="18" charset="0"/>
            </a:rPr>
            <a:t>⋲ </a:t>
          </a:r>
          <a:r>
            <a:rPr lang="en-US" sz="1600" b="0" i="0" kern="1200" dirty="0">
              <a:latin typeface="+mn-lt"/>
            </a:rPr>
            <a:t>{ &gt; , &lt; , </a:t>
          </a:r>
          <a:r>
            <a:rPr lang="en-US" sz="1600" b="0" i="0" kern="1200" dirty="0">
              <a:latin typeface="+mn-lt"/>
              <a:ea typeface="Cambria Math" panose="02040503050406030204" pitchFamily="18" charset="0"/>
            </a:rPr>
            <a:t>≃}</a:t>
          </a:r>
          <a:endParaRPr lang="en-US" sz="1600" b="0" i="0" kern="1200" dirty="0">
            <a:latin typeface="+mn-lt"/>
          </a:endParaRPr>
        </a:p>
      </dsp:txBody>
      <dsp:txXfrm>
        <a:off x="65931" y="1194590"/>
        <a:ext cx="3814014" cy="1218488"/>
      </dsp:txXfrm>
    </dsp:sp>
    <dsp:sp modelId="{B0CAF2AD-F3F6-4902-AD12-1F85A1E5A14C}">
      <dsp:nvSpPr>
        <dsp:cNvPr id="0" name=""/>
        <dsp:cNvSpPr/>
      </dsp:nvSpPr>
      <dsp:spPr>
        <a:xfrm>
          <a:off x="1010926" y="2893161"/>
          <a:ext cx="1015561" cy="101556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4F7CF-449D-41AE-B928-7C9A724BE9AA}">
      <dsp:nvSpPr>
        <dsp:cNvPr id="0" name=""/>
        <dsp:cNvSpPr/>
      </dsp:nvSpPr>
      <dsp:spPr>
        <a:xfrm>
          <a:off x="0" y="2600877"/>
          <a:ext cx="4024693" cy="1388789"/>
        </a:xfrm>
        <a:prstGeom prst="roundRect">
          <a:avLst>
            <a:gd name="adj" fmla="val 166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/>
            <a:t>Physical Implication of  Verbs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Random Variable 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en-US" sz="1600" i="1" kern="1200" smtClean="0"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 </m:t>
                  </m:r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𝐹</m:t>
                  </m:r>
                </m:e>
                <m:sub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𝑣</m:t>
                  </m:r>
                </m:sub>
                <m:sup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𝑎</m:t>
                  </m:r>
                </m:sup>
              </m:sSubSup>
            </m:oMath>
          </a14:m>
          <a:endParaRPr lang="en-US" sz="1600" b="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Predict </a:t>
          </a:r>
          <a14:m xmlns:a14="http://schemas.microsoft.com/office/drawing/2010/main">
            <m:oMath xmlns:m="http://schemas.openxmlformats.org/officeDocument/2006/math">
              <m:r>
                <a:rPr lang="en-US" sz="1600" b="0" i="1" kern="1200" smtClean="0">
                  <a:latin typeface="Cambria Math" panose="02040503050406030204" pitchFamily="18" charset="0"/>
                </a:rPr>
                <m:t>𝑃</m:t>
              </m:r>
              <m:r>
                <a:rPr lang="en-US" sz="1600" b="0" i="1" kern="1200" smtClean="0">
                  <a:latin typeface="Cambria Math" panose="02040503050406030204" pitchFamily="18" charset="0"/>
                </a:rPr>
                <m:t>(</m:t>
              </m:r>
              <m:sSubSup>
                <m:sSubSupPr>
                  <m:ctrlPr>
                    <a:rPr lang="en-US" sz="1600" b="0" i="1" kern="1200" smtClean="0"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 </m:t>
                  </m:r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𝐹</m:t>
                  </m:r>
                </m:e>
                <m:sub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𝑣</m:t>
                  </m:r>
                </m:sub>
                <m:sup>
                  <m:r>
                    <a:rPr lang="en-US" sz="1600" b="0" i="1" kern="1200" smtClean="0">
                      <a:latin typeface="Cambria Math" panose="02040503050406030204" pitchFamily="18" charset="0"/>
                    </a:rPr>
                    <m:t>𝑎</m:t>
                  </m:r>
                </m:sup>
              </m:sSubSup>
            </m:oMath>
          </a14:m>
          <a:r>
            <a:rPr lang="en-US" sz="1600" b="0" i="1" kern="1200" dirty="0"/>
            <a:t> = r) where r </a:t>
          </a:r>
          <a:r>
            <a:rPr lang="en-US" sz="1600" b="0" i="1" kern="1200" dirty="0">
              <a:latin typeface="Cambria Math" panose="02040503050406030204" pitchFamily="18" charset="0"/>
              <a:ea typeface="Cambria Math" panose="02040503050406030204" pitchFamily="18" charset="0"/>
            </a:rPr>
            <a:t>⋲ </a:t>
          </a:r>
          <a:r>
            <a:rPr lang="en-US" sz="1600" b="0" i="1" kern="1200" dirty="0"/>
            <a:t>{ &gt; , &lt; , </a:t>
          </a:r>
          <a:r>
            <a:rPr lang="en-US" sz="1600" b="0" i="1" kern="1200" dirty="0">
              <a:latin typeface="Cambria Math" panose="02040503050406030204" pitchFamily="18" charset="0"/>
              <a:ea typeface="Cambria Math" panose="02040503050406030204" pitchFamily="18" charset="0"/>
            </a:rPr>
            <a:t>≃}</a:t>
          </a:r>
          <a:endParaRPr lang="en-US" sz="1400" b="0" i="1" kern="1200" dirty="0"/>
        </a:p>
      </dsp:txBody>
      <dsp:txXfrm>
        <a:off x="67807" y="2668684"/>
        <a:ext cx="3889079" cy="1253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162-9D79-2943-B0A3-211BF28B7513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E400-0EC4-CD46-9C72-78BD5E942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2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AB52-94AF-9448-9B1C-7768B1879D49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47283-AD3B-EE49-8B53-C7D74121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12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56445" y="5"/>
            <a:ext cx="9206200" cy="51514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 descr="2-line-whit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99" y="4296762"/>
            <a:ext cx="1769927" cy="650138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51675"/>
            <a:ext cx="3080816" cy="345772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 userDrawn="1"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 userDrawn="1">
            <p:ph type="subTitle" idx="1"/>
          </p:nvPr>
        </p:nvSpPr>
        <p:spPr>
          <a:xfrm>
            <a:off x="958151" y="3255792"/>
            <a:ext cx="7397039" cy="73152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35" name="Rectangle 34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34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2182" y="1782939"/>
            <a:ext cx="2544621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2182" y="2310651"/>
            <a:ext cx="2544621" cy="2282515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5908842" y="1099992"/>
            <a:ext cx="0" cy="3599013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/>
          <p:cNvSpPr>
            <a:spLocks noGrp="1"/>
          </p:cNvSpPr>
          <p:nvPr>
            <p:ph sz="quarter" idx="14"/>
          </p:nvPr>
        </p:nvSpPr>
        <p:spPr>
          <a:xfrm>
            <a:off x="310162" y="148515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10162" y="180834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6"/>
          </p:nvPr>
        </p:nvSpPr>
        <p:spPr>
          <a:xfrm>
            <a:off x="310162" y="235369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310162" y="26768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18"/>
          </p:nvPr>
        </p:nvSpPr>
        <p:spPr>
          <a:xfrm>
            <a:off x="310162" y="3191895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19"/>
          </p:nvPr>
        </p:nvSpPr>
        <p:spPr>
          <a:xfrm>
            <a:off x="310162" y="35150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09033" y="965872"/>
            <a:ext cx="5295900" cy="4191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1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12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10" y="1110136"/>
            <a:ext cx="2198255" cy="10297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57209" y="1110132"/>
            <a:ext cx="2198255" cy="47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57198" y="2210973"/>
            <a:ext cx="3035300" cy="1029799"/>
            <a:chOff x="457198" y="2913323"/>
            <a:chExt cx="3035300" cy="1373065"/>
          </a:xfrm>
        </p:grpSpPr>
        <p:sp>
          <p:nvSpPr>
            <p:cNvPr id="31" name="Rectangle 30"/>
            <p:cNvSpPr/>
            <p:nvPr/>
          </p:nvSpPr>
          <p:spPr>
            <a:xfrm>
              <a:off x="457199" y="2913323"/>
              <a:ext cx="3035299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457198" y="2913323"/>
              <a:ext cx="3035300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457199" y="3303510"/>
            <a:ext cx="8181976" cy="1029799"/>
            <a:chOff x="457199" y="4370039"/>
            <a:chExt cx="8181976" cy="1373065"/>
          </a:xfrm>
        </p:grpSpPr>
        <p:sp>
          <p:nvSpPr>
            <p:cNvPr id="34" name="Rectangle 33"/>
            <p:cNvSpPr/>
            <p:nvPr/>
          </p:nvSpPr>
          <p:spPr>
            <a:xfrm>
              <a:off x="457199" y="4370039"/>
              <a:ext cx="8181976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57199" y="4370039"/>
              <a:ext cx="8181975" cy="633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2746375" y="1110136"/>
            <a:ext cx="2762250" cy="1029799"/>
            <a:chOff x="2746375" y="1480176"/>
            <a:chExt cx="2762250" cy="1373065"/>
          </a:xfrm>
        </p:grpSpPr>
        <p:sp>
          <p:nvSpPr>
            <p:cNvPr id="37" name="Rectangle 36"/>
            <p:cNvSpPr/>
            <p:nvPr/>
          </p:nvSpPr>
          <p:spPr>
            <a:xfrm>
              <a:off x="2746375" y="1480176"/>
              <a:ext cx="2762250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6375" y="1480176"/>
              <a:ext cx="2762250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5611092" y="1110136"/>
            <a:ext cx="3028082" cy="1029799"/>
            <a:chOff x="5556249" y="1480176"/>
            <a:chExt cx="3082926" cy="1373065"/>
          </a:xfrm>
        </p:grpSpPr>
        <p:sp>
          <p:nvSpPr>
            <p:cNvPr id="40" name="Rectangle 39"/>
            <p:cNvSpPr/>
            <p:nvPr/>
          </p:nvSpPr>
          <p:spPr>
            <a:xfrm>
              <a:off x="5556250" y="1480176"/>
              <a:ext cx="308292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56249" y="1480176"/>
              <a:ext cx="3082925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3582730" y="2210973"/>
            <a:ext cx="5056446" cy="1029799"/>
            <a:chOff x="3556000" y="2913323"/>
            <a:chExt cx="5083175" cy="1373065"/>
          </a:xfrm>
        </p:grpSpPr>
        <p:sp>
          <p:nvSpPr>
            <p:cNvPr id="43" name="Rectangle 42"/>
            <p:cNvSpPr/>
            <p:nvPr/>
          </p:nvSpPr>
          <p:spPr>
            <a:xfrm>
              <a:off x="3556000" y="2913323"/>
              <a:ext cx="508317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56000" y="2913323"/>
              <a:ext cx="5083174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7201" y="1197944"/>
            <a:ext cx="2198254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457210" y="1775180"/>
            <a:ext cx="2198255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2746376" y="1197944"/>
            <a:ext cx="276225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6" name="Content Placeholder 5"/>
          <p:cNvSpPr>
            <a:spLocks noGrp="1"/>
          </p:cNvSpPr>
          <p:nvPr>
            <p:ph sz="quarter" idx="22"/>
          </p:nvPr>
        </p:nvSpPr>
        <p:spPr>
          <a:xfrm>
            <a:off x="2746378" y="1775180"/>
            <a:ext cx="276225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7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5611093" y="1197944"/>
            <a:ext cx="302808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8" name="Content Placeholder 5"/>
          <p:cNvSpPr>
            <a:spLocks noGrp="1"/>
          </p:cNvSpPr>
          <p:nvPr>
            <p:ph sz="quarter" idx="24"/>
          </p:nvPr>
        </p:nvSpPr>
        <p:spPr>
          <a:xfrm>
            <a:off x="5611099" y="1775180"/>
            <a:ext cx="302808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3582731" y="2283875"/>
            <a:ext cx="505644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0" name="Content Placeholder 5"/>
          <p:cNvSpPr>
            <a:spLocks noGrp="1"/>
          </p:cNvSpPr>
          <p:nvPr>
            <p:ph sz="quarter" idx="26"/>
          </p:nvPr>
        </p:nvSpPr>
        <p:spPr>
          <a:xfrm>
            <a:off x="3582730" y="2861109"/>
            <a:ext cx="5056446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Content Placeholder 5"/>
          <p:cNvSpPr>
            <a:spLocks noGrp="1"/>
          </p:cNvSpPr>
          <p:nvPr>
            <p:ph sz="quarter" idx="27" hasCustomPrompt="1"/>
          </p:nvPr>
        </p:nvSpPr>
        <p:spPr>
          <a:xfrm>
            <a:off x="457200" y="2283875"/>
            <a:ext cx="3035298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2" name="Content Placeholder 5"/>
          <p:cNvSpPr>
            <a:spLocks noGrp="1"/>
          </p:cNvSpPr>
          <p:nvPr>
            <p:ph sz="quarter" idx="28"/>
          </p:nvPr>
        </p:nvSpPr>
        <p:spPr>
          <a:xfrm>
            <a:off x="457206" y="2861109"/>
            <a:ext cx="3035299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Content Placeholder 5"/>
          <p:cNvSpPr>
            <a:spLocks noGrp="1"/>
          </p:cNvSpPr>
          <p:nvPr>
            <p:ph sz="quarter" idx="29" hasCustomPrompt="1"/>
          </p:nvPr>
        </p:nvSpPr>
        <p:spPr>
          <a:xfrm>
            <a:off x="457201" y="3385708"/>
            <a:ext cx="818197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4" name="Content Placeholder 5"/>
          <p:cNvSpPr>
            <a:spLocks noGrp="1"/>
          </p:cNvSpPr>
          <p:nvPr>
            <p:ph sz="quarter" idx="30"/>
          </p:nvPr>
        </p:nvSpPr>
        <p:spPr>
          <a:xfrm>
            <a:off x="457197" y="3962944"/>
            <a:ext cx="8181980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958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0" name="Rectangle 9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8082552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02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 userDrawn="1"/>
        </p:nvSpPr>
        <p:spPr>
          <a:xfrm>
            <a:off x="1602040" y="1009064"/>
            <a:ext cx="3742766" cy="3741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3764025" y="997539"/>
            <a:ext cx="3742766" cy="3742764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2280" y="2589950"/>
            <a:ext cx="1947510" cy="6522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10162" y="0"/>
            <a:ext cx="7986713" cy="70842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7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5382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3551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39899" y="4582584"/>
            <a:ext cx="2229555" cy="390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5075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42334" y="4233334"/>
            <a:ext cx="9242778" cy="91657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6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2469" y="4593469"/>
            <a:ext cx="2229555" cy="528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4817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86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3798" y="4553643"/>
            <a:ext cx="2229555" cy="589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25400" y="1011586"/>
            <a:ext cx="9186334" cy="4138319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1167" y="-3292"/>
            <a:ext cx="9178768" cy="9673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231435"/>
            <a:ext cx="8220956" cy="455768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1168" y="964078"/>
            <a:ext cx="9175834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985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-line-bluetext-colorshield.pn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7" b="-1906"/>
          <a:stretch/>
        </p:blipFill>
        <p:spPr>
          <a:xfrm>
            <a:off x="6585599" y="4296761"/>
            <a:ext cx="1769927" cy="656963"/>
          </a:xfrm>
          <a:prstGeom prst="rect">
            <a:avLst/>
          </a:prstGeom>
        </p:spPr>
      </p:pic>
      <p:pic>
        <p:nvPicPr>
          <p:cNvPr id="14" name="Picture 13" descr="upennwatermark.pdf"/>
          <p:cNvPicPr>
            <a:picLocks/>
          </p:cNvPicPr>
          <p:nvPr userDrawn="1"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36510"/>
            <a:ext cx="3080816" cy="3472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65811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7" name="Rectangle 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254010" y="4572000"/>
            <a:ext cx="2243667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5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" y="0"/>
            <a:ext cx="9143999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13" name="Picture 12" descr="1-line-blu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2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pennwatermark.pdf"/>
          <p:cNvPicPr>
            <a:picLocks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6156" cy="374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85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261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pennwatermark.pdf"/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8896" cy="3749040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39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4038600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2"/>
            <a:ext cx="4038600" cy="34897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384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7992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46495"/>
            <a:ext cx="4040188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066669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546495"/>
            <a:ext cx="4041775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427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-line-bluetext-colorshield.png"/>
          <p:cNvPicPr>
            <a:picLocks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464" y="102970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23520" y="-19089"/>
            <a:ext cx="8229600" cy="72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783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70" r:id="rId4"/>
    <p:sldLayoutId id="2147483668" r:id="rId5"/>
    <p:sldLayoutId id="2147483658" r:id="rId6"/>
    <p:sldLayoutId id="2147483667" r:id="rId7"/>
    <p:sldLayoutId id="2147483652" r:id="rId8"/>
    <p:sldLayoutId id="2147483653" r:id="rId9"/>
    <p:sldLayoutId id="2147483671" r:id="rId10"/>
    <p:sldLayoutId id="2147483672" r:id="rId11"/>
    <p:sldLayoutId id="2147483654" r:id="rId12"/>
    <p:sldLayoutId id="2147483655" r:id="rId13"/>
    <p:sldLayoutId id="2147483656" r:id="rId14"/>
    <p:sldLayoutId id="2147483657" r:id="rId15"/>
    <p:sldLayoutId id="2147483666" r:id="rId16"/>
    <p:sldLayoutId id="214748366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95001A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800" kern="1200">
          <a:solidFill>
            <a:schemeClr val="accent6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400" kern="1200">
          <a:solidFill>
            <a:schemeClr val="accent6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accent6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2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30.xml"/><Relationship Id="rId12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VERB PHYSICS: Relative Physical Knowledge of Actions and Objects</a:t>
            </a:r>
            <a:r>
              <a:rPr lang="en-US" dirty="0"/>
              <a:t>	</a:t>
            </a:r>
            <a:br>
              <a:rPr lang="en-US" dirty="0"/>
            </a:br>
            <a:r>
              <a:rPr lang="en-US" sz="2600" dirty="0"/>
              <a:t>Maxwell Forbes and </a:t>
            </a:r>
            <a:r>
              <a:rPr lang="en-US" sz="2600" dirty="0" err="1"/>
              <a:t>Yejin</a:t>
            </a:r>
            <a:r>
              <a:rPr lang="en-US" sz="2600" dirty="0"/>
              <a:t> Choi</a:t>
            </a:r>
            <a:br>
              <a:rPr lang="en-US" sz="2600" dirty="0"/>
            </a:br>
            <a:r>
              <a:rPr lang="en-US" sz="2600" dirty="0"/>
              <a:t>ACL,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Nidhi Sridhar (nidhi16@seas.upenn.edu)</a:t>
            </a:r>
          </a:p>
          <a:p>
            <a:r>
              <a:rPr lang="en-US" dirty="0"/>
              <a:t>18 March, 2019</a:t>
            </a:r>
          </a:p>
        </p:txBody>
      </p:sp>
    </p:spTree>
    <p:extLst>
      <p:ext uri="{BB962C8B-B14F-4D97-AF65-F5344CB8AC3E}">
        <p14:creationId xmlns:p14="http://schemas.microsoft.com/office/powerpoint/2010/main" val="39475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34"/>
    </mc:Choice>
    <mc:Fallback xmlns="">
      <p:transition spd="slow" advTm="1283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BED113-CF07-44ED-AB61-41A74E82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8301C7-8FD8-4E4A-BAEE-C97170F0E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A6E1C9E-DC26-470B-BE64-F86939BF27E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9077838"/>
              </p:ext>
            </p:extLst>
          </p:nvPr>
        </p:nvGraphicFramePr>
        <p:xfrm>
          <a:off x="457199" y="630789"/>
          <a:ext cx="8686801" cy="4288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918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04"/>
    </mc:Choice>
    <mc:Fallback xmlns="">
      <p:transition spd="slow" advTm="3070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BED113-CF07-44ED-AB61-41A74E82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8301C7-8FD8-4E4A-BAEE-C97170F0E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9A6E1C9E-DC26-470B-BE64-F86939BF27E4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745723330"/>
                  </p:ext>
                </p:extLst>
              </p:nvPr>
            </p:nvGraphicFramePr>
            <p:xfrm>
              <a:off x="457199" y="630789"/>
              <a:ext cx="8686801" cy="428839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9A6E1C9E-DC26-470B-BE64-F86939BF27E4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745723330"/>
                  </p:ext>
                </p:extLst>
              </p:nvPr>
            </p:nvGraphicFramePr>
            <p:xfrm>
              <a:off x="457199" y="630789"/>
              <a:ext cx="8686801" cy="428839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42872F-E83B-43B5-A87F-D6D2EDE4A7CF}"/>
                  </a:ext>
                </a:extLst>
              </p:cNvPr>
              <p:cNvSpPr txBox="1"/>
              <p:nvPr/>
            </p:nvSpPr>
            <p:spPr>
              <a:xfrm>
                <a:off x="5220718" y="1828955"/>
                <a:ext cx="3026810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Person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𝑠𝑖𝑧𝑒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Basketball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42872F-E83B-43B5-A87F-D6D2EDE4A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718" y="1828955"/>
                <a:ext cx="3026810" cy="378245"/>
              </a:xfrm>
              <a:prstGeom prst="rect">
                <a:avLst/>
              </a:prstGeom>
              <a:blipFill>
                <a:blip r:embed="rId11"/>
                <a:stretch>
                  <a:fillRect l="-1610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B16A041-0C2C-4E49-8763-2DBD43CC85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5952" y="2193505"/>
            <a:ext cx="2446232" cy="6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47"/>
    </mc:Choice>
    <mc:Fallback xmlns="">
      <p:transition spd="slow" advTm="4974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BED113-CF07-44ED-AB61-41A74E82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8301C7-8FD8-4E4A-BAEE-C97170F0E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9A6E1C9E-DC26-470B-BE64-F86939BF27E4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/>
              </p:nvPr>
            </p:nvGraphicFramePr>
            <p:xfrm>
              <a:off x="457199" y="630789"/>
              <a:ext cx="8686801" cy="428839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9A6E1C9E-DC26-470B-BE64-F86939BF27E4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669814566"/>
                  </p:ext>
                </p:extLst>
              </p:nvPr>
            </p:nvGraphicFramePr>
            <p:xfrm>
              <a:off x="457199" y="630789"/>
              <a:ext cx="8686801" cy="428839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42872F-E83B-43B5-A87F-D6D2EDE4A7CF}"/>
                  </a:ext>
                </a:extLst>
              </p:cNvPr>
              <p:cNvSpPr txBox="1"/>
              <p:nvPr/>
            </p:nvSpPr>
            <p:spPr>
              <a:xfrm>
                <a:off x="5220718" y="1828955"/>
                <a:ext cx="3026810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Person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𝑠𝑖𝑧𝑒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Basketball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42872F-E83B-43B5-A87F-D6D2EDE4A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718" y="1828955"/>
                <a:ext cx="3026810" cy="378245"/>
              </a:xfrm>
              <a:prstGeom prst="rect">
                <a:avLst/>
              </a:prstGeom>
              <a:blipFill>
                <a:blip r:embed="rId11"/>
                <a:stretch>
                  <a:fillRect l="-1610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B16A041-0C2C-4E49-8763-2DBD43CC85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5952" y="2193505"/>
            <a:ext cx="2446232" cy="6439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58B97B-2708-44FB-838A-FE283E50C7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26845" y="3405366"/>
            <a:ext cx="3821761" cy="102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0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65"/>
    </mc:Choice>
    <mc:Fallback xmlns="">
      <p:transition spd="slow" advTm="5656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760D5-48E3-4267-8A58-F96EEA76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E035F2-D0EA-4437-BCF6-9CBAFACCD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Crowdsourced Data Collection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063B1-1208-472B-BBA5-048E0D7481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/>
              <a:t>813 Frame templates generated through PPMI from Google Syntax N-gram corpus</a:t>
            </a:r>
          </a:p>
          <a:p>
            <a:pPr>
              <a:lnSpc>
                <a:spcPct val="160000"/>
              </a:lnSpc>
            </a:pPr>
            <a:r>
              <a:rPr lang="en-US" dirty="0"/>
              <a:t>Crowd workers asked to list plausible object pairs for a give frame template</a:t>
            </a:r>
            <a:br>
              <a:rPr lang="en-US" dirty="0"/>
            </a:br>
            <a:r>
              <a:rPr lang="en-US" sz="2100" dirty="0"/>
              <a:t>	</a:t>
            </a:r>
            <a:r>
              <a:rPr lang="en-US" sz="2100" dirty="0">
                <a:solidFill>
                  <a:schemeClr val="tx1"/>
                </a:solidFill>
              </a:rPr>
              <a:t>Ex: X threw Y -&gt;  List objects X and Y</a:t>
            </a:r>
            <a:br>
              <a:rPr lang="en-US" sz="2100" dirty="0">
                <a:solidFill>
                  <a:schemeClr val="tx1"/>
                </a:solidFill>
              </a:rPr>
            </a:br>
            <a:r>
              <a:rPr lang="en-US" sz="2100" dirty="0">
                <a:solidFill>
                  <a:schemeClr val="tx1"/>
                </a:solidFill>
              </a:rPr>
              <a:t>	</a:t>
            </a:r>
            <a:r>
              <a:rPr lang="en-US" sz="2100" dirty="0"/>
              <a:t>Further, they are asked to label one of { &gt; , &lt; , </a:t>
            </a:r>
            <a:r>
              <a:rPr lang="en-US" sz="2100" dirty="0">
                <a:latin typeface="Cambria Math" panose="02040503050406030204" pitchFamily="18" charset="0"/>
                <a:ea typeface="Cambria Math" panose="02040503050406030204" pitchFamily="18" charset="0"/>
              </a:rPr>
              <a:t>≃ or no general relation} for the five 		attributes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60000"/>
              </a:lnSpc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Collected object pairs are further asked to compare relations and only labels with &gt; 2/3 majority for any given object pair are kept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280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57"/>
    </mc:Choice>
    <mc:Fallback xmlns="">
      <p:transition spd="slow" advTm="4805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05D705-F247-4493-B29D-97D3FF4E6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0A4973-8BF6-47B1-B651-01D50050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18877-10AB-409E-9933-EE6451B748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Probabilistic Inference Problem over a factor graph of knowledge</a:t>
            </a:r>
          </a:p>
          <a:p>
            <a:r>
              <a:rPr lang="en-US" dirty="0"/>
              <a:t>Graph has multiple components:</a:t>
            </a:r>
            <a:br>
              <a:rPr lang="en-US" dirty="0"/>
            </a:br>
            <a:r>
              <a:rPr lang="en-US" dirty="0"/>
              <a:t>- Knowledge Dimensions</a:t>
            </a:r>
            <a:br>
              <a:rPr lang="en-US" dirty="0"/>
            </a:br>
            <a:r>
              <a:rPr lang="en-US" dirty="0"/>
              <a:t>	 </a:t>
            </a:r>
            <a:r>
              <a:rPr lang="en-US" sz="1800" i="1" dirty="0"/>
              <a:t>(For each of the 5 attributes)</a:t>
            </a:r>
            <a:br>
              <a:rPr lang="en-US" sz="1800" i="1" dirty="0"/>
            </a:br>
            <a:r>
              <a:rPr lang="en-US" dirty="0"/>
              <a:t>- Verb Subgraphs</a:t>
            </a:r>
            <a:br>
              <a:rPr lang="en-US" dirty="0"/>
            </a:br>
            <a:r>
              <a:rPr lang="en-US" dirty="0"/>
              <a:t>- Object Subgraphs</a:t>
            </a:r>
            <a:br>
              <a:rPr lang="en-US" dirty="0"/>
            </a:br>
            <a:r>
              <a:rPr lang="en-US" dirty="0"/>
              <a:t>	</a:t>
            </a:r>
            <a:r>
              <a:rPr lang="en-US" sz="1800" i="1" dirty="0"/>
              <a:t>Each of these subgraphs contains nodes that are connected through various random variables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5402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01"/>
    </mc:Choice>
    <mc:Fallback xmlns="">
      <p:transition spd="slow" advTm="2600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DEC729-336E-4F41-8398-128C1342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D750A1-8F29-498A-8CF0-9732FFC7A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View of Factor Graph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D99F53-0DDC-4B01-B3A6-D364D72595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3080" y="799081"/>
            <a:ext cx="7823743" cy="4227673"/>
          </a:xfrm>
        </p:spPr>
      </p:pic>
    </p:spTree>
    <p:extLst>
      <p:ext uri="{BB962C8B-B14F-4D97-AF65-F5344CB8AC3E}">
        <p14:creationId xmlns:p14="http://schemas.microsoft.com/office/powerpoint/2010/main" val="87702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4"/>
    </mc:Choice>
    <mc:Fallback xmlns="">
      <p:transition spd="slow" advTm="1787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DEC729-336E-4F41-8398-128C1342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D750A1-8F29-498A-8CF0-9732FFC7A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Nodes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D99F53-0DDC-4B01-B3A6-D364D72595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8893" b="27321"/>
          <a:stretch/>
        </p:blipFill>
        <p:spPr>
          <a:xfrm>
            <a:off x="513080" y="1597839"/>
            <a:ext cx="7823743" cy="2273847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9B0E383-18E4-4956-A6DB-D680D857357C}"/>
              </a:ext>
            </a:extLst>
          </p:cNvPr>
          <p:cNvSpPr/>
          <p:nvPr/>
        </p:nvSpPr>
        <p:spPr>
          <a:xfrm>
            <a:off x="1379750" y="1925118"/>
            <a:ext cx="806823" cy="53268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71C26CA-49F2-4838-809D-6C5E80FCD890}"/>
              </a:ext>
            </a:extLst>
          </p:cNvPr>
          <p:cNvSpPr/>
          <p:nvPr/>
        </p:nvSpPr>
        <p:spPr>
          <a:xfrm>
            <a:off x="2123005" y="2281452"/>
            <a:ext cx="806823" cy="53268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62C0EEE-F947-44CB-85AF-05E5281CEA5A}"/>
                  </a:ext>
                </a:extLst>
              </p:cNvPr>
              <p:cNvSpPr/>
              <p:nvPr/>
            </p:nvSpPr>
            <p:spPr>
              <a:xfrm>
                <a:off x="1062990" y="799081"/>
                <a:ext cx="2794635" cy="769703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Frame Nodes denoting Random Variable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62C0EEE-F947-44CB-85AF-05E5281CE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990" y="799081"/>
                <a:ext cx="2794635" cy="769703"/>
              </a:xfrm>
              <a:prstGeom prst="roundRect">
                <a:avLst/>
              </a:prstGeom>
              <a:blipFill>
                <a:blip r:embed="rId3"/>
                <a:stretch>
                  <a:fillRect b="-79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53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00"/>
    </mc:Choice>
    <mc:Fallback xmlns="">
      <p:transition spd="slow" advTm="405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DEC729-336E-4F41-8398-128C1342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D750A1-8F29-498A-8CF0-9732FFC7A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Nodes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D99F53-0DDC-4B01-B3A6-D364D72595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8893" b="27321"/>
          <a:stretch/>
        </p:blipFill>
        <p:spPr>
          <a:xfrm>
            <a:off x="513080" y="1597839"/>
            <a:ext cx="7823743" cy="2273847"/>
          </a:xfr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0A4B9CC-0D70-44D0-AFA4-C667360AFF71}"/>
              </a:ext>
            </a:extLst>
          </p:cNvPr>
          <p:cNvSpPr/>
          <p:nvPr/>
        </p:nvSpPr>
        <p:spPr>
          <a:xfrm>
            <a:off x="6743089" y="2039062"/>
            <a:ext cx="806823" cy="532687"/>
          </a:xfrm>
          <a:prstGeom prst="ellipse">
            <a:avLst/>
          </a:prstGeom>
          <a:noFill/>
          <a:ln w="38100"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1BD8A2-D123-42F5-9F75-C9B02BBDB810}"/>
              </a:ext>
            </a:extLst>
          </p:cNvPr>
          <p:cNvSpPr/>
          <p:nvPr/>
        </p:nvSpPr>
        <p:spPr>
          <a:xfrm>
            <a:off x="7216588" y="2646573"/>
            <a:ext cx="806823" cy="532687"/>
          </a:xfrm>
          <a:prstGeom prst="ellipse">
            <a:avLst/>
          </a:prstGeom>
          <a:noFill/>
          <a:ln w="38100"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03A5C3F-658F-4F95-AFA1-D430EE1A6520}"/>
                  </a:ext>
                </a:extLst>
              </p:cNvPr>
              <p:cNvSpPr/>
              <p:nvPr/>
            </p:nvSpPr>
            <p:spPr>
              <a:xfrm>
                <a:off x="6222681" y="1086899"/>
                <a:ext cx="2794635" cy="769703"/>
              </a:xfrm>
              <a:prstGeom prst="round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solidFill>
                  <a:schemeClr val="tx1">
                    <a:lumMod val="25000"/>
                    <a:lumOff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Object Nodes denoting Random Variable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</m:sSubSup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03A5C3F-658F-4F95-AFA1-D430EE1A65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681" y="1086899"/>
                <a:ext cx="2794635" cy="76970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25000"/>
                    <a:lumOff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3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00"/>
    </mc:Choice>
    <mc:Fallback xmlns="">
      <p:transition spd="slow" advTm="405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D99F53-0DDC-4B01-B3A6-D364D72595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7498" b="27566"/>
          <a:stretch/>
        </p:blipFill>
        <p:spPr>
          <a:xfrm>
            <a:off x="457199" y="1538836"/>
            <a:ext cx="7823743" cy="2322519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DEC729-336E-4F41-8398-128C1342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D750A1-8F29-498A-8CF0-9732FFC7A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Relationships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B0E383-18E4-4956-A6DB-D680D857357C}"/>
              </a:ext>
            </a:extLst>
          </p:cNvPr>
          <p:cNvSpPr/>
          <p:nvPr/>
        </p:nvSpPr>
        <p:spPr>
          <a:xfrm>
            <a:off x="3930687" y="2323334"/>
            <a:ext cx="806823" cy="53268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2C0EEE-F947-44CB-85AF-05E5281CEA5A}"/>
              </a:ext>
            </a:extLst>
          </p:cNvPr>
          <p:cNvSpPr/>
          <p:nvPr/>
        </p:nvSpPr>
        <p:spPr>
          <a:xfrm>
            <a:off x="3127729" y="1927726"/>
            <a:ext cx="1605915" cy="452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Verb Similarity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FB72CA2-54E7-4123-A2F8-13ECF90F21E4}"/>
              </a:ext>
            </a:extLst>
          </p:cNvPr>
          <p:cNvSpPr/>
          <p:nvPr/>
        </p:nvSpPr>
        <p:spPr>
          <a:xfrm>
            <a:off x="2986790" y="1345367"/>
            <a:ext cx="1405328" cy="42347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(walk, run) are similar verbs</a:t>
            </a:r>
          </a:p>
        </p:txBody>
      </p:sp>
    </p:spTree>
    <p:extLst>
      <p:ext uri="{BB962C8B-B14F-4D97-AF65-F5344CB8AC3E}">
        <p14:creationId xmlns:p14="http://schemas.microsoft.com/office/powerpoint/2010/main" val="207301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139"/>
    </mc:Choice>
    <mc:Fallback xmlns="">
      <p:transition spd="slow" advTm="14013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D99F53-0DDC-4B01-B3A6-D364D72595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7498" b="27566"/>
          <a:stretch/>
        </p:blipFill>
        <p:spPr>
          <a:xfrm>
            <a:off x="457199" y="1538836"/>
            <a:ext cx="7823743" cy="2322519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DEC729-336E-4F41-8398-128C1342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D750A1-8F29-498A-8CF0-9732FFC7A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Relationships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1BD8A2-D123-42F5-9F75-C9B02BBDB810}"/>
              </a:ext>
            </a:extLst>
          </p:cNvPr>
          <p:cNvSpPr/>
          <p:nvPr/>
        </p:nvSpPr>
        <p:spPr>
          <a:xfrm>
            <a:off x="6605083" y="2912915"/>
            <a:ext cx="806823" cy="532687"/>
          </a:xfrm>
          <a:prstGeom prst="ellipse">
            <a:avLst/>
          </a:prstGeom>
          <a:noFill/>
          <a:ln w="381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3A5C3F-658F-4F95-AFA1-D430EE1A6520}"/>
              </a:ext>
            </a:extLst>
          </p:cNvPr>
          <p:cNvSpPr/>
          <p:nvPr/>
        </p:nvSpPr>
        <p:spPr>
          <a:xfrm>
            <a:off x="7411906" y="3149914"/>
            <a:ext cx="1852614" cy="45250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Object Similarity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DBE5337-797A-42D2-8C48-B56F3229DCE8}"/>
              </a:ext>
            </a:extLst>
          </p:cNvPr>
          <p:cNvSpPr/>
          <p:nvPr/>
        </p:nvSpPr>
        <p:spPr>
          <a:xfrm>
            <a:off x="7613445" y="3692406"/>
            <a:ext cx="1852614" cy="45250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/>
              <a:t>O(</a:t>
            </a:r>
            <a:r>
              <a:rPr lang="en-US" sz="1200" dirty="0" err="1"/>
              <a:t>x,z</a:t>
            </a:r>
            <a:r>
              <a:rPr lang="en-US" sz="1200" dirty="0"/>
              <a:t>) and O(y, z) then x and y are similar</a:t>
            </a:r>
          </a:p>
          <a:p>
            <a:pPr algn="ctr"/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362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139"/>
    </mc:Choice>
    <mc:Fallback xmlns="">
      <p:transition spd="slow" advTm="14013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ED1B12-2B38-49B7-91EF-DA7943E9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F0F15B-A131-40E3-B9DD-CAB1706F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874BA0-425B-4A93-AE5A-E67703B96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859898"/>
            <a:ext cx="3723396" cy="3811819"/>
          </a:xfrm>
        </p:spPr>
        <p:txBody>
          <a:bodyPr>
            <a:normAutofit lnSpcReduction="10000"/>
          </a:bodyPr>
          <a:lstStyle/>
          <a:p>
            <a:r>
              <a:rPr lang="en-US" sz="2000" i="1" dirty="0">
                <a:solidFill>
                  <a:srgbClr val="002060"/>
                </a:solidFill>
              </a:rPr>
              <a:t>John threw a rock</a:t>
            </a:r>
          </a:p>
          <a:p>
            <a:r>
              <a:rPr lang="en-US" sz="2000" i="1" dirty="0">
                <a:solidFill>
                  <a:srgbClr val="002060"/>
                </a:solidFill>
              </a:rPr>
              <a:t>The trash landed in the bin</a:t>
            </a:r>
          </a:p>
          <a:p>
            <a:r>
              <a:rPr lang="en-US" sz="2000" i="1" dirty="0">
                <a:solidFill>
                  <a:srgbClr val="002060"/>
                </a:solidFill>
              </a:rPr>
              <a:t>He put the ball into the basket</a:t>
            </a:r>
          </a:p>
          <a:p>
            <a:pPr marL="0" indent="0">
              <a:buNone/>
            </a:pPr>
            <a:endParaRPr lang="en-US" sz="20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rgbClr val="002060"/>
                </a:solidFill>
              </a:rPr>
              <a:t>Is John bigger than the rock?</a:t>
            </a:r>
            <a:br>
              <a:rPr lang="en-US" sz="2000" i="1" dirty="0">
                <a:solidFill>
                  <a:srgbClr val="002060"/>
                </a:solidFill>
              </a:rPr>
            </a:br>
            <a:r>
              <a:rPr lang="en-US" sz="2000" i="1" dirty="0">
                <a:solidFill>
                  <a:srgbClr val="002060"/>
                </a:solidFill>
              </a:rPr>
              <a:t>Is the trash smaller than the bin?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002060"/>
                </a:solidFill>
              </a:rPr>
              <a:t>Is the bin more rigid than the trash?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002060"/>
                </a:solidFill>
              </a:rPr>
              <a:t>Is the basket smaller than the ball?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4E456D-F61A-463F-A229-B0EA5DC373C1}"/>
              </a:ext>
            </a:extLst>
          </p:cNvPr>
          <p:cNvSpPr/>
          <p:nvPr/>
        </p:nvSpPr>
        <p:spPr>
          <a:xfrm>
            <a:off x="4443783" y="1123599"/>
            <a:ext cx="3502388" cy="74569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 we learn the hidden physical knowledge in these sentences?</a:t>
            </a:r>
          </a:p>
        </p:txBody>
      </p:sp>
      <p:pic>
        <p:nvPicPr>
          <p:cNvPr id="1030" name="Picture 6" descr="Image result for comparing size image">
            <a:extLst>
              <a:ext uri="{FF2B5EF4-FFF2-40B4-BE49-F238E27FC236}">
                <a16:creationId xmlns:a16="http://schemas.microsoft.com/office/drawing/2014/main" id="{ECC71B1A-6922-4A2E-9B28-F5AFAA2F0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04" y="1948566"/>
            <a:ext cx="2277001" cy="284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17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90"/>
    </mc:Choice>
    <mc:Fallback xmlns="">
      <p:transition spd="slow" advTm="325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D99F53-0DDC-4B01-B3A6-D364D72595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7498" b="27566"/>
          <a:stretch/>
        </p:blipFill>
        <p:spPr>
          <a:xfrm>
            <a:off x="457199" y="1538836"/>
            <a:ext cx="7823743" cy="2322519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DEC729-336E-4F41-8398-128C1342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D750A1-8F29-498A-8CF0-9732FFC7A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Relationships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71C26CA-49F2-4838-809D-6C5E80FCD890}"/>
              </a:ext>
            </a:extLst>
          </p:cNvPr>
          <p:cNvSpPr/>
          <p:nvPr/>
        </p:nvSpPr>
        <p:spPr>
          <a:xfrm>
            <a:off x="1316183" y="2380230"/>
            <a:ext cx="718358" cy="418896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78F53E-A2E4-4673-915D-558B5DFA9627}"/>
              </a:ext>
            </a:extLst>
          </p:cNvPr>
          <p:cNvSpPr/>
          <p:nvPr/>
        </p:nvSpPr>
        <p:spPr>
          <a:xfrm>
            <a:off x="-97155" y="1807175"/>
            <a:ext cx="1605915" cy="69360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Frame Similarity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1FDDF2E-3540-4C0F-A6E4-AD4CEC0EB0C5}"/>
              </a:ext>
            </a:extLst>
          </p:cNvPr>
          <p:cNvSpPr/>
          <p:nvPr/>
        </p:nvSpPr>
        <p:spPr>
          <a:xfrm>
            <a:off x="-38232" y="1282145"/>
            <a:ext cx="1713594" cy="42347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/>
              <a:t>He eats an apple</a:t>
            </a:r>
          </a:p>
          <a:p>
            <a:pPr algn="ctr"/>
            <a:r>
              <a:rPr lang="en-US" sz="1200" dirty="0"/>
              <a:t>He is eating a fruit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1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139"/>
    </mc:Choice>
    <mc:Fallback xmlns="">
      <p:transition spd="slow" advTm="14013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D99F53-0DDC-4B01-B3A6-D364D72595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7498" b="27566"/>
          <a:stretch/>
        </p:blipFill>
        <p:spPr>
          <a:xfrm>
            <a:off x="457199" y="1538836"/>
            <a:ext cx="7823743" cy="2322519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DEC729-336E-4F41-8398-128C1342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D750A1-8F29-498A-8CF0-9732FFC7A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Relationships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E2FABC4-F948-4412-B8F0-E41E7AEDFAB3}"/>
              </a:ext>
            </a:extLst>
          </p:cNvPr>
          <p:cNvSpPr/>
          <p:nvPr/>
        </p:nvSpPr>
        <p:spPr>
          <a:xfrm>
            <a:off x="1260157" y="3604664"/>
            <a:ext cx="1605915" cy="69360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Attribute Similarity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87FC13-2E55-436E-96E3-16E50C1E21CC}"/>
              </a:ext>
            </a:extLst>
          </p:cNvPr>
          <p:cNvSpPr/>
          <p:nvPr/>
        </p:nvSpPr>
        <p:spPr>
          <a:xfrm>
            <a:off x="1344756" y="3149914"/>
            <a:ext cx="718358" cy="418896"/>
          </a:xfrm>
          <a:prstGeom prst="ellipse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DDBC491-A326-45FA-8A8F-302F26479ABC}"/>
              </a:ext>
            </a:extLst>
          </p:cNvPr>
          <p:cNvSpPr/>
          <p:nvPr/>
        </p:nvSpPr>
        <p:spPr>
          <a:xfrm>
            <a:off x="1497548" y="4366418"/>
            <a:ext cx="1605915" cy="69360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/>
              <a:t>Throws implies size and weight are corelated</a:t>
            </a:r>
          </a:p>
        </p:txBody>
      </p:sp>
    </p:spTree>
    <p:extLst>
      <p:ext uri="{BB962C8B-B14F-4D97-AF65-F5344CB8AC3E}">
        <p14:creationId xmlns:p14="http://schemas.microsoft.com/office/powerpoint/2010/main" val="111017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139"/>
    </mc:Choice>
    <mc:Fallback xmlns="">
      <p:transition spd="slow" advTm="14013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D99F53-0DDC-4B01-B3A6-D364D72595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7498" b="27566"/>
          <a:stretch/>
        </p:blipFill>
        <p:spPr>
          <a:xfrm>
            <a:off x="457199" y="1538836"/>
            <a:ext cx="7823743" cy="2322519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DEC729-336E-4F41-8398-128C1342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D750A1-8F29-498A-8CF0-9732FFC7A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Relationships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A4B9CC-0D70-44D0-AFA4-C667360AFF71}"/>
              </a:ext>
            </a:extLst>
          </p:cNvPr>
          <p:cNvSpPr/>
          <p:nvPr/>
        </p:nvSpPr>
        <p:spPr>
          <a:xfrm>
            <a:off x="5293340" y="2033369"/>
            <a:ext cx="806823" cy="532687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C21502F-A6CC-46FB-9E52-64DE189BAC56}"/>
              </a:ext>
            </a:extLst>
          </p:cNvPr>
          <p:cNvSpPr/>
          <p:nvPr/>
        </p:nvSpPr>
        <p:spPr>
          <a:xfrm>
            <a:off x="5103020" y="1529696"/>
            <a:ext cx="2532220" cy="45250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/>
              <a:t>Selectional</a:t>
            </a:r>
            <a:r>
              <a:rPr lang="en-US" dirty="0"/>
              <a:t> Preference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9524BD9-E627-4737-A5BC-653D1B467DB3}"/>
              </a:ext>
            </a:extLst>
          </p:cNvPr>
          <p:cNvSpPr/>
          <p:nvPr/>
        </p:nvSpPr>
        <p:spPr>
          <a:xfrm>
            <a:off x="5394079" y="975607"/>
            <a:ext cx="2532220" cy="45250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/>
              <a:t>Relation between objects and verbs occurring in certain frames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15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139"/>
    </mc:Choice>
    <mc:Fallback xmlns="">
      <p:transition spd="slow" advTm="14013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D99F53-0DDC-4B01-B3A6-D364D72595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7498" b="27566"/>
          <a:stretch/>
        </p:blipFill>
        <p:spPr>
          <a:xfrm>
            <a:off x="457199" y="1538836"/>
            <a:ext cx="7823743" cy="2322519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DEC729-336E-4F41-8398-128C1342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D750A1-8F29-498A-8CF0-9732FFC7A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Relationships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A4B9CC-0D70-44D0-AFA4-C667360AFF71}"/>
              </a:ext>
            </a:extLst>
          </p:cNvPr>
          <p:cNvSpPr/>
          <p:nvPr/>
        </p:nvSpPr>
        <p:spPr>
          <a:xfrm>
            <a:off x="5293340" y="2033369"/>
            <a:ext cx="806823" cy="532687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1BD8A2-D123-42F5-9F75-C9B02BBDB810}"/>
              </a:ext>
            </a:extLst>
          </p:cNvPr>
          <p:cNvSpPr/>
          <p:nvPr/>
        </p:nvSpPr>
        <p:spPr>
          <a:xfrm>
            <a:off x="6605083" y="2912915"/>
            <a:ext cx="806823" cy="532687"/>
          </a:xfrm>
          <a:prstGeom prst="ellipse">
            <a:avLst/>
          </a:prstGeom>
          <a:noFill/>
          <a:ln w="381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B0E383-18E4-4956-A6DB-D680D857357C}"/>
              </a:ext>
            </a:extLst>
          </p:cNvPr>
          <p:cNvSpPr/>
          <p:nvPr/>
        </p:nvSpPr>
        <p:spPr>
          <a:xfrm>
            <a:off x="3930687" y="2323334"/>
            <a:ext cx="806823" cy="53268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71C26CA-49F2-4838-809D-6C5E80FCD890}"/>
              </a:ext>
            </a:extLst>
          </p:cNvPr>
          <p:cNvSpPr/>
          <p:nvPr/>
        </p:nvSpPr>
        <p:spPr>
          <a:xfrm>
            <a:off x="1316183" y="2380230"/>
            <a:ext cx="718358" cy="418896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2C0EEE-F947-44CB-85AF-05E5281CEA5A}"/>
              </a:ext>
            </a:extLst>
          </p:cNvPr>
          <p:cNvSpPr/>
          <p:nvPr/>
        </p:nvSpPr>
        <p:spPr>
          <a:xfrm>
            <a:off x="3127729" y="1927726"/>
            <a:ext cx="1605915" cy="452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Verb Similarity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3A5C3F-658F-4F95-AFA1-D430EE1A6520}"/>
              </a:ext>
            </a:extLst>
          </p:cNvPr>
          <p:cNvSpPr/>
          <p:nvPr/>
        </p:nvSpPr>
        <p:spPr>
          <a:xfrm>
            <a:off x="7411906" y="3149914"/>
            <a:ext cx="1852614" cy="45250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Object Similarity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78F53E-A2E4-4673-915D-558B5DFA9627}"/>
              </a:ext>
            </a:extLst>
          </p:cNvPr>
          <p:cNvSpPr/>
          <p:nvPr/>
        </p:nvSpPr>
        <p:spPr>
          <a:xfrm>
            <a:off x="-97155" y="1807175"/>
            <a:ext cx="1605915" cy="69360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Frame Similarity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E2FABC4-F948-4412-B8F0-E41E7AEDFAB3}"/>
              </a:ext>
            </a:extLst>
          </p:cNvPr>
          <p:cNvSpPr/>
          <p:nvPr/>
        </p:nvSpPr>
        <p:spPr>
          <a:xfrm>
            <a:off x="1260157" y="3604664"/>
            <a:ext cx="1605915" cy="69360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Attribute Similarity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87FC13-2E55-436E-96E3-16E50C1E21CC}"/>
              </a:ext>
            </a:extLst>
          </p:cNvPr>
          <p:cNvSpPr/>
          <p:nvPr/>
        </p:nvSpPr>
        <p:spPr>
          <a:xfrm>
            <a:off x="1344756" y="3149914"/>
            <a:ext cx="718358" cy="418896"/>
          </a:xfrm>
          <a:prstGeom prst="ellipse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C21502F-A6CC-46FB-9E52-64DE189BAC56}"/>
              </a:ext>
            </a:extLst>
          </p:cNvPr>
          <p:cNvSpPr/>
          <p:nvPr/>
        </p:nvSpPr>
        <p:spPr>
          <a:xfrm>
            <a:off x="5103020" y="1529696"/>
            <a:ext cx="2532220" cy="45250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/>
              <a:t>Selectional</a:t>
            </a:r>
            <a:r>
              <a:rPr lang="en-US" dirty="0"/>
              <a:t> Preference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FB72CA2-54E7-4123-A2F8-13ECF90F21E4}"/>
              </a:ext>
            </a:extLst>
          </p:cNvPr>
          <p:cNvSpPr/>
          <p:nvPr/>
        </p:nvSpPr>
        <p:spPr>
          <a:xfrm>
            <a:off x="2986790" y="1345367"/>
            <a:ext cx="1405328" cy="42347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(walk, run) are similar verbs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1FDDF2E-3540-4C0F-A6E4-AD4CEC0EB0C5}"/>
              </a:ext>
            </a:extLst>
          </p:cNvPr>
          <p:cNvSpPr/>
          <p:nvPr/>
        </p:nvSpPr>
        <p:spPr>
          <a:xfrm>
            <a:off x="-38232" y="1282145"/>
            <a:ext cx="1713594" cy="42347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/>
              <a:t>He eats an apple</a:t>
            </a:r>
          </a:p>
          <a:p>
            <a:pPr algn="ctr"/>
            <a:r>
              <a:rPr lang="en-US" sz="1200" dirty="0"/>
              <a:t>He is eating a fruit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DDBC491-A326-45FA-8A8F-302F26479ABC}"/>
              </a:ext>
            </a:extLst>
          </p:cNvPr>
          <p:cNvSpPr/>
          <p:nvPr/>
        </p:nvSpPr>
        <p:spPr>
          <a:xfrm>
            <a:off x="1497548" y="4366418"/>
            <a:ext cx="1605915" cy="69360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/>
              <a:t>Throws implies size and weight are corelated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DBE5337-797A-42D2-8C48-B56F3229DCE8}"/>
              </a:ext>
            </a:extLst>
          </p:cNvPr>
          <p:cNvSpPr/>
          <p:nvPr/>
        </p:nvSpPr>
        <p:spPr>
          <a:xfrm>
            <a:off x="7613445" y="3692406"/>
            <a:ext cx="1852614" cy="45250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/>
              <a:t>O(</a:t>
            </a:r>
            <a:r>
              <a:rPr lang="en-US" sz="1200" dirty="0" err="1"/>
              <a:t>x,z</a:t>
            </a:r>
            <a:r>
              <a:rPr lang="en-US" sz="1200" dirty="0"/>
              <a:t>) and O(y, z) then x and y are similar</a:t>
            </a:r>
          </a:p>
          <a:p>
            <a:pPr algn="ctr"/>
            <a:r>
              <a:rPr lang="en-US" sz="1200" dirty="0"/>
              <a:t>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9524BD9-E627-4737-A5BC-653D1B467DB3}"/>
              </a:ext>
            </a:extLst>
          </p:cNvPr>
          <p:cNvSpPr/>
          <p:nvPr/>
        </p:nvSpPr>
        <p:spPr>
          <a:xfrm>
            <a:off x="5394079" y="975607"/>
            <a:ext cx="2532220" cy="452504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/>
              <a:t>Relation between objects and verbs occurring in certain frames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116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139"/>
    </mc:Choice>
    <mc:Fallback>
      <p:transition spd="slow" advTm="14013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18EA48-AFA7-4A25-9996-D40270F11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C3CCAE-6C23-4389-85B4-FFE9BEC4A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Analysis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838348F-48F4-4F7E-8C4F-E9599B08E70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8087386"/>
              </p:ext>
            </p:extLst>
          </p:nvPr>
        </p:nvGraphicFramePr>
        <p:xfrm>
          <a:off x="457200" y="1104900"/>
          <a:ext cx="8081963" cy="348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424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12"/>
    </mc:Choice>
    <mc:Fallback xmlns="">
      <p:transition spd="slow" advTm="25312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56C1E5-8410-4E79-97D7-2AFF7A5F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23293A-EA2A-43CF-B291-63CAD19A0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5F631-2822-4221-80E2-8EADC9211B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Quantitative: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 	</a:t>
            </a:r>
            <a:r>
              <a:rPr lang="en-US" sz="1700" dirty="0"/>
              <a:t>Frame and attribute similarity features hindered the performance for prediction for the size attribute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Qualitative 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 	</a:t>
            </a:r>
            <a:r>
              <a:rPr lang="en-US" sz="1700" dirty="0"/>
              <a:t>Failure cases: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700" dirty="0"/>
              <a:t>	- Ambiguity: “for” a purpose or a duration</a:t>
            </a:r>
            <a:br>
              <a:rPr lang="en-US" sz="1700" dirty="0"/>
            </a:br>
            <a:r>
              <a:rPr lang="en-US" sz="1700" dirty="0"/>
              <a:t>		“Drove the car for work/ for 2 hours”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700" dirty="0"/>
              <a:t>	- Complex Physics: Stop car with the brake (We know the car is bigger than a brake but model learns brake is bigger than car)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661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287"/>
    </mc:Choice>
    <mc:Fallback xmlns="">
      <p:transition spd="slow" advTm="39428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0152" y="0"/>
            <a:ext cx="8229600" cy="693605"/>
          </a:xfrm>
        </p:spPr>
        <p:txBody>
          <a:bodyPr>
            <a:normAutofit/>
          </a:bodyPr>
          <a:lstStyle/>
          <a:p>
            <a:r>
              <a:rPr lang="en-US" sz="2800" dirty="0"/>
              <a:t>Conclusions, Shortcomings and Future Work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dirty="0"/>
              <a:t>Conclusion: </a:t>
            </a:r>
            <a:r>
              <a:rPr lang="en-US" sz="2000" dirty="0"/>
              <a:t>The paper introduces an interesting problem and proposes an elegant solution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Shortcomings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- Model is still unable to compare objects that never cooccur together </a:t>
            </a:r>
            <a:br>
              <a:rPr lang="en-US" sz="2000" dirty="0"/>
            </a:br>
            <a:r>
              <a:rPr lang="en-US" sz="2000" dirty="0"/>
              <a:t>  Ex: </a:t>
            </a:r>
            <a:r>
              <a:rPr lang="en-US" sz="2000" i="1" dirty="0">
                <a:solidFill>
                  <a:schemeClr val="tx1"/>
                </a:solidFill>
              </a:rPr>
              <a:t>A deer and a frisbee </a:t>
            </a:r>
            <a:r>
              <a:rPr lang="en-US" sz="2000" dirty="0">
                <a:solidFill>
                  <a:schemeClr val="tx1"/>
                </a:solidFill>
              </a:rPr>
              <a:t>[Yang et all solves this issue]</a:t>
            </a:r>
            <a:br>
              <a:rPr lang="en-US" sz="2000" i="1" dirty="0">
                <a:solidFill>
                  <a:schemeClr val="tx1"/>
                </a:solidFill>
              </a:rPr>
            </a:br>
            <a:r>
              <a:rPr lang="en-US" sz="2000" i="1" dirty="0">
                <a:solidFill>
                  <a:schemeClr val="tx1"/>
                </a:solidFill>
              </a:rPr>
              <a:t>- </a:t>
            </a:r>
            <a:r>
              <a:rPr lang="en-US" sz="2000" dirty="0"/>
              <a:t>Problems in </a:t>
            </a:r>
            <a:r>
              <a:rPr lang="en-US" sz="2000"/>
              <a:t>the data</a:t>
            </a:r>
            <a:endParaRPr lang="en-US" sz="2000" i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/>
              <a:t>Future Work: </a:t>
            </a:r>
            <a:br>
              <a:rPr lang="en-US" sz="2000" b="1" dirty="0"/>
            </a:br>
            <a:r>
              <a:rPr lang="en-US" sz="2000" b="1" dirty="0"/>
              <a:t>- </a:t>
            </a:r>
            <a:r>
              <a:rPr lang="en-US" sz="2000" dirty="0"/>
              <a:t>Analysis of relationships between verbs </a:t>
            </a:r>
            <a:br>
              <a:rPr lang="en-US" sz="2000" dirty="0"/>
            </a:br>
            <a:r>
              <a:rPr lang="en-US" sz="2000" dirty="0"/>
              <a:t>- Incorporate language nuances to get better results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23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20"/>
    </mc:Choice>
    <mc:Fallback xmlns="">
      <p:transition spd="slow" advTm="1272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BAA045-406F-4D7C-B69D-D056203BF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35B6E1-4AFB-4523-8CB7-A3EC6159A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EC1AD-D0C9-4FF5-89FF-5FDCC49173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Potential Functions</a:t>
            </a:r>
            <a:br>
              <a:rPr lang="en-US" sz="1800" dirty="0"/>
            </a:br>
            <a:r>
              <a:rPr lang="en-US" sz="1800" dirty="0"/>
              <a:t>- Unary Factors: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- Binary Factors: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	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Loopy Belief Propagation and probabilistic inference to predict the value of the random variable for each of the nodes</a:t>
            </a:r>
            <a:br>
              <a:rPr lang="en-US" sz="1800" dirty="0"/>
            </a:br>
            <a:r>
              <a:rPr lang="en-US" sz="1800" dirty="0"/>
              <a:t>- Use a sum product propagation till convergence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1F668-AF72-4167-B4DD-5FFAF374C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116" y="1391193"/>
            <a:ext cx="2838529" cy="784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65AB37-5421-4374-A4CA-581A3548B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424" y="2249461"/>
            <a:ext cx="1817528" cy="8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5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53465C-5A27-4E6B-9FC4-48D25563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829725-3A0C-4344-9531-716B91DC9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7C81C-DFA5-4CF3-925E-B77D29AAD6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Some physical knowledge cannot be captured using current Computer Vision techniques</a:t>
            </a:r>
            <a:br>
              <a:rPr lang="en-US" dirty="0"/>
            </a:br>
            <a:r>
              <a:rPr lang="en-US" dirty="0"/>
              <a:t>	</a:t>
            </a:r>
            <a:r>
              <a:rPr lang="en-US" sz="1800" i="1" dirty="0">
                <a:solidFill>
                  <a:schemeClr val="tx1"/>
                </a:solidFill>
              </a:rPr>
              <a:t>Speed, rigidness of objects, </a:t>
            </a:r>
            <a:r>
              <a:rPr lang="en-US" sz="1800" i="1" dirty="0" err="1">
                <a:solidFill>
                  <a:schemeClr val="tx1"/>
                </a:solidFill>
              </a:rPr>
              <a:t>etc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These physical properties are rarely stated directly(Reporting bias)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1800" i="1" dirty="0">
                <a:solidFill>
                  <a:schemeClr val="tx1"/>
                </a:solidFill>
              </a:rPr>
              <a:t>No one says “People are bigger than houses” or “Cars are faster than humans”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endParaRPr lang="en-US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0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14"/>
    </mc:Choice>
    <mc:Fallback xmlns="">
      <p:transition spd="slow" advTm="5421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05FBEC-9D1C-45EA-8861-30C3B3B90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FC230C-4ADA-44B7-BE66-DA398DC0F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371D9-E6B5-46E9-8974-9326C0D85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8082552" cy="34897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Given a sentence frame</a:t>
            </a:r>
            <a:br>
              <a:rPr lang="en-US" sz="2000" dirty="0">
                <a:highlight>
                  <a:srgbClr val="FFFF00"/>
                </a:highlight>
              </a:rPr>
            </a:br>
            <a:r>
              <a:rPr lang="en-US" sz="2000" dirty="0"/>
              <a:t>1. Can we determine the physical properties between the two objects Mary and the ball?</a:t>
            </a:r>
            <a:br>
              <a:rPr lang="en-US" sz="2000" dirty="0"/>
            </a:br>
            <a:r>
              <a:rPr lang="en-US" sz="2000" i="1" dirty="0"/>
              <a:t> 		</a:t>
            </a:r>
            <a:r>
              <a:rPr lang="en-US" sz="2000" i="1" dirty="0">
                <a:solidFill>
                  <a:srgbClr val="002060"/>
                </a:solidFill>
              </a:rPr>
              <a:t>Mary is bigger than the ball, Mary weighs more than the ball?</a:t>
            </a:r>
            <a:br>
              <a:rPr lang="en-US" sz="2000" i="1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2. Do the above implications hold true every time we see the same frame for a verb v?	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i="1" dirty="0">
                <a:solidFill>
                  <a:schemeClr val="tx1"/>
                </a:solidFill>
              </a:rPr>
              <a:t>		</a:t>
            </a:r>
            <a:r>
              <a:rPr lang="en-US" sz="2000" i="1" dirty="0">
                <a:solidFill>
                  <a:srgbClr val="002060"/>
                </a:solidFill>
              </a:rPr>
              <a:t>A </a:t>
            </a:r>
            <a:r>
              <a:rPr lang="en-US" sz="2000" b="1" i="1" dirty="0">
                <a:solidFill>
                  <a:srgbClr val="002060"/>
                </a:solidFill>
              </a:rPr>
              <a:t>threw</a:t>
            </a:r>
            <a:r>
              <a:rPr lang="en-US" sz="2000" i="1" dirty="0">
                <a:solidFill>
                  <a:srgbClr val="002060"/>
                </a:solidFill>
              </a:rPr>
              <a:t> B </a:t>
            </a:r>
            <a:r>
              <a:rPr lang="en-US" sz="2000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⇒ A &gt; B in size, weight, </a:t>
            </a:r>
            <a:r>
              <a:rPr lang="en-US" sz="2000" i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etc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CE52B1-EF17-40ED-BC62-BE16CE0581B5}"/>
              </a:ext>
            </a:extLst>
          </p:cNvPr>
          <p:cNvSpPr/>
          <p:nvPr/>
        </p:nvSpPr>
        <p:spPr>
          <a:xfrm>
            <a:off x="3804294" y="242078"/>
            <a:ext cx="4882505" cy="381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Mary </a:t>
            </a:r>
            <a:r>
              <a:rPr lang="en-US" b="1" i="1" dirty="0">
                <a:solidFill>
                  <a:srgbClr val="FFFF00"/>
                </a:solidFill>
              </a:rPr>
              <a:t>threw</a:t>
            </a:r>
            <a:r>
              <a:rPr lang="en-US" dirty="0"/>
              <a:t> the ball</a:t>
            </a:r>
          </a:p>
        </p:txBody>
      </p:sp>
    </p:spTree>
    <p:extLst>
      <p:ext uri="{BB962C8B-B14F-4D97-AF65-F5344CB8AC3E}">
        <p14:creationId xmlns:p14="http://schemas.microsoft.com/office/powerpoint/2010/main" val="136448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88"/>
    </mc:Choice>
    <mc:Fallback xmlns="">
      <p:transition spd="slow" advTm="5138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  <a:p>
            <a:r>
              <a:rPr lang="en-US" dirty="0"/>
              <a:t>Contributions</a:t>
            </a:r>
          </a:p>
          <a:p>
            <a:r>
              <a:rPr lang="en-US" dirty="0"/>
              <a:t>Method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Analysis</a:t>
            </a:r>
          </a:p>
          <a:p>
            <a:r>
              <a:rPr lang="en-US" dirty="0"/>
              <a:t>Conclusion, Shortcomings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354451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92"/>
    </mc:Choice>
    <mc:Fallback xmlns="">
      <p:transition spd="slow" advTm="2029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64DA86-CE0B-47B2-9551-0E1089810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F9C914-113B-47FF-931E-82C3E40C3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579CD-B865-4916-9251-666386E9F8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Similar work seen in class:</a:t>
            </a:r>
            <a:br>
              <a:rPr lang="en-US" dirty="0"/>
            </a:br>
            <a:r>
              <a:rPr lang="en-US" dirty="0"/>
              <a:t>- Comparative Commonsense Knowledge</a:t>
            </a:r>
            <a:br>
              <a:rPr lang="en-US" dirty="0"/>
            </a:br>
            <a:r>
              <a:rPr lang="en-US" dirty="0"/>
              <a:t>		</a:t>
            </a:r>
            <a:r>
              <a:rPr lang="en-US" sz="1600" i="1" dirty="0"/>
              <a:t>Learning patterns like is bigger than or is longer than</a:t>
            </a:r>
            <a:br>
              <a:rPr lang="en-US" dirty="0"/>
            </a:br>
            <a:r>
              <a:rPr lang="en-US" dirty="0"/>
              <a:t>- Temporal</a:t>
            </a:r>
            <a:br>
              <a:rPr lang="en-US" dirty="0"/>
            </a:br>
            <a:r>
              <a:rPr lang="en-US" dirty="0"/>
              <a:t>		</a:t>
            </a:r>
            <a:r>
              <a:rPr lang="en-US" sz="1600" i="1" dirty="0"/>
              <a:t>Learning duration, start time of events</a:t>
            </a:r>
            <a:br>
              <a:rPr lang="en-US" dirty="0"/>
            </a:br>
            <a:r>
              <a:rPr lang="en-US" dirty="0"/>
              <a:t>- Numerical Attributes</a:t>
            </a:r>
            <a:br>
              <a:rPr lang="en-US" dirty="0"/>
            </a:br>
            <a:r>
              <a:rPr lang="en-US" dirty="0"/>
              <a:t>		</a:t>
            </a:r>
            <a:r>
              <a:rPr lang="en-US" sz="1600" i="1" dirty="0"/>
              <a:t>Learning what the scale of numerical mention can be compared to</a:t>
            </a:r>
            <a:br>
              <a:rPr lang="en-US" sz="1600" i="1" dirty="0"/>
            </a:br>
            <a:r>
              <a:rPr lang="en-US" dirty="0"/>
              <a:t>- Information Extraction</a:t>
            </a:r>
            <a:br>
              <a:rPr lang="en-US" dirty="0"/>
            </a:br>
            <a:r>
              <a:rPr lang="en-US" dirty="0"/>
              <a:t>		</a:t>
            </a:r>
            <a:r>
              <a:rPr lang="en-US" sz="1600" i="1" dirty="0"/>
              <a:t>Learning triples of relations between objects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89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02"/>
    </mc:Choice>
    <mc:Fallback xmlns="">
      <p:transition spd="slow" advTm="2750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Contributions of this work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728D618-54D2-4B0A-B4CD-9ABDAE8EAF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0564135"/>
              </p:ext>
            </p:extLst>
          </p:nvPr>
        </p:nvGraphicFramePr>
        <p:xfrm>
          <a:off x="97797" y="813466"/>
          <a:ext cx="8811491" cy="3885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691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94"/>
    </mc:Choice>
    <mc:Fallback xmlns="">
      <p:transition spd="slow" advTm="2729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4BB1B0-DF0A-49F3-B3B6-00A429C00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71BDBD-7942-47E5-8679-E1BB76273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925EAF-932B-4634-8876-A5974FDB2B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53408"/>
          <a:stretch/>
        </p:blipFill>
        <p:spPr>
          <a:xfrm>
            <a:off x="310152" y="1021773"/>
            <a:ext cx="7024607" cy="1685141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CFABBB-D5CA-4897-8AB8-554CB39CC768}"/>
              </a:ext>
            </a:extLst>
          </p:cNvPr>
          <p:cNvSpPr/>
          <p:nvPr/>
        </p:nvSpPr>
        <p:spPr>
          <a:xfrm>
            <a:off x="523213" y="2303114"/>
            <a:ext cx="1124663" cy="2686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SUBJECT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9CACEE-D845-4548-B925-9F1187C615E9}"/>
              </a:ext>
            </a:extLst>
          </p:cNvPr>
          <p:cNvSpPr/>
          <p:nvPr/>
        </p:nvSpPr>
        <p:spPr>
          <a:xfrm>
            <a:off x="4274536" y="1239893"/>
            <a:ext cx="1124663" cy="4448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DIRECT OBJECT</a:t>
            </a:r>
          </a:p>
        </p:txBody>
      </p:sp>
      <p:sp>
        <p:nvSpPr>
          <p:cNvPr id="12" name="Arrow: Bent-Up 11">
            <a:extLst>
              <a:ext uri="{FF2B5EF4-FFF2-40B4-BE49-F238E27FC236}">
                <a16:creationId xmlns:a16="http://schemas.microsoft.com/office/drawing/2014/main" id="{7E58F265-7D9D-4348-A24E-0463106D861B}"/>
              </a:ext>
            </a:extLst>
          </p:cNvPr>
          <p:cNvSpPr/>
          <p:nvPr/>
        </p:nvSpPr>
        <p:spPr>
          <a:xfrm>
            <a:off x="4205262" y="1684767"/>
            <a:ext cx="728585" cy="398612"/>
          </a:xfrm>
          <a:prstGeom prst="bentUp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C91765-9EF1-47F4-BC21-E098BC44C8BD}"/>
              </a:ext>
            </a:extLst>
          </p:cNvPr>
          <p:cNvSpPr/>
          <p:nvPr/>
        </p:nvSpPr>
        <p:spPr>
          <a:xfrm>
            <a:off x="7017736" y="1763921"/>
            <a:ext cx="2126264" cy="4448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PREPOSITIONAL OBJECT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18531C-AA21-46B0-8E07-CD3013E91632}"/>
              </a:ext>
            </a:extLst>
          </p:cNvPr>
          <p:cNvSpPr/>
          <p:nvPr/>
        </p:nvSpPr>
        <p:spPr>
          <a:xfrm>
            <a:off x="5809324" y="2482614"/>
            <a:ext cx="2659762" cy="7353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66"/>
    </mc:Choice>
    <mc:Fallback xmlns="">
      <p:transition spd="slow" advTm="1966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4BB1B0-DF0A-49F3-B3B6-00A429C00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71BDBD-7942-47E5-8679-E1BB76273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925EAF-932B-4634-8876-A5974FDB2B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0152" y="1021773"/>
            <a:ext cx="7024607" cy="3616784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CFABBB-D5CA-4897-8AB8-554CB39CC768}"/>
              </a:ext>
            </a:extLst>
          </p:cNvPr>
          <p:cNvSpPr/>
          <p:nvPr/>
        </p:nvSpPr>
        <p:spPr>
          <a:xfrm>
            <a:off x="523213" y="2303114"/>
            <a:ext cx="1124663" cy="2686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SUBJECT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9CACEE-D845-4548-B925-9F1187C615E9}"/>
              </a:ext>
            </a:extLst>
          </p:cNvPr>
          <p:cNvSpPr/>
          <p:nvPr/>
        </p:nvSpPr>
        <p:spPr>
          <a:xfrm>
            <a:off x="4274536" y="1239893"/>
            <a:ext cx="1124663" cy="4448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DIRECT OBJECT</a:t>
            </a:r>
          </a:p>
        </p:txBody>
      </p:sp>
      <p:sp>
        <p:nvSpPr>
          <p:cNvPr id="12" name="Arrow: Bent-Up 11">
            <a:extLst>
              <a:ext uri="{FF2B5EF4-FFF2-40B4-BE49-F238E27FC236}">
                <a16:creationId xmlns:a16="http://schemas.microsoft.com/office/drawing/2014/main" id="{7E58F265-7D9D-4348-A24E-0463106D861B}"/>
              </a:ext>
            </a:extLst>
          </p:cNvPr>
          <p:cNvSpPr/>
          <p:nvPr/>
        </p:nvSpPr>
        <p:spPr>
          <a:xfrm>
            <a:off x="4205262" y="1684767"/>
            <a:ext cx="728585" cy="398612"/>
          </a:xfrm>
          <a:prstGeom prst="bentUp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C91765-9EF1-47F4-BC21-E098BC44C8BD}"/>
              </a:ext>
            </a:extLst>
          </p:cNvPr>
          <p:cNvSpPr/>
          <p:nvPr/>
        </p:nvSpPr>
        <p:spPr>
          <a:xfrm>
            <a:off x="7017736" y="1763921"/>
            <a:ext cx="2126264" cy="4448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PREPOSITIONAL OBJECT</a:t>
            </a:r>
          </a:p>
        </p:txBody>
      </p:sp>
    </p:spTree>
    <p:extLst>
      <p:ext uri="{BB962C8B-B14F-4D97-AF65-F5344CB8AC3E}">
        <p14:creationId xmlns:p14="http://schemas.microsoft.com/office/powerpoint/2010/main" val="35297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94"/>
    </mc:Choice>
    <mc:Fallback xmlns="">
      <p:transition spd="slow" advTm="69994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3">
      <a:dk1>
        <a:srgbClr val="00144D"/>
      </a:dk1>
      <a:lt1>
        <a:sysClr val="window" lastClr="FFFFFF"/>
      </a:lt1>
      <a:dk2>
        <a:srgbClr val="57000A"/>
      </a:dk2>
      <a:lt2>
        <a:srgbClr val="82AFD3"/>
      </a:lt2>
      <a:accent1>
        <a:srgbClr val="95001A"/>
      </a:accent1>
      <a:accent2>
        <a:srgbClr val="C0504D"/>
      </a:accent2>
      <a:accent3>
        <a:srgbClr val="045EA7"/>
      </a:accent3>
      <a:accent4>
        <a:srgbClr val="F2C100"/>
      </a:accent4>
      <a:accent5>
        <a:srgbClr val="00144D"/>
      </a:accent5>
      <a:accent6>
        <a:srgbClr val="44464B"/>
      </a:accent6>
      <a:hlink>
        <a:srgbClr val="00144D"/>
      </a:hlink>
      <a:folHlink>
        <a:srgbClr val="82AFD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9675</TotalTime>
  <Words>517</Words>
  <Application>Microsoft Office PowerPoint</Application>
  <PresentationFormat>On-screen Show (16:9)</PresentationFormat>
  <Paragraphs>156</Paragraphs>
  <Slides>27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Gill Sans</vt:lpstr>
      <vt:lpstr>Gill Sans MT</vt:lpstr>
      <vt:lpstr>Office Theme</vt:lpstr>
      <vt:lpstr>VERB PHYSICS: Relative Physical Knowledge of Actions and Objects  Maxwell Forbes and Yejin Choi ACL, 2017</vt:lpstr>
      <vt:lpstr>Problem</vt:lpstr>
      <vt:lpstr>Motivation</vt:lpstr>
      <vt:lpstr>Problem</vt:lpstr>
      <vt:lpstr>Contents:</vt:lpstr>
      <vt:lpstr>Related Work</vt:lpstr>
      <vt:lpstr>Contributions of this work</vt:lpstr>
      <vt:lpstr>Overview</vt:lpstr>
      <vt:lpstr>Overview</vt:lpstr>
      <vt:lpstr>Problem Definition</vt:lpstr>
      <vt:lpstr>Problem Definition</vt:lpstr>
      <vt:lpstr>Problem Definition</vt:lpstr>
      <vt:lpstr>Crowdsourced Data Collection</vt:lpstr>
      <vt:lpstr>Model</vt:lpstr>
      <vt:lpstr>High Level View of Factor Graph</vt:lpstr>
      <vt:lpstr>Types of Nodes</vt:lpstr>
      <vt:lpstr>Types of Nodes</vt:lpstr>
      <vt:lpstr>Types of Relationships</vt:lpstr>
      <vt:lpstr>Types of Relationships</vt:lpstr>
      <vt:lpstr>Types of Relationships</vt:lpstr>
      <vt:lpstr>Types of Relationships</vt:lpstr>
      <vt:lpstr>Types of Relationships</vt:lpstr>
      <vt:lpstr>Types of Relationships</vt:lpstr>
      <vt:lpstr>Results and Analysis</vt:lpstr>
      <vt:lpstr>Analysis</vt:lpstr>
      <vt:lpstr>Conclusions, Shortcomings and Future Work</vt:lpstr>
      <vt:lpstr>Model</vt:lpstr>
    </vt:vector>
  </TitlesOfParts>
  <Company>Zder0to5ive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Tabor</dc:creator>
  <cp:lastModifiedBy>Nidhi Sridhar</cp:lastModifiedBy>
  <cp:revision>222</cp:revision>
  <dcterms:created xsi:type="dcterms:W3CDTF">2017-09-22T15:37:04Z</dcterms:created>
  <dcterms:modified xsi:type="dcterms:W3CDTF">2019-03-18T17:08:08Z</dcterms:modified>
</cp:coreProperties>
</file>