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null)" ContentType="image/x-em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2.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4.xml" ContentType="application/vnd.openxmlformats-officedocument.presentationml.tags+xml"/>
  <Override PartName="/ppt/notesSlides/notesSlide8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11.xml" ContentType="application/vnd.openxmlformats-officedocument.presentationml.notesSlide+xml"/>
  <Override PartName="/ppt/charts/chart9.xml" ContentType="application/vnd.openxmlformats-officedocument.drawingml.chart+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77" r:id="rId3"/>
  </p:sldMasterIdLst>
  <p:notesMasterIdLst>
    <p:notesMasterId r:id="rId249"/>
  </p:notesMasterIdLst>
  <p:sldIdLst>
    <p:sldId id="257" r:id="rId4"/>
    <p:sldId id="258" r:id="rId5"/>
    <p:sldId id="992" r:id="rId6"/>
    <p:sldId id="259" r:id="rId7"/>
    <p:sldId id="588" r:id="rId8"/>
    <p:sldId id="589" r:id="rId9"/>
    <p:sldId id="676" r:id="rId10"/>
    <p:sldId id="682" r:id="rId11"/>
    <p:sldId id="593" r:id="rId12"/>
    <p:sldId id="450" r:id="rId13"/>
    <p:sldId id="469" r:id="rId14"/>
    <p:sldId id="691" r:id="rId15"/>
    <p:sldId id="694" r:id="rId16"/>
    <p:sldId id="868" r:id="rId17"/>
    <p:sldId id="428" r:id="rId18"/>
    <p:sldId id="425" r:id="rId19"/>
    <p:sldId id="427" r:id="rId20"/>
    <p:sldId id="692" r:id="rId21"/>
    <p:sldId id="426" r:id="rId22"/>
    <p:sldId id="424" r:id="rId23"/>
    <p:sldId id="693" r:id="rId24"/>
    <p:sldId id="778" r:id="rId25"/>
    <p:sldId id="779" r:id="rId26"/>
    <p:sldId id="780" r:id="rId27"/>
    <p:sldId id="958" r:id="rId28"/>
    <p:sldId id="260" r:id="rId29"/>
    <p:sldId id="848" r:id="rId30"/>
    <p:sldId id="849" r:id="rId31"/>
    <p:sldId id="850" r:id="rId32"/>
    <p:sldId id="851" r:id="rId33"/>
    <p:sldId id="852" r:id="rId34"/>
    <p:sldId id="853" r:id="rId35"/>
    <p:sldId id="870" r:id="rId36"/>
    <p:sldId id="268" r:id="rId37"/>
    <p:sldId id="269" r:id="rId38"/>
    <p:sldId id="270" r:id="rId39"/>
    <p:sldId id="273" r:id="rId40"/>
    <p:sldId id="959" r:id="rId41"/>
    <p:sldId id="274" r:id="rId42"/>
    <p:sldId id="275" r:id="rId43"/>
    <p:sldId id="276" r:id="rId44"/>
    <p:sldId id="277" r:id="rId45"/>
    <p:sldId id="279" r:id="rId46"/>
    <p:sldId id="280" r:id="rId47"/>
    <p:sldId id="281" r:id="rId48"/>
    <p:sldId id="282" r:id="rId49"/>
    <p:sldId id="283" r:id="rId50"/>
    <p:sldId id="285" r:id="rId51"/>
    <p:sldId id="286" r:id="rId52"/>
    <p:sldId id="781" r:id="rId53"/>
    <p:sldId id="782" r:id="rId54"/>
    <p:sldId id="783" r:id="rId55"/>
    <p:sldId id="784" r:id="rId56"/>
    <p:sldId id="287" r:id="rId57"/>
    <p:sldId id="288" r:id="rId58"/>
    <p:sldId id="871" r:id="rId59"/>
    <p:sldId id="872" r:id="rId60"/>
    <p:sldId id="873" r:id="rId61"/>
    <p:sldId id="874" r:id="rId62"/>
    <p:sldId id="875" r:id="rId63"/>
    <p:sldId id="960" r:id="rId64"/>
    <p:sldId id="858" r:id="rId65"/>
    <p:sldId id="876" r:id="rId66"/>
    <p:sldId id="877" r:id="rId67"/>
    <p:sldId id="886" r:id="rId68"/>
    <p:sldId id="895" r:id="rId69"/>
    <p:sldId id="946" r:id="rId70"/>
    <p:sldId id="949" r:id="rId71"/>
    <p:sldId id="948" r:id="rId72"/>
    <p:sldId id="947" r:id="rId73"/>
    <p:sldId id="945" r:id="rId74"/>
    <p:sldId id="896" r:id="rId75"/>
    <p:sldId id="887" r:id="rId76"/>
    <p:sldId id="888" r:id="rId77"/>
    <p:sldId id="889" r:id="rId78"/>
    <p:sldId id="890" r:id="rId79"/>
    <p:sldId id="891" r:id="rId80"/>
    <p:sldId id="696" r:id="rId81"/>
    <p:sldId id="697" r:id="rId82"/>
    <p:sldId id="925" r:id="rId83"/>
    <p:sldId id="926" r:id="rId84"/>
    <p:sldId id="927" r:id="rId85"/>
    <p:sldId id="878" r:id="rId86"/>
    <p:sldId id="905" r:id="rId87"/>
    <p:sldId id="338" r:id="rId88"/>
    <p:sldId id="339" r:id="rId89"/>
    <p:sldId id="340" r:id="rId90"/>
    <p:sldId id="341" r:id="rId91"/>
    <p:sldId id="343" r:id="rId92"/>
    <p:sldId id="907" r:id="rId93"/>
    <p:sldId id="897" r:id="rId94"/>
    <p:sldId id="879" r:id="rId95"/>
    <p:sldId id="880" r:id="rId96"/>
    <p:sldId id="881" r:id="rId97"/>
    <p:sldId id="882" r:id="rId98"/>
    <p:sldId id="883" r:id="rId99"/>
    <p:sldId id="898" r:id="rId100"/>
    <p:sldId id="899" r:id="rId101"/>
    <p:sldId id="900" r:id="rId102"/>
    <p:sldId id="833" r:id="rId103"/>
    <p:sldId id="834" r:id="rId104"/>
    <p:sldId id="835" r:id="rId105"/>
    <p:sldId id="836" r:id="rId106"/>
    <p:sldId id="837" r:id="rId107"/>
    <p:sldId id="909" r:id="rId108"/>
    <p:sldId id="910" r:id="rId109"/>
    <p:sldId id="839" r:id="rId110"/>
    <p:sldId id="841" r:id="rId111"/>
    <p:sldId id="842" r:id="rId112"/>
    <p:sldId id="843" r:id="rId113"/>
    <p:sldId id="901" r:id="rId114"/>
    <p:sldId id="902" r:id="rId115"/>
    <p:sldId id="903" r:id="rId116"/>
    <p:sldId id="859" r:id="rId117"/>
    <p:sldId id="860" r:id="rId118"/>
    <p:sldId id="861" r:id="rId119"/>
    <p:sldId id="862" r:id="rId120"/>
    <p:sldId id="863" r:id="rId121"/>
    <p:sldId id="961" r:id="rId122"/>
    <p:sldId id="904" r:id="rId123"/>
    <p:sldId id="303" r:id="rId124"/>
    <p:sldId id="332" r:id="rId125"/>
    <p:sldId id="312" r:id="rId126"/>
    <p:sldId id="313" r:id="rId127"/>
    <p:sldId id="314" r:id="rId128"/>
    <p:sldId id="316" r:id="rId129"/>
    <p:sldId id="317" r:id="rId130"/>
    <p:sldId id="318" r:id="rId131"/>
    <p:sldId id="384" r:id="rId132"/>
    <p:sldId id="385" r:id="rId133"/>
    <p:sldId id="386" r:id="rId134"/>
    <p:sldId id="939" r:id="rId135"/>
    <p:sldId id="354" r:id="rId136"/>
    <p:sldId id="940" r:id="rId137"/>
    <p:sldId id="941" r:id="rId138"/>
    <p:sldId id="942" r:id="rId139"/>
    <p:sldId id="943" r:id="rId140"/>
    <p:sldId id="319" r:id="rId141"/>
    <p:sldId id="320" r:id="rId142"/>
    <p:sldId id="321" r:id="rId143"/>
    <p:sldId id="322" r:id="rId144"/>
    <p:sldId id="323" r:id="rId145"/>
    <p:sldId id="324" r:id="rId146"/>
    <p:sldId id="772" r:id="rId147"/>
    <p:sldId id="360" r:id="rId148"/>
    <p:sldId id="773" r:id="rId149"/>
    <p:sldId id="335" r:id="rId150"/>
    <p:sldId id="366" r:id="rId151"/>
    <p:sldId id="364" r:id="rId152"/>
    <p:sldId id="950" r:id="rId153"/>
    <p:sldId id="951" r:id="rId154"/>
    <p:sldId id="952" r:id="rId155"/>
    <p:sldId id="953" r:id="rId156"/>
    <p:sldId id="954" r:id="rId157"/>
    <p:sldId id="955" r:id="rId158"/>
    <p:sldId id="796" r:id="rId159"/>
    <p:sldId id="797" r:id="rId160"/>
    <p:sldId id="798" r:id="rId161"/>
    <p:sldId id="799" r:id="rId162"/>
    <p:sldId id="800" r:id="rId163"/>
    <p:sldId id="804" r:id="rId164"/>
    <p:sldId id="805" r:id="rId165"/>
    <p:sldId id="806" r:id="rId166"/>
    <p:sldId id="908" r:id="rId167"/>
    <p:sldId id="807" r:id="rId168"/>
    <p:sldId id="808" r:id="rId169"/>
    <p:sldId id="809" r:id="rId170"/>
    <p:sldId id="810" r:id="rId171"/>
    <p:sldId id="811" r:id="rId172"/>
    <p:sldId id="821" r:id="rId173"/>
    <p:sldId id="928" r:id="rId174"/>
    <p:sldId id="929" r:id="rId175"/>
    <p:sldId id="930" r:id="rId176"/>
    <p:sldId id="956" r:id="rId177"/>
    <p:sldId id="931" r:id="rId178"/>
    <p:sldId id="932" r:id="rId179"/>
    <p:sldId id="933" r:id="rId180"/>
    <p:sldId id="934" r:id="rId181"/>
    <p:sldId id="751" r:id="rId182"/>
    <p:sldId id="752" r:id="rId183"/>
    <p:sldId id="753" r:id="rId184"/>
    <p:sldId id="938" r:id="rId185"/>
    <p:sldId id="755" r:id="rId186"/>
    <p:sldId id="756" r:id="rId187"/>
    <p:sldId id="759" r:id="rId188"/>
    <p:sldId id="761" r:id="rId189"/>
    <p:sldId id="762" r:id="rId190"/>
    <p:sldId id="763" r:id="rId191"/>
    <p:sldId id="764" r:id="rId192"/>
    <p:sldId id="765" r:id="rId193"/>
    <p:sldId id="766" r:id="rId194"/>
    <p:sldId id="767" r:id="rId195"/>
    <p:sldId id="768" r:id="rId196"/>
    <p:sldId id="957" r:id="rId197"/>
    <p:sldId id="963" r:id="rId198"/>
    <p:sldId id="964" r:id="rId199"/>
    <p:sldId id="965" r:id="rId200"/>
    <p:sldId id="966" r:id="rId201"/>
    <p:sldId id="967" r:id="rId202"/>
    <p:sldId id="968" r:id="rId203"/>
    <p:sldId id="969" r:id="rId204"/>
    <p:sldId id="970" r:id="rId205"/>
    <p:sldId id="971" r:id="rId206"/>
    <p:sldId id="972" r:id="rId207"/>
    <p:sldId id="973" r:id="rId208"/>
    <p:sldId id="974" r:id="rId209"/>
    <p:sldId id="975" r:id="rId210"/>
    <p:sldId id="976" r:id="rId211"/>
    <p:sldId id="977" r:id="rId212"/>
    <p:sldId id="978" r:id="rId213"/>
    <p:sldId id="979" r:id="rId214"/>
    <p:sldId id="980" r:id="rId215"/>
    <p:sldId id="981" r:id="rId216"/>
    <p:sldId id="982" r:id="rId217"/>
    <p:sldId id="983" r:id="rId218"/>
    <p:sldId id="984" r:id="rId219"/>
    <p:sldId id="985" r:id="rId220"/>
    <p:sldId id="986" r:id="rId221"/>
    <p:sldId id="987" r:id="rId222"/>
    <p:sldId id="988" r:id="rId223"/>
    <p:sldId id="989" r:id="rId224"/>
    <p:sldId id="990" r:id="rId225"/>
    <p:sldId id="867" r:id="rId226"/>
    <p:sldId id="912" r:id="rId227"/>
    <p:sldId id="913" r:id="rId228"/>
    <p:sldId id="914" r:id="rId229"/>
    <p:sldId id="915" r:id="rId230"/>
    <p:sldId id="916" r:id="rId231"/>
    <p:sldId id="917" r:id="rId232"/>
    <p:sldId id="918" r:id="rId233"/>
    <p:sldId id="921" r:id="rId234"/>
    <p:sldId id="922" r:id="rId235"/>
    <p:sldId id="923" r:id="rId236"/>
    <p:sldId id="924" r:id="rId237"/>
    <p:sldId id="991" r:id="rId238"/>
    <p:sldId id="331" r:id="rId239"/>
    <p:sldId id="846" r:id="rId240"/>
    <p:sldId id="325" r:id="rId241"/>
    <p:sldId id="326" r:id="rId242"/>
    <p:sldId id="327" r:id="rId243"/>
    <p:sldId id="328" r:id="rId244"/>
    <p:sldId id="329" r:id="rId245"/>
    <p:sldId id="330" r:id="rId246"/>
    <p:sldId id="745" r:id="rId247"/>
    <p:sldId id="746" r:id="rId248"/>
  </p:sldIdLst>
  <p:sldSz cx="12192000" cy="6858000"/>
  <p:notesSz cx="6858000" cy="9144000"/>
  <p:embeddedFontLst>
    <p:embeddedFont>
      <p:font typeface="MS PGothic" panose="020B0600070205080204" pitchFamily="34" charset="-128"/>
      <p:regular r:id="rId250"/>
    </p:embeddedFont>
    <p:embeddedFont>
      <p:font typeface="Pristina" panose="03060402040406080204" pitchFamily="66" charset="0"/>
      <p:regular r:id="rId251"/>
    </p:embeddedFont>
    <p:embeddedFont>
      <p:font typeface="Times" panose="02020603050405020304" pitchFamily="18" charset="0"/>
      <p:regular r:id="rId252"/>
      <p:bold r:id="rId253"/>
      <p:italic r:id="rId254"/>
      <p:boldItalic r:id="rId255"/>
    </p:embeddedFont>
    <p:embeddedFont>
      <p:font typeface="Corbel" panose="020B0503020204020204" pitchFamily="34" charset="0"/>
      <p:regular r:id="rId256"/>
      <p:bold r:id="rId257"/>
      <p:italic r:id="rId258"/>
      <p:boldItalic r:id="rId259"/>
    </p:embeddedFont>
    <p:embeddedFont>
      <p:font typeface="Calibri" panose="020F0502020204030204" pitchFamily="34" charset="0"/>
      <p:regular r:id="rId260"/>
      <p:bold r:id="rId261"/>
      <p:italic r:id="rId262"/>
      <p:boldItalic r:id="rId263"/>
    </p:embeddedFont>
    <p:embeddedFont>
      <p:font typeface="Verdana" panose="020B0604030504040204" pitchFamily="34" charset="0"/>
      <p:regular r:id="rId264"/>
      <p:bold r:id="rId265"/>
      <p:italic r:id="rId266"/>
      <p:boldItalic r:id="rId267"/>
    </p:embeddedFont>
    <p:embeddedFont>
      <p:font typeface="Cambria Math" panose="02040503050406030204" pitchFamily="18" charset="0"/>
      <p:regular r:id="rId268"/>
    </p:embeddedFont>
    <p:embeddedFont>
      <p:font typeface="Calibri Light" panose="020F0302020204030204" pitchFamily="34" charset="0"/>
      <p:regular r:id="rId269"/>
      <p:italic r:id="rId270"/>
    </p:embeddedFont>
    <p:embeddedFont>
      <p:font typeface="Impact" panose="020B0806030902050204" pitchFamily="34" charset="0"/>
      <p:regular r:id="rId271"/>
    </p:embeddedFont>
    <p:embeddedFont>
      <p:font typeface="MS PGothic" panose="020B0600070205080204" pitchFamily="34" charset="-128"/>
      <p:regular r:id="rId250"/>
    </p:embeddedFont>
    <p:embeddedFont>
      <p:font typeface="SimSun" panose="02010600030101010101" pitchFamily="2" charset="-122"/>
      <p:regular r:id="rId272"/>
    </p:embeddedFont>
    <p:embeddedFont>
      <p:font typeface="SimSun" panose="02010600030101010101" pitchFamily="2" charset="-122"/>
      <p:regular r:id="rId272"/>
    </p:embeddedFont>
    <p:embeddedFont>
      <p:font typeface="Palatino Linotype" panose="02040502050505030304" pitchFamily="18" charset="0"/>
      <p:regular r:id="rId273"/>
      <p:bold r:id="rId274"/>
      <p:italic r:id="rId275"/>
      <p:boldItalic r:id="rId2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55D9FA-7275-4800-AA33-1998CE57DE0E}">
          <p14:sldIdLst>
            <p14:sldId id="257"/>
            <p14:sldId id="258"/>
            <p14:sldId id="992"/>
            <p14:sldId id="259"/>
            <p14:sldId id="588"/>
            <p14:sldId id="589"/>
            <p14:sldId id="676"/>
            <p14:sldId id="682"/>
            <p14:sldId id="593"/>
            <p14:sldId id="450"/>
            <p14:sldId id="469"/>
            <p14:sldId id="691"/>
            <p14:sldId id="694"/>
            <p14:sldId id="868"/>
            <p14:sldId id="428"/>
            <p14:sldId id="425"/>
            <p14:sldId id="427"/>
            <p14:sldId id="692"/>
            <p14:sldId id="426"/>
            <p14:sldId id="424"/>
            <p14:sldId id="693"/>
            <p14:sldId id="778"/>
            <p14:sldId id="779"/>
            <p14:sldId id="780"/>
          </p14:sldIdLst>
        </p14:section>
        <p14:section name="Introduction: Start Here" id="{0EBA5AC1-E3F8-484C-8A4B-ECF793268CF2}">
          <p14:sldIdLst>
            <p14:sldId id="958"/>
            <p14:sldId id="260"/>
            <p14:sldId id="848"/>
            <p14:sldId id="849"/>
            <p14:sldId id="850"/>
            <p14:sldId id="851"/>
            <p14:sldId id="852"/>
            <p14:sldId id="853"/>
            <p14:sldId id="870"/>
            <p14:sldId id="268"/>
            <p14:sldId id="269"/>
            <p14:sldId id="270"/>
            <p14:sldId id="273"/>
            <p14:sldId id="959"/>
          </p14:sldIdLst>
        </p14:section>
        <p14:section name="Definitions and Terminology" id="{E59966EE-5D00-44B9-9190-877B8244DFEA}">
          <p14:sldIdLst>
            <p14:sldId id="274"/>
            <p14:sldId id="275"/>
            <p14:sldId id="276"/>
            <p14:sldId id="277"/>
            <p14:sldId id="279"/>
            <p14:sldId id="280"/>
            <p14:sldId id="281"/>
            <p14:sldId id="282"/>
            <p14:sldId id="283"/>
            <p14:sldId id="285"/>
            <p14:sldId id="286"/>
            <p14:sldId id="781"/>
            <p14:sldId id="782"/>
            <p14:sldId id="783"/>
            <p14:sldId id="784"/>
            <p14:sldId id="287"/>
            <p14:sldId id="288"/>
            <p14:sldId id="871"/>
            <p14:sldId id="872"/>
            <p14:sldId id="873"/>
            <p14:sldId id="874"/>
            <p14:sldId id="875"/>
            <p14:sldId id="960"/>
            <p14:sldId id="858"/>
            <p14:sldId id="876"/>
            <p14:sldId id="877"/>
            <p14:sldId id="886"/>
            <p14:sldId id="895"/>
            <p14:sldId id="946"/>
            <p14:sldId id="949"/>
            <p14:sldId id="948"/>
            <p14:sldId id="947"/>
            <p14:sldId id="945"/>
            <p14:sldId id="896"/>
            <p14:sldId id="887"/>
            <p14:sldId id="888"/>
            <p14:sldId id="889"/>
            <p14:sldId id="890"/>
            <p14:sldId id="891"/>
            <p14:sldId id="696"/>
            <p14:sldId id="697"/>
            <p14:sldId id="925"/>
            <p14:sldId id="926"/>
            <p14:sldId id="927"/>
            <p14:sldId id="878"/>
            <p14:sldId id="905"/>
            <p14:sldId id="338"/>
            <p14:sldId id="339"/>
            <p14:sldId id="340"/>
            <p14:sldId id="341"/>
            <p14:sldId id="343"/>
            <p14:sldId id="907"/>
            <p14:sldId id="897"/>
            <p14:sldId id="879"/>
            <p14:sldId id="880"/>
            <p14:sldId id="881"/>
            <p14:sldId id="882"/>
            <p14:sldId id="883"/>
            <p14:sldId id="898"/>
            <p14:sldId id="899"/>
            <p14:sldId id="900"/>
            <p14:sldId id="833"/>
            <p14:sldId id="834"/>
            <p14:sldId id="835"/>
            <p14:sldId id="836"/>
            <p14:sldId id="837"/>
            <p14:sldId id="909"/>
            <p14:sldId id="910"/>
            <p14:sldId id="839"/>
            <p14:sldId id="841"/>
            <p14:sldId id="842"/>
            <p14:sldId id="843"/>
            <p14:sldId id="901"/>
            <p14:sldId id="902"/>
            <p14:sldId id="903"/>
            <p14:sldId id="859"/>
            <p14:sldId id="860"/>
            <p14:sldId id="861"/>
            <p14:sldId id="862"/>
            <p14:sldId id="863"/>
            <p14:sldId id="961"/>
            <p14:sldId id="904"/>
            <p14:sldId id="303"/>
            <p14:sldId id="332"/>
            <p14:sldId id="312"/>
            <p14:sldId id="313"/>
            <p14:sldId id="314"/>
            <p14:sldId id="316"/>
            <p14:sldId id="317"/>
            <p14:sldId id="318"/>
            <p14:sldId id="384"/>
            <p14:sldId id="385"/>
            <p14:sldId id="386"/>
            <p14:sldId id="939"/>
            <p14:sldId id="354"/>
            <p14:sldId id="940"/>
            <p14:sldId id="941"/>
            <p14:sldId id="942"/>
            <p14:sldId id="943"/>
            <p14:sldId id="319"/>
            <p14:sldId id="320"/>
            <p14:sldId id="321"/>
            <p14:sldId id="322"/>
            <p14:sldId id="323"/>
            <p14:sldId id="324"/>
            <p14:sldId id="772"/>
            <p14:sldId id="360"/>
            <p14:sldId id="773"/>
            <p14:sldId id="335"/>
            <p14:sldId id="366"/>
            <p14:sldId id="364"/>
            <p14:sldId id="950"/>
            <p14:sldId id="951"/>
            <p14:sldId id="952"/>
            <p14:sldId id="953"/>
            <p14:sldId id="954"/>
            <p14:sldId id="955"/>
            <p14:sldId id="796"/>
            <p14:sldId id="797"/>
            <p14:sldId id="798"/>
            <p14:sldId id="799"/>
            <p14:sldId id="800"/>
            <p14:sldId id="804"/>
            <p14:sldId id="805"/>
            <p14:sldId id="806"/>
            <p14:sldId id="908"/>
            <p14:sldId id="807"/>
            <p14:sldId id="808"/>
            <p14:sldId id="809"/>
            <p14:sldId id="810"/>
            <p14:sldId id="811"/>
            <p14:sldId id="821"/>
            <p14:sldId id="928"/>
            <p14:sldId id="929"/>
            <p14:sldId id="930"/>
            <p14:sldId id="956"/>
            <p14:sldId id="931"/>
            <p14:sldId id="932"/>
            <p14:sldId id="933"/>
            <p14:sldId id="934"/>
            <p14:sldId id="751"/>
            <p14:sldId id="752"/>
            <p14:sldId id="753"/>
            <p14:sldId id="938"/>
            <p14:sldId id="755"/>
            <p14:sldId id="756"/>
            <p14:sldId id="759"/>
            <p14:sldId id="761"/>
            <p14:sldId id="762"/>
            <p14:sldId id="763"/>
            <p14:sldId id="764"/>
            <p14:sldId id="765"/>
            <p14:sldId id="766"/>
            <p14:sldId id="767"/>
            <p14:sldId id="768"/>
            <p14:sldId id="957"/>
            <p14:sldId id="963"/>
            <p14:sldId id="964"/>
            <p14:sldId id="965"/>
            <p14:sldId id="966"/>
            <p14:sldId id="967"/>
            <p14:sldId id="968"/>
            <p14:sldId id="969"/>
            <p14:sldId id="970"/>
            <p14:sldId id="971"/>
            <p14:sldId id="972"/>
            <p14:sldId id="973"/>
            <p14:sldId id="974"/>
            <p14:sldId id="975"/>
            <p14:sldId id="976"/>
            <p14:sldId id="977"/>
            <p14:sldId id="978"/>
            <p14:sldId id="979"/>
            <p14:sldId id="980"/>
            <p14:sldId id="981"/>
            <p14:sldId id="982"/>
            <p14:sldId id="983"/>
            <p14:sldId id="984"/>
            <p14:sldId id="985"/>
            <p14:sldId id="986"/>
            <p14:sldId id="987"/>
            <p14:sldId id="988"/>
            <p14:sldId id="989"/>
            <p14:sldId id="990"/>
            <p14:sldId id="867"/>
            <p14:sldId id="912"/>
            <p14:sldId id="913"/>
            <p14:sldId id="914"/>
            <p14:sldId id="915"/>
            <p14:sldId id="916"/>
            <p14:sldId id="917"/>
            <p14:sldId id="918"/>
            <p14:sldId id="921"/>
            <p14:sldId id="922"/>
            <p14:sldId id="923"/>
            <p14:sldId id="924"/>
            <p14:sldId id="991"/>
            <p14:sldId id="331"/>
            <p14:sldId id="846"/>
            <p14:sldId id="325"/>
            <p14:sldId id="326"/>
            <p14:sldId id="327"/>
            <p14:sldId id="328"/>
            <p14:sldId id="329"/>
            <p14:sldId id="330"/>
            <p14:sldId id="745"/>
            <p14:sldId id="74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1"/>
    <p:restoredTop sz="76276"/>
  </p:normalViewPr>
  <p:slideViewPr>
    <p:cSldViewPr snapToGrid="0" snapToObjects="1">
      <p:cViewPr varScale="1">
        <p:scale>
          <a:sx n="78" d="100"/>
          <a:sy n="78" d="100"/>
        </p:scale>
        <p:origin x="756" y="5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97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font" Target="fonts/font19.fntdata"/><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font" Target="fonts/font9.fntdata"/><Relationship Id="rId279" Type="http://schemas.openxmlformats.org/officeDocument/2006/relationships/theme" Target="theme/theme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font" Target="fonts/font20.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tableStyles" Target="tableStyles.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font" Target="fonts/font10.fntdata"/><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font" Target="fonts/font21.fntdata"/><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260" Type="http://schemas.openxmlformats.org/officeDocument/2006/relationships/font" Target="fonts/font11.fntdata"/><Relationship Id="rId265" Type="http://schemas.openxmlformats.org/officeDocument/2006/relationships/font" Target="fonts/font1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font" Target="fonts/font1.fntdata"/><Relationship Id="rId255" Type="http://schemas.openxmlformats.org/officeDocument/2006/relationships/font" Target="fonts/font6.fntdata"/><Relationship Id="rId271" Type="http://schemas.openxmlformats.org/officeDocument/2006/relationships/font" Target="fonts/font22.fntdata"/><Relationship Id="rId276" Type="http://schemas.openxmlformats.org/officeDocument/2006/relationships/font" Target="fonts/font27.fntdata"/><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font" Target="fonts/font12.fntdata"/><Relationship Id="rId266" Type="http://schemas.openxmlformats.org/officeDocument/2006/relationships/font" Target="fonts/font17.fntdata"/><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font" Target="fonts/font2.fntdata"/><Relationship Id="rId256" Type="http://schemas.openxmlformats.org/officeDocument/2006/relationships/font" Target="fonts/font7.fntdata"/><Relationship Id="rId277" Type="http://schemas.openxmlformats.org/officeDocument/2006/relationships/presProps" Target="pres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font" Target="fonts/font1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font" Target="fonts/font8.fntdata"/><Relationship Id="rId278" Type="http://schemas.openxmlformats.org/officeDocument/2006/relationships/viewProps" Target="viewProps.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font" Target="fonts/font3.fntdata"/><Relationship Id="rId273" Type="http://schemas.openxmlformats.org/officeDocument/2006/relationships/font" Target="fonts/font24.fntdata"/><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font" Target="fonts/font14.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font" Target="fonts/font4.fntdata"/><Relationship Id="rId274" Type="http://schemas.openxmlformats.org/officeDocument/2006/relationships/font" Target="fonts/font25.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font" Target="fonts/font15.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font" Target="fonts/font5.fntdata"/><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font" Target="fonts/font26.fntdata"/><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s>
</file>

<file path=ppt/charts/_rels/chart1.xml.rels><?xml version="1.0" encoding="UTF-8" standalone="yes"?>
<Relationships xmlns="http://schemas.openxmlformats.org/package/2006/relationships"><Relationship Id="rId2" Type="http://schemas.openxmlformats.org/officeDocument/2006/relationships/oleObject" Target="SSD:Users:ctsai12:Documents:research:ctsai12:xlwikifier:figures:figures-sourc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SSD:Users:ctsai12:Documents:research:ctsai12:xlwikifier:figures:figures-sourc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SSD:Users:ctsai12:Documents:research:ctsai12:xlwikifier:figures:figures-source.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SSD:Users:ctsai12:Documents:research:ctsai12:xlwikifier:figures:figures-source.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SSD:Users:ctsai12:Documents:research:ctsai12:xlwikifier:figures:figures-source.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30069900917"/>
          <c:y val="0.107438016528926"/>
          <c:w val="0.83103314726065303"/>
          <c:h val="0.77488533256333103"/>
        </c:manualLayout>
      </c:layout>
      <c:barChart>
        <c:barDir val="col"/>
        <c:grouping val="stacked"/>
        <c:varyColors val="0"/>
        <c:ser>
          <c:idx val="0"/>
          <c:order val="0"/>
          <c:tx>
            <c:v>Wikifier only</c:v>
          </c:tx>
          <c:spPr>
            <a:solidFill>
              <a:schemeClr val="accent1"/>
            </a:solidFill>
            <a:effectLst/>
          </c:spPr>
          <c:invertIfNegative val="0"/>
          <c:dPt>
            <c:idx val="1"/>
            <c:invertIfNegative val="0"/>
            <c:bubble3D val="0"/>
            <c:spPr>
              <a:solidFill>
                <a:schemeClr val="tx2"/>
              </a:solidFill>
              <a:effectLst/>
            </c:spPr>
            <c:extLst>
              <c:ext xmlns:c16="http://schemas.microsoft.com/office/drawing/2014/chart" uri="{C3380CC4-5D6E-409C-BE32-E72D297353CC}">
                <c16:uniqueId val="{00000001-1DFF-428E-85D0-5780F78066E8}"/>
              </c:ext>
            </c:extLst>
          </c:dPt>
          <c:dPt>
            <c:idx val="4"/>
            <c:invertIfNegative val="0"/>
            <c:bubble3D val="0"/>
            <c:spPr>
              <a:solidFill>
                <a:schemeClr val="tx2"/>
              </a:solidFill>
              <a:effectLst/>
            </c:spPr>
            <c:extLst>
              <c:ext xmlns:c16="http://schemas.microsoft.com/office/drawing/2014/chart" uri="{C3380CC4-5D6E-409C-BE32-E72D297353CC}">
                <c16:uniqueId val="{00000003-1DFF-428E-85D0-5780F78066E8}"/>
              </c:ext>
            </c:extLst>
          </c:dPt>
          <c:dPt>
            <c:idx val="5"/>
            <c:invertIfNegative val="0"/>
            <c:bubble3D val="0"/>
            <c:spPr>
              <a:solidFill>
                <a:schemeClr val="tx2"/>
              </a:solidFill>
              <a:effectLst/>
            </c:spPr>
            <c:extLst>
              <c:ext xmlns:c16="http://schemas.microsoft.com/office/drawing/2014/chart" uri="{C3380CC4-5D6E-409C-BE32-E72D297353CC}">
                <c16:uniqueId val="{00000005-1DFF-428E-85D0-5780F78066E8}"/>
              </c:ext>
            </c:extLst>
          </c:dPt>
          <c:dPt>
            <c:idx val="7"/>
            <c:invertIfNegative val="0"/>
            <c:bubble3D val="0"/>
            <c:spPr>
              <a:solidFill>
                <a:schemeClr val="tx2"/>
              </a:solidFill>
              <a:effectLst/>
            </c:spPr>
            <c:extLst>
              <c:ext xmlns:c16="http://schemas.microsoft.com/office/drawing/2014/chart" uri="{C3380CC4-5D6E-409C-BE32-E72D297353CC}">
                <c16:uniqueId val="{00000007-1DFF-428E-85D0-5780F78066E8}"/>
              </c:ext>
            </c:extLst>
          </c:dPt>
          <c:dPt>
            <c:idx val="10"/>
            <c:invertIfNegative val="0"/>
            <c:bubble3D val="0"/>
            <c:spPr>
              <a:solidFill>
                <a:schemeClr val="tx2"/>
              </a:solidFill>
              <a:effectLst/>
            </c:spPr>
            <c:extLst>
              <c:ext xmlns:c16="http://schemas.microsoft.com/office/drawing/2014/chart" uri="{C3380CC4-5D6E-409C-BE32-E72D297353CC}">
                <c16:uniqueId val="{00000009-1DFF-428E-85D0-5780F78066E8}"/>
              </c:ext>
            </c:extLst>
          </c:dPt>
          <c:dPt>
            <c:idx val="13"/>
            <c:invertIfNegative val="0"/>
            <c:bubble3D val="0"/>
            <c:spPr>
              <a:solidFill>
                <a:schemeClr val="tx2"/>
              </a:solidFill>
              <a:effectLst/>
            </c:spPr>
            <c:extLst>
              <c:ext xmlns:c16="http://schemas.microsoft.com/office/drawing/2014/chart" uri="{C3380CC4-5D6E-409C-BE32-E72D297353CC}">
                <c16:uniqueId val="{0000000B-1DFF-428E-85D0-5780F78066E8}"/>
              </c:ext>
            </c:extLst>
          </c:dPt>
          <c:dPt>
            <c:idx val="16"/>
            <c:invertIfNegative val="0"/>
            <c:bubble3D val="0"/>
            <c:spPr>
              <a:solidFill>
                <a:schemeClr val="tx2"/>
              </a:solidFill>
              <a:effectLst/>
            </c:spPr>
            <c:extLst>
              <c:ext xmlns:c16="http://schemas.microsoft.com/office/drawing/2014/chart" uri="{C3380CC4-5D6E-409C-BE32-E72D297353CC}">
                <c16:uniqueId val="{0000000D-1DFF-428E-85D0-5780F78066E8}"/>
              </c:ext>
            </c:extLst>
          </c:dPt>
          <c:dPt>
            <c:idx val="17"/>
            <c:invertIfNegative val="0"/>
            <c:bubble3D val="0"/>
            <c:spPr>
              <a:solidFill>
                <a:schemeClr val="tx2"/>
              </a:solidFill>
              <a:effectLst/>
            </c:spPr>
            <c:extLst>
              <c:ext xmlns:c16="http://schemas.microsoft.com/office/drawing/2014/chart" uri="{C3380CC4-5D6E-409C-BE32-E72D297353CC}">
                <c16:uniqueId val="{0000000F-1DFF-428E-85D0-5780F78066E8}"/>
              </c:ext>
            </c:extLst>
          </c:dPt>
          <c:dPt>
            <c:idx val="19"/>
            <c:invertIfNegative val="0"/>
            <c:bubble3D val="0"/>
            <c:spPr>
              <a:solidFill>
                <a:schemeClr val="tx2"/>
              </a:solidFill>
              <a:effectLst/>
            </c:spPr>
            <c:extLst>
              <c:ext xmlns:c16="http://schemas.microsoft.com/office/drawing/2014/chart" uri="{C3380CC4-5D6E-409C-BE32-E72D297353CC}">
                <c16:uniqueId val="{00000011-1DFF-428E-85D0-5780F78066E8}"/>
              </c:ext>
            </c:extLst>
          </c:dPt>
          <c:dPt>
            <c:idx val="22"/>
            <c:invertIfNegative val="0"/>
            <c:bubble3D val="0"/>
            <c:spPr>
              <a:solidFill>
                <a:schemeClr val="tx2"/>
              </a:solidFill>
              <a:effectLst/>
            </c:spPr>
            <c:extLst>
              <c:ext xmlns:c16="http://schemas.microsoft.com/office/drawing/2014/chart" uri="{C3380CC4-5D6E-409C-BE32-E72D297353CC}">
                <c16:uniqueId val="{00000013-1DFF-428E-85D0-5780F78066E8}"/>
              </c:ext>
            </c:extLst>
          </c:dPt>
          <c:dPt>
            <c:idx val="25"/>
            <c:invertIfNegative val="0"/>
            <c:bubble3D val="0"/>
            <c:spPr>
              <a:solidFill>
                <a:schemeClr val="tx2"/>
              </a:solidFill>
              <a:effectLst/>
            </c:spPr>
            <c:extLst>
              <c:ext xmlns:c16="http://schemas.microsoft.com/office/drawing/2014/chart" uri="{C3380CC4-5D6E-409C-BE32-E72D297353CC}">
                <c16:uniqueId val="{00000015-1DFF-428E-85D0-5780F78066E8}"/>
              </c:ext>
            </c:extLst>
          </c:dPt>
          <c:dPt>
            <c:idx val="28"/>
            <c:invertIfNegative val="0"/>
            <c:bubble3D val="0"/>
            <c:spPr>
              <a:solidFill>
                <a:schemeClr val="tx2"/>
              </a:solidFill>
              <a:effectLst/>
            </c:spPr>
            <c:extLst>
              <c:ext xmlns:c16="http://schemas.microsoft.com/office/drawing/2014/chart" uri="{C3380CC4-5D6E-409C-BE32-E72D297353CC}">
                <c16:uniqueId val="{00000017-1DFF-428E-85D0-5780F78066E8}"/>
              </c:ext>
            </c:extLst>
          </c:dPt>
          <c:dPt>
            <c:idx val="29"/>
            <c:invertIfNegative val="0"/>
            <c:bubble3D val="0"/>
            <c:spPr>
              <a:solidFill>
                <a:schemeClr val="tx2"/>
              </a:solidFill>
              <a:effectLst/>
            </c:spPr>
            <c:extLst>
              <c:ext xmlns:c16="http://schemas.microsoft.com/office/drawing/2014/chart" uri="{C3380CC4-5D6E-409C-BE32-E72D297353CC}">
                <c16:uniqueId val="{00000019-1DFF-428E-85D0-5780F78066E8}"/>
              </c:ext>
            </c:extLst>
          </c:dPt>
          <c:cat>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cat>
          <c:val>
            <c:numRef>
              <c:f>Sheet1!$O$145:$O$173</c:f>
              <c:numCache>
                <c:formatCode>General</c:formatCode>
                <c:ptCount val="29"/>
                <c:pt idx="0">
                  <c:v>71.569999999999993</c:v>
                </c:pt>
                <c:pt idx="3">
                  <c:v>57.02</c:v>
                </c:pt>
                <c:pt idx="6">
                  <c:v>49.74</c:v>
                </c:pt>
                <c:pt idx="9">
                  <c:v>60.13</c:v>
                </c:pt>
                <c:pt idx="12">
                  <c:v>52.84</c:v>
                </c:pt>
                <c:pt idx="15">
                  <c:v>51.02</c:v>
                </c:pt>
                <c:pt idx="18">
                  <c:v>29.35</c:v>
                </c:pt>
                <c:pt idx="21">
                  <c:v>47.78</c:v>
                </c:pt>
                <c:pt idx="24">
                  <c:v>38.049999999999997</c:v>
                </c:pt>
                <c:pt idx="27">
                  <c:v>50.8</c:v>
                </c:pt>
              </c:numCache>
            </c:numRef>
          </c:val>
          <c:extLst>
            <c:ext xmlns:c16="http://schemas.microsoft.com/office/drawing/2014/chart" uri="{C3380CC4-5D6E-409C-BE32-E72D297353CC}">
              <c16:uniqueId val="{0000001A-1DFF-428E-85D0-5780F78066E8}"/>
            </c:ext>
          </c:extLst>
        </c:ser>
        <c:ser>
          <c:idx val="1"/>
          <c:order val="1"/>
          <c:tx>
            <c:v>Base+Gaze.</c:v>
          </c:tx>
          <c:spPr>
            <a:solidFill>
              <a:schemeClr val="tx2"/>
            </a:solidFill>
          </c:spPr>
          <c:invertIfNegative val="0"/>
          <c:dLbls>
            <c:dLbl>
              <c:idx val="1"/>
              <c:layout>
                <c:manualLayout>
                  <c:x val="4.4311461067366598E-3"/>
                  <c:y val="0.397163022111657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DFF-428E-85D0-5780F78066E8}"/>
                </c:ext>
              </c:extLst>
            </c:dLbl>
            <c:dLbl>
              <c:idx val="4"/>
              <c:layout>
                <c:manualLayout>
                  <c:x val="4.4312627588218101E-3"/>
                  <c:y val="0.36871439201270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DFF-428E-85D0-5780F78066E8}"/>
                </c:ext>
              </c:extLst>
            </c:dLbl>
            <c:dLbl>
              <c:idx val="7"/>
              <c:layout>
                <c:manualLayout>
                  <c:x val="2.9629629629629602E-3"/>
                  <c:y val="0.324400564174893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DFF-428E-85D0-5780F78066E8}"/>
                </c:ext>
              </c:extLst>
            </c:dLbl>
            <c:dLbl>
              <c:idx val="10"/>
              <c:layout>
                <c:manualLayout>
                  <c:x val="4.4444444444443898E-3"/>
                  <c:y val="0.3737658674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DFF-428E-85D0-5780F78066E8}"/>
                </c:ext>
              </c:extLst>
            </c:dLbl>
            <c:dLbl>
              <c:idx val="13"/>
              <c:layout>
                <c:manualLayout>
                  <c:x val="4.4444444444444401E-3"/>
                  <c:y val="0.324400564174893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DFF-428E-85D0-5780F78066E8}"/>
                </c:ext>
              </c:extLst>
            </c:dLbl>
            <c:dLbl>
              <c:idx val="16"/>
              <c:layout>
                <c:manualLayout>
                  <c:x val="4.4444444444444401E-3"/>
                  <c:y val="0.352609308885754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DFF-428E-85D0-5780F78066E8}"/>
                </c:ext>
              </c:extLst>
            </c:dLbl>
            <c:dLbl>
              <c:idx val="19"/>
              <c:layout>
                <c:manualLayout>
                  <c:x val="0"/>
                  <c:y val="0.275035260930888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DFF-428E-85D0-5780F78066E8}"/>
                </c:ext>
              </c:extLst>
            </c:dLbl>
            <c:dLbl>
              <c:idx val="22"/>
              <c:layout>
                <c:manualLayout>
                  <c:x val="1.48148148148159E-3"/>
                  <c:y val="0.324400564174893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DFF-428E-85D0-5780F78066E8}"/>
                </c:ext>
              </c:extLst>
            </c:dLbl>
            <c:dLbl>
              <c:idx val="25"/>
              <c:layout>
                <c:manualLayout>
                  <c:x val="4.4444444444443299E-3"/>
                  <c:y val="0.275035260930888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DFF-428E-85D0-5780F78066E8}"/>
                </c:ext>
              </c:extLst>
            </c:dLbl>
            <c:dLbl>
              <c:idx val="28"/>
              <c:layout>
                <c:manualLayout>
                  <c:x val="0"/>
                  <c:y val="0.338504936530323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DFF-428E-85D0-5780F78066E8}"/>
                </c:ext>
              </c:extLst>
            </c:dLbl>
            <c:spPr>
              <a:noFill/>
              <a:ln>
                <a:noFill/>
              </a:ln>
              <a:effectLst/>
            </c:spPr>
            <c:txPr>
              <a:bodyPr/>
              <a:lstStyle/>
              <a:p>
                <a:pPr>
                  <a:defRPr sz="1200">
                    <a:latin typeface="Avenir Light"/>
                    <a:cs typeface="Avenir Ligh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cat>
          <c:val>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val>
          <c:extLst>
            <c:ext xmlns:c16="http://schemas.microsoft.com/office/drawing/2014/chart" uri="{C3380CC4-5D6E-409C-BE32-E72D297353CC}">
              <c16:uniqueId val="{00000025-1DFF-428E-85D0-5780F78066E8}"/>
            </c:ext>
          </c:extLst>
        </c:ser>
        <c:ser>
          <c:idx val="2"/>
          <c:order val="2"/>
          <c:tx>
            <c:v>+Wikifier</c:v>
          </c:tx>
          <c:spPr>
            <a:solidFill>
              <a:srgbClr val="FF0000"/>
            </a:solidFill>
          </c:spPr>
          <c:invertIfNegative val="0"/>
          <c:dLbls>
            <c:dLbl>
              <c:idx val="1"/>
              <c:tx>
                <c:rich>
                  <a:bodyPr/>
                  <a:lstStyle/>
                  <a:p>
                    <a:r>
                      <a:rPr lang="en-US"/>
                      <a:t>89.92</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DFF-428E-85D0-5780F78066E8}"/>
                </c:ext>
              </c:extLst>
            </c:dLbl>
            <c:dLbl>
              <c:idx val="4"/>
              <c:tx>
                <c:rich>
                  <a:bodyPr/>
                  <a:lstStyle/>
                  <a:p>
                    <a:r>
                      <a:rPr lang="en-US"/>
                      <a:t>84.49</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DFF-428E-85D0-5780F78066E8}"/>
                </c:ext>
              </c:extLst>
            </c:dLbl>
            <c:dLbl>
              <c:idx val="7"/>
              <c:tx>
                <c:rich>
                  <a:bodyPr/>
                  <a:lstStyle/>
                  <a:p>
                    <a:r>
                      <a:rPr lang="en-US"/>
                      <a:t>73.13</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DFF-428E-85D0-5780F78066E8}"/>
                </c:ext>
              </c:extLst>
            </c:dLbl>
            <c:dLbl>
              <c:idx val="10"/>
              <c:tx>
                <c:rich>
                  <a:bodyPr/>
                  <a:lstStyle/>
                  <a:p>
                    <a:r>
                      <a:rPr lang="en-US"/>
                      <a:t>83.87</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DFF-428E-85D0-5780F78066E8}"/>
                </c:ext>
              </c:extLst>
            </c:dLbl>
            <c:dLbl>
              <c:idx val="13"/>
              <c:tx>
                <c:rich>
                  <a:bodyPr/>
                  <a:lstStyle/>
                  <a:p>
                    <a:r>
                      <a:rPr lang="en-US"/>
                      <a:t>73.86</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DFF-428E-85D0-5780F78066E8}"/>
                </c:ext>
              </c:extLst>
            </c:dLbl>
            <c:dLbl>
              <c:idx val="16"/>
              <c:tx>
                <c:rich>
                  <a:bodyPr/>
                  <a:lstStyle/>
                  <a:p>
                    <a:r>
                      <a:rPr lang="en-US"/>
                      <a:t>77.64</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DFF-428E-85D0-5780F78066E8}"/>
                </c:ext>
              </c:extLst>
            </c:dLbl>
            <c:dLbl>
              <c:idx val="19"/>
              <c:tx>
                <c:rich>
                  <a:bodyPr/>
                  <a:lstStyle/>
                  <a:p>
                    <a:r>
                      <a:rPr lang="en-US"/>
                      <a:t>57.6</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DFF-428E-85D0-5780F78066E8}"/>
                </c:ext>
              </c:extLst>
            </c:dLbl>
            <c:dLbl>
              <c:idx val="22"/>
              <c:tx>
                <c:rich>
                  <a:bodyPr/>
                  <a:lstStyle/>
                  <a:p>
                    <a:r>
                      <a:rPr lang="en-US"/>
                      <a:t>71.15</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DFF-428E-85D0-5780F78066E8}"/>
                </c:ext>
              </c:extLst>
            </c:dLbl>
            <c:dLbl>
              <c:idx val="25"/>
              <c:tx>
                <c:rich>
                  <a:bodyPr/>
                  <a:lstStyle/>
                  <a:p>
                    <a:r>
                      <a:rPr lang="en-US"/>
                      <a:t>60.02</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1DFF-428E-85D0-5780F78066E8}"/>
                </c:ext>
              </c:extLst>
            </c:dLbl>
            <c:dLbl>
              <c:idx val="28"/>
              <c:tx>
                <c:rich>
                  <a:bodyPr/>
                  <a:lstStyle/>
                  <a:p>
                    <a:r>
                      <a:rPr lang="en-US"/>
                      <a:t>74.7</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1DFF-428E-85D0-5780F78066E8}"/>
                </c:ext>
              </c:extLst>
            </c:dLbl>
            <c:spPr>
              <a:noFill/>
              <a:ln>
                <a:noFill/>
              </a:ln>
              <a:effectLst/>
            </c:spPr>
            <c:txPr>
              <a:bodyPr/>
              <a:lstStyle/>
              <a:p>
                <a:pPr>
                  <a:defRPr sz="1200" baseline="0">
                    <a:latin typeface="Avenir Ligh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cat>
          <c:val>
            <c:numRef>
              <c:f>Sheet1!$Q$145:$Q$173</c:f>
              <c:numCache>
                <c:formatCode>General</c:formatCode>
                <c:ptCount val="29"/>
                <c:pt idx="1">
                  <c:v>0.43000000000000699</c:v>
                </c:pt>
                <c:pt idx="4">
                  <c:v>2.0799999999999979</c:v>
                </c:pt>
                <c:pt idx="7">
                  <c:v>3.8199999999999932</c:v>
                </c:pt>
                <c:pt idx="10">
                  <c:v>0.25</c:v>
                </c:pt>
                <c:pt idx="13">
                  <c:v>3.4500000000000028</c:v>
                </c:pt>
                <c:pt idx="16">
                  <c:v>0.93000000000000704</c:v>
                </c:pt>
                <c:pt idx="19">
                  <c:v>0.48000000000000398</c:v>
                </c:pt>
                <c:pt idx="22">
                  <c:v>1.64</c:v>
                </c:pt>
                <c:pt idx="25">
                  <c:v>2.9200000000000021</c:v>
                </c:pt>
                <c:pt idx="28">
                  <c:v>1.7999999999999969</c:v>
                </c:pt>
              </c:numCache>
            </c:numRef>
          </c:val>
          <c:extLst>
            <c:ext xmlns:c16="http://schemas.microsoft.com/office/drawing/2014/chart" uri="{C3380CC4-5D6E-409C-BE32-E72D297353CC}">
              <c16:uniqueId val="{00000030-1DFF-428E-85D0-5780F78066E8}"/>
            </c:ext>
          </c:extLst>
        </c:ser>
        <c:dLbls>
          <c:showLegendKey val="0"/>
          <c:showVal val="0"/>
          <c:showCatName val="0"/>
          <c:showSerName val="0"/>
          <c:showPercent val="0"/>
          <c:showBubbleSize val="0"/>
        </c:dLbls>
        <c:gapWidth val="0"/>
        <c:overlap val="100"/>
        <c:axId val="2079368760"/>
        <c:axId val="-2134261048"/>
      </c:barChart>
      <c:catAx>
        <c:axId val="2079368760"/>
        <c:scaling>
          <c:orientation val="minMax"/>
        </c:scaling>
        <c:delete val="1"/>
        <c:axPos val="b"/>
        <c:numFmt formatCode="General" sourceLinked="1"/>
        <c:majorTickMark val="out"/>
        <c:minorTickMark val="none"/>
        <c:tickLblPos val="nextTo"/>
        <c:crossAx val="-2134261048"/>
        <c:crosses val="autoZero"/>
        <c:auto val="1"/>
        <c:lblAlgn val="ctr"/>
        <c:lblOffset val="100"/>
        <c:noMultiLvlLbl val="0"/>
      </c:catAx>
      <c:valAx>
        <c:axId val="-2134261048"/>
        <c:scaling>
          <c:orientation val="minMax"/>
        </c:scaling>
        <c:delete val="0"/>
        <c:axPos val="l"/>
        <c:majorGridlines>
          <c:spPr>
            <a:ln>
              <a:noFill/>
            </a:ln>
          </c:spPr>
        </c:majorGridlines>
        <c:numFmt formatCode="General" sourceLinked="1"/>
        <c:majorTickMark val="out"/>
        <c:minorTickMark val="none"/>
        <c:tickLblPos val="nextTo"/>
        <c:crossAx val="2079368760"/>
        <c:crosses val="autoZero"/>
        <c:crossBetween val="between"/>
      </c:valAx>
    </c:plotArea>
    <c:legend>
      <c:legendPos val="r"/>
      <c:layout>
        <c:manualLayout>
          <c:xMode val="edge"/>
          <c:yMode val="edge"/>
          <c:x val="1.05176845508787E-3"/>
          <c:y val="0.168736253009696"/>
          <c:w val="0.15141918926800799"/>
          <c:h val="0.56971946736559198"/>
        </c:manualLayout>
      </c:layout>
      <c:overlay val="0"/>
      <c:txPr>
        <a:bodyPr/>
        <a:lstStyle/>
        <a:p>
          <a:pPr>
            <a:defRPr sz="1400" baseline="0">
              <a:latin typeface="Avenir Light"/>
            </a:defRPr>
          </a:pPr>
          <a:endParaRPr lang="en-US"/>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163536738860099"/>
          <c:y val="0.107438016528926"/>
          <c:w val="0.83240476996375201"/>
          <c:h val="0.77312758398603898"/>
        </c:manualLayout>
      </c:layout>
      <c:barChart>
        <c:barDir val="col"/>
        <c:grouping val="stacked"/>
        <c:varyColors val="0"/>
        <c:ser>
          <c:idx val="0"/>
          <c:order val="0"/>
          <c:tx>
            <c:v>Wikifier only</c:v>
          </c:tx>
          <c:spPr>
            <a:solidFill>
              <a:schemeClr val="accent1"/>
            </a:solidFill>
            <a:effectLst/>
          </c:spPr>
          <c:invertIfNegative val="0"/>
          <c:dPt>
            <c:idx val="1"/>
            <c:invertIfNegative val="0"/>
            <c:bubble3D val="0"/>
            <c:spPr>
              <a:solidFill>
                <a:schemeClr val="tx2"/>
              </a:solidFill>
              <a:effectLst/>
            </c:spPr>
            <c:extLst>
              <c:ext xmlns:c16="http://schemas.microsoft.com/office/drawing/2014/chart" uri="{C3380CC4-5D6E-409C-BE32-E72D297353CC}">
                <c16:uniqueId val="{00000001-2CF8-4C95-9A1A-D1FE454FE5E8}"/>
              </c:ext>
            </c:extLst>
          </c:dPt>
          <c:dPt>
            <c:idx val="4"/>
            <c:invertIfNegative val="0"/>
            <c:bubble3D val="0"/>
            <c:spPr>
              <a:solidFill>
                <a:schemeClr val="tx2"/>
              </a:solidFill>
              <a:effectLst/>
            </c:spPr>
            <c:extLst>
              <c:ext xmlns:c16="http://schemas.microsoft.com/office/drawing/2014/chart" uri="{C3380CC4-5D6E-409C-BE32-E72D297353CC}">
                <c16:uniqueId val="{00000003-2CF8-4C95-9A1A-D1FE454FE5E8}"/>
              </c:ext>
            </c:extLst>
          </c:dPt>
          <c:dPt>
            <c:idx val="5"/>
            <c:invertIfNegative val="0"/>
            <c:bubble3D val="0"/>
            <c:spPr>
              <a:solidFill>
                <a:schemeClr val="tx2"/>
              </a:solidFill>
              <a:effectLst/>
            </c:spPr>
            <c:extLst>
              <c:ext xmlns:c16="http://schemas.microsoft.com/office/drawing/2014/chart" uri="{C3380CC4-5D6E-409C-BE32-E72D297353CC}">
                <c16:uniqueId val="{00000005-2CF8-4C95-9A1A-D1FE454FE5E8}"/>
              </c:ext>
            </c:extLst>
          </c:dPt>
          <c:dPt>
            <c:idx val="7"/>
            <c:invertIfNegative val="0"/>
            <c:bubble3D val="0"/>
            <c:spPr>
              <a:solidFill>
                <a:schemeClr val="tx2"/>
              </a:solidFill>
              <a:effectLst/>
            </c:spPr>
            <c:extLst>
              <c:ext xmlns:c16="http://schemas.microsoft.com/office/drawing/2014/chart" uri="{C3380CC4-5D6E-409C-BE32-E72D297353CC}">
                <c16:uniqueId val="{00000007-2CF8-4C95-9A1A-D1FE454FE5E8}"/>
              </c:ext>
            </c:extLst>
          </c:dPt>
          <c:dPt>
            <c:idx val="10"/>
            <c:invertIfNegative val="0"/>
            <c:bubble3D val="0"/>
            <c:spPr>
              <a:solidFill>
                <a:schemeClr val="tx2"/>
              </a:solidFill>
              <a:effectLst/>
            </c:spPr>
            <c:extLst>
              <c:ext xmlns:c16="http://schemas.microsoft.com/office/drawing/2014/chart" uri="{C3380CC4-5D6E-409C-BE32-E72D297353CC}">
                <c16:uniqueId val="{00000009-2CF8-4C95-9A1A-D1FE454FE5E8}"/>
              </c:ext>
            </c:extLst>
          </c:dPt>
          <c:dPt>
            <c:idx val="13"/>
            <c:invertIfNegative val="0"/>
            <c:bubble3D val="0"/>
            <c:spPr>
              <a:solidFill>
                <a:schemeClr val="tx2"/>
              </a:solidFill>
              <a:effectLst/>
            </c:spPr>
            <c:extLst>
              <c:ext xmlns:c16="http://schemas.microsoft.com/office/drawing/2014/chart" uri="{C3380CC4-5D6E-409C-BE32-E72D297353CC}">
                <c16:uniqueId val="{0000000B-2CF8-4C95-9A1A-D1FE454FE5E8}"/>
              </c:ext>
            </c:extLst>
          </c:dPt>
          <c:dPt>
            <c:idx val="16"/>
            <c:invertIfNegative val="0"/>
            <c:bubble3D val="0"/>
            <c:spPr>
              <a:solidFill>
                <a:schemeClr val="tx2"/>
              </a:solidFill>
              <a:effectLst/>
            </c:spPr>
            <c:extLst>
              <c:ext xmlns:c16="http://schemas.microsoft.com/office/drawing/2014/chart" uri="{C3380CC4-5D6E-409C-BE32-E72D297353CC}">
                <c16:uniqueId val="{0000000D-2CF8-4C95-9A1A-D1FE454FE5E8}"/>
              </c:ext>
            </c:extLst>
          </c:dPt>
          <c:dPt>
            <c:idx val="17"/>
            <c:invertIfNegative val="0"/>
            <c:bubble3D val="0"/>
            <c:spPr>
              <a:solidFill>
                <a:schemeClr val="tx2"/>
              </a:solidFill>
              <a:effectLst/>
            </c:spPr>
            <c:extLst>
              <c:ext xmlns:c16="http://schemas.microsoft.com/office/drawing/2014/chart" uri="{C3380CC4-5D6E-409C-BE32-E72D297353CC}">
                <c16:uniqueId val="{0000000F-2CF8-4C95-9A1A-D1FE454FE5E8}"/>
              </c:ext>
            </c:extLst>
          </c:dPt>
          <c:dPt>
            <c:idx val="19"/>
            <c:invertIfNegative val="0"/>
            <c:bubble3D val="0"/>
            <c:spPr>
              <a:solidFill>
                <a:schemeClr val="tx2"/>
              </a:solidFill>
              <a:effectLst/>
            </c:spPr>
            <c:extLst>
              <c:ext xmlns:c16="http://schemas.microsoft.com/office/drawing/2014/chart" uri="{C3380CC4-5D6E-409C-BE32-E72D297353CC}">
                <c16:uniqueId val="{00000011-2CF8-4C95-9A1A-D1FE454FE5E8}"/>
              </c:ext>
            </c:extLst>
          </c:dPt>
          <c:dPt>
            <c:idx val="22"/>
            <c:invertIfNegative val="0"/>
            <c:bubble3D val="0"/>
            <c:spPr>
              <a:solidFill>
                <a:schemeClr val="tx2"/>
              </a:solidFill>
              <a:effectLst/>
            </c:spPr>
            <c:extLst>
              <c:ext xmlns:c16="http://schemas.microsoft.com/office/drawing/2014/chart" uri="{C3380CC4-5D6E-409C-BE32-E72D297353CC}">
                <c16:uniqueId val="{00000013-2CF8-4C95-9A1A-D1FE454FE5E8}"/>
              </c:ext>
            </c:extLst>
          </c:dPt>
          <c:dPt>
            <c:idx val="25"/>
            <c:invertIfNegative val="0"/>
            <c:bubble3D val="0"/>
            <c:spPr>
              <a:solidFill>
                <a:schemeClr val="tx2"/>
              </a:solidFill>
              <a:effectLst/>
            </c:spPr>
            <c:extLst>
              <c:ext xmlns:c16="http://schemas.microsoft.com/office/drawing/2014/chart" uri="{C3380CC4-5D6E-409C-BE32-E72D297353CC}">
                <c16:uniqueId val="{00000015-2CF8-4C95-9A1A-D1FE454FE5E8}"/>
              </c:ext>
            </c:extLst>
          </c:dPt>
          <c:dPt>
            <c:idx val="28"/>
            <c:invertIfNegative val="0"/>
            <c:bubble3D val="0"/>
            <c:spPr>
              <a:solidFill>
                <a:schemeClr val="tx2"/>
              </a:solidFill>
              <a:effectLst/>
            </c:spPr>
            <c:extLst>
              <c:ext xmlns:c16="http://schemas.microsoft.com/office/drawing/2014/chart" uri="{C3380CC4-5D6E-409C-BE32-E72D297353CC}">
                <c16:uniqueId val="{00000017-2CF8-4C95-9A1A-D1FE454FE5E8}"/>
              </c:ext>
            </c:extLst>
          </c:dPt>
          <c:dPt>
            <c:idx val="29"/>
            <c:invertIfNegative val="0"/>
            <c:bubble3D val="0"/>
            <c:spPr>
              <a:solidFill>
                <a:schemeClr val="tx2"/>
              </a:solidFill>
              <a:effectLst/>
            </c:spPr>
            <c:extLst>
              <c:ext xmlns:c16="http://schemas.microsoft.com/office/drawing/2014/chart" uri="{C3380CC4-5D6E-409C-BE32-E72D297353CC}">
                <c16:uniqueId val="{00000019-2CF8-4C95-9A1A-D1FE454FE5E8}"/>
              </c:ext>
            </c:extLst>
          </c:dPt>
          <c:dLbls>
            <c:dLbl>
              <c:idx val="21"/>
              <c:layout>
                <c:manualLayout>
                  <c:x val="1.4770487022454401E-3"/>
                  <c:y val="-0.25075779610662102"/>
                </c:manualLayout>
              </c:layout>
              <c:spPr/>
              <c:txPr>
                <a:bodyPr/>
                <a:lstStyle/>
                <a:p>
                  <a:pPr>
                    <a:defRPr sz="1200">
                      <a:latin typeface="Avenir Light"/>
                      <a:cs typeface="Avenir Light"/>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CF8-4C95-9A1A-D1FE454FE5E8}"/>
                </c:ext>
              </c:extLst>
            </c:dLbl>
            <c:dLbl>
              <c:idx val="24"/>
              <c:layout>
                <c:manualLayout>
                  <c:x val="0"/>
                  <c:y val="-0.205298013245033"/>
                </c:manualLayout>
              </c:layout>
              <c:spPr/>
              <c:txPr>
                <a:bodyPr/>
                <a:lstStyle/>
                <a:p>
                  <a:pPr>
                    <a:defRPr sz="1200">
                      <a:latin typeface="Avenir Light"/>
                      <a:cs typeface="Avenir Light"/>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CF8-4C95-9A1A-D1FE454FE5E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cat>
          <c:val>
            <c:numRef>
              <c:f>Sheet1!$P$179:$P$207</c:f>
              <c:numCache>
                <c:formatCode>General</c:formatCode>
                <c:ptCount val="29"/>
                <c:pt idx="3">
                  <c:v>40.44</c:v>
                </c:pt>
                <c:pt idx="6">
                  <c:v>39.83</c:v>
                </c:pt>
                <c:pt idx="9">
                  <c:v>43.82</c:v>
                </c:pt>
                <c:pt idx="12">
                  <c:v>41.79</c:v>
                </c:pt>
                <c:pt idx="15">
                  <c:v>42.11</c:v>
                </c:pt>
                <c:pt idx="18">
                  <c:v>27.91</c:v>
                </c:pt>
                <c:pt idx="21">
                  <c:v>43.27</c:v>
                </c:pt>
                <c:pt idx="24">
                  <c:v>29.64</c:v>
                </c:pt>
                <c:pt idx="27">
                  <c:v>38</c:v>
                </c:pt>
              </c:numCache>
            </c:numRef>
          </c:val>
          <c:extLst>
            <c:ext xmlns:c16="http://schemas.microsoft.com/office/drawing/2014/chart" uri="{C3380CC4-5D6E-409C-BE32-E72D297353CC}">
              <c16:uniqueId val="{0000001C-2CF8-4C95-9A1A-D1FE454FE5E8}"/>
            </c:ext>
          </c:extLst>
        </c:ser>
        <c:ser>
          <c:idx val="1"/>
          <c:order val="1"/>
          <c:tx>
            <c:v>Base+Gaze.</c:v>
          </c:tx>
          <c:spPr>
            <a:solidFill>
              <a:schemeClr val="tx2"/>
            </a:solidFill>
          </c:spPr>
          <c:invertIfNegative val="0"/>
          <c:dLbls>
            <c:dLbl>
              <c:idx val="4"/>
              <c:layout>
                <c:manualLayout>
                  <c:x val="2.9629629629629602E-3"/>
                  <c:y val="0.25065911121268197"/>
                </c:manualLayout>
              </c:layout>
              <c:spPr/>
              <c:txPr>
                <a:bodyPr/>
                <a:lstStyle/>
                <a:p>
                  <a:pPr>
                    <a:defRPr sz="1200">
                      <a:latin typeface="Avenir Light"/>
                      <a:cs typeface="Avenir Light"/>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CF8-4C95-9A1A-D1FE454FE5E8}"/>
                </c:ext>
              </c:extLst>
            </c:dLbl>
            <c:dLbl>
              <c:idx val="7"/>
              <c:layout>
                <c:manualLayout>
                  <c:x val="5.9259259259259204E-3"/>
                  <c:y val="0.1912928759894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CF8-4C95-9A1A-D1FE454FE5E8}"/>
                </c:ext>
              </c:extLst>
            </c:dLbl>
            <c:dLbl>
              <c:idx val="10"/>
              <c:layout>
                <c:manualLayout>
                  <c:x val="1.48136482939627E-3"/>
                  <c:y val="0.2704485488126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CF8-4C95-9A1A-D1FE454FE5E8}"/>
                </c:ext>
              </c:extLst>
            </c:dLbl>
            <c:dLbl>
              <c:idx val="13"/>
              <c:layout>
                <c:manualLayout>
                  <c:x val="1.48148148148159E-3"/>
                  <c:y val="0.178099744458064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CF8-4C95-9A1A-D1FE454FE5E8}"/>
                </c:ext>
              </c:extLst>
            </c:dLbl>
            <c:dLbl>
              <c:idx val="16"/>
              <c:layout>
                <c:manualLayout>
                  <c:x val="1.4814814814814801E-3"/>
                  <c:y val="0.303430079155672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CF8-4C95-9A1A-D1FE454FE5E8}"/>
                </c:ext>
              </c:extLst>
            </c:dLbl>
            <c:dLbl>
              <c:idx val="19"/>
              <c:layout>
                <c:manualLayout>
                  <c:x val="0"/>
                  <c:y val="0.1912928759894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CF8-4C95-9A1A-D1FE454FE5E8}"/>
                </c:ext>
              </c:extLst>
            </c:dLbl>
            <c:dLbl>
              <c:idx val="22"/>
              <c:layout>
                <c:manualLayout>
                  <c:x val="0"/>
                  <c:y val="7.2559366754617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CF8-4C95-9A1A-D1FE454FE5E8}"/>
                </c:ext>
              </c:extLst>
            </c:dLbl>
            <c:dLbl>
              <c:idx val="25"/>
              <c:layout>
                <c:manualLayout>
                  <c:x val="-1.08640720281771E-16"/>
                  <c:y val="5.93667546174141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CF8-4C95-9A1A-D1FE454FE5E8}"/>
                </c:ext>
              </c:extLst>
            </c:dLbl>
            <c:dLbl>
              <c:idx val="28"/>
              <c:layout>
                <c:manualLayout>
                  <c:x val="0"/>
                  <c:y val="0.1912923565952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CF8-4C95-9A1A-D1FE454FE5E8}"/>
                </c:ext>
              </c:extLst>
            </c:dLbl>
            <c:spPr>
              <a:noFill/>
              <a:ln>
                <a:noFill/>
              </a:ln>
              <a:effectLst/>
            </c:spPr>
            <c:txPr>
              <a:bodyPr/>
              <a:lstStyle/>
              <a:p>
                <a:pPr>
                  <a:defRPr sz="1200">
                    <a:latin typeface="Avenir Ligh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cat>
          <c:val>
            <c:numRef>
              <c:f>Sheet1!$Q$179:$Q$207</c:f>
              <c:numCache>
                <c:formatCode>General</c:formatCode>
                <c:ptCount val="29"/>
                <c:pt idx="4">
                  <c:v>50.26</c:v>
                </c:pt>
                <c:pt idx="7">
                  <c:v>34.47</c:v>
                </c:pt>
                <c:pt idx="10">
                  <c:v>54.59</c:v>
                </c:pt>
                <c:pt idx="13">
                  <c:v>30.21</c:v>
                </c:pt>
                <c:pt idx="16">
                  <c:v>64.06</c:v>
                </c:pt>
                <c:pt idx="19">
                  <c:v>34.369999999999997</c:v>
                </c:pt>
                <c:pt idx="22">
                  <c:v>3.25</c:v>
                </c:pt>
                <c:pt idx="25">
                  <c:v>0.3</c:v>
                </c:pt>
                <c:pt idx="28">
                  <c:v>33.799999999999997</c:v>
                </c:pt>
              </c:numCache>
            </c:numRef>
          </c:val>
          <c:extLst>
            <c:ext xmlns:c16="http://schemas.microsoft.com/office/drawing/2014/chart" uri="{C3380CC4-5D6E-409C-BE32-E72D297353CC}">
              <c16:uniqueId val="{00000026-2CF8-4C95-9A1A-D1FE454FE5E8}"/>
            </c:ext>
          </c:extLst>
        </c:ser>
        <c:ser>
          <c:idx val="2"/>
          <c:order val="2"/>
          <c:tx>
            <c:v>+Wikifier</c:v>
          </c:tx>
          <c:spPr>
            <a:solidFill>
              <a:srgbClr val="FF0000"/>
            </a:solidFill>
          </c:spPr>
          <c:invertIfNegative val="0"/>
          <c:dLbls>
            <c:dLbl>
              <c:idx val="4"/>
              <c:layout>
                <c:manualLayout>
                  <c:x val="2.9542097488921698E-3"/>
                  <c:y val="-0.115794962715753"/>
                </c:manualLayout>
              </c:layout>
              <c:tx>
                <c:rich>
                  <a:bodyPr/>
                  <a:lstStyle/>
                  <a:p>
                    <a:r>
                      <a:rPr lang="en-US"/>
                      <a:t>61.56</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CF8-4C95-9A1A-D1FE454FE5E8}"/>
                </c:ext>
              </c:extLst>
            </c:dLbl>
            <c:dLbl>
              <c:idx val="7"/>
              <c:layout>
                <c:manualLayout>
                  <c:x val="0"/>
                  <c:y val="-0.119102570787923"/>
                </c:manualLayout>
              </c:layout>
              <c:tx>
                <c:rich>
                  <a:bodyPr/>
                  <a:lstStyle/>
                  <a:p>
                    <a:r>
                      <a:rPr lang="en-US"/>
                      <a:t>48.12</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2CF8-4C95-9A1A-D1FE454FE5E8}"/>
                </c:ext>
              </c:extLst>
            </c:dLbl>
            <c:dLbl>
              <c:idx val="10"/>
              <c:layout>
                <c:manualLayout>
                  <c:x val="0"/>
                  <c:y val="-8.5394482974396405E-2"/>
                </c:manualLayout>
              </c:layout>
              <c:tx>
                <c:rich>
                  <a:bodyPr/>
                  <a:lstStyle/>
                  <a:p>
                    <a:r>
                      <a:rPr lang="en-US"/>
                      <a:t>60.55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CF8-4C95-9A1A-D1FE454FE5E8}"/>
                </c:ext>
              </c:extLst>
            </c:dLbl>
            <c:dLbl>
              <c:idx val="13"/>
              <c:layout>
                <c:manualLayout>
                  <c:x val="-1.08319772806788E-16"/>
                  <c:y val="-0.118563383219482"/>
                </c:manualLayout>
              </c:layout>
              <c:tx>
                <c:rich>
                  <a:bodyPr/>
                  <a:lstStyle/>
                  <a:p>
                    <a:r>
                      <a:rPr lang="en-US"/>
                      <a:t>47.12</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CF8-4C95-9A1A-D1FE454FE5E8}"/>
                </c:ext>
              </c:extLst>
            </c:dLbl>
            <c:dLbl>
              <c:idx val="16"/>
              <c:tx>
                <c:rich>
                  <a:bodyPr/>
                  <a:lstStyle/>
                  <a:p>
                    <a:r>
                      <a:rPr lang="en-US"/>
                      <a:t>65.44</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2CF8-4C95-9A1A-D1FE454FE5E8}"/>
                </c:ext>
              </c:extLst>
            </c:dLbl>
            <c:dLbl>
              <c:idx val="19"/>
              <c:tx>
                <c:rich>
                  <a:bodyPr/>
                  <a:lstStyle/>
                  <a:p>
                    <a:r>
                      <a:rPr lang="en-US"/>
                      <a:t>36.65</a:t>
                    </a: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2CF8-4C95-9A1A-D1FE454FE5E8}"/>
                </c:ext>
              </c:extLst>
            </c:dLbl>
            <c:dLbl>
              <c:idx val="22"/>
              <c:layout>
                <c:manualLayout>
                  <c:x val="8.8626292466765094E-3"/>
                  <c:y val="-0.120313396255932"/>
                </c:manualLayout>
              </c:layout>
              <c:tx>
                <c:rich>
                  <a:bodyPr/>
                  <a:lstStyle/>
                  <a:p>
                    <a:r>
                      <a:rPr lang="en-US"/>
                      <a:t>18.18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CF8-4C95-9A1A-D1FE454FE5E8}"/>
                </c:ext>
              </c:extLst>
            </c:dLbl>
            <c:dLbl>
              <c:idx val="25"/>
              <c:layout>
                <c:manualLayout>
                  <c:x val="1.47710487444598E-3"/>
                  <c:y val="-8.1351097669082703E-2"/>
                </c:manualLayout>
              </c:layout>
              <c:tx>
                <c:rich>
                  <a:bodyPr/>
                  <a:lstStyle/>
                  <a:p>
                    <a:r>
                      <a:rPr lang="en-US"/>
                      <a:t>5.65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2CF8-4C95-9A1A-D1FE454FE5E8}"/>
                </c:ext>
              </c:extLst>
            </c:dLbl>
            <c:dLbl>
              <c:idx val="28"/>
              <c:layout>
                <c:manualLayout>
                  <c:x val="0"/>
                  <c:y val="-9.1705167648745894E-2"/>
                </c:manualLayout>
              </c:layout>
              <c:tx>
                <c:rich>
                  <a:bodyPr/>
                  <a:lstStyle/>
                  <a:p>
                    <a:r>
                      <a:rPr lang="en-US"/>
                      <a:t>41.4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2CF8-4C95-9A1A-D1FE454FE5E8}"/>
                </c:ext>
              </c:extLst>
            </c:dLbl>
            <c:spPr>
              <a:noFill/>
              <a:ln>
                <a:noFill/>
              </a:ln>
              <a:effectLst/>
            </c:spPr>
            <c:txPr>
              <a:bodyPr/>
              <a:lstStyle/>
              <a:p>
                <a:pPr>
                  <a:defRPr sz="1200">
                    <a:latin typeface="Avenir Light"/>
                    <a:cs typeface="Avenir Ligh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Sheet1!$P$145:$P$173</c:f>
              <c:numCache>
                <c:formatCode>General</c:formatCode>
                <c:ptCount val="29"/>
                <c:pt idx="1">
                  <c:v>89.4</c:v>
                </c:pt>
                <c:pt idx="4">
                  <c:v>82.4</c:v>
                </c:pt>
                <c:pt idx="7">
                  <c:v>69.3</c:v>
                </c:pt>
                <c:pt idx="10">
                  <c:v>83.6</c:v>
                </c:pt>
                <c:pt idx="13">
                  <c:v>70.400000000000006</c:v>
                </c:pt>
                <c:pt idx="16">
                  <c:v>76.7</c:v>
                </c:pt>
                <c:pt idx="19">
                  <c:v>57.1</c:v>
                </c:pt>
                <c:pt idx="22">
                  <c:v>69.5</c:v>
                </c:pt>
                <c:pt idx="25">
                  <c:v>57.1</c:v>
                </c:pt>
                <c:pt idx="28">
                  <c:v>72.900000000000006</c:v>
                </c:pt>
              </c:numCache>
            </c:numRef>
          </c:cat>
          <c:val>
            <c:numRef>
              <c:f>Sheet1!$R$179:$R$207</c:f>
              <c:numCache>
                <c:formatCode>General</c:formatCode>
                <c:ptCount val="29"/>
                <c:pt idx="4">
                  <c:v>11.3</c:v>
                </c:pt>
                <c:pt idx="7">
                  <c:v>13.65</c:v>
                </c:pt>
                <c:pt idx="10">
                  <c:v>5.9599999999999937</c:v>
                </c:pt>
                <c:pt idx="13">
                  <c:v>16.91</c:v>
                </c:pt>
                <c:pt idx="16">
                  <c:v>1.379999999999995</c:v>
                </c:pt>
                <c:pt idx="19">
                  <c:v>2.2800000000000011</c:v>
                </c:pt>
                <c:pt idx="22">
                  <c:v>14.93</c:v>
                </c:pt>
                <c:pt idx="25">
                  <c:v>5.35</c:v>
                </c:pt>
                <c:pt idx="28">
                  <c:v>7.6</c:v>
                </c:pt>
              </c:numCache>
            </c:numRef>
          </c:val>
          <c:extLst>
            <c:ext xmlns:c16="http://schemas.microsoft.com/office/drawing/2014/chart" uri="{C3380CC4-5D6E-409C-BE32-E72D297353CC}">
              <c16:uniqueId val="{00000030-2CF8-4C95-9A1A-D1FE454FE5E8}"/>
            </c:ext>
          </c:extLst>
        </c:ser>
        <c:dLbls>
          <c:showLegendKey val="0"/>
          <c:showVal val="0"/>
          <c:showCatName val="0"/>
          <c:showSerName val="0"/>
          <c:showPercent val="0"/>
          <c:showBubbleSize val="0"/>
        </c:dLbls>
        <c:gapWidth val="0"/>
        <c:overlap val="100"/>
        <c:axId val="-2134163736"/>
        <c:axId val="-2134160712"/>
      </c:barChart>
      <c:catAx>
        <c:axId val="-2134163736"/>
        <c:scaling>
          <c:orientation val="minMax"/>
        </c:scaling>
        <c:delete val="1"/>
        <c:axPos val="b"/>
        <c:numFmt formatCode="General" sourceLinked="1"/>
        <c:majorTickMark val="out"/>
        <c:minorTickMark val="none"/>
        <c:tickLblPos val="nextTo"/>
        <c:crossAx val="-2134160712"/>
        <c:crosses val="autoZero"/>
        <c:auto val="1"/>
        <c:lblAlgn val="ctr"/>
        <c:lblOffset val="100"/>
        <c:noMultiLvlLbl val="0"/>
      </c:catAx>
      <c:valAx>
        <c:axId val="-2134160712"/>
        <c:scaling>
          <c:orientation val="minMax"/>
          <c:max val="100"/>
        </c:scaling>
        <c:delete val="0"/>
        <c:axPos val="l"/>
        <c:majorGridlines>
          <c:spPr>
            <a:ln>
              <a:noFill/>
            </a:ln>
          </c:spPr>
        </c:majorGridlines>
        <c:numFmt formatCode="General" sourceLinked="1"/>
        <c:majorTickMark val="out"/>
        <c:minorTickMark val="none"/>
        <c:tickLblPos val="nextTo"/>
        <c:crossAx val="-2134163736"/>
        <c:crosses val="autoZero"/>
        <c:crossBetween val="between"/>
      </c:valAx>
    </c:plotArea>
    <c:legend>
      <c:legendPos val="r"/>
      <c:layout>
        <c:manualLayout>
          <c:xMode val="edge"/>
          <c:yMode val="edge"/>
          <c:x val="1.05176845508787E-3"/>
          <c:y val="0.168736253009696"/>
          <c:w val="0.15097186522290301"/>
          <c:h val="0.588499054702595"/>
        </c:manualLayout>
      </c:layout>
      <c:overlay val="0"/>
      <c:txPr>
        <a:bodyPr/>
        <a:lstStyle/>
        <a:p>
          <a:pPr>
            <a:defRPr sz="1400" baseline="0">
              <a:latin typeface="Avenir Light"/>
            </a:defRPr>
          </a:pPr>
          <a:endParaRPr lang="en-US"/>
        </a:p>
      </c:txPr>
    </c:legend>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v>LOC</c:v>
          </c:tx>
          <c:spPr>
            <a:ln w="38100">
              <a:solidFill>
                <a:schemeClr val="tx2">
                  <a:lumMod val="60000"/>
                  <a:lumOff val="40000"/>
                </a:schemeClr>
              </a:solidFill>
            </a:ln>
          </c:spPr>
          <c:marker>
            <c:symbol val="diamond"/>
            <c:size val="8"/>
            <c:spPr>
              <a:solidFill>
                <a:schemeClr val="tx2">
                  <a:lumMod val="60000"/>
                  <a:lumOff val="40000"/>
                </a:schemeClr>
              </a:solidFill>
              <a:ln>
                <a:noFill/>
              </a:ln>
            </c:spPr>
          </c:marker>
          <c:dLbls>
            <c:dLbl>
              <c:idx val="0"/>
              <c:delete val="1"/>
              <c:extLst>
                <c:ext xmlns:c15="http://schemas.microsoft.com/office/drawing/2012/chart" uri="{CE6537A1-D6FC-4f65-9D91-7224C49458BB}"/>
                <c:ext xmlns:c16="http://schemas.microsoft.com/office/drawing/2014/chart" uri="{C3380CC4-5D6E-409C-BE32-E72D297353CC}">
                  <c16:uniqueId val="{00000000-8654-4BE4-8EE1-8BEFE2985334}"/>
                </c:ext>
              </c:extLst>
            </c:dLbl>
            <c:dLbl>
              <c:idx val="1"/>
              <c:delete val="1"/>
              <c:extLst>
                <c:ext xmlns:c15="http://schemas.microsoft.com/office/drawing/2012/chart" uri="{CE6537A1-D6FC-4f65-9D91-7224C49458BB}"/>
                <c:ext xmlns:c16="http://schemas.microsoft.com/office/drawing/2014/chart" uri="{C3380CC4-5D6E-409C-BE32-E72D297353CC}">
                  <c16:uniqueId val="{00000001-8654-4BE4-8EE1-8BEFE2985334}"/>
                </c:ext>
              </c:extLst>
            </c:dLbl>
            <c:dLbl>
              <c:idx val="2"/>
              <c:delete val="1"/>
              <c:extLst>
                <c:ext xmlns:c15="http://schemas.microsoft.com/office/drawing/2012/chart" uri="{CE6537A1-D6FC-4f65-9D91-7224C49458BB}"/>
                <c:ext xmlns:c16="http://schemas.microsoft.com/office/drawing/2014/chart" uri="{C3380CC4-5D6E-409C-BE32-E72D297353CC}">
                  <c16:uniqueId val="{00000002-8654-4BE4-8EE1-8BEFE2985334}"/>
                </c:ext>
              </c:extLst>
            </c:dLbl>
            <c:dLbl>
              <c:idx val="3"/>
              <c:delete val="1"/>
              <c:extLst>
                <c:ext xmlns:c15="http://schemas.microsoft.com/office/drawing/2012/chart" uri="{CE6537A1-D6FC-4f65-9D91-7224C49458BB}"/>
                <c:ext xmlns:c16="http://schemas.microsoft.com/office/drawing/2014/chart" uri="{C3380CC4-5D6E-409C-BE32-E72D297353CC}">
                  <c16:uniqueId val="{00000003-8654-4BE4-8EE1-8BEFE2985334}"/>
                </c:ext>
              </c:extLst>
            </c:dLbl>
            <c:dLbl>
              <c:idx val="4"/>
              <c:delete val="1"/>
              <c:extLst>
                <c:ext xmlns:c15="http://schemas.microsoft.com/office/drawing/2012/chart" uri="{CE6537A1-D6FC-4f65-9D91-7224C49458BB}"/>
                <c:ext xmlns:c16="http://schemas.microsoft.com/office/drawing/2014/chart" uri="{C3380CC4-5D6E-409C-BE32-E72D297353CC}">
                  <c16:uniqueId val="{00000004-8654-4BE4-8EE1-8BEFE2985334}"/>
                </c:ext>
              </c:extLst>
            </c:dLbl>
            <c:dLbl>
              <c:idx val="5"/>
              <c:layout>
                <c:manualLayout>
                  <c:x val="-8.5286653217934494E-2"/>
                  <c:y val="-2.717391304347829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54-4BE4-8EE1-8BEFE2985334}"/>
                </c:ext>
              </c:extLst>
            </c:dLbl>
            <c:dLbl>
              <c:idx val="6"/>
              <c:layout>
                <c:manualLayout>
                  <c:x val="-1.7904438081603601E-2"/>
                  <c:y val="-4.0760869565217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654-4BE4-8EE1-8BEFE2985334}"/>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Sheet1!$M$275:$S$275</c:f>
              <c:numCache>
                <c:formatCode>General</c:formatCode>
                <c:ptCount val="7"/>
                <c:pt idx="0">
                  <c:v>17.489999999999998</c:v>
                </c:pt>
                <c:pt idx="1">
                  <c:v>19.09</c:v>
                </c:pt>
                <c:pt idx="2">
                  <c:v>25.65</c:v>
                </c:pt>
                <c:pt idx="3">
                  <c:v>29.37</c:v>
                </c:pt>
                <c:pt idx="4">
                  <c:v>40.99</c:v>
                </c:pt>
                <c:pt idx="5">
                  <c:v>56.37</c:v>
                </c:pt>
                <c:pt idx="6">
                  <c:v>60.36</c:v>
                </c:pt>
              </c:numCache>
            </c:numRef>
          </c:val>
          <c:smooth val="0"/>
          <c:extLst>
            <c:ext xmlns:c16="http://schemas.microsoft.com/office/drawing/2014/chart" uri="{C3380CC4-5D6E-409C-BE32-E72D297353CC}">
              <c16:uniqueId val="{00000007-8654-4BE4-8EE1-8BEFE2985334}"/>
            </c:ext>
          </c:extLst>
        </c:ser>
        <c:ser>
          <c:idx val="1"/>
          <c:order val="1"/>
          <c:tx>
            <c:v>ORG</c:v>
          </c:tx>
          <c:spPr>
            <a:ln w="38100">
              <a:solidFill>
                <a:schemeClr val="accent3">
                  <a:lumMod val="75000"/>
                </a:schemeClr>
              </a:solidFill>
            </a:ln>
          </c:spPr>
          <c:marker>
            <c:symbol val="circle"/>
            <c:size val="8"/>
            <c:spPr>
              <a:solidFill>
                <a:schemeClr val="accent3"/>
              </a:solidFill>
              <a:ln>
                <a:noFill/>
              </a:ln>
            </c:spPr>
          </c:marker>
          <c:dLbls>
            <c:dLbl>
              <c:idx val="0"/>
              <c:delete val="1"/>
              <c:extLst>
                <c:ext xmlns:c15="http://schemas.microsoft.com/office/drawing/2012/chart" uri="{CE6537A1-D6FC-4f65-9D91-7224C49458BB}"/>
                <c:ext xmlns:c16="http://schemas.microsoft.com/office/drawing/2014/chart" uri="{C3380CC4-5D6E-409C-BE32-E72D297353CC}">
                  <c16:uniqueId val="{00000008-8654-4BE4-8EE1-8BEFE2985334}"/>
                </c:ext>
              </c:extLst>
            </c:dLbl>
            <c:dLbl>
              <c:idx val="1"/>
              <c:delete val="1"/>
              <c:extLst>
                <c:ext xmlns:c15="http://schemas.microsoft.com/office/drawing/2012/chart" uri="{CE6537A1-D6FC-4f65-9D91-7224C49458BB}"/>
                <c:ext xmlns:c16="http://schemas.microsoft.com/office/drawing/2014/chart" uri="{C3380CC4-5D6E-409C-BE32-E72D297353CC}">
                  <c16:uniqueId val="{00000009-8654-4BE4-8EE1-8BEFE2985334}"/>
                </c:ext>
              </c:extLst>
            </c:dLbl>
            <c:dLbl>
              <c:idx val="2"/>
              <c:delete val="1"/>
              <c:extLst>
                <c:ext xmlns:c15="http://schemas.microsoft.com/office/drawing/2012/chart" uri="{CE6537A1-D6FC-4f65-9D91-7224C49458BB}"/>
                <c:ext xmlns:c16="http://schemas.microsoft.com/office/drawing/2014/chart" uri="{C3380CC4-5D6E-409C-BE32-E72D297353CC}">
                  <c16:uniqueId val="{0000000A-8654-4BE4-8EE1-8BEFE2985334}"/>
                </c:ext>
              </c:extLst>
            </c:dLbl>
            <c:dLbl>
              <c:idx val="3"/>
              <c:delete val="1"/>
              <c:extLst>
                <c:ext xmlns:c15="http://schemas.microsoft.com/office/drawing/2012/chart" uri="{CE6537A1-D6FC-4f65-9D91-7224C49458BB}"/>
                <c:ext xmlns:c16="http://schemas.microsoft.com/office/drawing/2014/chart" uri="{C3380CC4-5D6E-409C-BE32-E72D297353CC}">
                  <c16:uniqueId val="{0000000B-8654-4BE4-8EE1-8BEFE2985334}"/>
                </c:ext>
              </c:extLst>
            </c:dLbl>
            <c:dLbl>
              <c:idx val="4"/>
              <c:delete val="1"/>
              <c:extLst>
                <c:ext xmlns:c15="http://schemas.microsoft.com/office/drawing/2012/chart" uri="{CE6537A1-D6FC-4f65-9D91-7224C49458BB}"/>
                <c:ext xmlns:c16="http://schemas.microsoft.com/office/drawing/2014/chart" uri="{C3380CC4-5D6E-409C-BE32-E72D297353CC}">
                  <c16:uniqueId val="{0000000C-8654-4BE4-8EE1-8BEFE2985334}"/>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Sheet1!$M$276:$S$276</c:f>
              <c:numCache>
                <c:formatCode>General</c:formatCode>
                <c:ptCount val="7"/>
                <c:pt idx="0">
                  <c:v>7.24</c:v>
                </c:pt>
                <c:pt idx="1">
                  <c:v>7.1499999999999986</c:v>
                </c:pt>
                <c:pt idx="2">
                  <c:v>15.08</c:v>
                </c:pt>
                <c:pt idx="3">
                  <c:v>20.87</c:v>
                </c:pt>
                <c:pt idx="4">
                  <c:v>30.34</c:v>
                </c:pt>
                <c:pt idx="5">
                  <c:v>48.87</c:v>
                </c:pt>
                <c:pt idx="6">
                  <c:v>53.92</c:v>
                </c:pt>
              </c:numCache>
            </c:numRef>
          </c:val>
          <c:smooth val="0"/>
          <c:extLst>
            <c:ext xmlns:c16="http://schemas.microsoft.com/office/drawing/2014/chart" uri="{C3380CC4-5D6E-409C-BE32-E72D297353CC}">
              <c16:uniqueId val="{0000000D-8654-4BE4-8EE1-8BEFE2985334}"/>
            </c:ext>
          </c:extLst>
        </c:ser>
        <c:ser>
          <c:idx val="2"/>
          <c:order val="2"/>
          <c:tx>
            <c:v>PER</c:v>
          </c:tx>
          <c:spPr>
            <a:ln w="38100">
              <a:solidFill>
                <a:schemeClr val="tx2"/>
              </a:solidFill>
            </a:ln>
          </c:spPr>
          <c:marker>
            <c:symbol val="triangle"/>
            <c:size val="8"/>
            <c:spPr>
              <a:solidFill>
                <a:schemeClr val="tx2"/>
              </a:solidFill>
              <a:ln>
                <a:noFill/>
              </a:ln>
            </c:spPr>
          </c:marker>
          <c:dLbls>
            <c:dLbl>
              <c:idx val="0"/>
              <c:delete val="1"/>
              <c:extLst>
                <c:ext xmlns:c15="http://schemas.microsoft.com/office/drawing/2012/chart" uri="{CE6537A1-D6FC-4f65-9D91-7224C49458BB}"/>
                <c:ext xmlns:c16="http://schemas.microsoft.com/office/drawing/2014/chart" uri="{C3380CC4-5D6E-409C-BE32-E72D297353CC}">
                  <c16:uniqueId val="{0000000E-8654-4BE4-8EE1-8BEFE2985334}"/>
                </c:ext>
              </c:extLst>
            </c:dLbl>
            <c:dLbl>
              <c:idx val="1"/>
              <c:delete val="1"/>
              <c:extLst>
                <c:ext xmlns:c15="http://schemas.microsoft.com/office/drawing/2012/chart" uri="{CE6537A1-D6FC-4f65-9D91-7224C49458BB}"/>
                <c:ext xmlns:c16="http://schemas.microsoft.com/office/drawing/2014/chart" uri="{C3380CC4-5D6E-409C-BE32-E72D297353CC}">
                  <c16:uniqueId val="{0000000F-8654-4BE4-8EE1-8BEFE2985334}"/>
                </c:ext>
              </c:extLst>
            </c:dLbl>
            <c:dLbl>
              <c:idx val="2"/>
              <c:delete val="1"/>
              <c:extLst>
                <c:ext xmlns:c15="http://schemas.microsoft.com/office/drawing/2012/chart" uri="{CE6537A1-D6FC-4f65-9D91-7224C49458BB}"/>
                <c:ext xmlns:c16="http://schemas.microsoft.com/office/drawing/2014/chart" uri="{C3380CC4-5D6E-409C-BE32-E72D297353CC}">
                  <c16:uniqueId val="{00000010-8654-4BE4-8EE1-8BEFE2985334}"/>
                </c:ext>
              </c:extLst>
            </c:dLbl>
            <c:dLbl>
              <c:idx val="3"/>
              <c:delete val="1"/>
              <c:extLst>
                <c:ext xmlns:c15="http://schemas.microsoft.com/office/drawing/2012/chart" uri="{CE6537A1-D6FC-4f65-9D91-7224C49458BB}"/>
                <c:ext xmlns:c16="http://schemas.microsoft.com/office/drawing/2014/chart" uri="{C3380CC4-5D6E-409C-BE32-E72D297353CC}">
                  <c16:uniqueId val="{00000011-8654-4BE4-8EE1-8BEFE2985334}"/>
                </c:ext>
              </c:extLst>
            </c:dLbl>
            <c:dLbl>
              <c:idx val="4"/>
              <c:delete val="1"/>
              <c:extLst>
                <c:ext xmlns:c15="http://schemas.microsoft.com/office/drawing/2012/chart" uri="{CE6537A1-D6FC-4f65-9D91-7224C49458BB}"/>
                <c:ext xmlns:c16="http://schemas.microsoft.com/office/drawing/2014/chart" uri="{C3380CC4-5D6E-409C-BE32-E72D297353CC}">
                  <c16:uniqueId val="{00000012-8654-4BE4-8EE1-8BEFE2985334}"/>
                </c:ext>
              </c:extLst>
            </c:dLbl>
            <c:dLbl>
              <c:idx val="5"/>
              <c:layout>
                <c:manualLayout>
                  <c:x val="-4.5643939393939403E-2"/>
                  <c:y val="-6.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654-4BE4-8EE1-8BEFE2985334}"/>
                </c:ext>
              </c:extLst>
            </c:dLbl>
            <c:dLbl>
              <c:idx val="6"/>
              <c:layout>
                <c:manualLayout>
                  <c:x val="-3.1869834710743797E-2"/>
                  <c:y val="-0.1005434782608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654-4BE4-8EE1-8BEFE2985334}"/>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Sheet1!$M$277:$S$277</c:f>
              <c:numCache>
                <c:formatCode>General</c:formatCode>
                <c:ptCount val="7"/>
                <c:pt idx="0">
                  <c:v>13.15</c:v>
                </c:pt>
                <c:pt idx="1">
                  <c:v>20.170000000000002</c:v>
                </c:pt>
                <c:pt idx="2">
                  <c:v>28.51</c:v>
                </c:pt>
                <c:pt idx="3">
                  <c:v>27.56</c:v>
                </c:pt>
                <c:pt idx="4">
                  <c:v>34.31</c:v>
                </c:pt>
                <c:pt idx="5">
                  <c:v>60.52</c:v>
                </c:pt>
                <c:pt idx="6">
                  <c:v>60.99</c:v>
                </c:pt>
              </c:numCache>
            </c:numRef>
          </c:val>
          <c:smooth val="0"/>
          <c:extLst>
            <c:ext xmlns:c16="http://schemas.microsoft.com/office/drawing/2014/chart" uri="{C3380CC4-5D6E-409C-BE32-E72D297353CC}">
              <c16:uniqueId val="{00000015-8654-4BE4-8EE1-8BEFE2985334}"/>
            </c:ext>
          </c:extLst>
        </c:ser>
        <c:ser>
          <c:idx val="3"/>
          <c:order val="3"/>
          <c:tx>
            <c:v>Average</c:v>
          </c:tx>
          <c:spPr>
            <a:ln w="38100">
              <a:solidFill>
                <a:schemeClr val="accent6"/>
              </a:solidFill>
            </a:ln>
          </c:spPr>
          <c:marker>
            <c:symbol val="square"/>
            <c:size val="8"/>
            <c:spPr>
              <a:solidFill>
                <a:schemeClr val="accent6"/>
              </a:solidFill>
              <a:ln>
                <a:noFill/>
              </a:ln>
            </c:spPr>
          </c:marker>
          <c:dLbls>
            <c:dLbl>
              <c:idx val="0"/>
              <c:delete val="1"/>
              <c:extLst>
                <c:ext xmlns:c15="http://schemas.microsoft.com/office/drawing/2012/chart" uri="{CE6537A1-D6FC-4f65-9D91-7224C49458BB}"/>
                <c:ext xmlns:c16="http://schemas.microsoft.com/office/drawing/2014/chart" uri="{C3380CC4-5D6E-409C-BE32-E72D297353CC}">
                  <c16:uniqueId val="{00000016-8654-4BE4-8EE1-8BEFE2985334}"/>
                </c:ext>
              </c:extLst>
            </c:dLbl>
            <c:dLbl>
              <c:idx val="1"/>
              <c:delete val="1"/>
              <c:extLst>
                <c:ext xmlns:c15="http://schemas.microsoft.com/office/drawing/2012/chart" uri="{CE6537A1-D6FC-4f65-9D91-7224C49458BB}"/>
                <c:ext xmlns:c16="http://schemas.microsoft.com/office/drawing/2014/chart" uri="{C3380CC4-5D6E-409C-BE32-E72D297353CC}">
                  <c16:uniqueId val="{00000017-8654-4BE4-8EE1-8BEFE2985334}"/>
                </c:ext>
              </c:extLst>
            </c:dLbl>
            <c:dLbl>
              <c:idx val="2"/>
              <c:delete val="1"/>
              <c:extLst>
                <c:ext xmlns:c15="http://schemas.microsoft.com/office/drawing/2012/chart" uri="{CE6537A1-D6FC-4f65-9D91-7224C49458BB}"/>
                <c:ext xmlns:c16="http://schemas.microsoft.com/office/drawing/2014/chart" uri="{C3380CC4-5D6E-409C-BE32-E72D297353CC}">
                  <c16:uniqueId val="{00000018-8654-4BE4-8EE1-8BEFE2985334}"/>
                </c:ext>
              </c:extLst>
            </c:dLbl>
            <c:dLbl>
              <c:idx val="3"/>
              <c:delete val="1"/>
              <c:extLst>
                <c:ext xmlns:c15="http://schemas.microsoft.com/office/drawing/2012/chart" uri="{CE6537A1-D6FC-4f65-9D91-7224C49458BB}"/>
                <c:ext xmlns:c16="http://schemas.microsoft.com/office/drawing/2014/chart" uri="{C3380CC4-5D6E-409C-BE32-E72D297353CC}">
                  <c16:uniqueId val="{00000019-8654-4BE4-8EE1-8BEFE2985334}"/>
                </c:ext>
              </c:extLst>
            </c:dLbl>
            <c:dLbl>
              <c:idx val="4"/>
              <c:delete val="1"/>
              <c:extLst>
                <c:ext xmlns:c15="http://schemas.microsoft.com/office/drawing/2012/chart" uri="{CE6537A1-D6FC-4f65-9D91-7224C49458BB}"/>
                <c:ext xmlns:c16="http://schemas.microsoft.com/office/drawing/2014/chart" uri="{C3380CC4-5D6E-409C-BE32-E72D297353CC}">
                  <c16:uniqueId val="{0000001A-8654-4BE4-8EE1-8BEFE2985334}"/>
                </c:ext>
              </c:extLst>
            </c:dLbl>
            <c:dLbl>
              <c:idx val="5"/>
              <c:layout>
                <c:manualLayout>
                  <c:x val="-7.8357438016528905E-2"/>
                  <c:y val="-5.16304347826087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654-4BE4-8EE1-8BEFE2985334}"/>
                </c:ext>
              </c:extLst>
            </c:dLbl>
            <c:dLbl>
              <c:idx val="6"/>
              <c:layout>
                <c:manualLayout>
                  <c:x val="-4.3217609162492301E-3"/>
                  <c:y val="2.44565217391304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654-4BE4-8EE1-8BEFE2985334}"/>
                </c:ext>
              </c:extLst>
            </c:dLbl>
            <c:spPr>
              <a:noFill/>
              <a:ln>
                <a:noFill/>
              </a:ln>
              <a:effectLst/>
            </c:spPr>
            <c:txPr>
              <a:bodyPr/>
              <a:lstStyle/>
              <a:p>
                <a:pPr>
                  <a:defRPr b="1">
                    <a:solidFill>
                      <a:srgbClr val="CC66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Sheet1!$M$278:$S$278</c:f>
              <c:numCache>
                <c:formatCode>General</c:formatCode>
                <c:ptCount val="7"/>
                <c:pt idx="0">
                  <c:v>14.87</c:v>
                </c:pt>
                <c:pt idx="1">
                  <c:v>17.57</c:v>
                </c:pt>
                <c:pt idx="2">
                  <c:v>24.45</c:v>
                </c:pt>
                <c:pt idx="3">
                  <c:v>27.47</c:v>
                </c:pt>
                <c:pt idx="4">
                  <c:v>37.46</c:v>
                </c:pt>
                <c:pt idx="5">
                  <c:v>57.19</c:v>
                </c:pt>
                <c:pt idx="6">
                  <c:v>60.12</c:v>
                </c:pt>
              </c:numCache>
            </c:numRef>
          </c:val>
          <c:smooth val="0"/>
          <c:extLst>
            <c:ext xmlns:c16="http://schemas.microsoft.com/office/drawing/2014/chart" uri="{C3380CC4-5D6E-409C-BE32-E72D297353CC}">
              <c16:uniqueId val="{0000001D-8654-4BE4-8EE1-8BEFE2985334}"/>
            </c:ext>
          </c:extLst>
        </c:ser>
        <c:dLbls>
          <c:dLblPos val="t"/>
          <c:showLegendKey val="0"/>
          <c:showVal val="1"/>
          <c:showCatName val="0"/>
          <c:showSerName val="0"/>
          <c:showPercent val="0"/>
          <c:showBubbleSize val="0"/>
        </c:dLbls>
        <c:marker val="1"/>
        <c:smooth val="0"/>
        <c:axId val="-2103135928"/>
        <c:axId val="-2067239064"/>
      </c:lineChart>
      <c:catAx>
        <c:axId val="-2103135928"/>
        <c:scaling>
          <c:orientation val="minMax"/>
        </c:scaling>
        <c:delete val="0"/>
        <c:axPos val="b"/>
        <c:majorTickMark val="none"/>
        <c:minorTickMark val="none"/>
        <c:tickLblPos val="none"/>
        <c:crossAx val="-2067239064"/>
        <c:crosses val="autoZero"/>
        <c:auto val="1"/>
        <c:lblAlgn val="ctr"/>
        <c:lblOffset val="100"/>
        <c:noMultiLvlLbl val="0"/>
      </c:catAx>
      <c:valAx>
        <c:axId val="-2067239064"/>
        <c:scaling>
          <c:orientation val="minMax"/>
        </c:scaling>
        <c:delete val="0"/>
        <c:axPos val="l"/>
        <c:numFmt formatCode="General" sourceLinked="1"/>
        <c:majorTickMark val="out"/>
        <c:minorTickMark val="none"/>
        <c:tickLblPos val="nextTo"/>
        <c:crossAx val="-2103135928"/>
        <c:crosses val="autoZero"/>
        <c:crossBetween val="between"/>
      </c:valAx>
    </c:plotArea>
    <c:legend>
      <c:legendPos val="r"/>
      <c:overlay val="0"/>
      <c:txPr>
        <a:bodyPr/>
        <a:lstStyle/>
        <a:p>
          <a:pPr>
            <a:defRPr sz="1600"/>
          </a:pPr>
          <a:endParaRPr lang="en-US"/>
        </a:p>
      </c:txPr>
    </c:legend>
    <c:plotVisOnly val="1"/>
    <c:dispBlanksAs val="gap"/>
    <c:showDLblsOverMax val="0"/>
  </c:chart>
  <c:txPr>
    <a:bodyPr/>
    <a:lstStyle/>
    <a:p>
      <a:pPr>
        <a:defRPr sz="1200">
          <a:latin typeface="Avenir Book"/>
          <a:cs typeface="Avenir Book"/>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972353478252901E-2"/>
          <c:y val="4.96688741721854E-2"/>
          <c:w val="0.88924915693880902"/>
          <c:h val="0.83283229910830703"/>
        </c:manualLayout>
      </c:layout>
      <c:barChart>
        <c:barDir val="col"/>
        <c:grouping val="stacked"/>
        <c:varyColors val="0"/>
        <c:ser>
          <c:idx val="1"/>
          <c:order val="0"/>
          <c:tx>
            <c:v>WordAlign</c:v>
          </c:tx>
          <c:spPr>
            <a:solidFill>
              <a:schemeClr val="accent6">
                <a:lumMod val="75000"/>
              </a:schemeClr>
            </a:solidFill>
          </c:spPr>
          <c:invertIfNegative val="0"/>
          <c:dLbls>
            <c:delete val="1"/>
          </c:dLbls>
          <c:val>
            <c:numRef>
              <c:f>Sheet1!$P$212:$P$229</c:f>
              <c:numCache>
                <c:formatCode>General</c:formatCode>
                <c:ptCount val="18"/>
                <c:pt idx="1">
                  <c:v>80.099999999999994</c:v>
                </c:pt>
                <c:pt idx="5">
                  <c:v>81.010000000000005</c:v>
                </c:pt>
                <c:pt idx="9">
                  <c:v>77.959999999999994</c:v>
                </c:pt>
              </c:numCache>
            </c:numRef>
          </c:val>
          <c:extLst>
            <c:ext xmlns:c16="http://schemas.microsoft.com/office/drawing/2014/chart" uri="{C3380CC4-5D6E-409C-BE32-E72D297353CC}">
              <c16:uniqueId val="{00000000-CCC2-4530-B1CB-9B712B9324CC}"/>
            </c:ext>
          </c:extLst>
        </c:ser>
        <c:ser>
          <c:idx val="2"/>
          <c:order val="1"/>
          <c:tx>
            <c:v>MonoEmb</c:v>
          </c:tx>
          <c:spPr>
            <a:solidFill>
              <a:schemeClr val="tx2"/>
            </a:solidFill>
          </c:spPr>
          <c:invertIfNegative val="0"/>
          <c:dLbls>
            <c:delete val="1"/>
          </c:dLbls>
          <c:val>
            <c:numRef>
              <c:f>Sheet1!$Q$212:$Q$229</c:f>
              <c:numCache>
                <c:formatCode>General</c:formatCode>
                <c:ptCount val="18"/>
                <c:pt idx="2">
                  <c:v>76.900000000000006</c:v>
                </c:pt>
                <c:pt idx="6">
                  <c:v>76.34</c:v>
                </c:pt>
                <c:pt idx="10">
                  <c:v>72.5</c:v>
                </c:pt>
                <c:pt idx="13">
                  <c:v>75.900000000000006</c:v>
                </c:pt>
                <c:pt idx="16">
                  <c:v>79.81</c:v>
                </c:pt>
              </c:numCache>
            </c:numRef>
          </c:val>
          <c:extLst>
            <c:ext xmlns:c16="http://schemas.microsoft.com/office/drawing/2014/chart" uri="{C3380CC4-5D6E-409C-BE32-E72D297353CC}">
              <c16:uniqueId val="{00000001-CCC2-4530-B1CB-9B712B9324CC}"/>
            </c:ext>
          </c:extLst>
        </c:ser>
        <c:ser>
          <c:idx val="3"/>
          <c:order val="2"/>
          <c:tx>
            <c:v>Ours</c:v>
          </c:tx>
          <c:spPr>
            <a:solidFill>
              <a:schemeClr val="bg1">
                <a:lumMod val="65000"/>
              </a:schemeClr>
            </a:solidFill>
            <a:effectLst/>
          </c:spPr>
          <c:invertIfNegative val="0"/>
          <c:dLbls>
            <c:dLbl>
              <c:idx val="3"/>
              <c:layout>
                <c:manualLayout>
                  <c:x val="0"/>
                  <c:y val="-0.287029348604152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C2-4530-B1CB-9B712B9324CC}"/>
                </c:ext>
              </c:extLst>
            </c:dLbl>
            <c:dLbl>
              <c:idx val="7"/>
              <c:layout>
                <c:manualLayout>
                  <c:x val="-1.9778812951087698E-3"/>
                  <c:y val="-0.290303397390011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C2-4530-B1CB-9B712B9324CC}"/>
                </c:ext>
              </c:extLst>
            </c:dLbl>
            <c:dLbl>
              <c:idx val="10"/>
              <c:layout>
                <c:manualLayout>
                  <c:x val="-7.2520259286190799E-17"/>
                  <c:y val="-0.3901437371663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C2-4530-B1CB-9B712B9324CC}"/>
                </c:ext>
              </c:extLst>
            </c:dLbl>
            <c:dLbl>
              <c:idx val="11"/>
              <c:layout>
                <c:manualLayout>
                  <c:x val="2.05338775834892E-3"/>
                  <c:y val="-0.237762237762238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C2-4530-B1CB-9B712B9324CC}"/>
                </c:ext>
              </c:extLst>
            </c:dLbl>
            <c:dLbl>
              <c:idx val="13"/>
              <c:layout>
                <c:manualLayout>
                  <c:x val="0"/>
                  <c:y val="-0.410677618069815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CC2-4530-B1CB-9B712B9324CC}"/>
                </c:ext>
              </c:extLst>
            </c:dLbl>
            <c:dLbl>
              <c:idx val="14"/>
              <c:layout>
                <c:manualLayout>
                  <c:x val="-2.05338775834892E-3"/>
                  <c:y val="-0.258741258741258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CC2-4530-B1CB-9B712B9324CC}"/>
                </c:ext>
              </c:extLst>
            </c:dLbl>
            <c:dLbl>
              <c:idx val="16"/>
              <c:layout>
                <c:manualLayout>
                  <c:x val="0"/>
                  <c:y val="-0.369609856262833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CC2-4530-B1CB-9B712B9324CC}"/>
                </c:ext>
              </c:extLst>
            </c:dLbl>
            <c:dLbl>
              <c:idx val="17"/>
              <c:layout>
                <c:manualLayout>
                  <c:x val="-2.05338775834892E-3"/>
                  <c:y val="-0.3566439072738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CC2-4530-B1CB-9B712B9324CC}"/>
                </c:ext>
              </c:extLst>
            </c:dLbl>
            <c:dLbl>
              <c:idx val="19"/>
              <c:layout>
                <c:manualLayout>
                  <c:x val="0"/>
                  <c:y val="-0.3901437371663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CC2-4530-B1CB-9B712B9324CC}"/>
                </c:ext>
              </c:extLst>
            </c:dLbl>
            <c:spPr>
              <a:noFill/>
              <a:ln>
                <a:noFill/>
              </a:ln>
              <a:effectLst/>
            </c:spPr>
            <c:txPr>
              <a:bodyPr/>
              <a:lstStyle/>
              <a:p>
                <a:pPr>
                  <a:defRPr>
                    <a:latin typeface="Avenir Book"/>
                    <a:cs typeface="Avenir Book"/>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Sheet1!$R$212:$R$229</c:f>
              <c:numCache>
                <c:formatCode>General</c:formatCode>
                <c:ptCount val="18"/>
                <c:pt idx="3">
                  <c:v>81.37</c:v>
                </c:pt>
                <c:pt idx="7">
                  <c:v>81.45</c:v>
                </c:pt>
                <c:pt idx="11">
                  <c:v>79.650000000000006</c:v>
                </c:pt>
                <c:pt idx="14">
                  <c:v>79.790000000000006</c:v>
                </c:pt>
                <c:pt idx="17">
                  <c:v>84.55</c:v>
                </c:pt>
              </c:numCache>
            </c:numRef>
          </c:val>
          <c:extLst>
            <c:ext xmlns:c16="http://schemas.microsoft.com/office/drawing/2014/chart" uri="{C3380CC4-5D6E-409C-BE32-E72D297353CC}">
              <c16:uniqueId val="{0000000B-CCC2-4530-B1CB-9B712B9324CC}"/>
            </c:ext>
          </c:extLst>
        </c:ser>
        <c:dLbls>
          <c:showLegendKey val="0"/>
          <c:showVal val="1"/>
          <c:showCatName val="0"/>
          <c:showSerName val="0"/>
          <c:showPercent val="0"/>
          <c:showBubbleSize val="0"/>
        </c:dLbls>
        <c:gapWidth val="0"/>
        <c:overlap val="100"/>
        <c:axId val="-2129238552"/>
        <c:axId val="-2129235752"/>
      </c:barChart>
      <c:catAx>
        <c:axId val="-2129238552"/>
        <c:scaling>
          <c:orientation val="minMax"/>
        </c:scaling>
        <c:delete val="0"/>
        <c:axPos val="b"/>
        <c:numFmt formatCode="General" sourceLinked="1"/>
        <c:majorTickMark val="none"/>
        <c:minorTickMark val="none"/>
        <c:tickLblPos val="none"/>
        <c:crossAx val="-2129235752"/>
        <c:crosses val="autoZero"/>
        <c:auto val="1"/>
        <c:lblAlgn val="ctr"/>
        <c:lblOffset val="100"/>
        <c:noMultiLvlLbl val="0"/>
      </c:catAx>
      <c:valAx>
        <c:axId val="-2129235752"/>
        <c:scaling>
          <c:orientation val="minMax"/>
          <c:min val="70"/>
        </c:scaling>
        <c:delete val="0"/>
        <c:axPos val="l"/>
        <c:majorGridlines>
          <c:spPr>
            <a:ln>
              <a:solidFill>
                <a:srgbClr val="FFFFFF">
                  <a:lumMod val="75000"/>
                </a:srgbClr>
              </a:solidFill>
            </a:ln>
          </c:spPr>
        </c:majorGridlines>
        <c:title>
          <c:tx>
            <c:rich>
              <a:bodyPr rot="-5400000" vert="horz"/>
              <a:lstStyle/>
              <a:p>
                <a:pPr>
                  <a:defRPr sz="1200" b="0">
                    <a:latin typeface="Avenir Book"/>
                    <a:cs typeface="Avenir Book"/>
                  </a:defRPr>
                </a:pPr>
                <a:r>
                  <a:rPr lang="en-US" sz="1200" b="0">
                    <a:latin typeface="Avenir Book"/>
                    <a:cs typeface="Avenir Book"/>
                  </a:rPr>
                  <a:t>Precision</a:t>
                </a:r>
                <a:r>
                  <a:rPr lang="en-US" sz="1200" b="0" baseline="0">
                    <a:latin typeface="Avenir Book"/>
                    <a:cs typeface="Avenir Book"/>
                  </a:rPr>
                  <a:t>@1</a:t>
                </a:r>
                <a:endParaRPr lang="en-US" sz="1200" b="0">
                  <a:latin typeface="Avenir Book"/>
                  <a:cs typeface="Avenir Book"/>
                </a:endParaRPr>
              </a:p>
            </c:rich>
          </c:tx>
          <c:overlay val="0"/>
        </c:title>
        <c:numFmt formatCode="General" sourceLinked="1"/>
        <c:majorTickMark val="out"/>
        <c:minorTickMark val="none"/>
        <c:tickLblPos val="nextTo"/>
        <c:txPr>
          <a:bodyPr/>
          <a:lstStyle/>
          <a:p>
            <a:pPr>
              <a:defRPr sz="1000">
                <a:latin typeface="Avenir Book"/>
                <a:cs typeface="Avenir Book"/>
              </a:defRPr>
            </a:pPr>
            <a:endParaRPr lang="en-US"/>
          </a:p>
        </c:txPr>
        <c:crossAx val="-2129238552"/>
        <c:crosses val="autoZero"/>
        <c:crossBetween val="between"/>
      </c:valAx>
    </c:plotArea>
    <c:legend>
      <c:legendPos val="t"/>
      <c:overlay val="0"/>
      <c:txPr>
        <a:bodyPr/>
        <a:lstStyle/>
        <a:p>
          <a:pPr>
            <a:defRPr sz="1400" baseline="0">
              <a:latin typeface="Avenir Light"/>
            </a:defRPr>
          </a:pPr>
          <a:endParaRPr lang="en-US"/>
        </a:p>
      </c:txPr>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555354829064"/>
          <c:y val="4.96688741721854E-2"/>
          <c:w val="0.89446872196750704"/>
          <c:h val="0.83283229910830703"/>
        </c:manualLayout>
      </c:layout>
      <c:barChart>
        <c:barDir val="col"/>
        <c:grouping val="stacked"/>
        <c:varyColors val="0"/>
        <c:ser>
          <c:idx val="0"/>
          <c:order val="0"/>
          <c:spPr>
            <a:solidFill>
              <a:schemeClr val="tx2"/>
            </a:solidFill>
            <a:effectLst/>
          </c:spPr>
          <c:invertIfNegative val="0"/>
          <c:dPt>
            <c:idx val="1"/>
            <c:invertIfNegative val="0"/>
            <c:bubble3D val="0"/>
            <c:extLst>
              <c:ext xmlns:c16="http://schemas.microsoft.com/office/drawing/2014/chart" uri="{C3380CC4-5D6E-409C-BE32-E72D297353CC}">
                <c16:uniqueId val="{00000000-7B33-4333-B804-7BDFEEF2A9BB}"/>
              </c:ext>
            </c:extLst>
          </c:dPt>
          <c:dPt>
            <c:idx val="4"/>
            <c:invertIfNegative val="0"/>
            <c:bubble3D val="0"/>
            <c:extLst>
              <c:ext xmlns:c16="http://schemas.microsoft.com/office/drawing/2014/chart" uri="{C3380CC4-5D6E-409C-BE32-E72D297353CC}">
                <c16:uniqueId val="{00000001-7B33-4333-B804-7BDFEEF2A9BB}"/>
              </c:ext>
            </c:extLst>
          </c:dPt>
          <c:dPt>
            <c:idx val="5"/>
            <c:invertIfNegative val="0"/>
            <c:bubble3D val="0"/>
            <c:extLst>
              <c:ext xmlns:c16="http://schemas.microsoft.com/office/drawing/2014/chart" uri="{C3380CC4-5D6E-409C-BE32-E72D297353CC}">
                <c16:uniqueId val="{00000002-7B33-4333-B804-7BDFEEF2A9BB}"/>
              </c:ext>
            </c:extLst>
          </c:dPt>
          <c:dPt>
            <c:idx val="7"/>
            <c:invertIfNegative val="0"/>
            <c:bubble3D val="0"/>
            <c:extLst>
              <c:ext xmlns:c16="http://schemas.microsoft.com/office/drawing/2014/chart" uri="{C3380CC4-5D6E-409C-BE32-E72D297353CC}">
                <c16:uniqueId val="{00000003-7B33-4333-B804-7BDFEEF2A9BB}"/>
              </c:ext>
            </c:extLst>
          </c:dPt>
          <c:dPt>
            <c:idx val="10"/>
            <c:invertIfNegative val="0"/>
            <c:bubble3D val="0"/>
            <c:extLst>
              <c:ext xmlns:c16="http://schemas.microsoft.com/office/drawing/2014/chart" uri="{C3380CC4-5D6E-409C-BE32-E72D297353CC}">
                <c16:uniqueId val="{00000004-7B33-4333-B804-7BDFEEF2A9BB}"/>
              </c:ext>
            </c:extLst>
          </c:dPt>
          <c:dPt>
            <c:idx val="13"/>
            <c:invertIfNegative val="0"/>
            <c:bubble3D val="0"/>
            <c:extLst>
              <c:ext xmlns:c16="http://schemas.microsoft.com/office/drawing/2014/chart" uri="{C3380CC4-5D6E-409C-BE32-E72D297353CC}">
                <c16:uniqueId val="{00000005-7B33-4333-B804-7BDFEEF2A9BB}"/>
              </c:ext>
            </c:extLst>
          </c:dPt>
          <c:dPt>
            <c:idx val="16"/>
            <c:invertIfNegative val="0"/>
            <c:bubble3D val="0"/>
            <c:extLst>
              <c:ext xmlns:c16="http://schemas.microsoft.com/office/drawing/2014/chart" uri="{C3380CC4-5D6E-409C-BE32-E72D297353CC}">
                <c16:uniqueId val="{00000006-7B33-4333-B804-7BDFEEF2A9BB}"/>
              </c:ext>
            </c:extLst>
          </c:dPt>
          <c:dPt>
            <c:idx val="17"/>
            <c:invertIfNegative val="0"/>
            <c:bubble3D val="0"/>
            <c:extLst>
              <c:ext xmlns:c16="http://schemas.microsoft.com/office/drawing/2014/chart" uri="{C3380CC4-5D6E-409C-BE32-E72D297353CC}">
                <c16:uniqueId val="{00000007-7B33-4333-B804-7BDFEEF2A9BB}"/>
              </c:ext>
            </c:extLst>
          </c:dPt>
          <c:dPt>
            <c:idx val="19"/>
            <c:invertIfNegative val="0"/>
            <c:bubble3D val="0"/>
            <c:extLst>
              <c:ext xmlns:c16="http://schemas.microsoft.com/office/drawing/2014/chart" uri="{C3380CC4-5D6E-409C-BE32-E72D297353CC}">
                <c16:uniqueId val="{00000008-7B33-4333-B804-7BDFEEF2A9BB}"/>
              </c:ext>
            </c:extLst>
          </c:dPt>
          <c:dPt>
            <c:idx val="22"/>
            <c:invertIfNegative val="0"/>
            <c:bubble3D val="0"/>
            <c:extLst>
              <c:ext xmlns:c16="http://schemas.microsoft.com/office/drawing/2014/chart" uri="{C3380CC4-5D6E-409C-BE32-E72D297353CC}">
                <c16:uniqueId val="{00000009-7B33-4333-B804-7BDFEEF2A9BB}"/>
              </c:ext>
            </c:extLst>
          </c:dPt>
          <c:dPt>
            <c:idx val="25"/>
            <c:invertIfNegative val="0"/>
            <c:bubble3D val="0"/>
            <c:extLst>
              <c:ext xmlns:c16="http://schemas.microsoft.com/office/drawing/2014/chart" uri="{C3380CC4-5D6E-409C-BE32-E72D297353CC}">
                <c16:uniqueId val="{0000000A-7B33-4333-B804-7BDFEEF2A9BB}"/>
              </c:ext>
            </c:extLst>
          </c:dPt>
          <c:dPt>
            <c:idx val="28"/>
            <c:invertIfNegative val="0"/>
            <c:bubble3D val="0"/>
            <c:extLst>
              <c:ext xmlns:c16="http://schemas.microsoft.com/office/drawing/2014/chart" uri="{C3380CC4-5D6E-409C-BE32-E72D297353CC}">
                <c16:uniqueId val="{0000000B-7B33-4333-B804-7BDFEEF2A9BB}"/>
              </c:ext>
            </c:extLst>
          </c:dPt>
          <c:dPt>
            <c:idx val="29"/>
            <c:invertIfNegative val="0"/>
            <c:bubble3D val="0"/>
            <c:extLst>
              <c:ext xmlns:c16="http://schemas.microsoft.com/office/drawing/2014/chart" uri="{C3380CC4-5D6E-409C-BE32-E72D297353CC}">
                <c16:uniqueId val="{0000000C-7B33-4333-B804-7BDFEEF2A9BB}"/>
              </c:ext>
            </c:extLst>
          </c:dPt>
          <c:dLbls>
            <c:delete val="1"/>
          </c:dLbls>
          <c:val>
            <c:numRef>
              <c:f>Sheet1!$Q$231:$Q$250</c:f>
              <c:numCache>
                <c:formatCode>General</c:formatCode>
                <c:ptCount val="20"/>
                <c:pt idx="0">
                  <c:v>79.64</c:v>
                </c:pt>
                <c:pt idx="3">
                  <c:v>83.87</c:v>
                </c:pt>
                <c:pt idx="6">
                  <c:v>79.260000000000005</c:v>
                </c:pt>
                <c:pt idx="9">
                  <c:v>78.930000000000007</c:v>
                </c:pt>
                <c:pt idx="12">
                  <c:v>77.3</c:v>
                </c:pt>
                <c:pt idx="15">
                  <c:v>78.12</c:v>
                </c:pt>
                <c:pt idx="18">
                  <c:v>87.11</c:v>
                </c:pt>
              </c:numCache>
            </c:numRef>
          </c:val>
          <c:extLst>
            <c:ext xmlns:c16="http://schemas.microsoft.com/office/drawing/2014/chart" uri="{C3380CC4-5D6E-409C-BE32-E72D297353CC}">
              <c16:uniqueId val="{0000000D-7B33-4333-B804-7BDFEEF2A9BB}"/>
            </c:ext>
          </c:extLst>
        </c:ser>
        <c:ser>
          <c:idx val="1"/>
          <c:order val="1"/>
          <c:spPr>
            <a:solidFill>
              <a:schemeClr val="bg1">
                <a:lumMod val="65000"/>
              </a:schemeClr>
            </a:solidFill>
          </c:spPr>
          <c:invertIfNegative val="0"/>
          <c:dLbls>
            <c:dLbl>
              <c:idx val="1"/>
              <c:layout>
                <c:manualLayout>
                  <c:x val="-2.1773303500651801E-17"/>
                  <c:y val="-0.285279876815705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B33-4333-B804-7BDFEEF2A9BB}"/>
                </c:ext>
              </c:extLst>
            </c:dLbl>
            <c:dLbl>
              <c:idx val="4"/>
              <c:layout>
                <c:manualLayout>
                  <c:x val="-4.7505938242280296E-3"/>
                  <c:y val="-0.3757252200344459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B33-4333-B804-7BDFEEF2A9BB}"/>
                </c:ext>
              </c:extLst>
            </c:dLbl>
            <c:dLbl>
              <c:idx val="7"/>
              <c:layout>
                <c:manualLayout>
                  <c:x val="0"/>
                  <c:y val="-0.320258542035889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B33-4333-B804-7BDFEEF2A9BB}"/>
                </c:ext>
              </c:extLst>
            </c:dLbl>
            <c:dLbl>
              <c:idx val="10"/>
              <c:layout>
                <c:manualLayout>
                  <c:x val="-2.3752969121140998E-3"/>
                  <c:y val="-0.2951667412404920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B33-4333-B804-7BDFEEF2A9BB}"/>
                </c:ext>
              </c:extLst>
            </c:dLbl>
            <c:dLbl>
              <c:idx val="13"/>
              <c:layout>
                <c:manualLayout>
                  <c:x val="0"/>
                  <c:y val="-0.287278372007569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B33-4333-B804-7BDFEEF2A9BB}"/>
                </c:ext>
              </c:extLst>
            </c:dLbl>
            <c:dLbl>
              <c:idx val="16"/>
              <c:layout>
                <c:manualLayout>
                  <c:x val="0"/>
                  <c:y val="-0.293774418761607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B33-4333-B804-7BDFEEF2A9BB}"/>
                </c:ext>
              </c:extLst>
            </c:dLbl>
            <c:dLbl>
              <c:idx val="19"/>
              <c:layout>
                <c:manualLayout>
                  <c:x val="0"/>
                  <c:y val="-0.40254242584070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B33-4333-B804-7BDFEEF2A9BB}"/>
                </c:ext>
              </c:extLst>
            </c:dLbl>
            <c:spPr>
              <a:noFill/>
              <a:ln>
                <a:noFill/>
              </a:ln>
              <a:effectLst/>
            </c:spPr>
            <c:txPr>
              <a:bodyPr/>
              <a:lstStyle/>
              <a:p>
                <a:pPr>
                  <a:defRPr>
                    <a:latin typeface="Avenir Book"/>
                    <a:cs typeface="Avenir Boo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Sheet1!$R$231:$R$250</c:f>
              <c:numCache>
                <c:formatCode>General</c:formatCode>
                <c:ptCount val="20"/>
                <c:pt idx="1">
                  <c:v>84.03</c:v>
                </c:pt>
                <c:pt idx="4">
                  <c:v>89.46</c:v>
                </c:pt>
                <c:pt idx="7">
                  <c:v>86.13</c:v>
                </c:pt>
                <c:pt idx="10">
                  <c:v>85.1</c:v>
                </c:pt>
                <c:pt idx="13">
                  <c:v>84.15</c:v>
                </c:pt>
                <c:pt idx="16">
                  <c:v>84.54</c:v>
                </c:pt>
                <c:pt idx="19">
                  <c:v>91.07</c:v>
                </c:pt>
              </c:numCache>
            </c:numRef>
          </c:val>
          <c:extLst>
            <c:ext xmlns:c16="http://schemas.microsoft.com/office/drawing/2014/chart" uri="{C3380CC4-5D6E-409C-BE32-E72D297353CC}">
              <c16:uniqueId val="{00000015-7B33-4333-B804-7BDFEEF2A9BB}"/>
            </c:ext>
          </c:extLst>
        </c:ser>
        <c:dLbls>
          <c:showLegendKey val="0"/>
          <c:showVal val="1"/>
          <c:showCatName val="0"/>
          <c:showSerName val="0"/>
          <c:showPercent val="0"/>
          <c:showBubbleSize val="0"/>
        </c:dLbls>
        <c:gapWidth val="0"/>
        <c:overlap val="100"/>
        <c:axId val="-2128511720"/>
        <c:axId val="-2128514760"/>
      </c:barChart>
      <c:catAx>
        <c:axId val="-2128511720"/>
        <c:scaling>
          <c:orientation val="minMax"/>
        </c:scaling>
        <c:delete val="0"/>
        <c:axPos val="b"/>
        <c:numFmt formatCode="General" sourceLinked="1"/>
        <c:majorTickMark val="none"/>
        <c:minorTickMark val="none"/>
        <c:tickLblPos val="none"/>
        <c:crossAx val="-2128514760"/>
        <c:crosses val="autoZero"/>
        <c:auto val="1"/>
        <c:lblAlgn val="ctr"/>
        <c:lblOffset val="100"/>
        <c:noMultiLvlLbl val="0"/>
      </c:catAx>
      <c:valAx>
        <c:axId val="-2128514760"/>
        <c:scaling>
          <c:orientation val="minMax"/>
          <c:min val="70"/>
        </c:scaling>
        <c:delete val="0"/>
        <c:axPos val="l"/>
        <c:majorGridlines>
          <c:spPr>
            <a:ln>
              <a:solidFill>
                <a:srgbClr val="FFFFFF">
                  <a:lumMod val="75000"/>
                </a:srgbClr>
              </a:solidFill>
            </a:ln>
          </c:spPr>
        </c:majorGridlines>
        <c:title>
          <c:tx>
            <c:rich>
              <a:bodyPr rot="-5400000" vert="horz"/>
              <a:lstStyle/>
              <a:p>
                <a:pPr>
                  <a:defRPr sz="1200" b="0">
                    <a:latin typeface="Avenir Book"/>
                    <a:cs typeface="Avenir Book"/>
                  </a:defRPr>
                </a:pPr>
                <a:r>
                  <a:rPr lang="en-US" sz="1200" b="0">
                    <a:latin typeface="Avenir Book"/>
                    <a:cs typeface="Avenir Book"/>
                  </a:rPr>
                  <a:t>Precision</a:t>
                </a:r>
                <a:r>
                  <a:rPr lang="en-US" sz="1200" b="0" baseline="0">
                    <a:latin typeface="Avenir Book"/>
                    <a:cs typeface="Avenir Book"/>
                  </a:rPr>
                  <a:t>@1</a:t>
                </a:r>
                <a:endParaRPr lang="en-US" sz="1200" b="0">
                  <a:latin typeface="Avenir Book"/>
                  <a:cs typeface="Avenir Book"/>
                </a:endParaRPr>
              </a:p>
            </c:rich>
          </c:tx>
          <c:overlay val="0"/>
        </c:title>
        <c:numFmt formatCode="General" sourceLinked="1"/>
        <c:majorTickMark val="out"/>
        <c:minorTickMark val="none"/>
        <c:tickLblPos val="nextTo"/>
        <c:txPr>
          <a:bodyPr/>
          <a:lstStyle/>
          <a:p>
            <a:pPr>
              <a:defRPr sz="1000">
                <a:latin typeface="Avenir Book"/>
                <a:cs typeface="Avenir Book"/>
              </a:defRPr>
            </a:pPr>
            <a:endParaRPr lang="en-US"/>
          </a:p>
        </c:txPr>
        <c:crossAx val="-2128511720"/>
        <c:crosses val="autoZero"/>
        <c:crossBetween val="between"/>
      </c:valAx>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209171770195399"/>
          <c:y val="4.4743367820318299E-2"/>
          <c:w val="0.891432906824147"/>
          <c:h val="0.78074813247836505"/>
        </c:manualLayout>
      </c:layout>
      <c:barChart>
        <c:barDir val="col"/>
        <c:grouping val="clustered"/>
        <c:varyColors val="0"/>
        <c:ser>
          <c:idx val="0"/>
          <c:order val="0"/>
          <c:tx>
            <c:strRef>
              <c:f>Sheet1!$B$1</c:f>
              <c:strCache>
                <c:ptCount val="1"/>
                <c:pt idx="0">
                  <c:v>Spanish</c:v>
                </c:pt>
              </c:strCache>
            </c:strRef>
          </c:tx>
          <c:spPr>
            <a:solidFill>
              <a:srgbClr val="FFFF0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Tsai and Roth 2016</c:v>
                </c:pt>
                <c:pt idx="1">
                  <c:v>Sil et al. 2018</c:v>
                </c:pt>
                <c:pt idx="2">
                  <c:v>Mono</c:v>
                </c:pt>
                <c:pt idx="3">
                  <c:v>Mono + Type</c:v>
                </c:pt>
                <c:pt idx="4">
                  <c:v>Joint</c:v>
                </c:pt>
                <c:pt idx="5">
                  <c:v>Joint + Type</c:v>
                </c:pt>
              </c:strCache>
            </c:strRef>
          </c:cat>
          <c:val>
            <c:numRef>
              <c:f>Sheet1!$B$2:$B$7</c:f>
              <c:numCache>
                <c:formatCode>General</c:formatCode>
                <c:ptCount val="6"/>
                <c:pt idx="0">
                  <c:v>82.4</c:v>
                </c:pt>
                <c:pt idx="1">
                  <c:v>83.9</c:v>
                </c:pt>
                <c:pt idx="2">
                  <c:v>83.3</c:v>
                </c:pt>
                <c:pt idx="3">
                  <c:v>83.5</c:v>
                </c:pt>
                <c:pt idx="4">
                  <c:v>84.1</c:v>
                </c:pt>
                <c:pt idx="5">
                  <c:v>84.3</c:v>
                </c:pt>
              </c:numCache>
            </c:numRef>
          </c:val>
          <c:extLst>
            <c:ext xmlns:c16="http://schemas.microsoft.com/office/drawing/2014/chart" uri="{C3380CC4-5D6E-409C-BE32-E72D297353CC}">
              <c16:uniqueId val="{00000000-8CAC-419D-BCAC-E5DAC44633EA}"/>
            </c:ext>
          </c:extLst>
        </c:ser>
        <c:ser>
          <c:idx val="1"/>
          <c:order val="1"/>
          <c:tx>
            <c:strRef>
              <c:f>Sheet1!$C$1</c:f>
              <c:strCache>
                <c:ptCount val="1"/>
                <c:pt idx="0">
                  <c:v>Chinese</c:v>
                </c:pt>
              </c:strCache>
            </c:strRef>
          </c:tx>
          <c:spPr>
            <a:solidFill>
              <a:srgbClr val="FF000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Tsai and Roth 2016</c:v>
                </c:pt>
                <c:pt idx="1">
                  <c:v>Sil et al. 2018</c:v>
                </c:pt>
                <c:pt idx="2">
                  <c:v>Mono</c:v>
                </c:pt>
                <c:pt idx="3">
                  <c:v>Mono + Type</c:v>
                </c:pt>
                <c:pt idx="4">
                  <c:v>Joint</c:v>
                </c:pt>
                <c:pt idx="5">
                  <c:v>Joint + Type</c:v>
                </c:pt>
              </c:strCache>
            </c:strRef>
          </c:cat>
          <c:val>
            <c:numRef>
              <c:f>Sheet1!$C$2:$C$7</c:f>
              <c:numCache>
                <c:formatCode>General</c:formatCode>
                <c:ptCount val="6"/>
                <c:pt idx="0">
                  <c:v>85.1</c:v>
                </c:pt>
                <c:pt idx="1">
                  <c:v>85.9</c:v>
                </c:pt>
                <c:pt idx="2">
                  <c:v>84.4</c:v>
                </c:pt>
                <c:pt idx="3">
                  <c:v>84.8</c:v>
                </c:pt>
                <c:pt idx="4">
                  <c:v>85.5</c:v>
                </c:pt>
                <c:pt idx="5">
                  <c:v>86</c:v>
                </c:pt>
              </c:numCache>
            </c:numRef>
          </c:val>
          <c:extLst>
            <c:ext xmlns:c16="http://schemas.microsoft.com/office/drawing/2014/chart" uri="{C3380CC4-5D6E-409C-BE32-E72D297353CC}">
              <c16:uniqueId val="{00000001-8CAC-419D-BCAC-E5DAC44633EA}"/>
            </c:ext>
          </c:extLst>
        </c:ser>
        <c:dLbls>
          <c:showLegendKey val="0"/>
          <c:showVal val="0"/>
          <c:showCatName val="0"/>
          <c:showSerName val="0"/>
          <c:showPercent val="0"/>
          <c:showBubbleSize val="0"/>
        </c:dLbls>
        <c:gapWidth val="150"/>
        <c:axId val="2133001272"/>
        <c:axId val="2135590712"/>
      </c:barChart>
      <c:lineChart>
        <c:grouping val="standard"/>
        <c:varyColors val="0"/>
        <c:ser>
          <c:idx val="2"/>
          <c:order val="2"/>
          <c:tx>
            <c:strRef>
              <c:f>Sheet1!$D$1</c:f>
              <c:strCache>
                <c:ptCount val="1"/>
                <c:pt idx="0">
                  <c:v>Avg.</c:v>
                </c:pt>
              </c:strCache>
            </c:strRef>
          </c:tx>
          <c:spPr>
            <a:ln>
              <a:solidFill>
                <a:schemeClr val="tx1"/>
              </a:solidFill>
            </a:ln>
          </c:spPr>
          <c:marker>
            <c:symbol val="none"/>
          </c:marker>
          <c:cat>
            <c:strRef>
              <c:f>Sheet1!$A$2:$A$7</c:f>
              <c:strCache>
                <c:ptCount val="6"/>
                <c:pt idx="0">
                  <c:v>Tsai and Roth 2016</c:v>
                </c:pt>
                <c:pt idx="1">
                  <c:v>Sil et al. 2018</c:v>
                </c:pt>
                <c:pt idx="2">
                  <c:v>Mono</c:v>
                </c:pt>
                <c:pt idx="3">
                  <c:v>Mono + Type</c:v>
                </c:pt>
                <c:pt idx="4">
                  <c:v>Joint</c:v>
                </c:pt>
                <c:pt idx="5">
                  <c:v>Joint + Type</c:v>
                </c:pt>
              </c:strCache>
            </c:strRef>
          </c:cat>
          <c:val>
            <c:numRef>
              <c:f>Sheet1!$D$2:$D$7</c:f>
              <c:numCache>
                <c:formatCode>General</c:formatCode>
                <c:ptCount val="6"/>
                <c:pt idx="0">
                  <c:v>83.75</c:v>
                </c:pt>
                <c:pt idx="1">
                  <c:v>84.9</c:v>
                </c:pt>
                <c:pt idx="2">
                  <c:v>83.85</c:v>
                </c:pt>
                <c:pt idx="3">
                  <c:v>84.15</c:v>
                </c:pt>
                <c:pt idx="4">
                  <c:v>84.8</c:v>
                </c:pt>
                <c:pt idx="5">
                  <c:v>85.15</c:v>
                </c:pt>
              </c:numCache>
            </c:numRef>
          </c:val>
          <c:smooth val="0"/>
          <c:extLst>
            <c:ext xmlns:c16="http://schemas.microsoft.com/office/drawing/2014/chart" uri="{C3380CC4-5D6E-409C-BE32-E72D297353CC}">
              <c16:uniqueId val="{00000002-8CAC-419D-BCAC-E5DAC44633EA}"/>
            </c:ext>
          </c:extLst>
        </c:ser>
        <c:dLbls>
          <c:showLegendKey val="0"/>
          <c:showVal val="0"/>
          <c:showCatName val="0"/>
          <c:showSerName val="0"/>
          <c:showPercent val="0"/>
          <c:showBubbleSize val="0"/>
        </c:dLbls>
        <c:marker val="1"/>
        <c:smooth val="0"/>
        <c:axId val="2133001272"/>
        <c:axId val="2135590712"/>
      </c:lineChart>
      <c:catAx>
        <c:axId val="2133001272"/>
        <c:scaling>
          <c:orientation val="minMax"/>
        </c:scaling>
        <c:delete val="0"/>
        <c:axPos val="b"/>
        <c:numFmt formatCode="General" sourceLinked="0"/>
        <c:majorTickMark val="out"/>
        <c:minorTickMark val="none"/>
        <c:tickLblPos val="nextTo"/>
        <c:crossAx val="2135590712"/>
        <c:crosses val="autoZero"/>
        <c:auto val="1"/>
        <c:lblAlgn val="ctr"/>
        <c:lblOffset val="100"/>
        <c:noMultiLvlLbl val="0"/>
      </c:catAx>
      <c:valAx>
        <c:axId val="2135590712"/>
        <c:scaling>
          <c:orientation val="minMax"/>
          <c:min val="82"/>
        </c:scaling>
        <c:delete val="0"/>
        <c:axPos val="l"/>
        <c:title>
          <c:tx>
            <c:rich>
              <a:bodyPr rot="-5400000" vert="horz"/>
              <a:lstStyle/>
              <a:p>
                <a:pPr>
                  <a:defRPr/>
                </a:pPr>
                <a:r>
                  <a:rPr lang="en-US" dirty="0"/>
                  <a:t>Linking Accuracy</a:t>
                </a:r>
              </a:p>
            </c:rich>
          </c:tx>
          <c:layout>
            <c:manualLayout>
              <c:xMode val="edge"/>
              <c:yMode val="edge"/>
              <c:x val="5.7870370370370402E-3"/>
              <c:y val="0.28093153435234203"/>
            </c:manualLayout>
          </c:layout>
          <c:overlay val="0"/>
        </c:title>
        <c:numFmt formatCode="General" sourceLinked="1"/>
        <c:majorTickMark val="out"/>
        <c:minorTickMark val="none"/>
        <c:tickLblPos val="nextTo"/>
        <c:crossAx val="2133001272"/>
        <c:crosses val="autoZero"/>
        <c:crossBetween val="between"/>
      </c:valAx>
    </c:plotArea>
    <c:legend>
      <c:legendPos val="r"/>
      <c:layout>
        <c:manualLayout>
          <c:xMode val="edge"/>
          <c:yMode val="edge"/>
          <c:x val="0.38588573563721201"/>
          <c:y val="5.9311608591636401E-2"/>
          <c:w val="0.30277167177019498"/>
          <c:h val="0.25270392337302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German</c:v>
                </c:pt>
              </c:strCache>
            </c:strRef>
          </c:tx>
          <c:spPr>
            <a:solidFill>
              <a:srgbClr val="FFFF00"/>
            </a:solidFill>
            <a:ln>
              <a:solidFill>
                <a:schemeClr val="tx1"/>
              </a:solidFill>
            </a:ln>
          </c:spPr>
          <c:invertIfNegative val="0"/>
          <c:cat>
            <c:strRef>
              <c:f>Sheet1!$A$2:$A$8</c:f>
              <c:strCache>
                <c:ptCount val="7"/>
                <c:pt idx="0">
                  <c:v>Tsai and Roth 2016</c:v>
                </c:pt>
                <c:pt idx="1">
                  <c:v>Mono</c:v>
                </c:pt>
                <c:pt idx="2">
                  <c:v>Mono + Type</c:v>
                </c:pt>
                <c:pt idx="3">
                  <c:v>Joint</c:v>
                </c:pt>
                <c:pt idx="4">
                  <c:v>Joint + Type</c:v>
                </c:pt>
                <c:pt idx="5">
                  <c:v>Multi</c:v>
                </c:pt>
                <c:pt idx="6">
                  <c:v>Multi + Type</c:v>
                </c:pt>
              </c:strCache>
            </c:strRef>
          </c:cat>
          <c:val>
            <c:numRef>
              <c:f>Sheet1!$B$2:$B$8</c:f>
              <c:numCache>
                <c:formatCode>General</c:formatCode>
                <c:ptCount val="7"/>
                <c:pt idx="0">
                  <c:v>53.3</c:v>
                </c:pt>
                <c:pt idx="1">
                  <c:v>53.7</c:v>
                </c:pt>
                <c:pt idx="2">
                  <c:v>54</c:v>
                </c:pt>
                <c:pt idx="3">
                  <c:v>55.6</c:v>
                </c:pt>
                <c:pt idx="4">
                  <c:v>55.9</c:v>
                </c:pt>
                <c:pt idx="5">
                  <c:v>55.2</c:v>
                </c:pt>
                <c:pt idx="6">
                  <c:v>55.7</c:v>
                </c:pt>
              </c:numCache>
            </c:numRef>
          </c:val>
          <c:extLst>
            <c:ext xmlns:c16="http://schemas.microsoft.com/office/drawing/2014/chart" uri="{C3380CC4-5D6E-409C-BE32-E72D297353CC}">
              <c16:uniqueId val="{00000000-9537-40A6-9B70-B1508004853B}"/>
            </c:ext>
          </c:extLst>
        </c:ser>
        <c:ser>
          <c:idx val="1"/>
          <c:order val="1"/>
          <c:tx>
            <c:strRef>
              <c:f>Sheet1!$C$1</c:f>
              <c:strCache>
                <c:ptCount val="1"/>
                <c:pt idx="0">
                  <c:v>Spanish</c:v>
                </c:pt>
              </c:strCache>
            </c:strRef>
          </c:tx>
          <c:spPr>
            <a:solidFill>
              <a:srgbClr val="FF0000"/>
            </a:solidFill>
            <a:ln>
              <a:solidFill>
                <a:schemeClr val="tx1"/>
              </a:solidFill>
            </a:ln>
          </c:spPr>
          <c:invertIfNegative val="0"/>
          <c:cat>
            <c:strRef>
              <c:f>Sheet1!$A$2:$A$8</c:f>
              <c:strCache>
                <c:ptCount val="7"/>
                <c:pt idx="0">
                  <c:v>Tsai and Roth 2016</c:v>
                </c:pt>
                <c:pt idx="1">
                  <c:v>Mono</c:v>
                </c:pt>
                <c:pt idx="2">
                  <c:v>Mono + Type</c:v>
                </c:pt>
                <c:pt idx="3">
                  <c:v>Joint</c:v>
                </c:pt>
                <c:pt idx="4">
                  <c:v>Joint + Type</c:v>
                </c:pt>
                <c:pt idx="5">
                  <c:v>Multi</c:v>
                </c:pt>
                <c:pt idx="6">
                  <c:v>Multi + Type</c:v>
                </c:pt>
              </c:strCache>
            </c:strRef>
          </c:cat>
          <c:val>
            <c:numRef>
              <c:f>Sheet1!$C$2:$C$8</c:f>
              <c:numCache>
                <c:formatCode>General</c:formatCode>
                <c:ptCount val="7"/>
                <c:pt idx="0">
                  <c:v>54.5</c:v>
                </c:pt>
                <c:pt idx="1">
                  <c:v>54.9</c:v>
                </c:pt>
                <c:pt idx="2">
                  <c:v>55.1</c:v>
                </c:pt>
                <c:pt idx="3">
                  <c:v>56.6</c:v>
                </c:pt>
                <c:pt idx="4">
                  <c:v>57.2</c:v>
                </c:pt>
                <c:pt idx="5">
                  <c:v>56.8</c:v>
                </c:pt>
                <c:pt idx="6">
                  <c:v>57.2</c:v>
                </c:pt>
              </c:numCache>
            </c:numRef>
          </c:val>
          <c:extLst>
            <c:ext xmlns:c16="http://schemas.microsoft.com/office/drawing/2014/chart" uri="{C3380CC4-5D6E-409C-BE32-E72D297353CC}">
              <c16:uniqueId val="{00000001-9537-40A6-9B70-B1508004853B}"/>
            </c:ext>
          </c:extLst>
        </c:ser>
        <c:ser>
          <c:idx val="2"/>
          <c:order val="2"/>
          <c:tx>
            <c:strRef>
              <c:f>Sheet1!$D$1</c:f>
              <c:strCache>
                <c:ptCount val="1"/>
                <c:pt idx="0">
                  <c:v>French</c:v>
                </c:pt>
              </c:strCache>
            </c:strRef>
          </c:tx>
          <c:spPr>
            <a:solidFill>
              <a:srgbClr val="3366FF"/>
            </a:solidFill>
            <a:ln>
              <a:solidFill>
                <a:schemeClr val="tx1"/>
              </a:solidFill>
            </a:ln>
          </c:spPr>
          <c:invertIfNegative val="0"/>
          <c:cat>
            <c:strRef>
              <c:f>Sheet1!$A$2:$A$8</c:f>
              <c:strCache>
                <c:ptCount val="7"/>
                <c:pt idx="0">
                  <c:v>Tsai and Roth 2016</c:v>
                </c:pt>
                <c:pt idx="1">
                  <c:v>Mono</c:v>
                </c:pt>
                <c:pt idx="2">
                  <c:v>Mono + Type</c:v>
                </c:pt>
                <c:pt idx="3">
                  <c:v>Joint</c:v>
                </c:pt>
                <c:pt idx="4">
                  <c:v>Joint + Type</c:v>
                </c:pt>
                <c:pt idx="5">
                  <c:v>Multi</c:v>
                </c:pt>
                <c:pt idx="6">
                  <c:v>Multi + Type</c:v>
                </c:pt>
              </c:strCache>
            </c:strRef>
          </c:cat>
          <c:val>
            <c:numRef>
              <c:f>Sheet1!$D$2:$D$8</c:f>
              <c:numCache>
                <c:formatCode>General</c:formatCode>
                <c:ptCount val="7"/>
                <c:pt idx="0">
                  <c:v>47.5</c:v>
                </c:pt>
                <c:pt idx="1">
                  <c:v>48.5</c:v>
                </c:pt>
                <c:pt idx="2">
                  <c:v>49</c:v>
                </c:pt>
                <c:pt idx="3">
                  <c:v>49.9</c:v>
                </c:pt>
                <c:pt idx="4">
                  <c:v>50.6</c:v>
                </c:pt>
                <c:pt idx="5">
                  <c:v>51</c:v>
                </c:pt>
                <c:pt idx="6">
                  <c:v>51.2</c:v>
                </c:pt>
              </c:numCache>
            </c:numRef>
          </c:val>
          <c:extLst>
            <c:ext xmlns:c16="http://schemas.microsoft.com/office/drawing/2014/chart" uri="{C3380CC4-5D6E-409C-BE32-E72D297353CC}">
              <c16:uniqueId val="{00000002-9537-40A6-9B70-B1508004853B}"/>
            </c:ext>
          </c:extLst>
        </c:ser>
        <c:ser>
          <c:idx val="3"/>
          <c:order val="3"/>
          <c:tx>
            <c:strRef>
              <c:f>Sheet1!$E$1</c:f>
              <c:strCache>
                <c:ptCount val="1"/>
                <c:pt idx="0">
                  <c:v>Italian</c:v>
                </c:pt>
              </c:strCache>
            </c:strRef>
          </c:tx>
          <c:spPr>
            <a:solidFill>
              <a:srgbClr val="008000"/>
            </a:solidFill>
            <a:ln>
              <a:solidFill>
                <a:schemeClr val="tx1"/>
              </a:solidFill>
            </a:ln>
          </c:spPr>
          <c:invertIfNegative val="0"/>
          <c:cat>
            <c:strRef>
              <c:f>Sheet1!$A$2:$A$8</c:f>
              <c:strCache>
                <c:ptCount val="7"/>
                <c:pt idx="0">
                  <c:v>Tsai and Roth 2016</c:v>
                </c:pt>
                <c:pt idx="1">
                  <c:v>Mono</c:v>
                </c:pt>
                <c:pt idx="2">
                  <c:v>Mono + Type</c:v>
                </c:pt>
                <c:pt idx="3">
                  <c:v>Joint</c:v>
                </c:pt>
                <c:pt idx="4">
                  <c:v>Joint + Type</c:v>
                </c:pt>
                <c:pt idx="5">
                  <c:v>Multi</c:v>
                </c:pt>
                <c:pt idx="6">
                  <c:v>Multi + Type</c:v>
                </c:pt>
              </c:strCache>
            </c:strRef>
          </c:cat>
          <c:val>
            <c:numRef>
              <c:f>Sheet1!$E$2:$E$8</c:f>
              <c:numCache>
                <c:formatCode>General</c:formatCode>
                <c:ptCount val="7"/>
                <c:pt idx="0">
                  <c:v>48.3</c:v>
                </c:pt>
                <c:pt idx="1">
                  <c:v>48.4</c:v>
                </c:pt>
                <c:pt idx="2">
                  <c:v>49.2</c:v>
                </c:pt>
                <c:pt idx="3">
                  <c:v>51.9</c:v>
                </c:pt>
                <c:pt idx="4">
                  <c:v>52.2</c:v>
                </c:pt>
                <c:pt idx="5">
                  <c:v>52.3</c:v>
                </c:pt>
                <c:pt idx="6">
                  <c:v>52.5</c:v>
                </c:pt>
              </c:numCache>
            </c:numRef>
          </c:val>
          <c:extLst>
            <c:ext xmlns:c16="http://schemas.microsoft.com/office/drawing/2014/chart" uri="{C3380CC4-5D6E-409C-BE32-E72D297353CC}">
              <c16:uniqueId val="{00000003-9537-40A6-9B70-B1508004853B}"/>
            </c:ext>
          </c:extLst>
        </c:ser>
        <c:dLbls>
          <c:showLegendKey val="0"/>
          <c:showVal val="0"/>
          <c:showCatName val="0"/>
          <c:showSerName val="0"/>
          <c:showPercent val="0"/>
          <c:showBubbleSize val="0"/>
        </c:dLbls>
        <c:gapWidth val="150"/>
        <c:axId val="2135717560"/>
        <c:axId val="2135720760"/>
      </c:barChart>
      <c:lineChart>
        <c:grouping val="standard"/>
        <c:varyColors val="0"/>
        <c:ser>
          <c:idx val="4"/>
          <c:order val="4"/>
          <c:tx>
            <c:strRef>
              <c:f>Sheet1!$F$1</c:f>
              <c:strCache>
                <c:ptCount val="1"/>
                <c:pt idx="0">
                  <c:v>Avg.</c:v>
                </c:pt>
              </c:strCache>
            </c:strRef>
          </c:tx>
          <c:spPr>
            <a:ln>
              <a:solidFill>
                <a:schemeClr val="tx1"/>
              </a:solidFill>
            </a:ln>
          </c:spPr>
          <c:marker>
            <c:symbol val="none"/>
          </c:marker>
          <c:cat>
            <c:strRef>
              <c:f>Sheet1!$A$2:$A$8</c:f>
              <c:strCache>
                <c:ptCount val="7"/>
                <c:pt idx="0">
                  <c:v>Tsai and Roth 2016</c:v>
                </c:pt>
                <c:pt idx="1">
                  <c:v>Mono</c:v>
                </c:pt>
                <c:pt idx="2">
                  <c:v>Mono + Type</c:v>
                </c:pt>
                <c:pt idx="3">
                  <c:v>Joint</c:v>
                </c:pt>
                <c:pt idx="4">
                  <c:v>Joint + Type</c:v>
                </c:pt>
                <c:pt idx="5">
                  <c:v>Multi</c:v>
                </c:pt>
                <c:pt idx="6">
                  <c:v>Multi + Type</c:v>
                </c:pt>
              </c:strCache>
            </c:strRef>
          </c:cat>
          <c:val>
            <c:numRef>
              <c:f>Sheet1!$F$2:$F$8</c:f>
              <c:numCache>
                <c:formatCode>General</c:formatCode>
                <c:ptCount val="7"/>
                <c:pt idx="0">
                  <c:v>50.900000000000013</c:v>
                </c:pt>
                <c:pt idx="1">
                  <c:v>51.375</c:v>
                </c:pt>
                <c:pt idx="2">
                  <c:v>51.825000000000003</c:v>
                </c:pt>
                <c:pt idx="3">
                  <c:v>53.5</c:v>
                </c:pt>
                <c:pt idx="4">
                  <c:v>53.975000000000001</c:v>
                </c:pt>
                <c:pt idx="5">
                  <c:v>53.825000000000003</c:v>
                </c:pt>
                <c:pt idx="6">
                  <c:v>54.150000000000013</c:v>
                </c:pt>
              </c:numCache>
            </c:numRef>
          </c:val>
          <c:smooth val="0"/>
          <c:extLst>
            <c:ext xmlns:c16="http://schemas.microsoft.com/office/drawing/2014/chart" uri="{C3380CC4-5D6E-409C-BE32-E72D297353CC}">
              <c16:uniqueId val="{00000004-9537-40A6-9B70-B1508004853B}"/>
            </c:ext>
          </c:extLst>
        </c:ser>
        <c:dLbls>
          <c:showLegendKey val="0"/>
          <c:showVal val="0"/>
          <c:showCatName val="0"/>
          <c:showSerName val="0"/>
          <c:showPercent val="0"/>
          <c:showBubbleSize val="0"/>
        </c:dLbls>
        <c:marker val="1"/>
        <c:smooth val="0"/>
        <c:axId val="2135717560"/>
        <c:axId val="2135720760"/>
      </c:lineChart>
      <c:catAx>
        <c:axId val="2135717560"/>
        <c:scaling>
          <c:orientation val="minMax"/>
        </c:scaling>
        <c:delete val="0"/>
        <c:axPos val="b"/>
        <c:numFmt formatCode="General" sourceLinked="0"/>
        <c:majorTickMark val="out"/>
        <c:minorTickMark val="none"/>
        <c:tickLblPos val="nextTo"/>
        <c:crossAx val="2135720760"/>
        <c:crosses val="autoZero"/>
        <c:auto val="1"/>
        <c:lblAlgn val="ctr"/>
        <c:lblOffset val="100"/>
        <c:noMultiLvlLbl val="0"/>
      </c:catAx>
      <c:valAx>
        <c:axId val="2135720760"/>
        <c:scaling>
          <c:orientation val="minMax"/>
          <c:min val="45"/>
        </c:scaling>
        <c:delete val="0"/>
        <c:axPos val="l"/>
        <c:majorGridlines/>
        <c:title>
          <c:tx>
            <c:rich>
              <a:bodyPr rot="-5400000" vert="horz"/>
              <a:lstStyle/>
              <a:p>
                <a:pPr>
                  <a:defRPr/>
                </a:pPr>
                <a:r>
                  <a:rPr lang="en-US" dirty="0"/>
                  <a:t>Linking Accuracy</a:t>
                </a:r>
              </a:p>
            </c:rich>
          </c:tx>
          <c:layout>
            <c:manualLayout>
              <c:xMode val="edge"/>
              <c:yMode val="edge"/>
              <c:x val="5.7870370370370402E-3"/>
              <c:y val="0.28659525179795198"/>
            </c:manualLayout>
          </c:layout>
          <c:overlay val="0"/>
        </c:title>
        <c:numFmt formatCode="General" sourceLinked="1"/>
        <c:majorTickMark val="out"/>
        <c:minorTickMark val="none"/>
        <c:tickLblPos val="nextTo"/>
        <c:crossAx val="213571756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Chinese</c:v>
                </c:pt>
              </c:strCache>
            </c:strRef>
          </c:tx>
          <c:spPr>
            <a:solidFill>
              <a:srgbClr val="FFFF00"/>
            </a:solidFill>
            <a:ln>
              <a:solidFill>
                <a:schemeClr val="tx1"/>
              </a:solidFill>
            </a:ln>
          </c:spPr>
          <c:invertIfNegative val="0"/>
          <c:cat>
            <c:strRef>
              <c:f>Sheet1!$A$2:$A$6</c:f>
              <c:strCache>
                <c:ptCount val="5"/>
                <c:pt idx="0">
                  <c:v>Tsai and Roth 2016</c:v>
                </c:pt>
                <c:pt idx="1">
                  <c:v>Mono</c:v>
                </c:pt>
                <c:pt idx="2">
                  <c:v>Mono + Type</c:v>
                </c:pt>
                <c:pt idx="3">
                  <c:v>Joint</c:v>
                </c:pt>
                <c:pt idx="4">
                  <c:v>Joint + Type</c:v>
                </c:pt>
              </c:strCache>
            </c:strRef>
          </c:cat>
          <c:val>
            <c:numRef>
              <c:f>Sheet1!$B$2:$B$6</c:f>
              <c:numCache>
                <c:formatCode>General</c:formatCode>
                <c:ptCount val="5"/>
                <c:pt idx="0">
                  <c:v>57.6</c:v>
                </c:pt>
                <c:pt idx="1">
                  <c:v>58.1</c:v>
                </c:pt>
                <c:pt idx="2">
                  <c:v>58.9</c:v>
                </c:pt>
                <c:pt idx="3">
                  <c:v>61.3</c:v>
                </c:pt>
                <c:pt idx="4">
                  <c:v>61.5</c:v>
                </c:pt>
              </c:numCache>
            </c:numRef>
          </c:val>
          <c:extLst>
            <c:ext xmlns:c16="http://schemas.microsoft.com/office/drawing/2014/chart" uri="{C3380CC4-5D6E-409C-BE32-E72D297353CC}">
              <c16:uniqueId val="{00000000-5ED7-4375-87B5-F7DD8FCCDAB4}"/>
            </c:ext>
          </c:extLst>
        </c:ser>
        <c:ser>
          <c:idx val="1"/>
          <c:order val="1"/>
          <c:tx>
            <c:strRef>
              <c:f>Sheet1!$C$1</c:f>
              <c:strCache>
                <c:ptCount val="1"/>
                <c:pt idx="0">
                  <c:v>Arabic</c:v>
                </c:pt>
              </c:strCache>
            </c:strRef>
          </c:tx>
          <c:spPr>
            <a:solidFill>
              <a:srgbClr val="FF0000"/>
            </a:solidFill>
            <a:ln>
              <a:solidFill>
                <a:schemeClr val="tx1"/>
              </a:solidFill>
            </a:ln>
          </c:spPr>
          <c:invertIfNegative val="0"/>
          <c:cat>
            <c:strRef>
              <c:f>Sheet1!$A$2:$A$6</c:f>
              <c:strCache>
                <c:ptCount val="5"/>
                <c:pt idx="0">
                  <c:v>Tsai and Roth 2016</c:v>
                </c:pt>
                <c:pt idx="1">
                  <c:v>Mono</c:v>
                </c:pt>
                <c:pt idx="2">
                  <c:v>Mono + Type</c:v>
                </c:pt>
                <c:pt idx="3">
                  <c:v>Joint</c:v>
                </c:pt>
                <c:pt idx="4">
                  <c:v>Joint + Type</c:v>
                </c:pt>
              </c:strCache>
            </c:strRef>
          </c:cat>
          <c:val>
            <c:numRef>
              <c:f>Sheet1!$C$2:$C$6</c:f>
              <c:numCache>
                <c:formatCode>General</c:formatCode>
                <c:ptCount val="5"/>
                <c:pt idx="0">
                  <c:v>62.1</c:v>
                </c:pt>
                <c:pt idx="1">
                  <c:v>62.6</c:v>
                </c:pt>
                <c:pt idx="2">
                  <c:v>63</c:v>
                </c:pt>
                <c:pt idx="3">
                  <c:v>63.8</c:v>
                </c:pt>
                <c:pt idx="4">
                  <c:v>64</c:v>
                </c:pt>
              </c:numCache>
            </c:numRef>
          </c:val>
          <c:extLst>
            <c:ext xmlns:c16="http://schemas.microsoft.com/office/drawing/2014/chart" uri="{C3380CC4-5D6E-409C-BE32-E72D297353CC}">
              <c16:uniqueId val="{00000001-5ED7-4375-87B5-F7DD8FCCDAB4}"/>
            </c:ext>
          </c:extLst>
        </c:ser>
        <c:ser>
          <c:idx val="2"/>
          <c:order val="2"/>
          <c:tx>
            <c:strRef>
              <c:f>Sheet1!$D$1</c:f>
              <c:strCache>
                <c:ptCount val="1"/>
                <c:pt idx="0">
                  <c:v>Turkish</c:v>
                </c:pt>
              </c:strCache>
            </c:strRef>
          </c:tx>
          <c:spPr>
            <a:solidFill>
              <a:srgbClr val="3366FF"/>
            </a:solidFill>
            <a:ln>
              <a:solidFill>
                <a:schemeClr val="tx1"/>
              </a:solidFill>
            </a:ln>
          </c:spPr>
          <c:invertIfNegative val="0"/>
          <c:cat>
            <c:strRef>
              <c:f>Sheet1!$A$2:$A$6</c:f>
              <c:strCache>
                <c:ptCount val="5"/>
                <c:pt idx="0">
                  <c:v>Tsai and Roth 2016</c:v>
                </c:pt>
                <c:pt idx="1">
                  <c:v>Mono</c:v>
                </c:pt>
                <c:pt idx="2">
                  <c:v>Mono + Type</c:v>
                </c:pt>
                <c:pt idx="3">
                  <c:v>Joint</c:v>
                </c:pt>
                <c:pt idx="4">
                  <c:v>Joint + Type</c:v>
                </c:pt>
              </c:strCache>
            </c:strRef>
          </c:cat>
          <c:val>
            <c:numRef>
              <c:f>Sheet1!$D$2:$D$6</c:f>
              <c:numCache>
                <c:formatCode>General</c:formatCode>
                <c:ptCount val="5"/>
                <c:pt idx="0">
                  <c:v>60.2</c:v>
                </c:pt>
                <c:pt idx="1">
                  <c:v>61</c:v>
                </c:pt>
                <c:pt idx="2">
                  <c:v>61.5</c:v>
                </c:pt>
                <c:pt idx="3">
                  <c:v>61.7</c:v>
                </c:pt>
                <c:pt idx="4">
                  <c:v>62</c:v>
                </c:pt>
              </c:numCache>
            </c:numRef>
          </c:val>
          <c:extLst>
            <c:ext xmlns:c16="http://schemas.microsoft.com/office/drawing/2014/chart" uri="{C3380CC4-5D6E-409C-BE32-E72D297353CC}">
              <c16:uniqueId val="{00000002-5ED7-4375-87B5-F7DD8FCCDAB4}"/>
            </c:ext>
          </c:extLst>
        </c:ser>
        <c:ser>
          <c:idx val="3"/>
          <c:order val="3"/>
          <c:tx>
            <c:strRef>
              <c:f>Sheet1!$E$1</c:f>
              <c:strCache>
                <c:ptCount val="1"/>
                <c:pt idx="0">
                  <c:v>Tamil</c:v>
                </c:pt>
              </c:strCache>
            </c:strRef>
          </c:tx>
          <c:spPr>
            <a:solidFill>
              <a:srgbClr val="008000"/>
            </a:solidFill>
            <a:ln>
              <a:solidFill>
                <a:schemeClr val="tx1"/>
              </a:solidFill>
            </a:ln>
          </c:spPr>
          <c:invertIfNegative val="0"/>
          <c:cat>
            <c:strRef>
              <c:f>Sheet1!$A$2:$A$6</c:f>
              <c:strCache>
                <c:ptCount val="5"/>
                <c:pt idx="0">
                  <c:v>Tsai and Roth 2016</c:v>
                </c:pt>
                <c:pt idx="1">
                  <c:v>Mono</c:v>
                </c:pt>
                <c:pt idx="2">
                  <c:v>Mono + Type</c:v>
                </c:pt>
                <c:pt idx="3">
                  <c:v>Joint</c:v>
                </c:pt>
                <c:pt idx="4">
                  <c:v>Joint + Type</c:v>
                </c:pt>
              </c:strCache>
            </c:strRef>
          </c:cat>
          <c:val>
            <c:numRef>
              <c:f>Sheet1!$E$2:$E$6</c:f>
              <c:numCache>
                <c:formatCode>General</c:formatCode>
                <c:ptCount val="5"/>
                <c:pt idx="0">
                  <c:v>54.1</c:v>
                </c:pt>
                <c:pt idx="1">
                  <c:v>54.7</c:v>
                </c:pt>
                <c:pt idx="2">
                  <c:v>56</c:v>
                </c:pt>
                <c:pt idx="3">
                  <c:v>59.7</c:v>
                </c:pt>
                <c:pt idx="4">
                  <c:v>59.9</c:v>
                </c:pt>
              </c:numCache>
            </c:numRef>
          </c:val>
          <c:extLst>
            <c:ext xmlns:c16="http://schemas.microsoft.com/office/drawing/2014/chart" uri="{C3380CC4-5D6E-409C-BE32-E72D297353CC}">
              <c16:uniqueId val="{00000003-5ED7-4375-87B5-F7DD8FCCDAB4}"/>
            </c:ext>
          </c:extLst>
        </c:ser>
        <c:dLbls>
          <c:showLegendKey val="0"/>
          <c:showVal val="0"/>
          <c:showCatName val="0"/>
          <c:showSerName val="0"/>
          <c:showPercent val="0"/>
          <c:showBubbleSize val="0"/>
        </c:dLbls>
        <c:gapWidth val="150"/>
        <c:axId val="2135792376"/>
        <c:axId val="2135795576"/>
      </c:barChart>
      <c:lineChart>
        <c:grouping val="standard"/>
        <c:varyColors val="0"/>
        <c:ser>
          <c:idx val="4"/>
          <c:order val="4"/>
          <c:tx>
            <c:strRef>
              <c:f>Sheet1!$F$1</c:f>
              <c:strCache>
                <c:ptCount val="1"/>
                <c:pt idx="0">
                  <c:v>Avg.</c:v>
                </c:pt>
              </c:strCache>
            </c:strRef>
          </c:tx>
          <c:spPr>
            <a:ln>
              <a:solidFill>
                <a:schemeClr val="tx1"/>
              </a:solidFill>
            </a:ln>
          </c:spPr>
          <c:marker>
            <c:symbol val="none"/>
          </c:marker>
          <c:cat>
            <c:strRef>
              <c:f>Sheet1!$A$2:$A$6</c:f>
              <c:strCache>
                <c:ptCount val="5"/>
                <c:pt idx="0">
                  <c:v>Tsai and Roth 2016</c:v>
                </c:pt>
                <c:pt idx="1">
                  <c:v>Mono</c:v>
                </c:pt>
                <c:pt idx="2">
                  <c:v>Mono + Type</c:v>
                </c:pt>
                <c:pt idx="3">
                  <c:v>Joint</c:v>
                </c:pt>
                <c:pt idx="4">
                  <c:v>Joint + Type</c:v>
                </c:pt>
              </c:strCache>
            </c:strRef>
          </c:cat>
          <c:val>
            <c:numRef>
              <c:f>Sheet1!$F$2:$F$6</c:f>
              <c:numCache>
                <c:formatCode>General</c:formatCode>
                <c:ptCount val="5"/>
                <c:pt idx="0">
                  <c:v>58.5</c:v>
                </c:pt>
                <c:pt idx="1">
                  <c:v>59.1</c:v>
                </c:pt>
                <c:pt idx="2">
                  <c:v>59.85</c:v>
                </c:pt>
                <c:pt idx="3">
                  <c:v>61.625</c:v>
                </c:pt>
                <c:pt idx="4">
                  <c:v>61.85</c:v>
                </c:pt>
              </c:numCache>
            </c:numRef>
          </c:val>
          <c:smooth val="0"/>
          <c:extLst>
            <c:ext xmlns:c16="http://schemas.microsoft.com/office/drawing/2014/chart" uri="{C3380CC4-5D6E-409C-BE32-E72D297353CC}">
              <c16:uniqueId val="{00000004-5ED7-4375-87B5-F7DD8FCCDAB4}"/>
            </c:ext>
          </c:extLst>
        </c:ser>
        <c:dLbls>
          <c:showLegendKey val="0"/>
          <c:showVal val="0"/>
          <c:showCatName val="0"/>
          <c:showSerName val="0"/>
          <c:showPercent val="0"/>
          <c:showBubbleSize val="0"/>
        </c:dLbls>
        <c:marker val="1"/>
        <c:smooth val="0"/>
        <c:axId val="2135792376"/>
        <c:axId val="2135795576"/>
      </c:lineChart>
      <c:catAx>
        <c:axId val="2135792376"/>
        <c:scaling>
          <c:orientation val="minMax"/>
        </c:scaling>
        <c:delete val="0"/>
        <c:axPos val="b"/>
        <c:numFmt formatCode="General" sourceLinked="0"/>
        <c:majorTickMark val="out"/>
        <c:minorTickMark val="none"/>
        <c:tickLblPos val="nextTo"/>
        <c:crossAx val="2135795576"/>
        <c:crosses val="autoZero"/>
        <c:auto val="1"/>
        <c:lblAlgn val="ctr"/>
        <c:lblOffset val="100"/>
        <c:noMultiLvlLbl val="0"/>
      </c:catAx>
      <c:valAx>
        <c:axId val="2135795576"/>
        <c:scaling>
          <c:orientation val="minMax"/>
          <c:min val="50"/>
        </c:scaling>
        <c:delete val="0"/>
        <c:axPos val="l"/>
        <c:majorGridlines/>
        <c:title>
          <c:tx>
            <c:rich>
              <a:bodyPr rot="-5400000" vert="horz"/>
              <a:lstStyle/>
              <a:p>
                <a:pPr>
                  <a:defRPr/>
                </a:pPr>
                <a:r>
                  <a:rPr lang="en-US" dirty="0"/>
                  <a:t>Linking Accuracy</a:t>
                </a:r>
              </a:p>
            </c:rich>
          </c:tx>
          <c:layout>
            <c:manualLayout>
              <c:xMode val="edge"/>
              <c:yMode val="edge"/>
              <c:x val="5.7870370370370402E-3"/>
              <c:y val="0.28376339307514697"/>
            </c:manualLayout>
          </c:layout>
          <c:overlay val="0"/>
        </c:title>
        <c:numFmt formatCode="General" sourceLinked="1"/>
        <c:majorTickMark val="out"/>
        <c:minorTickMark val="none"/>
        <c:tickLblPos val="nextTo"/>
        <c:crossAx val="213579237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9045758778556303E-2"/>
          <c:y val="3.9766151407055098E-2"/>
          <c:w val="0.95013149638718897"/>
          <c:h val="0.80513753468093496"/>
        </c:manualLayout>
      </c:layout>
      <c:barChart>
        <c:barDir val="col"/>
        <c:grouping val="clustered"/>
        <c:varyColors val="0"/>
        <c:ser>
          <c:idx val="0"/>
          <c:order val="0"/>
          <c:tx>
            <c:strRef>
              <c:f>Sheet1!$B$1</c:f>
              <c:strCache>
                <c:ptCount val="1"/>
                <c:pt idx="0">
                  <c:v>Joint</c:v>
                </c:pt>
              </c:strCache>
            </c:strRef>
          </c:tx>
          <c:spPr>
            <a:solidFill>
              <a:srgbClr val="0000FF"/>
            </a:solidFill>
          </c:spPr>
          <c:invertIfNegative val="0"/>
          <c:cat>
            <c:strRef>
              <c:f>Sheet1!$A$2:$A$7</c:f>
              <c:strCache>
                <c:ptCount val="6"/>
                <c:pt idx="0">
                  <c:v>TAC (Es)</c:v>
                </c:pt>
                <c:pt idx="1">
                  <c:v>TAC (Zh)</c:v>
                </c:pt>
                <c:pt idx="2">
                  <c:v>Tsai and Roth Hard (Zh)</c:v>
                </c:pt>
                <c:pt idx="3">
                  <c:v>Tsai and Roth Hard (Es)</c:v>
                </c:pt>
                <c:pt idx="4">
                  <c:v>Tsai and Roth Hard (Tr)</c:v>
                </c:pt>
                <c:pt idx="5">
                  <c:v>Tsai and Roth Hard (Ar)</c:v>
                </c:pt>
              </c:strCache>
            </c:strRef>
          </c:cat>
          <c:val>
            <c:numRef>
              <c:f>Sheet1!$B$2:$B$7</c:f>
              <c:numCache>
                <c:formatCode>General</c:formatCode>
                <c:ptCount val="6"/>
                <c:pt idx="0">
                  <c:v>84.1</c:v>
                </c:pt>
                <c:pt idx="1">
                  <c:v>85.4</c:v>
                </c:pt>
                <c:pt idx="2">
                  <c:v>61.3</c:v>
                </c:pt>
                <c:pt idx="3">
                  <c:v>56.6</c:v>
                </c:pt>
                <c:pt idx="4">
                  <c:v>61.7</c:v>
                </c:pt>
                <c:pt idx="5">
                  <c:v>63.8</c:v>
                </c:pt>
              </c:numCache>
            </c:numRef>
          </c:val>
          <c:extLst>
            <c:ext xmlns:c16="http://schemas.microsoft.com/office/drawing/2014/chart" uri="{C3380CC4-5D6E-409C-BE32-E72D297353CC}">
              <c16:uniqueId val="{00000000-4F9D-4003-AEDD-3DEE1A71A725}"/>
            </c:ext>
          </c:extLst>
        </c:ser>
        <c:ser>
          <c:idx val="1"/>
          <c:order val="1"/>
          <c:tx>
            <c:strRef>
              <c:f>Sheet1!$C$1</c:f>
              <c:strCache>
                <c:ptCount val="1"/>
                <c:pt idx="0">
                  <c:v>Zero Shot</c:v>
                </c:pt>
              </c:strCache>
            </c:strRef>
          </c:tx>
          <c:spPr>
            <a:solidFill>
              <a:srgbClr val="FF0000"/>
            </a:solidFill>
          </c:spPr>
          <c:invertIfNegative val="0"/>
          <c:cat>
            <c:strRef>
              <c:f>Sheet1!$A$2:$A$7</c:f>
              <c:strCache>
                <c:ptCount val="6"/>
                <c:pt idx="0">
                  <c:v>TAC (Es)</c:v>
                </c:pt>
                <c:pt idx="1">
                  <c:v>TAC (Zh)</c:v>
                </c:pt>
                <c:pt idx="2">
                  <c:v>Tsai and Roth Hard (Zh)</c:v>
                </c:pt>
                <c:pt idx="3">
                  <c:v>Tsai and Roth Hard (Es)</c:v>
                </c:pt>
                <c:pt idx="4">
                  <c:v>Tsai and Roth Hard (Tr)</c:v>
                </c:pt>
                <c:pt idx="5">
                  <c:v>Tsai and Roth Hard (Ar)</c:v>
                </c:pt>
              </c:strCache>
            </c:strRef>
          </c:cat>
          <c:val>
            <c:numRef>
              <c:f>Sheet1!$C$2:$C$7</c:f>
              <c:numCache>
                <c:formatCode>General</c:formatCode>
                <c:ptCount val="6"/>
                <c:pt idx="0">
                  <c:v>80.3</c:v>
                </c:pt>
                <c:pt idx="1">
                  <c:v>83.9</c:v>
                </c:pt>
                <c:pt idx="2">
                  <c:v>46.3</c:v>
                </c:pt>
                <c:pt idx="3">
                  <c:v>39.5</c:v>
                </c:pt>
                <c:pt idx="4">
                  <c:v>41.9</c:v>
                </c:pt>
                <c:pt idx="5">
                  <c:v>47.6</c:v>
                </c:pt>
              </c:numCache>
            </c:numRef>
          </c:val>
          <c:extLst>
            <c:ext xmlns:c16="http://schemas.microsoft.com/office/drawing/2014/chart" uri="{C3380CC4-5D6E-409C-BE32-E72D297353CC}">
              <c16:uniqueId val="{00000001-4F9D-4003-AEDD-3DEE1A71A725}"/>
            </c:ext>
          </c:extLst>
        </c:ser>
        <c:dLbls>
          <c:showLegendKey val="0"/>
          <c:showVal val="0"/>
          <c:showCatName val="0"/>
          <c:showSerName val="0"/>
          <c:showPercent val="0"/>
          <c:showBubbleSize val="0"/>
        </c:dLbls>
        <c:gapWidth val="150"/>
        <c:axId val="2111280408"/>
        <c:axId val="2111281816"/>
      </c:barChart>
      <c:catAx>
        <c:axId val="2111280408"/>
        <c:scaling>
          <c:orientation val="minMax"/>
        </c:scaling>
        <c:delete val="0"/>
        <c:axPos val="b"/>
        <c:numFmt formatCode="General" sourceLinked="0"/>
        <c:majorTickMark val="out"/>
        <c:minorTickMark val="none"/>
        <c:tickLblPos val="nextTo"/>
        <c:crossAx val="2111281816"/>
        <c:crosses val="autoZero"/>
        <c:auto val="1"/>
        <c:lblAlgn val="ctr"/>
        <c:lblOffset val="100"/>
        <c:noMultiLvlLbl val="0"/>
      </c:catAx>
      <c:valAx>
        <c:axId val="2111281816"/>
        <c:scaling>
          <c:orientation val="minMax"/>
          <c:max val="95"/>
          <c:min val="35"/>
        </c:scaling>
        <c:delete val="0"/>
        <c:axPos val="l"/>
        <c:majorGridlines/>
        <c:numFmt formatCode="General" sourceLinked="1"/>
        <c:majorTickMark val="out"/>
        <c:minorTickMark val="none"/>
        <c:tickLblPos val="nextTo"/>
        <c:crossAx val="2111280408"/>
        <c:crosses val="autoZero"/>
        <c:crossBetween val="between"/>
      </c:valAx>
    </c:plotArea>
    <c:legend>
      <c:legendPos val="r"/>
      <c:layout>
        <c:manualLayout>
          <c:xMode val="edge"/>
          <c:yMode val="edge"/>
          <c:x val="0.426854276335419"/>
          <c:y val="4.1444114149821597E-2"/>
          <c:w val="0.24336232254604401"/>
          <c:h val="0.14972889417360299"/>
        </c:manualLayout>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FB976-B60B-5E4E-9DCF-8950CCD4154F}" type="datetimeFigureOut">
              <a:rPr lang="en-US" smtClean="0"/>
              <a:t>7/30/2018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16005-D03D-8F4F-9AD7-BFDFAF67DFC7}" type="slidenum">
              <a:rPr lang="en-US" smtClean="0"/>
              <a:t>‹#›</a:t>
            </a:fld>
            <a:endParaRPr lang="en-US"/>
          </a:p>
        </p:txBody>
      </p:sp>
    </p:spTree>
    <p:extLst>
      <p:ext uri="{BB962C8B-B14F-4D97-AF65-F5344CB8AC3E}">
        <p14:creationId xmlns:p14="http://schemas.microsoft.com/office/powerpoint/2010/main" val="11044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s.stanford.edu/people/mengqiu/publication/tacl13.pdf"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cs.stanford.edu/people/mengqiu/publication/naacl13.pdf" TargetMode="External"/><Relationship Id="rId5" Type="http://schemas.openxmlformats.org/officeDocument/2006/relationships/hyperlink" Target="http://cs.stanford.edu/people/mengqiu/publication/aaai13.pdf" TargetMode="External"/><Relationship Id="rId4" Type="http://schemas.openxmlformats.org/officeDocument/2006/relationships/hyperlink" Target="http://cs.stanford.edu/people/mengqiu/publication/acl13.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panose="020B0600070205080204" pitchFamily="34" charset="-128"/>
              </a:rPr>
              <a:t>Add email, </a:t>
            </a:r>
            <a:r>
              <a:rPr lang="en-US" altLang="en-US" dirty="0" err="1">
                <a:ea typeface="MS PGothic" panose="020B0600070205080204" pitchFamily="34" charset="-128"/>
              </a:rPr>
              <a:t>pdf</a:t>
            </a:r>
            <a:r>
              <a:rPr lang="en-US" altLang="en-US">
                <a:ea typeface="MS PGothic" panose="020B0600070205080204" pitchFamily="34" charset="-128"/>
              </a:rPr>
              <a:t> address</a:t>
            </a:r>
          </a:p>
        </p:txBody>
      </p:sp>
      <p:sp>
        <p:nvSpPr>
          <p:cNvPr id="133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93DAF0-B578-492D-8486-CDA66A01AEFA}" type="slidenum">
              <a:rPr lang="en-US" altLang="en-US"/>
              <a:pPr/>
              <a:t>1</a:t>
            </a:fld>
            <a:endParaRPr lang="en-US" altLang="en-US"/>
          </a:p>
        </p:txBody>
      </p:sp>
    </p:spTree>
    <p:extLst>
      <p:ext uri="{BB962C8B-B14F-4D97-AF65-F5344CB8AC3E}">
        <p14:creationId xmlns:p14="http://schemas.microsoft.com/office/powerpoint/2010/main" val="118966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11</a:t>
            </a:fld>
            <a:endParaRPr lang="en-US"/>
          </a:p>
        </p:txBody>
      </p:sp>
    </p:spTree>
    <p:extLst>
      <p:ext uri="{BB962C8B-B14F-4D97-AF65-F5344CB8AC3E}">
        <p14:creationId xmlns:p14="http://schemas.microsoft.com/office/powerpoint/2010/main" val="41567972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other systems</a:t>
            </a:r>
          </a:p>
        </p:txBody>
      </p:sp>
      <p:sp>
        <p:nvSpPr>
          <p:cNvPr id="4" name="Slide Number Placeholder 3"/>
          <p:cNvSpPr>
            <a:spLocks noGrp="1"/>
          </p:cNvSpPr>
          <p:nvPr>
            <p:ph type="sldNum" sz="quarter" idx="10"/>
          </p:nvPr>
        </p:nvSpPr>
        <p:spPr/>
        <p:txBody>
          <a:bodyPr/>
          <a:lstStyle/>
          <a:p>
            <a:fld id="{8BA16005-D03D-8F4F-9AD7-BFDFAF67DFC7}" type="slidenum">
              <a:rPr lang="en-US" smtClean="0"/>
              <a:t>145</a:t>
            </a:fld>
            <a:endParaRPr lang="en-US"/>
          </a:p>
        </p:txBody>
      </p:sp>
    </p:spTree>
    <p:extLst>
      <p:ext uri="{BB962C8B-B14F-4D97-AF65-F5344CB8AC3E}">
        <p14:creationId xmlns:p14="http://schemas.microsoft.com/office/powerpoint/2010/main" val="25700567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Universal </a:t>
            </a:r>
            <a:r>
              <a:rPr lang="en-US" dirty="0" err="1"/>
              <a:t>Tokenizer</a:t>
            </a:r>
            <a:r>
              <a:rPr lang="en-US" dirty="0"/>
              <a:t> XXX </a:t>
            </a:r>
            <a:r>
              <a:rPr lang="en-US" dirty="0" err="1"/>
              <a:t>Punkt</a:t>
            </a:r>
            <a:r>
              <a:rPr lang="en-US" dirty="0"/>
              <a:t>; classify based on </a:t>
            </a:r>
            <a:r>
              <a:rPr lang="en-US" dirty="0" err="1"/>
              <a:t>amr</a:t>
            </a:r>
            <a:r>
              <a:rPr lang="en-US" dirty="0"/>
              <a:t> features</a:t>
            </a:r>
          </a:p>
        </p:txBody>
      </p:sp>
      <p:sp>
        <p:nvSpPr>
          <p:cNvPr id="4" name="Slide Number Placeholder 3"/>
          <p:cNvSpPr>
            <a:spLocks noGrp="1"/>
          </p:cNvSpPr>
          <p:nvPr>
            <p:ph type="sldNum" sz="quarter" idx="10"/>
          </p:nvPr>
        </p:nvSpPr>
        <p:spPr/>
        <p:txBody>
          <a:bodyPr/>
          <a:lstStyle/>
          <a:p>
            <a:fld id="{26D1A11D-A375-4457-A95F-CB659277DCE0}" type="slidenum">
              <a:rPr lang="en-US" smtClean="0"/>
              <a:pPr/>
              <a:t>151</a:t>
            </a:fld>
            <a:endParaRPr lang="en-US"/>
          </a:p>
        </p:txBody>
      </p:sp>
    </p:spTree>
    <p:extLst>
      <p:ext uri="{BB962C8B-B14F-4D97-AF65-F5344CB8AC3E}">
        <p14:creationId xmlns:p14="http://schemas.microsoft.com/office/powerpoint/2010/main" val="3455511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XXXX put in a book shelf picture from </a:t>
            </a:r>
            <a:r>
              <a:rPr lang="en-US" sz="1200" dirty="0" err="1"/>
              <a:t>lori</a:t>
            </a:r>
            <a:r>
              <a:rPr lang="en-US" sz="1200" dirty="0"/>
              <a:t> </a:t>
            </a:r>
            <a:r>
              <a:rPr lang="en-US" sz="1200" dirty="0" err="1"/>
              <a:t>levin</a:t>
            </a:r>
            <a:r>
              <a:rPr lang="en-US" sz="1200" dirty="0"/>
              <a:t>, and a </a:t>
            </a:r>
            <a:r>
              <a:rPr lang="en-US" sz="1200" dirty="0" err="1"/>
              <a:t>cia</a:t>
            </a:r>
            <a:r>
              <a:rPr lang="en-US" sz="1200" dirty="0"/>
              <a:t> name book from </a:t>
            </a:r>
            <a:r>
              <a:rPr lang="en-US" sz="1200" dirty="0" err="1"/>
              <a:t>darpa</a:t>
            </a:r>
            <a:r>
              <a:rPr lang="en-US" sz="1200" dirty="0"/>
              <a:t>, put in </a:t>
            </a:r>
            <a:r>
              <a:rPr lang="en-US" sz="1200" dirty="0" err="1"/>
              <a:t>turkish</a:t>
            </a:r>
            <a:r>
              <a:rPr lang="en-US" sz="1200" dirty="0"/>
              <a:t> name example</a:t>
            </a:r>
            <a:r>
              <a:rPr lang="mr-IN" sz="1200" dirty="0"/>
              <a:t>…</a:t>
            </a:r>
            <a:r>
              <a:rPr lang="en-US" sz="1200" dirty="0"/>
              <a:t/>
            </a:r>
            <a:br>
              <a:rPr lang="en-US" sz="1200" dirty="0"/>
            </a:br>
            <a:r>
              <a:rPr lang="en-US" sz="1200" dirty="0"/>
              <a:t>Basic Knowledge from Wikipedia Description and </a:t>
            </a:r>
            <a:endParaRPr lang="en-US" dirty="0"/>
          </a:p>
        </p:txBody>
      </p:sp>
      <p:sp>
        <p:nvSpPr>
          <p:cNvPr id="4" name="Slide Number Placeholder 3"/>
          <p:cNvSpPr>
            <a:spLocks noGrp="1"/>
          </p:cNvSpPr>
          <p:nvPr>
            <p:ph type="sldNum" sz="quarter" idx="10"/>
          </p:nvPr>
        </p:nvSpPr>
        <p:spPr/>
        <p:txBody>
          <a:bodyPr/>
          <a:lstStyle/>
          <a:p>
            <a:fld id="{850D7B56-F583-4F8D-978E-C3D0DAF7ADCA}" type="slidenum">
              <a:rPr lang="en-US" altLang="en-US" smtClean="0"/>
              <a:pPr/>
              <a:t>152</a:t>
            </a:fld>
            <a:endParaRPr lang="en-US" altLang="en-US" dirty="0"/>
          </a:p>
        </p:txBody>
      </p:sp>
    </p:spTree>
    <p:extLst>
      <p:ext uri="{BB962C8B-B14F-4D97-AF65-F5344CB8AC3E}">
        <p14:creationId xmlns:p14="http://schemas.microsoft.com/office/powerpoint/2010/main" val="42821841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conjunctions, pronoun, quantifier, numeral, time expression, question particle, demonstrative, degree word, plural prefix/suffix, subordinator, reduplication, possessive, situational and epistemic markers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21119029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US" sz="1400" b="1" dirty="0">
                <a:ea typeface="ＭＳ Ｐゴシック" charset="0"/>
                <a:cs typeface="ＭＳ Ｐゴシック" charset="0"/>
              </a:rPr>
              <a:t>Character-level</a:t>
            </a:r>
            <a:r>
              <a:rPr lang="en-US" sz="1400" b="1" baseline="0" dirty="0">
                <a:ea typeface="ＭＳ Ｐゴシック" charset="0"/>
                <a:cs typeface="ＭＳ Ｐゴシック" charset="0"/>
              </a:rPr>
              <a:t> CNN to compose word embedding; word embedding bi-</a:t>
            </a:r>
            <a:r>
              <a:rPr lang="en-US" sz="1400" b="1" baseline="0" dirty="0" err="1">
                <a:ea typeface="ＭＳ Ｐゴシック" charset="0"/>
                <a:cs typeface="ＭＳ Ｐゴシック" charset="0"/>
              </a:rPr>
              <a:t>lstm</a:t>
            </a:r>
            <a:r>
              <a:rPr lang="en-US" sz="1400" b="1" baseline="0" dirty="0">
                <a:ea typeface="ＭＳ Ｐゴシック" charset="0"/>
                <a:cs typeface="ＭＳ Ｐゴシック" charset="0"/>
              </a:rPr>
              <a:t>, sharing whole sentence context, learn weights for features; </a:t>
            </a:r>
            <a:r>
              <a:rPr lang="en-US" sz="1400" b="1" baseline="0">
                <a:ea typeface="ＭＳ Ｐゴシック" charset="0"/>
                <a:cs typeface="ＭＳ Ｐゴシック" charset="0"/>
              </a:rPr>
              <a:t>share parameters</a:t>
            </a:r>
            <a:endParaRPr lang="en-US" sz="1400" b="1" dirty="0">
              <a:ea typeface="ＭＳ Ｐゴシック" charset="0"/>
              <a:cs typeface="ＭＳ Ｐゴシック" charset="0"/>
            </a:endParaRPr>
          </a:p>
          <a:p>
            <a:pPr algn="just"/>
            <a:r>
              <a:rPr lang="en-US" sz="1400" b="1" dirty="0">
                <a:ea typeface="ＭＳ Ｐゴシック" charset="0"/>
                <a:cs typeface="ＭＳ Ｐゴシック" charset="0"/>
              </a:rPr>
              <a:t>Technical approach</a:t>
            </a:r>
          </a:p>
          <a:p>
            <a:pPr algn="just" eaLnBrk="0" hangingPunct="0">
              <a:lnSpc>
                <a:spcPct val="90000"/>
              </a:lnSpc>
              <a:spcBef>
                <a:spcPct val="40000"/>
              </a:spcBef>
              <a:defRPr/>
            </a:pPr>
            <a:r>
              <a:rPr lang="en-US" altLang="zh-CN" sz="1200" dirty="0">
                <a:ea typeface="ＭＳ Ｐゴシック" pitchFamily="34" charset="-128"/>
                <a:cs typeface="Arial" pitchFamily="34" charset="0"/>
              </a:rPr>
              <a:t>In low-resource settings, a transfer model can only bring limited improvement. We propose a multi-lingual multi-task architecture that combines different transfer models within a unified architecture to transfer various types of knowledge at the same time.</a:t>
            </a:r>
          </a:p>
          <a:p>
            <a:pPr algn="just" eaLnBrk="0" hangingPunct="0">
              <a:lnSpc>
                <a:spcPct val="90000"/>
              </a:lnSpc>
              <a:spcBef>
                <a:spcPct val="40000"/>
              </a:spcBef>
              <a:defRPr/>
            </a:pPr>
            <a:r>
              <a:rPr lang="en-US" altLang="zh-CN" sz="1200" b="1" dirty="0">
                <a:ea typeface="ＭＳ Ｐゴシック" pitchFamily="34" charset="-128"/>
                <a:cs typeface="Arial" pitchFamily="34" charset="0"/>
              </a:rPr>
              <a:t>Two layers of parameter sharing:</a:t>
            </a:r>
          </a:p>
          <a:p>
            <a:pPr marL="176213" indent="-176213" eaLnBrk="0" hangingPunct="0">
              <a:lnSpc>
                <a:spcPct val="90000"/>
              </a:lnSpc>
              <a:spcBef>
                <a:spcPts val="600"/>
              </a:spcBef>
              <a:buSzPct val="100000"/>
              <a:buFont typeface="Wingdings" pitchFamily="2" charset="2"/>
              <a:buChar char="§"/>
              <a:defRPr/>
            </a:pPr>
            <a:r>
              <a:rPr lang="en-US" altLang="zh-CN" sz="1200" dirty="0">
                <a:ea typeface="ＭＳ Ｐゴシック" pitchFamily="34" charset="-128"/>
                <a:cs typeface="Arial" pitchFamily="34" charset="0"/>
              </a:rPr>
              <a:t>First layer. We construct the basis of the architecture by sharing the bidirectional LSTM, character-level CNN and character </a:t>
            </a:r>
            <a:r>
              <a:rPr lang="en-US" altLang="zh-CN" sz="1200" dirty="0" err="1">
                <a:ea typeface="ＭＳ Ｐゴシック" pitchFamily="34" charset="-128"/>
                <a:cs typeface="Arial" pitchFamily="34" charset="0"/>
              </a:rPr>
              <a:t>embeddings</a:t>
            </a:r>
            <a:r>
              <a:rPr lang="en-US" altLang="zh-CN" sz="1200" dirty="0">
                <a:ea typeface="ＭＳ Ｐゴシック" pitchFamily="34" charset="-128"/>
                <a:cs typeface="Arial" pitchFamily="34" charset="0"/>
              </a:rPr>
              <a:t> to provide universal word representation and feature extraction capability.</a:t>
            </a:r>
            <a:endParaRPr lang="zh-CN" altLang="en-US" sz="1200" dirty="0">
              <a:ea typeface="ＭＳ Ｐゴシック" pitchFamily="34" charset="-128"/>
              <a:cs typeface="Arial" pitchFamily="34" charset="0"/>
            </a:endParaRPr>
          </a:p>
          <a:p>
            <a:pPr marL="176213" indent="-176213" eaLnBrk="0" hangingPunct="0">
              <a:lnSpc>
                <a:spcPct val="90000"/>
              </a:lnSpc>
              <a:spcBef>
                <a:spcPts val="600"/>
              </a:spcBef>
              <a:buSzPct val="100000"/>
              <a:buFont typeface="Wingdings" pitchFamily="2" charset="2"/>
              <a:buChar char="§"/>
              <a:defRPr/>
            </a:pPr>
            <a:r>
              <a:rPr lang="en-US" altLang="zh-CN" sz="1200" dirty="0">
                <a:ea typeface="ＭＳ Ｐゴシック" pitchFamily="34" charset="-128"/>
                <a:cs typeface="Arial" pitchFamily="34" charset="0"/>
              </a:rPr>
              <a:t>Second layer. We adopt different parameter sharing strategies for different transfer schemes.</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155</a:t>
            </a:fld>
            <a:endParaRPr lang="en-US"/>
          </a:p>
        </p:txBody>
      </p:sp>
    </p:spTree>
    <p:extLst>
      <p:ext uri="{BB962C8B-B14F-4D97-AF65-F5344CB8AC3E}">
        <p14:creationId xmlns:p14="http://schemas.microsoft.com/office/powerpoint/2010/main" val="39912982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156</a:t>
            </a:fld>
            <a:endParaRPr lang="en-US"/>
          </a:p>
        </p:txBody>
      </p:sp>
    </p:spTree>
    <p:extLst>
      <p:ext uri="{BB962C8B-B14F-4D97-AF65-F5344CB8AC3E}">
        <p14:creationId xmlns:p14="http://schemas.microsoft.com/office/powerpoint/2010/main" val="4515728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Given</a:t>
            </a:r>
            <a:r>
              <a:rPr lang="en-US" sz="1200" baseline="0" dirty="0"/>
              <a:t> a doc in a foreign language, for instance </a:t>
            </a:r>
            <a:r>
              <a:rPr lang="en-US" sz="1200" baseline="0" dirty="0" err="1"/>
              <a:t>chinese</a:t>
            </a:r>
            <a:r>
              <a:rPr lang="en-US" sz="1200" baseline="0" dirty="0"/>
              <a:t>, we want to identify certain spans of text and ground them to </a:t>
            </a:r>
            <a:r>
              <a:rPr lang="en-US" sz="1200" baseline="0" dirty="0" err="1"/>
              <a:t>english</a:t>
            </a:r>
            <a:r>
              <a:rPr lang="en-US" sz="1200" baseline="0" dirty="0"/>
              <a:t> </a:t>
            </a:r>
            <a:r>
              <a:rPr lang="en-US" sz="1200" baseline="0" dirty="0" err="1"/>
              <a:t>wikipedia</a:t>
            </a:r>
            <a:r>
              <a:rPr lang="en-US" sz="1200"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We should be able to do this regardless of the </a:t>
            </a:r>
            <a:r>
              <a:rPr lang="en-US" sz="1200" baseline="0" dirty="0" err="1"/>
              <a:t>langage</a:t>
            </a:r>
            <a:r>
              <a:rPr lang="en-US" sz="1200" baseline="0" dirty="0"/>
              <a:t>. Be it </a:t>
            </a:r>
            <a:r>
              <a:rPr lang="en-US" sz="1200" baseline="0" dirty="0" err="1"/>
              <a:t>Germna</a:t>
            </a:r>
            <a:r>
              <a:rPr lang="en-US" sz="1200" baseline="0" dirty="0"/>
              <a:t> or English. All </a:t>
            </a:r>
            <a:r>
              <a:rPr lang="en-US" sz="1200" baseline="0" dirty="0" err="1"/>
              <a:t>theese</a:t>
            </a:r>
            <a:r>
              <a:rPr lang="en-US" sz="1200" baseline="0" dirty="0"/>
              <a:t> sentences are translations of each other.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Note that this requires contextual understanding to identify that Berlin refers to the band</a:t>
            </a:r>
            <a:r>
              <a:rPr lang="en-US" sz="1200" baseline="0" dirty="0"/>
              <a:t> and not the city.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2114A-5BCE-4C86-B20E-5F5BFDE6D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873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Given</a:t>
            </a:r>
            <a:r>
              <a:rPr lang="en-US" sz="1200" baseline="0" dirty="0"/>
              <a:t> a doc in a foreign language, for instance </a:t>
            </a:r>
            <a:r>
              <a:rPr lang="en-US" sz="1200" baseline="0" dirty="0" err="1"/>
              <a:t>chinese</a:t>
            </a:r>
            <a:r>
              <a:rPr lang="en-US" sz="1200" baseline="0" dirty="0"/>
              <a:t>, we want to identify certain spans of text and ground them to </a:t>
            </a:r>
            <a:r>
              <a:rPr lang="en-US" sz="1200" baseline="0" dirty="0" err="1"/>
              <a:t>english</a:t>
            </a:r>
            <a:r>
              <a:rPr lang="en-US" sz="1200" baseline="0" dirty="0"/>
              <a:t> </a:t>
            </a:r>
            <a:r>
              <a:rPr lang="en-US" sz="1200" baseline="0" dirty="0" err="1"/>
              <a:t>wikipedia</a:t>
            </a:r>
            <a:r>
              <a:rPr lang="en-US" sz="1200"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We should be able to do this regardless of the </a:t>
            </a:r>
            <a:r>
              <a:rPr lang="en-US" sz="1200" baseline="0" dirty="0" err="1"/>
              <a:t>langage</a:t>
            </a:r>
            <a:r>
              <a:rPr lang="en-US" sz="1200" baseline="0" dirty="0"/>
              <a:t>. Be it </a:t>
            </a:r>
            <a:r>
              <a:rPr lang="en-US" sz="1200" baseline="0" dirty="0" err="1"/>
              <a:t>Germna</a:t>
            </a:r>
            <a:r>
              <a:rPr lang="en-US" sz="1200" baseline="0" dirty="0"/>
              <a:t> or English. All </a:t>
            </a:r>
            <a:r>
              <a:rPr lang="en-US" sz="1200" baseline="0" dirty="0" err="1"/>
              <a:t>theese</a:t>
            </a:r>
            <a:r>
              <a:rPr lang="en-US" sz="1200" baseline="0" dirty="0"/>
              <a:t> sentences are translations of each other.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Note that this requires contextual understanding to identify that Berlin refers to the band</a:t>
            </a:r>
            <a:r>
              <a:rPr lang="en-US" sz="1200" baseline="0" dirty="0"/>
              <a:t> and not the city.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2114A-5BCE-4C86-B20E-5F5BFDE6D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3494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a:t>
            </a:r>
            <a:r>
              <a:rPr lang="en-US" baseline="0" dirty="0"/>
              <a:t> app do not share any </a:t>
            </a:r>
            <a:r>
              <a:rPr lang="en-US" baseline="0" dirty="0" err="1"/>
              <a:t>xling</a:t>
            </a:r>
            <a:r>
              <a:rPr lang="en-US" baseline="0" dirty="0"/>
              <a:t> information, and train separate models for each </a:t>
            </a:r>
            <a:r>
              <a:rPr lang="en-US" baseline="0" dirty="0" err="1"/>
              <a:t>langauge</a:t>
            </a:r>
            <a:r>
              <a:rPr lang="en-US" baseline="0" dirty="0"/>
              <a:t>. </a:t>
            </a:r>
          </a:p>
          <a:p>
            <a:r>
              <a:rPr lang="en-US" baseline="0" dirty="0"/>
              <a:t>Example page of Helmholtz in Hindi shows that size and content quality varies vastly across different </a:t>
            </a:r>
            <a:r>
              <a:rPr lang="en-US" baseline="0" dirty="0" err="1"/>
              <a:t>wikipedias</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2114A-5BCE-4C86-B20E-5F5BFDE6D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9226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propose to train a single unified XEL model. </a:t>
            </a:r>
          </a:p>
          <a:p>
            <a:endParaRPr lang="en-US" dirty="0"/>
          </a:p>
          <a:p>
            <a:endParaRPr lang="en-US" dirty="0"/>
          </a:p>
          <a:p>
            <a:r>
              <a:rPr lang="en-US" dirty="0"/>
              <a:t>ADD SMALL FIGURE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2114A-5BCE-4C86-B20E-5F5BFDE6D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70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B59E52A1-2608-49C7-8BF0-240C20D97BB9}" type="slidenum">
              <a:rPr lang="en-US"/>
              <a:pPr defTabSz="912813" fontAlgn="base">
                <a:spcBef>
                  <a:spcPct val="0"/>
                </a:spcBef>
                <a:spcAft>
                  <a:spcPct val="0"/>
                </a:spcAft>
                <a:defRPr/>
              </a:pPr>
              <a:t>12</a:t>
            </a:fld>
            <a:endParaRPr lang="en-US"/>
          </a:p>
        </p:txBody>
      </p:sp>
      <p:sp>
        <p:nvSpPr>
          <p:cNvPr id="3072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extLst>
      <p:ext uri="{BB962C8B-B14F-4D97-AF65-F5344CB8AC3E}">
        <p14:creationId xmlns:p14="http://schemas.microsoft.com/office/powerpoint/2010/main" val="11186287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JOINT </a:t>
            </a:r>
            <a:r>
              <a:rPr lang="en-US" dirty="0">
                <a:sym typeface="Wingdings"/>
              </a:rPr>
              <a:t> JOINT w/ English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298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9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Put in a big table</a:t>
            </a:r>
          </a:p>
          <a:p>
            <a:endParaRPr lang="en-US" dirty="0"/>
          </a:p>
          <a:p>
            <a:r>
              <a:rPr lang="en-US" dirty="0"/>
              <a:t>Good results from silver-standard Wikipedia markup annotations</a:t>
            </a:r>
          </a:p>
        </p:txBody>
      </p:sp>
      <p:sp>
        <p:nvSpPr>
          <p:cNvPr id="4" name="Slide Number Placeholder 3"/>
          <p:cNvSpPr>
            <a:spLocks noGrp="1"/>
          </p:cNvSpPr>
          <p:nvPr>
            <p:ph type="sldNum" sz="quarter" idx="10"/>
          </p:nvPr>
        </p:nvSpPr>
        <p:spPr/>
        <p:txBody>
          <a:bodyPr/>
          <a:lstStyle/>
          <a:p>
            <a:fld id="{26D1A11D-A375-4457-A95F-CB659277DCE0}" type="slidenum">
              <a:rPr lang="en-US" smtClean="0"/>
              <a:pPr/>
              <a:t>171</a:t>
            </a:fld>
            <a:endParaRPr lang="en-US"/>
          </a:p>
        </p:txBody>
      </p:sp>
    </p:spTree>
    <p:extLst>
      <p:ext uri="{BB962C8B-B14F-4D97-AF65-F5344CB8AC3E}">
        <p14:creationId xmlns:p14="http://schemas.microsoft.com/office/powerpoint/2010/main" val="37649679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a:t>
            </a:r>
            <a:r>
              <a:rPr lang="en-US" baseline="0" dirty="0"/>
              <a:t> fix typo</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172</a:t>
            </a:fld>
            <a:endParaRPr lang="en-US"/>
          </a:p>
        </p:txBody>
      </p:sp>
    </p:spTree>
    <p:extLst>
      <p:ext uri="{BB962C8B-B14F-4D97-AF65-F5344CB8AC3E}">
        <p14:creationId xmlns:p14="http://schemas.microsoft.com/office/powerpoint/2010/main" val="9496374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can see that non-traditional linguistic</a:t>
            </a:r>
            <a:r>
              <a:rPr lang="en-US" baseline="0" dirty="0"/>
              <a:t> resources can make name tagger much more robust to noise. A model trained from 40% noise in training data can achieve similar performance as the model trained from clean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Noise Level definition: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By</a:t>
            </a:r>
            <a:r>
              <a:rPr lang="en-US" baseline="0" dirty="0"/>
              <a:t> projecting English annotation across parallel sentences to IL side, </a:t>
            </a:r>
            <a:r>
              <a:rPr lang="en-US" dirty="0"/>
              <a:t>they obtain an automatically generated noisy training data set $Train_{noise}$.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They denote $Train_{clean}$ as the ground truth which is manually created by human annotators on set $S$.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They mix $Train_{noise}$ and $Train_{clean}$ in different proportions to obtain a training set $Train_{mix}$ on various noise levels.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They define \</a:t>
            </a:r>
            <a:r>
              <a:rPr lang="en-US" dirty="0" err="1"/>
              <a:t>textbf</a:t>
            </a:r>
            <a:r>
              <a:rPr lang="en-US" dirty="0"/>
              <a:t>{\</a:t>
            </a:r>
            <a:r>
              <a:rPr lang="en-US" dirty="0" err="1"/>
              <a:t>emph</a:t>
            </a:r>
            <a:r>
              <a:rPr lang="en-US" dirty="0"/>
              <a:t>{noise level}} as $1 - </a:t>
            </a:r>
            <a:r>
              <a:rPr lang="en-US" dirty="0" err="1"/>
              <a:t>fscore</a:t>
            </a:r>
            <a:r>
              <a:rPr lang="en-US" dirty="0"/>
              <a:t> (Train_{mix})$ where the f-score of $Train_{mix}$ is computed against $Train_{clean}$. For example, when $Train_{mix}$ is full of manually created clean data, the noise level is 0;</a:t>
            </a:r>
          </a:p>
        </p:txBody>
      </p:sp>
      <p:sp>
        <p:nvSpPr>
          <p:cNvPr id="4" name="Slide Number Placeholder 3"/>
          <p:cNvSpPr>
            <a:spLocks noGrp="1"/>
          </p:cNvSpPr>
          <p:nvPr>
            <p:ph type="sldNum" sz="quarter" idx="10"/>
          </p:nvPr>
        </p:nvSpPr>
        <p:spPr/>
        <p:txBody>
          <a:bodyPr/>
          <a:lstStyle/>
          <a:p>
            <a:fld id="{26D1A11D-A375-4457-A95F-CB659277DCE0}"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26581182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174</a:t>
            </a:fld>
            <a:endParaRPr lang="en-US"/>
          </a:p>
        </p:txBody>
      </p:sp>
    </p:spTree>
    <p:extLst>
      <p:ext uri="{BB962C8B-B14F-4D97-AF65-F5344CB8AC3E}">
        <p14:creationId xmlns:p14="http://schemas.microsoft.com/office/powerpoint/2010/main" val="38065020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evaluate</a:t>
            </a:r>
            <a:r>
              <a:rPr kumimoji="1" lang="zh-CN" altLang="en-US" dirty="0"/>
              <a:t> </a:t>
            </a:r>
            <a:r>
              <a:rPr kumimoji="1" lang="en-US" altLang="zh-CN" dirty="0"/>
              <a:t>the</a:t>
            </a:r>
            <a:r>
              <a:rPr kumimoji="1" lang="zh-CN" altLang="en-US" dirty="0"/>
              <a:t> </a:t>
            </a:r>
            <a:r>
              <a:rPr kumimoji="1" lang="en-US" altLang="zh-CN" dirty="0"/>
              <a:t>quality</a:t>
            </a:r>
            <a:r>
              <a:rPr kumimoji="1" lang="zh-CN" altLang="en-US" dirty="0"/>
              <a:t> </a:t>
            </a:r>
            <a:r>
              <a:rPr kumimoji="1" lang="en-US" altLang="zh-CN" dirty="0"/>
              <a:t>of</a:t>
            </a:r>
            <a:r>
              <a:rPr kumimoji="1" lang="zh-CN" altLang="en-US" dirty="0"/>
              <a:t> </a:t>
            </a:r>
            <a:r>
              <a:rPr kumimoji="1" lang="en-US" altLang="zh-CN" dirty="0"/>
              <a:t>multilingual</a:t>
            </a:r>
            <a:r>
              <a:rPr kumimoji="1" lang="zh-CN" altLang="en-US" dirty="0"/>
              <a:t> </a:t>
            </a:r>
            <a:r>
              <a:rPr kumimoji="1" lang="en-US" altLang="zh-CN" dirty="0" err="1"/>
              <a:t>embeddings</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low</a:t>
            </a:r>
            <a:r>
              <a:rPr kumimoji="1" lang="zh-CN" altLang="en-US" dirty="0"/>
              <a:t> </a:t>
            </a:r>
            <a:r>
              <a:rPr kumimoji="1" lang="en-US" altLang="zh-CN" dirty="0"/>
              <a:t>resource</a:t>
            </a:r>
            <a:r>
              <a:rPr kumimoji="1" lang="zh-CN" altLang="en-US" dirty="0"/>
              <a:t> </a:t>
            </a:r>
            <a:r>
              <a:rPr kumimoji="1" lang="en-US" altLang="zh-CN" dirty="0"/>
              <a:t>language</a:t>
            </a:r>
            <a:r>
              <a:rPr kumimoji="1" lang="zh-CN" altLang="en-US" dirty="0"/>
              <a:t> </a:t>
            </a:r>
            <a:r>
              <a:rPr kumimoji="1" lang="en-US" altLang="zh-CN" dirty="0"/>
              <a:t>name</a:t>
            </a:r>
            <a:r>
              <a:rPr kumimoji="1" lang="zh-CN" altLang="en-US" dirty="0"/>
              <a:t> </a:t>
            </a:r>
            <a:r>
              <a:rPr kumimoji="1" lang="en-US" altLang="zh-CN" dirty="0"/>
              <a:t>tagging</a:t>
            </a:r>
            <a:r>
              <a:rPr kumimoji="1" lang="zh-CN" altLang="en-US" dirty="0"/>
              <a:t> </a:t>
            </a:r>
            <a:r>
              <a:rPr kumimoji="1" lang="en-US" altLang="zh-CN" dirty="0"/>
              <a:t>by</a:t>
            </a:r>
            <a:r>
              <a:rPr kumimoji="1" lang="zh-CN" altLang="en-US" dirty="0"/>
              <a:t> </a:t>
            </a:r>
            <a:r>
              <a:rPr kumimoji="1" lang="en-US" altLang="zh-CN" dirty="0"/>
              <a:t>using</a:t>
            </a:r>
            <a:r>
              <a:rPr kumimoji="1" lang="zh-CN" altLang="en-US" dirty="0"/>
              <a:t> </a:t>
            </a:r>
            <a:r>
              <a:rPr kumimoji="1" lang="en-US" altLang="zh-CN" dirty="0"/>
              <a:t>the</a:t>
            </a:r>
            <a:r>
              <a:rPr kumimoji="1" lang="zh-CN" altLang="en-US" dirty="0"/>
              <a:t> </a:t>
            </a:r>
            <a:r>
              <a:rPr kumimoji="1" lang="en-US" altLang="zh-CN" dirty="0" err="1"/>
              <a:t>mebeddings</a:t>
            </a:r>
            <a:r>
              <a:rPr kumimoji="1" lang="zh-CN" altLang="en-US" dirty="0"/>
              <a:t> </a:t>
            </a:r>
            <a:r>
              <a:rPr kumimoji="1" lang="en-US" altLang="zh-CN" dirty="0"/>
              <a:t>as</a:t>
            </a:r>
            <a:r>
              <a:rPr kumimoji="1" lang="zh-CN" altLang="en-US" dirty="0"/>
              <a:t> </a:t>
            </a:r>
            <a:r>
              <a:rPr kumimoji="1" lang="en-US" altLang="zh-CN" dirty="0"/>
              <a:t>input</a:t>
            </a:r>
            <a:r>
              <a:rPr kumimoji="1" lang="zh-CN" altLang="en-US" dirty="0"/>
              <a:t> </a:t>
            </a:r>
            <a:r>
              <a:rPr kumimoji="1" lang="en-US" altLang="zh-CN" dirty="0"/>
              <a:t>features.</a:t>
            </a:r>
            <a:r>
              <a:rPr kumimoji="1" lang="zh-CN" altLang="en-US" dirty="0"/>
              <a:t> </a:t>
            </a:r>
            <a:r>
              <a:rPr kumimoji="1" lang="en-US" altLang="zh-CN" dirty="0"/>
              <a:t>We</a:t>
            </a:r>
            <a:r>
              <a:rPr kumimoji="1" lang="zh-CN" altLang="en-US" dirty="0"/>
              <a:t> </a:t>
            </a:r>
            <a:r>
              <a:rPr kumimoji="1" lang="en-US" altLang="zh-CN" dirty="0"/>
              <a:t>experiment</a:t>
            </a:r>
            <a:r>
              <a:rPr kumimoji="1" lang="zh-CN" altLang="en-US" dirty="0"/>
              <a:t> </a:t>
            </a:r>
            <a:r>
              <a:rPr kumimoji="1" lang="en-US" altLang="zh-CN" dirty="0"/>
              <a:t>with</a:t>
            </a:r>
            <a:r>
              <a:rPr kumimoji="1" lang="zh-CN" altLang="en-US" dirty="0"/>
              <a:t> </a:t>
            </a:r>
            <a:r>
              <a:rPr kumimoji="1" lang="en-US" altLang="zh-CN" dirty="0"/>
              <a:t>two</a:t>
            </a:r>
            <a:r>
              <a:rPr kumimoji="1" lang="zh-CN" altLang="en-US" dirty="0"/>
              <a:t> </a:t>
            </a:r>
            <a:r>
              <a:rPr kumimoji="1" lang="en-US" altLang="zh-CN" dirty="0"/>
              <a:t>sets</a:t>
            </a:r>
            <a:r>
              <a:rPr kumimoji="1" lang="zh-CN" altLang="en-US" dirty="0"/>
              <a:t> </a:t>
            </a:r>
            <a:r>
              <a:rPr kumimoji="1" lang="en-US" altLang="zh-CN" dirty="0"/>
              <a:t>of</a:t>
            </a:r>
            <a:r>
              <a:rPr kumimoji="1" lang="zh-CN" altLang="en-US" dirty="0"/>
              <a:t> </a:t>
            </a:r>
            <a:r>
              <a:rPr kumimoji="1" lang="en-US" altLang="zh-CN" dirty="0"/>
              <a:t>languages:</a:t>
            </a:r>
            <a:r>
              <a:rPr kumimoji="1" lang="zh-CN" altLang="en-US" dirty="0"/>
              <a:t> </a:t>
            </a:r>
            <a:r>
              <a:rPr kumimoji="1" lang="en-US" altLang="zh-CN" dirty="0"/>
              <a:t>Amharic</a:t>
            </a:r>
            <a:r>
              <a:rPr kumimoji="1" lang="zh-CN" altLang="en-US" dirty="0"/>
              <a:t> </a:t>
            </a:r>
            <a:r>
              <a:rPr kumimoji="1" lang="en-US" altLang="zh-CN" dirty="0"/>
              <a:t>and</a:t>
            </a:r>
            <a:r>
              <a:rPr kumimoji="1" lang="zh-CN" altLang="en-US" dirty="0"/>
              <a:t> </a:t>
            </a:r>
            <a:r>
              <a:rPr kumimoji="1" lang="en-US" altLang="zh-CN" dirty="0"/>
              <a:t>Tigrinya,</a:t>
            </a:r>
            <a:r>
              <a:rPr kumimoji="1" lang="zh-CN" altLang="en-US" dirty="0"/>
              <a:t> </a:t>
            </a:r>
            <a:r>
              <a:rPr kumimoji="1" lang="en-US" altLang="zh-CN" dirty="0"/>
              <a:t>English,</a:t>
            </a:r>
            <a:r>
              <a:rPr kumimoji="1" lang="zh-CN" altLang="en-US" dirty="0"/>
              <a:t> </a:t>
            </a:r>
            <a:r>
              <a:rPr kumimoji="1" lang="en-US" altLang="zh-CN" dirty="0"/>
              <a:t>Uighur</a:t>
            </a:r>
            <a:r>
              <a:rPr kumimoji="1" lang="zh-CN" altLang="en-US" dirty="0"/>
              <a:t> </a:t>
            </a:r>
            <a:r>
              <a:rPr kumimoji="1" lang="en-US" altLang="zh-CN" dirty="0"/>
              <a:t>and</a:t>
            </a:r>
            <a:r>
              <a:rPr kumimoji="1" lang="zh-CN" altLang="en-US" dirty="0"/>
              <a:t> </a:t>
            </a:r>
            <a:r>
              <a:rPr kumimoji="1" lang="en-US" altLang="zh-CN" dirty="0"/>
              <a:t>Turkish.</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LSTM-CRF</a:t>
            </a:r>
            <a:r>
              <a:rPr kumimoji="1" lang="zh-CN" altLang="en-US" dirty="0"/>
              <a:t> </a:t>
            </a:r>
            <a:r>
              <a:rPr kumimoji="1" lang="en-US" altLang="zh-CN" dirty="0"/>
              <a:t>architecture</a:t>
            </a:r>
            <a:r>
              <a:rPr kumimoji="1" lang="zh-CN" altLang="en-US" dirty="0"/>
              <a:t> </a:t>
            </a:r>
            <a:r>
              <a:rPr kumimoji="1" lang="en-US" altLang="zh-CN" dirty="0"/>
              <a:t>for</a:t>
            </a:r>
            <a:r>
              <a:rPr kumimoji="1" lang="zh-CN" altLang="en-US" dirty="0"/>
              <a:t> </a:t>
            </a:r>
            <a:r>
              <a:rPr kumimoji="1" lang="en-US" altLang="zh-CN" dirty="0"/>
              <a:t>name</a:t>
            </a:r>
            <a:r>
              <a:rPr kumimoji="1" lang="zh-CN" altLang="en-US" dirty="0"/>
              <a:t> </a:t>
            </a:r>
            <a:r>
              <a:rPr kumimoji="1" lang="en-US" altLang="zh-CN" dirty="0"/>
              <a:t>tagging.</a:t>
            </a:r>
            <a:endParaRPr kumimoji="1" lang="zh-CN" altLang="en-US" dirty="0"/>
          </a:p>
        </p:txBody>
      </p:sp>
      <p:sp>
        <p:nvSpPr>
          <p:cNvPr id="4" name="幻灯片编号占位符 3"/>
          <p:cNvSpPr>
            <a:spLocks noGrp="1"/>
          </p:cNvSpPr>
          <p:nvPr>
            <p:ph type="sldNum" sz="quarter" idx="10"/>
          </p:nvPr>
        </p:nvSpPr>
        <p:spPr/>
        <p:txBody>
          <a:bodyPr/>
          <a:lstStyle/>
          <a:p>
            <a:fld id="{26D1A11D-A375-4457-A95F-CB659277DCE0}" type="slidenum">
              <a:rPr lang="en-US" smtClean="0"/>
              <a:pPr/>
              <a:t>175</a:t>
            </a:fld>
            <a:endParaRPr lang="en-US"/>
          </a:p>
        </p:txBody>
      </p:sp>
    </p:spTree>
    <p:extLst>
      <p:ext uri="{BB962C8B-B14F-4D97-AF65-F5344CB8AC3E}">
        <p14:creationId xmlns:p14="http://schemas.microsoft.com/office/powerpoint/2010/main" val="13451276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They</a:t>
            </a:r>
            <a:r>
              <a:rPr kumimoji="1" lang="zh-CN" altLang="en-US" dirty="0"/>
              <a:t> </a:t>
            </a:r>
            <a:r>
              <a:rPr kumimoji="1" lang="en-US" altLang="zh-CN" dirty="0"/>
              <a:t>demonstrate</a:t>
            </a:r>
            <a:r>
              <a:rPr kumimoji="1" lang="zh-CN" altLang="en-US" dirty="0"/>
              <a:t> </a:t>
            </a:r>
            <a:r>
              <a:rPr kumimoji="1" lang="en-US" altLang="zh-CN" dirty="0"/>
              <a:t>the</a:t>
            </a:r>
            <a:r>
              <a:rPr kumimoji="1" lang="zh-CN" altLang="en-US" dirty="0"/>
              <a:t> </a:t>
            </a:r>
            <a:r>
              <a:rPr kumimoji="1" lang="en-US" altLang="zh-CN" dirty="0"/>
              <a:t>effectiveness</a:t>
            </a:r>
            <a:r>
              <a:rPr kumimoji="1" lang="zh-CN" altLang="en-US" dirty="0"/>
              <a:t> </a:t>
            </a:r>
            <a:r>
              <a:rPr kumimoji="1" lang="en-US" altLang="zh-CN" dirty="0"/>
              <a:t>of</a:t>
            </a:r>
            <a:r>
              <a:rPr kumimoji="1" lang="zh-CN" altLang="en-US" dirty="0"/>
              <a:t> </a:t>
            </a:r>
            <a:r>
              <a:rPr kumimoji="1" lang="en-US" altLang="zh-CN" dirty="0"/>
              <a:t>our</a:t>
            </a:r>
            <a:r>
              <a:rPr kumimoji="1" lang="zh-CN" altLang="en-US" dirty="0"/>
              <a:t> </a:t>
            </a:r>
            <a:r>
              <a:rPr kumimoji="1" lang="en-US" altLang="zh-CN" dirty="0"/>
              <a:t>multilingual</a:t>
            </a:r>
            <a:r>
              <a:rPr kumimoji="1" lang="zh-CN" altLang="en-US" dirty="0"/>
              <a:t> </a:t>
            </a:r>
            <a:r>
              <a:rPr kumimoji="1" lang="en-US" altLang="zh-CN" dirty="0" err="1"/>
              <a:t>embeddings</a:t>
            </a:r>
            <a:r>
              <a:rPr kumimoji="1" lang="zh-CN" altLang="en-US" dirty="0"/>
              <a:t> </a:t>
            </a:r>
            <a:r>
              <a:rPr kumimoji="1" lang="en-US" altLang="zh-CN" dirty="0"/>
              <a:t>on</a:t>
            </a:r>
            <a:r>
              <a:rPr kumimoji="1" lang="zh-CN" altLang="en-US" dirty="0"/>
              <a:t> </a:t>
            </a:r>
            <a:r>
              <a:rPr kumimoji="1" lang="en-US" altLang="zh-CN" dirty="0"/>
              <a:t>direct</a:t>
            </a:r>
            <a:r>
              <a:rPr kumimoji="1" lang="zh-CN" altLang="en-US" dirty="0"/>
              <a:t> </a:t>
            </a:r>
            <a:r>
              <a:rPr kumimoji="1" lang="en-US" altLang="zh-CN" dirty="0"/>
              <a:t>knowledge</a:t>
            </a:r>
            <a:r>
              <a:rPr kumimoji="1" lang="zh-CN" altLang="en-US" dirty="0"/>
              <a:t> </a:t>
            </a:r>
            <a:r>
              <a:rPr kumimoji="1" lang="en-US" altLang="zh-CN" dirty="0"/>
              <a:t>transfer.</a:t>
            </a:r>
            <a:r>
              <a:rPr kumimoji="1" lang="zh-CN" altLang="en-US" dirty="0"/>
              <a:t> </a:t>
            </a:r>
            <a:endParaRPr kumimoji="1" lang="en-US" altLang="zh-CN" dirty="0"/>
          </a:p>
          <a:p>
            <a:endParaRPr kumimoji="1" lang="en-US" altLang="zh-CN" dirty="0"/>
          </a:p>
          <a:p>
            <a:r>
              <a:rPr kumimoji="1" lang="en-US" altLang="zh-CN" dirty="0"/>
              <a:t>In</a:t>
            </a:r>
            <a:r>
              <a:rPr kumimoji="1" lang="zh-CN" altLang="en-US" dirty="0"/>
              <a:t> </a:t>
            </a:r>
            <a:r>
              <a:rPr kumimoji="1" lang="en-US" altLang="zh-CN" dirty="0"/>
              <a:t>this</a:t>
            </a:r>
            <a:r>
              <a:rPr kumimoji="1" lang="zh-CN" altLang="en-US" dirty="0"/>
              <a:t> </a:t>
            </a:r>
            <a:r>
              <a:rPr kumimoji="1" lang="en-US" altLang="zh-CN" dirty="0"/>
              <a:t>setting,</a:t>
            </a:r>
            <a:r>
              <a:rPr kumimoji="1" lang="zh-CN" altLang="en-US" dirty="0"/>
              <a:t> </a:t>
            </a:r>
            <a:r>
              <a:rPr kumimoji="1" lang="en-US" altLang="zh-CN" dirty="0"/>
              <a:t>they</a:t>
            </a:r>
            <a:r>
              <a:rPr kumimoji="1" lang="zh-CN" altLang="en-US" dirty="0"/>
              <a:t> </a:t>
            </a:r>
            <a:r>
              <a:rPr kumimoji="1" lang="en-US" altLang="zh-CN" dirty="0"/>
              <a:t>train</a:t>
            </a:r>
            <a:r>
              <a:rPr kumimoji="1" lang="zh-CN" altLang="en-US" dirty="0"/>
              <a:t> </a:t>
            </a:r>
            <a:r>
              <a:rPr kumimoji="1" lang="en-US" altLang="zh-CN" dirty="0"/>
              <a:t>a</a:t>
            </a:r>
            <a:r>
              <a:rPr kumimoji="1" lang="zh-CN" altLang="en-US" dirty="0"/>
              <a:t> </a:t>
            </a:r>
            <a:r>
              <a:rPr kumimoji="1" lang="en-US" altLang="zh-CN" dirty="0"/>
              <a:t>name</a:t>
            </a:r>
            <a:r>
              <a:rPr kumimoji="1" lang="zh-CN" altLang="en-US" dirty="0"/>
              <a:t> </a:t>
            </a:r>
            <a:r>
              <a:rPr kumimoji="1" lang="en-US" altLang="zh-CN" dirty="0"/>
              <a:t>tagger</a:t>
            </a:r>
            <a:r>
              <a:rPr kumimoji="1" lang="zh-CN" altLang="en-US" dirty="0"/>
              <a:t> </a:t>
            </a:r>
            <a:r>
              <a:rPr kumimoji="1" lang="en-US" altLang="zh-CN" dirty="0"/>
              <a:t>on</a:t>
            </a:r>
            <a:r>
              <a:rPr kumimoji="1" lang="zh-CN" altLang="en-US" dirty="0"/>
              <a:t> </a:t>
            </a:r>
            <a:r>
              <a:rPr kumimoji="1" lang="en-US" altLang="zh-CN" dirty="0"/>
              <a:t>one</a:t>
            </a:r>
            <a:r>
              <a:rPr kumimoji="1" lang="zh-CN" altLang="en-US" dirty="0"/>
              <a:t> </a:t>
            </a:r>
            <a:r>
              <a:rPr kumimoji="1" lang="en-US" altLang="zh-CN" dirty="0"/>
              <a:t>or</a:t>
            </a:r>
            <a:r>
              <a:rPr kumimoji="1" lang="zh-CN" altLang="en-US" dirty="0"/>
              <a:t> </a:t>
            </a:r>
            <a:r>
              <a:rPr kumimoji="1" lang="en-US" altLang="zh-CN" dirty="0"/>
              <a:t>two</a:t>
            </a:r>
            <a:r>
              <a:rPr kumimoji="1" lang="zh-CN" altLang="en-US" dirty="0"/>
              <a:t> </a:t>
            </a:r>
            <a:r>
              <a:rPr kumimoji="1" lang="en-US" altLang="zh-CN" dirty="0"/>
              <a:t>languages</a:t>
            </a:r>
            <a:r>
              <a:rPr kumimoji="1" lang="zh-CN" altLang="en-US" dirty="0"/>
              <a:t> </a:t>
            </a:r>
            <a:r>
              <a:rPr kumimoji="1" lang="en-US" altLang="zh-CN" dirty="0"/>
              <a:t>and</a:t>
            </a:r>
            <a:r>
              <a:rPr kumimoji="1" lang="zh-CN" altLang="en-US" dirty="0"/>
              <a:t> </a:t>
            </a:r>
            <a:r>
              <a:rPr kumimoji="1" lang="en-US" altLang="zh-CN" dirty="0"/>
              <a:t>test</a:t>
            </a:r>
            <a:r>
              <a:rPr kumimoji="1" lang="zh-CN" altLang="en-US" dirty="0"/>
              <a:t> </a:t>
            </a:r>
            <a:r>
              <a:rPr kumimoji="1" lang="en-US" altLang="zh-CN" dirty="0"/>
              <a:t>it</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new</a:t>
            </a:r>
            <a:r>
              <a:rPr kumimoji="1" lang="zh-CN" altLang="en-US" dirty="0"/>
              <a:t> </a:t>
            </a:r>
            <a:r>
              <a:rPr kumimoji="1" lang="en-US" altLang="zh-CN" dirty="0"/>
              <a:t>language</a:t>
            </a:r>
            <a:r>
              <a:rPr kumimoji="1" lang="zh-CN" altLang="en-US" dirty="0"/>
              <a:t> </a:t>
            </a:r>
            <a:r>
              <a:rPr kumimoji="1" lang="en-US" altLang="zh-CN" dirty="0"/>
              <a:t>without</a:t>
            </a:r>
            <a:r>
              <a:rPr kumimoji="1" lang="zh-CN" altLang="en-US" dirty="0"/>
              <a:t> </a:t>
            </a:r>
            <a:r>
              <a:rPr kumimoji="1" lang="en-US" altLang="zh-CN" dirty="0"/>
              <a:t>any</a:t>
            </a:r>
            <a:r>
              <a:rPr kumimoji="1" lang="zh-CN" altLang="en-US" dirty="0"/>
              <a:t> </a:t>
            </a:r>
            <a:r>
              <a:rPr kumimoji="1" lang="en-US" altLang="zh-CN" dirty="0"/>
              <a:t>annotated</a:t>
            </a:r>
            <a:r>
              <a:rPr kumimoji="1" lang="zh-CN" altLang="en-US" dirty="0"/>
              <a:t> </a:t>
            </a:r>
            <a:r>
              <a:rPr kumimoji="1" lang="en-US" altLang="zh-CN" dirty="0"/>
              <a:t>data.</a:t>
            </a:r>
          </a:p>
          <a:p>
            <a:endParaRPr kumimoji="1" lang="en-US" altLang="zh-CN" dirty="0"/>
          </a:p>
          <a:p>
            <a:r>
              <a:rPr kumimoji="1" lang="zh-CN" altLang="en-US" dirty="0"/>
              <a:t> </a:t>
            </a:r>
            <a:r>
              <a:rPr kumimoji="1" lang="en-US" altLang="zh-CN" dirty="0"/>
              <a:t>They</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lang="en-US" altLang="zh-CN" sz="1200" b="0" i="0" u="none" strike="noStrike" kern="1200" baseline="0" dirty="0">
                <a:solidFill>
                  <a:schemeClr val="tx1"/>
                </a:solidFill>
                <a:latin typeface="+mn-lt"/>
                <a:ea typeface="+mn-ea"/>
                <a:cs typeface="+mn-cs"/>
              </a:rPr>
              <a:t>For each</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testing language, their approach achieves better</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performance than </a:t>
            </a:r>
            <a:r>
              <a:rPr lang="en-US" altLang="zh-CN" sz="1200" b="0" i="0" u="none" strike="noStrike" kern="1200" baseline="0" dirty="0" err="1">
                <a:solidFill>
                  <a:schemeClr val="tx1"/>
                </a:solidFill>
                <a:latin typeface="+mn-lt"/>
                <a:ea typeface="+mn-ea"/>
                <a:cs typeface="+mn-cs"/>
              </a:rPr>
              <a:t>MultiCCA</a:t>
            </a:r>
            <a:r>
              <a:rPr lang="en-US" altLang="zh-CN" sz="1200" b="0" i="0" u="none" strike="noStrike" kern="1200" baseline="0" dirty="0">
                <a:solidFill>
                  <a:schemeClr val="tx1"/>
                </a:solidFill>
                <a:latin typeface="+mn-lt"/>
                <a:ea typeface="+mn-ea"/>
                <a:cs typeface="+mn-cs"/>
              </a:rPr>
              <a:t> and </a:t>
            </a:r>
            <a:r>
              <a:rPr lang="en-US" altLang="zh-CN" sz="1200" b="0" i="0" u="none" strike="noStrike" kern="1200" baseline="0" dirty="0" err="1">
                <a:solidFill>
                  <a:schemeClr val="tx1"/>
                </a:solidFill>
                <a:latin typeface="+mn-lt"/>
                <a:ea typeface="+mn-ea"/>
                <a:cs typeface="+mn-cs"/>
              </a:rPr>
              <a:t>CorrNet</a:t>
            </a:r>
            <a:r>
              <a:rPr lang="en-US" altLang="zh-CN" sz="1200" b="0" i="0" u="none" strike="noStrike" kern="1200" baseline="0" dirty="0">
                <a:solidFill>
                  <a:schemeClr val="tx1"/>
                </a:solidFill>
                <a:latin typeface="+mn-lt"/>
                <a:ea typeface="+mn-ea"/>
                <a:cs typeface="+mn-cs"/>
              </a:rPr>
              <a:t>.</a:t>
            </a: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 The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closer that the languages are, such as Amharic</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and Tigrinya, and Turkish and Uighur, the better</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performance could be achieved, even when they</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may have distinct language scripts,</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e.g.,</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err="1">
                <a:solidFill>
                  <a:schemeClr val="tx1"/>
                </a:solidFill>
                <a:latin typeface="+mn-lt"/>
                <a:ea typeface="+mn-ea"/>
                <a:cs typeface="+mn-cs"/>
              </a:rPr>
              <a:t>turkish</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and</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err="1">
                <a:solidFill>
                  <a:schemeClr val="tx1"/>
                </a:solidFill>
                <a:latin typeface="+mn-lt"/>
                <a:ea typeface="+mn-ea"/>
                <a:cs typeface="+mn-cs"/>
              </a:rPr>
              <a:t>uighur</a:t>
            </a:r>
            <a:r>
              <a:rPr lang="en-US" altLang="zh-CN" sz="1200" b="0" i="0" u="none" strike="noStrike" kern="1200" baseline="0" dirty="0">
                <a:solidFill>
                  <a:schemeClr val="tx1"/>
                </a:solidFill>
                <a:latin typeface="+mn-lt"/>
                <a:ea typeface="+mn-ea"/>
                <a:cs typeface="+mn-cs"/>
              </a:rPr>
              <a:t>.</a:t>
            </a:r>
            <a:endParaRPr kumimoji="1" lang="zh-CN" altLang="en-US" dirty="0"/>
          </a:p>
        </p:txBody>
      </p:sp>
      <p:sp>
        <p:nvSpPr>
          <p:cNvPr id="4" name="幻灯片编号占位符 3"/>
          <p:cNvSpPr>
            <a:spLocks noGrp="1"/>
          </p:cNvSpPr>
          <p:nvPr>
            <p:ph type="sldNum" sz="quarter" idx="10"/>
          </p:nvPr>
        </p:nvSpPr>
        <p:spPr/>
        <p:txBody>
          <a:bodyPr/>
          <a:lstStyle/>
          <a:p>
            <a:fld id="{26D1A11D-A375-4457-A95F-CB659277DCE0}" type="slidenum">
              <a:rPr lang="en-US" smtClean="0"/>
              <a:pPr/>
              <a:t>176</a:t>
            </a:fld>
            <a:endParaRPr lang="en-US"/>
          </a:p>
        </p:txBody>
      </p:sp>
    </p:spTree>
    <p:extLst>
      <p:ext uri="{BB962C8B-B14F-4D97-AF65-F5344CB8AC3E}">
        <p14:creationId xmlns:p14="http://schemas.microsoft.com/office/powerpoint/2010/main" val="19654171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They finally show the improvement</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by adding more cross-lingual annotated</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data and using multilingual. </a:t>
            </a: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From</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this</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table,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we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can</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see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that,</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the multilingual embeddings learned by</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their approach consistently outperforms </a:t>
            </a:r>
            <a:r>
              <a:rPr lang="en-US" altLang="zh-CN" sz="1200" b="0" i="0" u="none" strike="noStrike" kern="1200" baseline="0" dirty="0" err="1">
                <a:solidFill>
                  <a:schemeClr val="tx1"/>
                </a:solidFill>
                <a:latin typeface="+mn-lt"/>
                <a:ea typeface="+mn-ea"/>
                <a:cs typeface="+mn-cs"/>
              </a:rPr>
              <a:t>MultiCCA</a:t>
            </a:r>
            <a:r>
              <a:rPr lang="en-US" altLang="zh-CN" sz="1200" b="0" i="0" u="none" strike="noStrike" kern="1200" baseline="0" dirty="0">
                <a:solidFill>
                  <a:schemeClr val="tx1"/>
                </a:solidFill>
                <a:latin typeface="+mn-lt"/>
                <a:ea typeface="+mn-ea"/>
                <a:cs typeface="+mn-cs"/>
              </a:rPr>
              <a:t>.</a:t>
            </a:r>
          </a:p>
          <a:p>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More specifically, when there are not enough annotated</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examples, the performance could be improved</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by incorporating annotated examples from</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other languages. This is evident for Amharic,</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Tigrinya and Uighur.</a:t>
            </a:r>
            <a:endParaRPr kumimoji="1" lang="zh-CN" altLang="en-US" dirty="0"/>
          </a:p>
        </p:txBody>
      </p:sp>
      <p:sp>
        <p:nvSpPr>
          <p:cNvPr id="4" name="幻灯片编号占位符 3"/>
          <p:cNvSpPr>
            <a:spLocks noGrp="1"/>
          </p:cNvSpPr>
          <p:nvPr>
            <p:ph type="sldNum" sz="quarter" idx="10"/>
          </p:nvPr>
        </p:nvSpPr>
        <p:spPr/>
        <p:txBody>
          <a:bodyPr/>
          <a:lstStyle/>
          <a:p>
            <a:fld id="{26D1A11D-A375-4457-A95F-CB659277DCE0}" type="slidenum">
              <a:rPr lang="en-US" smtClean="0"/>
              <a:pPr/>
              <a:t>177</a:t>
            </a:fld>
            <a:endParaRPr lang="en-US"/>
          </a:p>
        </p:txBody>
      </p:sp>
    </p:spTree>
    <p:extLst>
      <p:ext uri="{BB962C8B-B14F-4D97-AF65-F5344CB8AC3E}">
        <p14:creationId xmlns:p14="http://schemas.microsoft.com/office/powerpoint/2010/main" val="25690814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adding cross-lingual join</a:t>
            </a:r>
            <a:r>
              <a:rPr lang="en-US" baseline="0" dirty="0"/>
              <a:t>t word and entity embeddings, they significantly improved state-of-the-art cross-lingual entity linking for both </a:t>
            </a:r>
            <a:r>
              <a:rPr lang="en-US" baseline="0" dirty="0" err="1"/>
              <a:t>english</a:t>
            </a:r>
            <a:r>
              <a:rPr lang="en-US" baseline="0" dirty="0"/>
              <a:t> and </a:t>
            </a:r>
            <a:r>
              <a:rPr lang="en-US" baseline="0" dirty="0" err="1"/>
              <a:t>chinese</a:t>
            </a:r>
            <a:r>
              <a:rPr lang="en-US" baseline="0" dirty="0"/>
              <a:t>.</a:t>
            </a:r>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178</a:t>
            </a:fld>
            <a:endParaRPr lang="en-US"/>
          </a:p>
        </p:txBody>
      </p:sp>
    </p:spTree>
    <p:extLst>
      <p:ext uri="{BB962C8B-B14F-4D97-AF65-F5344CB8AC3E}">
        <p14:creationId xmlns:p14="http://schemas.microsoft.com/office/powerpoint/2010/main" val="352349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13</a:t>
            </a:fld>
            <a:endParaRPr lang="en-US"/>
          </a:p>
        </p:txBody>
      </p:sp>
    </p:spTree>
    <p:extLst>
      <p:ext uri="{BB962C8B-B14F-4D97-AF65-F5344CB8AC3E}">
        <p14:creationId xmlns:p14="http://schemas.microsoft.com/office/powerpoint/2010/main" val="377091761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US" sz="1400" b="1" dirty="0">
                <a:ea typeface="ＭＳ Ｐゴシック" charset="0"/>
                <a:cs typeface="ＭＳ Ｐゴシック" charset="0"/>
              </a:rPr>
              <a:t>Character-level</a:t>
            </a:r>
            <a:r>
              <a:rPr lang="en-US" sz="1400" b="1" baseline="0" dirty="0">
                <a:ea typeface="ＭＳ Ｐゴシック" charset="0"/>
                <a:cs typeface="ＭＳ Ｐゴシック" charset="0"/>
              </a:rPr>
              <a:t> CNN to compose word embedding; word embedding bi-</a:t>
            </a:r>
            <a:r>
              <a:rPr lang="en-US" sz="1400" b="1" baseline="0" dirty="0" err="1">
                <a:ea typeface="ＭＳ Ｐゴシック" charset="0"/>
                <a:cs typeface="ＭＳ Ｐゴシック" charset="0"/>
              </a:rPr>
              <a:t>lstm</a:t>
            </a:r>
            <a:r>
              <a:rPr lang="en-US" sz="1400" b="1" baseline="0" dirty="0">
                <a:ea typeface="ＭＳ Ｐゴシック" charset="0"/>
                <a:cs typeface="ＭＳ Ｐゴシック" charset="0"/>
              </a:rPr>
              <a:t>, sharing whole sentence context, learn weights for features; </a:t>
            </a:r>
            <a:r>
              <a:rPr lang="en-US" sz="1400" b="1" baseline="0">
                <a:ea typeface="ＭＳ Ｐゴシック" charset="0"/>
                <a:cs typeface="ＭＳ Ｐゴシック" charset="0"/>
              </a:rPr>
              <a:t>share parameters</a:t>
            </a:r>
            <a:endParaRPr lang="en-US" sz="1400" b="1" dirty="0">
              <a:ea typeface="ＭＳ Ｐゴシック" charset="0"/>
              <a:cs typeface="ＭＳ Ｐゴシック" charset="0"/>
            </a:endParaRPr>
          </a:p>
          <a:p>
            <a:pPr algn="just"/>
            <a:r>
              <a:rPr lang="en-US" sz="1400" b="1" dirty="0">
                <a:ea typeface="ＭＳ Ｐゴシック" charset="0"/>
                <a:cs typeface="ＭＳ Ｐゴシック" charset="0"/>
              </a:rPr>
              <a:t>Technical approach</a:t>
            </a:r>
          </a:p>
          <a:p>
            <a:pPr algn="just" eaLnBrk="0" hangingPunct="0">
              <a:lnSpc>
                <a:spcPct val="90000"/>
              </a:lnSpc>
              <a:spcBef>
                <a:spcPct val="40000"/>
              </a:spcBef>
              <a:defRPr/>
            </a:pPr>
            <a:r>
              <a:rPr lang="en-US" altLang="zh-CN" sz="1200" dirty="0">
                <a:ea typeface="ＭＳ Ｐゴシック" pitchFamily="34" charset="-128"/>
                <a:cs typeface="Arial" pitchFamily="34" charset="0"/>
              </a:rPr>
              <a:t>In low-resource settings, a transfer model can only bring limited improvement. We propose a multi-lingual multi-task architecture that combines different transfer models within a unified architecture to transfer various types of knowledge at the same time.</a:t>
            </a:r>
          </a:p>
          <a:p>
            <a:pPr algn="just" eaLnBrk="0" hangingPunct="0">
              <a:lnSpc>
                <a:spcPct val="90000"/>
              </a:lnSpc>
              <a:spcBef>
                <a:spcPct val="40000"/>
              </a:spcBef>
              <a:defRPr/>
            </a:pPr>
            <a:r>
              <a:rPr lang="en-US" altLang="zh-CN" sz="1200" b="1" dirty="0">
                <a:ea typeface="ＭＳ Ｐゴシック" pitchFamily="34" charset="-128"/>
                <a:cs typeface="Arial" pitchFamily="34" charset="0"/>
              </a:rPr>
              <a:t>Two layers of parameter sharing:</a:t>
            </a:r>
          </a:p>
          <a:p>
            <a:pPr marL="176213" indent="-176213" eaLnBrk="0" hangingPunct="0">
              <a:lnSpc>
                <a:spcPct val="90000"/>
              </a:lnSpc>
              <a:spcBef>
                <a:spcPts val="600"/>
              </a:spcBef>
              <a:buSzPct val="100000"/>
              <a:buFont typeface="Wingdings" pitchFamily="2" charset="2"/>
              <a:buChar char="§"/>
              <a:defRPr/>
            </a:pPr>
            <a:r>
              <a:rPr lang="en-US" altLang="zh-CN" sz="1200" dirty="0">
                <a:ea typeface="ＭＳ Ｐゴシック" pitchFamily="34" charset="-128"/>
                <a:cs typeface="Arial" pitchFamily="34" charset="0"/>
              </a:rPr>
              <a:t>First layer. We construct the basis of the architecture by sharing the bidirectional LSTM, character-level CNN and character </a:t>
            </a:r>
            <a:r>
              <a:rPr lang="en-US" altLang="zh-CN" sz="1200" dirty="0" err="1">
                <a:ea typeface="ＭＳ Ｐゴシック" pitchFamily="34" charset="-128"/>
                <a:cs typeface="Arial" pitchFamily="34" charset="0"/>
              </a:rPr>
              <a:t>embeddings</a:t>
            </a:r>
            <a:r>
              <a:rPr lang="en-US" altLang="zh-CN" sz="1200" dirty="0">
                <a:ea typeface="ＭＳ Ｐゴシック" pitchFamily="34" charset="-128"/>
                <a:cs typeface="Arial" pitchFamily="34" charset="0"/>
              </a:rPr>
              <a:t> to provide universal word representation and feature extraction capability.</a:t>
            </a:r>
            <a:endParaRPr lang="zh-CN" altLang="en-US" sz="1200" dirty="0">
              <a:ea typeface="ＭＳ Ｐゴシック" pitchFamily="34" charset="-128"/>
              <a:cs typeface="Arial" pitchFamily="34" charset="0"/>
            </a:endParaRPr>
          </a:p>
          <a:p>
            <a:pPr marL="176213" indent="-176213" eaLnBrk="0" hangingPunct="0">
              <a:lnSpc>
                <a:spcPct val="90000"/>
              </a:lnSpc>
              <a:spcBef>
                <a:spcPts val="600"/>
              </a:spcBef>
              <a:buSzPct val="100000"/>
              <a:buFont typeface="Wingdings" pitchFamily="2" charset="2"/>
              <a:buChar char="§"/>
              <a:defRPr/>
            </a:pPr>
            <a:r>
              <a:rPr lang="en-US" altLang="zh-CN" sz="1200" dirty="0">
                <a:ea typeface="ＭＳ Ｐゴシック" pitchFamily="34" charset="-128"/>
                <a:cs typeface="Arial" pitchFamily="34" charset="0"/>
              </a:rPr>
              <a:t>Second layer. We adopt different parameter sharing strategies for different transfer schemes.</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179</a:t>
            </a:fld>
            <a:endParaRPr lang="en-US"/>
          </a:p>
        </p:txBody>
      </p:sp>
    </p:spTree>
    <p:extLst>
      <p:ext uri="{BB962C8B-B14F-4D97-AF65-F5344CB8AC3E}">
        <p14:creationId xmlns:p14="http://schemas.microsoft.com/office/powerpoint/2010/main" val="13384046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US" sz="1400" b="1" dirty="0">
                <a:ea typeface="ＭＳ Ｐゴシック" charset="0"/>
                <a:cs typeface="ＭＳ Ｐゴシック" charset="0"/>
              </a:rPr>
              <a:t>Character-level</a:t>
            </a:r>
            <a:r>
              <a:rPr lang="en-US" sz="1400" b="1" baseline="0" dirty="0">
                <a:ea typeface="ＭＳ Ｐゴシック" charset="0"/>
                <a:cs typeface="ＭＳ Ｐゴシック" charset="0"/>
              </a:rPr>
              <a:t> CNN to compose word embedding; word embedding bi-</a:t>
            </a:r>
            <a:r>
              <a:rPr lang="en-US" sz="1400" b="1" baseline="0" dirty="0" err="1">
                <a:ea typeface="ＭＳ Ｐゴシック" charset="0"/>
                <a:cs typeface="ＭＳ Ｐゴシック" charset="0"/>
              </a:rPr>
              <a:t>lstm</a:t>
            </a:r>
            <a:r>
              <a:rPr lang="en-US" sz="1400" b="1" baseline="0" dirty="0">
                <a:ea typeface="ＭＳ Ｐゴシック" charset="0"/>
                <a:cs typeface="ＭＳ Ｐゴシック" charset="0"/>
              </a:rPr>
              <a:t>, sharing whole sentence context, learn weights for features; </a:t>
            </a:r>
            <a:r>
              <a:rPr lang="en-US" sz="1400" b="1" baseline="0">
                <a:ea typeface="ＭＳ Ｐゴシック" charset="0"/>
                <a:cs typeface="ＭＳ Ｐゴシック" charset="0"/>
              </a:rPr>
              <a:t>share parameters</a:t>
            </a:r>
            <a:endParaRPr lang="en-US" sz="1400" b="1" dirty="0">
              <a:ea typeface="ＭＳ Ｐゴシック" charset="0"/>
              <a:cs typeface="ＭＳ Ｐゴシック" charset="0"/>
            </a:endParaRPr>
          </a:p>
          <a:p>
            <a:pPr algn="just"/>
            <a:r>
              <a:rPr lang="en-US" sz="1400" b="1" dirty="0">
                <a:ea typeface="ＭＳ Ｐゴシック" charset="0"/>
                <a:cs typeface="ＭＳ Ｐゴシック" charset="0"/>
              </a:rPr>
              <a:t>Technical approach</a:t>
            </a:r>
          </a:p>
          <a:p>
            <a:pPr algn="just" eaLnBrk="0" hangingPunct="0">
              <a:lnSpc>
                <a:spcPct val="90000"/>
              </a:lnSpc>
              <a:spcBef>
                <a:spcPct val="40000"/>
              </a:spcBef>
              <a:defRPr/>
            </a:pPr>
            <a:r>
              <a:rPr lang="en-US" altLang="zh-CN" sz="1200" dirty="0">
                <a:ea typeface="ＭＳ Ｐゴシック" pitchFamily="34" charset="-128"/>
                <a:cs typeface="Arial" pitchFamily="34" charset="0"/>
              </a:rPr>
              <a:t>In low-resource settings, a transfer model can only bring limited improvement. We propose a multi-lingual multi-task architecture that combines different transfer models within a unified architecture to transfer various types of knowledge at the same time.</a:t>
            </a:r>
          </a:p>
          <a:p>
            <a:pPr algn="just" eaLnBrk="0" hangingPunct="0">
              <a:lnSpc>
                <a:spcPct val="90000"/>
              </a:lnSpc>
              <a:spcBef>
                <a:spcPct val="40000"/>
              </a:spcBef>
              <a:defRPr/>
            </a:pPr>
            <a:r>
              <a:rPr lang="en-US" altLang="zh-CN" sz="1200" b="1" dirty="0">
                <a:ea typeface="ＭＳ Ｐゴシック" pitchFamily="34" charset="-128"/>
                <a:cs typeface="Arial" pitchFamily="34" charset="0"/>
              </a:rPr>
              <a:t>Two layers of parameter sharing:</a:t>
            </a:r>
          </a:p>
          <a:p>
            <a:pPr marL="176213" indent="-176213" eaLnBrk="0" hangingPunct="0">
              <a:lnSpc>
                <a:spcPct val="90000"/>
              </a:lnSpc>
              <a:spcBef>
                <a:spcPts val="600"/>
              </a:spcBef>
              <a:buSzPct val="100000"/>
              <a:buFont typeface="Wingdings" pitchFamily="2" charset="2"/>
              <a:buChar char="§"/>
              <a:defRPr/>
            </a:pPr>
            <a:r>
              <a:rPr lang="en-US" altLang="zh-CN" sz="1200" dirty="0">
                <a:ea typeface="ＭＳ Ｐゴシック" pitchFamily="34" charset="-128"/>
                <a:cs typeface="Arial" pitchFamily="34" charset="0"/>
              </a:rPr>
              <a:t>First layer. We construct the basis of the architecture by sharing the bidirectional LSTM, character-level CNN and character </a:t>
            </a:r>
            <a:r>
              <a:rPr lang="en-US" altLang="zh-CN" sz="1200" dirty="0" err="1">
                <a:ea typeface="ＭＳ Ｐゴシック" pitchFamily="34" charset="-128"/>
                <a:cs typeface="Arial" pitchFamily="34" charset="0"/>
              </a:rPr>
              <a:t>embeddings</a:t>
            </a:r>
            <a:r>
              <a:rPr lang="en-US" altLang="zh-CN" sz="1200" dirty="0">
                <a:ea typeface="ＭＳ Ｐゴシック" pitchFamily="34" charset="-128"/>
                <a:cs typeface="Arial" pitchFamily="34" charset="0"/>
              </a:rPr>
              <a:t> to provide universal word representation and feature extraction capability.</a:t>
            </a:r>
            <a:endParaRPr lang="zh-CN" altLang="en-US" sz="1200" dirty="0">
              <a:ea typeface="ＭＳ Ｐゴシック" pitchFamily="34" charset="-128"/>
              <a:cs typeface="Arial" pitchFamily="34" charset="0"/>
            </a:endParaRPr>
          </a:p>
          <a:p>
            <a:pPr marL="176213" indent="-176213" eaLnBrk="0" hangingPunct="0">
              <a:lnSpc>
                <a:spcPct val="90000"/>
              </a:lnSpc>
              <a:spcBef>
                <a:spcPts val="600"/>
              </a:spcBef>
              <a:buSzPct val="100000"/>
              <a:buFont typeface="Wingdings" pitchFamily="2" charset="2"/>
              <a:buChar char="§"/>
              <a:defRPr/>
            </a:pPr>
            <a:r>
              <a:rPr lang="en-US" altLang="zh-CN" sz="1200" dirty="0">
                <a:ea typeface="ＭＳ Ｐゴシック" pitchFamily="34" charset="-128"/>
                <a:cs typeface="Arial" pitchFamily="34" charset="0"/>
              </a:rPr>
              <a:t>Second layer. We adopt different parameter sharing strategies for different transfer schemes.</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181</a:t>
            </a:fld>
            <a:endParaRPr lang="en-US"/>
          </a:p>
        </p:txBody>
      </p:sp>
    </p:spTree>
    <p:extLst>
      <p:ext uri="{BB962C8B-B14F-4D97-AF65-F5344CB8AC3E}">
        <p14:creationId xmlns:p14="http://schemas.microsoft.com/office/powerpoint/2010/main" val="34837565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32500" lnSpcReduction="20000"/>
          </a:bodyPr>
          <a:lstStyle/>
          <a:p>
            <a:r>
              <a:rPr lang="en-US" sz="1200" b="0" i="0" u="none" strike="noStrike" kern="1200" baseline="0" dirty="0">
                <a:solidFill>
                  <a:schemeClr val="tx1"/>
                </a:solidFill>
                <a:latin typeface="+mn-lt"/>
                <a:ea typeface="+mn-ea"/>
                <a:cs typeface="+mn-cs"/>
              </a:rPr>
              <a:t>First three, character level sharing</a:t>
            </a:r>
          </a:p>
          <a:p>
            <a:r>
              <a:rPr lang="en-US" sz="1200" b="0" i="0" u="none" strike="noStrike" kern="1200" baseline="0" dirty="0">
                <a:solidFill>
                  <a:schemeClr val="tx1"/>
                </a:solidFill>
                <a:latin typeface="+mn-lt"/>
                <a:ea typeface="+mn-ea"/>
                <a:cs typeface="+mn-cs"/>
              </a:rPr>
              <a:t>#4 remove lower cased ones</a:t>
            </a:r>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compesinos</a:t>
            </a:r>
            <a:r>
              <a:rPr lang="en-US" sz="1200" b="0" i="0" u="none" strike="noStrike" kern="1200" baseline="0" dirty="0">
                <a:solidFill>
                  <a:schemeClr val="tx1"/>
                </a:solidFill>
                <a:latin typeface="+mn-lt"/>
                <a:ea typeface="+mn-ea"/>
                <a:cs typeface="+mn-cs"/>
              </a:rPr>
              <a:t> (farm worker)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Table 4, we compare Name Tagging results</a:t>
            </a:r>
          </a:p>
          <a:p>
            <a:r>
              <a:rPr lang="en-US" sz="1200" b="0" i="0" u="none" strike="noStrike" kern="1200" baseline="0" dirty="0">
                <a:solidFill>
                  <a:schemeClr val="tx1"/>
                </a:solidFill>
                <a:latin typeface="+mn-lt"/>
                <a:ea typeface="+mn-ea"/>
                <a:cs typeface="+mn-cs"/>
              </a:rPr>
              <a:t>from the baseline model and our model, both</a:t>
            </a:r>
          </a:p>
          <a:p>
            <a:r>
              <a:rPr lang="en-US" sz="1200" b="0" i="0" u="none" strike="noStrike" kern="1200" baseline="0" dirty="0">
                <a:solidFill>
                  <a:schemeClr val="tx1"/>
                </a:solidFill>
                <a:latin typeface="+mn-lt"/>
                <a:ea typeface="+mn-ea"/>
                <a:cs typeface="+mn-cs"/>
              </a:rPr>
              <a:t>trained with 100 main task sentences.</a:t>
            </a:r>
          </a:p>
          <a:p>
            <a:r>
              <a:rPr lang="en-US" sz="1200" b="0" i="0" u="none" strike="noStrike" kern="1200" baseline="0" dirty="0">
                <a:solidFill>
                  <a:schemeClr val="tx1"/>
                </a:solidFill>
                <a:latin typeface="+mn-lt"/>
                <a:ea typeface="+mn-ea"/>
                <a:cs typeface="+mn-cs"/>
              </a:rPr>
              <a:t>The first three examples show that shared</a:t>
            </a:r>
          </a:p>
          <a:p>
            <a:r>
              <a:rPr lang="en-US" sz="1200" b="0" i="0" u="none" strike="noStrike" kern="1200" baseline="0" dirty="0">
                <a:solidFill>
                  <a:schemeClr val="tx1"/>
                </a:solidFill>
                <a:latin typeface="+mn-lt"/>
                <a:ea typeface="+mn-ea"/>
                <a:cs typeface="+mn-cs"/>
              </a:rPr>
              <a:t>character-level networks can transfer different levels</a:t>
            </a:r>
          </a:p>
          <a:p>
            <a:r>
              <a:rPr lang="en-US" sz="1200" b="0" i="0" u="none" strike="noStrike" kern="1200" baseline="0" dirty="0">
                <a:solidFill>
                  <a:schemeClr val="tx1"/>
                </a:solidFill>
                <a:latin typeface="+mn-lt"/>
                <a:ea typeface="+mn-ea"/>
                <a:cs typeface="+mn-cs"/>
              </a:rPr>
              <a:t>of morphological and semantic information.</a:t>
            </a:r>
          </a:p>
          <a:p>
            <a:r>
              <a:rPr lang="en-US" sz="1200" b="0" i="0" u="none" strike="noStrike" kern="1200" baseline="0" dirty="0">
                <a:solidFill>
                  <a:schemeClr val="tx1"/>
                </a:solidFill>
                <a:latin typeface="+mn-lt"/>
                <a:ea typeface="+mn-ea"/>
                <a:cs typeface="+mn-cs"/>
              </a:rPr>
              <a:t>In example #1, the baseline model fails to </a:t>
            </a:r>
            <a:r>
              <a:rPr lang="en-US" sz="1200" b="0" i="0" u="none" strike="noStrike" kern="1200" baseline="0" dirty="0" err="1">
                <a:solidFill>
                  <a:schemeClr val="tx1"/>
                </a:solidFill>
                <a:latin typeface="+mn-lt"/>
                <a:ea typeface="+mn-ea"/>
                <a:cs typeface="+mn-cs"/>
              </a:rPr>
              <a:t>iden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Task Model F-score</a:t>
            </a:r>
          </a:p>
          <a:p>
            <a:r>
              <a:rPr lang="en-US" sz="1200" b="0" i="0" u="none" strike="noStrike" kern="1200" baseline="0" dirty="0">
                <a:solidFill>
                  <a:schemeClr val="tx1"/>
                </a:solidFill>
                <a:latin typeface="+mn-lt"/>
                <a:ea typeface="+mn-ea"/>
                <a:cs typeface="+mn-cs"/>
              </a:rPr>
              <a:t>Dutch Name Tagging </a:t>
            </a:r>
            <a:r>
              <a:rPr lang="en-US" sz="1200" b="0" i="0" u="none" strike="noStrike" kern="1200" baseline="0" dirty="0" err="1">
                <a:solidFill>
                  <a:schemeClr val="tx1"/>
                </a:solidFill>
                <a:latin typeface="+mn-lt"/>
                <a:ea typeface="+mn-ea"/>
                <a:cs typeface="+mn-cs"/>
              </a:rPr>
              <a:t>Gillick</a:t>
            </a:r>
            <a:r>
              <a:rPr lang="en-US" sz="1200" b="0" i="0" u="none" strike="noStrike" kern="1200" baseline="0" dirty="0">
                <a:solidFill>
                  <a:schemeClr val="tx1"/>
                </a:solidFill>
                <a:latin typeface="+mn-lt"/>
                <a:ea typeface="+mn-ea"/>
                <a:cs typeface="+mn-cs"/>
              </a:rPr>
              <a:t> et al. (2016) 82.84</a:t>
            </a:r>
          </a:p>
          <a:p>
            <a:r>
              <a:rPr lang="fr-FR" sz="1200" b="0" i="0" u="none" strike="noStrike" kern="1200" baseline="0" dirty="0" err="1">
                <a:solidFill>
                  <a:schemeClr val="tx1"/>
                </a:solidFill>
                <a:latin typeface="+mn-lt"/>
                <a:ea typeface="+mn-ea"/>
                <a:cs typeface="+mn-cs"/>
              </a:rPr>
              <a:t>Lample</a:t>
            </a:r>
            <a:r>
              <a:rPr lang="fr-FR" sz="1200" b="0" i="0" u="none" strike="noStrike" kern="1200" baseline="0" dirty="0">
                <a:solidFill>
                  <a:schemeClr val="tx1"/>
                </a:solidFill>
                <a:latin typeface="+mn-lt"/>
                <a:ea typeface="+mn-ea"/>
                <a:cs typeface="+mn-cs"/>
              </a:rPr>
              <a:t> et al. (2016) 81.74</a:t>
            </a:r>
          </a:p>
          <a:p>
            <a:r>
              <a:rPr lang="nb-NO" sz="1200" b="0" i="0" u="none" strike="noStrike" kern="1200" baseline="0" dirty="0" err="1">
                <a:solidFill>
                  <a:schemeClr val="tx1"/>
                </a:solidFill>
                <a:latin typeface="+mn-lt"/>
                <a:ea typeface="+mn-ea"/>
                <a:cs typeface="+mn-cs"/>
              </a:rPr>
              <a:t>Yang</a:t>
            </a:r>
            <a:r>
              <a:rPr lang="nb-NO" sz="1200" b="0" i="0" u="none" strike="noStrike" kern="1200" baseline="0" dirty="0">
                <a:solidFill>
                  <a:schemeClr val="tx1"/>
                </a:solidFill>
                <a:latin typeface="+mn-lt"/>
                <a:ea typeface="+mn-ea"/>
                <a:cs typeface="+mn-cs"/>
              </a:rPr>
              <a:t> et al. (2017) 85.19</a:t>
            </a:r>
          </a:p>
          <a:p>
            <a:r>
              <a:rPr lang="nb-NO" sz="1200" b="0" i="0" u="none" strike="noStrike" kern="1200" baseline="0" dirty="0">
                <a:solidFill>
                  <a:schemeClr val="tx1"/>
                </a:solidFill>
                <a:latin typeface="+mn-lt"/>
                <a:ea typeface="+mn-ea"/>
                <a:cs typeface="+mn-cs"/>
              </a:rPr>
              <a:t>Baseline 85.20</a:t>
            </a:r>
          </a:p>
          <a:p>
            <a:r>
              <a:rPr lang="nb-NO" sz="1200" b="0" i="0" u="none" strike="noStrike" kern="1200" baseline="0" dirty="0">
                <a:solidFill>
                  <a:schemeClr val="tx1"/>
                </a:solidFill>
                <a:latin typeface="+mn-lt"/>
                <a:ea typeface="+mn-ea"/>
                <a:cs typeface="+mn-cs"/>
              </a:rPr>
              <a:t>Cross-</a:t>
            </a:r>
            <a:r>
              <a:rPr lang="nb-NO" sz="1200" b="0" i="0" u="none" strike="noStrike" kern="1200" baseline="0" dirty="0" err="1">
                <a:solidFill>
                  <a:schemeClr val="tx1"/>
                </a:solidFill>
                <a:latin typeface="+mn-lt"/>
                <a:ea typeface="+mn-ea"/>
                <a:cs typeface="+mn-cs"/>
              </a:rPr>
              <a:t>task</a:t>
            </a:r>
            <a:r>
              <a:rPr lang="nb-NO" sz="1200" b="0" i="0" u="none" strike="noStrike" kern="1200" baseline="0" dirty="0">
                <a:solidFill>
                  <a:schemeClr val="tx1"/>
                </a:solidFill>
                <a:latin typeface="+mn-lt"/>
                <a:ea typeface="+mn-ea"/>
                <a:cs typeface="+mn-cs"/>
              </a:rPr>
              <a:t> 85.97</a:t>
            </a:r>
          </a:p>
          <a:p>
            <a:r>
              <a:rPr lang="nb-NO" sz="1200" b="0" i="0" u="none" strike="noStrike" kern="1200" baseline="0" dirty="0">
                <a:solidFill>
                  <a:schemeClr val="tx1"/>
                </a:solidFill>
                <a:latin typeface="+mn-lt"/>
                <a:ea typeface="+mn-ea"/>
                <a:cs typeface="+mn-cs"/>
              </a:rPr>
              <a:t>Cross-</a:t>
            </a:r>
            <a:r>
              <a:rPr lang="nb-NO" sz="1200" b="0" i="0" u="none" strike="noStrike" kern="1200" baseline="0" dirty="0" err="1">
                <a:solidFill>
                  <a:schemeClr val="tx1"/>
                </a:solidFill>
                <a:latin typeface="+mn-lt"/>
                <a:ea typeface="+mn-ea"/>
                <a:cs typeface="+mn-cs"/>
              </a:rPr>
              <a:t>lingual</a:t>
            </a:r>
            <a:r>
              <a:rPr lang="nb-NO" sz="1200" b="0" i="0" u="none" strike="noStrike" kern="1200" baseline="0" dirty="0">
                <a:solidFill>
                  <a:schemeClr val="tx1"/>
                </a:solidFill>
                <a:latin typeface="+mn-lt"/>
                <a:ea typeface="+mn-ea"/>
                <a:cs typeface="+mn-cs"/>
              </a:rPr>
              <a:t> 85.51</a:t>
            </a:r>
          </a:p>
          <a:p>
            <a:r>
              <a:rPr lang="en-US" sz="1200" b="0" i="0" u="none" strike="noStrike" kern="1200" baseline="0" dirty="0">
                <a:solidFill>
                  <a:schemeClr val="tx1"/>
                </a:solidFill>
                <a:latin typeface="+mn-lt"/>
                <a:ea typeface="+mn-ea"/>
                <a:cs typeface="+mn-cs"/>
              </a:rPr>
              <a:t>Our Model 86.75</a:t>
            </a:r>
          </a:p>
          <a:p>
            <a:r>
              <a:rPr lang="en-US" sz="1200" b="0" i="0" u="none" strike="noStrike" kern="1200" baseline="0" dirty="0">
                <a:solidFill>
                  <a:schemeClr val="tx1"/>
                </a:solidFill>
                <a:latin typeface="+mn-lt"/>
                <a:ea typeface="+mn-ea"/>
                <a:cs typeface="+mn-cs"/>
              </a:rPr>
              <a:t>Spanish Name Tagging </a:t>
            </a:r>
            <a:r>
              <a:rPr lang="en-US" sz="1200" b="0" i="0" u="none" strike="noStrike" kern="1200" baseline="0" dirty="0" err="1">
                <a:solidFill>
                  <a:schemeClr val="tx1"/>
                </a:solidFill>
                <a:latin typeface="+mn-lt"/>
                <a:ea typeface="+mn-ea"/>
                <a:cs typeface="+mn-cs"/>
              </a:rPr>
              <a:t>Gillick</a:t>
            </a:r>
            <a:r>
              <a:rPr lang="en-US" sz="1200" b="0" i="0" u="none" strike="noStrike" kern="1200" baseline="0" dirty="0">
                <a:solidFill>
                  <a:schemeClr val="tx1"/>
                </a:solidFill>
                <a:latin typeface="+mn-lt"/>
                <a:ea typeface="+mn-ea"/>
                <a:cs typeface="+mn-cs"/>
              </a:rPr>
              <a:t> et al. (2016) 82.95</a:t>
            </a:r>
          </a:p>
          <a:p>
            <a:r>
              <a:rPr lang="fr-FR" sz="1200" b="0" i="0" u="none" strike="noStrike" kern="1200" baseline="0" dirty="0" err="1">
                <a:solidFill>
                  <a:schemeClr val="tx1"/>
                </a:solidFill>
                <a:latin typeface="+mn-lt"/>
                <a:ea typeface="+mn-ea"/>
                <a:cs typeface="+mn-cs"/>
              </a:rPr>
              <a:t>Lample</a:t>
            </a:r>
            <a:r>
              <a:rPr lang="fr-FR" sz="1200" b="0" i="0" u="none" strike="noStrike" kern="1200" baseline="0" dirty="0">
                <a:solidFill>
                  <a:schemeClr val="tx1"/>
                </a:solidFill>
                <a:latin typeface="+mn-lt"/>
                <a:ea typeface="+mn-ea"/>
                <a:cs typeface="+mn-cs"/>
              </a:rPr>
              <a:t> et al. (2016) 85.75</a:t>
            </a:r>
          </a:p>
          <a:p>
            <a:r>
              <a:rPr lang="nb-NO" sz="1200" b="0" i="0" u="none" strike="noStrike" kern="1200" baseline="0" dirty="0" err="1">
                <a:solidFill>
                  <a:schemeClr val="tx1"/>
                </a:solidFill>
                <a:latin typeface="+mn-lt"/>
                <a:ea typeface="+mn-ea"/>
                <a:cs typeface="+mn-cs"/>
              </a:rPr>
              <a:t>Yang</a:t>
            </a:r>
            <a:r>
              <a:rPr lang="nb-NO" sz="1200" b="0" i="0" u="none" strike="noStrike" kern="1200" baseline="0" dirty="0">
                <a:solidFill>
                  <a:schemeClr val="tx1"/>
                </a:solidFill>
                <a:latin typeface="+mn-lt"/>
                <a:ea typeface="+mn-ea"/>
                <a:cs typeface="+mn-cs"/>
              </a:rPr>
              <a:t> et al. (2017) 85.77</a:t>
            </a:r>
          </a:p>
          <a:p>
            <a:r>
              <a:rPr lang="nb-NO" sz="1200" b="0" i="0" u="none" strike="noStrike" kern="1200" baseline="0" dirty="0">
                <a:solidFill>
                  <a:schemeClr val="tx1"/>
                </a:solidFill>
                <a:latin typeface="+mn-lt"/>
                <a:ea typeface="+mn-ea"/>
                <a:cs typeface="+mn-cs"/>
              </a:rPr>
              <a:t>Baseline 84.50</a:t>
            </a:r>
          </a:p>
          <a:p>
            <a:r>
              <a:rPr lang="nb-NO" sz="1200" b="0" i="0" u="none" strike="noStrike" kern="1200" baseline="0" dirty="0">
                <a:solidFill>
                  <a:schemeClr val="tx1"/>
                </a:solidFill>
                <a:latin typeface="+mn-lt"/>
                <a:ea typeface="+mn-ea"/>
                <a:cs typeface="+mn-cs"/>
              </a:rPr>
              <a:t>Cross-</a:t>
            </a:r>
            <a:r>
              <a:rPr lang="nb-NO" sz="1200" b="0" i="0" u="none" strike="noStrike" kern="1200" baseline="0" dirty="0" err="1">
                <a:solidFill>
                  <a:schemeClr val="tx1"/>
                </a:solidFill>
                <a:latin typeface="+mn-lt"/>
                <a:ea typeface="+mn-ea"/>
                <a:cs typeface="+mn-cs"/>
              </a:rPr>
              <a:t>task</a:t>
            </a:r>
            <a:r>
              <a:rPr lang="nb-NO" sz="1200" b="0" i="0" u="none" strike="noStrike" kern="1200" baseline="0" dirty="0">
                <a:solidFill>
                  <a:schemeClr val="tx1"/>
                </a:solidFill>
                <a:latin typeface="+mn-lt"/>
                <a:ea typeface="+mn-ea"/>
                <a:cs typeface="+mn-cs"/>
              </a:rPr>
              <a:t> 85.22</a:t>
            </a:r>
          </a:p>
          <a:p>
            <a:r>
              <a:rPr lang="nb-NO" sz="1200" b="0" i="0" u="none" strike="noStrike" kern="1200" baseline="0" dirty="0">
                <a:solidFill>
                  <a:schemeClr val="tx1"/>
                </a:solidFill>
                <a:latin typeface="+mn-lt"/>
                <a:ea typeface="+mn-ea"/>
                <a:cs typeface="+mn-cs"/>
              </a:rPr>
              <a:t>Cross-</a:t>
            </a:r>
            <a:r>
              <a:rPr lang="nb-NO" sz="1200" b="0" i="0" u="none" strike="noStrike" kern="1200" baseline="0" dirty="0" err="1">
                <a:solidFill>
                  <a:schemeClr val="tx1"/>
                </a:solidFill>
                <a:latin typeface="+mn-lt"/>
                <a:ea typeface="+mn-ea"/>
                <a:cs typeface="+mn-cs"/>
              </a:rPr>
              <a:t>lingual</a:t>
            </a:r>
            <a:r>
              <a:rPr lang="nb-NO" sz="1200" b="0" i="0" u="none" strike="noStrike" kern="1200" baseline="0" dirty="0">
                <a:solidFill>
                  <a:schemeClr val="tx1"/>
                </a:solidFill>
                <a:latin typeface="+mn-lt"/>
                <a:ea typeface="+mn-ea"/>
                <a:cs typeface="+mn-cs"/>
              </a:rPr>
              <a:t> 85.73</a:t>
            </a:r>
          </a:p>
          <a:p>
            <a:r>
              <a:rPr lang="en-US" sz="1200" b="0" i="0" u="none" strike="noStrike" kern="1200" baseline="0" dirty="0">
                <a:solidFill>
                  <a:schemeClr val="tx1"/>
                </a:solidFill>
                <a:latin typeface="+mn-lt"/>
                <a:ea typeface="+mn-ea"/>
                <a:cs typeface="+mn-cs"/>
              </a:rPr>
              <a:t>Our Model 85.67</a:t>
            </a:r>
          </a:p>
          <a:p>
            <a:r>
              <a:rPr lang="en-US" sz="1200" b="0" i="0" u="none" strike="noStrike" kern="1200" baseline="0" dirty="0">
                <a:solidFill>
                  <a:schemeClr val="tx1"/>
                </a:solidFill>
                <a:latin typeface="+mn-lt"/>
                <a:ea typeface="+mn-ea"/>
                <a:cs typeface="+mn-cs"/>
              </a:rPr>
              <a:t>Table 3: Comparison with state-of-the-art models.</a:t>
            </a:r>
          </a:p>
          <a:p>
            <a:r>
              <a:rPr lang="en-US" sz="1200" b="0" i="0" u="none" strike="noStrike" kern="1200" baseline="0" dirty="0" err="1">
                <a:solidFill>
                  <a:schemeClr val="tx1"/>
                </a:solidFill>
                <a:latin typeface="+mn-lt"/>
                <a:ea typeface="+mn-ea"/>
                <a:cs typeface="+mn-cs"/>
              </a:rPr>
              <a:t>tify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Palestijnen</a:t>
            </a:r>
            <a:r>
              <a:rPr lang="en-US" sz="1200" b="0" i="0" u="none" strike="noStrike" kern="1200" baseline="0" dirty="0">
                <a:solidFill>
                  <a:schemeClr val="tx1"/>
                </a:solidFill>
                <a:latin typeface="+mn-lt"/>
                <a:ea typeface="+mn-ea"/>
                <a:cs typeface="+mn-cs"/>
              </a:rPr>
              <a:t>”, an unseen word in the Dutch</a:t>
            </a:r>
          </a:p>
          <a:p>
            <a:r>
              <a:rPr lang="en-US" sz="1200" b="0" i="0" u="none" strike="noStrike" kern="1200" baseline="0" dirty="0">
                <a:solidFill>
                  <a:schemeClr val="tx1"/>
                </a:solidFill>
                <a:latin typeface="+mn-lt"/>
                <a:ea typeface="+mn-ea"/>
                <a:cs typeface="+mn-cs"/>
              </a:rPr>
              <a:t>data, while our model can recognize it because</a:t>
            </a:r>
          </a:p>
          <a:p>
            <a:r>
              <a:rPr lang="en-US" sz="1200" b="0" i="0" u="none" strike="noStrike" kern="1200" baseline="0" dirty="0">
                <a:solidFill>
                  <a:schemeClr val="tx1"/>
                </a:solidFill>
                <a:latin typeface="+mn-lt"/>
                <a:ea typeface="+mn-ea"/>
                <a:cs typeface="+mn-cs"/>
              </a:rPr>
              <a:t>the shared </a:t>
            </a:r>
            <a:r>
              <a:rPr lang="en-US" sz="1200" b="0" i="0" u="none" strike="noStrike" kern="1200" baseline="0" dirty="0" err="1">
                <a:solidFill>
                  <a:schemeClr val="tx1"/>
                </a:solidFill>
                <a:latin typeface="+mn-lt"/>
                <a:ea typeface="+mn-ea"/>
                <a:cs typeface="+mn-cs"/>
              </a:rPr>
              <a:t>CharCNN</a:t>
            </a:r>
            <a:r>
              <a:rPr lang="en-US" sz="1200" b="0" i="0" u="none" strike="noStrike" kern="1200" baseline="0" dirty="0">
                <a:solidFill>
                  <a:schemeClr val="tx1"/>
                </a:solidFill>
                <a:latin typeface="+mn-lt"/>
                <a:ea typeface="+mn-ea"/>
                <a:cs typeface="+mn-cs"/>
              </a:rPr>
              <a:t> represents it in a way similar</a:t>
            </a:r>
          </a:p>
          <a:p>
            <a:r>
              <a:rPr lang="en-US" sz="1200" b="0" i="0" u="none" strike="noStrike" kern="1200" baseline="0" dirty="0">
                <a:solidFill>
                  <a:schemeClr val="tx1"/>
                </a:solidFill>
                <a:latin typeface="+mn-lt"/>
                <a:ea typeface="+mn-ea"/>
                <a:cs typeface="+mn-cs"/>
              </a:rPr>
              <a:t>to its corresponding English word “Palestinians”,</a:t>
            </a:r>
          </a:p>
          <a:p>
            <a:r>
              <a:rPr lang="en-US" sz="1200" b="0" i="0" u="none" strike="noStrike" kern="1200" baseline="0" dirty="0">
                <a:solidFill>
                  <a:schemeClr val="tx1"/>
                </a:solidFill>
                <a:latin typeface="+mn-lt"/>
                <a:ea typeface="+mn-ea"/>
                <a:cs typeface="+mn-cs"/>
              </a:rPr>
              <a:t>which occurs 20 times. In addition to mentions,</a:t>
            </a:r>
          </a:p>
          <a:p>
            <a:r>
              <a:rPr lang="en-US" sz="1200" b="0" i="0" u="none" strike="noStrike" kern="1200" baseline="0" dirty="0">
                <a:solidFill>
                  <a:schemeClr val="tx1"/>
                </a:solidFill>
                <a:latin typeface="+mn-lt"/>
                <a:ea typeface="+mn-ea"/>
                <a:cs typeface="+mn-cs"/>
              </a:rPr>
              <a:t>the shared </a:t>
            </a:r>
            <a:r>
              <a:rPr lang="en-US" sz="1200" b="0" i="0" u="none" strike="noStrike" kern="1200" baseline="0" dirty="0" err="1">
                <a:solidFill>
                  <a:schemeClr val="tx1"/>
                </a:solidFill>
                <a:latin typeface="+mn-lt"/>
                <a:ea typeface="+mn-ea"/>
                <a:cs typeface="+mn-cs"/>
              </a:rPr>
              <a:t>CharCNN</a:t>
            </a:r>
            <a:r>
              <a:rPr lang="en-US" sz="1200" b="0" i="0" u="none" strike="noStrike" kern="1200" baseline="0" dirty="0">
                <a:solidFill>
                  <a:schemeClr val="tx1"/>
                </a:solidFill>
                <a:latin typeface="+mn-lt"/>
                <a:ea typeface="+mn-ea"/>
                <a:cs typeface="+mn-cs"/>
              </a:rPr>
              <a:t> can also improve representations</a:t>
            </a:r>
          </a:p>
          <a:p>
            <a:r>
              <a:rPr lang="en-US" sz="1200" b="0" i="0" u="none" strike="noStrike" kern="1200" baseline="0" dirty="0">
                <a:solidFill>
                  <a:schemeClr val="tx1"/>
                </a:solidFill>
                <a:latin typeface="+mn-lt"/>
                <a:ea typeface="+mn-ea"/>
                <a:cs typeface="+mn-cs"/>
              </a:rPr>
              <a:t>of context words, such as “</a:t>
            </a:r>
            <a:r>
              <a:rPr lang="en-US" sz="1200" b="0" i="0" u="none" strike="noStrike" kern="1200" baseline="0" dirty="0" err="1">
                <a:solidFill>
                  <a:schemeClr val="tx1"/>
                </a:solidFill>
                <a:latin typeface="+mn-lt"/>
                <a:ea typeface="+mn-ea"/>
                <a:cs typeface="+mn-cs"/>
              </a:rPr>
              <a:t>staat</a:t>
            </a:r>
            <a:r>
              <a:rPr lang="en-US" sz="1200" b="0" i="0" u="none" strike="noStrike" kern="1200" baseline="0" dirty="0">
                <a:solidFill>
                  <a:schemeClr val="tx1"/>
                </a:solidFill>
                <a:latin typeface="+mn-lt"/>
                <a:ea typeface="+mn-ea"/>
                <a:cs typeface="+mn-cs"/>
              </a:rPr>
              <a:t>” (state) in</a:t>
            </a:r>
          </a:p>
          <a:p>
            <a:r>
              <a:rPr lang="en-US" sz="1200" b="0" i="0" u="none" strike="noStrike" kern="1200" baseline="0" dirty="0">
                <a:solidFill>
                  <a:schemeClr val="tx1"/>
                </a:solidFill>
                <a:latin typeface="+mn-lt"/>
                <a:ea typeface="+mn-ea"/>
                <a:cs typeface="+mn-cs"/>
              </a:rPr>
              <a:t>the example. For some words dissimilar to corresponding</a:t>
            </a:r>
          </a:p>
          <a:p>
            <a:r>
              <a:rPr lang="en-US" sz="1200" b="0" i="0" u="none" strike="noStrike" kern="1200" baseline="0" dirty="0">
                <a:solidFill>
                  <a:schemeClr val="tx1"/>
                </a:solidFill>
                <a:latin typeface="+mn-lt"/>
                <a:ea typeface="+mn-ea"/>
                <a:cs typeface="+mn-cs"/>
              </a:rPr>
              <a:t>English words, the </a:t>
            </a:r>
            <a:r>
              <a:rPr lang="en-US" sz="1200" b="0" i="0" u="none" strike="noStrike" kern="1200" baseline="0" dirty="0" err="1">
                <a:solidFill>
                  <a:schemeClr val="tx1"/>
                </a:solidFill>
                <a:latin typeface="+mn-lt"/>
                <a:ea typeface="+mn-ea"/>
                <a:cs typeface="+mn-cs"/>
              </a:rPr>
              <a:t>CharCNN</a:t>
            </a:r>
            <a:r>
              <a:rPr lang="en-US" sz="1200" b="0" i="0" u="none" strike="noStrike" kern="1200" baseline="0" dirty="0">
                <a:solidFill>
                  <a:schemeClr val="tx1"/>
                </a:solidFill>
                <a:latin typeface="+mn-lt"/>
                <a:ea typeface="+mn-ea"/>
                <a:cs typeface="+mn-cs"/>
              </a:rPr>
              <a:t> may enhance</a:t>
            </a:r>
          </a:p>
          <a:p>
            <a:r>
              <a:rPr lang="en-US" sz="1200" b="0" i="0" u="none" strike="noStrike" kern="1200" baseline="0" dirty="0">
                <a:solidFill>
                  <a:schemeClr val="tx1"/>
                </a:solidFill>
                <a:latin typeface="+mn-lt"/>
                <a:ea typeface="+mn-ea"/>
                <a:cs typeface="+mn-cs"/>
              </a:rPr>
              <a:t>their word representations by transferring</a:t>
            </a:r>
          </a:p>
          <a:p>
            <a:r>
              <a:rPr lang="en-US" sz="1200" b="0" i="0" u="none" strike="noStrike" kern="1200" baseline="0" dirty="0">
                <a:solidFill>
                  <a:schemeClr val="tx1"/>
                </a:solidFill>
                <a:latin typeface="+mn-lt"/>
                <a:ea typeface="+mn-ea"/>
                <a:cs typeface="+mn-cs"/>
              </a:rPr>
              <a:t>morpheme-level knowledge. For example, in sentence</a:t>
            </a:r>
          </a:p>
          <a:p>
            <a:r>
              <a:rPr lang="en-US" sz="1200" b="0" i="0" u="none" strike="noStrike" kern="1200" baseline="0" dirty="0">
                <a:solidFill>
                  <a:schemeClr val="tx1"/>
                </a:solidFill>
                <a:latin typeface="+mn-lt"/>
                <a:ea typeface="+mn-ea"/>
                <a:cs typeface="+mn-cs"/>
              </a:rPr>
              <a:t>#2, our model is able to identify “</a:t>
            </a:r>
            <a:r>
              <a:rPr lang="en-US" sz="1200" b="0" i="0" u="none" strike="noStrike" kern="1200" baseline="0" dirty="0" err="1">
                <a:solidFill>
                  <a:schemeClr val="tx1"/>
                </a:solidFill>
                <a:latin typeface="+mn-lt"/>
                <a:ea typeface="+mn-ea"/>
                <a:cs typeface="+mn-cs"/>
              </a:rPr>
              <a:t>Rusland</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(Russia) as the suffix -land is usually associated</a:t>
            </a:r>
          </a:p>
          <a:p>
            <a:r>
              <a:rPr lang="en-US" sz="1200" b="0" i="0" u="none" strike="noStrike" kern="1200" baseline="0" dirty="0">
                <a:solidFill>
                  <a:schemeClr val="tx1"/>
                </a:solidFill>
                <a:latin typeface="+mn-lt"/>
                <a:ea typeface="+mn-ea"/>
                <a:cs typeface="+mn-cs"/>
              </a:rPr>
              <a:t>with location names in the English data; e.g., Finland.</a:t>
            </a:r>
          </a:p>
          <a:p>
            <a:r>
              <a:rPr lang="en-US" sz="1200" b="0" i="0" u="none" strike="noStrike" kern="1200" baseline="0" dirty="0">
                <a:solidFill>
                  <a:schemeClr val="tx1"/>
                </a:solidFill>
                <a:latin typeface="+mn-lt"/>
                <a:ea typeface="+mn-ea"/>
                <a:cs typeface="+mn-cs"/>
              </a:rPr>
              <a:t>Furthermore, the </a:t>
            </a:r>
            <a:r>
              <a:rPr lang="en-US" sz="1200" b="0" i="0" u="none" strike="noStrike" kern="1200" baseline="0" dirty="0" err="1">
                <a:solidFill>
                  <a:schemeClr val="tx1"/>
                </a:solidFill>
                <a:latin typeface="+mn-lt"/>
                <a:ea typeface="+mn-ea"/>
                <a:cs typeface="+mn-cs"/>
              </a:rPr>
              <a:t>CharCNN</a:t>
            </a:r>
            <a:r>
              <a:rPr lang="en-US" sz="1200" b="0" i="0" u="none" strike="noStrike" kern="1200" baseline="0" dirty="0">
                <a:solidFill>
                  <a:schemeClr val="tx1"/>
                </a:solidFill>
                <a:latin typeface="+mn-lt"/>
                <a:ea typeface="+mn-ea"/>
                <a:cs typeface="+mn-cs"/>
              </a:rPr>
              <a:t> is capable of</a:t>
            </a:r>
          </a:p>
          <a:p>
            <a:r>
              <a:rPr lang="en-US" sz="1200" b="0" i="0" u="none" strike="noStrike" kern="1200" baseline="0" dirty="0">
                <a:solidFill>
                  <a:schemeClr val="tx1"/>
                </a:solidFill>
                <a:latin typeface="+mn-lt"/>
                <a:ea typeface="+mn-ea"/>
                <a:cs typeface="+mn-cs"/>
              </a:rPr>
              <a:t>capturing some word-level patterns, such as capitalized</a:t>
            </a:r>
          </a:p>
          <a:p>
            <a:r>
              <a:rPr lang="en-US" sz="1200" b="0" i="0" u="none" strike="noStrike" kern="1200" baseline="0" dirty="0">
                <a:solidFill>
                  <a:schemeClr val="tx1"/>
                </a:solidFill>
                <a:latin typeface="+mn-lt"/>
                <a:ea typeface="+mn-ea"/>
                <a:cs typeface="+mn-cs"/>
              </a:rPr>
              <a:t>hyphenated compound and acronym as example</a:t>
            </a:r>
          </a:p>
          <a:p>
            <a:r>
              <a:rPr lang="en-US" sz="1200" b="0" i="0" u="none" strike="noStrike" kern="1200" baseline="0" dirty="0">
                <a:solidFill>
                  <a:schemeClr val="tx1"/>
                </a:solidFill>
                <a:latin typeface="+mn-lt"/>
                <a:ea typeface="+mn-ea"/>
                <a:cs typeface="+mn-cs"/>
              </a:rPr>
              <a:t>#3 shows. In this sentence, neither “</a:t>
            </a:r>
            <a:r>
              <a:rPr lang="en-US" sz="1200" b="0" i="0" u="none" strike="noStrike" kern="1200" baseline="0" dirty="0" err="1">
                <a:solidFill>
                  <a:schemeClr val="tx1"/>
                </a:solidFill>
                <a:latin typeface="+mn-lt"/>
                <a:ea typeface="+mn-ea"/>
                <a:cs typeface="+mn-cs"/>
              </a:rPr>
              <a:t>PMScentra</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nor “MST” can be found in auxiliary task</a:t>
            </a:r>
          </a:p>
          <a:p>
            <a:r>
              <a:rPr lang="en-US" sz="1200" b="0" i="0" u="none" strike="noStrike" kern="1200" baseline="0" dirty="0">
                <a:solidFill>
                  <a:schemeClr val="tx1"/>
                </a:solidFill>
                <a:latin typeface="+mn-lt"/>
                <a:ea typeface="+mn-ea"/>
                <a:cs typeface="+mn-cs"/>
              </a:rPr>
              <a:t>data, while we observe a number of similar expressions,</a:t>
            </a:r>
          </a:p>
          <a:p>
            <a:r>
              <a:rPr lang="en-US" sz="1200" b="0" i="0" u="none" strike="noStrike" kern="1200" baseline="0" dirty="0">
                <a:solidFill>
                  <a:schemeClr val="tx1"/>
                </a:solidFill>
                <a:latin typeface="+mn-lt"/>
                <a:ea typeface="+mn-ea"/>
                <a:cs typeface="+mn-cs"/>
              </a:rPr>
              <a:t>such as American-style and LDP.</a:t>
            </a:r>
          </a:p>
          <a:p>
            <a:r>
              <a:rPr lang="en-US" sz="1200" b="0" i="0" u="none" strike="noStrike" kern="1200" baseline="0" dirty="0">
                <a:solidFill>
                  <a:schemeClr val="tx1"/>
                </a:solidFill>
                <a:latin typeface="+mn-lt"/>
                <a:ea typeface="+mn-ea"/>
                <a:cs typeface="+mn-cs"/>
              </a:rPr>
              <a:t>The transferred knowledge also helps reduce</a:t>
            </a:r>
          </a:p>
          <a:p>
            <a:r>
              <a:rPr lang="en-US" sz="1200" b="0" i="0" u="none" strike="noStrike" kern="1200" baseline="0" dirty="0" err="1">
                <a:solidFill>
                  <a:schemeClr val="tx1"/>
                </a:solidFill>
                <a:latin typeface="+mn-lt"/>
                <a:ea typeface="+mn-ea"/>
                <a:cs typeface="+mn-cs"/>
              </a:rPr>
              <a:t>overfitting</a:t>
            </a:r>
            <a:r>
              <a:rPr lang="en-US" sz="1200" b="0" i="0" u="none" strike="noStrike" kern="1200" baseline="0" dirty="0">
                <a:solidFill>
                  <a:schemeClr val="tx1"/>
                </a:solidFill>
                <a:latin typeface="+mn-lt"/>
                <a:ea typeface="+mn-ea"/>
                <a:cs typeface="+mn-cs"/>
              </a:rPr>
              <a:t>. For example, in sentence #4, the</a:t>
            </a:r>
          </a:p>
          <a:p>
            <a:r>
              <a:rPr lang="en-US" sz="1200" b="0" i="0" u="none" strike="noStrike" kern="1200" baseline="0" dirty="0">
                <a:solidFill>
                  <a:schemeClr val="tx1"/>
                </a:solidFill>
                <a:latin typeface="+mn-lt"/>
                <a:ea typeface="+mn-ea"/>
                <a:cs typeface="+mn-cs"/>
              </a:rPr>
              <a:t>baseline model mistakenly tags “</a:t>
            </a:r>
            <a:r>
              <a:rPr lang="en-US" sz="1200" b="0" i="0" u="none" strike="noStrike" kern="1200" baseline="0" dirty="0" err="1">
                <a:solidFill>
                  <a:schemeClr val="tx1"/>
                </a:solidFill>
                <a:latin typeface="+mn-lt"/>
                <a:ea typeface="+mn-ea"/>
                <a:cs typeface="+mn-cs"/>
              </a:rPr>
              <a:t>secci´on</a:t>
            </a:r>
            <a:r>
              <a:rPr lang="en-US" sz="1200" b="0" i="0" u="none" strike="noStrike" kern="1200" baseline="0" dirty="0">
                <a:solidFill>
                  <a:schemeClr val="tx1"/>
                </a:solidFill>
                <a:latin typeface="+mn-lt"/>
                <a:ea typeface="+mn-ea"/>
                <a:cs typeface="+mn-cs"/>
              </a:rPr>
              <a:t>” (section)</a:t>
            </a:r>
          </a:p>
          <a:p>
            <a:r>
              <a:rPr lang="en-US" sz="1200" b="0" i="0" u="none" strike="noStrike" kern="1200" baseline="0" dirty="0">
                <a:solidFill>
                  <a:schemeClr val="tx1"/>
                </a:solidFill>
                <a:latin typeface="+mn-lt"/>
                <a:ea typeface="+mn-ea"/>
                <a:cs typeface="+mn-cs"/>
              </a:rPr>
              <a:t>and “</a:t>
            </a:r>
            <a:r>
              <a:rPr lang="en-US" sz="1200" b="0" i="0" u="none" strike="noStrike" kern="1200" baseline="0" dirty="0" err="1">
                <a:solidFill>
                  <a:schemeClr val="tx1"/>
                </a:solidFill>
                <a:latin typeface="+mn-lt"/>
                <a:ea typeface="+mn-ea"/>
                <a:cs typeface="+mn-cs"/>
              </a:rPr>
              <a:t>conseller´ıa</a:t>
            </a:r>
            <a:r>
              <a:rPr lang="en-US" sz="1200" b="0" i="0" u="none" strike="noStrike" kern="1200" baseline="0" dirty="0">
                <a:solidFill>
                  <a:schemeClr val="tx1"/>
                </a:solidFill>
                <a:latin typeface="+mn-lt"/>
                <a:ea typeface="+mn-ea"/>
                <a:cs typeface="+mn-cs"/>
              </a:rPr>
              <a:t>” (department) as organizations</a:t>
            </a:r>
          </a:p>
          <a:p>
            <a:r>
              <a:rPr lang="en-US" sz="1200" b="0" i="0" u="none" strike="noStrike" kern="1200" baseline="0" dirty="0">
                <a:solidFill>
                  <a:schemeClr val="tx1"/>
                </a:solidFill>
                <a:latin typeface="+mn-lt"/>
                <a:ea typeface="+mn-ea"/>
                <a:cs typeface="+mn-cs"/>
              </a:rPr>
              <a:t>because their capitalized forms usually appear</a:t>
            </a:r>
          </a:p>
          <a:p>
            <a:r>
              <a:rPr lang="en-US" sz="1200" b="0" i="0" u="none" strike="noStrike" kern="1200" baseline="0" dirty="0">
                <a:solidFill>
                  <a:schemeClr val="tx1"/>
                </a:solidFill>
                <a:latin typeface="+mn-lt"/>
                <a:ea typeface="+mn-ea"/>
                <a:cs typeface="+mn-cs"/>
              </a:rPr>
              <a:t>in Spanish organization names. With knowledge</a:t>
            </a:r>
          </a:p>
          <a:p>
            <a:r>
              <a:rPr lang="en-US" sz="1200" b="0" i="0" u="none" strike="noStrike" kern="1200" baseline="0" dirty="0">
                <a:solidFill>
                  <a:schemeClr val="tx1"/>
                </a:solidFill>
                <a:latin typeface="+mn-lt"/>
                <a:ea typeface="+mn-ea"/>
                <a:cs typeface="+mn-cs"/>
              </a:rPr>
              <a:t>learned in auxiliary tasks that a lowercased</a:t>
            </a:r>
          </a:p>
          <a:p>
            <a:r>
              <a:rPr lang="en-US" sz="1200" b="0" i="0" u="none" strike="noStrike" kern="1200" baseline="0" dirty="0">
                <a:solidFill>
                  <a:schemeClr val="tx1"/>
                </a:solidFill>
                <a:latin typeface="+mn-lt"/>
                <a:ea typeface="+mn-ea"/>
                <a:cs typeface="+mn-cs"/>
              </a:rPr>
              <a:t>word is rarely tagged as a proper noun, our model</a:t>
            </a:r>
          </a:p>
          <a:p>
            <a:r>
              <a:rPr lang="en-US" sz="1200" b="0" i="0" u="none" strike="noStrike" kern="1200" baseline="0" dirty="0">
                <a:solidFill>
                  <a:schemeClr val="tx1"/>
                </a:solidFill>
                <a:latin typeface="+mn-lt"/>
                <a:ea typeface="+mn-ea"/>
                <a:cs typeface="+mn-cs"/>
              </a:rPr>
              <a:t>is able to avoid </a:t>
            </a:r>
            <a:r>
              <a:rPr lang="en-US" sz="1200" b="0" i="0" u="none" strike="noStrike" kern="1200" baseline="0" dirty="0" err="1">
                <a:solidFill>
                  <a:schemeClr val="tx1"/>
                </a:solidFill>
                <a:latin typeface="+mn-lt"/>
                <a:ea typeface="+mn-ea"/>
                <a:cs typeface="+mn-cs"/>
              </a:rPr>
              <a:t>overfitting</a:t>
            </a:r>
            <a:r>
              <a:rPr lang="en-US" sz="1200" b="0" i="0" u="none" strike="noStrike" kern="1200" baseline="0" dirty="0">
                <a:solidFill>
                  <a:schemeClr val="tx1"/>
                </a:solidFill>
                <a:latin typeface="+mn-lt"/>
                <a:ea typeface="+mn-ea"/>
                <a:cs typeface="+mn-cs"/>
              </a:rPr>
              <a:t> and correct these errors.</a:t>
            </a:r>
          </a:p>
          <a:p>
            <a:r>
              <a:rPr lang="en-US" sz="1200" b="0" i="0" u="none" strike="noStrike" kern="1200" baseline="0" dirty="0">
                <a:solidFill>
                  <a:schemeClr val="tx1"/>
                </a:solidFill>
                <a:latin typeface="+mn-lt"/>
                <a:ea typeface="+mn-ea"/>
                <a:cs typeface="+mn-cs"/>
              </a:rPr>
              <a:t>Sentence #5 shows an opposite situation, where</a:t>
            </a:r>
          </a:p>
          <a:p>
            <a:r>
              <a:rPr lang="en-US" sz="1200" b="0" i="0" u="none" strike="noStrike" kern="1200" baseline="0" dirty="0">
                <a:solidFill>
                  <a:schemeClr val="tx1"/>
                </a:solidFill>
                <a:latin typeface="+mn-lt"/>
                <a:ea typeface="+mn-ea"/>
                <a:cs typeface="+mn-cs"/>
              </a:rPr>
              <a:t>the capitalized word “</a:t>
            </a:r>
            <a:r>
              <a:rPr lang="en-US" sz="1200" b="0" i="0" u="none" strike="noStrike" kern="1200" baseline="0" dirty="0" err="1">
                <a:solidFill>
                  <a:schemeClr val="tx1"/>
                </a:solidFill>
                <a:latin typeface="+mn-lt"/>
                <a:ea typeface="+mn-ea"/>
                <a:cs typeface="+mn-cs"/>
              </a:rPr>
              <a:t>campesinos</a:t>
            </a:r>
            <a:r>
              <a:rPr lang="en-US" sz="1200" b="0" i="0" u="none" strike="noStrike" kern="1200" baseline="0" dirty="0">
                <a:solidFill>
                  <a:schemeClr val="tx1"/>
                </a:solidFill>
                <a:latin typeface="+mn-lt"/>
                <a:ea typeface="+mn-ea"/>
                <a:cs typeface="+mn-cs"/>
              </a:rPr>
              <a:t>” (farm worker)</a:t>
            </a:r>
          </a:p>
          <a:p>
            <a:r>
              <a:rPr lang="en-US" sz="1200" b="0" i="0" u="none" strike="noStrike" kern="1200" baseline="0" dirty="0">
                <a:solidFill>
                  <a:schemeClr val="tx1"/>
                </a:solidFill>
                <a:latin typeface="+mn-lt"/>
                <a:ea typeface="+mn-ea"/>
                <a:cs typeface="+mn-cs"/>
              </a:rPr>
              <a:t>never appears in Spanish names.</a:t>
            </a:r>
          </a:p>
          <a:p>
            <a:r>
              <a:rPr lang="en-US" sz="1200" b="0" i="0" u="none" strike="noStrike" kern="1200" baseline="0" dirty="0">
                <a:solidFill>
                  <a:schemeClr val="tx1"/>
                </a:solidFill>
                <a:latin typeface="+mn-lt"/>
                <a:ea typeface="+mn-ea"/>
                <a:cs typeface="+mn-cs"/>
              </a:rPr>
              <a:t>In Table 5, we show differences between </a:t>
            </a:r>
            <a:r>
              <a:rPr lang="en-US" sz="1200" b="0" i="0" u="none" strike="noStrike" kern="1200" baseline="0" dirty="0" err="1">
                <a:solidFill>
                  <a:schemeClr val="tx1"/>
                </a:solidFill>
                <a:latin typeface="+mn-lt"/>
                <a:ea typeface="+mn-ea"/>
                <a:cs typeface="+mn-cs"/>
              </a:rPr>
              <a:t>crosslingual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transfer and cross-task transfer. Although</a:t>
            </a:r>
          </a:p>
          <a:p>
            <a:r>
              <a:rPr lang="en-US" sz="1200" b="0" i="0" u="none" strike="noStrike" kern="1200" baseline="0" dirty="0">
                <a:solidFill>
                  <a:schemeClr val="tx1"/>
                </a:solidFill>
                <a:latin typeface="+mn-lt"/>
                <a:ea typeface="+mn-ea"/>
                <a:cs typeface="+mn-cs"/>
              </a:rPr>
              <a:t>the cross-task transfer model recognizes “</a:t>
            </a:r>
            <a:r>
              <a:rPr lang="en-US" sz="1200" b="0" i="0" u="none" strike="noStrike" kern="1200" baseline="0" dirty="0" err="1">
                <a:solidFill>
                  <a:schemeClr val="tx1"/>
                </a:solidFill>
                <a:latin typeface="+mn-lt"/>
                <a:ea typeface="+mn-ea"/>
                <a:cs typeface="+mn-cs"/>
              </a:rPr>
              <a:t>Ingeborg</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Marx” missed by the baseline model, it </a:t>
            </a:r>
            <a:r>
              <a:rPr lang="en-US" sz="1200" b="0" i="0" u="none" strike="noStrike" kern="1200" baseline="0" dirty="0" err="1">
                <a:solidFill>
                  <a:schemeClr val="tx1"/>
                </a:solidFill>
                <a:latin typeface="+mn-lt"/>
                <a:ea typeface="+mn-ea"/>
                <a:cs typeface="+mn-cs"/>
              </a:rPr>
              <a:t>mis</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183</a:t>
            </a:fld>
            <a:endParaRPr lang="en-US"/>
          </a:p>
        </p:txBody>
      </p:sp>
    </p:spTree>
    <p:extLst>
      <p:ext uri="{BB962C8B-B14F-4D97-AF65-F5344CB8AC3E}">
        <p14:creationId xmlns:p14="http://schemas.microsoft.com/office/powerpoint/2010/main" val="13970392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194</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4371432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195</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1939875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196</a:t>
            </a:fld>
            <a:endParaRPr lang="en-US"/>
          </a:p>
        </p:txBody>
      </p:sp>
    </p:spTree>
    <p:extLst>
      <p:ext uri="{BB962C8B-B14F-4D97-AF65-F5344CB8AC3E}">
        <p14:creationId xmlns:p14="http://schemas.microsoft.com/office/powerpoint/2010/main" val="2989829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197</a:t>
            </a:fld>
            <a:endParaRPr lang="en-US"/>
          </a:p>
        </p:txBody>
      </p:sp>
    </p:spTree>
    <p:extLst>
      <p:ext uri="{BB962C8B-B14F-4D97-AF65-F5344CB8AC3E}">
        <p14:creationId xmlns:p14="http://schemas.microsoft.com/office/powerpoint/2010/main" val="27988290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198</a:t>
            </a:fld>
            <a:endParaRPr lang="en-US"/>
          </a:p>
        </p:txBody>
      </p:sp>
    </p:spTree>
    <p:extLst>
      <p:ext uri="{BB962C8B-B14F-4D97-AF65-F5344CB8AC3E}">
        <p14:creationId xmlns:p14="http://schemas.microsoft.com/office/powerpoint/2010/main" val="111270833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DB1C0-952D-4841-B529-18C86222E0C8}" type="slidenum">
              <a:rPr lang="en-US" smtClean="0"/>
              <a:t>199</a:t>
            </a:fld>
            <a:endParaRPr lang="en-US"/>
          </a:p>
        </p:txBody>
      </p:sp>
    </p:spTree>
    <p:extLst>
      <p:ext uri="{BB962C8B-B14F-4D97-AF65-F5344CB8AC3E}">
        <p14:creationId xmlns:p14="http://schemas.microsoft.com/office/powerpoint/2010/main" val="22227350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201</a:t>
            </a:fld>
            <a:endParaRPr lang="en-US"/>
          </a:p>
        </p:txBody>
      </p:sp>
    </p:spTree>
    <p:extLst>
      <p:ext uri="{BB962C8B-B14F-4D97-AF65-F5344CB8AC3E}">
        <p14:creationId xmlns:p14="http://schemas.microsoft.com/office/powerpoint/2010/main" val="406228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14</a:t>
            </a:fld>
            <a:endParaRPr lang="en-US"/>
          </a:p>
        </p:txBody>
      </p:sp>
    </p:spTree>
    <p:extLst>
      <p:ext uri="{BB962C8B-B14F-4D97-AF65-F5344CB8AC3E}">
        <p14:creationId xmlns:p14="http://schemas.microsoft.com/office/powerpoint/2010/main" val="15860024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202</a:t>
            </a:fld>
            <a:endParaRPr lang="en-US"/>
          </a:p>
        </p:txBody>
      </p:sp>
    </p:spTree>
    <p:extLst>
      <p:ext uri="{BB962C8B-B14F-4D97-AF65-F5344CB8AC3E}">
        <p14:creationId xmlns:p14="http://schemas.microsoft.com/office/powerpoint/2010/main" val="31949013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FFC000"/>
                </a:solidFill>
              </a:rPr>
              <a:t>Stage 1:</a:t>
            </a:r>
            <a:r>
              <a:rPr lang="en-US" dirty="0"/>
              <a:t>	extract candidate entity mentions</a:t>
            </a:r>
          </a:p>
          <a:p>
            <a:r>
              <a:rPr lang="en-US" dirty="0">
                <a:solidFill>
                  <a:srgbClr val="FFC000"/>
                </a:solidFill>
              </a:rPr>
              <a:t>Stage 2:</a:t>
            </a:r>
            <a:r>
              <a:rPr lang="en-US" dirty="0"/>
              <a:t>	detect best </a:t>
            </a:r>
            <a:r>
              <a:rPr lang="en-US" dirty="0" err="1"/>
              <a:t>Wikia</a:t>
            </a:r>
            <a:r>
              <a:rPr lang="en-US" dirty="0"/>
              <a:t> collection (out of 1,163)</a:t>
            </a:r>
          </a:p>
          <a:p>
            <a:r>
              <a:rPr lang="en-US" dirty="0">
                <a:solidFill>
                  <a:srgbClr val="FFC000"/>
                </a:solidFill>
              </a:rPr>
              <a:t>Stage 3:</a:t>
            </a:r>
            <a:r>
              <a:rPr lang="en-US" dirty="0"/>
              <a:t>	perform entity extraction and disambiguation in </a:t>
            </a:r>
          </a:p>
          <a:p>
            <a:pPr marL="0" indent="0">
              <a:buNone/>
            </a:pPr>
            <a:r>
              <a:rPr lang="en-US" dirty="0"/>
              <a:t>	the merged entity space of the detected </a:t>
            </a:r>
            <a:r>
              <a:rPr lang="en-US" dirty="0" err="1"/>
              <a:t>Wikia</a:t>
            </a:r>
            <a:endParaRPr lang="en-US" dirty="0"/>
          </a:p>
          <a:p>
            <a:pPr marL="0" indent="0">
              <a:buNone/>
            </a:pPr>
            <a:r>
              <a:rPr lang="en-US" dirty="0"/>
              <a:t>	and Wikipedia</a:t>
            </a:r>
          </a:p>
          <a:p>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203</a:t>
            </a:fld>
            <a:endParaRPr lang="en-US"/>
          </a:p>
        </p:txBody>
      </p:sp>
    </p:spTree>
    <p:extLst>
      <p:ext uri="{BB962C8B-B14F-4D97-AF65-F5344CB8AC3E}">
        <p14:creationId xmlns:p14="http://schemas.microsoft.com/office/powerpoint/2010/main" val="11677595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204</a:t>
            </a:fld>
            <a:endParaRPr lang="en-US"/>
          </a:p>
        </p:txBody>
      </p:sp>
    </p:spTree>
    <p:extLst>
      <p:ext uri="{BB962C8B-B14F-4D97-AF65-F5344CB8AC3E}">
        <p14:creationId xmlns:p14="http://schemas.microsoft.com/office/powerpoint/2010/main" val="32193626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205</a:t>
            </a:fld>
            <a:endParaRPr lang="en-US"/>
          </a:p>
        </p:txBody>
      </p:sp>
    </p:spTree>
    <p:extLst>
      <p:ext uri="{BB962C8B-B14F-4D97-AF65-F5344CB8AC3E}">
        <p14:creationId xmlns:p14="http://schemas.microsoft.com/office/powerpoint/2010/main" val="31249334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206</a:t>
            </a:fld>
            <a:endParaRPr lang="en-US"/>
          </a:p>
        </p:txBody>
      </p:sp>
    </p:spTree>
    <p:extLst>
      <p:ext uri="{BB962C8B-B14F-4D97-AF65-F5344CB8AC3E}">
        <p14:creationId xmlns:p14="http://schemas.microsoft.com/office/powerpoint/2010/main" val="28335782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207</a:t>
            </a:fld>
            <a:endParaRPr lang="en-US"/>
          </a:p>
        </p:txBody>
      </p:sp>
    </p:spTree>
    <p:extLst>
      <p:ext uri="{BB962C8B-B14F-4D97-AF65-F5344CB8AC3E}">
        <p14:creationId xmlns:p14="http://schemas.microsoft.com/office/powerpoint/2010/main" val="1470786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208</a:t>
            </a:fld>
            <a:endParaRPr lang="en-US"/>
          </a:p>
        </p:txBody>
      </p:sp>
    </p:spTree>
    <p:extLst>
      <p:ext uri="{BB962C8B-B14F-4D97-AF65-F5344CB8AC3E}">
        <p14:creationId xmlns:p14="http://schemas.microsoft.com/office/powerpoint/2010/main" val="355698117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209</a:t>
            </a:fld>
            <a:endParaRPr lang="en-US"/>
          </a:p>
        </p:txBody>
      </p:sp>
    </p:spTree>
    <p:extLst>
      <p:ext uri="{BB962C8B-B14F-4D97-AF65-F5344CB8AC3E}">
        <p14:creationId xmlns:p14="http://schemas.microsoft.com/office/powerpoint/2010/main" val="31947660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210</a:t>
            </a:fld>
            <a:endParaRPr lang="en-US"/>
          </a:p>
        </p:txBody>
      </p:sp>
    </p:spTree>
    <p:extLst>
      <p:ext uri="{BB962C8B-B14F-4D97-AF65-F5344CB8AC3E}">
        <p14:creationId xmlns:p14="http://schemas.microsoft.com/office/powerpoint/2010/main" val="2264111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211</a:t>
            </a:fld>
            <a:endParaRPr lang="en-US"/>
          </a:p>
        </p:txBody>
      </p:sp>
    </p:spTree>
    <p:extLst>
      <p:ext uri="{BB962C8B-B14F-4D97-AF65-F5344CB8AC3E}">
        <p14:creationId xmlns:p14="http://schemas.microsoft.com/office/powerpoint/2010/main" val="3819215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B59E52A1-2608-49C7-8BF0-240C20D97BB9}" type="slidenum">
              <a:rPr lang="en-US"/>
              <a:pPr defTabSz="912813" fontAlgn="base">
                <a:spcBef>
                  <a:spcPct val="0"/>
                </a:spcBef>
                <a:spcAft>
                  <a:spcPct val="0"/>
                </a:spcAft>
                <a:defRPr/>
              </a:pPr>
              <a:t>15</a:t>
            </a:fld>
            <a:endParaRPr lang="en-US"/>
          </a:p>
        </p:txBody>
      </p:sp>
      <p:sp>
        <p:nvSpPr>
          <p:cNvPr id="3072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Times New Roman" pitchFamily="18" charset="0"/>
              </a:rPr>
              <a:t>Just mention </a:t>
            </a:r>
            <a:r>
              <a:rPr lang="en-US" dirty="0" err="1">
                <a:latin typeface="Times New Roman" pitchFamily="18" charset="0"/>
              </a:rPr>
              <a:t>MUC..Start</a:t>
            </a:r>
            <a:r>
              <a:rPr lang="en-US" dirty="0">
                <a:latin typeface="Times New Roman" pitchFamily="18" charset="0"/>
              </a:rPr>
              <a:t> with TAC 2009</a:t>
            </a:r>
          </a:p>
        </p:txBody>
      </p:sp>
    </p:spTree>
    <p:extLst>
      <p:ext uri="{BB962C8B-B14F-4D97-AF65-F5344CB8AC3E}">
        <p14:creationId xmlns:p14="http://schemas.microsoft.com/office/powerpoint/2010/main" val="249952888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212</a:t>
            </a:fld>
            <a:endParaRPr lang="en-US"/>
          </a:p>
        </p:txBody>
      </p:sp>
    </p:spTree>
    <p:extLst>
      <p:ext uri="{BB962C8B-B14F-4D97-AF65-F5344CB8AC3E}">
        <p14:creationId xmlns:p14="http://schemas.microsoft.com/office/powerpoint/2010/main" val="28577589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C99366ED-3DF5-4C8E-91B3-61621563A078}" type="slidenum">
              <a:rPr lang="en-US" smtClean="0"/>
              <a:t>213</a:t>
            </a:fld>
            <a:endParaRPr lang="en-US"/>
          </a:p>
        </p:txBody>
      </p:sp>
    </p:spTree>
    <p:extLst>
      <p:ext uri="{BB962C8B-B14F-4D97-AF65-F5344CB8AC3E}">
        <p14:creationId xmlns:p14="http://schemas.microsoft.com/office/powerpoint/2010/main" val="23725834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214</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7426407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CBA808F7-1296-49CD-9722-F49A8EBA16EA}" type="slidenum">
              <a:rPr lang="en-US"/>
              <a:pPr defTabSz="912813" fontAlgn="base">
                <a:spcBef>
                  <a:spcPct val="0"/>
                </a:spcBef>
                <a:spcAft>
                  <a:spcPct val="0"/>
                </a:spcAft>
                <a:defRPr/>
              </a:pPr>
              <a:t>215</a:t>
            </a:fld>
            <a:endParaRPr lang="en-US"/>
          </a:p>
        </p:txBody>
      </p:sp>
      <p:sp>
        <p:nvSpPr>
          <p:cNvPr id="21506" name="Rectangle 2"/>
          <p:cNvSpPr>
            <a:spLocks noGrp="1" noRot="1" noChangeAspect="1" noChangeArrowheads="1" noTextEdit="1"/>
          </p:cNvSpPr>
          <p:nvPr>
            <p:ph type="sldImg"/>
          </p:nvPr>
        </p:nvSpPr>
        <p:spPr bwMode="auto">
          <a:xfrm>
            <a:off x="407988" y="355600"/>
            <a:ext cx="6197600" cy="3486150"/>
          </a:xfrm>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None/>
            </a:pPr>
            <a:endParaRPr lang="en-US" dirty="0">
              <a:latin typeface="Segoe"/>
            </a:endParaRPr>
          </a:p>
        </p:txBody>
      </p:sp>
    </p:spTree>
    <p:extLst>
      <p:ext uri="{BB962C8B-B14F-4D97-AF65-F5344CB8AC3E}">
        <p14:creationId xmlns:p14="http://schemas.microsoft.com/office/powerpoint/2010/main" val="1827850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216</a:t>
            </a:fld>
            <a:endParaRPr lang="en-US"/>
          </a:p>
        </p:txBody>
      </p:sp>
    </p:spTree>
    <p:extLst>
      <p:ext uri="{BB962C8B-B14F-4D97-AF65-F5344CB8AC3E}">
        <p14:creationId xmlns:p14="http://schemas.microsoft.com/office/powerpoint/2010/main" val="14596554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217</a:t>
            </a:fld>
            <a:endParaRPr lang="en-US"/>
          </a:p>
        </p:txBody>
      </p:sp>
    </p:spTree>
    <p:extLst>
      <p:ext uri="{BB962C8B-B14F-4D97-AF65-F5344CB8AC3E}">
        <p14:creationId xmlns:p14="http://schemas.microsoft.com/office/powerpoint/2010/main" val="418117493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218</a:t>
            </a:fld>
            <a:endParaRPr lang="en-US"/>
          </a:p>
        </p:txBody>
      </p:sp>
    </p:spTree>
    <p:extLst>
      <p:ext uri="{BB962C8B-B14F-4D97-AF65-F5344CB8AC3E}">
        <p14:creationId xmlns:p14="http://schemas.microsoft.com/office/powerpoint/2010/main" val="23684238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219</a:t>
            </a:fld>
            <a:endParaRPr lang="en-US"/>
          </a:p>
        </p:txBody>
      </p:sp>
    </p:spTree>
    <p:extLst>
      <p:ext uri="{BB962C8B-B14F-4D97-AF65-F5344CB8AC3E}">
        <p14:creationId xmlns:p14="http://schemas.microsoft.com/office/powerpoint/2010/main" val="258325668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DB1C0-952D-4841-B529-18C86222E0C8}" type="slidenum">
              <a:rPr lang="en-US" smtClean="0"/>
              <a:t>220</a:t>
            </a:fld>
            <a:endParaRPr lang="en-US"/>
          </a:p>
        </p:txBody>
      </p:sp>
    </p:spTree>
    <p:extLst>
      <p:ext uri="{BB962C8B-B14F-4D97-AF65-F5344CB8AC3E}">
        <p14:creationId xmlns:p14="http://schemas.microsoft.com/office/powerpoint/2010/main" val="12570529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221</a:t>
            </a:fld>
            <a:endParaRPr lang="en-US"/>
          </a:p>
        </p:txBody>
      </p:sp>
    </p:spTree>
    <p:extLst>
      <p:ext uri="{BB962C8B-B14F-4D97-AF65-F5344CB8AC3E}">
        <p14:creationId xmlns:p14="http://schemas.microsoft.com/office/powerpoint/2010/main" val="1112193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B59E52A1-2608-49C7-8BF0-240C20D97BB9}" type="slidenum">
              <a:rPr lang="en-US"/>
              <a:pPr defTabSz="912813" fontAlgn="base">
                <a:spcBef>
                  <a:spcPct val="0"/>
                </a:spcBef>
                <a:spcAft>
                  <a:spcPct val="0"/>
                </a:spcAft>
                <a:defRPr/>
              </a:pPr>
              <a:t>18</a:t>
            </a:fld>
            <a:endParaRPr lang="en-US"/>
          </a:p>
        </p:txBody>
      </p:sp>
      <p:sp>
        <p:nvSpPr>
          <p:cNvPr id="3072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extLst>
      <p:ext uri="{BB962C8B-B14F-4D97-AF65-F5344CB8AC3E}">
        <p14:creationId xmlns:p14="http://schemas.microsoft.com/office/powerpoint/2010/main" val="29071148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222</a:t>
            </a:fld>
            <a:endParaRPr lang="en-US"/>
          </a:p>
        </p:txBody>
      </p:sp>
    </p:spTree>
    <p:extLst>
      <p:ext uri="{BB962C8B-B14F-4D97-AF65-F5344CB8AC3E}">
        <p14:creationId xmlns:p14="http://schemas.microsoft.com/office/powerpoint/2010/main" val="423276253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223</a:t>
            </a:fld>
            <a:endParaRPr lang="en-US"/>
          </a:p>
        </p:txBody>
      </p:sp>
    </p:spTree>
    <p:extLst>
      <p:ext uri="{BB962C8B-B14F-4D97-AF65-F5344CB8AC3E}">
        <p14:creationId xmlns:p14="http://schemas.microsoft.com/office/powerpoint/2010/main" val="763050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what is </a:t>
            </a:r>
            <a:r>
              <a:rPr lang="en-US" dirty="0" err="1"/>
              <a:t>wikification</a:t>
            </a:r>
            <a:endParaRPr lang="en-US" dirty="0"/>
          </a:p>
          <a:p>
            <a:r>
              <a:rPr lang="en-US" baseline="0" dirty="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225</a:t>
            </a:fld>
            <a:endParaRPr lang="en-US"/>
          </a:p>
        </p:txBody>
      </p:sp>
    </p:spTree>
    <p:extLst>
      <p:ext uri="{BB962C8B-B14F-4D97-AF65-F5344CB8AC3E}">
        <p14:creationId xmlns:p14="http://schemas.microsoft.com/office/powerpoint/2010/main" val="992771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contribution</a:t>
            </a:r>
            <a:r>
              <a:rPr lang="en-US" baseline="0" dirty="0"/>
              <a:t> here</a:t>
            </a:r>
          </a:p>
          <a:p>
            <a:r>
              <a:rPr lang="en-US" baseline="0" dirty="0"/>
              <a:t>We will show that by identifying </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228</a:t>
            </a:fld>
            <a:endParaRPr lang="en-US"/>
          </a:p>
        </p:txBody>
      </p:sp>
    </p:spTree>
    <p:extLst>
      <p:ext uri="{BB962C8B-B14F-4D97-AF65-F5344CB8AC3E}">
        <p14:creationId xmlns:p14="http://schemas.microsoft.com/office/powerpoint/2010/main" val="7529203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Formalize intuition, weights induced from data, small</a:t>
            </a:r>
            <a:r>
              <a:rPr lang="en-US" baseline="0" dirty="0"/>
              <a:t> constraints</a:t>
            </a:r>
          </a:p>
          <a:p>
            <a:r>
              <a:rPr lang="en-US" baseline="0" dirty="0"/>
              <a:t>Objective function collapse to the original output when there is no relation, so our model is negatives-proof</a:t>
            </a:r>
          </a:p>
          <a:p>
            <a:r>
              <a:rPr lang="en-US" baseline="0" dirty="0"/>
              <a:t>True-negatives and false-negatives will not negatively impact performance of baseline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229</a:t>
            </a:fld>
            <a:endParaRPr lang="en-US"/>
          </a:p>
        </p:txBody>
      </p:sp>
    </p:spTree>
    <p:extLst>
      <p:ext uri="{BB962C8B-B14F-4D97-AF65-F5344CB8AC3E}">
        <p14:creationId xmlns:p14="http://schemas.microsoft.com/office/powerpoint/2010/main" val="4745213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230</a:t>
            </a:fld>
            <a:endParaRPr lang="en-US"/>
          </a:p>
        </p:txBody>
      </p:sp>
    </p:spTree>
    <p:extLst>
      <p:ext uri="{BB962C8B-B14F-4D97-AF65-F5344CB8AC3E}">
        <p14:creationId xmlns:p14="http://schemas.microsoft.com/office/powerpoint/2010/main" val="24122804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231</a:t>
            </a:fld>
            <a:endParaRPr lang="en-US" dirty="0"/>
          </a:p>
        </p:txBody>
      </p:sp>
    </p:spTree>
    <p:extLst>
      <p:ext uri="{BB962C8B-B14F-4D97-AF65-F5344CB8AC3E}">
        <p14:creationId xmlns:p14="http://schemas.microsoft.com/office/powerpoint/2010/main" val="1885547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232</a:t>
            </a:fld>
            <a:endParaRPr lang="en-US" dirty="0"/>
          </a:p>
        </p:txBody>
      </p:sp>
    </p:spTree>
    <p:extLst>
      <p:ext uri="{BB962C8B-B14F-4D97-AF65-F5344CB8AC3E}">
        <p14:creationId xmlns:p14="http://schemas.microsoft.com/office/powerpoint/2010/main" val="2291692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Dickens: </a:t>
            </a:r>
            <a:r>
              <a:rPr lang="en-US" sz="1200" b="0" i="0" kern="1200" dirty="0">
                <a:solidFill>
                  <a:schemeClr val="tx1"/>
                </a:solidFill>
                <a:effectLst/>
                <a:latin typeface="+mn-lt"/>
                <a:ea typeface="+mn-ea"/>
                <a:cs typeface="+mn-cs"/>
              </a:rPr>
              <a:t>It was the best of times, it was the worst of times</a:t>
            </a:r>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233</a:t>
            </a:fld>
            <a:endParaRPr lang="en-US" dirty="0"/>
          </a:p>
        </p:txBody>
      </p:sp>
    </p:spTree>
    <p:extLst>
      <p:ext uri="{BB962C8B-B14F-4D97-AF65-F5344CB8AC3E}">
        <p14:creationId xmlns:p14="http://schemas.microsoft.com/office/powerpoint/2010/main" val="112204742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234</a:t>
            </a:fld>
            <a:endParaRPr lang="en-US" dirty="0"/>
          </a:p>
        </p:txBody>
      </p:sp>
    </p:spTree>
    <p:extLst>
      <p:ext uri="{BB962C8B-B14F-4D97-AF65-F5344CB8AC3E}">
        <p14:creationId xmlns:p14="http://schemas.microsoft.com/office/powerpoint/2010/main" val="1954221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B59E52A1-2608-49C7-8BF0-240C20D97BB9}" type="slidenum">
              <a:rPr lang="en-US"/>
              <a:pPr defTabSz="912813" fontAlgn="base">
                <a:spcBef>
                  <a:spcPct val="0"/>
                </a:spcBef>
                <a:spcAft>
                  <a:spcPct val="0"/>
                </a:spcAft>
                <a:defRPr/>
              </a:pPr>
              <a:t>20</a:t>
            </a:fld>
            <a:endParaRPr lang="en-US"/>
          </a:p>
        </p:txBody>
      </p:sp>
      <p:sp>
        <p:nvSpPr>
          <p:cNvPr id="3072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extLst>
      <p:ext uri="{BB962C8B-B14F-4D97-AF65-F5344CB8AC3E}">
        <p14:creationId xmlns:p14="http://schemas.microsoft.com/office/powerpoint/2010/main" val="297465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8BC4F-A8C5-4956-9594-9F730F5173E7}" type="slidenum">
              <a:rPr lang="en-US" smtClean="0"/>
              <a:t>240</a:t>
            </a:fld>
            <a:endParaRPr lang="en-US"/>
          </a:p>
        </p:txBody>
      </p:sp>
    </p:spTree>
    <p:extLst>
      <p:ext uri="{BB962C8B-B14F-4D97-AF65-F5344CB8AC3E}">
        <p14:creationId xmlns:p14="http://schemas.microsoft.com/office/powerpoint/2010/main" val="2217359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B59E52A1-2608-49C7-8BF0-240C20D97BB9}" type="slidenum">
              <a:rPr lang="en-US"/>
              <a:pPr defTabSz="912813" fontAlgn="base">
                <a:spcBef>
                  <a:spcPct val="0"/>
                </a:spcBef>
                <a:spcAft>
                  <a:spcPct val="0"/>
                </a:spcAft>
                <a:defRPr/>
              </a:pPr>
              <a:t>21</a:t>
            </a:fld>
            <a:endParaRPr lang="en-US"/>
          </a:p>
        </p:txBody>
      </p:sp>
      <p:sp>
        <p:nvSpPr>
          <p:cNvPr id="3072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extLst>
      <p:ext uri="{BB962C8B-B14F-4D97-AF65-F5344CB8AC3E}">
        <p14:creationId xmlns:p14="http://schemas.microsoft.com/office/powerpoint/2010/main" val="299726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Avi’s</a:t>
            </a:r>
            <a:r>
              <a:rPr lang="en-US" dirty="0"/>
              <a:t> Slides: This is the TAC KBP </a:t>
            </a:r>
            <a:r>
              <a:rPr lang="en-US" dirty="0" err="1"/>
              <a:t>task..showing</a:t>
            </a:r>
            <a:r>
              <a:rPr lang="en-US" dirty="0"/>
              <a:t> screenshots of the IBM SIRE EL system</a:t>
            </a:r>
          </a:p>
        </p:txBody>
      </p:sp>
      <p:sp>
        <p:nvSpPr>
          <p:cNvPr id="4" name="Slide Number Placeholder 3"/>
          <p:cNvSpPr>
            <a:spLocks noGrp="1"/>
          </p:cNvSpPr>
          <p:nvPr>
            <p:ph type="sldNum" sz="quarter" idx="10"/>
          </p:nvPr>
        </p:nvSpPr>
        <p:spPr/>
        <p:txBody>
          <a:bodyPr/>
          <a:lstStyle/>
          <a:p>
            <a:fld id="{8BA16005-D03D-8F4F-9AD7-BFDFAF67DFC7}" type="slidenum">
              <a:rPr lang="en-US" smtClean="0"/>
              <a:t>22</a:t>
            </a:fld>
            <a:endParaRPr lang="en-US"/>
          </a:p>
        </p:txBody>
      </p:sp>
    </p:spTree>
    <p:extLst>
      <p:ext uri="{BB962C8B-B14F-4D97-AF65-F5344CB8AC3E}">
        <p14:creationId xmlns:p14="http://schemas.microsoft.com/office/powerpoint/2010/main" val="238489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24</a:t>
            </a:fld>
            <a:endParaRPr lang="en-US"/>
          </a:p>
        </p:txBody>
      </p:sp>
    </p:spTree>
    <p:extLst>
      <p:ext uri="{BB962C8B-B14F-4D97-AF65-F5344CB8AC3E}">
        <p14:creationId xmlns:p14="http://schemas.microsoft.com/office/powerpoint/2010/main" val="295182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2</a:t>
            </a:fld>
            <a:endParaRPr lang="en-US"/>
          </a:p>
        </p:txBody>
      </p:sp>
    </p:spTree>
    <p:extLst>
      <p:ext uri="{BB962C8B-B14F-4D97-AF65-F5344CB8AC3E}">
        <p14:creationId xmlns:p14="http://schemas.microsoft.com/office/powerpoint/2010/main" val="1322409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25</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627751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685800" y="1143000"/>
            <a:ext cx="5486400" cy="3086100"/>
          </a:xfrm>
          <a:ln/>
        </p:spPr>
      </p:sp>
      <p:sp>
        <p:nvSpPr>
          <p:cNvPr id="573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t>Impose a “network” on this – idea is that information exists both in the content and in the structure.</a:t>
            </a:r>
          </a:p>
        </p:txBody>
      </p:sp>
      <p:sp>
        <p:nvSpPr>
          <p:cNvPr id="573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72" indent="-302066" eaLnBrk="0" hangingPunct="0">
              <a:defRPr>
                <a:solidFill>
                  <a:schemeClr val="tx1"/>
                </a:solidFill>
                <a:latin typeface="Arial" charset="0"/>
                <a:cs typeface="Arial" charset="0"/>
              </a:defRPr>
            </a:lvl2pPr>
            <a:lvl3pPr marL="1208265" indent="-241653" eaLnBrk="0" hangingPunct="0">
              <a:defRPr>
                <a:solidFill>
                  <a:schemeClr val="tx1"/>
                </a:solidFill>
                <a:latin typeface="Arial" charset="0"/>
                <a:cs typeface="Arial" charset="0"/>
              </a:defRPr>
            </a:lvl3pPr>
            <a:lvl4pPr marL="1691571" indent="-241653" eaLnBrk="0" hangingPunct="0">
              <a:defRPr>
                <a:solidFill>
                  <a:schemeClr val="tx1"/>
                </a:solidFill>
                <a:latin typeface="Arial" charset="0"/>
                <a:cs typeface="Arial" charset="0"/>
              </a:defRPr>
            </a:lvl4pPr>
            <a:lvl5pPr marL="2174878" indent="-241653" eaLnBrk="0" hangingPunct="0">
              <a:defRPr>
                <a:solidFill>
                  <a:schemeClr val="tx1"/>
                </a:solidFill>
                <a:latin typeface="Arial" charset="0"/>
                <a:cs typeface="Arial" charset="0"/>
              </a:defRPr>
            </a:lvl5pPr>
            <a:lvl6pPr marL="2658184" indent="-241653" eaLnBrk="0" fontAlgn="base" hangingPunct="0">
              <a:spcBef>
                <a:spcPct val="0"/>
              </a:spcBef>
              <a:spcAft>
                <a:spcPct val="0"/>
              </a:spcAft>
              <a:defRPr>
                <a:solidFill>
                  <a:schemeClr val="tx1"/>
                </a:solidFill>
                <a:latin typeface="Arial" charset="0"/>
                <a:cs typeface="Arial" charset="0"/>
              </a:defRPr>
            </a:lvl6pPr>
            <a:lvl7pPr marL="3141490" indent="-241653" eaLnBrk="0" fontAlgn="base" hangingPunct="0">
              <a:spcBef>
                <a:spcPct val="0"/>
              </a:spcBef>
              <a:spcAft>
                <a:spcPct val="0"/>
              </a:spcAft>
              <a:defRPr>
                <a:solidFill>
                  <a:schemeClr val="tx1"/>
                </a:solidFill>
                <a:latin typeface="Arial" charset="0"/>
                <a:cs typeface="Arial" charset="0"/>
              </a:defRPr>
            </a:lvl7pPr>
            <a:lvl8pPr marL="3624796" indent="-241653" eaLnBrk="0" fontAlgn="base" hangingPunct="0">
              <a:spcBef>
                <a:spcPct val="0"/>
              </a:spcBef>
              <a:spcAft>
                <a:spcPct val="0"/>
              </a:spcAft>
              <a:defRPr>
                <a:solidFill>
                  <a:schemeClr val="tx1"/>
                </a:solidFill>
                <a:latin typeface="Arial" charset="0"/>
                <a:cs typeface="Arial" charset="0"/>
              </a:defRPr>
            </a:lvl8pPr>
            <a:lvl9pPr marL="4108102" indent="-241653" eaLnBrk="0" fontAlgn="base" hangingPunct="0">
              <a:spcBef>
                <a:spcPct val="0"/>
              </a:spcBef>
              <a:spcAft>
                <a:spcPct val="0"/>
              </a:spcAft>
              <a:defRPr>
                <a:solidFill>
                  <a:schemeClr val="tx1"/>
                </a:solidFill>
                <a:latin typeface="Arial" charset="0"/>
                <a:cs typeface="Arial" charset="0"/>
              </a:defRPr>
            </a:lvl9pPr>
          </a:lstStyle>
          <a:p>
            <a:pPr eaLnBrk="1" hangingPunct="1"/>
            <a:fld id="{F3BEEB32-9D57-4F83-91B1-721046189C5F}" type="slidenum">
              <a:rPr lang="en-US" altLang="en-US" smtClean="0">
                <a:latin typeface="Times New Roman" pitchFamily="18" charset="0"/>
              </a:rPr>
              <a:pPr eaLnBrk="1" hangingPunct="1"/>
              <a:t>26</a:t>
            </a:fld>
            <a:endParaRPr lang="en-US" altLang="en-US">
              <a:latin typeface="Times New Roman" pitchFamily="18" charset="0"/>
            </a:endParaRPr>
          </a:p>
        </p:txBody>
      </p:sp>
    </p:spTree>
    <p:extLst>
      <p:ext uri="{BB962C8B-B14F-4D97-AF65-F5344CB8AC3E}">
        <p14:creationId xmlns:p14="http://schemas.microsoft.com/office/powerpoint/2010/main" val="144092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what is </a:t>
            </a:r>
            <a:r>
              <a:rPr lang="en-US" dirty="0" err="1"/>
              <a:t>wikification</a:t>
            </a:r>
            <a:endParaRPr lang="en-US" dirty="0"/>
          </a:p>
          <a:p>
            <a:r>
              <a:rPr lang="en-US" baseline="0" dirty="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27</a:t>
            </a:fld>
            <a:endParaRPr lang="en-US"/>
          </a:p>
        </p:txBody>
      </p:sp>
    </p:spTree>
    <p:extLst>
      <p:ext uri="{BB962C8B-B14F-4D97-AF65-F5344CB8AC3E}">
        <p14:creationId xmlns:p14="http://schemas.microsoft.com/office/powerpoint/2010/main" val="1519680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Quite impressive, bottleneck: adding more sophisticated contextual features does not</a:t>
            </a:r>
            <a:r>
              <a:rPr lang="en-US" baseline="0" dirty="0"/>
              <a:t> help much</a:t>
            </a:r>
          </a:p>
          <a:p>
            <a:r>
              <a:rPr lang="en-US" baseline="0" dirty="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28</a:t>
            </a:fld>
            <a:endParaRPr lang="en-US"/>
          </a:p>
        </p:txBody>
      </p:sp>
    </p:spTree>
    <p:extLst>
      <p:ext uri="{BB962C8B-B14F-4D97-AF65-F5344CB8AC3E}">
        <p14:creationId xmlns:p14="http://schemas.microsoft.com/office/powerpoint/2010/main" val="297887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29</a:t>
            </a:fld>
            <a:endParaRPr lang="en-US"/>
          </a:p>
        </p:txBody>
      </p:sp>
    </p:spTree>
    <p:extLst>
      <p:ext uri="{BB962C8B-B14F-4D97-AF65-F5344CB8AC3E}">
        <p14:creationId xmlns:p14="http://schemas.microsoft.com/office/powerpoint/2010/main" val="3827003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30</a:t>
            </a:fld>
            <a:endParaRPr lang="en-US"/>
          </a:p>
        </p:txBody>
      </p:sp>
    </p:spTree>
    <p:extLst>
      <p:ext uri="{BB962C8B-B14F-4D97-AF65-F5344CB8AC3E}">
        <p14:creationId xmlns:p14="http://schemas.microsoft.com/office/powerpoint/2010/main" val="4256780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I’ll describe the task by an example. Given a piece of text, it can be a sentence, a paragraph, or a document. Here it is a title of a journal paper. </a:t>
            </a:r>
          </a:p>
          <a:p>
            <a:r>
              <a:rPr lang="en-US" baseline="0" dirty="0"/>
              <a:t>There are actually two sub tasks. The first one is mention detection. We want to extract substrings which are concepts. In this example, mentions are the two underlined words.</a:t>
            </a:r>
          </a:p>
          <a:p>
            <a:r>
              <a:rPr lang="en-US" baseline="0" dirty="0"/>
              <a:t>This task is already very challenging and I’m currently working on it. </a:t>
            </a:r>
          </a:p>
          <a:p>
            <a:endParaRPr lang="en-US" baseline="0" dirty="0"/>
          </a:p>
          <a:p>
            <a:r>
              <a:rPr lang="en-US" baseline="0" dirty="0"/>
              <a:t>In this work, we take the mentions as given and focus on the second step, grounding the mentions to multiple KBs.</a:t>
            </a:r>
          </a:p>
          <a:p>
            <a:r>
              <a:rPr lang="en-US" baseline="0" dirty="0"/>
              <a:t>Here, BRCA2 is grounded to two concepts in two different ontologies. We can see that the concepts in KBs can overlap and we want to find all concepts the mention refers to.</a:t>
            </a:r>
          </a:p>
          <a:p>
            <a:endParaRPr lang="en-US" baseline="0" dirty="0"/>
          </a:p>
          <a:p>
            <a:r>
              <a:rPr lang="en-US" baseline="0" dirty="0"/>
              <a:t>And here are examples of an entry in the ontology. A concept usually contains an id, name, a short definition, some synonyms, and few relations with other concepts.</a:t>
            </a:r>
          </a:p>
          <a:p>
            <a:r>
              <a:rPr lang="en-US" baseline="0" dirty="0"/>
              <a:t>This succinct information is quite different from what </a:t>
            </a:r>
            <a:r>
              <a:rPr lang="en-US" baseline="0" dirty="0" err="1"/>
              <a:t>wikipedia</a:t>
            </a:r>
            <a:r>
              <a:rPr lang="en-US" baseline="0" dirty="0"/>
              <a:t> has, which makes this task harder.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31</a:t>
            </a:fld>
            <a:endParaRPr lang="en-US" dirty="0"/>
          </a:p>
        </p:txBody>
      </p:sp>
    </p:spTree>
    <p:extLst>
      <p:ext uri="{BB962C8B-B14F-4D97-AF65-F5344CB8AC3E}">
        <p14:creationId xmlns:p14="http://schemas.microsoft.com/office/powerpoint/2010/main" val="3573868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task is very challenging, the main challenges are coming from the general WSD problem, the ambiguity and variability. </a:t>
            </a:r>
          </a:p>
          <a:p>
            <a:r>
              <a:rPr lang="en-US" baseline="0" dirty="0"/>
              <a:t>Ambiguity means a term can be ….</a:t>
            </a:r>
          </a:p>
          <a:p>
            <a:r>
              <a:rPr lang="en-US" baseline="0" dirty="0"/>
              <a:t>Variability means. …</a:t>
            </a:r>
          </a:p>
          <a:p>
            <a:endParaRPr lang="en-US" baseline="0" dirty="0"/>
          </a:p>
          <a:p>
            <a:r>
              <a:rPr lang="en-US" baseline="0" dirty="0"/>
              <a:t>Another challenge of not using </a:t>
            </a:r>
            <a:r>
              <a:rPr lang="en-US" baseline="0" dirty="0" err="1"/>
              <a:t>wikipedia</a:t>
            </a:r>
            <a:r>
              <a:rPr lang="en-US" baseline="0" dirty="0"/>
              <a:t> is the supervision.</a:t>
            </a:r>
          </a:p>
          <a:p>
            <a:r>
              <a:rPr lang="en-US" baseline="0" dirty="0"/>
              <a:t>A good </a:t>
            </a:r>
            <a:r>
              <a:rPr lang="en-US" baseline="0" dirty="0" err="1"/>
              <a:t>wikification</a:t>
            </a:r>
            <a:r>
              <a:rPr lang="en-US" baseline="0" dirty="0"/>
              <a:t> system usually trains a ranking model to score concepts using supervised learning. And </a:t>
            </a:r>
            <a:r>
              <a:rPr lang="en-US" baseline="0" dirty="0" err="1"/>
              <a:t>wikipedia’s</a:t>
            </a:r>
            <a:r>
              <a:rPr lang="en-US" baseline="0" dirty="0"/>
              <a:t> hyperlink structure kind of provides free supervision</a:t>
            </a:r>
          </a:p>
          <a:p>
            <a:r>
              <a:rPr lang="en-US" baseline="0" dirty="0"/>
              <a:t>Which the ontologies we use don’t have. Also, it is </a:t>
            </a:r>
            <a:r>
              <a:rPr lang="en-US" baseline="0" dirty="0" err="1"/>
              <a:t>reletively</a:t>
            </a:r>
            <a:r>
              <a:rPr lang="en-US" baseline="0" dirty="0"/>
              <a:t> difficult to </a:t>
            </a:r>
          </a:p>
          <a:p>
            <a:endParaRPr lang="en-US" baseline="0" dirty="0"/>
          </a:p>
          <a:p>
            <a:r>
              <a:rPr lang="en-US" baseline="0" dirty="0"/>
              <a:t>One of the key contributions in this work is we </a:t>
            </a:r>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32</a:t>
            </a:fld>
            <a:endParaRPr lang="en-US" dirty="0"/>
          </a:p>
        </p:txBody>
      </p:sp>
    </p:spTree>
    <p:extLst>
      <p:ext uri="{BB962C8B-B14F-4D97-AF65-F5344CB8AC3E}">
        <p14:creationId xmlns:p14="http://schemas.microsoft.com/office/powerpoint/2010/main" val="3054985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34</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10007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35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74071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4</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9164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36</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899488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panose="020B0600070205080204" pitchFamily="34" charset="-128"/>
              </a:rPr>
              <a:t>Some recent in vivo tasks are shown here.</a:t>
            </a:r>
          </a:p>
          <a:p>
            <a:endParaRPr lang="en-US" altLang="en-US" dirty="0">
              <a:ea typeface="MS PGothic" panose="020B0600070205080204" pitchFamily="34" charset="-128"/>
            </a:endParaRPr>
          </a:p>
          <a:p>
            <a:r>
              <a:rPr lang="en-US" altLang="en-US" dirty="0" err="1">
                <a:ea typeface="MS PGothic" panose="020B0600070205080204" pitchFamily="34" charset="-128"/>
              </a:rPr>
              <a:t>Ratinov</a:t>
            </a:r>
            <a:r>
              <a:rPr lang="en-US" altLang="en-US" dirty="0">
                <a:ea typeface="MS PGothic" panose="020B0600070205080204" pitchFamily="34" charset="-128"/>
              </a:rPr>
              <a:t> and Roth used d2w output to aid </a:t>
            </a:r>
            <a:r>
              <a:rPr lang="en-US" altLang="en-US" dirty="0" err="1">
                <a:ea typeface="MS PGothic" panose="020B0600070205080204" pitchFamily="34" charset="-128"/>
              </a:rPr>
              <a:t>coreference</a:t>
            </a:r>
            <a:r>
              <a:rPr lang="en-US" altLang="en-US" dirty="0">
                <a:ea typeface="MS PGothic" panose="020B0600070205080204" pitchFamily="34" charset="-128"/>
              </a:rPr>
              <a:t> resolution.</a:t>
            </a:r>
          </a:p>
          <a:p>
            <a:r>
              <a:rPr lang="en-US" altLang="en-US" dirty="0">
                <a:ea typeface="MS PGothic" panose="020B0600070205080204" pitchFamily="34" charset="-128"/>
              </a:rPr>
              <a:t>For example, knowing that </a:t>
            </a:r>
            <a:r>
              <a:rPr lang="en-US" altLang="en-US" dirty="0" err="1">
                <a:ea typeface="MS PGothic" panose="020B0600070205080204" pitchFamily="34" charset="-128"/>
              </a:rPr>
              <a:t>kursk</a:t>
            </a:r>
            <a:r>
              <a:rPr lang="en-US" altLang="en-US" dirty="0">
                <a:ea typeface="MS PGothic" panose="020B0600070205080204" pitchFamily="34" charset="-128"/>
              </a:rPr>
              <a:t> can be a vessel helps link </a:t>
            </a:r>
            <a:r>
              <a:rPr lang="en-US" altLang="en-US" dirty="0" err="1">
                <a:ea typeface="MS PGothic" panose="020B0600070205080204" pitchFamily="34" charset="-128"/>
              </a:rPr>
              <a:t>kursk</a:t>
            </a:r>
            <a:r>
              <a:rPr lang="en-US" altLang="en-US" dirty="0">
                <a:ea typeface="MS PGothic" panose="020B0600070205080204" pitchFamily="34" charset="-128"/>
              </a:rPr>
              <a:t> to vessel.</a:t>
            </a:r>
          </a:p>
          <a:p>
            <a:endParaRPr lang="en-US" altLang="en-US" dirty="0">
              <a:ea typeface="MS PGothic" panose="020B0600070205080204" pitchFamily="34" charset="-128"/>
            </a:endParaRPr>
          </a:p>
          <a:p>
            <a:r>
              <a:rPr lang="en-US" altLang="en-US" dirty="0">
                <a:ea typeface="MS PGothic" panose="020B0600070205080204" pitchFamily="34" charset="-128"/>
              </a:rPr>
              <a:t>WP concepts present in a document help to make document similarity calculation more robust.</a:t>
            </a:r>
          </a:p>
          <a:p>
            <a:endParaRPr lang="en-US" altLang="en-US" dirty="0">
              <a:ea typeface="MS PGothic" panose="020B0600070205080204" pitchFamily="34" charset="-128"/>
            </a:endParaRPr>
          </a:p>
          <a:p>
            <a:r>
              <a:rPr lang="en-US" altLang="en-US" dirty="0">
                <a:ea typeface="MS PGothic" panose="020B0600070205080204" pitchFamily="34" charset="-128"/>
              </a:rPr>
              <a:t>Also, WP concepts are rich with information including coarse and fine grained properties that can shed light on,</a:t>
            </a:r>
          </a:p>
          <a:p>
            <a:r>
              <a:rPr lang="en-US" altLang="en-US" dirty="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14/08/12</a:t>
            </a:r>
          </a:p>
        </p:txBody>
      </p:sp>
      <p:sp>
        <p:nvSpPr>
          <p:cNvPr id="50181"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pPr/>
              <a:t>37</a:t>
            </a:fld>
            <a:endParaRPr lang="en-GB" altLang="en-US"/>
          </a:p>
        </p:txBody>
      </p:sp>
    </p:spTree>
    <p:extLst>
      <p:ext uri="{BB962C8B-B14F-4D97-AF65-F5344CB8AC3E}">
        <p14:creationId xmlns:p14="http://schemas.microsoft.com/office/powerpoint/2010/main" val="870399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38</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646607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39</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64162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40</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577987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start with what is </a:t>
            </a:r>
            <a:r>
              <a:rPr lang="en-US" dirty="0" err="1"/>
              <a:t>wikification</a:t>
            </a:r>
            <a:endParaRPr lang="en-US" dirty="0"/>
          </a:p>
          <a:p>
            <a:r>
              <a:rPr lang="en-US" baseline="0" dirty="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88805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start with what is </a:t>
            </a:r>
            <a:r>
              <a:rPr lang="en-US" dirty="0" err="1"/>
              <a:t>wikification</a:t>
            </a:r>
            <a:endParaRPr lang="en-US" dirty="0"/>
          </a:p>
          <a:p>
            <a:r>
              <a:rPr lang="en-US" baseline="0" dirty="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787129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43</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617056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44</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a:latin typeface="Arial" panose="020B0604020202020204" pitchFamily="34" charset="0"/>
                <a:ea typeface="MS PGothic" panose="020B0600070205080204" pitchFamily="34" charset="-128"/>
              </a:rPr>
              <a:t>No need to model joint/conditional distribution with a large number of variables</a:t>
            </a:r>
            <a:endParaRPr lang="en-US" altLang="zh-CN">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675300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45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00336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5</a:t>
            </a:fld>
            <a:endParaRPr lang="en-US"/>
          </a:p>
        </p:txBody>
      </p:sp>
    </p:spTree>
    <p:extLst>
      <p:ext uri="{BB962C8B-B14F-4D97-AF65-F5344CB8AC3E}">
        <p14:creationId xmlns:p14="http://schemas.microsoft.com/office/powerpoint/2010/main" val="1778965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46</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916648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panose="020B0600070205080204" pitchFamily="34" charset="-128"/>
              </a:rPr>
              <a:t>A gold standard annotation may contain</a:t>
            </a:r>
          </a:p>
          <a:p>
            <a:endParaRPr lang="en-US" altLang="en-US" dirty="0">
              <a:ea typeface="MS PGothic" panose="020B0600070205080204" pitchFamily="34" charset="-128"/>
            </a:endParaRPr>
          </a:p>
          <a:p>
            <a:r>
              <a:rPr lang="en-US" altLang="en-US" dirty="0">
                <a:ea typeface="MS PGothic" panose="020B0600070205080204" pitchFamily="34" charset="-128"/>
              </a:rPr>
              <a:t>Which mentions should be linked as a task in itself</a:t>
            </a:r>
          </a:p>
          <a:p>
            <a:r>
              <a:rPr lang="en-US" altLang="en-US" dirty="0">
                <a:ea typeface="MS PGothic" panose="020B0600070205080204" pitchFamily="34" charset="-128"/>
              </a:rPr>
              <a:t>How the system did on mentions that the gold standard said should be linked</a:t>
            </a:r>
          </a:p>
          <a:p>
            <a:r>
              <a:rPr lang="en-US" altLang="en-US" dirty="0">
                <a:ea typeface="MS PGothic" panose="020B0600070205080204" pitchFamily="34" charset="-128"/>
              </a:rPr>
              <a:t>How is system output affected when mentions to be linked </a:t>
            </a:r>
            <a:r>
              <a:rPr lang="en-US" altLang="en-US" dirty="0" err="1">
                <a:ea typeface="MS PGothic" panose="020B0600070205080204" pitchFamily="34" charset="-128"/>
              </a:rPr>
              <a:t>aren</a:t>
            </a:r>
            <a:r>
              <a:rPr lang="ja-JP" altLang="en-US" dirty="0">
                <a:ea typeface="MS PGothic" panose="020B0600070205080204" pitchFamily="34" charset="-128"/>
              </a:rPr>
              <a:t>’</a:t>
            </a:r>
            <a:r>
              <a:rPr lang="en-US" altLang="ja-JP" dirty="0">
                <a:ea typeface="MS PGothic" panose="020B0600070205080204" pitchFamily="34" charset="-128"/>
              </a:rPr>
              <a:t>t given</a:t>
            </a:r>
          </a:p>
          <a:p>
            <a:r>
              <a:rPr lang="en-US" altLang="en-US" dirty="0">
                <a:ea typeface="MS PGothic" panose="020B0600070205080204" pitchFamily="34" charset="-128"/>
              </a:rPr>
              <a:t>How well the system handles out of </a:t>
            </a:r>
            <a:r>
              <a:rPr lang="en-US" altLang="en-US" dirty="0" err="1">
                <a:ea typeface="MS PGothic" panose="020B0600070205080204" pitchFamily="34" charset="-128"/>
              </a:rPr>
              <a:t>wp</a:t>
            </a:r>
            <a:r>
              <a:rPr lang="en-US" altLang="en-US" dirty="0">
                <a:ea typeface="MS PGothic" panose="020B0600070205080204" pitchFamily="34" charset="-128"/>
              </a:rPr>
              <a:t> concepts, when relevant,</a:t>
            </a:r>
          </a:p>
          <a:p>
            <a:r>
              <a:rPr lang="en-US" altLang="en-US" dirty="0">
                <a:ea typeface="MS PGothic" panose="020B0600070205080204" pitchFamily="34" charset="-128"/>
              </a:rPr>
              <a:t>and system performance in an IR setting, treating documents as queries, and concepts as documents</a:t>
            </a:r>
          </a:p>
          <a:p>
            <a:endParaRPr lang="en-US" altLang="en-US" dirty="0">
              <a:ea typeface="MS PGothic" panose="020B0600070205080204" pitchFamily="34" charset="-128"/>
            </a:endParaRPr>
          </a:p>
          <a:p>
            <a:endParaRPr lang="en-US" altLang="en-US" dirty="0">
              <a:ea typeface="MS PGothic" panose="020B0600070205080204" pitchFamily="34" charset="-128"/>
            </a:endParaRPr>
          </a:p>
          <a:p>
            <a:endParaRPr lang="en-US" altLang="en-US" dirty="0">
              <a:ea typeface="MS PGothic" panose="020B0600070205080204" pitchFamily="34" charset="-128"/>
            </a:endParaRPr>
          </a:p>
        </p:txBody>
      </p:sp>
      <p:sp>
        <p:nvSpPr>
          <p:cNvPr id="48132"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14/08/12</a:t>
            </a:r>
          </a:p>
        </p:txBody>
      </p:sp>
      <p:sp>
        <p:nvSpPr>
          <p:cNvPr id="48133"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C77C5F-5821-4D54-A916-5B6F4B75CD35}" type="slidenum">
              <a:rPr lang="en-GB" altLang="en-US"/>
              <a:pPr/>
              <a:t>47</a:t>
            </a:fld>
            <a:endParaRPr lang="en-GB" altLang="en-US"/>
          </a:p>
        </p:txBody>
      </p:sp>
    </p:spTree>
    <p:extLst>
      <p:ext uri="{BB962C8B-B14F-4D97-AF65-F5344CB8AC3E}">
        <p14:creationId xmlns:p14="http://schemas.microsoft.com/office/powerpoint/2010/main" val="1083519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1" indent="-241649">
              <a:defRPr sz="1300">
                <a:solidFill>
                  <a:schemeClr val="tx1"/>
                </a:solidFill>
                <a:latin typeface="Calibri" pitchFamily="34" charset="0"/>
                <a:ea typeface="MS PGothic" pitchFamily="34" charset="-128"/>
              </a:defRPr>
            </a:lvl3pPr>
            <a:lvl4pPr marL="1691538" indent="-241649">
              <a:defRPr sz="1300">
                <a:solidFill>
                  <a:schemeClr val="tx1"/>
                </a:solidFill>
                <a:latin typeface="Calibri" pitchFamily="34" charset="0"/>
                <a:ea typeface="MS PGothic" pitchFamily="34" charset="-128"/>
              </a:defRPr>
            </a:lvl4pPr>
            <a:lvl5pPr marL="2174834" indent="-241649">
              <a:defRPr sz="1300">
                <a:solidFill>
                  <a:schemeClr val="tx1"/>
                </a:solidFill>
                <a:latin typeface="Calibri" pitchFamily="34" charset="0"/>
                <a:ea typeface="MS PGothic" pitchFamily="34" charset="-128"/>
              </a:defRPr>
            </a:lvl5pPr>
            <a:lvl6pPr marL="2658131" indent="-241649"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27" indent="-241649"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4" indent="-241649"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0" indent="-241649"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1AF0563A-9730-470B-A3AB-F34847C32631}" type="slidenum">
              <a:rPr lang="en-US" altLang="en-US" smtClean="0">
                <a:solidFill>
                  <a:srgbClr val="000000"/>
                </a:solidFill>
                <a:latin typeface="Arial" pitchFamily="34" charset="0"/>
              </a:rPr>
              <a:pPr>
                <a:defRPr/>
              </a:pPr>
              <a:t>48</a:t>
            </a:fld>
            <a:endParaRPr lang="en-US" altLang="en-US">
              <a:solidFill>
                <a:srgbClr val="000000"/>
              </a:solidFill>
              <a:latin typeface="Arial" pitchFamily="34" charset="0"/>
            </a:endParaRPr>
          </a:p>
        </p:txBody>
      </p:sp>
      <p:sp>
        <p:nvSpPr>
          <p:cNvPr id="18435" name="Rectangle 2"/>
          <p:cNvSpPr>
            <a:spLocks noGrp="1" noRot="1" noChangeAspect="1" noChangeArrowheads="1" noTextEdit="1"/>
          </p:cNvSpPr>
          <p:nvPr>
            <p:ph type="sldImg"/>
          </p:nvPr>
        </p:nvSpPr>
        <p:spPr bwMode="auto">
          <a:xfrm>
            <a:off x="458788"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a:latin typeface="Arial" pitchFamily="34" charset="0"/>
                <a:ea typeface="MS PGothic" pitchFamily="34" charset="-128"/>
                <a:cs typeface="Arial" pitchFamily="34" charset="0"/>
              </a:rPr>
              <a:t>. We expect this idea to inspire a completely new philosophy for fact</a:t>
            </a:r>
          </a:p>
          <a:p>
            <a:pPr>
              <a:defRPr/>
            </a:pPr>
            <a:r>
              <a:rPr lang="en-US">
                <a:latin typeface="Arial" pitchFamily="34" charset="0"/>
                <a:ea typeface="MS PGothic" pitchFamily="34" charset="-128"/>
                <a:cs typeface="Arial" pitchFamily="34" charset="0"/>
              </a:rPr>
              <a:t>extraction which will be essential for the creation of a high-quality StructNet.</a:t>
            </a:r>
          </a:p>
          <a:p>
            <a:pPr>
              <a:defRPr/>
            </a:pPr>
            <a:endParaRPr lang="en-US">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a:latin typeface="Arial" pitchFamily="34" charset="0"/>
                <a:ea typeface="SimSun" pitchFamily="2" charset="-122"/>
              </a:rPr>
              <a:t>Incorporate arbitrary global features and soft constraints; </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a:latin typeface="Arial" pitchFamily="34" charset="0"/>
              <a:ea typeface="SimSun" pitchFamily="2" charset="-122"/>
            </a:endParaRPr>
          </a:p>
          <a:p>
            <a:pPr marL="684670"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a:latin typeface="Arial" pitchFamily="34" charset="0"/>
                <a:ea typeface="MS PGothic" pitchFamily="34" charset="-128"/>
              </a:rPr>
              <a:t>No need to model joint/conditional distribution with a large number of variables</a:t>
            </a:r>
            <a:endParaRPr lang="en-US" altLang="zh-CN">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a:latin typeface="Arial" pitchFamily="34" charset="0"/>
                <a:ea typeface="SimSun" pitchFamily="2" charset="-122"/>
              </a:rPr>
              <a:t>Extract all facts jointly in a unified framework</a:t>
            </a:r>
          </a:p>
          <a:p>
            <a:pPr marL="684670"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0"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a:latin typeface="Arial" pitchFamily="34" charset="0"/>
              <a:ea typeface="SimSun" pitchFamily="2" charset="-122"/>
            </a:endParaRPr>
          </a:p>
        </p:txBody>
      </p:sp>
    </p:spTree>
    <p:extLst>
      <p:ext uri="{BB962C8B-B14F-4D97-AF65-F5344CB8AC3E}">
        <p14:creationId xmlns:p14="http://schemas.microsoft.com/office/powerpoint/2010/main" val="548724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685800" y="1143000"/>
            <a:ext cx="5486400" cy="3086100"/>
          </a:xfrm>
          <a:ln/>
        </p:spPr>
      </p:sp>
      <p:sp>
        <p:nvSpPr>
          <p:cNvPr id="58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49</a:t>
            </a:fld>
            <a:endParaRPr lang="en-US" altLang="en-US">
              <a:latin typeface="Times New Roman" pitchFamily="18" charset="0"/>
            </a:endParaRPr>
          </a:p>
        </p:txBody>
      </p:sp>
    </p:spTree>
    <p:extLst>
      <p:ext uri="{BB962C8B-B14F-4D97-AF65-F5344CB8AC3E}">
        <p14:creationId xmlns:p14="http://schemas.microsoft.com/office/powerpoint/2010/main" val="169949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50</a:t>
            </a:fld>
            <a:endParaRPr lang="en-US"/>
          </a:p>
        </p:txBody>
      </p:sp>
    </p:spTree>
    <p:extLst>
      <p:ext uri="{BB962C8B-B14F-4D97-AF65-F5344CB8AC3E}">
        <p14:creationId xmlns:p14="http://schemas.microsoft.com/office/powerpoint/2010/main" val="487156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Named Entity Recognition</a:t>
            </a:r>
          </a:p>
          <a:p>
            <a:r>
              <a:rPr lang="en-US" sz="1200" b="0" i="0" u="none" strike="noStrike" kern="1200" dirty="0">
                <a:solidFill>
                  <a:schemeClr val="tx1"/>
                </a:solidFill>
                <a:effectLst/>
                <a:latin typeface="+mn-lt"/>
                <a:ea typeface="+mn-ea"/>
                <a:cs typeface="+mn-cs"/>
              </a:rPr>
              <a:t>We have done extensive research on improving Chinese NER performance using semi-supervised learning methods with bilingual parallel text. Our results yield significant (~3% F1) improvements over strong CRF baselines that are enhanced with distributional similarity features.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Details of the semi-supervised learning with bitext work can be found in the following </a:t>
            </a:r>
            <a:r>
              <a:rPr lang="en-US" sz="1200" b="0" i="0" u="none" strike="noStrike" kern="1200" dirty="0" err="1">
                <a:solidFill>
                  <a:schemeClr val="tx1"/>
                </a:solidFill>
                <a:effectLst/>
                <a:latin typeface="+mn-lt"/>
                <a:ea typeface="+mn-ea"/>
                <a:cs typeface="+mn-cs"/>
              </a:rPr>
              <a:t>papers:</a:t>
            </a:r>
            <a:r>
              <a:rPr lang="en-US" sz="1200" u="none" strike="noStrike" kern="1200" dirty="0" err="1">
                <a:solidFill>
                  <a:schemeClr val="tx1"/>
                </a:solidFill>
                <a:effectLst/>
                <a:latin typeface="+mn-lt"/>
                <a:ea typeface="+mn-ea"/>
                <a:cs typeface="+mn-cs"/>
              </a:rPr>
              <a:t>Mengqiu</a:t>
            </a:r>
            <a:r>
              <a:rPr lang="en-US" sz="1200" u="none" strike="noStrike" kern="1200" dirty="0">
                <a:solidFill>
                  <a:schemeClr val="tx1"/>
                </a:solidFill>
                <a:effectLst/>
                <a:latin typeface="+mn-lt"/>
                <a:ea typeface="+mn-ea"/>
                <a:cs typeface="+mn-cs"/>
              </a:rPr>
              <a:t> Wang and Christopher D. Manning. 2013. </a:t>
            </a:r>
            <a:r>
              <a:rPr lang="en-US" sz="1200" u="none" strike="noStrike" kern="1200" dirty="0">
                <a:solidFill>
                  <a:schemeClr val="tx1"/>
                </a:solidFill>
                <a:effectLst/>
                <a:latin typeface="+mn-lt"/>
                <a:ea typeface="+mn-ea"/>
                <a:cs typeface="+mn-cs"/>
                <a:hlinkClick r:id="rId3"/>
              </a:rPr>
              <a:t>Cross-lingual Pseudo-Projected Expectation Regularization for Weakly Supervised Learning</a:t>
            </a:r>
            <a:r>
              <a:rPr lang="en-US" dirty="0"/>
              <a:t>. </a:t>
            </a:r>
            <a:r>
              <a:rPr lang="en-US" i="1" dirty="0">
                <a:effectLst/>
              </a:rPr>
              <a:t>Transactions of ACL 2013</a:t>
            </a:r>
            <a:r>
              <a:rPr lang="en-US" dirty="0"/>
              <a:t/>
            </a:r>
            <a:br>
              <a:rPr lang="en-US" dirty="0"/>
            </a:br>
            <a:r>
              <a:rPr lang="en-US" dirty="0" err="1"/>
              <a:t>Mengqiu</a:t>
            </a:r>
            <a:r>
              <a:rPr lang="en-US" dirty="0"/>
              <a:t> Wang, </a:t>
            </a:r>
            <a:r>
              <a:rPr lang="en-US" dirty="0" err="1"/>
              <a:t>Wanxiang</a:t>
            </a:r>
            <a:r>
              <a:rPr lang="en-US" dirty="0"/>
              <a:t> Che and Christopher D. Manning. 2013. </a:t>
            </a:r>
            <a:r>
              <a:rPr lang="en-US" sz="1200" u="none" strike="noStrike" kern="1200" dirty="0">
                <a:solidFill>
                  <a:schemeClr val="tx1"/>
                </a:solidFill>
                <a:effectLst/>
                <a:latin typeface="+mn-lt"/>
                <a:ea typeface="+mn-ea"/>
                <a:cs typeface="+mn-cs"/>
                <a:hlinkClick r:id="rId4"/>
              </a:rPr>
              <a:t>Joint Word Alignment and Bilingual Named Entity Recognition Using Dual Decomposition</a:t>
            </a:r>
            <a:r>
              <a:rPr lang="en-US" dirty="0"/>
              <a:t>. </a:t>
            </a:r>
            <a:r>
              <a:rPr lang="en-US" i="1" dirty="0">
                <a:effectLst/>
              </a:rPr>
              <a:t>ACL 2013</a:t>
            </a:r>
            <a:r>
              <a:rPr lang="en-US" dirty="0"/>
              <a:t/>
            </a:r>
            <a:br>
              <a:rPr lang="en-US" dirty="0"/>
            </a:br>
            <a:r>
              <a:rPr lang="en-US" dirty="0" err="1"/>
              <a:t>Mengqiu</a:t>
            </a:r>
            <a:r>
              <a:rPr lang="en-US" dirty="0"/>
              <a:t> Wang, </a:t>
            </a:r>
            <a:r>
              <a:rPr lang="en-US" dirty="0" err="1"/>
              <a:t>Wanxiang</a:t>
            </a:r>
            <a:r>
              <a:rPr lang="en-US" dirty="0"/>
              <a:t> Che and Christopher D. Manning. 2013. </a:t>
            </a:r>
            <a:r>
              <a:rPr lang="en-US" sz="1200" u="none" strike="noStrike" kern="1200" dirty="0">
                <a:solidFill>
                  <a:schemeClr val="tx1"/>
                </a:solidFill>
                <a:effectLst/>
                <a:latin typeface="+mn-lt"/>
                <a:ea typeface="+mn-ea"/>
                <a:cs typeface="+mn-cs"/>
                <a:hlinkClick r:id="rId5"/>
              </a:rPr>
              <a:t>Effective Bilingual Constraints for Semi-supervised Learning of Named Entity Recognizers</a:t>
            </a:r>
            <a:r>
              <a:rPr lang="en-US" dirty="0"/>
              <a:t>. </a:t>
            </a:r>
            <a:r>
              <a:rPr lang="en-US" i="1" dirty="0">
                <a:effectLst/>
              </a:rPr>
              <a:t>AAAI 2013</a:t>
            </a:r>
            <a:r>
              <a:rPr lang="en-US" dirty="0"/>
              <a:t> (</a:t>
            </a:r>
            <a:r>
              <a:rPr lang="en-US" dirty="0">
                <a:effectLst/>
              </a:rPr>
              <a:t>Outstanding Paper Award Honorable Mention</a:t>
            </a:r>
            <a:r>
              <a:rPr lang="en-US" dirty="0"/>
              <a:t>)</a:t>
            </a:r>
            <a:br>
              <a:rPr lang="en-US" dirty="0"/>
            </a:br>
            <a:r>
              <a:rPr lang="en-US" dirty="0" err="1"/>
              <a:t>Wanxiang</a:t>
            </a:r>
            <a:r>
              <a:rPr lang="en-US" dirty="0"/>
              <a:t> Che, </a:t>
            </a:r>
            <a:r>
              <a:rPr lang="en-US" dirty="0" err="1"/>
              <a:t>Mengqiu</a:t>
            </a:r>
            <a:r>
              <a:rPr lang="en-US" dirty="0"/>
              <a:t> Wang and Christopher D. Manning. 2013. </a:t>
            </a:r>
            <a:r>
              <a:rPr lang="en-US" sz="1200" u="none" strike="noStrike" kern="1200" dirty="0">
                <a:solidFill>
                  <a:schemeClr val="tx1"/>
                </a:solidFill>
                <a:effectLst/>
                <a:latin typeface="+mn-lt"/>
                <a:ea typeface="+mn-ea"/>
                <a:cs typeface="+mn-cs"/>
                <a:hlinkClick r:id="rId6"/>
              </a:rPr>
              <a:t>Named Entity Recognition with Bilingual Constraints</a:t>
            </a:r>
            <a:r>
              <a:rPr lang="en-US" dirty="0"/>
              <a:t>. </a:t>
            </a:r>
            <a:r>
              <a:rPr lang="en-US" i="1" dirty="0">
                <a:effectLst/>
              </a:rPr>
              <a:t>NAACL 2013</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51</a:t>
            </a:fld>
            <a:endParaRPr lang="en-US"/>
          </a:p>
        </p:txBody>
      </p:sp>
    </p:spTree>
    <p:extLst>
      <p:ext uri="{BB962C8B-B14F-4D97-AF65-F5344CB8AC3E}">
        <p14:creationId xmlns:p14="http://schemas.microsoft.com/office/powerpoint/2010/main" val="1313658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685800" y="1143000"/>
            <a:ext cx="5486400" cy="3086100"/>
          </a:xfrm>
          <a:ln/>
        </p:spPr>
      </p:sp>
      <p:sp>
        <p:nvSpPr>
          <p:cNvPr id="593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Changed—change in related slides.</a:t>
            </a:r>
          </a:p>
        </p:txBody>
      </p:sp>
      <p:sp>
        <p:nvSpPr>
          <p:cNvPr id="593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0A7612F6-4A35-40A9-89D1-4C8D43A4C097}" type="slidenum">
              <a:rPr lang="en-US" altLang="en-US" smtClean="0">
                <a:latin typeface="Times New Roman" pitchFamily="18" charset="0"/>
              </a:rPr>
              <a:pPr eaLnBrk="1" hangingPunct="1"/>
              <a:t>54</a:t>
            </a:fld>
            <a:endParaRPr lang="en-US" altLang="en-US">
              <a:latin typeface="Times New Roman" pitchFamily="18" charset="0"/>
            </a:endParaRPr>
          </a:p>
        </p:txBody>
      </p:sp>
    </p:spTree>
    <p:extLst>
      <p:ext uri="{BB962C8B-B14F-4D97-AF65-F5344CB8AC3E}">
        <p14:creationId xmlns:p14="http://schemas.microsoft.com/office/powerpoint/2010/main" val="1806548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685800" y="1143000"/>
            <a:ext cx="5486400" cy="3086100"/>
          </a:xfrm>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t>Add a cartoon of edge cover to justify that the overall problem is hard.</a:t>
            </a: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1" indent="-241649" eaLnBrk="0" hangingPunct="0">
              <a:defRPr>
                <a:solidFill>
                  <a:schemeClr val="tx1"/>
                </a:solidFill>
                <a:latin typeface="Arial" charset="0"/>
                <a:cs typeface="Arial" charset="0"/>
              </a:defRPr>
            </a:lvl3pPr>
            <a:lvl4pPr marL="1691538" indent="-241649" eaLnBrk="0" hangingPunct="0">
              <a:defRPr>
                <a:solidFill>
                  <a:schemeClr val="tx1"/>
                </a:solidFill>
                <a:latin typeface="Arial" charset="0"/>
                <a:cs typeface="Arial" charset="0"/>
              </a:defRPr>
            </a:lvl4pPr>
            <a:lvl5pPr marL="2174834" indent="-241649" eaLnBrk="0" hangingPunct="0">
              <a:defRPr>
                <a:solidFill>
                  <a:schemeClr val="tx1"/>
                </a:solidFill>
                <a:latin typeface="Arial" charset="0"/>
                <a:cs typeface="Arial" charset="0"/>
              </a:defRPr>
            </a:lvl5pPr>
            <a:lvl6pPr marL="2658131" indent="-241649" eaLnBrk="0" fontAlgn="base" hangingPunct="0">
              <a:spcBef>
                <a:spcPct val="0"/>
              </a:spcBef>
              <a:spcAft>
                <a:spcPct val="0"/>
              </a:spcAft>
              <a:defRPr>
                <a:solidFill>
                  <a:schemeClr val="tx1"/>
                </a:solidFill>
                <a:latin typeface="Arial" charset="0"/>
                <a:cs typeface="Arial" charset="0"/>
              </a:defRPr>
            </a:lvl6pPr>
            <a:lvl7pPr marL="3141427" indent="-241649" eaLnBrk="0" fontAlgn="base" hangingPunct="0">
              <a:spcBef>
                <a:spcPct val="0"/>
              </a:spcBef>
              <a:spcAft>
                <a:spcPct val="0"/>
              </a:spcAft>
              <a:defRPr>
                <a:solidFill>
                  <a:schemeClr val="tx1"/>
                </a:solidFill>
                <a:latin typeface="Arial" charset="0"/>
                <a:cs typeface="Arial" charset="0"/>
              </a:defRPr>
            </a:lvl7pPr>
            <a:lvl8pPr marL="3624724" indent="-241649" eaLnBrk="0" fontAlgn="base" hangingPunct="0">
              <a:spcBef>
                <a:spcPct val="0"/>
              </a:spcBef>
              <a:spcAft>
                <a:spcPct val="0"/>
              </a:spcAft>
              <a:defRPr>
                <a:solidFill>
                  <a:schemeClr val="tx1"/>
                </a:solidFill>
                <a:latin typeface="Arial" charset="0"/>
                <a:cs typeface="Arial" charset="0"/>
              </a:defRPr>
            </a:lvl8pPr>
            <a:lvl9pPr marL="4108020" indent="-241649" eaLnBrk="0" fontAlgn="base" hangingPunct="0">
              <a:spcBef>
                <a:spcPct val="0"/>
              </a:spcBef>
              <a:spcAft>
                <a:spcPct val="0"/>
              </a:spcAft>
              <a:defRPr>
                <a:solidFill>
                  <a:schemeClr val="tx1"/>
                </a:solidFill>
                <a:latin typeface="Arial" charset="0"/>
                <a:cs typeface="Arial" charset="0"/>
              </a:defRPr>
            </a:lvl9pPr>
          </a:lstStyle>
          <a:p>
            <a:pPr eaLnBrk="1" hangingPunct="1"/>
            <a:fld id="{6E1CD52E-020D-4EE0-9E35-71BA9CEFC2E6}" type="slidenum">
              <a:rPr lang="en-US" altLang="en-US" smtClean="0">
                <a:latin typeface="Times New Roman" pitchFamily="18" charset="0"/>
              </a:rPr>
              <a:pPr eaLnBrk="1" hangingPunct="1"/>
              <a:t>55</a:t>
            </a:fld>
            <a:endParaRPr lang="en-US" altLang="en-US">
              <a:latin typeface="Times New Roman" pitchFamily="18" charset="0"/>
            </a:endParaRPr>
          </a:p>
        </p:txBody>
      </p:sp>
    </p:spTree>
    <p:extLst>
      <p:ext uri="{BB962C8B-B14F-4D97-AF65-F5344CB8AC3E}">
        <p14:creationId xmlns:p14="http://schemas.microsoft.com/office/powerpoint/2010/main" val="925264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61</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803610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63</a:t>
            </a:fld>
            <a:endParaRPr lang="en-US"/>
          </a:p>
        </p:txBody>
      </p:sp>
    </p:spTree>
    <p:extLst>
      <p:ext uri="{BB962C8B-B14F-4D97-AF65-F5344CB8AC3E}">
        <p14:creationId xmlns:p14="http://schemas.microsoft.com/office/powerpoint/2010/main" val="312686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6</a:t>
            </a:fld>
            <a:endParaRPr lang="en-US"/>
          </a:p>
        </p:txBody>
      </p:sp>
    </p:spTree>
    <p:extLst>
      <p:ext uri="{BB962C8B-B14F-4D97-AF65-F5344CB8AC3E}">
        <p14:creationId xmlns:p14="http://schemas.microsoft.com/office/powerpoint/2010/main" val="1380249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64</a:t>
            </a:fld>
            <a:endParaRPr lang="en-US"/>
          </a:p>
        </p:txBody>
      </p:sp>
    </p:spTree>
    <p:extLst>
      <p:ext uri="{BB962C8B-B14F-4D97-AF65-F5344CB8AC3E}">
        <p14:creationId xmlns:p14="http://schemas.microsoft.com/office/powerpoint/2010/main" val="1313078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Inter language links maybe sparse but is still useful</a:t>
            </a:r>
          </a:p>
        </p:txBody>
      </p:sp>
      <p:sp>
        <p:nvSpPr>
          <p:cNvPr id="4" name="Slide Number Placeholder 3"/>
          <p:cNvSpPr>
            <a:spLocks noGrp="1"/>
          </p:cNvSpPr>
          <p:nvPr>
            <p:ph type="sldNum" sz="quarter" idx="10"/>
          </p:nvPr>
        </p:nvSpPr>
        <p:spPr/>
        <p:txBody>
          <a:bodyPr/>
          <a:lstStyle/>
          <a:p>
            <a:fld id="{8BA16005-D03D-8F4F-9AD7-BFDFAF67DFC7}" type="slidenum">
              <a:rPr lang="en-US" smtClean="0"/>
              <a:t>65</a:t>
            </a:fld>
            <a:endParaRPr lang="en-US"/>
          </a:p>
        </p:txBody>
      </p:sp>
    </p:spTree>
    <p:extLst>
      <p:ext uri="{BB962C8B-B14F-4D97-AF65-F5344CB8AC3E}">
        <p14:creationId xmlns:p14="http://schemas.microsoft.com/office/powerpoint/2010/main" val="3128036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66</a:t>
            </a:fld>
            <a:endParaRPr lang="en-US"/>
          </a:p>
        </p:txBody>
      </p:sp>
    </p:spTree>
    <p:extLst>
      <p:ext uri="{BB962C8B-B14F-4D97-AF65-F5344CB8AC3E}">
        <p14:creationId xmlns:p14="http://schemas.microsoft.com/office/powerpoint/2010/main" val="586655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SOTA performer at TAC evaluations</a:t>
            </a:r>
          </a:p>
        </p:txBody>
      </p:sp>
      <p:sp>
        <p:nvSpPr>
          <p:cNvPr id="4" name="Slide Number Placeholder 3"/>
          <p:cNvSpPr>
            <a:spLocks noGrp="1"/>
          </p:cNvSpPr>
          <p:nvPr>
            <p:ph type="sldNum" sz="quarter" idx="10"/>
          </p:nvPr>
        </p:nvSpPr>
        <p:spPr/>
        <p:txBody>
          <a:bodyPr/>
          <a:lstStyle/>
          <a:p>
            <a:fld id="{8BA16005-D03D-8F4F-9AD7-BFDFAF67DFC7}" type="slidenum">
              <a:rPr lang="en-US" smtClean="0"/>
              <a:t>67</a:t>
            </a:fld>
            <a:endParaRPr lang="en-US"/>
          </a:p>
        </p:txBody>
      </p:sp>
    </p:spTree>
    <p:extLst>
      <p:ext uri="{BB962C8B-B14F-4D97-AF65-F5344CB8AC3E}">
        <p14:creationId xmlns:p14="http://schemas.microsoft.com/office/powerpoint/2010/main" val="3334232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SOTA performer at TAC evaluations</a:t>
            </a:r>
          </a:p>
        </p:txBody>
      </p:sp>
      <p:sp>
        <p:nvSpPr>
          <p:cNvPr id="4" name="Slide Number Placeholder 3"/>
          <p:cNvSpPr>
            <a:spLocks noGrp="1"/>
          </p:cNvSpPr>
          <p:nvPr>
            <p:ph type="sldNum" sz="quarter" idx="10"/>
          </p:nvPr>
        </p:nvSpPr>
        <p:spPr/>
        <p:txBody>
          <a:bodyPr/>
          <a:lstStyle/>
          <a:p>
            <a:fld id="{8BA16005-D03D-8F4F-9AD7-BFDFAF67DFC7}" type="slidenum">
              <a:rPr lang="en-US" smtClean="0"/>
              <a:t>68</a:t>
            </a:fld>
            <a:endParaRPr lang="en-US"/>
          </a:p>
        </p:txBody>
      </p:sp>
    </p:spTree>
    <p:extLst>
      <p:ext uri="{BB962C8B-B14F-4D97-AF65-F5344CB8AC3E}">
        <p14:creationId xmlns:p14="http://schemas.microsoft.com/office/powerpoint/2010/main" val="398302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SOTA performer at TAC evaluations</a:t>
            </a:r>
          </a:p>
        </p:txBody>
      </p:sp>
      <p:sp>
        <p:nvSpPr>
          <p:cNvPr id="4" name="Slide Number Placeholder 3"/>
          <p:cNvSpPr>
            <a:spLocks noGrp="1"/>
          </p:cNvSpPr>
          <p:nvPr>
            <p:ph type="sldNum" sz="quarter" idx="10"/>
          </p:nvPr>
        </p:nvSpPr>
        <p:spPr/>
        <p:txBody>
          <a:bodyPr/>
          <a:lstStyle/>
          <a:p>
            <a:fld id="{8BA16005-D03D-8F4F-9AD7-BFDFAF67DFC7}" type="slidenum">
              <a:rPr lang="en-US" smtClean="0"/>
              <a:t>69</a:t>
            </a:fld>
            <a:endParaRPr lang="en-US"/>
          </a:p>
        </p:txBody>
      </p:sp>
    </p:spTree>
    <p:extLst>
      <p:ext uri="{BB962C8B-B14F-4D97-AF65-F5344CB8AC3E}">
        <p14:creationId xmlns:p14="http://schemas.microsoft.com/office/powerpoint/2010/main" val="4160491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SOTA performer at TAC evaluations</a:t>
            </a:r>
          </a:p>
        </p:txBody>
      </p:sp>
      <p:sp>
        <p:nvSpPr>
          <p:cNvPr id="4" name="Slide Number Placeholder 3"/>
          <p:cNvSpPr>
            <a:spLocks noGrp="1"/>
          </p:cNvSpPr>
          <p:nvPr>
            <p:ph type="sldNum" sz="quarter" idx="10"/>
          </p:nvPr>
        </p:nvSpPr>
        <p:spPr/>
        <p:txBody>
          <a:bodyPr/>
          <a:lstStyle/>
          <a:p>
            <a:fld id="{8BA16005-D03D-8F4F-9AD7-BFDFAF67DFC7}" type="slidenum">
              <a:rPr lang="en-US" smtClean="0"/>
              <a:t>70</a:t>
            </a:fld>
            <a:endParaRPr lang="en-US"/>
          </a:p>
        </p:txBody>
      </p:sp>
    </p:spTree>
    <p:extLst>
      <p:ext uri="{BB962C8B-B14F-4D97-AF65-F5344CB8AC3E}">
        <p14:creationId xmlns:p14="http://schemas.microsoft.com/office/powerpoint/2010/main" val="723143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LIEL on research projects and </a:t>
            </a:r>
            <a:r>
              <a:rPr lang="en-US"/>
              <a:t>is very fast.</a:t>
            </a:r>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71</a:t>
            </a:fld>
            <a:endParaRPr lang="en-US"/>
          </a:p>
        </p:txBody>
      </p:sp>
    </p:spTree>
    <p:extLst>
      <p:ext uri="{BB962C8B-B14F-4D97-AF65-F5344CB8AC3E}">
        <p14:creationId xmlns:p14="http://schemas.microsoft.com/office/powerpoint/2010/main" val="511632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dirty="0"/>
              <a:t>…</a:t>
            </a:r>
            <a:r>
              <a:rPr lang="en-US" dirty="0"/>
              <a:t> </a:t>
            </a:r>
            <a:r>
              <a:rPr lang="en-US" dirty="0" err="1"/>
              <a:t>ca</a:t>
            </a:r>
            <a:r>
              <a:rPr lang="en-US" dirty="0"/>
              <a:t> be viewed as </a:t>
            </a:r>
            <a:r>
              <a:rPr lang="mr-IN" dirty="0"/>
              <a: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Consider this translation </a:t>
            </a:r>
            <a:r>
              <a:rPr lang="en-US" dirty="0" err="1"/>
              <a:t>dict</a:t>
            </a:r>
            <a:r>
              <a:rPr lang="en-US" dirty="0"/>
              <a:t> from </a:t>
            </a:r>
            <a:r>
              <a:rPr lang="mr-IN" dirty="0"/>
              <a: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 practice, this </a:t>
            </a:r>
            <a:r>
              <a:rPr lang="en-US" dirty="0" err="1"/>
              <a:t>dict</a:t>
            </a:r>
            <a:r>
              <a:rPr lang="en-US" dirty="0"/>
              <a:t> will have </a:t>
            </a:r>
            <a:r>
              <a:rPr lang="en-US" baseline="0" dirty="0"/>
              <a:t>some missing entries.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 if we encode this dictionary in a </a:t>
            </a:r>
            <a:r>
              <a:rPr lang="en-US" dirty="0" err="1"/>
              <a:t>cont</a:t>
            </a:r>
            <a:r>
              <a:rPr lang="en-US" dirty="0"/>
              <a:t> </a:t>
            </a:r>
            <a:r>
              <a:rPr lang="en-US" dirty="0" err="1"/>
              <a:t>repr</a:t>
            </a:r>
            <a:r>
              <a:rPr lang="en-US" dirty="0"/>
              <a:t> space such that vectors of a word in English and its translation in French are close.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way we can also approximate what the missing entries</a:t>
            </a:r>
            <a:r>
              <a:rPr lang="en-US" baseline="0" dirty="0"/>
              <a:t> should have been, and generalize better.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Cross-lingual </a:t>
            </a:r>
            <a:r>
              <a:rPr lang="en-US" dirty="0" err="1"/>
              <a:t>embeddings</a:t>
            </a:r>
            <a:r>
              <a:rPr lang="en-US" dirty="0"/>
              <a:t> encode words in two languages L1 and L2 such that the </a:t>
            </a:r>
            <a:r>
              <a:rPr lang="en-US" dirty="0" err="1"/>
              <a:t>emb</a:t>
            </a:r>
            <a:r>
              <a:rPr lang="en-US" dirty="0"/>
              <a:t>.</a:t>
            </a:r>
            <a:r>
              <a:rPr lang="en-US" baseline="0" dirty="0"/>
              <a:t> </a:t>
            </a:r>
            <a:r>
              <a:rPr lang="en-US" dirty="0"/>
              <a:t>capture distributional</a:t>
            </a:r>
            <a:r>
              <a:rPr lang="en-US" baseline="0" dirty="0"/>
              <a:t> information across </a:t>
            </a:r>
            <a:r>
              <a:rPr lang="en-US" baseline="0" dirty="0" err="1"/>
              <a:t>lthe</a:t>
            </a:r>
            <a:r>
              <a:rPr lang="en-US" baseline="0" dirty="0"/>
              <a:t> </a:t>
            </a:r>
            <a:r>
              <a:rPr lang="en-US" baseline="0" dirty="0" err="1"/>
              <a:t>anguages</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For </a:t>
            </a:r>
            <a:r>
              <a:rPr lang="en-US" dirty="0" err="1"/>
              <a:t>eg</a:t>
            </a:r>
            <a:r>
              <a:rPr lang="en-US" dirty="0"/>
              <a:t>. here the </a:t>
            </a:r>
            <a:r>
              <a:rPr lang="en-US" dirty="0" err="1"/>
              <a:t>embeddings</a:t>
            </a:r>
            <a:r>
              <a:rPr lang="en-US" dirty="0"/>
              <a:t> encode translational information, resulting in a</a:t>
            </a:r>
            <a:r>
              <a:rPr lang="en-US" baseline="0" dirty="0"/>
              <a:t> word in </a:t>
            </a:r>
            <a:r>
              <a:rPr lang="en-US" baseline="0" dirty="0" err="1"/>
              <a:t>eng</a:t>
            </a:r>
            <a:r>
              <a:rPr lang="en-US" baseline="0" dirty="0"/>
              <a:t> and its translation in </a:t>
            </a:r>
            <a:r>
              <a:rPr lang="en-US" baseline="0" dirty="0" err="1"/>
              <a:t>french</a:t>
            </a:r>
            <a:r>
              <a:rPr lang="en-US" baseline="0" dirty="0"/>
              <a:t> being aligned in space.</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Hope is the embedding allow transfer of some linguistic information (either syntactic or semantic or both) in cross-lingual NLP tasks.</a:t>
            </a:r>
            <a:endParaRPr lang="en-US" dirty="0"/>
          </a:p>
        </p:txBody>
      </p:sp>
      <p:sp>
        <p:nvSpPr>
          <p:cNvPr id="4" name="Slide Number Placeholder 3"/>
          <p:cNvSpPr>
            <a:spLocks noGrp="1"/>
          </p:cNvSpPr>
          <p:nvPr>
            <p:ph type="sldNum" sz="quarter" idx="10"/>
          </p:nvPr>
        </p:nvSpPr>
        <p:spPr/>
        <p:txBody>
          <a:bodyPr/>
          <a:lstStyle/>
          <a:p>
            <a:pPr>
              <a:defRPr/>
            </a:pPr>
            <a:fld id="{6B02114A-5BCE-4C86-B20E-5F5BFDE6D2A3}" type="slidenum">
              <a:rPr lang="en-US" smtClean="0"/>
              <a:pPr>
                <a:defRPr/>
              </a:pPr>
              <a:t>74</a:t>
            </a:fld>
            <a:endParaRPr lang="en-US"/>
          </a:p>
        </p:txBody>
      </p:sp>
    </p:spTree>
    <p:extLst>
      <p:ext uri="{BB962C8B-B14F-4D97-AF65-F5344CB8AC3E}">
        <p14:creationId xmlns:p14="http://schemas.microsoft.com/office/powerpoint/2010/main" val="850483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Slides from </a:t>
            </a:r>
            <a:r>
              <a:rPr lang="en-US" baseline="0" dirty="0" err="1"/>
              <a:t>Shyam</a:t>
            </a:r>
            <a:r>
              <a:rPr lang="en-US" baseline="0" dirty="0"/>
              <a:t> </a:t>
            </a:r>
            <a:r>
              <a:rPr lang="en-US" baseline="0" dirty="0" err="1"/>
              <a:t>Upa</a:t>
            </a:r>
            <a:r>
              <a:rPr lang="en-US" baseline="0" dirty="0"/>
              <a:t>..</a:t>
            </a:r>
          </a:p>
        </p:txBody>
      </p:sp>
      <p:sp>
        <p:nvSpPr>
          <p:cNvPr id="4" name="Slide Number Placeholder 3"/>
          <p:cNvSpPr>
            <a:spLocks noGrp="1"/>
          </p:cNvSpPr>
          <p:nvPr>
            <p:ph type="sldNum" sz="quarter" idx="10"/>
          </p:nvPr>
        </p:nvSpPr>
        <p:spPr/>
        <p:txBody>
          <a:bodyPr/>
          <a:lstStyle/>
          <a:p>
            <a:pPr>
              <a:defRPr/>
            </a:pPr>
            <a:fld id="{6B02114A-5BCE-4C86-B20E-5F5BFDE6D2A3}" type="slidenum">
              <a:rPr lang="en-US" smtClean="0"/>
              <a:pPr>
                <a:defRPr/>
              </a:pPr>
              <a:t>75</a:t>
            </a:fld>
            <a:endParaRPr lang="en-US"/>
          </a:p>
        </p:txBody>
      </p:sp>
    </p:spTree>
    <p:extLst>
      <p:ext uri="{BB962C8B-B14F-4D97-AF65-F5344CB8AC3E}">
        <p14:creationId xmlns:p14="http://schemas.microsoft.com/office/powerpoint/2010/main" val="108960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DB1C0-952D-4841-B529-18C86222E0C8}" type="slidenum">
              <a:rPr lang="en-US" smtClean="0"/>
              <a:t>7</a:t>
            </a:fld>
            <a:endParaRPr lang="en-US"/>
          </a:p>
        </p:txBody>
      </p:sp>
    </p:spTree>
    <p:extLst>
      <p:ext uri="{BB962C8B-B14F-4D97-AF65-F5344CB8AC3E}">
        <p14:creationId xmlns:p14="http://schemas.microsoft.com/office/powerpoint/2010/main" val="34094100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SLOW) The cross lingual</a:t>
            </a:r>
            <a:r>
              <a:rPr lang="en-US" baseline="0" dirty="0"/>
              <a:t> supervision used can be categorized into 4 categories.</a:t>
            </a:r>
          </a:p>
          <a:p>
            <a:r>
              <a:rPr lang="en-US" dirty="0"/>
              <a:t>We can</a:t>
            </a:r>
            <a:r>
              <a:rPr lang="en-US" baseline="0" dirty="0"/>
              <a:t> </a:t>
            </a:r>
            <a:r>
              <a:rPr lang="en-US" dirty="0"/>
              <a:t>use supervision in the form of </a:t>
            </a:r>
          </a:p>
          <a:p>
            <a:pPr marL="228600" indent="-228600">
              <a:buAutoNum type="arabicPeriod"/>
            </a:pPr>
            <a:r>
              <a:rPr lang="en-US" dirty="0"/>
              <a:t>Alignments at word and sentence level</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Alignments at</a:t>
            </a:r>
            <a:r>
              <a:rPr lang="en-US" baseline="0" dirty="0"/>
              <a:t> </a:t>
            </a:r>
            <a:r>
              <a:rPr lang="en-US" dirty="0"/>
              <a:t>sentence level alone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high quality word alignments in the form of a Bilingual dictionary</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Alignment at document level in the form of Comparable corpora.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Note that from left to right the cost of obtaining the supervision</a:t>
            </a:r>
            <a:r>
              <a:rPr lang="en-US" baseline="0" dirty="0"/>
              <a:t> decreases with word + sentence being </a:t>
            </a:r>
            <a:r>
              <a:rPr lang="is-IS" baseline="0" dirty="0"/>
              <a:t>…</a:t>
            </a:r>
            <a:r>
              <a:rPr lang="en-US" baseline="0" dirty="0"/>
              <a: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Also, note</a:t>
            </a:r>
            <a:r>
              <a:rPr lang="en-US" baseline="0" dirty="0"/>
              <a:t> that </a:t>
            </a:r>
            <a:r>
              <a:rPr lang="en-US" dirty="0"/>
              <a:t>two of the</a:t>
            </a:r>
            <a:r>
              <a:rPr lang="en-US" baseline="0" dirty="0"/>
              <a:t> </a:t>
            </a:r>
            <a:r>
              <a:rPr lang="en-US" dirty="0"/>
              <a:t>supervisions involve some form of word</a:t>
            </a:r>
            <a:r>
              <a:rPr lang="en-US" baseline="0" dirty="0"/>
              <a:t>-level cross-lingual information.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will compare representative models for each</a:t>
            </a:r>
            <a:r>
              <a:rPr lang="en-US" baseline="0" dirty="0"/>
              <a:t> form </a:t>
            </a:r>
            <a:r>
              <a:rPr lang="en-US" dirty="0"/>
              <a:t>of cross-lingual</a:t>
            </a:r>
            <a:r>
              <a:rPr lang="en-US" baseline="0" dirty="0"/>
              <a:t> </a:t>
            </a:r>
            <a:r>
              <a:rPr lang="en-US" dirty="0"/>
              <a:t>supervision</a:t>
            </a:r>
            <a:r>
              <a:rPr lang="en-US" baseline="0" dirty="0"/>
              <a:t> using public implementation from their respective papers.</a:t>
            </a:r>
            <a:endParaRPr lang="en-US" dirty="0"/>
          </a:p>
        </p:txBody>
      </p:sp>
      <p:sp>
        <p:nvSpPr>
          <p:cNvPr id="4" name="Slide Number Placeholder 3"/>
          <p:cNvSpPr>
            <a:spLocks noGrp="1"/>
          </p:cNvSpPr>
          <p:nvPr>
            <p:ph type="sldNum" sz="quarter" idx="10"/>
          </p:nvPr>
        </p:nvSpPr>
        <p:spPr/>
        <p:txBody>
          <a:bodyPr/>
          <a:lstStyle/>
          <a:p>
            <a:pPr>
              <a:defRPr/>
            </a:pPr>
            <a:fld id="{6B02114A-5BCE-4C86-B20E-5F5BFDE6D2A3}" type="slidenum">
              <a:rPr lang="en-US" smtClean="0"/>
              <a:pPr>
                <a:defRPr/>
              </a:pPr>
              <a:t>76</a:t>
            </a:fld>
            <a:endParaRPr lang="en-US"/>
          </a:p>
        </p:txBody>
      </p:sp>
    </p:spTree>
    <p:extLst>
      <p:ext uri="{BB962C8B-B14F-4D97-AF65-F5344CB8AC3E}">
        <p14:creationId xmlns:p14="http://schemas.microsoft.com/office/powerpoint/2010/main" val="37973868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All </a:t>
            </a:r>
            <a:r>
              <a:rPr lang="en-US" baseline="0" dirty="0"/>
              <a:t>cross-lingual </a:t>
            </a:r>
            <a:r>
              <a:rPr lang="en-US" baseline="0" dirty="0" err="1"/>
              <a:t>embedd</a:t>
            </a:r>
            <a:r>
              <a:rPr lang="en-US" baseline="0" dirty="0"/>
              <a:t> models can be viewed as instances of the above general algorithm.</a:t>
            </a:r>
          </a:p>
          <a:p>
            <a:r>
              <a:rPr lang="en-US" baseline="0" dirty="0"/>
              <a:t>The </a:t>
            </a:r>
            <a:r>
              <a:rPr lang="en-US" baseline="0" dirty="0" err="1"/>
              <a:t>algo</a:t>
            </a:r>
            <a:r>
              <a:rPr lang="en-US" baseline="0" dirty="0"/>
              <a:t> optimizes an objective containing monolingual terms A and B for each language, </a:t>
            </a:r>
            <a:br>
              <a:rPr lang="en-US" baseline="0" dirty="0"/>
            </a:br>
            <a:r>
              <a:rPr lang="en-US" baseline="0" dirty="0"/>
              <a:t>and a cross lingual interaction term C, coupling the </a:t>
            </a:r>
            <a:r>
              <a:rPr lang="en-US" baseline="0" dirty="0" err="1"/>
              <a:t>embeddings</a:t>
            </a:r>
            <a:r>
              <a:rPr lang="en-US" baseline="0" dirty="0"/>
              <a:t> across </a:t>
            </a:r>
            <a:r>
              <a:rPr lang="en-US" baseline="0" dirty="0" err="1"/>
              <a:t>langauges</a:t>
            </a:r>
            <a:r>
              <a:rPr lang="en-US" baseline="0" dirty="0"/>
              <a:t>. </a:t>
            </a:r>
            <a:br>
              <a:rPr lang="en-US" baseline="0" dirty="0"/>
            </a:br>
            <a:r>
              <a:rPr lang="en-US" baseline="0" dirty="0"/>
              <a:t>The output is the cross </a:t>
            </a:r>
            <a:r>
              <a:rPr lang="en-US" baseline="0" dirty="0" err="1"/>
              <a:t>lingually</a:t>
            </a:r>
            <a:r>
              <a:rPr lang="en-US" baseline="0" dirty="0"/>
              <a:t> trained </a:t>
            </a:r>
            <a:r>
              <a:rPr lang="en-US" baseline="0" dirty="0" err="1"/>
              <a:t>embeddings</a:t>
            </a:r>
            <a:r>
              <a:rPr lang="en-US" baseline="0" dirty="0"/>
              <a:t>.</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We can show how to reduce the 4 models described earlier using different choices of A.B and C </a:t>
            </a:r>
          </a:p>
          <a:p>
            <a:r>
              <a:rPr lang="en-US" baseline="0" dirty="0"/>
              <a:t>For </a:t>
            </a:r>
            <a:r>
              <a:rPr lang="en-US" baseline="0" dirty="0" err="1"/>
              <a:t>eg</a:t>
            </a:r>
            <a:r>
              <a:rPr lang="en-US" baseline="0" dirty="0"/>
              <a:t>. for the </a:t>
            </a:r>
            <a:r>
              <a:rPr lang="en-US" baseline="0" dirty="0" err="1"/>
              <a:t>BiSkip</a:t>
            </a:r>
            <a:r>
              <a:rPr lang="en-US" baseline="0" dirty="0"/>
              <a:t> models, A and B are </a:t>
            </a:r>
            <a:r>
              <a:rPr lang="en-US" baseline="0" dirty="0" err="1"/>
              <a:t>monoling</a:t>
            </a:r>
            <a:r>
              <a:rPr lang="en-US" baseline="0" dirty="0"/>
              <a:t> skip-gram objective in each language and C is sum of two cross lingual </a:t>
            </a:r>
            <a:r>
              <a:rPr lang="en-US" baseline="0" dirty="0" err="1"/>
              <a:t>skipgram</a:t>
            </a:r>
            <a:r>
              <a:rPr lang="en-US" baseline="0" dirty="0"/>
              <a:t> terms D12 and D21, one from each direction.</a:t>
            </a:r>
          </a:p>
          <a:p>
            <a:endParaRPr lang="en-US" baseline="0" dirty="0"/>
          </a:p>
          <a:p>
            <a:r>
              <a:rPr lang="en-US" baseline="0" dirty="0"/>
              <a:t>We omit the details of choice of ABC for other models due to time constraints.</a:t>
            </a:r>
            <a:br>
              <a:rPr lang="en-US" baseline="0" dirty="0"/>
            </a:br>
            <a:endParaRPr lang="en-US" dirty="0"/>
          </a:p>
        </p:txBody>
      </p:sp>
      <p:sp>
        <p:nvSpPr>
          <p:cNvPr id="4" name="Slide Number Placeholder 3"/>
          <p:cNvSpPr>
            <a:spLocks noGrp="1"/>
          </p:cNvSpPr>
          <p:nvPr>
            <p:ph type="sldNum" sz="quarter" idx="10"/>
          </p:nvPr>
        </p:nvSpPr>
        <p:spPr/>
        <p:txBody>
          <a:bodyPr/>
          <a:lstStyle/>
          <a:p>
            <a:pPr>
              <a:defRPr/>
            </a:pPr>
            <a:fld id="{6B02114A-5BCE-4C86-B20E-5F5BFDE6D2A3}" type="slidenum">
              <a:rPr lang="en-US" smtClean="0"/>
              <a:pPr>
                <a:defRPr/>
              </a:pPr>
              <a:t>77</a:t>
            </a:fld>
            <a:endParaRPr lang="en-US"/>
          </a:p>
        </p:txBody>
      </p:sp>
    </p:spTree>
    <p:extLst>
      <p:ext uri="{BB962C8B-B14F-4D97-AF65-F5344CB8AC3E}">
        <p14:creationId xmlns:p14="http://schemas.microsoft.com/office/powerpoint/2010/main" val="124071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Multilingual common space distributions</a:t>
            </a:r>
            <a:r>
              <a:rPr lang="en-US" sz="1200" baseline="0" dirty="0"/>
              <a:t> of words tend to be consistent across languages. What if no bilingual dictionaries. </a:t>
            </a:r>
          </a:p>
          <a:p>
            <a:endParaRPr lang="en-US" sz="1200" baseline="0" dirty="0"/>
          </a:p>
          <a:p>
            <a:r>
              <a:rPr lang="en-US" sz="1200" baseline="0" dirty="0"/>
              <a:t>They extend the hypothesis to distributions of clusters tend to be consistent across languages. They build three types of clusters. Character embedding, linguistic property, neighbors</a:t>
            </a:r>
            <a:endParaRPr lang="en-US" sz="1200" dirty="0"/>
          </a:p>
          <a:p>
            <a:endParaRPr lang="en-US" sz="1200" dirty="0"/>
          </a:p>
          <a:p>
            <a:r>
              <a:rPr lang="en-US" sz="1200" dirty="0"/>
              <a:t>The goal is to learn a </a:t>
            </a:r>
            <a:r>
              <a:rPr lang="en-US" sz="1200" b="1" dirty="0"/>
              <a:t>common semantic space </a:t>
            </a:r>
            <a:r>
              <a:rPr lang="en-US" sz="1200" dirty="0"/>
              <a:t>where words from multiple languages are mapped into a language-agnostic semantic continuous space, so that resources and knowledge can be shared across languages</a:t>
            </a:r>
          </a:p>
          <a:p>
            <a:r>
              <a:rPr lang="en-US" sz="1200" dirty="0"/>
              <a:t>Words can be clustered through explicit (e.g., affixes) or implicit clues (e.g., sharing neighbors). Besides word alignment, Such clusters should also be consistent and aligned across multiple languages</a:t>
            </a:r>
          </a:p>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78</a:t>
            </a:fld>
            <a:endParaRPr lang="en-US"/>
          </a:p>
        </p:txBody>
      </p:sp>
    </p:spTree>
    <p:extLst>
      <p:ext uri="{BB962C8B-B14F-4D97-AF65-F5344CB8AC3E}">
        <p14:creationId xmlns:p14="http://schemas.microsoft.com/office/powerpoint/2010/main" val="652215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They</a:t>
            </a:r>
            <a:r>
              <a:rPr kumimoji="1" lang="zh-CN" altLang="en-US" dirty="0"/>
              <a:t> </a:t>
            </a:r>
            <a:r>
              <a:rPr kumimoji="1" lang="en-US" altLang="zh-CN" dirty="0"/>
              <a:t>build</a:t>
            </a:r>
            <a:r>
              <a:rPr kumimoji="1" lang="zh-CN" altLang="en-US" dirty="0"/>
              <a:t> </a:t>
            </a:r>
            <a:r>
              <a:rPr kumimoji="1" lang="en-US" altLang="zh-CN" dirty="0"/>
              <a:t>their</a:t>
            </a:r>
            <a:r>
              <a:rPr kumimoji="1" lang="zh-CN" altLang="en-US" dirty="0"/>
              <a:t> </a:t>
            </a:r>
            <a:r>
              <a:rPr kumimoji="1" lang="en-US" altLang="zh-CN" dirty="0"/>
              <a:t>model</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basis</a:t>
            </a:r>
            <a:r>
              <a:rPr kumimoji="1" lang="zh-CN" altLang="en-US" dirty="0"/>
              <a:t> </a:t>
            </a:r>
            <a:r>
              <a:rPr kumimoji="1" lang="en-US" altLang="zh-CN" dirty="0"/>
              <a:t>of</a:t>
            </a:r>
            <a:r>
              <a:rPr kumimoji="1" lang="zh-CN" altLang="en-US" dirty="0"/>
              <a:t> </a:t>
            </a:r>
            <a:r>
              <a:rPr kumimoji="1" lang="en-US" altLang="zh-CN" dirty="0"/>
              <a:t>a</a:t>
            </a:r>
            <a:r>
              <a:rPr kumimoji="1" lang="zh-CN" altLang="en-US" dirty="0"/>
              <a:t> </a:t>
            </a:r>
            <a:r>
              <a:rPr kumimoji="1" lang="en-US" altLang="zh-CN" dirty="0"/>
              <a:t>Correlational</a:t>
            </a:r>
            <a:r>
              <a:rPr kumimoji="1" lang="zh-CN" altLang="en-US" dirty="0"/>
              <a:t> </a:t>
            </a:r>
            <a:r>
              <a:rPr kumimoji="1" lang="en-US" altLang="zh-CN" dirty="0"/>
              <a:t>Neural</a:t>
            </a:r>
            <a:r>
              <a:rPr kumimoji="1" lang="zh-CN" altLang="en-US" dirty="0"/>
              <a:t> </a:t>
            </a:r>
            <a:r>
              <a:rPr kumimoji="1" lang="en-US" altLang="zh-CN" dirty="0"/>
              <a:t>Network.</a:t>
            </a:r>
            <a:r>
              <a:rPr kumimoji="1" lang="zh-CN" altLang="en-US" dirty="0"/>
              <a:t> </a:t>
            </a:r>
            <a:r>
              <a:rPr kumimoji="1" lang="en-US" altLang="zh-CN" dirty="0"/>
              <a:t>It</a:t>
            </a:r>
            <a:r>
              <a:rPr kumimoji="1" lang="zh-CN" altLang="en-US" dirty="0"/>
              <a:t> </a:t>
            </a:r>
            <a:r>
              <a:rPr kumimoji="1" lang="en-US" altLang="zh-CN" dirty="0"/>
              <a:t>projects</a:t>
            </a:r>
            <a:r>
              <a:rPr kumimoji="1" lang="zh-CN" altLang="en-US" dirty="0"/>
              <a:t> </a:t>
            </a:r>
            <a:r>
              <a:rPr kumimoji="1" lang="en-US" altLang="zh-CN" dirty="0"/>
              <a:t>each</a:t>
            </a:r>
            <a:r>
              <a:rPr kumimoji="1" lang="zh-CN" altLang="en-US" dirty="0"/>
              <a:t> </a:t>
            </a:r>
            <a:r>
              <a:rPr kumimoji="1" lang="en-US" altLang="zh-CN" dirty="0"/>
              <a:t>monolingual</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(e.g.,</a:t>
            </a:r>
            <a:r>
              <a:rPr kumimoji="1" lang="zh-CN" altLang="en-US" dirty="0"/>
              <a:t> </a:t>
            </a:r>
            <a:r>
              <a:rPr kumimoji="1" lang="en-US" altLang="zh-CN" dirty="0" err="1"/>
              <a:t>M_l</a:t>
            </a:r>
            <a:r>
              <a:rPr kumimoji="1" lang="en-US" altLang="zh-CN" dirty="0"/>
              <a:t>)</a:t>
            </a:r>
            <a:r>
              <a:rPr kumimoji="1" lang="zh-CN" altLang="en-US" dirty="0"/>
              <a:t> </a:t>
            </a:r>
            <a:r>
              <a:rPr kumimoji="1" lang="en-US" altLang="zh-CN" dirty="0"/>
              <a:t>to</a:t>
            </a:r>
            <a:r>
              <a:rPr kumimoji="1" lang="zh-CN" altLang="en-US" dirty="0"/>
              <a:t> </a:t>
            </a:r>
            <a:r>
              <a:rPr kumimoji="1" lang="en-US" altLang="zh-CN" dirty="0"/>
              <a:t>a</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(e.g.,</a:t>
            </a:r>
            <a:r>
              <a:rPr kumimoji="1" lang="zh-CN" altLang="en-US" dirty="0"/>
              <a:t> </a:t>
            </a:r>
            <a:r>
              <a:rPr kumimoji="1" lang="en-US" altLang="zh-CN" dirty="0" err="1"/>
              <a:t>H_l</a:t>
            </a:r>
            <a:r>
              <a:rPr kumimoji="1" lang="en-US" altLang="zh-CN" dirty="0"/>
              <a:t>)</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projection</a:t>
            </a:r>
            <a:r>
              <a:rPr kumimoji="1" lang="zh-CN" altLang="en-US" dirty="0"/>
              <a:t> </a:t>
            </a:r>
            <a:r>
              <a:rPr kumimoji="1" lang="en-US" altLang="zh-CN" dirty="0"/>
              <a:t>function</a:t>
            </a:r>
            <a:r>
              <a:rPr kumimoji="1" lang="zh-CN" altLang="en-US" dirty="0"/>
              <a:t> </a:t>
            </a:r>
            <a:r>
              <a:rPr kumimoji="1" lang="en-US" altLang="zh-CN" dirty="0"/>
              <a:t>(e.g.,</a:t>
            </a:r>
            <a:r>
              <a:rPr kumimoji="1" lang="zh-CN" altLang="en-US" dirty="0"/>
              <a:t> </a:t>
            </a:r>
            <a:r>
              <a:rPr kumimoji="1" lang="en-US" altLang="zh-CN" dirty="0" err="1"/>
              <a:t>W_l</a:t>
            </a:r>
            <a:r>
              <a:rPr kumimoji="1" lang="en-US" altLang="zh-CN" dirty="0"/>
              <a:t>),</a:t>
            </a:r>
            <a:r>
              <a:rPr kumimoji="1" lang="zh-CN" altLang="en-US" dirty="0"/>
              <a:t> </a:t>
            </a:r>
            <a:r>
              <a:rPr kumimoji="1" lang="en-US" altLang="zh-CN" dirty="0"/>
              <a:t>ensuring</a:t>
            </a:r>
            <a:r>
              <a:rPr kumimoji="1" lang="zh-CN" altLang="en-US" dirty="0"/>
              <a:t> </a:t>
            </a:r>
            <a:r>
              <a:rPr kumimoji="1" lang="en-US" altLang="zh-CN" dirty="0"/>
              <a:t>the</a:t>
            </a:r>
            <a:r>
              <a:rPr kumimoji="1" lang="zh-CN" altLang="en-US" dirty="0"/>
              <a:t> </a:t>
            </a:r>
            <a:r>
              <a:rPr kumimoji="1" lang="en-US" altLang="zh-CN" dirty="0"/>
              <a:t>alignment</a:t>
            </a:r>
            <a:r>
              <a:rPr kumimoji="1" lang="zh-CN" altLang="en-US" dirty="0"/>
              <a:t> </a:t>
            </a:r>
            <a:r>
              <a:rPr kumimoji="1" lang="en-US" altLang="zh-CN" dirty="0"/>
              <a:t>of</a:t>
            </a:r>
            <a:r>
              <a:rPr kumimoji="1" lang="zh-CN" altLang="en-US" dirty="0"/>
              <a:t> </a:t>
            </a:r>
            <a:r>
              <a:rPr kumimoji="1" lang="en-US" altLang="zh-CN" dirty="0"/>
              <a:t>bilingual</a:t>
            </a:r>
            <a:r>
              <a:rPr kumimoji="1" lang="zh-CN" altLang="en-US" dirty="0"/>
              <a:t> </a:t>
            </a:r>
            <a:r>
              <a:rPr kumimoji="1" lang="en-US" altLang="zh-CN" dirty="0"/>
              <a:t>words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and</a:t>
            </a:r>
            <a:r>
              <a:rPr kumimoji="1" lang="zh-CN" altLang="en-US" dirty="0"/>
              <a:t> </a:t>
            </a:r>
            <a:r>
              <a:rPr kumimoji="1" lang="en-US" altLang="zh-CN" dirty="0"/>
              <a:t>reconstruct</a:t>
            </a:r>
            <a:r>
              <a:rPr kumimoji="1" lang="zh-CN" altLang="en-US" dirty="0"/>
              <a:t> </a:t>
            </a:r>
            <a:r>
              <a:rPr kumimoji="1" lang="en-US" altLang="zh-CN" dirty="0"/>
              <a:t>the</a:t>
            </a:r>
            <a:r>
              <a:rPr kumimoji="1" lang="zh-CN" altLang="en-US" dirty="0"/>
              <a:t> </a:t>
            </a:r>
            <a:r>
              <a:rPr kumimoji="1" lang="en-US" altLang="zh-CN" dirty="0"/>
              <a:t>original</a:t>
            </a:r>
            <a:r>
              <a:rPr kumimoji="1" lang="zh-CN" altLang="en-US" dirty="0"/>
              <a:t> </a:t>
            </a:r>
            <a:r>
              <a:rPr kumimoji="1" lang="en-US" altLang="zh-CN" dirty="0"/>
              <a:t>monolingual</a:t>
            </a:r>
            <a:r>
              <a:rPr kumimoji="1" lang="zh-CN" altLang="en-US" dirty="0"/>
              <a:t> </a:t>
            </a:r>
            <a:r>
              <a:rPr kumimoji="1" lang="en-US" altLang="zh-CN" dirty="0"/>
              <a:t>word</a:t>
            </a:r>
            <a:r>
              <a:rPr kumimoji="1" lang="zh-CN" altLang="en-US" dirty="0"/>
              <a:t> </a:t>
            </a:r>
            <a:r>
              <a:rPr kumimoji="1" lang="en-US" altLang="zh-CN" dirty="0" err="1"/>
              <a:t>embeddings</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using</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function.</a:t>
            </a:r>
            <a:r>
              <a:rPr kumimoji="1" lang="zh-CN" altLang="en-US" dirty="0"/>
              <a:t> </a:t>
            </a:r>
            <a:endParaRPr kumimoji="1" lang="en-US" altLang="zh-CN" dirty="0"/>
          </a:p>
          <a:p>
            <a:endParaRPr kumimoji="1" lang="en-US" altLang="zh-CN" dirty="0"/>
          </a:p>
          <a:p>
            <a:r>
              <a:rPr kumimoji="1" lang="en-US" altLang="zh-CN" dirty="0"/>
              <a:t>They</a:t>
            </a:r>
            <a:r>
              <a:rPr kumimoji="1" lang="zh-CN" altLang="en-US" dirty="0"/>
              <a:t> </a:t>
            </a:r>
            <a:r>
              <a:rPr kumimoji="1" lang="en-US" altLang="zh-CN" dirty="0"/>
              <a:t>extend</a:t>
            </a:r>
            <a:r>
              <a:rPr kumimoji="1" lang="zh-CN" altLang="en-US" dirty="0"/>
              <a:t> </a:t>
            </a:r>
            <a:r>
              <a:rPr kumimoji="1" lang="en-US" altLang="zh-CN" dirty="0" err="1"/>
              <a:t>CorrNet</a:t>
            </a:r>
            <a:r>
              <a:rPr kumimoji="1" lang="zh-CN" altLang="en-US" dirty="0"/>
              <a:t> </a:t>
            </a:r>
            <a:r>
              <a:rPr kumimoji="1" lang="en-US" altLang="zh-CN" dirty="0"/>
              <a:t>to</a:t>
            </a:r>
            <a:r>
              <a:rPr kumimoji="1" lang="zh-CN" altLang="en-US" dirty="0"/>
              <a:t> </a:t>
            </a:r>
            <a:r>
              <a:rPr kumimoji="1" lang="en-US" altLang="zh-CN" dirty="0"/>
              <a:t>neighbor-consistent</a:t>
            </a:r>
            <a:r>
              <a:rPr kumimoji="1" lang="zh-CN" altLang="en-US" dirty="0"/>
              <a:t> </a:t>
            </a:r>
            <a:r>
              <a:rPr kumimoji="1" lang="en-US" altLang="zh-CN" dirty="0"/>
              <a:t>by</a:t>
            </a:r>
            <a:r>
              <a:rPr kumimoji="1" lang="zh-CN" altLang="en-US" dirty="0"/>
              <a:t> </a:t>
            </a:r>
            <a:r>
              <a:rPr kumimoji="1" lang="en-US" altLang="zh-CN" dirty="0"/>
              <a:t>incorporating</a:t>
            </a:r>
            <a:r>
              <a:rPr kumimoji="1" lang="zh-CN" altLang="en-US" dirty="0"/>
              <a:t> </a:t>
            </a:r>
            <a:r>
              <a:rPr kumimoji="1" lang="en-US" altLang="zh-CN" dirty="0"/>
              <a:t>monolingual</a:t>
            </a:r>
            <a:r>
              <a:rPr kumimoji="1" lang="zh-CN" altLang="en-US" dirty="0"/>
              <a:t> </a:t>
            </a:r>
            <a:r>
              <a:rPr kumimoji="1" lang="en-US" altLang="zh-CN" dirty="0"/>
              <a:t>neighbor</a:t>
            </a:r>
            <a:r>
              <a:rPr kumimoji="1" lang="zh-CN" altLang="en-US" dirty="0"/>
              <a:t> </a:t>
            </a:r>
            <a:r>
              <a:rPr kumimoji="1" lang="en-US" altLang="zh-CN" dirty="0"/>
              <a:t>clusters</a:t>
            </a:r>
            <a:r>
              <a:rPr kumimoji="1" lang="zh-CN" altLang="en-US" dirty="0"/>
              <a:t> </a:t>
            </a:r>
            <a:r>
              <a:rPr kumimoji="1" lang="en-US" altLang="zh-CN" dirty="0"/>
              <a:t>when</a:t>
            </a:r>
            <a:r>
              <a:rPr kumimoji="1" lang="zh-CN" altLang="en-US" dirty="0"/>
              <a:t> </a:t>
            </a:r>
            <a:r>
              <a:rPr kumimoji="1" lang="en-US" altLang="zh-CN" dirty="0"/>
              <a:t>projecting</a:t>
            </a:r>
            <a:r>
              <a:rPr kumimoji="1" lang="zh-CN" altLang="en-US" dirty="0"/>
              <a:t> </a:t>
            </a:r>
            <a:r>
              <a:rPr kumimoji="1" lang="en-US" altLang="zh-CN" dirty="0"/>
              <a:t>each</a:t>
            </a:r>
            <a:r>
              <a:rPr kumimoji="1" lang="zh-CN" altLang="en-US" dirty="0"/>
              <a:t> </a:t>
            </a:r>
            <a:r>
              <a:rPr kumimoji="1" lang="en-US" altLang="zh-CN" dirty="0"/>
              <a:t>monolingual</a:t>
            </a:r>
            <a:r>
              <a:rPr kumimoji="1" lang="zh-CN" altLang="en-US" dirty="0"/>
              <a:t> </a:t>
            </a:r>
            <a:r>
              <a:rPr kumimoji="1" lang="en-US" altLang="zh-CN" dirty="0"/>
              <a:t>word</a:t>
            </a:r>
            <a:r>
              <a:rPr kumimoji="1" lang="zh-CN" altLang="en-US" dirty="0"/>
              <a:t> </a:t>
            </a:r>
            <a:r>
              <a:rPr kumimoji="1" lang="en-US" altLang="zh-CN" dirty="0"/>
              <a:t>into</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word,</a:t>
            </a:r>
            <a:r>
              <a:rPr kumimoji="1" lang="zh-CN" altLang="en-US" dirty="0"/>
              <a:t> </a:t>
            </a:r>
            <a:r>
              <a:rPr kumimoji="1" lang="en-US" altLang="zh-CN" dirty="0"/>
              <a:t>its</a:t>
            </a:r>
            <a:r>
              <a:rPr kumimoji="1" lang="zh-CN" altLang="en-US" dirty="0"/>
              <a:t> </a:t>
            </a:r>
            <a:r>
              <a:rPr kumimoji="1" lang="en-US" altLang="zh-CN" dirty="0"/>
              <a:t>neighbor</a:t>
            </a:r>
            <a:r>
              <a:rPr kumimoji="1" lang="zh-CN" altLang="en-US" dirty="0"/>
              <a:t> </a:t>
            </a:r>
            <a:r>
              <a:rPr kumimoji="1" lang="en-US" altLang="zh-CN" dirty="0"/>
              <a:t>cluster</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seen</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semantic</a:t>
            </a:r>
            <a:r>
              <a:rPr kumimoji="1" lang="zh-CN" altLang="en-US" dirty="0"/>
              <a:t> </a:t>
            </a:r>
            <a:r>
              <a:rPr kumimoji="1" lang="en-US" altLang="zh-CN" dirty="0"/>
              <a:t>meaning</a:t>
            </a:r>
            <a:r>
              <a:rPr kumimoji="1" lang="zh-CN" altLang="en-US" dirty="0"/>
              <a:t> </a:t>
            </a:r>
            <a:r>
              <a:rPr kumimoji="1" lang="en-US" altLang="zh-CN" dirty="0"/>
              <a:t>representation</a:t>
            </a:r>
            <a:r>
              <a:rPr kumimoji="1" lang="zh-CN" altLang="en-US" dirty="0"/>
              <a:t> </a:t>
            </a:r>
            <a:r>
              <a:rPr kumimoji="1" lang="en-US" altLang="zh-CN" dirty="0"/>
              <a:t>of</a:t>
            </a:r>
            <a:r>
              <a:rPr kumimoji="1" lang="zh-CN" altLang="en-US" dirty="0"/>
              <a:t> </a:t>
            </a:r>
            <a:r>
              <a:rPr kumimoji="1" lang="en-US" altLang="zh-CN" dirty="0"/>
              <a:t>it</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monolingual</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endParaRPr kumimoji="1" lang="en-US" altLang="zh-CN" dirty="0"/>
          </a:p>
          <a:p>
            <a:r>
              <a:rPr kumimoji="1" lang="en-US" altLang="zh-CN" dirty="0"/>
              <a:t>For</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concept,</a:t>
            </a:r>
            <a:r>
              <a:rPr kumimoji="1" lang="zh-CN" altLang="en-US" dirty="0"/>
              <a:t> </a:t>
            </a:r>
            <a:r>
              <a:rPr kumimoji="1" lang="en-US" altLang="zh-CN" dirty="0"/>
              <a:t>it</a:t>
            </a:r>
            <a:r>
              <a:rPr kumimoji="1" lang="zh-CN" altLang="en-US" dirty="0"/>
              <a:t> </a:t>
            </a:r>
            <a:r>
              <a:rPr kumimoji="1" lang="en-US" altLang="zh-CN" dirty="0"/>
              <a:t>may</a:t>
            </a:r>
            <a:r>
              <a:rPr kumimoji="1" lang="zh-CN" altLang="en-US" dirty="0"/>
              <a:t> </a:t>
            </a:r>
            <a:r>
              <a:rPr kumimoji="1" lang="en-US" altLang="zh-CN" dirty="0"/>
              <a:t>have</a:t>
            </a:r>
            <a:r>
              <a:rPr kumimoji="1" lang="zh-CN" altLang="en-US" dirty="0"/>
              <a:t> </a:t>
            </a:r>
            <a:r>
              <a:rPr kumimoji="1" lang="en-US" altLang="zh-CN" dirty="0"/>
              <a:t>various</a:t>
            </a:r>
            <a:r>
              <a:rPr kumimoji="1" lang="zh-CN" altLang="en-US" dirty="0"/>
              <a:t> </a:t>
            </a:r>
            <a:r>
              <a:rPr kumimoji="1" lang="en-US" altLang="zh-CN" dirty="0"/>
              <a:t>semantic</a:t>
            </a:r>
            <a:r>
              <a:rPr kumimoji="1" lang="zh-CN" altLang="en-US" dirty="0"/>
              <a:t> </a:t>
            </a:r>
            <a:r>
              <a:rPr kumimoji="1" lang="en-US" altLang="zh-CN" dirty="0"/>
              <a:t>bias</a:t>
            </a:r>
            <a:r>
              <a:rPr kumimoji="1" lang="zh-CN" altLang="en-US" dirty="0"/>
              <a:t> </a:t>
            </a:r>
            <a:r>
              <a:rPr kumimoji="1" lang="en-US" altLang="zh-CN" dirty="0"/>
              <a:t>in</a:t>
            </a:r>
            <a:r>
              <a:rPr kumimoji="1" lang="zh-CN" altLang="en-US" dirty="0"/>
              <a:t> </a:t>
            </a:r>
            <a:r>
              <a:rPr kumimoji="1" lang="en-US" altLang="zh-CN" dirty="0"/>
              <a:t>multiple</a:t>
            </a:r>
            <a:r>
              <a:rPr kumimoji="1" lang="zh-CN" altLang="en-US" dirty="0"/>
              <a:t> </a:t>
            </a:r>
            <a:r>
              <a:rPr kumimoji="1" lang="en-US" altLang="zh-CN" dirty="0"/>
              <a:t>languages.</a:t>
            </a:r>
            <a:r>
              <a:rPr kumimoji="1" lang="zh-CN" altLang="en-US" dirty="0"/>
              <a:t> </a:t>
            </a:r>
            <a:r>
              <a:rPr kumimoji="1" lang="en-US" altLang="zh-CN" dirty="0"/>
              <a:t>Thus,</a:t>
            </a:r>
            <a:r>
              <a:rPr kumimoji="1" lang="zh-CN" altLang="en-US" dirty="0"/>
              <a:t> </a:t>
            </a:r>
            <a:r>
              <a:rPr kumimoji="1" lang="en-US" altLang="zh-CN" dirty="0"/>
              <a:t>this</a:t>
            </a:r>
            <a:r>
              <a:rPr kumimoji="1" lang="zh-CN" altLang="en-US" dirty="0"/>
              <a:t> </a:t>
            </a:r>
            <a:r>
              <a:rPr kumimoji="1" lang="en-US" altLang="zh-CN" dirty="0"/>
              <a:t>neighbor-consistent</a:t>
            </a:r>
            <a:r>
              <a:rPr kumimoji="1" lang="zh-CN" altLang="en-US" dirty="0"/>
              <a:t> </a:t>
            </a:r>
            <a:r>
              <a:rPr kumimoji="1" lang="en-US" altLang="zh-CN" dirty="0" err="1"/>
              <a:t>corrnet</a:t>
            </a:r>
            <a:r>
              <a:rPr kumimoji="1" lang="zh-CN" altLang="en-US" dirty="0"/>
              <a:t> </a:t>
            </a:r>
            <a:r>
              <a:rPr kumimoji="1" lang="en-US" altLang="zh-CN" dirty="0"/>
              <a:t>can</a:t>
            </a:r>
            <a:r>
              <a:rPr kumimoji="1" lang="zh-CN" altLang="en-US" dirty="0"/>
              <a:t> </a:t>
            </a:r>
            <a:r>
              <a:rPr kumimoji="1" lang="en-US" altLang="zh-CN" dirty="0"/>
              <a:t>ensure</a:t>
            </a:r>
            <a:r>
              <a:rPr kumimoji="1" lang="zh-CN" altLang="en-US" dirty="0"/>
              <a:t> </a:t>
            </a:r>
            <a:r>
              <a:rPr kumimoji="1" lang="en-US" altLang="zh-CN" dirty="0"/>
              <a:t>that</a:t>
            </a:r>
            <a:r>
              <a:rPr kumimoji="1" lang="zh-CN" altLang="en-US" dirty="0"/>
              <a:t> </a:t>
            </a:r>
            <a:r>
              <a:rPr kumimoji="1" lang="en-US" altLang="zh-CN" dirty="0"/>
              <a:t>the</a:t>
            </a:r>
            <a:r>
              <a:rPr kumimoji="1" lang="zh-CN" altLang="en-US" dirty="0"/>
              <a:t> </a:t>
            </a:r>
            <a:r>
              <a:rPr kumimoji="1" lang="en-US" altLang="zh-CN" dirty="0" err="1"/>
              <a:t>crosslingual</a:t>
            </a:r>
            <a:r>
              <a:rPr kumimoji="1" lang="zh-CN" altLang="en-US" dirty="0"/>
              <a:t> </a:t>
            </a:r>
            <a:r>
              <a:rPr kumimoji="1" lang="en-US" altLang="zh-CN" dirty="0"/>
              <a:t>mapping</a:t>
            </a:r>
            <a:r>
              <a:rPr kumimoji="1" lang="zh-CN" altLang="en-US" dirty="0"/>
              <a:t> </a:t>
            </a:r>
            <a:r>
              <a:rPr kumimoji="1" lang="en-US" altLang="zh-CN" dirty="0"/>
              <a:t>from</a:t>
            </a:r>
            <a:r>
              <a:rPr kumimoji="1" lang="zh-CN" altLang="en-US" dirty="0"/>
              <a:t> </a:t>
            </a:r>
            <a:r>
              <a:rPr kumimoji="1" lang="en-US" altLang="zh-CN" dirty="0"/>
              <a:t>and</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is</a:t>
            </a:r>
            <a:r>
              <a:rPr kumimoji="1" lang="zh-CN" altLang="en-US" dirty="0"/>
              <a:t> </a:t>
            </a:r>
            <a:r>
              <a:rPr kumimoji="1" lang="en-US" altLang="zh-CN" dirty="0"/>
              <a:t>locally</a:t>
            </a:r>
            <a:r>
              <a:rPr kumimoji="1" lang="zh-CN" altLang="en-US" dirty="0"/>
              <a:t> </a:t>
            </a:r>
            <a:r>
              <a:rPr kumimoji="1" lang="en-US" altLang="zh-CN" dirty="0"/>
              <a:t>smooth.</a:t>
            </a:r>
          </a:p>
          <a:p>
            <a:endParaRPr kumimoji="1" lang="en-US" altLang="zh-CN" dirty="0"/>
          </a:p>
          <a:p>
            <a:r>
              <a:rPr kumimoji="1" lang="en-US" altLang="zh-CN" dirty="0"/>
              <a:t>In</a:t>
            </a:r>
            <a:r>
              <a:rPr kumimoji="1" lang="zh-CN" altLang="en-US" dirty="0"/>
              <a:t> </a:t>
            </a:r>
            <a:r>
              <a:rPr kumimoji="1" lang="en-US" altLang="zh-CN" dirty="0"/>
              <a:t>these</a:t>
            </a:r>
            <a:r>
              <a:rPr kumimoji="1" lang="zh-CN" altLang="en-US" dirty="0"/>
              <a:t> </a:t>
            </a:r>
            <a:r>
              <a:rPr kumimoji="1" lang="en-US" altLang="zh-CN" dirty="0"/>
              <a:t>formulas,</a:t>
            </a:r>
            <a:r>
              <a:rPr kumimoji="1" lang="zh-CN" altLang="en-US" dirty="0"/>
              <a:t> </a:t>
            </a:r>
            <a:r>
              <a:rPr kumimoji="1" lang="en-US" altLang="zh-CN" dirty="0"/>
              <a:t>M_l1</a:t>
            </a:r>
            <a:r>
              <a:rPr kumimoji="1" lang="zh-CN" altLang="en-US" dirty="0"/>
              <a:t> </a:t>
            </a:r>
            <a:r>
              <a:rPr kumimoji="1" lang="en-US" altLang="zh-CN" dirty="0"/>
              <a:t>denotes</a:t>
            </a:r>
            <a:r>
              <a:rPr kumimoji="1" lang="zh-CN" altLang="en-US" dirty="0"/>
              <a:t> </a:t>
            </a:r>
            <a:r>
              <a:rPr kumimoji="1" lang="en-US" altLang="zh-CN" dirty="0"/>
              <a:t>the</a:t>
            </a:r>
            <a:r>
              <a:rPr kumimoji="1" lang="zh-CN" altLang="en-US" dirty="0"/>
              <a:t> </a:t>
            </a:r>
            <a:r>
              <a:rPr kumimoji="1" lang="en-US" altLang="zh-CN" dirty="0"/>
              <a:t>monolingual</a:t>
            </a:r>
            <a:r>
              <a:rPr kumimoji="1" lang="zh-CN" altLang="en-US" dirty="0"/>
              <a:t> </a:t>
            </a:r>
            <a:r>
              <a:rPr kumimoji="1" lang="en-US" altLang="zh-CN" dirty="0"/>
              <a:t>word</a:t>
            </a:r>
            <a:r>
              <a:rPr kumimoji="1" lang="zh-CN" altLang="en-US" dirty="0"/>
              <a:t> </a:t>
            </a:r>
            <a:r>
              <a:rPr kumimoji="1" lang="en-US" altLang="zh-CN" dirty="0" err="1"/>
              <a:t>embeddings</a:t>
            </a:r>
            <a:r>
              <a:rPr kumimoji="1" lang="zh-CN" altLang="en-US" dirty="0"/>
              <a:t> </a:t>
            </a:r>
            <a:r>
              <a:rPr kumimoji="1" lang="en-US" altLang="zh-CN" dirty="0"/>
              <a:t>for</a:t>
            </a:r>
            <a:r>
              <a:rPr kumimoji="1" lang="zh-CN" altLang="en-US" dirty="0"/>
              <a:t> </a:t>
            </a:r>
            <a:r>
              <a:rPr kumimoji="1" lang="en-US" altLang="zh-CN" dirty="0"/>
              <a:t>language</a:t>
            </a:r>
            <a:r>
              <a:rPr kumimoji="1" lang="zh-CN" altLang="en-US" dirty="0"/>
              <a:t> </a:t>
            </a:r>
            <a:r>
              <a:rPr kumimoji="1" lang="en-US" altLang="zh-CN" dirty="0"/>
              <a:t>l1,</a:t>
            </a:r>
            <a:r>
              <a:rPr kumimoji="1" lang="zh-CN" altLang="en-US" dirty="0"/>
              <a:t> </a:t>
            </a:r>
            <a:r>
              <a:rPr kumimoji="1" lang="en-US" altLang="zh-CN" dirty="0"/>
              <a:t>M_l2</a:t>
            </a:r>
            <a:r>
              <a:rPr kumimoji="1" lang="zh-CN" altLang="en-US" dirty="0"/>
              <a:t> </a:t>
            </a:r>
            <a:r>
              <a:rPr kumimoji="1" lang="en-US" altLang="zh-CN" dirty="0"/>
              <a:t>denotes</a:t>
            </a:r>
            <a:r>
              <a:rPr kumimoji="1" lang="zh-CN" altLang="en-US" dirty="0"/>
              <a:t> </a:t>
            </a:r>
            <a:r>
              <a:rPr kumimoji="1" lang="en-US" altLang="zh-CN" dirty="0"/>
              <a:t>the</a:t>
            </a:r>
            <a:r>
              <a:rPr kumimoji="1" lang="zh-CN" altLang="en-US" dirty="0"/>
              <a:t> </a:t>
            </a:r>
            <a:r>
              <a:rPr kumimoji="1" lang="en-US" altLang="zh-CN" dirty="0"/>
              <a:t>monolingual</a:t>
            </a:r>
            <a:r>
              <a:rPr kumimoji="1" lang="zh-CN" altLang="en-US" dirty="0"/>
              <a:t> </a:t>
            </a:r>
            <a:r>
              <a:rPr kumimoji="1" lang="en-US" altLang="zh-CN" dirty="0"/>
              <a:t>word</a:t>
            </a:r>
            <a:r>
              <a:rPr kumimoji="1" lang="zh-CN" altLang="en-US" dirty="0"/>
              <a:t> </a:t>
            </a:r>
            <a:r>
              <a:rPr kumimoji="1" lang="en-US" altLang="zh-CN" dirty="0" err="1"/>
              <a:t>embeddings</a:t>
            </a:r>
            <a:r>
              <a:rPr kumimoji="1" lang="zh-CN" altLang="en-US" dirty="0"/>
              <a:t> </a:t>
            </a:r>
            <a:r>
              <a:rPr kumimoji="1" lang="en-US" altLang="zh-CN" dirty="0"/>
              <a:t>for</a:t>
            </a:r>
            <a:r>
              <a:rPr kumimoji="1" lang="zh-CN" altLang="en-US" dirty="0"/>
              <a:t> </a:t>
            </a:r>
            <a:r>
              <a:rPr kumimoji="1" lang="en-US" altLang="zh-CN" dirty="0"/>
              <a:t>language</a:t>
            </a:r>
            <a:r>
              <a:rPr kumimoji="1" lang="zh-CN" altLang="en-US" dirty="0"/>
              <a:t> </a:t>
            </a:r>
            <a:r>
              <a:rPr kumimoji="1" lang="en-US" altLang="zh-CN" dirty="0"/>
              <a:t>l2,</a:t>
            </a:r>
            <a:r>
              <a:rPr kumimoji="1" lang="zh-CN" altLang="en-US" dirty="0"/>
              <a:t> </a:t>
            </a:r>
            <a:r>
              <a:rPr kumimoji="1" lang="en-US" altLang="zh-CN" dirty="0"/>
              <a:t>C_l1</a:t>
            </a:r>
            <a:r>
              <a:rPr kumimoji="1" lang="zh-CN" altLang="en-US" dirty="0"/>
              <a:t> </a:t>
            </a:r>
            <a:r>
              <a:rPr kumimoji="1" lang="en-US" altLang="zh-CN" dirty="0"/>
              <a:t>denotes</a:t>
            </a:r>
            <a:r>
              <a:rPr kumimoji="1" lang="zh-CN" altLang="en-US" dirty="0"/>
              <a:t> </a:t>
            </a:r>
            <a:r>
              <a:rPr kumimoji="1" lang="en-US" altLang="zh-CN" dirty="0"/>
              <a:t>neighboring</a:t>
            </a:r>
            <a:r>
              <a:rPr kumimoji="1" lang="zh-CN" altLang="en-US" dirty="0"/>
              <a:t> </a:t>
            </a:r>
            <a:r>
              <a:rPr kumimoji="1" lang="en-US" altLang="zh-CN" dirty="0"/>
              <a:t>word</a:t>
            </a:r>
            <a:r>
              <a:rPr kumimoji="1" lang="zh-CN" altLang="en-US" dirty="0"/>
              <a:t> </a:t>
            </a:r>
            <a:r>
              <a:rPr kumimoji="1" lang="en-US" altLang="zh-CN" dirty="0" err="1"/>
              <a:t>embeddings</a:t>
            </a:r>
            <a:r>
              <a:rPr kumimoji="1" lang="zh-CN" altLang="en-US" dirty="0"/>
              <a:t> </a:t>
            </a:r>
            <a:r>
              <a:rPr kumimoji="1" lang="en-US" altLang="zh-CN" dirty="0"/>
              <a:t>for</a:t>
            </a:r>
            <a:r>
              <a:rPr kumimoji="1" lang="zh-CN" altLang="en-US" dirty="0"/>
              <a:t> </a:t>
            </a:r>
            <a:r>
              <a:rPr kumimoji="1" lang="en-US" altLang="zh-CN" dirty="0"/>
              <a:t>l1.</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two</a:t>
            </a:r>
            <a:r>
              <a:rPr kumimoji="1" lang="zh-CN" altLang="en-US" dirty="0"/>
              <a:t> </a:t>
            </a:r>
            <a:r>
              <a:rPr kumimoji="1" lang="en-US" altLang="zh-CN" dirty="0"/>
              <a:t>sets</a:t>
            </a:r>
            <a:r>
              <a:rPr kumimoji="1" lang="zh-CN" altLang="en-US" dirty="0"/>
              <a:t> </a:t>
            </a:r>
            <a:r>
              <a:rPr kumimoji="1" lang="en-US" altLang="zh-CN" dirty="0"/>
              <a:t>of</a:t>
            </a:r>
            <a:r>
              <a:rPr kumimoji="1" lang="zh-CN" altLang="en-US" dirty="0"/>
              <a:t> </a:t>
            </a:r>
            <a:r>
              <a:rPr kumimoji="1" lang="en-US" altLang="zh-CN" dirty="0"/>
              <a:t>projection</a:t>
            </a:r>
            <a:r>
              <a:rPr kumimoji="1" lang="zh-CN" altLang="en-US" dirty="0"/>
              <a:t> </a:t>
            </a:r>
            <a:r>
              <a:rPr kumimoji="1" lang="en-US" altLang="zh-CN" dirty="0"/>
              <a:t>functions</a:t>
            </a:r>
            <a:r>
              <a:rPr kumimoji="1" lang="zh-CN" altLang="en-US" dirty="0"/>
              <a:t> </a:t>
            </a:r>
            <a:r>
              <a:rPr kumimoji="1" lang="en-US" altLang="zh-CN" dirty="0" err="1"/>
              <a:t>W_l</a:t>
            </a:r>
            <a:r>
              <a:rPr kumimoji="1" lang="en-US" altLang="zh-CN" dirty="0"/>
              <a:t>,</a:t>
            </a:r>
            <a:r>
              <a:rPr kumimoji="1" lang="zh-CN" altLang="en-US" dirty="0"/>
              <a:t> </a:t>
            </a:r>
            <a:r>
              <a:rPr kumimoji="1" lang="en-US" altLang="zh-CN" dirty="0" err="1"/>
              <a:t>U_l</a:t>
            </a:r>
            <a:r>
              <a:rPr kumimoji="1" lang="zh-CN" altLang="en-US" dirty="0"/>
              <a:t> </a:t>
            </a:r>
            <a:r>
              <a:rPr kumimoji="1" lang="en-US" altLang="zh-CN" dirty="0"/>
              <a:t>to</a:t>
            </a:r>
            <a:r>
              <a:rPr kumimoji="1" lang="zh-CN" altLang="en-US" dirty="0"/>
              <a:t> </a:t>
            </a:r>
            <a:r>
              <a:rPr kumimoji="1" lang="en-US" altLang="zh-CN" dirty="0"/>
              <a:t>incorporate</a:t>
            </a:r>
            <a:r>
              <a:rPr kumimoji="1" lang="zh-CN" altLang="en-US" dirty="0"/>
              <a:t> </a:t>
            </a:r>
            <a:r>
              <a:rPr kumimoji="1" lang="en-US" altLang="zh-CN" dirty="0"/>
              <a:t>monolingual</a:t>
            </a:r>
            <a:r>
              <a:rPr kumimoji="1" lang="zh-CN" altLang="en-US" dirty="0"/>
              <a:t> </a:t>
            </a:r>
            <a:r>
              <a:rPr kumimoji="1" lang="en-US" altLang="zh-CN" dirty="0"/>
              <a:t>neighbor</a:t>
            </a:r>
            <a:r>
              <a:rPr kumimoji="1" lang="zh-CN" altLang="en-US" dirty="0"/>
              <a:t> </a:t>
            </a:r>
            <a:r>
              <a:rPr kumimoji="1" lang="en-US" altLang="zh-CN" dirty="0"/>
              <a:t>word</a:t>
            </a:r>
            <a:r>
              <a:rPr kumimoji="1" lang="zh-CN" altLang="en-US" dirty="0"/>
              <a:t> </a:t>
            </a:r>
            <a:r>
              <a:rPr kumimoji="1" lang="en-US" altLang="zh-CN" dirty="0"/>
              <a:t>information</a:t>
            </a:r>
            <a:r>
              <a:rPr kumimoji="1" lang="zh-CN" altLang="en-US" dirty="0"/>
              <a:t> </a:t>
            </a:r>
            <a:r>
              <a:rPr kumimoji="1" lang="en-US" altLang="zh-CN" dirty="0"/>
              <a:t>and</a:t>
            </a:r>
            <a:r>
              <a:rPr kumimoji="1" lang="zh-CN" altLang="en-US" dirty="0"/>
              <a:t> </a:t>
            </a:r>
            <a:r>
              <a:rPr kumimoji="1" lang="en-US" altLang="zh-CN" dirty="0"/>
              <a:t>project</a:t>
            </a:r>
            <a:r>
              <a:rPr kumimoji="1" lang="zh-CN" altLang="en-US" dirty="0"/>
              <a:t> </a:t>
            </a:r>
            <a:r>
              <a:rPr kumimoji="1" lang="en-US" altLang="zh-CN" dirty="0"/>
              <a:t>them</a:t>
            </a:r>
            <a:r>
              <a:rPr kumimoji="1" lang="zh-CN" altLang="en-US" dirty="0"/>
              <a:t> </a:t>
            </a:r>
            <a:r>
              <a:rPr kumimoji="1" lang="en-US" altLang="zh-CN" dirty="0"/>
              <a:t>into</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H.</a:t>
            </a:r>
            <a:r>
              <a:rPr kumimoji="1" lang="zh-CN" altLang="en-US" dirty="0"/>
              <a:t> </a:t>
            </a:r>
            <a:r>
              <a:rPr kumimoji="1" lang="en-US" altLang="zh-CN" dirty="0"/>
              <a:t>Then,</a:t>
            </a:r>
            <a:r>
              <a:rPr kumimoji="1" lang="zh-CN" altLang="en-US" dirty="0"/>
              <a:t> </a:t>
            </a:r>
            <a:r>
              <a:rPr kumimoji="1" lang="en-US" altLang="zh-CN" dirty="0"/>
              <a:t>we</a:t>
            </a:r>
            <a:r>
              <a:rPr kumimoji="1" lang="zh-CN" altLang="en-US" dirty="0"/>
              <a:t> </a:t>
            </a:r>
            <a:r>
              <a:rPr kumimoji="1" lang="en-US" altLang="zh-CN" dirty="0"/>
              <a:t>reconstruct</a:t>
            </a:r>
            <a:r>
              <a:rPr kumimoji="1" lang="zh-CN" altLang="en-US" dirty="0"/>
              <a:t> </a:t>
            </a:r>
            <a:r>
              <a:rPr kumimoji="1" lang="en-US" altLang="zh-CN" dirty="0"/>
              <a:t>each</a:t>
            </a:r>
            <a:r>
              <a:rPr kumimoji="1" lang="zh-CN" altLang="en-US" dirty="0"/>
              <a:t> </a:t>
            </a:r>
            <a:r>
              <a:rPr kumimoji="1" lang="en-US" altLang="zh-CN" dirty="0"/>
              <a:t>monolingual</a:t>
            </a:r>
            <a:r>
              <a:rPr kumimoji="1" lang="zh-CN" altLang="en-US" dirty="0"/>
              <a:t> </a:t>
            </a:r>
            <a:r>
              <a:rPr kumimoji="1" lang="en-US" altLang="zh-CN" dirty="0"/>
              <a:t>word</a:t>
            </a:r>
            <a:r>
              <a:rPr kumimoji="1" lang="zh-CN" altLang="en-US" dirty="0"/>
              <a:t> </a:t>
            </a:r>
            <a:r>
              <a:rPr kumimoji="1" lang="en-US" altLang="zh-CN" dirty="0"/>
              <a:t>embedding</a:t>
            </a:r>
            <a:r>
              <a:rPr kumimoji="1" lang="zh-CN" altLang="en-US" dirty="0"/>
              <a:t> </a:t>
            </a:r>
            <a:r>
              <a:rPr kumimoji="1" lang="en-US" altLang="zh-CN" dirty="0"/>
              <a:t>and</a:t>
            </a:r>
            <a:r>
              <a:rPr kumimoji="1" lang="zh-CN" altLang="en-US" dirty="0"/>
              <a:t> </a:t>
            </a:r>
            <a:r>
              <a:rPr kumimoji="1" lang="en-US" altLang="zh-CN" dirty="0"/>
              <a:t>monolingual</a:t>
            </a:r>
            <a:r>
              <a:rPr kumimoji="1" lang="zh-CN" altLang="en-US" dirty="0"/>
              <a:t> </a:t>
            </a:r>
            <a:r>
              <a:rPr kumimoji="1" lang="en-US" altLang="zh-CN" dirty="0"/>
              <a:t>neighbor</a:t>
            </a:r>
            <a:r>
              <a:rPr kumimoji="1" lang="zh-CN" altLang="en-US" dirty="0"/>
              <a:t> </a:t>
            </a:r>
            <a:r>
              <a:rPr kumimoji="1" lang="en-US" altLang="zh-CN" dirty="0"/>
              <a:t>cluster</a:t>
            </a:r>
            <a:r>
              <a:rPr kumimoji="1" lang="zh-CN" altLang="en-US" dirty="0"/>
              <a:t> </a:t>
            </a:r>
            <a:r>
              <a:rPr kumimoji="1" lang="en-US" altLang="zh-CN" dirty="0"/>
              <a:t>embedding</a:t>
            </a:r>
            <a:r>
              <a:rPr kumimoji="1" lang="zh-CN" altLang="en-US" dirty="0"/>
              <a:t> </a:t>
            </a:r>
            <a:r>
              <a:rPr kumimoji="1" lang="en-US" altLang="zh-CN" dirty="0"/>
              <a:t>using</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projection</a:t>
            </a:r>
            <a:r>
              <a:rPr kumimoji="1" lang="zh-CN" altLang="en-US" dirty="0"/>
              <a:t> </a:t>
            </a:r>
            <a:r>
              <a:rPr kumimoji="1" lang="en-US" altLang="zh-CN" dirty="0"/>
              <a:t>functions.</a:t>
            </a:r>
            <a:endParaRPr kumimoji="1" lang="zh-CN" altLang="en-US" dirty="0"/>
          </a:p>
        </p:txBody>
      </p:sp>
      <p:sp>
        <p:nvSpPr>
          <p:cNvPr id="4" name="幻灯片编号占位符 3"/>
          <p:cNvSpPr>
            <a:spLocks noGrp="1"/>
          </p:cNvSpPr>
          <p:nvPr>
            <p:ph type="sldNum" sz="quarter" idx="10"/>
          </p:nvPr>
        </p:nvSpPr>
        <p:spPr/>
        <p:txBody>
          <a:bodyPr/>
          <a:lstStyle/>
          <a:p>
            <a:fld id="{26D1A11D-A375-4457-A95F-CB659277DCE0}" type="slidenum">
              <a:rPr lang="en-US" smtClean="0"/>
              <a:pPr/>
              <a:t>79</a:t>
            </a:fld>
            <a:endParaRPr lang="en-US"/>
          </a:p>
        </p:txBody>
      </p:sp>
    </p:spTree>
    <p:extLst>
      <p:ext uri="{BB962C8B-B14F-4D97-AF65-F5344CB8AC3E}">
        <p14:creationId xmlns:p14="http://schemas.microsoft.com/office/powerpoint/2010/main" val="110169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Bilingual</a:t>
            </a:r>
            <a:r>
              <a:rPr kumimoji="1" lang="zh-CN" altLang="en-US" dirty="0"/>
              <a:t> </a:t>
            </a:r>
            <a:r>
              <a:rPr kumimoji="1" lang="en-US" altLang="zh-CN" dirty="0"/>
              <a:t>word</a:t>
            </a:r>
            <a:r>
              <a:rPr kumimoji="1" lang="zh-CN" altLang="en-US" dirty="0"/>
              <a:t> </a:t>
            </a:r>
            <a:r>
              <a:rPr kumimoji="1" lang="en-US" altLang="zh-CN" dirty="0"/>
              <a:t>alignment</a:t>
            </a:r>
            <a:r>
              <a:rPr kumimoji="1" lang="zh-CN" altLang="en-US" dirty="0"/>
              <a:t> </a:t>
            </a:r>
            <a:r>
              <a:rPr kumimoji="1" lang="en-US" altLang="zh-CN" dirty="0"/>
              <a:t>is</a:t>
            </a:r>
            <a:r>
              <a:rPr kumimoji="1" lang="zh-CN" altLang="en-US" dirty="0"/>
              <a:t> </a:t>
            </a:r>
            <a:r>
              <a:rPr kumimoji="1" lang="en-US" altLang="zh-CN" dirty="0"/>
              <a:t>not</a:t>
            </a:r>
            <a:r>
              <a:rPr kumimoji="1" lang="zh-CN" altLang="en-US" dirty="0"/>
              <a:t> </a:t>
            </a:r>
            <a:r>
              <a:rPr kumimoji="1" lang="en-US" altLang="zh-CN" dirty="0"/>
              <a:t>always</a:t>
            </a:r>
            <a:r>
              <a:rPr kumimoji="1" lang="zh-CN" altLang="en-US" dirty="0"/>
              <a:t> </a:t>
            </a:r>
            <a:r>
              <a:rPr kumimoji="1" lang="en-US" altLang="zh-CN" dirty="0"/>
              <a:t>enough.</a:t>
            </a:r>
            <a:r>
              <a:rPr kumimoji="1" lang="zh-CN" altLang="en-US" dirty="0"/>
              <a:t> </a:t>
            </a:r>
            <a:r>
              <a:rPr kumimoji="1" lang="en-US" altLang="zh-CN" dirty="0"/>
              <a:t>They</a:t>
            </a:r>
            <a:r>
              <a:rPr kumimoji="1" lang="zh-CN" altLang="en-US" dirty="0"/>
              <a:t> </a:t>
            </a:r>
            <a:r>
              <a:rPr kumimoji="1" lang="en-US" altLang="zh-CN" dirty="0"/>
              <a:t>found</a:t>
            </a:r>
            <a:r>
              <a:rPr kumimoji="1" lang="zh-CN" altLang="en-US" dirty="0"/>
              <a:t> </a:t>
            </a:r>
            <a:r>
              <a:rPr kumimoji="1" lang="en-US" altLang="zh-CN" dirty="0"/>
              <a:t>that</a:t>
            </a:r>
            <a:r>
              <a:rPr kumimoji="1" lang="zh-CN" altLang="en-US" dirty="0"/>
              <a:t> </a:t>
            </a:r>
            <a:r>
              <a:rPr kumimoji="1" lang="en-US" altLang="zh-CN" dirty="0"/>
              <a:t>many</a:t>
            </a:r>
            <a:r>
              <a:rPr kumimoji="1" lang="zh-CN" altLang="en-US" dirty="0"/>
              <a:t> </a:t>
            </a:r>
            <a:r>
              <a:rPr kumimoji="1" lang="en-US" altLang="zh-CN" dirty="0"/>
              <a:t>related</a:t>
            </a:r>
            <a:r>
              <a:rPr kumimoji="1" lang="zh-CN" altLang="en-US" dirty="0"/>
              <a:t> </a:t>
            </a:r>
            <a:r>
              <a:rPr kumimoji="1" lang="en-US" altLang="zh-CN" dirty="0"/>
              <a:t>languages</a:t>
            </a:r>
            <a:r>
              <a:rPr kumimoji="1" lang="zh-CN" altLang="en-US" dirty="0"/>
              <a:t> </a:t>
            </a:r>
            <a:r>
              <a:rPr kumimoji="1" lang="en-US" altLang="zh-CN" dirty="0"/>
              <a:t>share</a:t>
            </a:r>
            <a:r>
              <a:rPr kumimoji="1" lang="zh-CN" altLang="en-US" dirty="0"/>
              <a:t> </a:t>
            </a:r>
            <a:r>
              <a:rPr kumimoji="1" lang="en-US" altLang="zh-CN" dirty="0"/>
              <a:t>very</a:t>
            </a:r>
            <a:r>
              <a:rPr kumimoji="1" lang="zh-CN" altLang="en-US" dirty="0"/>
              <a:t> </a:t>
            </a:r>
            <a:r>
              <a:rPr kumimoji="1" lang="en-US" altLang="zh-CN" dirty="0"/>
              <a:t>similar</a:t>
            </a:r>
            <a:r>
              <a:rPr kumimoji="1" lang="zh-CN" altLang="en-US" dirty="0"/>
              <a:t> </a:t>
            </a:r>
            <a:r>
              <a:rPr kumimoji="1" lang="en-US" altLang="zh-CN" dirty="0"/>
              <a:t>character</a:t>
            </a:r>
            <a:r>
              <a:rPr kumimoji="1" lang="zh-CN" altLang="en-US" dirty="0"/>
              <a:t> </a:t>
            </a:r>
            <a:r>
              <a:rPr kumimoji="1" lang="en-US" altLang="zh-CN" dirty="0"/>
              <a:t>set,</a:t>
            </a:r>
            <a:r>
              <a:rPr kumimoji="1" lang="zh-CN" altLang="en-US" dirty="0"/>
              <a:t> </a:t>
            </a:r>
            <a:r>
              <a:rPr kumimoji="1" lang="en-US" altLang="zh-CN" dirty="0"/>
              <a:t>and</a:t>
            </a:r>
            <a:r>
              <a:rPr kumimoji="1" lang="zh-CN" altLang="en-US" dirty="0"/>
              <a:t> </a:t>
            </a:r>
            <a:r>
              <a:rPr kumimoji="1" lang="en-US" altLang="zh-CN" dirty="0"/>
              <a:t>many</a:t>
            </a:r>
            <a:r>
              <a:rPr kumimoji="1" lang="zh-CN" altLang="en-US" dirty="0"/>
              <a:t> </a:t>
            </a:r>
            <a:r>
              <a:rPr kumimoji="1" lang="en-US" altLang="zh-CN" dirty="0"/>
              <a:t>words</a:t>
            </a:r>
            <a:r>
              <a:rPr kumimoji="1" lang="zh-CN" altLang="en-US" dirty="0"/>
              <a:t> </a:t>
            </a:r>
            <a:r>
              <a:rPr kumimoji="1" lang="en-US" altLang="zh-CN" dirty="0"/>
              <a:t>that</a:t>
            </a:r>
            <a:r>
              <a:rPr kumimoji="1" lang="zh-CN" altLang="en-US" dirty="0"/>
              <a:t> </a:t>
            </a:r>
            <a:r>
              <a:rPr kumimoji="1" lang="en-US" altLang="zh-CN" dirty="0"/>
              <a:t>refer</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concept</a:t>
            </a:r>
            <a:r>
              <a:rPr kumimoji="1" lang="zh-CN" altLang="en-US" dirty="0"/>
              <a:t> </a:t>
            </a:r>
            <a:r>
              <a:rPr kumimoji="1" lang="en-US" altLang="zh-CN" dirty="0"/>
              <a:t>share</a:t>
            </a:r>
            <a:r>
              <a:rPr kumimoji="1" lang="zh-CN" altLang="en-US" dirty="0"/>
              <a:t> </a:t>
            </a:r>
            <a:r>
              <a:rPr kumimoji="1" lang="en-US" altLang="zh-CN" dirty="0"/>
              <a:t>similar</a:t>
            </a:r>
            <a:r>
              <a:rPr kumimoji="1" lang="zh-CN" altLang="en-US" dirty="0"/>
              <a:t> </a:t>
            </a:r>
            <a:r>
              <a:rPr kumimoji="1" lang="en-US" altLang="zh-CN" dirty="0"/>
              <a:t>compositional</a:t>
            </a:r>
            <a:r>
              <a:rPr kumimoji="1" lang="zh-CN" altLang="en-US" dirty="0"/>
              <a:t> </a:t>
            </a:r>
            <a:r>
              <a:rPr kumimoji="1" lang="en-US" altLang="zh-CN" dirty="0"/>
              <a:t>characters</a:t>
            </a:r>
            <a:r>
              <a:rPr kumimoji="1" lang="zh-CN" altLang="en-US" dirty="0"/>
              <a:t> </a:t>
            </a:r>
            <a:r>
              <a:rPr kumimoji="1" lang="en-US" altLang="zh-CN" dirty="0"/>
              <a:t>or</a:t>
            </a:r>
            <a:r>
              <a:rPr kumimoji="1" lang="zh-CN" altLang="en-US" dirty="0"/>
              <a:t> </a:t>
            </a:r>
            <a:r>
              <a:rPr kumimoji="1" lang="en-US" altLang="zh-CN" dirty="0"/>
              <a:t>patterns.</a:t>
            </a:r>
            <a:r>
              <a:rPr kumimoji="1" lang="zh-CN" altLang="en-US" dirty="0"/>
              <a:t> </a:t>
            </a:r>
            <a:endParaRPr kumimoji="1" lang="en-US" altLang="zh-CN" dirty="0"/>
          </a:p>
          <a:p>
            <a:endParaRPr kumimoji="1" lang="en-US" altLang="zh-CN" dirty="0"/>
          </a:p>
          <a:p>
            <a:r>
              <a:rPr kumimoji="1" lang="en-US" altLang="zh-CN" dirty="0"/>
              <a:t>So</a:t>
            </a:r>
            <a:r>
              <a:rPr kumimoji="1" lang="zh-CN" altLang="en-US" dirty="0"/>
              <a:t> </a:t>
            </a:r>
            <a:r>
              <a:rPr kumimoji="1" lang="en-US" altLang="zh-CN" dirty="0"/>
              <a:t>they</a:t>
            </a:r>
            <a:r>
              <a:rPr kumimoji="1" lang="zh-CN" altLang="en-US" dirty="0"/>
              <a:t> </a:t>
            </a:r>
            <a:r>
              <a:rPr kumimoji="1" lang="en-US" altLang="zh-CN" dirty="0"/>
              <a:t>introduce</a:t>
            </a:r>
            <a:r>
              <a:rPr kumimoji="1" lang="zh-CN" altLang="en-US" dirty="0"/>
              <a:t> </a:t>
            </a:r>
            <a:r>
              <a:rPr kumimoji="1" lang="en-US" altLang="zh-CN" dirty="0"/>
              <a:t>character-level</a:t>
            </a:r>
            <a:r>
              <a:rPr kumimoji="1" lang="zh-CN" altLang="en-US" dirty="0"/>
              <a:t> </a:t>
            </a:r>
            <a:r>
              <a:rPr kumimoji="1" lang="en-US" altLang="zh-CN" dirty="0"/>
              <a:t>alignment.</a:t>
            </a:r>
            <a:r>
              <a:rPr kumimoji="1" lang="zh-CN" altLang="en-US" dirty="0"/>
              <a:t> </a:t>
            </a:r>
            <a:endParaRPr kumimoji="1" lang="en-US" altLang="zh-CN" dirty="0"/>
          </a:p>
          <a:p>
            <a:endParaRPr kumimoji="1" lang="en-US" altLang="zh-CN" dirty="0"/>
          </a:p>
          <a:p>
            <a:r>
              <a:rPr kumimoji="1" lang="en-US" altLang="zh-CN" dirty="0"/>
              <a:t>For</a:t>
            </a:r>
            <a:r>
              <a:rPr kumimoji="1" lang="zh-CN" altLang="en-US" dirty="0"/>
              <a:t> </a:t>
            </a:r>
            <a:r>
              <a:rPr kumimoji="1" lang="en-US" altLang="zh-CN" dirty="0"/>
              <a:t>each</a:t>
            </a:r>
            <a:r>
              <a:rPr kumimoji="1" lang="zh-CN" altLang="en-US" dirty="0"/>
              <a:t> </a:t>
            </a:r>
            <a:r>
              <a:rPr kumimoji="1" lang="en-US" altLang="zh-CN" dirty="0"/>
              <a:t>language,</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character</a:t>
            </a:r>
            <a:r>
              <a:rPr kumimoji="1" lang="zh-CN" altLang="en-US" dirty="0"/>
              <a:t>, </a:t>
            </a:r>
            <a:r>
              <a:rPr kumimoji="1" lang="en-US" altLang="zh-CN" dirty="0"/>
              <a:t>they</a:t>
            </a:r>
            <a:r>
              <a:rPr kumimoji="1" lang="zh-CN" altLang="en-US" dirty="0"/>
              <a:t> </a:t>
            </a:r>
            <a:r>
              <a:rPr kumimoji="1" lang="en-US" altLang="zh-CN" dirty="0"/>
              <a:t>average</a:t>
            </a:r>
            <a:r>
              <a:rPr kumimoji="1" lang="zh-CN" altLang="en-US" dirty="0"/>
              <a:t> </a:t>
            </a:r>
            <a:r>
              <a:rPr kumimoji="1" lang="en-US" altLang="zh-CN" dirty="0"/>
              <a:t>the</a:t>
            </a:r>
            <a:r>
              <a:rPr kumimoji="1" lang="zh-CN" altLang="en-US" dirty="0"/>
              <a:t> </a:t>
            </a:r>
            <a:r>
              <a:rPr kumimoji="1" lang="en-US" altLang="zh-CN" dirty="0" err="1"/>
              <a:t>embeddings</a:t>
            </a:r>
            <a:r>
              <a:rPr kumimoji="1" lang="zh-CN" altLang="en-US" dirty="0"/>
              <a:t> </a:t>
            </a:r>
            <a:r>
              <a:rPr kumimoji="1" lang="en-US" altLang="zh-CN" dirty="0"/>
              <a:t>of</a:t>
            </a:r>
            <a:r>
              <a:rPr kumimoji="1" lang="zh-CN" altLang="en-US" dirty="0"/>
              <a:t> </a:t>
            </a:r>
            <a:r>
              <a:rPr kumimoji="1" lang="en-US" altLang="zh-CN" dirty="0"/>
              <a:t>all</a:t>
            </a:r>
            <a:r>
              <a:rPr kumimoji="1" lang="zh-CN" altLang="en-US" dirty="0"/>
              <a:t> </a:t>
            </a:r>
            <a:r>
              <a:rPr kumimoji="1" lang="en-US" altLang="zh-CN" dirty="0"/>
              <a:t>words</a:t>
            </a:r>
            <a:r>
              <a:rPr kumimoji="1" lang="zh-CN" altLang="en-US" dirty="0"/>
              <a:t> </a:t>
            </a:r>
            <a:r>
              <a:rPr kumimoji="1" lang="en-US" altLang="zh-CN" dirty="0"/>
              <a:t>which</a:t>
            </a:r>
            <a:r>
              <a:rPr kumimoji="1" lang="zh-CN" altLang="en-US" dirty="0"/>
              <a:t> </a:t>
            </a:r>
            <a:r>
              <a:rPr kumimoji="1" lang="en-US" altLang="zh-CN" dirty="0"/>
              <a:t>contain</a:t>
            </a:r>
            <a:r>
              <a:rPr kumimoji="1" lang="zh-CN" altLang="en-US" dirty="0"/>
              <a:t> </a:t>
            </a:r>
            <a:r>
              <a:rPr kumimoji="1" lang="en-US" altLang="zh-CN" dirty="0"/>
              <a:t>this</a:t>
            </a:r>
            <a:r>
              <a:rPr kumimoji="1" lang="zh-CN" altLang="en-US" dirty="0"/>
              <a:t> </a:t>
            </a:r>
            <a:r>
              <a:rPr kumimoji="1" lang="en-US" altLang="zh-CN" dirty="0"/>
              <a:t>character</a:t>
            </a:r>
            <a:r>
              <a:rPr kumimoji="1" lang="zh-CN" altLang="en-US" dirty="0"/>
              <a:t> </a:t>
            </a:r>
            <a:r>
              <a:rPr kumimoji="1" lang="en-US" altLang="zh-CN" dirty="0"/>
              <a:t>to</a:t>
            </a:r>
            <a:r>
              <a:rPr kumimoji="1" lang="zh-CN" altLang="en-US" dirty="0"/>
              <a:t> </a:t>
            </a:r>
            <a:r>
              <a:rPr kumimoji="1" lang="en-US" altLang="zh-CN" dirty="0"/>
              <a:t>initialize</a:t>
            </a:r>
            <a:r>
              <a:rPr kumimoji="1" lang="zh-CN" altLang="en-US" dirty="0"/>
              <a:t> </a:t>
            </a:r>
            <a:r>
              <a:rPr kumimoji="1" lang="en-US" altLang="zh-CN" dirty="0"/>
              <a:t>the</a:t>
            </a:r>
            <a:r>
              <a:rPr kumimoji="1" lang="zh-CN" altLang="en-US" dirty="0"/>
              <a:t> </a:t>
            </a:r>
            <a:r>
              <a:rPr kumimoji="1" lang="en-US" altLang="zh-CN" dirty="0"/>
              <a:t>character’s</a:t>
            </a:r>
            <a:r>
              <a:rPr kumimoji="1" lang="zh-CN" altLang="en-US" dirty="0"/>
              <a:t> </a:t>
            </a:r>
            <a:r>
              <a:rPr kumimoji="1" lang="en-US" altLang="zh-CN" dirty="0"/>
              <a:t>vector</a:t>
            </a:r>
            <a:r>
              <a:rPr kumimoji="1" lang="zh-CN" altLang="en-US" dirty="0"/>
              <a:t> </a:t>
            </a:r>
            <a:r>
              <a:rPr kumimoji="1" lang="en-US" altLang="zh-CN" dirty="0"/>
              <a:t>representation.</a:t>
            </a:r>
            <a:r>
              <a:rPr kumimoji="1" lang="zh-CN" altLang="en-US" dirty="0"/>
              <a:t> </a:t>
            </a:r>
            <a:r>
              <a:rPr kumimoji="1" lang="en-US" altLang="zh-CN" dirty="0"/>
              <a:t>Then</a:t>
            </a:r>
            <a:r>
              <a:rPr kumimoji="1" lang="zh-CN" altLang="en-US" dirty="0"/>
              <a:t> </a:t>
            </a:r>
            <a:r>
              <a:rPr kumimoji="1" lang="en-US" altLang="zh-CN" dirty="0"/>
              <a:t>they</a:t>
            </a:r>
            <a:r>
              <a:rPr kumimoji="1" lang="zh-CN" altLang="en-US" dirty="0"/>
              <a:t> </a:t>
            </a:r>
            <a:r>
              <a:rPr kumimoji="1" lang="en-US" altLang="zh-CN" dirty="0"/>
              <a:t>use</a:t>
            </a:r>
            <a:r>
              <a:rPr kumimoji="1" lang="zh-CN" altLang="en-US" dirty="0"/>
              <a:t> </a:t>
            </a:r>
            <a:r>
              <a:rPr kumimoji="1" lang="en-US" altLang="zh-CN" dirty="0"/>
              <a:t>language</a:t>
            </a:r>
            <a:r>
              <a:rPr kumimoji="1" lang="zh-CN" altLang="en-US" dirty="0"/>
              <a:t> </a:t>
            </a:r>
            <a:r>
              <a:rPr kumimoji="1" lang="en-US" altLang="zh-CN" dirty="0"/>
              <a:t>independent</a:t>
            </a:r>
            <a:r>
              <a:rPr kumimoji="1" lang="zh-CN" altLang="en-US" dirty="0"/>
              <a:t> </a:t>
            </a:r>
            <a:r>
              <a:rPr kumimoji="1" lang="en-US" altLang="zh-CN" dirty="0"/>
              <a:t>CNN</a:t>
            </a:r>
            <a:r>
              <a:rPr kumimoji="1" lang="zh-CN" altLang="en-US" dirty="0"/>
              <a:t> </a:t>
            </a:r>
            <a:r>
              <a:rPr kumimoji="1" lang="en-US" altLang="zh-CN" dirty="0"/>
              <a:t>to</a:t>
            </a:r>
            <a:r>
              <a:rPr kumimoji="1" lang="zh-CN" altLang="en-US" dirty="0"/>
              <a:t> </a:t>
            </a:r>
            <a:r>
              <a:rPr kumimoji="1" lang="en-US" altLang="zh-CN" dirty="0"/>
              <a:t>compose</a:t>
            </a:r>
            <a:r>
              <a:rPr kumimoji="1" lang="zh-CN" altLang="en-US" dirty="0"/>
              <a:t> </a:t>
            </a:r>
            <a:r>
              <a:rPr kumimoji="1" lang="en-US" altLang="zh-CN" dirty="0"/>
              <a:t>word</a:t>
            </a:r>
            <a:r>
              <a:rPr kumimoji="1" lang="zh-CN" altLang="en-US" dirty="0"/>
              <a:t> </a:t>
            </a:r>
            <a:r>
              <a:rPr kumimoji="1" lang="en-US" altLang="zh-CN" dirty="0" err="1"/>
              <a:t>embeddings</a:t>
            </a:r>
            <a:r>
              <a:rPr kumimoji="1" lang="zh-CN" altLang="en-US" dirty="0"/>
              <a:t> </a:t>
            </a:r>
            <a:r>
              <a:rPr kumimoji="1" lang="en-US" altLang="zh-CN" dirty="0"/>
              <a:t>from</a:t>
            </a:r>
            <a:r>
              <a:rPr kumimoji="1" lang="zh-CN" altLang="en-US" dirty="0"/>
              <a:t> </a:t>
            </a:r>
            <a:r>
              <a:rPr kumimoji="1" lang="en-US" altLang="zh-CN" dirty="0"/>
              <a:t>characters</a:t>
            </a:r>
            <a:r>
              <a:rPr kumimoji="1" lang="zh-CN" altLang="en-US" dirty="0"/>
              <a:t> </a:t>
            </a:r>
            <a:r>
              <a:rPr kumimoji="1" lang="en-US" altLang="zh-CN" dirty="0"/>
              <a:t>and</a:t>
            </a:r>
            <a:r>
              <a:rPr kumimoji="1" lang="zh-CN" altLang="en-US" dirty="0"/>
              <a:t> </a:t>
            </a:r>
            <a:r>
              <a:rPr kumimoji="1" lang="en-US" altLang="zh-CN" dirty="0"/>
              <a:t>align</a:t>
            </a:r>
            <a:r>
              <a:rPr kumimoji="1" lang="zh-CN" altLang="en-US" dirty="0"/>
              <a:t> </a:t>
            </a:r>
            <a:r>
              <a:rPr kumimoji="1" lang="en-US" altLang="zh-CN" dirty="0"/>
              <a:t>these</a:t>
            </a:r>
            <a:r>
              <a:rPr kumimoji="1" lang="zh-CN" altLang="en-US" dirty="0"/>
              <a:t> </a:t>
            </a:r>
            <a:r>
              <a:rPr kumimoji="1" lang="en-US" altLang="zh-CN" dirty="0"/>
              <a:t>word</a:t>
            </a:r>
            <a:r>
              <a:rPr kumimoji="1" lang="zh-CN" altLang="en-US" dirty="0"/>
              <a:t> </a:t>
            </a:r>
            <a:r>
              <a:rPr kumimoji="1" lang="en-US" altLang="zh-CN" dirty="0"/>
              <a:t>representations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a:t>
            </a:r>
            <a:r>
              <a:rPr lang="en-US" sz="1200" b="0" i="0" kern="1200" dirty="0">
                <a:solidFill>
                  <a:schemeClr val="tx1"/>
                </a:solidFill>
                <a:effectLst/>
                <a:latin typeface="+mn-lt"/>
                <a:ea typeface="+mn-ea"/>
                <a:cs typeface="+mn-cs"/>
              </a:rPr>
              <a:t>Means use a language-independent CNN to learn word-level embeddings from character-level embeddings)</a:t>
            </a:r>
            <a:endParaRPr kumimoji="1" lang="en-US" altLang="zh-CN" dirty="0"/>
          </a:p>
          <a:p>
            <a:endParaRPr kumimoji="1" lang="en-US" altLang="zh-CN" dirty="0"/>
          </a:p>
          <a:p>
            <a:r>
              <a:rPr kumimoji="1" lang="en-US" altLang="zh-CN" dirty="0"/>
              <a:t>They</a:t>
            </a:r>
            <a:r>
              <a:rPr kumimoji="1" lang="zh-CN" altLang="en-US" dirty="0"/>
              <a:t> </a:t>
            </a:r>
            <a:r>
              <a:rPr kumimoji="1" lang="en-US" altLang="zh-CN" dirty="0"/>
              <a:t>concatenate</a:t>
            </a:r>
            <a:r>
              <a:rPr kumimoji="1" lang="zh-CN" altLang="en-US" dirty="0"/>
              <a:t> </a:t>
            </a:r>
            <a:r>
              <a:rPr kumimoji="1" lang="en-US" altLang="zh-CN" dirty="0"/>
              <a:t>these</a:t>
            </a:r>
            <a:r>
              <a:rPr kumimoji="1" lang="zh-CN" altLang="en-US" dirty="0"/>
              <a:t> </a:t>
            </a:r>
            <a:r>
              <a:rPr kumimoji="1" lang="en-US" altLang="zh-CN" dirty="0"/>
              <a:t>character</a:t>
            </a:r>
            <a:r>
              <a:rPr kumimoji="1" lang="zh-CN" altLang="en-US" dirty="0"/>
              <a:t> </a:t>
            </a:r>
            <a:r>
              <a:rPr kumimoji="1" lang="en-US" altLang="zh-CN" dirty="0"/>
              <a:t>based</a:t>
            </a:r>
            <a:r>
              <a:rPr kumimoji="1" lang="zh-CN" altLang="en-US" dirty="0"/>
              <a:t> </a:t>
            </a:r>
            <a:r>
              <a:rPr kumimoji="1" lang="en-US" altLang="zh-CN" dirty="0"/>
              <a:t>word</a:t>
            </a:r>
            <a:r>
              <a:rPr kumimoji="1" lang="zh-CN" altLang="en-US" dirty="0"/>
              <a:t> </a:t>
            </a:r>
            <a:r>
              <a:rPr kumimoji="1" lang="en-US" altLang="zh-CN" dirty="0"/>
              <a:t>representations</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projected</a:t>
            </a:r>
            <a:r>
              <a:rPr kumimoji="1" lang="zh-CN" altLang="en-US" dirty="0"/>
              <a:t> </a:t>
            </a:r>
            <a:r>
              <a:rPr kumimoji="1" lang="en-US" altLang="zh-CN" dirty="0"/>
              <a:t>word</a:t>
            </a:r>
            <a:r>
              <a:rPr kumimoji="1" lang="zh-CN" altLang="en-US" dirty="0"/>
              <a:t> </a:t>
            </a:r>
            <a:r>
              <a:rPr kumimoji="1" lang="en-US" altLang="zh-CN" dirty="0"/>
              <a:t>representations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final</a:t>
            </a:r>
            <a:r>
              <a:rPr kumimoji="1" lang="zh-CN" altLang="en-US" dirty="0"/>
              <a:t> </a:t>
            </a:r>
            <a:r>
              <a:rPr kumimoji="1" lang="en-US" altLang="zh-CN" dirty="0"/>
              <a:t>word</a:t>
            </a:r>
            <a:r>
              <a:rPr kumimoji="1" lang="zh-CN" altLang="en-US" dirty="0"/>
              <a:t> </a:t>
            </a:r>
            <a:r>
              <a:rPr kumimoji="1" lang="en-US" altLang="zh-CN" dirty="0"/>
              <a:t>representations.</a:t>
            </a:r>
          </a:p>
        </p:txBody>
      </p:sp>
      <p:sp>
        <p:nvSpPr>
          <p:cNvPr id="4" name="幻灯片编号占位符 3"/>
          <p:cNvSpPr>
            <a:spLocks noGrp="1"/>
          </p:cNvSpPr>
          <p:nvPr>
            <p:ph type="sldNum" sz="quarter" idx="10"/>
          </p:nvPr>
        </p:nvSpPr>
        <p:spPr/>
        <p:txBody>
          <a:bodyPr/>
          <a:lstStyle/>
          <a:p>
            <a:fld id="{26D1A11D-A375-4457-A95F-CB659277DCE0}" type="slidenum">
              <a:rPr lang="en-US" smtClean="0"/>
              <a:pPr/>
              <a:t>80</a:t>
            </a:fld>
            <a:endParaRPr lang="en-US"/>
          </a:p>
        </p:txBody>
      </p:sp>
    </p:spTree>
    <p:extLst>
      <p:ext uri="{BB962C8B-B14F-4D97-AF65-F5344CB8AC3E}">
        <p14:creationId xmlns:p14="http://schemas.microsoft.com/office/powerpoint/2010/main" val="2650477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Besides,</a:t>
            </a:r>
            <a:r>
              <a:rPr kumimoji="1" lang="zh-CN" altLang="en-US" dirty="0"/>
              <a:t> </a:t>
            </a:r>
            <a:r>
              <a:rPr kumimoji="1" lang="en-US" altLang="zh-CN" dirty="0"/>
              <a:t>many</a:t>
            </a:r>
            <a:r>
              <a:rPr kumimoji="1" lang="zh-CN" altLang="en-US" dirty="0"/>
              <a:t> </a:t>
            </a:r>
            <a:r>
              <a:rPr kumimoji="1" lang="en-US" altLang="zh-CN" dirty="0"/>
              <a:t>languages</a:t>
            </a:r>
            <a:r>
              <a:rPr kumimoji="1" lang="zh-CN" altLang="en-US" dirty="0"/>
              <a:t> </a:t>
            </a:r>
            <a:r>
              <a:rPr kumimoji="1" lang="en-US" altLang="zh-CN" dirty="0"/>
              <a:t>also</a:t>
            </a:r>
            <a:r>
              <a:rPr kumimoji="1" lang="zh-CN" altLang="en-US" dirty="0"/>
              <a:t> </a:t>
            </a:r>
            <a:r>
              <a:rPr kumimoji="1" lang="en-US" altLang="zh-CN" dirty="0"/>
              <a:t>share</a:t>
            </a:r>
            <a:r>
              <a:rPr kumimoji="1" lang="zh-CN" altLang="en-US" dirty="0"/>
              <a:t> </a:t>
            </a:r>
            <a:r>
              <a:rPr kumimoji="1" lang="en-US" altLang="zh-CN" dirty="0"/>
              <a:t>very</a:t>
            </a:r>
            <a:r>
              <a:rPr kumimoji="1" lang="zh-CN" altLang="en-US" dirty="0"/>
              <a:t> </a:t>
            </a:r>
            <a:r>
              <a:rPr kumimoji="1" lang="en-US" altLang="zh-CN" dirty="0"/>
              <a:t>similar</a:t>
            </a:r>
            <a:r>
              <a:rPr kumimoji="1" lang="zh-CN" altLang="en-US" dirty="0"/>
              <a:t> </a:t>
            </a:r>
            <a:r>
              <a:rPr kumimoji="1" lang="en-US" altLang="zh-CN" dirty="0"/>
              <a:t>linguistic</a:t>
            </a:r>
            <a:r>
              <a:rPr kumimoji="1" lang="zh-CN" altLang="en-US" dirty="0"/>
              <a:t> </a:t>
            </a:r>
            <a:r>
              <a:rPr kumimoji="1" lang="en-US" altLang="zh-CN" dirty="0"/>
              <a:t>properties,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apposition,</a:t>
            </a:r>
            <a:r>
              <a:rPr kumimoji="1" lang="zh-CN" altLang="en-US" dirty="0"/>
              <a:t> </a:t>
            </a:r>
            <a:r>
              <a:rPr kumimoji="1" lang="en-US" altLang="zh-CN" dirty="0"/>
              <a:t>conjunction,</a:t>
            </a:r>
            <a:r>
              <a:rPr kumimoji="1" lang="zh-CN" altLang="en-US" dirty="0"/>
              <a:t> </a:t>
            </a:r>
            <a:r>
              <a:rPr kumimoji="1" lang="en-US" altLang="zh-CN" dirty="0"/>
              <a:t>and</a:t>
            </a:r>
            <a:r>
              <a:rPr kumimoji="1" lang="zh-CN" altLang="en-US" dirty="0"/>
              <a:t> </a:t>
            </a:r>
            <a:r>
              <a:rPr kumimoji="1" lang="en-US" altLang="zh-CN" dirty="0"/>
              <a:t>plural</a:t>
            </a:r>
            <a:r>
              <a:rPr kumimoji="1" lang="zh-CN" altLang="en-US" dirty="0"/>
              <a:t> </a:t>
            </a:r>
            <a:r>
              <a:rPr kumimoji="1" lang="en-US" altLang="zh-CN" dirty="0"/>
              <a:t>suffix.</a:t>
            </a:r>
            <a:r>
              <a:rPr kumimoji="1" lang="zh-CN" altLang="en-US" dirty="0"/>
              <a:t> </a:t>
            </a:r>
            <a:r>
              <a:rPr kumimoji="1" lang="en-US" altLang="zh-CN" dirty="0"/>
              <a:t>They</a:t>
            </a:r>
            <a:r>
              <a:rPr kumimoji="1" lang="zh-CN" altLang="en-US" dirty="0"/>
              <a:t> </a:t>
            </a:r>
            <a:r>
              <a:rPr kumimoji="1" lang="en-US" altLang="zh-CN" dirty="0"/>
              <a:t>summarized</a:t>
            </a:r>
            <a:r>
              <a:rPr kumimoji="1" lang="zh-CN" altLang="en-US" dirty="0"/>
              <a:t> </a:t>
            </a:r>
            <a:r>
              <a:rPr kumimoji="1" lang="en-US" altLang="zh-CN" dirty="0"/>
              <a:t>such</a:t>
            </a:r>
            <a:r>
              <a:rPr kumimoji="1" lang="zh-CN" altLang="en-US" dirty="0"/>
              <a:t> </a:t>
            </a:r>
            <a:r>
              <a:rPr kumimoji="1" lang="en-US" altLang="zh-CN" dirty="0"/>
              <a:t>properties</a:t>
            </a:r>
            <a:r>
              <a:rPr kumimoji="1" lang="zh-CN" altLang="en-US" dirty="0"/>
              <a:t> </a:t>
            </a:r>
            <a:r>
              <a:rPr kumimoji="1" lang="en-US" altLang="zh-CN" dirty="0"/>
              <a:t>from</a:t>
            </a:r>
            <a:r>
              <a:rPr kumimoji="1" lang="zh-CN" altLang="en-US" dirty="0"/>
              <a:t> </a:t>
            </a:r>
            <a:r>
              <a:rPr kumimoji="1" lang="en-US" altLang="zh-CN" dirty="0"/>
              <a:t>available</a:t>
            </a:r>
            <a:r>
              <a:rPr kumimoji="1" lang="zh-CN" altLang="en-US" dirty="0"/>
              <a:t> </a:t>
            </a:r>
            <a:r>
              <a:rPr kumimoji="1" lang="en-US" altLang="zh-CN" dirty="0"/>
              <a:t>knowledge</a:t>
            </a:r>
            <a:r>
              <a:rPr kumimoji="1" lang="zh-CN" altLang="en-US" dirty="0"/>
              <a:t> </a:t>
            </a:r>
            <a:r>
              <a:rPr kumimoji="1" lang="en-US" altLang="zh-CN" dirty="0"/>
              <a:t>bases,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CLDR,</a:t>
            </a:r>
            <a:r>
              <a:rPr kumimoji="1" lang="zh-CN" altLang="en-US" dirty="0"/>
              <a:t> </a:t>
            </a:r>
            <a:r>
              <a:rPr kumimoji="1" lang="en-US" altLang="zh-CN" dirty="0" err="1"/>
              <a:t>wiktionary</a:t>
            </a:r>
            <a:r>
              <a:rPr kumimoji="1" lang="en-US" altLang="zh-CN" dirty="0"/>
              <a:t>,</a:t>
            </a:r>
            <a:r>
              <a:rPr kumimoji="1" lang="zh-CN" altLang="en-US" dirty="0"/>
              <a:t> </a:t>
            </a:r>
            <a:r>
              <a:rPr kumimoji="1" lang="en-US" altLang="zh-CN" dirty="0" err="1"/>
              <a:t>Panlex</a:t>
            </a:r>
            <a:r>
              <a:rPr kumimoji="1" lang="en-US" altLang="zh-CN" dirty="0"/>
              <a:t>.</a:t>
            </a:r>
            <a:r>
              <a:rPr kumimoji="1" lang="zh-CN" altLang="en-US" dirty="0"/>
              <a:t> </a:t>
            </a:r>
            <a:endParaRPr kumimoji="1" lang="en-US" altLang="zh-CN" dirty="0"/>
          </a:p>
          <a:p>
            <a:endParaRPr kumimoji="1" lang="en-US" altLang="zh-CN" dirty="0"/>
          </a:p>
          <a:p>
            <a:r>
              <a:rPr kumimoji="1" lang="en-US" altLang="zh-CN" dirty="0"/>
              <a:t>For</a:t>
            </a:r>
            <a:r>
              <a:rPr kumimoji="1" lang="zh-CN" altLang="en-US" dirty="0"/>
              <a:t> </a:t>
            </a:r>
            <a:r>
              <a:rPr kumimoji="1" lang="en-US" altLang="zh-CN" dirty="0"/>
              <a:t>each</a:t>
            </a:r>
            <a:r>
              <a:rPr kumimoji="1" lang="zh-CN" altLang="en-US" dirty="0"/>
              <a:t> </a:t>
            </a:r>
            <a:r>
              <a:rPr kumimoji="1" lang="en-US" altLang="zh-CN" dirty="0"/>
              <a:t>property,</a:t>
            </a:r>
            <a:r>
              <a:rPr kumimoji="1" lang="zh-CN" altLang="en-US" dirty="0"/>
              <a:t> </a:t>
            </a:r>
            <a:r>
              <a:rPr kumimoji="1" lang="en-US" altLang="zh-CN" dirty="0"/>
              <a:t>they</a:t>
            </a:r>
            <a:r>
              <a:rPr kumimoji="1" lang="zh-CN" altLang="en-US" dirty="0"/>
              <a:t> </a:t>
            </a:r>
            <a:r>
              <a:rPr kumimoji="1" lang="en-US" altLang="zh-CN" dirty="0"/>
              <a:t>either</a:t>
            </a:r>
            <a:r>
              <a:rPr kumimoji="1" lang="zh-CN" altLang="en-US" dirty="0"/>
              <a:t> </a:t>
            </a:r>
            <a:r>
              <a:rPr kumimoji="1" lang="en-US" altLang="zh-CN" dirty="0"/>
              <a:t>use</a:t>
            </a:r>
            <a:r>
              <a:rPr kumimoji="1" lang="zh-CN" altLang="en-US" dirty="0"/>
              <a:t> </a:t>
            </a:r>
            <a:r>
              <a:rPr kumimoji="1" lang="en-US" altLang="zh-CN" dirty="0"/>
              <a:t>a</a:t>
            </a:r>
            <a:r>
              <a:rPr kumimoji="1" lang="zh-CN" altLang="en-US" dirty="0"/>
              <a:t> </a:t>
            </a:r>
            <a:r>
              <a:rPr kumimoji="1" lang="en-US" altLang="zh-CN" dirty="0"/>
              <a:t>cluster</a:t>
            </a:r>
            <a:r>
              <a:rPr kumimoji="1" lang="zh-CN" altLang="en-US" dirty="0"/>
              <a:t> </a:t>
            </a:r>
            <a:r>
              <a:rPr kumimoji="1" lang="en-US" altLang="zh-CN" dirty="0"/>
              <a:t>of</a:t>
            </a:r>
            <a:r>
              <a:rPr kumimoji="1" lang="zh-CN" altLang="en-US" dirty="0"/>
              <a:t> </a:t>
            </a:r>
            <a:r>
              <a:rPr kumimoji="1" lang="en-US" altLang="zh-CN" dirty="0"/>
              <a:t>words</a:t>
            </a:r>
            <a:r>
              <a:rPr kumimoji="1" lang="zh-CN" altLang="en-US" dirty="0"/>
              <a:t> </a:t>
            </a:r>
            <a:r>
              <a:rPr kumimoji="1" lang="en-US" altLang="zh-CN" dirty="0"/>
              <a:t>or</a:t>
            </a:r>
            <a:r>
              <a:rPr kumimoji="1" lang="zh-CN" altLang="en-US" dirty="0"/>
              <a:t> </a:t>
            </a:r>
            <a:r>
              <a:rPr kumimoji="1" lang="en-US" altLang="zh-CN" dirty="0"/>
              <a:t>a</a:t>
            </a:r>
            <a:r>
              <a:rPr kumimoji="1" lang="zh-CN" altLang="en-US" dirty="0"/>
              <a:t> </a:t>
            </a:r>
            <a:r>
              <a:rPr kumimoji="1" lang="en-US" altLang="zh-CN" dirty="0"/>
              <a:t>cluster</a:t>
            </a:r>
            <a:r>
              <a:rPr kumimoji="1" lang="zh-CN" altLang="en-US" dirty="0"/>
              <a:t> </a:t>
            </a:r>
            <a:r>
              <a:rPr kumimoji="1" lang="en-US" altLang="zh-CN" dirty="0"/>
              <a:t>of</a:t>
            </a:r>
            <a:r>
              <a:rPr kumimoji="1" lang="zh-CN" altLang="en-US" dirty="0"/>
              <a:t> </a:t>
            </a:r>
            <a:r>
              <a:rPr kumimoji="1" lang="en-US" altLang="zh-CN" dirty="0"/>
              <a:t>word</a:t>
            </a:r>
            <a:r>
              <a:rPr kumimoji="1" lang="zh-CN" altLang="en-US" dirty="0"/>
              <a:t> </a:t>
            </a:r>
            <a:r>
              <a:rPr kumimoji="1" lang="en-US" altLang="zh-CN" dirty="0"/>
              <a:t>pairs</a:t>
            </a:r>
            <a:r>
              <a:rPr kumimoji="1" lang="zh-CN" altLang="en-US" dirty="0"/>
              <a:t> </a:t>
            </a:r>
            <a:r>
              <a:rPr kumimoji="1" lang="en-US" altLang="zh-CN" dirty="0"/>
              <a:t>to</a:t>
            </a:r>
            <a:r>
              <a:rPr kumimoji="1" lang="zh-CN" altLang="en-US" dirty="0"/>
              <a:t> </a:t>
            </a:r>
            <a:r>
              <a:rPr kumimoji="1" lang="en-US" altLang="zh-CN" dirty="0"/>
              <a:t>denote</a:t>
            </a:r>
            <a:r>
              <a:rPr kumimoji="1" lang="zh-CN" altLang="en-US" dirty="0"/>
              <a:t> </a:t>
            </a:r>
            <a:r>
              <a:rPr kumimoji="1" lang="en-US" altLang="zh-CN" dirty="0"/>
              <a:t>it.</a:t>
            </a:r>
          </a:p>
          <a:p>
            <a:endParaRPr kumimoji="1" lang="en-US" altLang="zh-CN" dirty="0"/>
          </a:p>
          <a:p>
            <a:r>
              <a:rPr kumimoji="1" lang="en-US" altLang="zh-CN" dirty="0"/>
              <a:t>The</a:t>
            </a:r>
            <a:r>
              <a:rPr kumimoji="1" lang="zh-CN" altLang="en-US" dirty="0"/>
              <a:t> </a:t>
            </a:r>
            <a:r>
              <a:rPr kumimoji="1" lang="en-US" altLang="zh-CN" dirty="0"/>
              <a:t>representation</a:t>
            </a:r>
            <a:r>
              <a:rPr kumimoji="1" lang="zh-CN" altLang="en-US" dirty="0"/>
              <a:t> </a:t>
            </a:r>
            <a:r>
              <a:rPr kumimoji="1" lang="en-US" altLang="zh-CN" dirty="0"/>
              <a:t>of</a:t>
            </a:r>
            <a:r>
              <a:rPr kumimoji="1" lang="zh-CN" altLang="en-US" dirty="0"/>
              <a:t> </a:t>
            </a:r>
            <a:r>
              <a:rPr kumimoji="1" lang="en-US" altLang="zh-CN" dirty="0"/>
              <a:t>each</a:t>
            </a:r>
            <a:r>
              <a:rPr kumimoji="1" lang="zh-CN" altLang="en-US" dirty="0"/>
              <a:t> </a:t>
            </a:r>
            <a:r>
              <a:rPr kumimoji="1" lang="en-US" altLang="zh-CN" dirty="0"/>
              <a:t>cluster</a:t>
            </a:r>
            <a:r>
              <a:rPr kumimoji="1" lang="zh-CN" altLang="en-US" dirty="0"/>
              <a:t> </a:t>
            </a:r>
            <a:r>
              <a:rPr kumimoji="1" lang="en-US" altLang="zh-CN" dirty="0"/>
              <a:t>is</a:t>
            </a:r>
            <a:r>
              <a:rPr kumimoji="1" lang="zh-CN" altLang="en-US" dirty="0"/>
              <a:t> </a:t>
            </a:r>
            <a:r>
              <a:rPr kumimoji="1" lang="en-US" altLang="zh-CN" dirty="0"/>
              <a:t>obtained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average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its</a:t>
            </a:r>
            <a:r>
              <a:rPr kumimoji="1" lang="zh-CN" altLang="en-US" dirty="0"/>
              <a:t> </a:t>
            </a:r>
            <a:r>
              <a:rPr kumimoji="1" lang="en-US" altLang="zh-CN" dirty="0"/>
              <a:t>word</a:t>
            </a:r>
            <a:r>
              <a:rPr kumimoji="1" lang="zh-CN" altLang="en-US" dirty="0"/>
              <a:t> </a:t>
            </a:r>
            <a:r>
              <a:rPr kumimoji="1" lang="en-US" altLang="zh-CN" dirty="0"/>
              <a:t>vectors.</a:t>
            </a:r>
            <a:r>
              <a:rPr kumimoji="1" lang="zh-CN" altLang="en-US" dirty="0"/>
              <a:t> </a:t>
            </a:r>
            <a:r>
              <a:rPr kumimoji="1" lang="en-US" altLang="zh-CN" dirty="0"/>
              <a:t>We</a:t>
            </a:r>
            <a:r>
              <a:rPr kumimoji="1" lang="zh-CN" altLang="en-US" dirty="0"/>
              <a:t> </a:t>
            </a:r>
            <a:r>
              <a:rPr kumimoji="1" lang="en-US" altLang="zh-CN" dirty="0"/>
              <a:t>project</a:t>
            </a:r>
            <a:r>
              <a:rPr kumimoji="1" lang="zh-CN" altLang="en-US" dirty="0"/>
              <a:t> </a:t>
            </a:r>
            <a:r>
              <a:rPr kumimoji="1" lang="en-US" altLang="zh-CN" dirty="0"/>
              <a:t>such</a:t>
            </a:r>
            <a:r>
              <a:rPr kumimoji="1" lang="zh-CN" altLang="en-US" dirty="0"/>
              <a:t> </a:t>
            </a:r>
            <a:r>
              <a:rPr kumimoji="1" lang="en-US" altLang="zh-CN" dirty="0"/>
              <a:t>cluster</a:t>
            </a:r>
            <a:r>
              <a:rPr kumimoji="1" lang="zh-CN" altLang="en-US" dirty="0"/>
              <a:t> </a:t>
            </a:r>
            <a:r>
              <a:rPr kumimoji="1" lang="en-US" altLang="zh-CN" dirty="0"/>
              <a:t>representations</a:t>
            </a:r>
            <a:r>
              <a:rPr kumimoji="1" lang="zh-CN" altLang="en-US" dirty="0"/>
              <a:t> </a:t>
            </a:r>
            <a:r>
              <a:rPr kumimoji="1" lang="en-US" altLang="zh-CN" dirty="0"/>
              <a:t>into</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and</a:t>
            </a:r>
            <a:r>
              <a:rPr kumimoji="1" lang="zh-CN" altLang="en-US" dirty="0"/>
              <a:t> </a:t>
            </a:r>
            <a:r>
              <a:rPr kumimoji="1" lang="en-US" altLang="zh-CN" dirty="0"/>
              <a:t>align</a:t>
            </a:r>
            <a:r>
              <a:rPr kumimoji="1" lang="zh-CN" altLang="en-US" dirty="0"/>
              <a:t> </a:t>
            </a:r>
            <a:r>
              <a:rPr kumimoji="1" lang="en-US" altLang="zh-CN" dirty="0"/>
              <a:t>them.</a:t>
            </a:r>
            <a:endParaRPr kumimoji="1" lang="zh-CN" altLang="en-US" dirty="0"/>
          </a:p>
        </p:txBody>
      </p:sp>
      <p:sp>
        <p:nvSpPr>
          <p:cNvPr id="4" name="幻灯片编号占位符 3"/>
          <p:cNvSpPr>
            <a:spLocks noGrp="1"/>
          </p:cNvSpPr>
          <p:nvPr>
            <p:ph type="sldNum" sz="quarter" idx="10"/>
          </p:nvPr>
        </p:nvSpPr>
        <p:spPr/>
        <p:txBody>
          <a:bodyPr/>
          <a:lstStyle/>
          <a:p>
            <a:fld id="{26D1A11D-A375-4457-A95F-CB659277DCE0}" type="slidenum">
              <a:rPr lang="en-US" smtClean="0"/>
              <a:pPr/>
              <a:t>81</a:t>
            </a:fld>
            <a:endParaRPr lang="en-US"/>
          </a:p>
        </p:txBody>
      </p:sp>
    </p:spTree>
    <p:extLst>
      <p:ext uri="{BB962C8B-B14F-4D97-AF65-F5344CB8AC3E}">
        <p14:creationId xmlns:p14="http://schemas.microsoft.com/office/powerpoint/2010/main" val="30745968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Traditional</a:t>
            </a:r>
            <a:r>
              <a:rPr lang="en-US" baseline="0" dirty="0"/>
              <a:t> methods of representing entity mentions consider each name mention as a common phrase, and use the combination of word </a:t>
            </a:r>
            <a:r>
              <a:rPr lang="en-US" baseline="0" dirty="0" err="1"/>
              <a:t>embeddings</a:t>
            </a:r>
            <a:r>
              <a:rPr lang="en-US" baseline="0" dirty="0"/>
              <a:t> for first name token and last name token. There are two major problems: (1)  many names are out-of-vocabulary and they don’t appear in training data to learn word embeddings; (2) phrase embedding can’t disambiguate entities as well. </a:t>
            </a:r>
          </a:p>
          <a:p>
            <a:endParaRPr lang="en-US" dirty="0"/>
          </a:p>
          <a:p>
            <a:r>
              <a:rPr lang="en-US" dirty="0"/>
              <a:t>They propose a novel cross-lingual</a:t>
            </a:r>
            <a:r>
              <a:rPr lang="en-US" baseline="0" dirty="0"/>
              <a:t> joint entity and word embedding method that not only can capture each entity mention as a single unit and perform disambiguation, but also allow all languages to share one common space. For each sentence in a foreign language (IL) Wikipedia, they replace each IL mention with the title of the English entity it’s linked to, and then use this code-switch data to learn joint entity and word embeddings for IL; then for each English Wikipedia sentence, they replace each mention with the title of the English entity it’s linked to to learn the semantic space for English. In other words, the shared linked English entities become the anchor to align two spaces. </a:t>
            </a:r>
          </a:p>
          <a:p>
            <a:endParaRPr lang="en-US" baseline="0" dirty="0"/>
          </a:p>
          <a:p>
            <a:r>
              <a:rPr lang="en-US" baseline="0" dirty="0"/>
              <a:t>They gradually rotate the IL space so it can be aligned with the English space by learning a mapping function (rotation matrix).</a:t>
            </a:r>
          </a:p>
          <a:p>
            <a:endParaRPr lang="en-US" dirty="0"/>
          </a:p>
          <a:p>
            <a:r>
              <a:rPr lang="en-US" dirty="0"/>
              <a:t>There are two</a:t>
            </a:r>
            <a:r>
              <a:rPr lang="en-US" baseline="0" dirty="0"/>
              <a:t> cool results: (1) for linkable mentions, they can perform unsupervised cross-lingual entity linking by linking each IL mention to its closest English entity; (2)  they can use it to perform unsupervised NIL clustering. E.g. </a:t>
            </a:r>
            <a:r>
              <a:rPr lang="zh-CN" altLang="en-US" baseline="0" dirty="0"/>
              <a:t>小米</a:t>
            </a:r>
            <a:r>
              <a:rPr lang="en-US" altLang="zh-CN" baseline="0" dirty="0"/>
              <a:t> is an </a:t>
            </a:r>
            <a:r>
              <a:rPr lang="en-US" altLang="zh-CN" baseline="0" dirty="0" err="1"/>
              <a:t>unlinkable</a:t>
            </a:r>
            <a:r>
              <a:rPr lang="en-US" altLang="zh-CN" baseline="0" dirty="0"/>
              <a:t> mention but from the aligned space we can clearly see it’s closet to English entities like </a:t>
            </a:r>
            <a:r>
              <a:rPr lang="en-US" altLang="zh-CN" baseline="0" dirty="0" err="1"/>
              <a:t>Apple_Inc</a:t>
            </a:r>
            <a:r>
              <a:rPr lang="en-US" altLang="zh-CN" baseline="0" dirty="0"/>
              <a:t> and words such as phone, </a:t>
            </a:r>
            <a:r>
              <a:rPr lang="en-US" altLang="zh-CN" baseline="0" dirty="0" err="1"/>
              <a:t>macintosh</a:t>
            </a:r>
            <a:r>
              <a:rPr lang="en-US" altLang="zh-CN" baseline="0" dirty="0"/>
              <a:t> and we an infer it’s likely to be a tech company.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Code-switch, </a:t>
            </a:r>
            <a:r>
              <a:rPr lang="en-US" dirty="0" err="1"/>
              <a:t>english</a:t>
            </a:r>
            <a:r>
              <a:rPr lang="en-US" dirty="0"/>
              <a:t> anchor link, learn rotation</a:t>
            </a:r>
            <a:r>
              <a:rPr lang="en-US" baseline="0" dirty="0"/>
              <a:t> matrix to align two spaces. So now we get </a:t>
            </a:r>
            <a:r>
              <a:rPr lang="en-US" baseline="0" dirty="0" err="1"/>
              <a:t>xiaomi</a:t>
            </a:r>
            <a:r>
              <a:rPr lang="en-US" baseline="0" dirty="0"/>
              <a:t> is aligned to </a:t>
            </a:r>
            <a:r>
              <a:rPr lang="en-US" baseline="0" dirty="0" err="1"/>
              <a:t>apple_inc</a:t>
            </a:r>
            <a:r>
              <a:rPr lang="en-US" baseline="0" dirty="0"/>
              <a:t>, so we at least know it’s tech company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82</a:t>
            </a:fld>
            <a:endParaRPr lang="en-US"/>
          </a:p>
        </p:txBody>
      </p:sp>
    </p:spTree>
    <p:extLst>
      <p:ext uri="{BB962C8B-B14F-4D97-AF65-F5344CB8AC3E}">
        <p14:creationId xmlns:p14="http://schemas.microsoft.com/office/powerpoint/2010/main" val="37197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1B3BA5D-4567-AD47-9354-A959DBB393E5}" type="slidenum">
              <a:rPr lang="en-US" smtClean="0"/>
              <a:t>83</a:t>
            </a:fld>
            <a:endParaRPr lang="en-US"/>
          </a:p>
        </p:txBody>
      </p:sp>
    </p:spTree>
    <p:extLst>
      <p:ext uri="{BB962C8B-B14F-4D97-AF65-F5344CB8AC3E}">
        <p14:creationId xmlns:p14="http://schemas.microsoft.com/office/powerpoint/2010/main" val="3055217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with</a:t>
            </a:r>
            <a:r>
              <a:rPr lang="en-US" baseline="0" dirty="0"/>
              <a:t> </a:t>
            </a:r>
            <a:r>
              <a:rPr lang="en-US" baseline="0" dirty="0" err="1"/>
              <a:t>RNNs..then</a:t>
            </a:r>
            <a:r>
              <a:rPr lang="en-US" baseline="0" dirty="0"/>
              <a:t> everyone in the planet used </a:t>
            </a:r>
            <a:r>
              <a:rPr lang="en-US" baseline="0" dirty="0" err="1"/>
              <a:t>BiLSTMs</a:t>
            </a:r>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84</a:t>
            </a:fld>
            <a:endParaRPr lang="en-US"/>
          </a:p>
        </p:txBody>
      </p:sp>
    </p:spTree>
    <p:extLst>
      <p:ext uri="{BB962C8B-B14F-4D97-AF65-F5344CB8AC3E}">
        <p14:creationId xmlns:p14="http://schemas.microsoft.com/office/powerpoint/2010/main" val="13215126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CRF numbers are</a:t>
            </a:r>
            <a:r>
              <a:rPr lang="en-US" baseline="0" dirty="0"/>
              <a:t> worse. Generalized worse than the NN models which seems robust across the Languages and datasets.</a:t>
            </a:r>
          </a:p>
          <a:p>
            <a:endParaRPr lang="en-US" baseline="0" dirty="0"/>
          </a:p>
          <a:p>
            <a:endParaRPr lang="en-US" baseline="0" dirty="0"/>
          </a:p>
          <a:p>
            <a:r>
              <a:rPr lang="en-US" baseline="0" dirty="0" err="1"/>
              <a:t>Lample</a:t>
            </a:r>
            <a:r>
              <a:rPr lang="en-US" baseline="0" dirty="0"/>
              <a:t> same for CMN and ENG but low on SPA.</a:t>
            </a:r>
          </a:p>
          <a:p>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87</a:t>
            </a:fld>
            <a:endParaRPr lang="en-US"/>
          </a:p>
        </p:txBody>
      </p:sp>
    </p:spTree>
    <p:extLst>
      <p:ext uri="{BB962C8B-B14F-4D97-AF65-F5344CB8AC3E}">
        <p14:creationId xmlns:p14="http://schemas.microsoft.com/office/powerpoint/2010/main" val="25447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8</a:t>
            </a:fld>
            <a:endParaRPr lang="en-US"/>
          </a:p>
        </p:txBody>
      </p:sp>
    </p:spTree>
    <p:extLst>
      <p:ext uri="{BB962C8B-B14F-4D97-AF65-F5344CB8AC3E}">
        <p14:creationId xmlns:p14="http://schemas.microsoft.com/office/powerpoint/2010/main" val="41604653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CMN, SPA: 10k</a:t>
            </a:r>
            <a:r>
              <a:rPr lang="en-US" baseline="0" dirty="0"/>
              <a:t> word pairs and translation </a:t>
            </a:r>
            <a:r>
              <a:rPr lang="en-US" baseline="0" dirty="0" err="1"/>
              <a:t>prob</a:t>
            </a:r>
            <a:r>
              <a:rPr lang="en-US" baseline="0" dirty="0"/>
              <a:t> from a phrase table</a:t>
            </a:r>
          </a:p>
          <a:p>
            <a:r>
              <a:rPr lang="en-US" baseline="0" dirty="0"/>
              <a:t>Trained a linear map weighing the samples using the weights from the phrase tables</a:t>
            </a:r>
          </a:p>
          <a:p>
            <a:endParaRPr lang="en-US" baseline="0" dirty="0"/>
          </a:p>
          <a:p>
            <a:r>
              <a:rPr lang="en-US" baseline="0" dirty="0"/>
              <a:t>Now using the translation matrix/ mapping you can map any unseen words from the foreign language into the </a:t>
            </a:r>
            <a:r>
              <a:rPr lang="en-US" baseline="0" dirty="0" err="1"/>
              <a:t>english</a:t>
            </a:r>
            <a:r>
              <a:rPr lang="en-US" baseline="0" dirty="0"/>
              <a:t> space</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88</a:t>
            </a:fld>
            <a:endParaRPr lang="en-US"/>
          </a:p>
        </p:txBody>
      </p:sp>
    </p:spTree>
    <p:extLst>
      <p:ext uri="{BB962C8B-B14F-4D97-AF65-F5344CB8AC3E}">
        <p14:creationId xmlns:p14="http://schemas.microsoft.com/office/powerpoint/2010/main" val="1475254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Followed</a:t>
            </a:r>
            <a:r>
              <a:rPr lang="en-US" baseline="0" dirty="0"/>
              <a:t> Ni etal17, we’ve models with KLUE annotation using which we already had projection models for the </a:t>
            </a:r>
            <a:r>
              <a:rPr lang="en-US" baseline="0" dirty="0" err="1"/>
              <a:t>languges</a:t>
            </a:r>
            <a:endParaRPr lang="en-US" baseline="0" dirty="0"/>
          </a:p>
          <a:p>
            <a:r>
              <a:rPr lang="en-US" baseline="0" dirty="0"/>
              <a:t>Also we used the KLUE labels</a:t>
            </a:r>
          </a:p>
          <a:p>
            <a:endParaRPr lang="en-US" baseline="0" dirty="0"/>
          </a:p>
          <a:p>
            <a:r>
              <a:rPr lang="en-US" baseline="0" dirty="0"/>
              <a:t>NN </a:t>
            </a:r>
            <a:r>
              <a:rPr lang="en-US" baseline="0" dirty="0" err="1"/>
              <a:t>classifer</a:t>
            </a:r>
            <a:r>
              <a:rPr lang="en-US" baseline="0" dirty="0"/>
              <a:t> combiner is a FF NN.</a:t>
            </a:r>
          </a:p>
          <a:p>
            <a:endParaRPr lang="en-US" baseline="0" dirty="0"/>
          </a:p>
          <a:p>
            <a:r>
              <a:rPr lang="en-US" baseline="0" dirty="0"/>
              <a:t>Best transfer : models with best precision/recall tradeoffs</a:t>
            </a:r>
          </a:p>
          <a:p>
            <a:endParaRPr lang="en-US" baseline="0" dirty="0"/>
          </a:p>
          <a:p>
            <a:r>
              <a:rPr lang="en-US" baseline="0" dirty="0"/>
              <a:t>In total we’d 5 models, 1 silver, 4 transfer</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89</a:t>
            </a:fld>
            <a:endParaRPr lang="en-US"/>
          </a:p>
        </p:txBody>
      </p:sp>
    </p:spTree>
    <p:extLst>
      <p:ext uri="{BB962C8B-B14F-4D97-AF65-F5344CB8AC3E}">
        <p14:creationId xmlns:p14="http://schemas.microsoft.com/office/powerpoint/2010/main" val="11854913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91</a:t>
            </a:fld>
            <a:endParaRPr lang="en-US" dirty="0"/>
          </a:p>
        </p:txBody>
      </p:sp>
    </p:spTree>
    <p:extLst>
      <p:ext uri="{BB962C8B-B14F-4D97-AF65-F5344CB8AC3E}">
        <p14:creationId xmlns:p14="http://schemas.microsoft.com/office/powerpoint/2010/main" val="35435476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1B3BA5D-4567-AD47-9354-A959DBB393E5}" type="slidenum">
              <a:rPr lang="en-US" smtClean="0"/>
              <a:t>92</a:t>
            </a:fld>
            <a:endParaRPr lang="en-US"/>
          </a:p>
        </p:txBody>
      </p:sp>
    </p:spTree>
    <p:extLst>
      <p:ext uri="{BB962C8B-B14F-4D97-AF65-F5344CB8AC3E}">
        <p14:creationId xmlns:p14="http://schemas.microsoft.com/office/powerpoint/2010/main" val="270328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93</a:t>
            </a:fld>
            <a:endParaRPr lang="en-US"/>
          </a:p>
        </p:txBody>
      </p:sp>
    </p:spTree>
    <p:extLst>
      <p:ext uri="{BB962C8B-B14F-4D97-AF65-F5344CB8AC3E}">
        <p14:creationId xmlns:p14="http://schemas.microsoft.com/office/powerpoint/2010/main" val="2268923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94</a:t>
            </a:fld>
            <a:endParaRPr lang="en-US"/>
          </a:p>
        </p:txBody>
      </p:sp>
    </p:spTree>
    <p:extLst>
      <p:ext uri="{BB962C8B-B14F-4D97-AF65-F5344CB8AC3E}">
        <p14:creationId xmlns:p14="http://schemas.microsoft.com/office/powerpoint/2010/main" val="26787465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FF25CE-B026-F54F-B14B-3E117605657B}" type="slidenum">
              <a:rPr lang="en-US" smtClean="0"/>
              <a:t>95</a:t>
            </a:fld>
            <a:endParaRPr lang="en-US"/>
          </a:p>
        </p:txBody>
      </p:sp>
    </p:spTree>
    <p:extLst>
      <p:ext uri="{BB962C8B-B14F-4D97-AF65-F5344CB8AC3E}">
        <p14:creationId xmlns:p14="http://schemas.microsoft.com/office/powerpoint/2010/main" val="41254651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FF25CE-B026-F54F-B14B-3E117605657B}" type="slidenum">
              <a:rPr lang="en-US" smtClean="0"/>
              <a:t>96</a:t>
            </a:fld>
            <a:endParaRPr lang="en-US"/>
          </a:p>
        </p:txBody>
      </p:sp>
    </p:spTree>
    <p:extLst>
      <p:ext uri="{BB962C8B-B14F-4D97-AF65-F5344CB8AC3E}">
        <p14:creationId xmlns:p14="http://schemas.microsoft.com/office/powerpoint/2010/main" val="21407305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100</a:t>
            </a:fld>
            <a:endParaRPr lang="en-US"/>
          </a:p>
        </p:txBody>
      </p:sp>
    </p:spTree>
    <p:extLst>
      <p:ext uri="{BB962C8B-B14F-4D97-AF65-F5344CB8AC3E}">
        <p14:creationId xmlns:p14="http://schemas.microsoft.com/office/powerpoint/2010/main" val="4485131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FF25CE-B026-F54F-B14B-3E117605657B}" type="slidenum">
              <a:rPr lang="en-US" smtClean="0"/>
              <a:t>101</a:t>
            </a:fld>
            <a:endParaRPr lang="en-US"/>
          </a:p>
        </p:txBody>
      </p:sp>
    </p:spTree>
    <p:extLst>
      <p:ext uri="{BB962C8B-B14F-4D97-AF65-F5344CB8AC3E}">
        <p14:creationId xmlns:p14="http://schemas.microsoft.com/office/powerpoint/2010/main" val="138101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9</a:t>
            </a:fld>
            <a:endParaRPr lang="en-US"/>
          </a:p>
        </p:txBody>
      </p:sp>
    </p:spTree>
    <p:extLst>
      <p:ext uri="{BB962C8B-B14F-4D97-AF65-F5344CB8AC3E}">
        <p14:creationId xmlns:p14="http://schemas.microsoft.com/office/powerpoint/2010/main" val="2895178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FF25CE-B026-F54F-B14B-3E117605657B}" type="slidenum">
              <a:rPr lang="en-US" smtClean="0"/>
              <a:t>102</a:t>
            </a:fld>
            <a:endParaRPr lang="en-US"/>
          </a:p>
        </p:txBody>
      </p:sp>
    </p:spTree>
    <p:extLst>
      <p:ext uri="{BB962C8B-B14F-4D97-AF65-F5344CB8AC3E}">
        <p14:creationId xmlns:p14="http://schemas.microsoft.com/office/powerpoint/2010/main" val="341995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103</a:t>
            </a:fld>
            <a:endParaRPr lang="en-US"/>
          </a:p>
        </p:txBody>
      </p:sp>
    </p:spTree>
    <p:extLst>
      <p:ext uri="{BB962C8B-B14F-4D97-AF65-F5344CB8AC3E}">
        <p14:creationId xmlns:p14="http://schemas.microsoft.com/office/powerpoint/2010/main" val="1562199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104</a:t>
            </a:fld>
            <a:endParaRPr lang="en-US"/>
          </a:p>
        </p:txBody>
      </p:sp>
    </p:spTree>
    <p:extLst>
      <p:ext uri="{BB962C8B-B14F-4D97-AF65-F5344CB8AC3E}">
        <p14:creationId xmlns:p14="http://schemas.microsoft.com/office/powerpoint/2010/main" val="33753710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F25CE-B026-F54F-B14B-3E11760565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239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FF25CE-B026-F54F-B14B-3E117605657B}" type="slidenum">
              <a:rPr lang="en-US" smtClean="0"/>
              <a:t>107</a:t>
            </a:fld>
            <a:endParaRPr lang="en-US"/>
          </a:p>
        </p:txBody>
      </p:sp>
    </p:spTree>
    <p:extLst>
      <p:ext uri="{BB962C8B-B14F-4D97-AF65-F5344CB8AC3E}">
        <p14:creationId xmlns:p14="http://schemas.microsoft.com/office/powerpoint/2010/main" val="38869320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8E2005-F5F2-40FF-8B1D-E832E2BB4719}" type="slidenum">
              <a:rPr lang="en-US"/>
              <a:t>109</a:t>
            </a:fld>
            <a:endParaRPr lang="en-US"/>
          </a:p>
        </p:txBody>
      </p:sp>
    </p:spTree>
    <p:extLst>
      <p:ext uri="{BB962C8B-B14F-4D97-AF65-F5344CB8AC3E}">
        <p14:creationId xmlns:p14="http://schemas.microsoft.com/office/powerpoint/2010/main" val="10346271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FF25CE-B026-F54F-B14B-3E117605657B}" type="slidenum">
              <a:rPr lang="en-US" smtClean="0"/>
              <a:t>111</a:t>
            </a:fld>
            <a:endParaRPr lang="en-US"/>
          </a:p>
        </p:txBody>
      </p:sp>
    </p:spTree>
    <p:extLst>
      <p:ext uri="{BB962C8B-B14F-4D97-AF65-F5344CB8AC3E}">
        <p14:creationId xmlns:p14="http://schemas.microsoft.com/office/powerpoint/2010/main" val="3824096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Bilingual</a:t>
            </a:r>
            <a:r>
              <a:rPr kumimoji="1" lang="zh-CN" altLang="en-US" dirty="0"/>
              <a:t> </a:t>
            </a:r>
            <a:r>
              <a:rPr kumimoji="1" lang="en-US" altLang="zh-CN" dirty="0"/>
              <a:t>word</a:t>
            </a:r>
            <a:r>
              <a:rPr kumimoji="1" lang="zh-CN" altLang="en-US" dirty="0"/>
              <a:t> </a:t>
            </a:r>
            <a:r>
              <a:rPr kumimoji="1" lang="en-US" altLang="zh-CN" dirty="0"/>
              <a:t>alignment</a:t>
            </a:r>
            <a:r>
              <a:rPr kumimoji="1" lang="zh-CN" altLang="en-US" dirty="0"/>
              <a:t> </a:t>
            </a:r>
            <a:r>
              <a:rPr kumimoji="1" lang="en-US" altLang="zh-CN" dirty="0"/>
              <a:t>is</a:t>
            </a:r>
            <a:r>
              <a:rPr kumimoji="1" lang="zh-CN" altLang="en-US" dirty="0"/>
              <a:t> </a:t>
            </a:r>
            <a:r>
              <a:rPr kumimoji="1" lang="en-US" altLang="zh-CN" dirty="0"/>
              <a:t>not</a:t>
            </a:r>
            <a:r>
              <a:rPr kumimoji="1" lang="zh-CN" altLang="en-US" dirty="0"/>
              <a:t> </a:t>
            </a:r>
            <a:r>
              <a:rPr kumimoji="1" lang="en-US" altLang="zh-CN" dirty="0"/>
              <a:t>always</a:t>
            </a:r>
            <a:r>
              <a:rPr kumimoji="1" lang="zh-CN" altLang="en-US" dirty="0"/>
              <a:t> </a:t>
            </a:r>
            <a:r>
              <a:rPr kumimoji="1" lang="en-US" altLang="zh-CN" dirty="0"/>
              <a:t>enough.</a:t>
            </a:r>
            <a:r>
              <a:rPr kumimoji="1" lang="zh-CN" altLang="en-US" dirty="0"/>
              <a:t> </a:t>
            </a:r>
            <a:endParaRPr kumimoji="1" lang="en-US" altLang="zh-CN" dirty="0"/>
          </a:p>
          <a:p>
            <a:endParaRPr kumimoji="1" lang="en-US" altLang="zh-CN" dirty="0"/>
          </a:p>
          <a:p>
            <a:r>
              <a:rPr kumimoji="1" lang="en-US" altLang="zh-CN" dirty="0"/>
              <a:t>We</a:t>
            </a:r>
            <a:r>
              <a:rPr kumimoji="1" lang="zh-CN" altLang="en-US" dirty="0"/>
              <a:t> </a:t>
            </a:r>
            <a:r>
              <a:rPr kumimoji="1" lang="en-US" altLang="zh-CN" dirty="0"/>
              <a:t>found</a:t>
            </a:r>
            <a:r>
              <a:rPr kumimoji="1" lang="zh-CN" altLang="en-US" dirty="0"/>
              <a:t> </a:t>
            </a:r>
            <a:r>
              <a:rPr kumimoji="1" lang="en-US" altLang="zh-CN" dirty="0"/>
              <a:t>that</a:t>
            </a:r>
            <a:r>
              <a:rPr kumimoji="1" lang="zh-CN" altLang="en-US" dirty="0"/>
              <a:t> </a:t>
            </a:r>
            <a:r>
              <a:rPr kumimoji="1" lang="en-US" altLang="zh-CN" dirty="0"/>
              <a:t>many</a:t>
            </a:r>
            <a:r>
              <a:rPr kumimoji="1" lang="zh-CN" altLang="en-US" dirty="0"/>
              <a:t> </a:t>
            </a:r>
            <a:r>
              <a:rPr kumimoji="1" lang="en-US" altLang="zh-CN" dirty="0"/>
              <a:t>related</a:t>
            </a:r>
            <a:r>
              <a:rPr kumimoji="1" lang="zh-CN" altLang="en-US" dirty="0"/>
              <a:t> </a:t>
            </a:r>
            <a:r>
              <a:rPr kumimoji="1" lang="en-US" altLang="zh-CN" dirty="0"/>
              <a:t>languages</a:t>
            </a:r>
            <a:r>
              <a:rPr kumimoji="1" lang="zh-CN" altLang="en-US" dirty="0"/>
              <a:t> </a:t>
            </a:r>
            <a:r>
              <a:rPr kumimoji="1" lang="en-US" altLang="zh-CN" dirty="0"/>
              <a:t>share</a:t>
            </a:r>
            <a:r>
              <a:rPr kumimoji="1" lang="zh-CN" altLang="en-US" dirty="0"/>
              <a:t> </a:t>
            </a:r>
            <a:r>
              <a:rPr kumimoji="1" lang="en-US" altLang="zh-CN" dirty="0"/>
              <a:t>very</a:t>
            </a:r>
            <a:r>
              <a:rPr kumimoji="1" lang="zh-CN" altLang="en-US" dirty="0"/>
              <a:t> </a:t>
            </a:r>
            <a:r>
              <a:rPr kumimoji="1" lang="en-US" altLang="zh-CN" dirty="0"/>
              <a:t>similar</a:t>
            </a:r>
            <a:r>
              <a:rPr kumimoji="1" lang="zh-CN" altLang="en-US" dirty="0"/>
              <a:t> </a:t>
            </a:r>
            <a:r>
              <a:rPr kumimoji="1" lang="en-US" altLang="zh-CN" dirty="0"/>
              <a:t>character</a:t>
            </a:r>
            <a:r>
              <a:rPr kumimoji="1" lang="zh-CN" altLang="en-US" dirty="0"/>
              <a:t> </a:t>
            </a:r>
            <a:r>
              <a:rPr kumimoji="1" lang="en-US" altLang="zh-CN" dirty="0"/>
              <a:t>set,</a:t>
            </a:r>
            <a:r>
              <a:rPr kumimoji="1" lang="zh-CN" altLang="en-US" dirty="0"/>
              <a:t> </a:t>
            </a:r>
            <a:r>
              <a:rPr kumimoji="1" lang="en-US" altLang="zh-CN" dirty="0"/>
              <a:t>and</a:t>
            </a:r>
            <a:r>
              <a:rPr kumimoji="1" lang="zh-CN" altLang="en-US" dirty="0"/>
              <a:t> </a:t>
            </a:r>
            <a:r>
              <a:rPr kumimoji="1" lang="en-US" altLang="zh-CN" dirty="0"/>
              <a:t>many</a:t>
            </a:r>
            <a:r>
              <a:rPr kumimoji="1" lang="zh-CN" altLang="en-US" dirty="0"/>
              <a:t> </a:t>
            </a:r>
            <a:r>
              <a:rPr kumimoji="1" lang="en-US" altLang="zh-CN" dirty="0"/>
              <a:t>words</a:t>
            </a:r>
            <a:r>
              <a:rPr kumimoji="1" lang="zh-CN" altLang="en-US" dirty="0"/>
              <a:t> </a:t>
            </a:r>
            <a:r>
              <a:rPr kumimoji="1" lang="en-US" altLang="zh-CN" dirty="0"/>
              <a:t>that</a:t>
            </a:r>
            <a:r>
              <a:rPr kumimoji="1" lang="zh-CN" altLang="en-US" dirty="0"/>
              <a:t> </a:t>
            </a:r>
            <a:r>
              <a:rPr kumimoji="1" lang="en-US" altLang="zh-CN" dirty="0"/>
              <a:t>refer</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concept</a:t>
            </a:r>
            <a:r>
              <a:rPr kumimoji="1" lang="zh-CN" altLang="en-US" dirty="0"/>
              <a:t> </a:t>
            </a:r>
            <a:r>
              <a:rPr kumimoji="1" lang="en-US" altLang="zh-CN" dirty="0"/>
              <a:t>share</a:t>
            </a:r>
            <a:r>
              <a:rPr kumimoji="1" lang="zh-CN" altLang="en-US" dirty="0"/>
              <a:t> </a:t>
            </a:r>
            <a:r>
              <a:rPr kumimoji="1" lang="en-US" altLang="zh-CN" dirty="0"/>
              <a:t>similar</a:t>
            </a:r>
            <a:r>
              <a:rPr kumimoji="1" lang="zh-CN" altLang="en-US" dirty="0"/>
              <a:t> </a:t>
            </a:r>
            <a:r>
              <a:rPr kumimoji="1" lang="en-US" altLang="zh-CN" dirty="0"/>
              <a:t>compositional</a:t>
            </a:r>
            <a:r>
              <a:rPr kumimoji="1" lang="zh-CN" altLang="en-US" dirty="0"/>
              <a:t> </a:t>
            </a:r>
            <a:r>
              <a:rPr kumimoji="1" lang="en-US" altLang="zh-CN" dirty="0"/>
              <a:t>characters</a:t>
            </a:r>
            <a:r>
              <a:rPr kumimoji="1" lang="zh-CN" altLang="en-US" dirty="0"/>
              <a:t> </a:t>
            </a:r>
            <a:r>
              <a:rPr kumimoji="1" lang="en-US" altLang="zh-CN" dirty="0"/>
              <a:t>or</a:t>
            </a:r>
            <a:r>
              <a:rPr kumimoji="1" lang="zh-CN" altLang="en-US" dirty="0"/>
              <a:t> </a:t>
            </a:r>
            <a:r>
              <a:rPr kumimoji="1" lang="en-US" altLang="zh-CN" dirty="0"/>
              <a:t>patterns.</a:t>
            </a:r>
            <a:r>
              <a:rPr kumimoji="1" lang="zh-CN" altLang="en-US" dirty="0"/>
              <a:t> </a:t>
            </a:r>
            <a:r>
              <a:rPr kumimoji="1" lang="en-US" altLang="zh-CN" dirty="0"/>
              <a:t>So</a:t>
            </a:r>
            <a:r>
              <a:rPr kumimoji="1" lang="zh-CN" altLang="en-US" dirty="0"/>
              <a:t> </a:t>
            </a:r>
            <a:r>
              <a:rPr kumimoji="1" lang="en-US" altLang="zh-CN" dirty="0"/>
              <a:t>we</a:t>
            </a:r>
            <a:r>
              <a:rPr kumimoji="1" lang="zh-CN" altLang="en-US" dirty="0"/>
              <a:t> </a:t>
            </a:r>
            <a:r>
              <a:rPr kumimoji="1" lang="en-US" altLang="zh-CN" dirty="0"/>
              <a:t>introduce</a:t>
            </a:r>
            <a:r>
              <a:rPr kumimoji="1" lang="zh-CN" altLang="en-US" dirty="0"/>
              <a:t> </a:t>
            </a:r>
            <a:r>
              <a:rPr kumimoji="1" lang="en-US" altLang="zh-CN" dirty="0"/>
              <a:t>character-level</a:t>
            </a:r>
            <a:r>
              <a:rPr kumimoji="1" lang="zh-CN" altLang="en-US" dirty="0"/>
              <a:t> </a:t>
            </a:r>
            <a:r>
              <a:rPr kumimoji="1" lang="en-US" altLang="zh-CN" dirty="0"/>
              <a:t>alignment.</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language,</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character</a:t>
            </a:r>
            <a:r>
              <a:rPr kumimoji="1" lang="zh-CN" altLang="en-US" dirty="0"/>
              <a:t>, </a:t>
            </a:r>
            <a:r>
              <a:rPr kumimoji="1" lang="en-US" altLang="zh-CN" dirty="0"/>
              <a:t>we</a:t>
            </a:r>
            <a:r>
              <a:rPr kumimoji="1" lang="zh-CN" altLang="en-US" dirty="0"/>
              <a:t> </a:t>
            </a:r>
            <a:r>
              <a:rPr kumimoji="1" lang="en-US" altLang="zh-CN" dirty="0"/>
              <a:t>average</a:t>
            </a:r>
            <a:r>
              <a:rPr kumimoji="1" lang="zh-CN" altLang="en-US" dirty="0"/>
              <a:t> </a:t>
            </a:r>
            <a:r>
              <a:rPr kumimoji="1" lang="en-US" altLang="zh-CN" dirty="0"/>
              <a:t>the</a:t>
            </a:r>
            <a:r>
              <a:rPr kumimoji="1" lang="zh-CN" altLang="en-US" dirty="0"/>
              <a:t> </a:t>
            </a:r>
            <a:r>
              <a:rPr kumimoji="1" lang="en-US" altLang="zh-CN" dirty="0" err="1"/>
              <a:t>embeddings</a:t>
            </a:r>
            <a:r>
              <a:rPr kumimoji="1" lang="zh-CN" altLang="en-US" dirty="0"/>
              <a:t> </a:t>
            </a:r>
            <a:r>
              <a:rPr kumimoji="1" lang="en-US" altLang="zh-CN" dirty="0"/>
              <a:t>of</a:t>
            </a:r>
            <a:r>
              <a:rPr kumimoji="1" lang="zh-CN" altLang="en-US" dirty="0"/>
              <a:t> </a:t>
            </a:r>
            <a:r>
              <a:rPr kumimoji="1" lang="en-US" altLang="zh-CN" dirty="0"/>
              <a:t>all</a:t>
            </a:r>
            <a:r>
              <a:rPr kumimoji="1" lang="zh-CN" altLang="en-US" dirty="0"/>
              <a:t> </a:t>
            </a:r>
            <a:r>
              <a:rPr kumimoji="1" lang="en-US" altLang="zh-CN" dirty="0"/>
              <a:t>words</a:t>
            </a:r>
            <a:r>
              <a:rPr kumimoji="1" lang="zh-CN" altLang="en-US" dirty="0"/>
              <a:t> </a:t>
            </a:r>
            <a:r>
              <a:rPr kumimoji="1" lang="en-US" altLang="zh-CN" dirty="0"/>
              <a:t>which</a:t>
            </a:r>
            <a:r>
              <a:rPr kumimoji="1" lang="zh-CN" altLang="en-US" dirty="0"/>
              <a:t> </a:t>
            </a:r>
            <a:r>
              <a:rPr kumimoji="1" lang="en-US" altLang="zh-CN" dirty="0"/>
              <a:t>contain</a:t>
            </a:r>
            <a:r>
              <a:rPr kumimoji="1" lang="zh-CN" altLang="en-US" dirty="0"/>
              <a:t> </a:t>
            </a:r>
            <a:r>
              <a:rPr kumimoji="1" lang="en-US" altLang="zh-CN" dirty="0"/>
              <a:t>this</a:t>
            </a:r>
            <a:r>
              <a:rPr kumimoji="1" lang="zh-CN" altLang="en-US" dirty="0"/>
              <a:t> </a:t>
            </a:r>
            <a:r>
              <a:rPr kumimoji="1" lang="en-US" altLang="zh-CN" dirty="0"/>
              <a:t>character</a:t>
            </a:r>
            <a:r>
              <a:rPr kumimoji="1" lang="zh-CN" altLang="en-US" dirty="0"/>
              <a:t> </a:t>
            </a:r>
            <a:r>
              <a:rPr kumimoji="1" lang="en-US" altLang="zh-CN" dirty="0"/>
              <a:t>to</a:t>
            </a:r>
            <a:r>
              <a:rPr kumimoji="1" lang="zh-CN" altLang="en-US" dirty="0"/>
              <a:t> </a:t>
            </a:r>
            <a:r>
              <a:rPr kumimoji="1" lang="en-US" altLang="zh-CN" dirty="0"/>
              <a:t>initialize</a:t>
            </a:r>
            <a:r>
              <a:rPr kumimoji="1" lang="zh-CN" altLang="en-US" dirty="0"/>
              <a:t> </a:t>
            </a:r>
            <a:r>
              <a:rPr kumimoji="1" lang="en-US" altLang="zh-CN" dirty="0"/>
              <a:t>the</a:t>
            </a:r>
            <a:r>
              <a:rPr kumimoji="1" lang="zh-CN" altLang="en-US" dirty="0"/>
              <a:t> </a:t>
            </a:r>
            <a:r>
              <a:rPr kumimoji="1" lang="en-US" altLang="zh-CN" dirty="0"/>
              <a:t>character’s</a:t>
            </a:r>
            <a:r>
              <a:rPr kumimoji="1" lang="zh-CN" altLang="en-US" dirty="0"/>
              <a:t> </a:t>
            </a:r>
            <a:r>
              <a:rPr kumimoji="1" lang="en-US" altLang="zh-CN" dirty="0"/>
              <a:t>vector</a:t>
            </a:r>
            <a:r>
              <a:rPr kumimoji="1" lang="zh-CN" altLang="en-US" dirty="0"/>
              <a:t> </a:t>
            </a:r>
            <a:r>
              <a:rPr kumimoji="1" lang="en-US" altLang="zh-CN" dirty="0"/>
              <a:t>representation.</a:t>
            </a:r>
            <a:r>
              <a:rPr kumimoji="1" lang="zh-CN" altLang="en-US" dirty="0"/>
              <a:t> </a:t>
            </a:r>
            <a:r>
              <a:rPr kumimoji="1" lang="en-US" altLang="zh-CN" dirty="0"/>
              <a:t>Then</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language</a:t>
            </a:r>
            <a:r>
              <a:rPr kumimoji="1" lang="zh-CN" altLang="en-US" dirty="0"/>
              <a:t> </a:t>
            </a:r>
            <a:r>
              <a:rPr kumimoji="1" lang="en-US" altLang="zh-CN" dirty="0"/>
              <a:t>independent</a:t>
            </a:r>
            <a:r>
              <a:rPr kumimoji="1" lang="zh-CN" altLang="en-US" dirty="0"/>
              <a:t> </a:t>
            </a:r>
            <a:r>
              <a:rPr kumimoji="1" lang="en-US" altLang="zh-CN" dirty="0"/>
              <a:t>CNN</a:t>
            </a:r>
            <a:r>
              <a:rPr kumimoji="1" lang="zh-CN" altLang="en-US" dirty="0"/>
              <a:t> </a:t>
            </a:r>
            <a:r>
              <a:rPr kumimoji="1" lang="en-US" altLang="zh-CN" dirty="0"/>
              <a:t>to</a:t>
            </a:r>
            <a:r>
              <a:rPr kumimoji="1" lang="zh-CN" altLang="en-US" dirty="0"/>
              <a:t> </a:t>
            </a:r>
            <a:r>
              <a:rPr kumimoji="1" lang="en-US" altLang="zh-CN" dirty="0"/>
              <a:t>compose</a:t>
            </a:r>
            <a:r>
              <a:rPr kumimoji="1" lang="zh-CN" altLang="en-US" dirty="0"/>
              <a:t> </a:t>
            </a:r>
            <a:r>
              <a:rPr kumimoji="1" lang="en-US" altLang="zh-CN" dirty="0"/>
              <a:t>word</a:t>
            </a:r>
            <a:r>
              <a:rPr kumimoji="1" lang="zh-CN" altLang="en-US" dirty="0"/>
              <a:t> </a:t>
            </a:r>
            <a:r>
              <a:rPr kumimoji="1" lang="en-US" altLang="zh-CN" dirty="0" err="1"/>
              <a:t>embeddings</a:t>
            </a:r>
            <a:r>
              <a:rPr kumimoji="1" lang="zh-CN" altLang="en-US" dirty="0"/>
              <a:t> </a:t>
            </a:r>
            <a:r>
              <a:rPr kumimoji="1" lang="en-US" altLang="zh-CN" dirty="0"/>
              <a:t>from</a:t>
            </a:r>
            <a:r>
              <a:rPr kumimoji="1" lang="zh-CN" altLang="en-US" dirty="0"/>
              <a:t> </a:t>
            </a:r>
            <a:r>
              <a:rPr kumimoji="1" lang="en-US" altLang="zh-CN" dirty="0"/>
              <a:t>characters</a:t>
            </a:r>
            <a:r>
              <a:rPr kumimoji="1" lang="zh-CN" altLang="en-US" dirty="0"/>
              <a:t> </a:t>
            </a:r>
            <a:r>
              <a:rPr kumimoji="1" lang="en-US" altLang="zh-CN" dirty="0"/>
              <a:t>and</a:t>
            </a:r>
            <a:r>
              <a:rPr kumimoji="1" lang="zh-CN" altLang="en-US" dirty="0"/>
              <a:t> </a:t>
            </a:r>
            <a:r>
              <a:rPr kumimoji="1" lang="en-US" altLang="zh-CN" dirty="0"/>
              <a:t>align</a:t>
            </a:r>
            <a:r>
              <a:rPr kumimoji="1" lang="zh-CN" altLang="en-US" dirty="0"/>
              <a:t> </a:t>
            </a:r>
            <a:r>
              <a:rPr kumimoji="1" lang="en-US" altLang="zh-CN" dirty="0"/>
              <a:t>these</a:t>
            </a:r>
            <a:r>
              <a:rPr kumimoji="1" lang="zh-CN" altLang="en-US" dirty="0"/>
              <a:t> </a:t>
            </a:r>
            <a:r>
              <a:rPr kumimoji="1" lang="en-US" altLang="zh-CN" dirty="0"/>
              <a:t>word</a:t>
            </a:r>
            <a:r>
              <a:rPr kumimoji="1" lang="zh-CN" altLang="en-US" dirty="0"/>
              <a:t> </a:t>
            </a:r>
            <a:r>
              <a:rPr kumimoji="1" lang="en-US" altLang="zh-CN" dirty="0"/>
              <a:t>representations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We</a:t>
            </a:r>
            <a:r>
              <a:rPr kumimoji="1" lang="zh-CN" altLang="en-US" dirty="0"/>
              <a:t> </a:t>
            </a:r>
            <a:r>
              <a:rPr kumimoji="1" lang="en-US" altLang="zh-CN" dirty="0"/>
              <a:t>concatenate</a:t>
            </a:r>
            <a:r>
              <a:rPr kumimoji="1" lang="zh-CN" altLang="en-US" dirty="0"/>
              <a:t> </a:t>
            </a:r>
            <a:r>
              <a:rPr kumimoji="1" lang="en-US" altLang="zh-CN" dirty="0"/>
              <a:t>these</a:t>
            </a:r>
            <a:r>
              <a:rPr kumimoji="1" lang="zh-CN" altLang="en-US" dirty="0"/>
              <a:t> </a:t>
            </a:r>
            <a:r>
              <a:rPr kumimoji="1" lang="en-US" altLang="zh-CN" dirty="0"/>
              <a:t>character</a:t>
            </a:r>
            <a:r>
              <a:rPr kumimoji="1" lang="zh-CN" altLang="en-US" dirty="0"/>
              <a:t> </a:t>
            </a:r>
            <a:r>
              <a:rPr kumimoji="1" lang="en-US" altLang="zh-CN" dirty="0"/>
              <a:t>based</a:t>
            </a:r>
            <a:r>
              <a:rPr kumimoji="1" lang="zh-CN" altLang="en-US" dirty="0"/>
              <a:t> </a:t>
            </a:r>
            <a:r>
              <a:rPr kumimoji="1" lang="en-US" altLang="zh-CN" dirty="0"/>
              <a:t>word</a:t>
            </a:r>
            <a:r>
              <a:rPr kumimoji="1" lang="zh-CN" altLang="en-US" dirty="0"/>
              <a:t> </a:t>
            </a:r>
            <a:r>
              <a:rPr kumimoji="1" lang="en-US" altLang="zh-CN" dirty="0"/>
              <a:t>representations</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projected</a:t>
            </a:r>
            <a:r>
              <a:rPr kumimoji="1" lang="zh-CN" altLang="en-US" dirty="0"/>
              <a:t> </a:t>
            </a:r>
            <a:r>
              <a:rPr kumimoji="1" lang="en-US" altLang="zh-CN" dirty="0"/>
              <a:t>word</a:t>
            </a:r>
            <a:r>
              <a:rPr kumimoji="1" lang="zh-CN" altLang="en-US" dirty="0"/>
              <a:t> </a:t>
            </a:r>
            <a:r>
              <a:rPr kumimoji="1" lang="en-US" altLang="zh-CN" dirty="0"/>
              <a:t>representations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final</a:t>
            </a:r>
            <a:r>
              <a:rPr kumimoji="1" lang="zh-CN" altLang="en-US" dirty="0"/>
              <a:t> </a:t>
            </a:r>
            <a:r>
              <a:rPr kumimoji="1" lang="en-US" altLang="zh-CN" dirty="0"/>
              <a:t>word</a:t>
            </a:r>
            <a:r>
              <a:rPr kumimoji="1" lang="zh-CN" altLang="en-US" dirty="0"/>
              <a:t> </a:t>
            </a:r>
            <a:r>
              <a:rPr kumimoji="1" lang="en-US" altLang="zh-CN" dirty="0"/>
              <a:t>representations.</a:t>
            </a:r>
          </a:p>
        </p:txBody>
      </p:sp>
      <p:sp>
        <p:nvSpPr>
          <p:cNvPr id="4" name="幻灯片编号占位符 3"/>
          <p:cNvSpPr>
            <a:spLocks noGrp="1"/>
          </p:cNvSpPr>
          <p:nvPr>
            <p:ph type="sldNum" sz="quarter" idx="10"/>
          </p:nvPr>
        </p:nvSpPr>
        <p:spPr/>
        <p:txBody>
          <a:bodyPr/>
          <a:lstStyle/>
          <a:p>
            <a:fld id="{26D1A11D-A375-4457-A95F-CB659277DCE0}" type="slidenum">
              <a:rPr lang="en-US" smtClean="0"/>
              <a:pPr/>
              <a:t>114</a:t>
            </a:fld>
            <a:endParaRPr lang="en-US"/>
          </a:p>
        </p:txBody>
      </p:sp>
    </p:spTree>
    <p:extLst>
      <p:ext uri="{BB962C8B-B14F-4D97-AF65-F5344CB8AC3E}">
        <p14:creationId xmlns:p14="http://schemas.microsoft.com/office/powerpoint/2010/main" val="819553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en-US" altLang="zh-CN" dirty="0"/>
              <a:t>Besides,</a:t>
            </a:r>
            <a:r>
              <a:rPr kumimoji="1" lang="zh-CN" altLang="en-US" dirty="0"/>
              <a:t> </a:t>
            </a:r>
            <a:r>
              <a:rPr kumimoji="1" lang="en-US" altLang="zh-CN" dirty="0"/>
              <a:t>many</a:t>
            </a:r>
            <a:r>
              <a:rPr kumimoji="1" lang="zh-CN" altLang="en-US" dirty="0"/>
              <a:t> </a:t>
            </a:r>
            <a:r>
              <a:rPr kumimoji="1" lang="en-US" altLang="zh-CN" dirty="0"/>
              <a:t>languages</a:t>
            </a:r>
            <a:r>
              <a:rPr kumimoji="1" lang="zh-CN" altLang="en-US" dirty="0"/>
              <a:t> </a:t>
            </a:r>
            <a:r>
              <a:rPr kumimoji="1" lang="en-US" altLang="zh-CN" dirty="0"/>
              <a:t>also</a:t>
            </a:r>
            <a:r>
              <a:rPr kumimoji="1" lang="zh-CN" altLang="en-US" dirty="0"/>
              <a:t> </a:t>
            </a:r>
            <a:r>
              <a:rPr kumimoji="1" lang="en-US" altLang="zh-CN" dirty="0"/>
              <a:t>share</a:t>
            </a:r>
            <a:r>
              <a:rPr kumimoji="1" lang="zh-CN" altLang="en-US" dirty="0"/>
              <a:t> </a:t>
            </a:r>
            <a:r>
              <a:rPr kumimoji="1" lang="en-US" altLang="zh-CN" dirty="0"/>
              <a:t>very</a:t>
            </a:r>
            <a:r>
              <a:rPr kumimoji="1" lang="zh-CN" altLang="en-US" dirty="0"/>
              <a:t> </a:t>
            </a:r>
            <a:r>
              <a:rPr kumimoji="1" lang="en-US" altLang="zh-CN" dirty="0"/>
              <a:t>similar</a:t>
            </a:r>
            <a:r>
              <a:rPr kumimoji="1" lang="zh-CN" altLang="en-US" dirty="0"/>
              <a:t> </a:t>
            </a:r>
            <a:r>
              <a:rPr kumimoji="1" lang="en-US" altLang="zh-CN" dirty="0"/>
              <a:t>linguistic</a:t>
            </a:r>
            <a:r>
              <a:rPr kumimoji="1" lang="zh-CN" altLang="en-US" dirty="0"/>
              <a:t> </a:t>
            </a:r>
            <a:r>
              <a:rPr kumimoji="1" lang="en-US" altLang="zh-CN" dirty="0"/>
              <a:t>properties,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apposition,</a:t>
            </a:r>
            <a:r>
              <a:rPr kumimoji="1" lang="zh-CN" altLang="en-US" dirty="0"/>
              <a:t> </a:t>
            </a:r>
            <a:r>
              <a:rPr kumimoji="1" lang="en-US" altLang="zh-CN" dirty="0"/>
              <a:t>conjunction,</a:t>
            </a:r>
            <a:r>
              <a:rPr kumimoji="1" lang="zh-CN" altLang="en-US" dirty="0"/>
              <a:t> </a:t>
            </a:r>
            <a:r>
              <a:rPr kumimoji="1" lang="en-US" altLang="zh-CN" dirty="0"/>
              <a:t>and</a:t>
            </a:r>
            <a:r>
              <a:rPr kumimoji="1" lang="zh-CN" altLang="en-US" dirty="0"/>
              <a:t> </a:t>
            </a:r>
            <a:r>
              <a:rPr kumimoji="1" lang="en-US" altLang="zh-CN" dirty="0"/>
              <a:t>plural</a:t>
            </a:r>
            <a:r>
              <a:rPr kumimoji="1" lang="zh-CN" altLang="en-US" dirty="0"/>
              <a:t> </a:t>
            </a:r>
            <a:r>
              <a:rPr kumimoji="1" lang="en-US" altLang="zh-CN" dirty="0"/>
              <a:t>suffix.</a:t>
            </a:r>
            <a:r>
              <a:rPr kumimoji="1" lang="zh-CN" altLang="en-US" dirty="0"/>
              <a:t> </a:t>
            </a:r>
            <a:r>
              <a:rPr kumimoji="1" lang="en-US" altLang="zh-CN" dirty="0"/>
              <a:t>We</a:t>
            </a:r>
            <a:r>
              <a:rPr kumimoji="1" lang="zh-CN" altLang="en-US" dirty="0"/>
              <a:t> </a:t>
            </a:r>
            <a:r>
              <a:rPr kumimoji="1" lang="en-US" altLang="zh-CN" dirty="0"/>
              <a:t>summarized</a:t>
            </a:r>
            <a:r>
              <a:rPr kumimoji="1" lang="zh-CN" altLang="en-US" dirty="0"/>
              <a:t> </a:t>
            </a:r>
            <a:r>
              <a:rPr kumimoji="1" lang="en-US" altLang="zh-CN" dirty="0"/>
              <a:t>such</a:t>
            </a:r>
            <a:r>
              <a:rPr kumimoji="1" lang="zh-CN" altLang="en-US" dirty="0"/>
              <a:t> </a:t>
            </a:r>
            <a:r>
              <a:rPr kumimoji="1" lang="en-US" altLang="zh-CN" dirty="0"/>
              <a:t>properties</a:t>
            </a:r>
            <a:r>
              <a:rPr kumimoji="1" lang="zh-CN" altLang="en-US" dirty="0"/>
              <a:t> </a:t>
            </a:r>
            <a:r>
              <a:rPr kumimoji="1" lang="en-US" altLang="zh-CN" dirty="0"/>
              <a:t>from</a:t>
            </a:r>
            <a:r>
              <a:rPr kumimoji="1" lang="zh-CN" altLang="en-US" dirty="0"/>
              <a:t> </a:t>
            </a:r>
            <a:r>
              <a:rPr kumimoji="1" lang="en-US" altLang="zh-CN" dirty="0"/>
              <a:t>available</a:t>
            </a:r>
            <a:r>
              <a:rPr kumimoji="1" lang="zh-CN" altLang="en-US" dirty="0"/>
              <a:t> </a:t>
            </a:r>
            <a:r>
              <a:rPr kumimoji="1" lang="en-US" altLang="zh-CN" dirty="0"/>
              <a:t>knowledge</a:t>
            </a:r>
            <a:r>
              <a:rPr kumimoji="1" lang="zh-CN" altLang="en-US" dirty="0"/>
              <a:t> </a:t>
            </a:r>
            <a:r>
              <a:rPr kumimoji="1" lang="en-US" altLang="zh-CN" dirty="0"/>
              <a:t>bases,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CLDR,</a:t>
            </a:r>
            <a:r>
              <a:rPr kumimoji="1" lang="zh-CN" altLang="en-US" dirty="0"/>
              <a:t> </a:t>
            </a:r>
            <a:r>
              <a:rPr kumimoji="1" lang="en-US" altLang="zh-CN" dirty="0" err="1"/>
              <a:t>wiktionary</a:t>
            </a:r>
            <a:r>
              <a:rPr kumimoji="1" lang="en-US" altLang="zh-CN" dirty="0"/>
              <a:t>,</a:t>
            </a:r>
            <a:r>
              <a:rPr kumimoji="1" lang="zh-CN" altLang="en-US" dirty="0"/>
              <a:t> </a:t>
            </a:r>
            <a:r>
              <a:rPr kumimoji="1" lang="en-US" altLang="zh-CN" dirty="0" err="1"/>
              <a:t>Panlex</a:t>
            </a:r>
            <a:r>
              <a:rPr kumimoji="1" lang="en-US" altLang="zh-CN" dirty="0"/>
              <a:t>.</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property,</a:t>
            </a:r>
            <a:r>
              <a:rPr kumimoji="1" lang="zh-CN" altLang="en-US" dirty="0"/>
              <a:t> </a:t>
            </a:r>
            <a:r>
              <a:rPr kumimoji="1" lang="en-US" altLang="zh-CN" dirty="0"/>
              <a:t>we</a:t>
            </a:r>
            <a:r>
              <a:rPr kumimoji="1" lang="zh-CN" altLang="en-US" dirty="0"/>
              <a:t> </a:t>
            </a:r>
            <a:r>
              <a:rPr kumimoji="1" lang="en-US" altLang="zh-CN" dirty="0"/>
              <a:t>either</a:t>
            </a:r>
            <a:r>
              <a:rPr kumimoji="1" lang="zh-CN" altLang="en-US" dirty="0"/>
              <a:t> </a:t>
            </a:r>
            <a:r>
              <a:rPr kumimoji="1" lang="en-US" altLang="zh-CN" dirty="0"/>
              <a:t>use</a:t>
            </a:r>
            <a:r>
              <a:rPr kumimoji="1" lang="zh-CN" altLang="en-US" dirty="0"/>
              <a:t> </a:t>
            </a:r>
            <a:r>
              <a:rPr kumimoji="1" lang="en-US" altLang="zh-CN" dirty="0"/>
              <a:t>a</a:t>
            </a:r>
            <a:r>
              <a:rPr kumimoji="1" lang="zh-CN" altLang="en-US" dirty="0"/>
              <a:t> </a:t>
            </a:r>
            <a:r>
              <a:rPr kumimoji="1" lang="en-US" altLang="zh-CN" dirty="0"/>
              <a:t>cluster</a:t>
            </a:r>
            <a:r>
              <a:rPr kumimoji="1" lang="zh-CN" altLang="en-US" dirty="0"/>
              <a:t> </a:t>
            </a:r>
            <a:r>
              <a:rPr kumimoji="1" lang="en-US" altLang="zh-CN" dirty="0"/>
              <a:t>of</a:t>
            </a:r>
            <a:r>
              <a:rPr kumimoji="1" lang="zh-CN" altLang="en-US" dirty="0"/>
              <a:t> </a:t>
            </a:r>
            <a:r>
              <a:rPr kumimoji="1" lang="en-US" altLang="zh-CN" dirty="0"/>
              <a:t>words</a:t>
            </a:r>
            <a:r>
              <a:rPr kumimoji="1" lang="zh-CN" altLang="en-US" dirty="0"/>
              <a:t> </a:t>
            </a:r>
            <a:r>
              <a:rPr kumimoji="1" lang="en-US" altLang="zh-CN" dirty="0"/>
              <a:t>or</a:t>
            </a:r>
            <a:r>
              <a:rPr kumimoji="1" lang="zh-CN" altLang="en-US" dirty="0"/>
              <a:t> </a:t>
            </a:r>
            <a:r>
              <a:rPr kumimoji="1" lang="en-US" altLang="zh-CN" dirty="0"/>
              <a:t>a</a:t>
            </a:r>
            <a:r>
              <a:rPr kumimoji="1" lang="zh-CN" altLang="en-US" dirty="0"/>
              <a:t> </a:t>
            </a:r>
            <a:r>
              <a:rPr kumimoji="1" lang="en-US" altLang="zh-CN" dirty="0"/>
              <a:t>cluster</a:t>
            </a:r>
            <a:r>
              <a:rPr kumimoji="1" lang="zh-CN" altLang="en-US" dirty="0"/>
              <a:t> </a:t>
            </a:r>
            <a:r>
              <a:rPr kumimoji="1" lang="en-US" altLang="zh-CN" dirty="0"/>
              <a:t>of</a:t>
            </a:r>
            <a:r>
              <a:rPr kumimoji="1" lang="zh-CN" altLang="en-US" dirty="0"/>
              <a:t> </a:t>
            </a:r>
            <a:r>
              <a:rPr kumimoji="1" lang="en-US" altLang="zh-CN" dirty="0"/>
              <a:t>word</a:t>
            </a:r>
            <a:r>
              <a:rPr kumimoji="1" lang="zh-CN" altLang="en-US" dirty="0"/>
              <a:t> </a:t>
            </a:r>
            <a:r>
              <a:rPr kumimoji="1" lang="en-US" altLang="zh-CN" dirty="0"/>
              <a:t>pairs</a:t>
            </a:r>
            <a:r>
              <a:rPr kumimoji="1" lang="zh-CN" altLang="en-US" dirty="0"/>
              <a:t> </a:t>
            </a:r>
            <a:r>
              <a:rPr kumimoji="1" lang="en-US" altLang="zh-CN" dirty="0"/>
              <a:t>to</a:t>
            </a:r>
            <a:r>
              <a:rPr kumimoji="1" lang="zh-CN" altLang="en-US" dirty="0"/>
              <a:t> </a:t>
            </a:r>
            <a:r>
              <a:rPr kumimoji="1" lang="en-US" altLang="zh-CN" dirty="0"/>
              <a:t>denote</a:t>
            </a:r>
            <a:r>
              <a:rPr kumimoji="1" lang="zh-CN" altLang="en-US" dirty="0"/>
              <a:t> </a:t>
            </a:r>
            <a:r>
              <a:rPr kumimoji="1" lang="en-US" altLang="zh-CN" dirty="0"/>
              <a:t>it.</a:t>
            </a:r>
          </a:p>
          <a:p>
            <a:r>
              <a:rPr kumimoji="1" lang="en-US" altLang="zh-CN" dirty="0"/>
              <a:t>The</a:t>
            </a:r>
            <a:r>
              <a:rPr kumimoji="1" lang="zh-CN" altLang="en-US" dirty="0"/>
              <a:t> </a:t>
            </a:r>
            <a:r>
              <a:rPr kumimoji="1" lang="en-US" altLang="zh-CN" dirty="0"/>
              <a:t>representation</a:t>
            </a:r>
            <a:r>
              <a:rPr kumimoji="1" lang="zh-CN" altLang="en-US" dirty="0"/>
              <a:t> </a:t>
            </a:r>
            <a:r>
              <a:rPr kumimoji="1" lang="en-US" altLang="zh-CN" dirty="0"/>
              <a:t>of</a:t>
            </a:r>
            <a:r>
              <a:rPr kumimoji="1" lang="zh-CN" altLang="en-US" dirty="0"/>
              <a:t> </a:t>
            </a:r>
            <a:r>
              <a:rPr kumimoji="1" lang="en-US" altLang="zh-CN" dirty="0"/>
              <a:t>each</a:t>
            </a:r>
            <a:r>
              <a:rPr kumimoji="1" lang="zh-CN" altLang="en-US" dirty="0"/>
              <a:t> </a:t>
            </a:r>
            <a:r>
              <a:rPr kumimoji="1" lang="en-US" altLang="zh-CN" dirty="0"/>
              <a:t>cluster</a:t>
            </a:r>
            <a:r>
              <a:rPr kumimoji="1" lang="zh-CN" altLang="en-US" dirty="0"/>
              <a:t> </a:t>
            </a:r>
            <a:r>
              <a:rPr kumimoji="1" lang="en-US" altLang="zh-CN" dirty="0"/>
              <a:t>is</a:t>
            </a:r>
            <a:r>
              <a:rPr kumimoji="1" lang="zh-CN" altLang="en-US" dirty="0"/>
              <a:t> </a:t>
            </a:r>
            <a:r>
              <a:rPr kumimoji="1" lang="en-US" altLang="zh-CN" dirty="0"/>
              <a:t>obtained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average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its</a:t>
            </a:r>
            <a:r>
              <a:rPr kumimoji="1" lang="zh-CN" altLang="en-US" dirty="0"/>
              <a:t> </a:t>
            </a:r>
            <a:r>
              <a:rPr kumimoji="1" lang="en-US" altLang="zh-CN" dirty="0"/>
              <a:t>word</a:t>
            </a:r>
            <a:r>
              <a:rPr kumimoji="1" lang="zh-CN" altLang="en-US" dirty="0"/>
              <a:t> </a:t>
            </a:r>
            <a:r>
              <a:rPr kumimoji="1" lang="en-US" altLang="zh-CN" dirty="0"/>
              <a:t>vectors.</a:t>
            </a:r>
            <a:r>
              <a:rPr kumimoji="1" lang="zh-CN" altLang="en-US" dirty="0"/>
              <a:t> </a:t>
            </a:r>
            <a:r>
              <a:rPr kumimoji="1" lang="en-US" altLang="zh-CN" dirty="0"/>
              <a:t>We</a:t>
            </a:r>
            <a:r>
              <a:rPr kumimoji="1" lang="zh-CN" altLang="en-US" dirty="0"/>
              <a:t> </a:t>
            </a:r>
            <a:r>
              <a:rPr kumimoji="1" lang="en-US" altLang="zh-CN" dirty="0"/>
              <a:t>project</a:t>
            </a:r>
            <a:r>
              <a:rPr kumimoji="1" lang="zh-CN" altLang="en-US" dirty="0"/>
              <a:t> </a:t>
            </a:r>
            <a:r>
              <a:rPr kumimoji="1" lang="en-US" altLang="zh-CN" dirty="0"/>
              <a:t>such</a:t>
            </a:r>
            <a:r>
              <a:rPr kumimoji="1" lang="zh-CN" altLang="en-US" dirty="0"/>
              <a:t> </a:t>
            </a:r>
            <a:r>
              <a:rPr kumimoji="1" lang="en-US" altLang="zh-CN" dirty="0"/>
              <a:t>cluster</a:t>
            </a:r>
            <a:r>
              <a:rPr kumimoji="1" lang="zh-CN" altLang="en-US" dirty="0"/>
              <a:t> </a:t>
            </a:r>
            <a:r>
              <a:rPr kumimoji="1" lang="en-US" altLang="zh-CN" dirty="0"/>
              <a:t>representations</a:t>
            </a:r>
            <a:r>
              <a:rPr kumimoji="1" lang="zh-CN" altLang="en-US" dirty="0"/>
              <a:t> </a:t>
            </a:r>
            <a:r>
              <a:rPr kumimoji="1" lang="en-US" altLang="zh-CN" dirty="0"/>
              <a:t>into</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r>
              <a:rPr kumimoji="1" lang="zh-CN" altLang="en-US" dirty="0"/>
              <a:t> </a:t>
            </a:r>
            <a:r>
              <a:rPr kumimoji="1" lang="en-US" altLang="zh-CN" dirty="0"/>
              <a:t>and</a:t>
            </a:r>
            <a:r>
              <a:rPr kumimoji="1" lang="zh-CN" altLang="en-US" dirty="0"/>
              <a:t> </a:t>
            </a:r>
            <a:r>
              <a:rPr kumimoji="1" lang="en-US" altLang="zh-CN" dirty="0"/>
              <a:t>align</a:t>
            </a:r>
            <a:r>
              <a:rPr kumimoji="1" lang="zh-CN" altLang="en-US" dirty="0"/>
              <a:t> </a:t>
            </a:r>
            <a:r>
              <a:rPr kumimoji="1" lang="en-US" altLang="zh-CN" dirty="0"/>
              <a:t>them.</a:t>
            </a:r>
            <a:endParaRPr kumimoji="1" lang="zh-CN" altLang="en-US" dirty="0"/>
          </a:p>
        </p:txBody>
      </p:sp>
      <p:sp>
        <p:nvSpPr>
          <p:cNvPr id="4" name="幻灯片编号占位符 3"/>
          <p:cNvSpPr>
            <a:spLocks noGrp="1"/>
          </p:cNvSpPr>
          <p:nvPr>
            <p:ph type="sldNum" sz="quarter" idx="10"/>
          </p:nvPr>
        </p:nvSpPr>
        <p:spPr/>
        <p:txBody>
          <a:bodyPr/>
          <a:lstStyle/>
          <a:p>
            <a:fld id="{26D1A11D-A375-4457-A95F-CB659277DCE0}" type="slidenum">
              <a:rPr lang="en-US" smtClean="0"/>
              <a:pPr/>
              <a:t>115</a:t>
            </a:fld>
            <a:endParaRPr lang="en-US"/>
          </a:p>
        </p:txBody>
      </p:sp>
    </p:spTree>
    <p:extLst>
      <p:ext uri="{BB962C8B-B14F-4D97-AF65-F5344CB8AC3E}">
        <p14:creationId xmlns:p14="http://schemas.microsoft.com/office/powerpoint/2010/main" val="27207813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sz="1200" dirty="0"/>
              <a:t>By</a:t>
            </a:r>
            <a:r>
              <a:rPr kumimoji="1" lang="zh-CN" altLang="en-US" sz="1200" dirty="0"/>
              <a:t> </a:t>
            </a:r>
            <a:r>
              <a:rPr kumimoji="1" lang="en-US" altLang="zh-CN" sz="1200" dirty="0"/>
              <a:t>introducing</a:t>
            </a:r>
            <a:r>
              <a:rPr kumimoji="1" lang="zh-CN" altLang="en-US" sz="1200" dirty="0"/>
              <a:t> </a:t>
            </a:r>
            <a:r>
              <a:rPr kumimoji="1" lang="en-US" altLang="zh-CN" sz="1200" dirty="0"/>
              <a:t>the</a:t>
            </a:r>
            <a:r>
              <a:rPr kumimoji="1" lang="zh-CN" altLang="en-US" sz="1200" dirty="0"/>
              <a:t> </a:t>
            </a:r>
            <a:r>
              <a:rPr kumimoji="1" lang="en-US" altLang="zh-CN" sz="1200" dirty="0"/>
              <a:t>neighboring</a:t>
            </a:r>
            <a:r>
              <a:rPr kumimoji="1" lang="zh-CN" altLang="en-US" sz="1200" dirty="0"/>
              <a:t> </a:t>
            </a:r>
            <a:r>
              <a:rPr kumimoji="1" lang="en-US" altLang="zh-CN" sz="1200" dirty="0"/>
              <a:t>words,</a:t>
            </a:r>
            <a:r>
              <a:rPr kumimoji="1" lang="zh-CN" altLang="en-US" sz="1200" dirty="0"/>
              <a:t> </a:t>
            </a:r>
            <a:r>
              <a:rPr kumimoji="1" lang="en-US" altLang="zh-CN" sz="1200" dirty="0"/>
              <a:t>the</a:t>
            </a:r>
            <a:r>
              <a:rPr kumimoji="1" lang="zh-CN" altLang="en-US" sz="1200" dirty="0"/>
              <a:t> </a:t>
            </a:r>
            <a:r>
              <a:rPr kumimoji="1" lang="en-US" altLang="zh-CN" sz="1200" dirty="0"/>
              <a:t>monolingual</a:t>
            </a:r>
            <a:r>
              <a:rPr kumimoji="1" lang="zh-CN" altLang="en-US" sz="1200" dirty="0"/>
              <a:t> </a:t>
            </a:r>
            <a:r>
              <a:rPr kumimoji="1" lang="en-US" altLang="zh-CN" sz="1200" dirty="0"/>
              <a:t>QVEC</a:t>
            </a:r>
            <a:r>
              <a:rPr kumimoji="1" lang="zh-CN" altLang="en-US" sz="1200" dirty="0"/>
              <a:t> </a:t>
            </a:r>
            <a:r>
              <a:rPr kumimoji="1" lang="en-US" altLang="zh-CN" sz="1200" dirty="0"/>
              <a:t>and</a:t>
            </a:r>
            <a:r>
              <a:rPr kumimoji="1" lang="zh-CN" altLang="en-US" sz="1200" dirty="0"/>
              <a:t> </a:t>
            </a:r>
            <a:r>
              <a:rPr kumimoji="1" lang="en-US" altLang="zh-CN" sz="1200" dirty="0"/>
              <a:t>QVEC-CCA</a:t>
            </a:r>
            <a:r>
              <a:rPr kumimoji="1" lang="zh-CN" altLang="en-US" sz="1200" dirty="0"/>
              <a:t> </a:t>
            </a:r>
            <a:r>
              <a:rPr kumimoji="1" lang="en-US" altLang="zh-CN" sz="1200" dirty="0"/>
              <a:t>can</a:t>
            </a:r>
            <a:r>
              <a:rPr kumimoji="1" lang="zh-CN" altLang="en-US" sz="1200" dirty="0"/>
              <a:t> </a:t>
            </a:r>
            <a:r>
              <a:rPr kumimoji="1" lang="en-US" altLang="zh-CN" sz="1200" dirty="0"/>
              <a:t>be</a:t>
            </a:r>
            <a:r>
              <a:rPr kumimoji="1" lang="zh-CN" altLang="en-US" sz="1200" dirty="0"/>
              <a:t> </a:t>
            </a:r>
            <a:r>
              <a:rPr kumimoji="1" lang="en-US" altLang="zh-CN" sz="1200" dirty="0"/>
              <a:t>improved;</a:t>
            </a:r>
          </a:p>
          <a:p>
            <a:endParaRPr kumimoji="1" lang="en-US" altLang="zh-CN" sz="1200" dirty="0"/>
          </a:p>
          <a:p>
            <a:r>
              <a:rPr kumimoji="1" lang="en-US" altLang="zh-CN" sz="1200" dirty="0"/>
              <a:t>By</a:t>
            </a:r>
            <a:r>
              <a:rPr kumimoji="1" lang="zh-CN" altLang="en-US" sz="1200" dirty="0"/>
              <a:t> </a:t>
            </a:r>
            <a:r>
              <a:rPr kumimoji="1" lang="en-US" altLang="zh-CN" sz="1200" dirty="0"/>
              <a:t>introducing</a:t>
            </a:r>
            <a:r>
              <a:rPr kumimoji="1" lang="zh-CN" altLang="en-US" sz="1200" dirty="0"/>
              <a:t> </a:t>
            </a:r>
            <a:r>
              <a:rPr kumimoji="1" lang="en-US" altLang="zh-CN" sz="1200" dirty="0"/>
              <a:t>the</a:t>
            </a:r>
            <a:r>
              <a:rPr kumimoji="1" lang="zh-CN" altLang="en-US" sz="1200" dirty="0"/>
              <a:t> </a:t>
            </a:r>
            <a:r>
              <a:rPr kumimoji="1" lang="en-US" altLang="zh-CN" sz="1200" dirty="0"/>
              <a:t>character-level</a:t>
            </a:r>
            <a:r>
              <a:rPr kumimoji="1" lang="zh-CN" altLang="en-US" sz="1200" dirty="0"/>
              <a:t> </a:t>
            </a:r>
            <a:r>
              <a:rPr kumimoji="1" lang="en-US" altLang="zh-CN" sz="1200" dirty="0"/>
              <a:t>compositional</a:t>
            </a:r>
            <a:r>
              <a:rPr kumimoji="1" lang="zh-CN" altLang="en-US" sz="1200" dirty="0"/>
              <a:t> </a:t>
            </a:r>
            <a:r>
              <a:rPr kumimoji="1" lang="en-US" altLang="zh-CN" sz="1200" dirty="0"/>
              <a:t>representations</a:t>
            </a:r>
            <a:r>
              <a:rPr kumimoji="1" lang="zh-CN" altLang="en-US" sz="1200" dirty="0"/>
              <a:t> </a:t>
            </a:r>
            <a:r>
              <a:rPr kumimoji="1" lang="en-US" altLang="zh-CN" sz="1200" dirty="0"/>
              <a:t>and</a:t>
            </a:r>
            <a:r>
              <a:rPr kumimoji="1" lang="zh-CN" altLang="en-US" sz="1200" dirty="0"/>
              <a:t> </a:t>
            </a:r>
            <a:r>
              <a:rPr kumimoji="1" lang="en-US" altLang="zh-CN" sz="1200" dirty="0"/>
              <a:t>linguistic</a:t>
            </a:r>
            <a:r>
              <a:rPr kumimoji="1" lang="zh-CN" altLang="en-US" sz="1200" dirty="0"/>
              <a:t> </a:t>
            </a:r>
            <a:r>
              <a:rPr kumimoji="1" lang="en-US" altLang="zh-CN" sz="1200" dirty="0"/>
              <a:t>property</a:t>
            </a:r>
            <a:r>
              <a:rPr kumimoji="1" lang="zh-CN" altLang="en-US" sz="1200" dirty="0"/>
              <a:t> </a:t>
            </a:r>
            <a:r>
              <a:rPr kumimoji="1" lang="en-US" altLang="zh-CN" sz="1200" dirty="0"/>
              <a:t>based</a:t>
            </a:r>
            <a:r>
              <a:rPr kumimoji="1" lang="zh-CN" altLang="en-US" sz="1200" dirty="0"/>
              <a:t> </a:t>
            </a:r>
            <a:r>
              <a:rPr kumimoji="1" lang="en-US" altLang="zh-CN" sz="1200" dirty="0"/>
              <a:t>clusters,</a:t>
            </a:r>
            <a:r>
              <a:rPr kumimoji="1" lang="zh-CN" altLang="en-US" sz="1200" dirty="0"/>
              <a:t> </a:t>
            </a:r>
            <a:r>
              <a:rPr kumimoji="1" lang="en-US" altLang="zh-CN" sz="1200" dirty="0"/>
              <a:t>the</a:t>
            </a:r>
            <a:r>
              <a:rPr kumimoji="1" lang="zh-CN" altLang="en-US" sz="1200" dirty="0"/>
              <a:t> </a:t>
            </a:r>
            <a:r>
              <a:rPr kumimoji="1" lang="en-US" altLang="zh-CN" sz="1200" dirty="0"/>
              <a:t>multilingual</a:t>
            </a:r>
            <a:r>
              <a:rPr kumimoji="1" lang="zh-CN" altLang="en-US" sz="1200" dirty="0"/>
              <a:t> </a:t>
            </a:r>
            <a:r>
              <a:rPr kumimoji="1" lang="en-US" altLang="zh-CN" sz="1200" dirty="0"/>
              <a:t>representation</a:t>
            </a:r>
            <a:r>
              <a:rPr kumimoji="1" lang="zh-CN" altLang="en-US" sz="1200" dirty="0"/>
              <a:t> </a:t>
            </a:r>
            <a:r>
              <a:rPr kumimoji="1" lang="en-US" altLang="zh-CN" sz="1200" dirty="0"/>
              <a:t>quality</a:t>
            </a:r>
            <a:r>
              <a:rPr kumimoji="1" lang="zh-CN" altLang="en-US" sz="1200" dirty="0"/>
              <a:t> </a:t>
            </a:r>
            <a:r>
              <a:rPr kumimoji="1" lang="en-US" altLang="zh-CN" sz="1200" dirty="0"/>
              <a:t>is</a:t>
            </a:r>
            <a:r>
              <a:rPr kumimoji="1" lang="zh-CN" altLang="en-US" sz="1200" dirty="0"/>
              <a:t> </a:t>
            </a:r>
            <a:r>
              <a:rPr kumimoji="1" lang="en-US" altLang="zh-CN" sz="1200" dirty="0"/>
              <a:t>improved.</a:t>
            </a:r>
            <a:endParaRPr kumimoji="1" lang="zh-CN" altLang="en-US" sz="1200" dirty="0"/>
          </a:p>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116</a:t>
            </a:fld>
            <a:endParaRPr lang="en-US"/>
          </a:p>
        </p:txBody>
      </p:sp>
    </p:spTree>
    <p:extLst>
      <p:ext uri="{BB962C8B-B14F-4D97-AF65-F5344CB8AC3E}">
        <p14:creationId xmlns:p14="http://schemas.microsoft.com/office/powerpoint/2010/main" val="421456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55600"/>
            <a:ext cx="61976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Microsoft </a:t>
            </a:r>
            <a:r>
              <a:rPr lang="en-US" b="1"/>
              <a:t>Engineering Excellence</a:t>
            </a:r>
            <a:endParaRPr lang="en-US"/>
          </a:p>
        </p:txBody>
      </p:sp>
      <p:sp>
        <p:nvSpPr>
          <p:cNvPr id="5" name="Footer Placeholder 4"/>
          <p:cNvSpPr>
            <a:spLocks noGrp="1"/>
          </p:cNvSpPr>
          <p:nvPr>
            <p:ph type="ftr" sz="quarter" idx="11"/>
          </p:nvPr>
        </p:nvSpPr>
        <p:spPr/>
        <p:txBody>
          <a:bodyPr/>
          <a:lstStyle/>
          <a:p>
            <a:pPr>
              <a:defRPr/>
            </a:pPr>
            <a:r>
              <a:rPr lang="en-US"/>
              <a:t>Microsoft Confidential</a:t>
            </a:r>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10</a:t>
            </a:fld>
            <a:endParaRPr lang="en-US"/>
          </a:p>
        </p:txBody>
      </p:sp>
    </p:spTree>
    <p:extLst>
      <p:ext uri="{BB962C8B-B14F-4D97-AF65-F5344CB8AC3E}">
        <p14:creationId xmlns:p14="http://schemas.microsoft.com/office/powerpoint/2010/main" val="9924967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a:t>
            </a:r>
            <a:r>
              <a:rPr kumimoji="1" lang="zh-CN" altLang="en-US" dirty="0"/>
              <a:t> </a:t>
            </a:r>
            <a:r>
              <a:rPr kumimoji="1" lang="en-US" altLang="zh-CN" dirty="0"/>
              <a:t>further</a:t>
            </a:r>
            <a:r>
              <a:rPr kumimoji="1" lang="zh-CN" altLang="en-US" dirty="0"/>
              <a:t> </a:t>
            </a:r>
            <a:r>
              <a:rPr kumimoji="1" lang="en-US" altLang="zh-CN" dirty="0"/>
              <a:t>show</a:t>
            </a:r>
            <a:r>
              <a:rPr kumimoji="1" lang="zh-CN" altLang="en-US" dirty="0"/>
              <a:t> </a:t>
            </a:r>
            <a:r>
              <a:rPr kumimoji="1" lang="en-US" altLang="zh-CN" dirty="0"/>
              <a:t>the</a:t>
            </a:r>
            <a:r>
              <a:rPr kumimoji="1" lang="zh-CN" altLang="en-US" dirty="0"/>
              <a:t> </a:t>
            </a:r>
            <a:r>
              <a:rPr kumimoji="1" lang="en-US" altLang="zh-CN" dirty="0"/>
              <a:t>impact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size</a:t>
            </a:r>
            <a:r>
              <a:rPr kumimoji="1" lang="zh-CN" altLang="en-US" dirty="0"/>
              <a:t> </a:t>
            </a:r>
            <a:r>
              <a:rPr kumimoji="1" lang="en-US" altLang="zh-CN" dirty="0"/>
              <a:t>of</a:t>
            </a:r>
            <a:r>
              <a:rPr kumimoji="1" lang="zh-CN" altLang="en-US" dirty="0"/>
              <a:t> </a:t>
            </a:r>
            <a:r>
              <a:rPr kumimoji="1" lang="en-US" altLang="zh-CN" dirty="0"/>
              <a:t>bilingual</a:t>
            </a:r>
            <a:r>
              <a:rPr kumimoji="1" lang="zh-CN" altLang="en-US" dirty="0"/>
              <a:t> </a:t>
            </a:r>
            <a:r>
              <a:rPr kumimoji="1" lang="en-US" altLang="zh-CN" dirty="0"/>
              <a:t>word</a:t>
            </a:r>
            <a:r>
              <a:rPr kumimoji="1" lang="zh-CN" altLang="en-US" dirty="0"/>
              <a:t> </a:t>
            </a:r>
            <a:r>
              <a:rPr kumimoji="1" lang="en-US" altLang="zh-CN" dirty="0"/>
              <a:t>dictionaries</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construction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common</a:t>
            </a:r>
            <a:r>
              <a:rPr kumimoji="1" lang="zh-CN" altLang="en-US" dirty="0"/>
              <a:t> </a:t>
            </a:r>
            <a:r>
              <a:rPr kumimoji="1" lang="en-US" altLang="zh-CN" dirty="0"/>
              <a:t>semantic</a:t>
            </a:r>
            <a:r>
              <a:rPr kumimoji="1" lang="zh-CN" altLang="en-US" dirty="0"/>
              <a:t> </a:t>
            </a:r>
            <a:r>
              <a:rPr kumimoji="1" lang="en-US" altLang="zh-CN" dirty="0"/>
              <a:t>space.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three</a:t>
            </a:r>
            <a:r>
              <a:rPr kumimoji="1" lang="zh-CN" altLang="en-US" dirty="0"/>
              <a:t> </a:t>
            </a:r>
            <a:r>
              <a:rPr kumimoji="1" lang="en-US" altLang="zh-CN" dirty="0"/>
              <a:t>languages</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case</a:t>
            </a:r>
            <a:r>
              <a:rPr kumimoji="1" lang="zh-CN" altLang="en-US" dirty="0"/>
              <a:t> </a:t>
            </a:r>
            <a:r>
              <a:rPr kumimoji="1" lang="en-US" altLang="zh-CN" dirty="0"/>
              <a:t>study,</a:t>
            </a:r>
            <a:r>
              <a:rPr kumimoji="1" lang="zh-CN" altLang="en-US" dirty="0"/>
              <a:t> </a:t>
            </a:r>
            <a:r>
              <a:rPr kumimoji="1" lang="en-US" altLang="zh-CN" dirty="0"/>
              <a:t>and</a:t>
            </a:r>
            <a:r>
              <a:rPr kumimoji="1" lang="zh-CN" altLang="en-US" dirty="0"/>
              <a:t> </a:t>
            </a:r>
            <a:r>
              <a:rPr kumimoji="1" lang="en-US" altLang="zh-CN" dirty="0"/>
              <a:t>gradually</a:t>
            </a:r>
            <a:r>
              <a:rPr kumimoji="1" lang="zh-CN" altLang="en-US" dirty="0"/>
              <a:t> </a:t>
            </a:r>
            <a:r>
              <a:rPr kumimoji="1" lang="en-US" altLang="zh-CN" dirty="0"/>
              <a:t>reduce</a:t>
            </a:r>
            <a:r>
              <a:rPr kumimoji="1" lang="zh-CN" altLang="en-US" dirty="0"/>
              <a:t> </a:t>
            </a:r>
            <a:r>
              <a:rPr kumimoji="1" lang="en-US" altLang="zh-CN" dirty="0"/>
              <a:t>the</a:t>
            </a:r>
            <a:r>
              <a:rPr kumimoji="1" lang="zh-CN" altLang="en-US" dirty="0"/>
              <a:t> </a:t>
            </a:r>
            <a:r>
              <a:rPr kumimoji="1" lang="en-US" altLang="zh-CN" dirty="0"/>
              <a:t>size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lexicons</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pair</a:t>
            </a:r>
            <a:r>
              <a:rPr kumimoji="1" lang="zh-CN" altLang="en-US" dirty="0"/>
              <a:t> </a:t>
            </a:r>
            <a:r>
              <a:rPr kumimoji="1" lang="en-US" altLang="zh-CN" dirty="0"/>
              <a:t>of</a:t>
            </a:r>
            <a:r>
              <a:rPr kumimoji="1" lang="zh-CN" altLang="en-US" dirty="0"/>
              <a:t> </a:t>
            </a:r>
            <a:r>
              <a:rPr kumimoji="1" lang="en-US" altLang="zh-CN" dirty="0"/>
              <a:t>languages</a:t>
            </a:r>
            <a:r>
              <a:rPr kumimoji="1" lang="zh-CN" altLang="en-US" dirty="0"/>
              <a:t> </a:t>
            </a:r>
            <a:r>
              <a:rPr kumimoji="1" lang="en-US" altLang="zh-CN" dirty="0"/>
              <a:t>from</a:t>
            </a:r>
            <a:r>
              <a:rPr kumimoji="1" lang="zh-CN" altLang="en-US" dirty="0"/>
              <a:t> </a:t>
            </a:r>
            <a:r>
              <a:rPr kumimoji="1" lang="en-US" altLang="zh-CN" dirty="0"/>
              <a:t>40,000</a:t>
            </a:r>
            <a:r>
              <a:rPr kumimoji="1" lang="zh-CN" altLang="en-US" dirty="0"/>
              <a:t> </a:t>
            </a:r>
            <a:r>
              <a:rPr kumimoji="1" lang="en-US" altLang="zh-CN" dirty="0"/>
              <a:t>to</a:t>
            </a:r>
            <a:r>
              <a:rPr kumimoji="1" lang="zh-CN" altLang="en-US" dirty="0"/>
              <a:t> </a:t>
            </a:r>
            <a:r>
              <a:rPr kumimoji="1" lang="en-US" altLang="zh-CN" dirty="0"/>
              <a:t>10,000</a:t>
            </a:r>
            <a:r>
              <a:rPr kumimoji="1" lang="zh-CN" altLang="en-US" dirty="0"/>
              <a:t> </a:t>
            </a:r>
            <a:r>
              <a:rPr kumimoji="1" lang="en-US" altLang="zh-CN" dirty="0"/>
              <a:t>and</a:t>
            </a:r>
            <a:r>
              <a:rPr kumimoji="1" lang="zh-CN" altLang="en-US" dirty="0"/>
              <a:t> </a:t>
            </a:r>
            <a:r>
              <a:rPr kumimoji="1" lang="en-US" altLang="zh-CN" dirty="0"/>
              <a:t>2,000.</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kumimoji="1" lang="en-US" altLang="zh-CN" dirty="0"/>
              <a:t>that</a:t>
            </a:r>
            <a:r>
              <a:rPr kumimoji="1" lang="zh-CN" altLang="en-US" dirty="0"/>
              <a:t> </a:t>
            </a:r>
            <a:r>
              <a:rPr kumimoji="1" lang="en-US" altLang="zh-CN" dirty="0"/>
              <a:t>both</a:t>
            </a:r>
            <a:r>
              <a:rPr kumimoji="1" lang="zh-CN" altLang="en-US" dirty="0"/>
              <a:t> </a:t>
            </a:r>
            <a:r>
              <a:rPr kumimoji="1" lang="en-US" altLang="zh-CN" sz="1200" dirty="0" err="1"/>
              <a:t>MultiCCA</a:t>
            </a:r>
            <a:r>
              <a:rPr kumimoji="1" lang="zh-CN" altLang="en-US" sz="1200" dirty="0"/>
              <a:t> </a:t>
            </a:r>
            <a:r>
              <a:rPr kumimoji="1" lang="en-US" altLang="zh-CN" sz="1200" dirty="0"/>
              <a:t>and</a:t>
            </a:r>
            <a:r>
              <a:rPr kumimoji="1" lang="zh-CN" altLang="en-US" sz="1200" dirty="0"/>
              <a:t> </a:t>
            </a:r>
            <a:r>
              <a:rPr kumimoji="1" lang="en-US" altLang="zh-CN" sz="1200" dirty="0" err="1"/>
              <a:t>CorrNet</a:t>
            </a:r>
            <a:r>
              <a:rPr kumimoji="1" lang="zh-CN" altLang="en-US" sz="1200" dirty="0"/>
              <a:t> </a:t>
            </a:r>
            <a:r>
              <a:rPr kumimoji="1" lang="en-US" altLang="zh-CN" sz="1200" dirty="0"/>
              <a:t>approaches</a:t>
            </a:r>
            <a:r>
              <a:rPr kumimoji="1" lang="zh-CN" altLang="en-US" sz="1200" dirty="0"/>
              <a:t> </a:t>
            </a:r>
            <a:r>
              <a:rPr kumimoji="1" lang="en-US" altLang="zh-CN" sz="1200" dirty="0"/>
              <a:t>are</a:t>
            </a:r>
            <a:r>
              <a:rPr kumimoji="1" lang="zh-CN" altLang="en-US" sz="1200" dirty="0"/>
              <a:t> </a:t>
            </a:r>
            <a:r>
              <a:rPr kumimoji="1" lang="en-US" altLang="zh-CN" sz="1200" dirty="0"/>
              <a:t>very</a:t>
            </a:r>
            <a:r>
              <a:rPr kumimoji="1" lang="zh-CN" altLang="en-US" sz="1200" dirty="0"/>
              <a:t> </a:t>
            </a:r>
            <a:r>
              <a:rPr kumimoji="1" lang="en-US" altLang="zh-CN" sz="1200" dirty="0"/>
              <a:t>sensitive</a:t>
            </a:r>
            <a:r>
              <a:rPr kumimoji="1" lang="zh-CN" altLang="en-US" sz="1200" dirty="0"/>
              <a:t> </a:t>
            </a:r>
            <a:r>
              <a:rPr kumimoji="1" lang="en-US" altLang="zh-CN" sz="1200" dirty="0"/>
              <a:t>to</a:t>
            </a:r>
            <a:r>
              <a:rPr kumimoji="1" lang="zh-CN" altLang="en-US" sz="1200" dirty="0"/>
              <a:t> </a:t>
            </a:r>
            <a:r>
              <a:rPr kumimoji="1" lang="en-US" altLang="zh-CN" sz="1200" dirty="0"/>
              <a:t>the</a:t>
            </a:r>
            <a:r>
              <a:rPr kumimoji="1" lang="zh-CN" altLang="en-US" sz="1200" dirty="0"/>
              <a:t> </a:t>
            </a:r>
            <a:r>
              <a:rPr kumimoji="1" lang="en-US" altLang="zh-CN" sz="1200" dirty="0"/>
              <a:t>size</a:t>
            </a:r>
            <a:r>
              <a:rPr kumimoji="1" lang="zh-CN" altLang="en-US" sz="1200" dirty="0"/>
              <a:t> </a:t>
            </a:r>
            <a:r>
              <a:rPr kumimoji="1" lang="en-US" altLang="zh-CN" sz="1200" dirty="0"/>
              <a:t>of</a:t>
            </a:r>
            <a:r>
              <a:rPr kumimoji="1" lang="zh-CN" altLang="en-US" sz="1200" dirty="0"/>
              <a:t> </a:t>
            </a:r>
            <a:r>
              <a:rPr kumimoji="1" lang="en-US" altLang="zh-CN" sz="1200" dirty="0"/>
              <a:t>bilingual</a:t>
            </a:r>
            <a:r>
              <a:rPr kumimoji="1" lang="zh-CN" altLang="en-US" sz="1200" dirty="0"/>
              <a:t> </a:t>
            </a:r>
            <a:r>
              <a:rPr kumimoji="1" lang="en-US" altLang="zh-CN" sz="1200" dirty="0"/>
              <a:t>lexicons.</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t> </a:t>
            </a:r>
            <a:r>
              <a:rPr kumimoji="1" lang="en-US" altLang="zh-CN" sz="1200" dirty="0"/>
              <a:t>Our</a:t>
            </a:r>
            <a:r>
              <a:rPr kumimoji="1" lang="zh-CN" altLang="en-US" sz="1200" dirty="0"/>
              <a:t> </a:t>
            </a:r>
            <a:r>
              <a:rPr kumimoji="1" lang="en-US" altLang="zh-CN" sz="1200" dirty="0"/>
              <a:t>approach</a:t>
            </a:r>
            <a:r>
              <a:rPr kumimoji="1" lang="zh-CN" altLang="en-US" sz="1200" dirty="0"/>
              <a:t> </a:t>
            </a:r>
            <a:r>
              <a:rPr kumimoji="1" lang="en-US" altLang="zh-CN" sz="1200" dirty="0"/>
              <a:t>on</a:t>
            </a:r>
            <a:r>
              <a:rPr kumimoji="1" lang="zh-CN" altLang="en-US" sz="1200" dirty="0"/>
              <a:t> </a:t>
            </a:r>
            <a:r>
              <a:rPr kumimoji="1" lang="en-US" altLang="zh-CN" sz="1200" dirty="0"/>
              <a:t>the</a:t>
            </a:r>
            <a:r>
              <a:rPr kumimoji="1" lang="zh-CN" altLang="en-US" sz="1200" dirty="0"/>
              <a:t> </a:t>
            </a:r>
            <a:r>
              <a:rPr kumimoji="1" lang="en-US" altLang="zh-CN" sz="1200" dirty="0"/>
              <a:t>other</a:t>
            </a:r>
            <a:r>
              <a:rPr kumimoji="1" lang="zh-CN" altLang="en-US" sz="1200" dirty="0"/>
              <a:t> </a:t>
            </a:r>
            <a:r>
              <a:rPr kumimoji="1" lang="en-US" altLang="zh-CN" sz="1200" dirty="0"/>
              <a:t>hand</a:t>
            </a:r>
            <a:r>
              <a:rPr kumimoji="1" lang="zh-CN" altLang="en-US" sz="1200" dirty="0"/>
              <a:t> </a:t>
            </a:r>
            <a:r>
              <a:rPr kumimoji="1" lang="en-US" altLang="zh-CN" sz="1200" dirty="0"/>
              <a:t>could</a:t>
            </a:r>
            <a:r>
              <a:rPr kumimoji="1" lang="zh-CN" altLang="en-US" sz="1200" dirty="0"/>
              <a:t> </a:t>
            </a:r>
            <a:r>
              <a:rPr kumimoji="1" lang="en-US" altLang="zh-CN" sz="1200" dirty="0"/>
              <a:t>maintain</a:t>
            </a:r>
            <a:r>
              <a:rPr kumimoji="1" lang="zh-CN" altLang="en-US" sz="1200" dirty="0"/>
              <a:t> </a:t>
            </a:r>
            <a:r>
              <a:rPr kumimoji="1" lang="en-US" altLang="zh-CN" sz="1200" dirty="0"/>
              <a:t>high</a:t>
            </a:r>
            <a:r>
              <a:rPr kumimoji="1" lang="zh-CN" altLang="en-US" sz="1200" dirty="0"/>
              <a:t> </a:t>
            </a:r>
            <a:r>
              <a:rPr kumimoji="1" lang="en-US" altLang="zh-CN" sz="1200" dirty="0"/>
              <a:t>performance</a:t>
            </a:r>
            <a:r>
              <a:rPr kumimoji="1" lang="zh-CN" altLang="en-US" sz="1200" dirty="0"/>
              <a:t> </a:t>
            </a:r>
            <a:r>
              <a:rPr kumimoji="1" lang="en-US" altLang="zh-CN" sz="1200" dirty="0"/>
              <a:t>even</a:t>
            </a:r>
            <a:r>
              <a:rPr kumimoji="1" lang="zh-CN" altLang="en-US" sz="1200" dirty="0"/>
              <a:t> </a:t>
            </a:r>
            <a:r>
              <a:rPr kumimoji="1" lang="en-US" altLang="zh-CN" sz="1200" dirty="0"/>
              <a:t>when</a:t>
            </a:r>
            <a:r>
              <a:rPr kumimoji="1" lang="zh-CN" altLang="en-US" sz="1200" dirty="0"/>
              <a:t> </a:t>
            </a:r>
            <a:r>
              <a:rPr kumimoji="1" lang="en-US" altLang="zh-CN" sz="1200" dirty="0"/>
              <a:t>the</a:t>
            </a:r>
            <a:r>
              <a:rPr kumimoji="1" lang="zh-CN" altLang="en-US" sz="1200" dirty="0"/>
              <a:t> </a:t>
            </a:r>
            <a:r>
              <a:rPr kumimoji="1" lang="en-US" altLang="zh-CN" sz="1200" dirty="0"/>
              <a:t>bilingual</a:t>
            </a:r>
            <a:r>
              <a:rPr kumimoji="1" lang="zh-CN" altLang="en-US" sz="1200" dirty="0"/>
              <a:t> </a:t>
            </a:r>
            <a:r>
              <a:rPr kumimoji="1" lang="en-US" altLang="zh-CN" sz="1200" dirty="0"/>
              <a:t>lexicons</a:t>
            </a:r>
            <a:r>
              <a:rPr kumimoji="1" lang="zh-CN" altLang="en-US" sz="1200" dirty="0"/>
              <a:t> </a:t>
            </a:r>
            <a:r>
              <a:rPr kumimoji="1" lang="en-US" altLang="zh-CN" sz="1200" dirty="0"/>
              <a:t>were</a:t>
            </a:r>
            <a:r>
              <a:rPr kumimoji="1" lang="zh-CN" altLang="en-US" sz="1200" dirty="0"/>
              <a:t> </a:t>
            </a:r>
            <a:r>
              <a:rPr kumimoji="1" lang="en-US" altLang="zh-CN" sz="1200" dirty="0"/>
              <a:t>reduced</a:t>
            </a:r>
            <a:r>
              <a:rPr kumimoji="1" lang="zh-CN" altLang="en-US" sz="1200" dirty="0"/>
              <a:t> </a:t>
            </a:r>
            <a:r>
              <a:rPr kumimoji="1" lang="en-US" altLang="zh-CN" sz="1200" dirty="0"/>
              <a:t>to</a:t>
            </a:r>
            <a:r>
              <a:rPr kumimoji="1" lang="zh-CN" altLang="en-US" sz="1200" dirty="0"/>
              <a:t> </a:t>
            </a:r>
            <a:r>
              <a:rPr kumimoji="1" lang="en-US" altLang="zh-CN" sz="1200" dirty="0"/>
              <a:t>2,000.</a:t>
            </a:r>
          </a:p>
          <a:p>
            <a:r>
              <a:rPr kumimoji="1" lang="zh-CN" altLang="en-US" dirty="0"/>
              <a:t> </a:t>
            </a:r>
          </a:p>
        </p:txBody>
      </p:sp>
      <p:sp>
        <p:nvSpPr>
          <p:cNvPr id="4" name="幻灯片编号占位符 3"/>
          <p:cNvSpPr>
            <a:spLocks noGrp="1"/>
          </p:cNvSpPr>
          <p:nvPr>
            <p:ph type="sldNum" sz="quarter" idx="10"/>
          </p:nvPr>
        </p:nvSpPr>
        <p:spPr/>
        <p:txBody>
          <a:bodyPr/>
          <a:lstStyle/>
          <a:p>
            <a:fld id="{26D1A11D-A375-4457-A95F-CB659277DCE0}" type="slidenum">
              <a:rPr lang="en-US" smtClean="0"/>
              <a:pPr/>
              <a:t>117</a:t>
            </a:fld>
            <a:endParaRPr lang="en-US"/>
          </a:p>
        </p:txBody>
      </p:sp>
    </p:spTree>
    <p:extLst>
      <p:ext uri="{BB962C8B-B14F-4D97-AF65-F5344CB8AC3E}">
        <p14:creationId xmlns:p14="http://schemas.microsoft.com/office/powerpoint/2010/main" val="27010880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Code-switch, </a:t>
            </a:r>
            <a:r>
              <a:rPr lang="en-US" dirty="0" err="1"/>
              <a:t>english</a:t>
            </a:r>
            <a:r>
              <a:rPr lang="en-US" dirty="0"/>
              <a:t> anchor link, learn rotation</a:t>
            </a:r>
            <a:r>
              <a:rPr lang="en-US" baseline="0" dirty="0"/>
              <a:t> matrix to align two spaces. So now we get </a:t>
            </a:r>
            <a:r>
              <a:rPr lang="en-US" baseline="0" dirty="0" err="1"/>
              <a:t>xiaomi</a:t>
            </a:r>
            <a:r>
              <a:rPr lang="en-US" baseline="0" dirty="0"/>
              <a:t> is aligned to </a:t>
            </a:r>
            <a:r>
              <a:rPr lang="en-US" baseline="0" dirty="0" err="1"/>
              <a:t>apple_inc</a:t>
            </a:r>
            <a:r>
              <a:rPr lang="en-US" baseline="0" dirty="0"/>
              <a:t>, so we at least know it’s tech company</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118</a:t>
            </a:fld>
            <a:endParaRPr lang="en-US"/>
          </a:p>
        </p:txBody>
      </p:sp>
    </p:spTree>
    <p:extLst>
      <p:ext uri="{BB962C8B-B14F-4D97-AF65-F5344CB8AC3E}">
        <p14:creationId xmlns:p14="http://schemas.microsoft.com/office/powerpoint/2010/main" val="20956385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119</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Entity </a:t>
            </a:r>
            <a:r>
              <a:rPr lang="en-US" altLang="en-US" dirty="0" err="1">
                <a:latin typeface="Arial" panose="020B0604020202020204" pitchFamily="34" charset="0"/>
                <a:ea typeface="MS PGothic" panose="020B0600070205080204" pitchFamily="34" charset="-128"/>
                <a:cs typeface="Arial" panose="020B0604020202020204" pitchFamily="34" charset="0"/>
              </a:rPr>
              <a:t>DIscovery</a:t>
            </a:r>
            <a:r>
              <a:rPr lang="en-US" altLang="en-US" dirty="0">
                <a:latin typeface="Arial" panose="020B0604020202020204" pitchFamily="34" charset="0"/>
                <a:ea typeface="MS PGothic" panose="020B0600070205080204" pitchFamily="34" charset="-128"/>
                <a:cs typeface="Arial" panose="020B0604020202020204" pitchFamily="34" charset="0"/>
              </a:rPr>
              <a:t> and linking in English : earlier approaches and move to Entity representation which is </a:t>
            </a:r>
            <a:r>
              <a:rPr lang="en-US" altLang="en-US" dirty="0" err="1">
                <a:latin typeface="Arial" panose="020B0604020202020204" pitchFamily="34" charset="0"/>
                <a:ea typeface="MS PGothic" panose="020B0600070205080204" pitchFamily="34" charset="-128"/>
                <a:cs typeface="Arial" panose="020B0604020202020204" pitchFamily="34" charset="0"/>
              </a:rPr>
              <a:t>nerual</a:t>
            </a:r>
            <a:r>
              <a:rPr lang="en-US" altLang="en-US" dirty="0">
                <a:latin typeface="Arial" panose="020B0604020202020204" pitchFamily="34" charset="0"/>
                <a:ea typeface="MS PGothic" panose="020B0600070205080204" pitchFamily="34" charset="-128"/>
                <a:cs typeface="Arial" panose="020B0604020202020204" pitchFamily="34" charset="0"/>
              </a:rPr>
              <a:t> methods</a:t>
            </a: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endParaRPr lang="en-US" dirty="0"/>
          </a:p>
          <a:p>
            <a:r>
              <a:rPr lang="en-US" altLang="en-US" dirty="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a:latin typeface="Arial" panose="020B0604020202020204" pitchFamily="34" charset="0"/>
                <a:ea typeface="MS PGothic" panose="020B0600070205080204" pitchFamily="34" charset="-128"/>
                <a:cs typeface="Arial" panose="020B0604020202020204" pitchFamily="34" charset="0"/>
              </a:rPr>
              <a:t>StructNet</a:t>
            </a:r>
            <a:r>
              <a:rPr lang="en-US" altLang="en-US" dirty="0">
                <a:latin typeface="Arial" panose="020B0604020202020204" pitchFamily="34" charset="0"/>
                <a:ea typeface="MS PGothic" panose="020B0600070205080204" pitchFamily="34" charset="-128"/>
                <a:cs typeface="Arial" panose="020B0604020202020204" pitchFamily="34" charset="0"/>
              </a:rPr>
              <a:t>.</a:t>
            </a:r>
          </a:p>
          <a:p>
            <a:endParaRPr lang="en-US" altLang="en-US" dirty="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latin typeface="Arial" panose="020B0604020202020204" pitchFamily="34" charset="0"/>
                <a:ea typeface="SimSun" panose="02010600030101010101" pitchFamily="2" charset="-122"/>
              </a:rPr>
              <a:t>Incorporate arbitrary global features and soft constraints; </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a:latin typeface="Arial" panose="020B0604020202020204" pitchFamily="34" charset="0"/>
              <a:ea typeface="SimSun" panose="02010600030101010101" pitchFamily="2" charset="-122"/>
            </a:endParaRPr>
          </a:p>
          <a:p>
            <a:pPr marL="684684"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a:latin typeface="Arial" panose="020B0604020202020204" pitchFamily="34" charset="0"/>
                <a:ea typeface="SimSun" panose="02010600030101010101" pitchFamily="2" charset="-122"/>
              </a:rPr>
              <a:t>Extract all facts jointly in a unified framework</a:t>
            </a: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4"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50208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25CE-B026-F54F-B14B-3E117605657B}" type="slidenum">
              <a:rPr lang="en-US" smtClean="0"/>
              <a:t>120</a:t>
            </a:fld>
            <a:endParaRPr lang="en-US"/>
          </a:p>
        </p:txBody>
      </p:sp>
    </p:spTree>
    <p:extLst>
      <p:ext uri="{BB962C8B-B14F-4D97-AF65-F5344CB8AC3E}">
        <p14:creationId xmlns:p14="http://schemas.microsoft.com/office/powerpoint/2010/main" val="32410413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Given mentions in a non-English document, find the corresponding titles in the English Wikipedia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Turkish</a:t>
            </a:r>
            <a:r>
              <a:rPr lang="en-US" sz="1200" kern="1200" baseline="0" dirty="0">
                <a:solidFill>
                  <a:schemeClr val="tx1"/>
                </a:solidFill>
                <a:latin typeface="+mn-lt"/>
                <a:ea typeface="+mn-ea"/>
                <a:cs typeface="+mn-cs"/>
              </a:rPr>
              <a:t> document</a:t>
            </a:r>
            <a:endParaRPr lang="en-US" sz="11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121</a:t>
            </a:fld>
            <a:endParaRPr lang="en-US"/>
          </a:p>
        </p:txBody>
      </p:sp>
    </p:spTree>
    <p:extLst>
      <p:ext uri="{BB962C8B-B14F-4D97-AF65-F5344CB8AC3E}">
        <p14:creationId xmlns:p14="http://schemas.microsoft.com/office/powerpoint/2010/main" val="1129466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Given mentions in a non-English document, find the corresponding titles in the English Wikipedia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Turkish</a:t>
            </a:r>
            <a:r>
              <a:rPr lang="en-US" sz="1200" kern="1200" baseline="0" dirty="0">
                <a:solidFill>
                  <a:schemeClr val="tx1"/>
                </a:solidFill>
                <a:latin typeface="+mn-lt"/>
                <a:ea typeface="+mn-ea"/>
                <a:cs typeface="+mn-cs"/>
              </a:rPr>
              <a:t> document</a:t>
            </a:r>
            <a:endParaRPr lang="en-US" sz="11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125</a:t>
            </a:fld>
            <a:endParaRPr lang="en-US"/>
          </a:p>
        </p:txBody>
      </p:sp>
    </p:spTree>
    <p:extLst>
      <p:ext uri="{BB962C8B-B14F-4D97-AF65-F5344CB8AC3E}">
        <p14:creationId xmlns:p14="http://schemas.microsoft.com/office/powerpoint/2010/main" val="19635862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CNNs are expensive to compute over</a:t>
            </a:r>
            <a:r>
              <a:rPr lang="en-US" baseline="0" dirty="0"/>
              <a:t> all the sentences in the WP page of famous entities</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133</a:t>
            </a:fld>
            <a:endParaRPr lang="en-US"/>
          </a:p>
        </p:txBody>
      </p:sp>
    </p:spTree>
    <p:extLst>
      <p:ext uri="{BB962C8B-B14F-4D97-AF65-F5344CB8AC3E}">
        <p14:creationId xmlns:p14="http://schemas.microsoft.com/office/powerpoint/2010/main" val="1906357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8BC4F-A8C5-4956-9594-9F730F5173E7}" type="slidenum">
              <a:rPr lang="en-US" smtClean="0"/>
              <a:t>134</a:t>
            </a:fld>
            <a:endParaRPr lang="en-US"/>
          </a:p>
        </p:txBody>
      </p:sp>
    </p:spTree>
    <p:extLst>
      <p:ext uri="{BB962C8B-B14F-4D97-AF65-F5344CB8AC3E}">
        <p14:creationId xmlns:p14="http://schemas.microsoft.com/office/powerpoint/2010/main" val="6555423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models from QA for Entity Linking. EL is also a QA task</a:t>
            </a:r>
          </a:p>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141</a:t>
            </a:fld>
            <a:endParaRPr lang="en-US"/>
          </a:p>
        </p:txBody>
      </p:sp>
    </p:spTree>
    <p:extLst>
      <p:ext uri="{BB962C8B-B14F-4D97-AF65-F5344CB8AC3E}">
        <p14:creationId xmlns:p14="http://schemas.microsoft.com/office/powerpoint/2010/main" val="3218601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with an English EL system but take it further</a:t>
            </a:r>
          </a:p>
          <a:p>
            <a:endParaRPr lang="en-US" dirty="0"/>
          </a:p>
        </p:txBody>
      </p:sp>
      <p:sp>
        <p:nvSpPr>
          <p:cNvPr id="4" name="Slide Number Placeholder 3"/>
          <p:cNvSpPr>
            <a:spLocks noGrp="1"/>
          </p:cNvSpPr>
          <p:nvPr>
            <p:ph type="sldNum" sz="quarter" idx="10"/>
          </p:nvPr>
        </p:nvSpPr>
        <p:spPr/>
        <p:txBody>
          <a:bodyPr/>
          <a:lstStyle/>
          <a:p>
            <a:fld id="{8BA16005-D03D-8F4F-9AD7-BFDFAF67DFC7}" type="slidenum">
              <a:rPr lang="en-US" smtClean="0"/>
              <a:t>142</a:t>
            </a:fld>
            <a:endParaRPr lang="en-US"/>
          </a:p>
        </p:txBody>
      </p:sp>
    </p:spTree>
    <p:extLst>
      <p:ext uri="{BB962C8B-B14F-4D97-AF65-F5344CB8AC3E}">
        <p14:creationId xmlns:p14="http://schemas.microsoft.com/office/powerpoint/2010/main" val="373591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945464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314202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93787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4624"/>
            <a:ext cx="10363200" cy="4267200"/>
          </a:xfrm>
          <a:prstGeom prst="rect">
            <a:avLst/>
          </a:prstGeom>
        </p:spPr>
        <p:txBody>
          <a:bodyPr/>
          <a:lstStyle>
            <a:lvl1pPr>
              <a:lnSpc>
                <a:spcPct val="100000"/>
              </a:lnSpc>
              <a:defRPr sz="1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71733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5486400" y="6453336"/>
            <a:ext cx="12192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
        <p:nvSpPr>
          <p:cNvPr id="2" name="Title 1"/>
          <p:cNvSpPr>
            <a:spLocks noGrp="1"/>
          </p:cNvSpPr>
          <p:nvPr>
            <p:ph type="title"/>
          </p:nvPr>
        </p:nvSpPr>
        <p:spPr>
          <a:xfrm>
            <a:off x="609600" y="0"/>
            <a:ext cx="10972800" cy="980728"/>
          </a:xfrm>
          <a:prstGeom prst="rect">
            <a:avLst/>
          </a:prstGeo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609600" y="1124747"/>
            <a:ext cx="109728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56427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FFFFFF"/>
              </a:solidFill>
              <a:ea typeface="MS PGothic" pitchFamily="34" charset="-128"/>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FFFFFF"/>
              </a:solidFill>
              <a:ea typeface="MS PGothic" pitchFamily="34" charset="-128"/>
            </a:endParaRPr>
          </a:p>
        </p:txBody>
      </p:sp>
      <p:sp>
        <p:nvSpPr>
          <p:cNvPr id="6" name="Oval 5"/>
          <p:cNvSpPr/>
          <p:nvPr/>
        </p:nvSpPr>
        <p:spPr>
          <a:xfrm>
            <a:off x="5729819"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FFFFFF"/>
              </a:solidFill>
              <a:ea typeface="MS PGothic" pitchFamily="34" charset="-128"/>
            </a:endParaRPr>
          </a:p>
        </p:txBody>
      </p:sp>
      <p:sp>
        <p:nvSpPr>
          <p:cNvPr id="2" name="Title 1"/>
          <p:cNvSpPr>
            <a:spLocks noGrp="1"/>
          </p:cNvSpPr>
          <p:nvPr>
            <p:ph type="title"/>
          </p:nvPr>
        </p:nvSpPr>
        <p:spPr>
          <a:xfrm>
            <a:off x="963084" y="1371603"/>
            <a:ext cx="103632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6"/>
            <a:ext cx="103632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291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070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00200"/>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a:xfrm>
            <a:off x="8483602" y="6356353"/>
            <a:ext cx="2781300" cy="365125"/>
          </a:xfrm>
          <a:prstGeom prst="rect">
            <a:avLst/>
          </a:prstGeom>
        </p:spPr>
        <p:txBody>
          <a:bodyPr/>
          <a:lstStyle>
            <a:lvl1pPr>
              <a:defRPr/>
            </a:lvl1pPr>
          </a:lstStyle>
          <a:p>
            <a:pPr eaLnBrk="0" fontAlgn="base" hangingPunct="0">
              <a:spcBef>
                <a:spcPct val="0"/>
              </a:spcBef>
              <a:spcAft>
                <a:spcPct val="0"/>
              </a:spcAft>
              <a:defRPr/>
            </a:pPr>
            <a:endParaRPr lang="en-US">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7967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30725"/>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8483602" y="6356353"/>
            <a:ext cx="2781300" cy="365125"/>
          </a:xfrm>
          <a:prstGeom prst="rect">
            <a:avLst/>
          </a:prstGeom>
        </p:spPr>
        <p:txBody>
          <a:bodyPr/>
          <a:lstStyle>
            <a:lvl1pPr>
              <a:defRPr/>
            </a:lvl1pPr>
          </a:lstStyle>
          <a:p>
            <a:pPr eaLnBrk="0" fontAlgn="base" hangingPunct="0">
              <a:spcBef>
                <a:spcPct val="0"/>
              </a:spcBef>
              <a:spcAft>
                <a:spcPct val="0"/>
              </a:spcAft>
            </a:pPr>
            <a:endParaRPr lang="en-US">
              <a:solidFill>
                <a:prstClr val="black"/>
              </a:solidFill>
              <a:latin typeface="Arial" panose="020B0604020202020204" pitchFamily="34" charset="0"/>
              <a:ea typeface="MS PGothic" panose="020B0600070205080204" pitchFamily="34" charset="-128"/>
            </a:endParaRPr>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endParaRPr lang="en-US">
              <a:solidFill>
                <a:prstClr val="black"/>
              </a:solidFill>
              <a:latin typeface="Arial" panose="020B0604020202020204" pitchFamily="34" charset="0"/>
              <a:ea typeface="MS PGothic" panose="020B0600070205080204" pitchFamily="34" charset="-128"/>
            </a:endParaRPr>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3400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0" descr="Microsoft-Logo_Rev-tx"/>
          <p:cNvPicPr>
            <a:picLocks noChangeAspect="1" noChangeArrowheads="1"/>
          </p:cNvPicPr>
          <p:nvPr userDrawn="1"/>
        </p:nvPicPr>
        <p:blipFill>
          <a:blip r:embed="rId2" cstate="print"/>
          <a:srcRect/>
          <a:stretch>
            <a:fillRect/>
          </a:stretch>
        </p:blipFill>
        <p:spPr bwMode="invGray">
          <a:xfrm>
            <a:off x="10661118" y="6542088"/>
            <a:ext cx="1418167" cy="228600"/>
          </a:xfrm>
          <a:prstGeom prst="rect">
            <a:avLst/>
          </a:prstGeom>
          <a:noFill/>
          <a:ln w="9525">
            <a:noFill/>
            <a:miter lim="800000"/>
            <a:headEnd/>
            <a:tailEnd/>
          </a:ln>
        </p:spPr>
      </p:pic>
    </p:spTree>
    <p:extLst>
      <p:ext uri="{BB962C8B-B14F-4D97-AF65-F5344CB8AC3E}">
        <p14:creationId xmlns:p14="http://schemas.microsoft.com/office/powerpoint/2010/main" val="3872167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pic>
        <p:nvPicPr>
          <p:cNvPr id="3" name="Picture 20" descr="Microsoft-Logo_Rev-tx"/>
          <p:cNvPicPr>
            <a:picLocks noChangeAspect="1" noChangeArrowheads="1"/>
          </p:cNvPicPr>
          <p:nvPr userDrawn="1"/>
        </p:nvPicPr>
        <p:blipFill>
          <a:blip r:embed="rId2" cstate="print"/>
          <a:srcRect/>
          <a:stretch>
            <a:fillRect/>
          </a:stretch>
        </p:blipFill>
        <p:spPr bwMode="invGray">
          <a:xfrm>
            <a:off x="10661118" y="6542088"/>
            <a:ext cx="1418167" cy="228600"/>
          </a:xfrm>
          <a:prstGeom prst="rect">
            <a:avLst/>
          </a:prstGeom>
          <a:noFill/>
          <a:ln w="9525">
            <a:noFill/>
            <a:miter lim="800000"/>
            <a:headEnd/>
            <a:tailEnd/>
          </a:ln>
        </p:spPr>
      </p:pic>
    </p:spTree>
    <p:extLst>
      <p:ext uri="{BB962C8B-B14F-4D97-AF65-F5344CB8AC3E}">
        <p14:creationId xmlns:p14="http://schemas.microsoft.com/office/powerpoint/2010/main" val="233416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213340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219200"/>
            <a:ext cx="5588000"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219200"/>
            <a:ext cx="5588000"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148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Rectangle 3"/>
          <p:cNvSpPr>
            <a:spLocks noGrp="1" noChangeArrowheads="1"/>
          </p:cNvSpPr>
          <p:nvPr>
            <p:ph type="sldNum" sz="quarter" idx="11"/>
          </p:nvPr>
        </p:nvSpPr>
        <p:spPr/>
        <p:txBody>
          <a:bodyPr/>
          <a:lstStyle>
            <a:lvl1pPr>
              <a:defRPr>
                <a:solidFill>
                  <a:srgbClr val="0033CC"/>
                </a:solidFill>
              </a:defRPr>
            </a:lvl1pPr>
          </a:lstStyle>
          <a:p>
            <a:pPr>
              <a:defRPr/>
            </a:pPr>
            <a:fld id="{8CE2158A-1198-49B0-A2A2-00E3C3C7211D}" type="slidenum">
              <a:rPr lang="en-US" altLang="zh-TW" smtClean="0"/>
              <a:pPr>
                <a:defRPr/>
              </a:pPr>
              <a:t>‹#›</a:t>
            </a:fld>
            <a:endParaRPr lang="en-US" altLang="zh-TW" dirty="0"/>
          </a:p>
        </p:txBody>
      </p:sp>
      <p:sp>
        <p:nvSpPr>
          <p:cNvPr id="5" name="Rectangle 8"/>
          <p:cNvSpPr>
            <a:spLocks noGrp="1" noChangeArrowheads="1"/>
          </p:cNvSpPr>
          <p:nvPr>
            <p:ph type="dt" sz="half" idx="12"/>
          </p:nvPr>
        </p:nvSpPr>
        <p:spPr/>
        <p:txBody>
          <a:bodyPr/>
          <a:lstStyle>
            <a:lvl1pPr>
              <a:defRPr/>
            </a:lvl1pPr>
          </a:lstStyle>
          <a:p>
            <a:pPr>
              <a:defRPr/>
            </a:pPr>
            <a:endParaRPr lang="en-US" altLang="zh-TW" dirty="0"/>
          </a:p>
        </p:txBody>
      </p:sp>
      <p:sp>
        <p:nvSpPr>
          <p:cNvPr id="7" name="Rectangle 4"/>
          <p:cNvSpPr>
            <a:spLocks noGrp="1" noChangeArrowheads="1"/>
          </p:cNvSpPr>
          <p:nvPr>
            <p:ph type="title"/>
          </p:nvPr>
        </p:nvSpPr>
        <p:spPr bwMode="auto">
          <a:xfrm>
            <a:off x="203200" y="-13648"/>
            <a:ext cx="10972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endParaRPr lang="en-US" altLang="zh-TW" dirty="0"/>
          </a:p>
        </p:txBody>
      </p:sp>
    </p:spTree>
    <p:extLst>
      <p:ext uri="{BB962C8B-B14F-4D97-AF65-F5344CB8AC3E}">
        <p14:creationId xmlns:p14="http://schemas.microsoft.com/office/powerpoint/2010/main" val="413004761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24B13ED-57CC-4817-AFF2-A39BFC804D6C}" type="slidenum">
              <a:rPr lang="en-US" smtClean="0"/>
              <a:pPr/>
              <a:t>‹#›</a:t>
            </a:fld>
            <a:endParaRPr lang="en-US"/>
          </a:p>
        </p:txBody>
      </p:sp>
    </p:spTree>
    <p:extLst>
      <p:ext uri="{BB962C8B-B14F-4D97-AF65-F5344CB8AC3E}">
        <p14:creationId xmlns:p14="http://schemas.microsoft.com/office/powerpoint/2010/main" val="185438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Rectangle 3"/>
          <p:cNvSpPr>
            <a:spLocks noGrp="1" noChangeArrowheads="1"/>
          </p:cNvSpPr>
          <p:nvPr>
            <p:ph type="sldNum" sz="quarter" idx="11"/>
          </p:nvPr>
        </p:nvSpPr>
        <p:spPr/>
        <p:txBody>
          <a:bodyPr/>
          <a:lstStyle>
            <a:lvl1pPr>
              <a:defRPr>
                <a:solidFill>
                  <a:srgbClr val="0033CC"/>
                </a:solidFill>
              </a:defRPr>
            </a:lvl1pPr>
          </a:lstStyle>
          <a:p>
            <a:pPr>
              <a:defRPr/>
            </a:pPr>
            <a:r>
              <a:rPr lang="en-US" altLang="zh-TW" dirty="0"/>
              <a:t>Page </a:t>
            </a:r>
            <a:fld id="{ED7074CE-C30A-4906-A13E-F3E63223B4E1}" type="slidenum">
              <a:rPr lang="en-US" altLang="zh-TW" smtClean="0"/>
              <a:pPr>
                <a:defRPr/>
              </a:pPr>
              <a:t>‹#›</a:t>
            </a:fld>
            <a:endParaRPr lang="en-US" altLang="zh-TW" dirty="0"/>
          </a:p>
        </p:txBody>
      </p:sp>
      <p:sp>
        <p:nvSpPr>
          <p:cNvPr id="5" name="Rectangle 8"/>
          <p:cNvSpPr>
            <a:spLocks noGrp="1" noChangeArrowheads="1"/>
          </p:cNvSpPr>
          <p:nvPr>
            <p:ph type="dt" sz="half" idx="12"/>
          </p:nvPr>
        </p:nvSpPr>
        <p:spPr/>
        <p:txBody>
          <a:bodyPr/>
          <a:lstStyle>
            <a:lvl1pPr>
              <a:defRPr/>
            </a:lvl1pPr>
          </a:lstStyle>
          <a:p>
            <a:pPr>
              <a:defRPr/>
            </a:pPr>
            <a:endParaRPr lang="en-US" altLang="zh-TW"/>
          </a:p>
        </p:txBody>
      </p:sp>
      <p:sp>
        <p:nvSpPr>
          <p:cNvPr id="7" name="Rectangle 4"/>
          <p:cNvSpPr>
            <a:spLocks noGrp="1" noChangeArrowheads="1"/>
          </p:cNvSpPr>
          <p:nvPr>
            <p:ph type="title"/>
          </p:nvPr>
        </p:nvSpPr>
        <p:spPr bwMode="auto">
          <a:xfrm>
            <a:off x="203200" y="-13648"/>
            <a:ext cx="1097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Tree>
    <p:extLst>
      <p:ext uri="{BB962C8B-B14F-4D97-AF65-F5344CB8AC3E}">
        <p14:creationId xmlns:p14="http://schemas.microsoft.com/office/powerpoint/2010/main" val="372424410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141231046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latin typeface="+mn-lt"/>
              </a:defRPr>
            </a:lvl2pPr>
            <a:lvl3pPr>
              <a:buClr>
                <a:schemeClr val="bg2">
                  <a:lumMod val="25000"/>
                </a:schemeClr>
              </a:buClr>
              <a:defRPr>
                <a:latin typeface="+mn-lt"/>
              </a:defRPr>
            </a:lvl3pPr>
            <a:lvl4pPr>
              <a:buClr>
                <a:schemeClr val="bg2">
                  <a:lumMod val="25000"/>
                </a:schemeClr>
              </a:buClr>
              <a:defRPr>
                <a:latin typeface="+mn-lt"/>
              </a:defRPr>
            </a:lvl4pPr>
            <a:lvl5pPr>
              <a:buClr>
                <a:schemeClr val="bg2">
                  <a:lumMod val="25000"/>
                </a:schemeClr>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ftr" sz="quarter" idx="10"/>
          </p:nvPr>
        </p:nvSpPr>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35675319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2617270954"/>
      </p:ext>
    </p:extLst>
  </p:cSld>
  <p:clrMapOvr>
    <a:overrideClrMapping bg1="lt1" tx1="dk1" bg2="lt2" tx2="dk2" accent1="accent1" accent2="accent2" accent3="accent3" accent4="accent4" accent5="accent5" accent6="accent6" hlink="hlink" folHlink="folHlink"/>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38859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vl1pPr>
          </a:lstStyle>
          <a:p>
            <a:endParaRPr lang="en-US"/>
          </a:p>
        </p:txBody>
      </p:sp>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57201970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7515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1359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3905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48737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65345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15896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11441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8A961-1967-5C43-9E4A-9D73A96B6896}" type="slidenum">
              <a:rPr lang="en-US" smtClean="0"/>
              <a:t>‹#›</a:t>
            </a:fld>
            <a:endParaRPr lang="en-US"/>
          </a:p>
        </p:txBody>
      </p:sp>
    </p:spTree>
    <p:extLst>
      <p:ext uri="{BB962C8B-B14F-4D97-AF65-F5344CB8AC3E}">
        <p14:creationId xmlns:p14="http://schemas.microsoft.com/office/powerpoint/2010/main" val="175018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8A961-1967-5C43-9E4A-9D73A96B6896}" type="slidenum">
              <a:rPr lang="en-US" smtClean="0"/>
              <a:t>‹#›</a:t>
            </a:fld>
            <a:endParaRPr lang="en-US"/>
          </a:p>
        </p:txBody>
      </p:sp>
    </p:spTree>
    <p:extLst>
      <p:ext uri="{BB962C8B-B14F-4D97-AF65-F5344CB8AC3E}">
        <p14:creationId xmlns:p14="http://schemas.microsoft.com/office/powerpoint/2010/main" val="591322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FFFFFF"/>
              </a:solidFill>
              <a:ea typeface="MS PGothic" pitchFamily="34" charset="-128"/>
            </a:endParaRPr>
          </a:p>
        </p:txBody>
      </p:sp>
      <p:sp>
        <p:nvSpPr>
          <p:cNvPr id="8" name="Oval 7"/>
          <p:cNvSpPr/>
          <p:nvPr/>
        </p:nvSpPr>
        <p:spPr>
          <a:xfrm>
            <a:off x="334433"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a:solidFill>
                <a:srgbClr val="FFFFFF"/>
              </a:solidFill>
              <a:ea typeface="MS PGothic" pitchFamily="34" charset="-128"/>
            </a:endParaRPr>
          </a:p>
        </p:txBody>
      </p:sp>
      <p:sp>
        <p:nvSpPr>
          <p:cNvPr id="10" name="Title Placeholder 9"/>
          <p:cNvSpPr>
            <a:spLocks noGrp="1"/>
          </p:cNvSpPr>
          <p:nvPr>
            <p:ph type="title"/>
          </p:nvPr>
        </p:nvSpPr>
        <p:spPr>
          <a:xfrm>
            <a:off x="207435" y="301625"/>
            <a:ext cx="10765367" cy="685800"/>
          </a:xfrm>
          <a:prstGeom prst="rect">
            <a:avLst/>
          </a:prstGeom>
        </p:spPr>
        <p:txBody>
          <a:bodyPr vert="horz" lIns="91440" tIns="45720" rIns="91440" bIns="45720" rtlCol="0" anchor="ctr">
            <a:noAutofit/>
          </a:bodyPr>
          <a:lstStyle/>
          <a:p>
            <a:r>
              <a:rPr lang="en-US" dirty="0"/>
              <a:t>Click to edit Master title style</a:t>
            </a:r>
          </a:p>
        </p:txBody>
      </p:sp>
      <p:sp>
        <p:nvSpPr>
          <p:cNvPr id="11" name="Text Placeholder 10"/>
          <p:cNvSpPr>
            <a:spLocks noGrp="1"/>
          </p:cNvSpPr>
          <p:nvPr>
            <p:ph type="body" idx="1"/>
          </p:nvPr>
        </p:nvSpPr>
        <p:spPr bwMode="auto">
          <a:xfrm>
            <a:off x="402167" y="1216028"/>
            <a:ext cx="10972800" cy="4873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sldNum" sz="quarter" idx="4"/>
          </p:nvPr>
        </p:nvSpPr>
        <p:spPr>
          <a:xfrm>
            <a:off x="5486400" y="6453336"/>
            <a:ext cx="1219200" cy="228600"/>
          </a:xfrm>
          <a:prstGeom prst="rect">
            <a:avLst/>
          </a:prstGeom>
        </p:spPr>
        <p:txBody>
          <a:bodyPr/>
          <a:lstStyle>
            <a:lvl1pPr algn="ctr">
              <a:defRPr/>
            </a:lvl1pPr>
          </a:lstStyle>
          <a:p>
            <a:pPr eaLnBrk="0" fontAlgn="base" hangingPunct="0">
              <a:spcBef>
                <a:spcPct val="0"/>
              </a:spcBef>
              <a:spcAft>
                <a:spcPct val="0"/>
              </a:spcAft>
              <a:defRPr/>
            </a:pPr>
            <a:fld id="{949EA72D-AFDA-4341-B72A-4A95FB1F0E84}" type="slidenum">
              <a:rPr lang="en-US" altLang="zh-TW" smtClean="0">
                <a:solidFill>
                  <a:prstClr val="black"/>
                </a:solidFill>
                <a:latin typeface="Arial" panose="020B0604020202020204" pitchFamily="34" charset="0"/>
                <a:ea typeface="MS PGothic" panose="020B0600070205080204" pitchFamily="34" charset="-128"/>
              </a:rPr>
              <a:pPr eaLnBrk="0" fontAlgn="base" hangingPunct="0">
                <a:spcBef>
                  <a:spcPct val="0"/>
                </a:spcBef>
                <a:spcAft>
                  <a:spcPct val="0"/>
                </a:spcAft>
                <a:defRPr/>
              </a:pPr>
              <a:t>‹#›</a:t>
            </a:fld>
            <a:endParaRPr lang="en-US" altLang="zh-TW"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47591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7" r:id="rId9"/>
    <p:sldLayoutId id="2147483688" r:id="rId10"/>
    <p:sldLayoutId id="2147483689" r:id="rId11"/>
    <p:sldLayoutId id="2147483690" r:id="rId12"/>
  </p:sldLayoutIdLst>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ftr" sz="quarter" idx="3"/>
          </p:nvPr>
        </p:nvSpPr>
        <p:spPr bwMode="auto">
          <a:xfrm>
            <a:off x="5892800" y="6248400"/>
            <a:ext cx="538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Arial Unicode MS" pitchFamily="34" charset="-128"/>
                <a:cs typeface="Arial Unicode MS" pitchFamily="34" charset="-128"/>
              </a:defRPr>
            </a:lvl1pPr>
          </a:lstStyle>
          <a:p>
            <a:endParaRPr lang="en-US"/>
          </a:p>
        </p:txBody>
      </p:sp>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ltLang="zh-TW" dirty="0"/>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8"/>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9229221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transition spd="med"/>
  <p:hf hdr="0" ftr="0" dt="0"/>
  <p:txStyles>
    <p:titleStyle>
      <a:lvl1pPr algn="l" rtl="0" eaLnBrk="1" fontAlgn="base" hangingPunct="1">
        <a:spcBef>
          <a:spcPct val="0"/>
        </a:spcBef>
        <a:spcAft>
          <a:spcPct val="0"/>
        </a:spcAft>
        <a:defRPr sz="4000" b="0" i="0">
          <a:solidFill>
            <a:schemeClr val="tx1">
              <a:lumMod val="75000"/>
              <a:lumOff val="25000"/>
            </a:schemeClr>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nlp.cs.rpi.edu/kbp/2018/elreading.html" TargetMode="External"/><Relationship Id="rId5" Type="http://schemas.openxmlformats.org/officeDocument/2006/relationships/image" Target="../media/image8.png"/><Relationship Id="rId10" Type="http://schemas.openxmlformats.org/officeDocument/2006/relationships/hyperlink" Target="http://www.cis.upenn.edu/~danroth/tutorials.html" TargetMode="External"/><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chart" Target="../charts/char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1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null)"/><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20.(null)"/></Relationships>
</file>

<file path=ppt/slides/_rels/slide11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image" Target="../media/image136.png"/></Relationships>
</file>

<file path=ppt/slides/_rels/slide122.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900.png"/></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680.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700.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image" Target="../media/image136.png"/></Relationships>
</file>

<file path=ppt/slides/_rels/slide126.xml.rels><?xml version="1.0" encoding="UTF-8" standalone="yes"?>
<Relationships xmlns="http://schemas.openxmlformats.org/package/2006/relationships"><Relationship Id="rId3" Type="http://schemas.openxmlformats.org/officeDocument/2006/relationships/hyperlink" Target="https://es.wikipedia.org/wiki/Premio_Globo_de_Oro" TargetMode="External"/><Relationship Id="rId7" Type="http://schemas.openxmlformats.org/officeDocument/2006/relationships/image" Target="../media/image144.png"/><Relationship Id="rId2" Type="http://schemas.openxmlformats.org/officeDocument/2006/relationships/hyperlink" Target="https://es.wikipedia.org/wiki/Premios_%C3%93scar" TargetMode="External"/><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900.png"/></Relationships>
</file>

<file path=ppt/slides/_rels/slide12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5.png"/><Relationship Id="rId1" Type="http://schemas.openxmlformats.org/officeDocument/2006/relationships/slideLayout" Target="../slideLayouts/slideLayout13.xml"/><Relationship Id="rId5" Type="http://schemas.openxmlformats.org/officeDocument/2006/relationships/image" Target="../media/image154.png"/><Relationship Id="rId4" Type="http://schemas.openxmlformats.org/officeDocument/2006/relationships/image" Target="../media/image15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157.png"/><Relationship Id="rId4" Type="http://schemas.openxmlformats.org/officeDocument/2006/relationships/image" Target="../media/image156.png"/></Relationships>
</file>

<file path=ppt/slides/_rels/slide1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emf"/><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delivery.acm.org/10.1145/1080000/1072402/p13-sundheim.pdf?ip=131.107.0.95&amp;acc=OPEN&amp;CFID=83464650&amp;CFTOKEN=21943875&amp;__acm__=1337360795_38cd9413ddd0f70220066945ab203a30"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166.tiff"/></Relationships>
</file>

<file path=ppt/slides/_rels/slide1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6.xml"/><Relationship Id="rId1" Type="http://schemas.openxmlformats.org/officeDocument/2006/relationships/slideLayout" Target="../slideLayouts/slideLayout25.xml"/><Relationship Id="rId5" Type="http://schemas.openxmlformats.org/officeDocument/2006/relationships/image" Target="../media/image173.png"/><Relationship Id="rId4" Type="http://schemas.openxmlformats.org/officeDocument/2006/relationships/image" Target="../media/image172.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1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8.xml"/><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77.emf"/><Relationship Id="rId7" Type="http://schemas.openxmlformats.org/officeDocument/2006/relationships/image" Target="../media/image181.emf"/><Relationship Id="rId2" Type="http://schemas.openxmlformats.org/officeDocument/2006/relationships/image" Target="../media/image176.emf"/><Relationship Id="rId1" Type="http://schemas.openxmlformats.org/officeDocument/2006/relationships/slideLayout" Target="../slideLayouts/slideLayout25.xml"/><Relationship Id="rId6" Type="http://schemas.openxmlformats.org/officeDocument/2006/relationships/image" Target="../media/image180.emf"/><Relationship Id="rId5" Type="http://schemas.openxmlformats.org/officeDocument/2006/relationships/image" Target="../media/image179.emf"/><Relationship Id="rId4" Type="http://schemas.openxmlformats.org/officeDocument/2006/relationships/image" Target="../media/image178.emf"/><Relationship Id="rId9" Type="http://schemas.openxmlformats.org/officeDocument/2006/relationships/image" Target="../media/image183.emf"/></Relationships>
</file>

<file path=ppt/slides/_rels/slide16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5.xml"/></Relationships>
</file>

<file path=ppt/slides/_rels/slide16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5.xml"/></Relationships>
</file>

<file path=ppt/slides/_rels/slide16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5.xml"/></Relationships>
</file>

<file path=ppt/slides/_rels/slide17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cnts.ua.ac.be/conll2002/ner"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www.cnts.ua.ac.be/conll2003/ner"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97.tiff"/><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8" Type="http://schemas.openxmlformats.org/officeDocument/2006/relationships/hyperlink" Target="searchterm__Death_Eater" TargetMode="External"/><Relationship Id="rId3" Type="http://schemas.openxmlformats.org/officeDocument/2006/relationships/hyperlink" Target="searchterm__Lord_Voldemort" TargetMode="External"/><Relationship Id="rId7" Type="http://schemas.openxmlformats.org/officeDocument/2006/relationships/hyperlink" Target="searchterm__Places_in_Harry_Potter" TargetMode="External"/><Relationship Id="rId2" Type="http://schemas.openxmlformats.org/officeDocument/2006/relationships/notesSlide" Target="../notesSlides/notesSlide125.xml"/><Relationship Id="rId1" Type="http://schemas.openxmlformats.org/officeDocument/2006/relationships/slideLayout" Target="../slideLayouts/slideLayout13.xml"/><Relationship Id="rId6" Type="http://schemas.openxmlformats.org/officeDocument/2006/relationships/hyperlink" Target="searchterm__Hogwarts" TargetMode="External"/><Relationship Id="rId11" Type="http://schemas.openxmlformats.org/officeDocument/2006/relationships/hyperlink" Target="searchterm__Magical_objects_in_Harry_Potter" TargetMode="External"/><Relationship Id="rId5" Type="http://schemas.openxmlformats.org/officeDocument/2006/relationships/hyperlink" Target="searchterm__Order_of_the_Phoenix_(fictional_organisation)" TargetMode="External"/><Relationship Id="rId10" Type="http://schemas.openxmlformats.org/officeDocument/2006/relationships/hyperlink" Target="searchterm__Harry_Potter" TargetMode="External"/><Relationship Id="rId4" Type="http://schemas.openxmlformats.org/officeDocument/2006/relationships/hyperlink" Target="searchterm__~Mom_(TV_series)~" TargetMode="External"/><Relationship Id="rId9" Type="http://schemas.openxmlformats.org/officeDocument/2006/relationships/hyperlink" Target="searchterm__Great_hall"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7.xml"/><Relationship Id="rId1" Type="http://schemas.openxmlformats.org/officeDocument/2006/relationships/slideLayout" Target="../slideLayouts/slideLayout13.xml"/><Relationship Id="rId6" Type="http://schemas.openxmlformats.org/officeDocument/2006/relationships/hyperlink" Target="https://en.wikipedia.org/wiki/Airbus_A380" TargetMode="External"/><Relationship Id="rId5" Type="http://schemas.openxmlformats.org/officeDocument/2006/relationships/hyperlink" Target="https://en.wikipedia.org/wiki/Boeing_747" TargetMode="External"/><Relationship Id="rId4" Type="http://schemas.openxmlformats.org/officeDocument/2006/relationships/image" Target="../media/image199.png"/></Relationships>
</file>

<file path=ppt/slides/_rels/slide19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package" Target="../embeddings/Microsoft_Word_Document.docx"/></Relationships>
</file>

<file path=ppt/slides/_rels/slide20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8" Type="http://schemas.openxmlformats.org/officeDocument/2006/relationships/hyperlink" Target="http://starwars.wikia.com/" TargetMode="External"/><Relationship Id="rId13" Type="http://schemas.openxmlformats.org/officeDocument/2006/relationships/hyperlink" Target="http://yugioh.wikia.com/" TargetMode="External"/><Relationship Id="rId3" Type="http://schemas.openxmlformats.org/officeDocument/2006/relationships/image" Target="../media/image205.png"/><Relationship Id="rId7" Type="http://schemas.openxmlformats.org/officeDocument/2006/relationships/hyperlink" Target="http://cardfight.wikia.com/" TargetMode="External"/><Relationship Id="rId12" Type="http://schemas.openxmlformats.org/officeDocument/2006/relationships/hyperlink" Target="http://leagueoflegends.wikia.com/" TargetMode="External"/><Relationship Id="rId2" Type="http://schemas.openxmlformats.org/officeDocument/2006/relationships/notesSlide" Target="../notesSlides/notesSlide129.xml"/><Relationship Id="rId1" Type="http://schemas.openxmlformats.org/officeDocument/2006/relationships/slideLayout" Target="../slideLayouts/slideLayout15.xml"/><Relationship Id="rId6" Type="http://schemas.openxmlformats.org/officeDocument/2006/relationships/hyperlink" Target="http://runescape.wikia.com/" TargetMode="External"/><Relationship Id="rId11" Type="http://schemas.openxmlformats.org/officeDocument/2006/relationships/hyperlink" Target="http://avatar.wikia.com/" TargetMode="External"/><Relationship Id="rId5" Type="http://schemas.openxmlformats.org/officeDocument/2006/relationships/hyperlink" Target="http://disney.wikia.com/" TargetMode="External"/><Relationship Id="rId15" Type="http://schemas.openxmlformats.org/officeDocument/2006/relationships/hyperlink" Target="http://howtotrainyourdragon.wikia.com/" TargetMode="External"/><Relationship Id="rId10" Type="http://schemas.openxmlformats.org/officeDocument/2006/relationships/hyperlink" Target="http://warframe.wikia.com/" TargetMode="External"/><Relationship Id="rId4" Type="http://schemas.openxmlformats.org/officeDocument/2006/relationships/hyperlink" Target="http://elderscrolls.wikia.com/" TargetMode="External"/><Relationship Id="rId9" Type="http://schemas.openxmlformats.org/officeDocument/2006/relationships/hyperlink" Target="http://marvel.wikia.com/" TargetMode="External"/><Relationship Id="rId14" Type="http://schemas.openxmlformats.org/officeDocument/2006/relationships/hyperlink" Target="http://animals.wikia.com/" TargetMode="Externa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hyperlink" Target="http://www.cs.york.ac.uk/semeval-2013/index.php?id=tasks" TargetMode="External"/><Relationship Id="rId3" Type="http://schemas.openxmlformats.org/officeDocument/2006/relationships/hyperlink" Target="http://www.senseval.org/" TargetMode="External"/><Relationship Id="rId7" Type="http://schemas.openxmlformats.org/officeDocument/2006/relationships/hyperlink" Target="http://semeval2.fbk.eu/semeval2.php?location=tasks-shor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nlp.cs.swarthmore.edu/semeval/tasks/index.php" TargetMode="External"/><Relationship Id="rId5" Type="http://schemas.openxmlformats.org/officeDocument/2006/relationships/hyperlink" Target="http://86.188.143.199/senseval2/Results/all_graphs_files/sheet001.htm" TargetMode="External"/><Relationship Id="rId4" Type="http://schemas.openxmlformats.org/officeDocument/2006/relationships/hyperlink" Target="http://www.itri.brighton.ac.uk/events/senseval/ARCHIVE/RESULTS/senseval-first-main-tasks.html" TargetMode="Externa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45.xml"/><Relationship Id="rId1" Type="http://schemas.openxmlformats.org/officeDocument/2006/relationships/slideLayout" Target="../slideLayouts/slideLayout13.xml"/><Relationship Id="rId4" Type="http://schemas.openxmlformats.org/officeDocument/2006/relationships/image" Target="../media/image213.png"/></Relationships>
</file>

<file path=ppt/slides/_rels/slide21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6.xml"/><Relationship Id="rId1" Type="http://schemas.openxmlformats.org/officeDocument/2006/relationships/slideLayout" Target="../slideLayouts/slideLayout19.xml"/><Relationship Id="rId6" Type="http://schemas.openxmlformats.org/officeDocument/2006/relationships/hyperlink" Target="http://apps.facebook.com/msrcollage/" TargetMode="External"/><Relationship Id="rId5" Type="http://schemas.openxmlformats.org/officeDocument/2006/relationships/image" Target="../media/image216.jpeg"/><Relationship Id="rId4" Type="http://schemas.openxmlformats.org/officeDocument/2006/relationships/image" Target="../media/image215.png"/></Relationships>
</file>

<file path=ppt/slides/_rels/slide21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20.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0.png"/><Relationship Id="rId2" Type="http://schemas.openxmlformats.org/officeDocument/2006/relationships/notesSlide" Target="../notesSlides/notesSlide148.xml"/><Relationship Id="rId1" Type="http://schemas.openxmlformats.org/officeDocument/2006/relationships/slideLayout" Target="../slideLayouts/slideLayout18.xml"/><Relationship Id="rId6" Type="http://schemas.openxmlformats.org/officeDocument/2006/relationships/hyperlink" Target="http://www.celebheights.com/s/Bill-Murray-32.html" TargetMode="External"/><Relationship Id="rId5" Type="http://schemas.openxmlformats.org/officeDocument/2006/relationships/image" Target="../media/image219.png"/><Relationship Id="rId4" Type="http://schemas.openxmlformats.org/officeDocument/2006/relationships/hyperlink" Target="http://www.celebheights.com/s/Billy-Murray-4501.html"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2.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8" Type="http://schemas.openxmlformats.org/officeDocument/2006/relationships/image" Target="../media/image2170.png"/><Relationship Id="rId3" Type="http://schemas.openxmlformats.org/officeDocument/2006/relationships/image" Target="../media/image225.png"/><Relationship Id="rId7" Type="http://schemas.openxmlformats.org/officeDocument/2006/relationships/image" Target="../media/image2160.png"/><Relationship Id="rId2" Type="http://schemas.openxmlformats.org/officeDocument/2006/relationships/notesSlide" Target="../notesSlides/notesSlide154.xml"/><Relationship Id="rId1" Type="http://schemas.openxmlformats.org/officeDocument/2006/relationships/slideLayout" Target="../slideLayouts/slideLayout13.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2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5.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hyperlink" Target="http://nlp.cs.rpi.edu/kbp/2018/elreading.html" TargetMode="External"/><Relationship Id="rId2" Type="http://schemas.openxmlformats.org/officeDocument/2006/relationships/hyperlink" Target="https://sites.google.com/view/xlingedl/home" TargetMode="Externa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900.png"/></Relationships>
</file>

<file path=ppt/slides/_rels/slide23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hyperlink" Target="http://blender02.cs.rpi.edu:3300/elisa_ie" TargetMode="External"/><Relationship Id="rId2" Type="http://schemas.openxmlformats.org/officeDocument/2006/relationships/image" Target="../media/image230.png"/><Relationship Id="rId1" Type="http://schemas.openxmlformats.org/officeDocument/2006/relationships/slideLayout" Target="../slideLayouts/slideLayout13.xml"/><Relationship Id="rId5" Type="http://schemas.openxmlformats.org/officeDocument/2006/relationships/hyperlink" Target="http://nlp.cs.rpi.edu/wikiann/" TargetMode="External"/><Relationship Id="rId4" Type="http://schemas.openxmlformats.org/officeDocument/2006/relationships/hyperlink" Target="http://blender02.cs.rpi.edu:3300/elisa_ie/ap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0.xml"/><Relationship Id="rId6" Type="http://schemas.openxmlformats.org/officeDocument/2006/relationships/image" Target="../media/image56.jpeg"/><Relationship Id="rId11" Type="http://schemas.openxmlformats.org/officeDocument/2006/relationships/image" Target="../media/image39.pn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18" Type="http://schemas.openxmlformats.org/officeDocument/2006/relationships/image" Target="../media/image108.emf"/><Relationship Id="rId3" Type="http://schemas.openxmlformats.org/officeDocument/2006/relationships/image" Target="../media/image93.emf"/><Relationship Id="rId7" Type="http://schemas.openxmlformats.org/officeDocument/2006/relationships/image" Target="../media/image97.emf"/><Relationship Id="rId12" Type="http://schemas.openxmlformats.org/officeDocument/2006/relationships/image" Target="../media/image102.emf"/><Relationship Id="rId17" Type="http://schemas.openxmlformats.org/officeDocument/2006/relationships/image" Target="../media/image107.emf"/><Relationship Id="rId2" Type="http://schemas.openxmlformats.org/officeDocument/2006/relationships/notesSlide" Target="../notesSlides/notesSlide61.xml"/><Relationship Id="rId16" Type="http://schemas.openxmlformats.org/officeDocument/2006/relationships/image" Target="../media/image106.emf"/><Relationship Id="rId20" Type="http://schemas.openxmlformats.org/officeDocument/2006/relationships/image" Target="../media/image110.emf"/><Relationship Id="rId1" Type="http://schemas.openxmlformats.org/officeDocument/2006/relationships/slideLayout" Target="../slideLayouts/slideLayout13.xml"/><Relationship Id="rId6" Type="http://schemas.openxmlformats.org/officeDocument/2006/relationships/image" Target="../media/image96.emf"/><Relationship Id="rId11" Type="http://schemas.openxmlformats.org/officeDocument/2006/relationships/image" Target="../media/image101.emf"/><Relationship Id="rId5" Type="http://schemas.openxmlformats.org/officeDocument/2006/relationships/image" Target="../media/image95.emf"/><Relationship Id="rId15" Type="http://schemas.openxmlformats.org/officeDocument/2006/relationships/image" Target="../media/image105.emf"/><Relationship Id="rId10" Type="http://schemas.openxmlformats.org/officeDocument/2006/relationships/image" Target="../media/image100.emf"/><Relationship Id="rId19" Type="http://schemas.openxmlformats.org/officeDocument/2006/relationships/image" Target="../media/image109.emf"/><Relationship Id="rId4" Type="http://schemas.openxmlformats.org/officeDocument/2006/relationships/image" Target="../media/image94.emf"/><Relationship Id="rId9" Type="http://schemas.openxmlformats.org/officeDocument/2006/relationships/image" Target="../media/image99.emf"/><Relationship Id="rId14" Type="http://schemas.openxmlformats.org/officeDocument/2006/relationships/image" Target="../media/image104.emf"/></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2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19.(nul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20.(nul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25.emf"/><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7.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716" y="272415"/>
            <a:ext cx="10044133" cy="1295400"/>
          </a:xfrm>
        </p:spPr>
        <p:txBody>
          <a:bodyPr>
            <a:noAutofit/>
          </a:bodyPr>
          <a:lstStyle/>
          <a:p>
            <a:pPr>
              <a:defRPr/>
            </a:pPr>
            <a:r>
              <a:rPr lang="en-US" sz="4400" dirty="0">
                <a:solidFill>
                  <a:srgbClr val="C00000"/>
                </a:solidFill>
                <a:latin typeface="Calibri" panose="020F0502020204030204" pitchFamily="34" charset="0"/>
              </a:rPr>
              <a:t>Multi-lingual Entity Discovery and Linking</a:t>
            </a:r>
            <a:endParaRPr sz="3200" dirty="0">
              <a:solidFill>
                <a:srgbClr val="C00000"/>
              </a:solidFill>
              <a:effectLst>
                <a:outerShdw blurRad="38100" dist="38100" dir="2700000" algn="tl">
                  <a:srgbClr val="C0C0C0"/>
                </a:outerShdw>
              </a:effectLst>
              <a:latin typeface="Calibri" panose="020F0502020204030204" pitchFamily="34" charset="0"/>
            </a:endParaRPr>
          </a:p>
        </p:txBody>
      </p:sp>
      <p:sp>
        <p:nvSpPr>
          <p:cNvPr id="4099" name="Subtitle 2"/>
          <p:cNvSpPr>
            <a:spLocks noGrp="1"/>
          </p:cNvSpPr>
          <p:nvPr>
            <p:ph type="subTitle" idx="1"/>
          </p:nvPr>
        </p:nvSpPr>
        <p:spPr>
          <a:xfrm>
            <a:off x="1258889" y="2028825"/>
            <a:ext cx="10122980" cy="3442108"/>
          </a:xfrm>
        </p:spPr>
        <p:txBody>
          <a:bodyPr vert="horz" lIns="91440" tIns="45720" rIns="91440" bIns="45720" rtlCol="0" anchor="t">
            <a:normAutofit/>
          </a:bodyPr>
          <a:lstStyle/>
          <a:p>
            <a:pPr>
              <a:spcBef>
                <a:spcPts val="1200"/>
              </a:spcBef>
              <a:spcAft>
                <a:spcPts val="1000"/>
              </a:spcAft>
              <a:defRPr/>
            </a:pPr>
            <a:endParaRPr lang="en-US" altLang="en-US" sz="2600" b="1" dirty="0">
              <a:latin typeface="Calibri" panose="020F0502020204030204" pitchFamily="34" charset="0"/>
              <a:cs typeface="Arial" panose="020B0604020202020204" pitchFamily="34" charset="0"/>
            </a:endParaRPr>
          </a:p>
          <a:p>
            <a:pPr>
              <a:spcBef>
                <a:spcPts val="1200"/>
              </a:spcBef>
              <a:spcAft>
                <a:spcPts val="1000"/>
              </a:spcAft>
              <a:defRPr/>
            </a:pPr>
            <a:endParaRPr lang="en-US" altLang="en-US" sz="2600" b="1" dirty="0">
              <a:latin typeface="Calibri" panose="020F0502020204030204" pitchFamily="34" charset="0"/>
              <a:cs typeface="Arial" panose="020B0604020202020204" pitchFamily="34" charset="0"/>
            </a:endParaRPr>
          </a:p>
          <a:p>
            <a:pPr>
              <a:spcBef>
                <a:spcPts val="1200"/>
              </a:spcBef>
              <a:spcAft>
                <a:spcPts val="1000"/>
              </a:spcAft>
              <a:defRPr/>
            </a:pPr>
            <a:endParaRPr lang="en-US" altLang="en-US" sz="2600" b="1" dirty="0">
              <a:latin typeface="Calibri" panose="020F0502020204030204" pitchFamily="34" charset="0"/>
              <a:cs typeface="Arial" panose="020B0604020202020204" pitchFamily="34" charset="0"/>
            </a:endParaRPr>
          </a:p>
          <a:p>
            <a:pPr>
              <a:spcBef>
                <a:spcPts val="1200"/>
              </a:spcBef>
              <a:spcAft>
                <a:spcPts val="1000"/>
              </a:spcAft>
              <a:defRPr/>
            </a:pPr>
            <a:endParaRPr lang="en-US" altLang="en-US" sz="2600" b="1" dirty="0">
              <a:solidFill>
                <a:schemeClr val="tx1"/>
              </a:solidFill>
              <a:cs typeface="Arial" panose="020B0604020202020204" pitchFamily="34" charset="0"/>
            </a:endParaRPr>
          </a:p>
          <a:p>
            <a:pPr>
              <a:spcBef>
                <a:spcPts val="1200"/>
              </a:spcBef>
              <a:spcAft>
                <a:spcPts val="1000"/>
              </a:spcAft>
              <a:defRPr/>
            </a:pPr>
            <a:endParaRPr altLang="en-US" sz="1800" b="1" dirty="0">
              <a:solidFill>
                <a:schemeClr val="tx1"/>
              </a:solidFill>
              <a:latin typeface="Calibri" panose="020F0502020204030204" pitchFamily="34" charset="0"/>
              <a:cs typeface="Arial" panose="020B0604020202020204" pitchFamily="34" charset="0"/>
            </a:endParaRPr>
          </a:p>
        </p:txBody>
      </p:sp>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412" y="6152842"/>
            <a:ext cx="2538789" cy="4803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783148" y="6300328"/>
            <a:ext cx="2033427" cy="340318"/>
          </a:xfrm>
          <a:prstGeom prst="rect">
            <a:avLst/>
          </a:prstGeom>
        </p:spPr>
      </p:pic>
      <p:pic>
        <p:nvPicPr>
          <p:cNvPr id="4" name="Picture 3"/>
          <p:cNvPicPr>
            <a:picLocks noChangeAspect="1"/>
          </p:cNvPicPr>
          <p:nvPr/>
        </p:nvPicPr>
        <p:blipFill>
          <a:blip r:embed="rId5"/>
          <a:stretch>
            <a:fillRect/>
          </a:stretch>
        </p:blipFill>
        <p:spPr>
          <a:xfrm>
            <a:off x="6138498" y="6113515"/>
            <a:ext cx="1494215" cy="563655"/>
          </a:xfrm>
          <a:prstGeom prst="rect">
            <a:avLst/>
          </a:prstGeom>
        </p:spPr>
      </p:pic>
      <p:pic>
        <p:nvPicPr>
          <p:cNvPr id="5" name="Picture 4"/>
          <p:cNvPicPr>
            <a:picLocks noChangeAspect="1"/>
          </p:cNvPicPr>
          <p:nvPr/>
        </p:nvPicPr>
        <p:blipFill>
          <a:blip r:embed="rId6"/>
          <a:stretch>
            <a:fillRect/>
          </a:stretch>
        </p:blipFill>
        <p:spPr>
          <a:xfrm>
            <a:off x="8264095" y="6113514"/>
            <a:ext cx="2002744" cy="610810"/>
          </a:xfrm>
          <a:prstGeom prst="rect">
            <a:avLst/>
          </a:prstGeom>
        </p:spPr>
      </p:pic>
      <p:pic>
        <p:nvPicPr>
          <p:cNvPr id="6" name="Picture 6" descr="A person looking at the camera&#10;&#10;Description generated with very high confidence">
            <a:extLst>
              <a:ext uri="{FF2B5EF4-FFF2-40B4-BE49-F238E27FC236}">
                <a16:creationId xmlns:a16="http://schemas.microsoft.com/office/drawing/2014/main" id="{48110213-6C53-493F-BB42-C8F1C9B09699}"/>
              </a:ext>
            </a:extLst>
          </p:cNvPr>
          <p:cNvPicPr>
            <a:picLocks noChangeAspect="1"/>
          </p:cNvPicPr>
          <p:nvPr/>
        </p:nvPicPr>
        <p:blipFill>
          <a:blip r:embed="rId7"/>
          <a:stretch>
            <a:fillRect/>
          </a:stretch>
        </p:blipFill>
        <p:spPr>
          <a:xfrm>
            <a:off x="2692400" y="3317877"/>
            <a:ext cx="1016904" cy="1199971"/>
          </a:xfrm>
          <a:prstGeom prst="rect">
            <a:avLst/>
          </a:prstGeom>
        </p:spPr>
      </p:pic>
      <p:sp>
        <p:nvSpPr>
          <p:cNvPr id="8" name="TextBox 7">
            <a:extLst>
              <a:ext uri="{FF2B5EF4-FFF2-40B4-BE49-F238E27FC236}">
                <a16:creationId xmlns:a16="http://schemas.microsoft.com/office/drawing/2014/main" id="{D97AC569-E2DA-4621-BD62-D7A96212ECF6}"/>
              </a:ext>
            </a:extLst>
          </p:cNvPr>
          <p:cNvSpPr txBox="1"/>
          <p:nvPr/>
        </p:nvSpPr>
        <p:spPr>
          <a:xfrm>
            <a:off x="1801515" y="291465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t>Avi</a:t>
            </a:r>
            <a:r>
              <a:rPr lang="en-US" b="1" dirty="0"/>
              <a:t> Sil (IBM Research AI)</a:t>
            </a:r>
            <a:endParaRPr lang="en-US" dirty="0"/>
          </a:p>
        </p:txBody>
      </p:sp>
      <p:sp>
        <p:nvSpPr>
          <p:cNvPr id="9" name="TextBox 8">
            <a:extLst>
              <a:ext uri="{FF2B5EF4-FFF2-40B4-BE49-F238E27FC236}">
                <a16:creationId xmlns:a16="http://schemas.microsoft.com/office/drawing/2014/main" id="{21229D71-6624-4CD0-9BD6-2D6B5136BFAC}"/>
              </a:ext>
            </a:extLst>
          </p:cNvPr>
          <p:cNvSpPr txBox="1"/>
          <p:nvPr/>
        </p:nvSpPr>
        <p:spPr>
          <a:xfrm>
            <a:off x="1831461" y="454342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Dan Roth (</a:t>
            </a:r>
            <a:r>
              <a:rPr lang="en-US" b="1" dirty="0" err="1"/>
              <a:t>UPenn</a:t>
            </a:r>
            <a:r>
              <a:rPr lang="en-US" b="1" dirty="0"/>
              <a:t>)</a:t>
            </a:r>
            <a:endParaRPr lang="en-US" dirty="0"/>
          </a:p>
        </p:txBody>
      </p:sp>
      <p:pic>
        <p:nvPicPr>
          <p:cNvPr id="12" name="Picture 12" descr="A person smiling for the camera&#10;&#10;Description generated with very high confidence">
            <a:extLst>
              <a:ext uri="{FF2B5EF4-FFF2-40B4-BE49-F238E27FC236}">
                <a16:creationId xmlns:a16="http://schemas.microsoft.com/office/drawing/2014/main" id="{DD24F59E-1E56-495F-9BC4-B2675196B879}"/>
              </a:ext>
            </a:extLst>
          </p:cNvPr>
          <p:cNvPicPr>
            <a:picLocks noChangeAspect="1"/>
          </p:cNvPicPr>
          <p:nvPr/>
        </p:nvPicPr>
        <p:blipFill>
          <a:blip r:embed="rId8"/>
          <a:stretch>
            <a:fillRect/>
          </a:stretch>
        </p:blipFill>
        <p:spPr>
          <a:xfrm>
            <a:off x="2692589" y="1842936"/>
            <a:ext cx="1016129" cy="1067463"/>
          </a:xfrm>
          <a:prstGeom prst="rect">
            <a:avLst/>
          </a:prstGeom>
        </p:spPr>
      </p:pic>
      <p:sp>
        <p:nvSpPr>
          <p:cNvPr id="16" name="TextBox 15">
            <a:extLst>
              <a:ext uri="{FF2B5EF4-FFF2-40B4-BE49-F238E27FC236}">
                <a16:creationId xmlns:a16="http://schemas.microsoft.com/office/drawing/2014/main" id="{E085FC6D-AED8-417D-AD84-39BC86F5367E}"/>
              </a:ext>
            </a:extLst>
          </p:cNvPr>
          <p:cNvSpPr txBox="1"/>
          <p:nvPr/>
        </p:nvSpPr>
        <p:spPr>
          <a:xfrm>
            <a:off x="6596025" y="291465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t>Heng</a:t>
            </a:r>
            <a:r>
              <a:rPr lang="en-US" b="1" dirty="0"/>
              <a:t> Ji (RPI) </a:t>
            </a:r>
            <a:endParaRPr lang="en-US" dirty="0"/>
          </a:p>
        </p:txBody>
      </p:sp>
      <p:pic>
        <p:nvPicPr>
          <p:cNvPr id="17" name="Picture 17" descr="A person posing for the camera&#10;&#10;Description generated with very high confidence">
            <a:extLst>
              <a:ext uri="{FF2B5EF4-FFF2-40B4-BE49-F238E27FC236}">
                <a16:creationId xmlns:a16="http://schemas.microsoft.com/office/drawing/2014/main" id="{AFBD5340-9131-492B-93AD-A88A310A37E2}"/>
              </a:ext>
            </a:extLst>
          </p:cNvPr>
          <p:cNvPicPr>
            <a:picLocks noChangeAspect="1"/>
          </p:cNvPicPr>
          <p:nvPr/>
        </p:nvPicPr>
        <p:blipFill>
          <a:blip r:embed="rId9"/>
          <a:stretch>
            <a:fillRect/>
          </a:stretch>
        </p:blipFill>
        <p:spPr>
          <a:xfrm>
            <a:off x="7377635" y="3426030"/>
            <a:ext cx="1057203" cy="1097200"/>
          </a:xfrm>
          <a:prstGeom prst="rect">
            <a:avLst/>
          </a:prstGeom>
        </p:spPr>
      </p:pic>
      <p:sp>
        <p:nvSpPr>
          <p:cNvPr id="19" name="TextBox 18">
            <a:extLst>
              <a:ext uri="{FF2B5EF4-FFF2-40B4-BE49-F238E27FC236}">
                <a16:creationId xmlns:a16="http://schemas.microsoft.com/office/drawing/2014/main" id="{6EAC9E31-7069-4789-A076-56F99E664BC1}"/>
              </a:ext>
            </a:extLst>
          </p:cNvPr>
          <p:cNvSpPr txBox="1"/>
          <p:nvPr/>
        </p:nvSpPr>
        <p:spPr>
          <a:xfrm>
            <a:off x="6395858" y="4543426"/>
            <a:ext cx="361686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 Silviu-Petru </a:t>
            </a:r>
            <a:r>
              <a:rPr lang="en-US" b="1" dirty="0" err="1"/>
              <a:t>Cucerzan</a:t>
            </a:r>
            <a:r>
              <a:rPr lang="en-US" b="1" dirty="0"/>
              <a:t> (MSR)</a:t>
            </a:r>
            <a:endParaRPr lang="en-US" dirty="0"/>
          </a:p>
        </p:txBody>
      </p:sp>
      <p:sp>
        <p:nvSpPr>
          <p:cNvPr id="20" name="TextBox 19">
            <a:extLst>
              <a:ext uri="{FF2B5EF4-FFF2-40B4-BE49-F238E27FC236}">
                <a16:creationId xmlns:a16="http://schemas.microsoft.com/office/drawing/2014/main" id="{B8DC3BC1-2A8E-4B8B-9C35-0994BBEF5926}"/>
              </a:ext>
            </a:extLst>
          </p:cNvPr>
          <p:cNvSpPr txBox="1"/>
          <p:nvPr/>
        </p:nvSpPr>
        <p:spPr>
          <a:xfrm>
            <a:off x="3447957" y="5210726"/>
            <a:ext cx="4392359" cy="11541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spcAft>
                <a:spcPts val="600"/>
              </a:spcAft>
            </a:pPr>
            <a:r>
              <a:rPr lang="en-US" b="1" u="sng" dirty="0" smtClean="0">
                <a:solidFill>
                  <a:srgbClr val="0070C0"/>
                </a:solidFill>
                <a:hlinkClick r:id="rId10"/>
              </a:rPr>
              <a:t>Tutorial</a:t>
            </a:r>
            <a:r>
              <a:rPr lang="en-US" b="1" u="sng" dirty="0" smtClean="0">
                <a:solidFill>
                  <a:srgbClr val="0070C0"/>
                </a:solidFill>
              </a:rPr>
              <a:t> page </a:t>
            </a:r>
          </a:p>
          <a:p>
            <a:pPr algn="ctr">
              <a:spcBef>
                <a:spcPts val="600"/>
              </a:spcBef>
              <a:spcAft>
                <a:spcPts val="600"/>
              </a:spcAft>
            </a:pPr>
            <a:r>
              <a:rPr lang="en-US" b="1" dirty="0" smtClean="0">
                <a:hlinkClick r:id="rId11"/>
              </a:rPr>
              <a:t>An EDL reading list</a:t>
            </a:r>
            <a:endParaRPr lang="en-US" dirty="0"/>
          </a:p>
          <a:p>
            <a:pPr algn="ctr"/>
            <a:endParaRPr lang="en-US" dirty="0"/>
          </a:p>
        </p:txBody>
      </p:sp>
      <p:pic>
        <p:nvPicPr>
          <p:cNvPr id="13" name="Picture 12"/>
          <p:cNvPicPr>
            <a:picLocks noChangeAspect="1"/>
          </p:cNvPicPr>
          <p:nvPr/>
        </p:nvPicPr>
        <p:blipFill>
          <a:blip r:embed="rId12"/>
          <a:stretch>
            <a:fillRect/>
          </a:stretch>
        </p:blipFill>
        <p:spPr>
          <a:xfrm>
            <a:off x="7480981" y="1705431"/>
            <a:ext cx="937783" cy="1249453"/>
          </a:xfrm>
          <a:prstGeom prst="rect">
            <a:avLst/>
          </a:prstGeom>
        </p:spPr>
      </p:pic>
      <p:sp>
        <p:nvSpPr>
          <p:cNvPr id="7" name="Slide Number Placeholder 6"/>
          <p:cNvSpPr>
            <a:spLocks noGrp="1"/>
          </p:cNvSpPr>
          <p:nvPr>
            <p:ph type="sldNum" sz="quarter" idx="12"/>
          </p:nvPr>
        </p:nvSpPr>
        <p:spPr/>
        <p:txBody>
          <a:bodyPr/>
          <a:lstStyle/>
          <a:p>
            <a:fld id="{A3B8A961-1967-5C43-9E4A-9D73A96B6896}" type="slidenum">
              <a:rPr lang="en-US" smtClean="0"/>
              <a:t>1</a:t>
            </a:fld>
            <a:endParaRPr lang="en-US"/>
          </a:p>
        </p:txBody>
      </p:sp>
    </p:spTree>
    <p:extLst>
      <p:ext uri="{BB962C8B-B14F-4D97-AF65-F5344CB8AC3E}">
        <p14:creationId xmlns:p14="http://schemas.microsoft.com/office/powerpoint/2010/main" val="74141070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704B9D-E81D-488F-9C0E-129570E349C4}"/>
              </a:ext>
            </a:extLst>
          </p:cNvPr>
          <p:cNvSpPr/>
          <p:nvPr/>
        </p:nvSpPr>
        <p:spPr>
          <a:xfrm>
            <a:off x="622577" y="5423196"/>
            <a:ext cx="4938600" cy="923330"/>
          </a:xfrm>
          <a:prstGeom prst="rect">
            <a:avLst/>
          </a:prstGeom>
        </p:spPr>
        <p:txBody>
          <a:bodyPr wrap="square">
            <a:spAutoFit/>
          </a:bodyPr>
          <a:lstStyle/>
          <a:p>
            <a:r>
              <a:rPr lang="en-US" sz="1800" dirty="0"/>
              <a:t>Italian Air Force, Italian Armed Forces</a:t>
            </a:r>
          </a:p>
          <a:p>
            <a:r>
              <a:rPr lang="en-US" sz="1800" dirty="0"/>
              <a:t>Indonesian Air Force, Iraqi Air Force,</a:t>
            </a:r>
          </a:p>
          <a:p>
            <a:r>
              <a:rPr lang="en-US" sz="1800" dirty="0"/>
              <a:t>Israeli Air Force,  Indian Armed Forces</a:t>
            </a:r>
          </a:p>
        </p:txBody>
      </p:sp>
      <p:sp>
        <p:nvSpPr>
          <p:cNvPr id="3" name="Content Placeholder 2"/>
          <p:cNvSpPr>
            <a:spLocks noGrp="1"/>
          </p:cNvSpPr>
          <p:nvPr>
            <p:ph idx="1"/>
          </p:nvPr>
        </p:nvSpPr>
        <p:spPr>
          <a:xfrm>
            <a:off x="6070934" y="94488"/>
            <a:ext cx="5969303" cy="6368587"/>
          </a:xfrm>
          <a:solidFill>
            <a:schemeClr val="bg1">
              <a:lumMod val="95000"/>
            </a:schemeClr>
          </a:solidFill>
          <a:effectLst>
            <a:outerShdw blurRad="50800" dist="50800" dir="2400000" algn="ctr" rotWithShape="0">
              <a:srgbClr val="000000">
                <a:alpha val="77000"/>
              </a:srgbClr>
            </a:outerShdw>
          </a:effectLst>
        </p:spPr>
        <p:txBody>
          <a:bodyPr>
            <a:noAutofit/>
          </a:bodyPr>
          <a:lstStyle/>
          <a:p>
            <a:pPr marL="0" indent="0">
              <a:buNone/>
            </a:pPr>
            <a:r>
              <a:rPr lang="en-US" sz="1400" dirty="0"/>
              <a:t>&lt;DOCID&gt; eng-WL-11-174596-12954631 &lt;/DOCID&gt;</a:t>
            </a:r>
          </a:p>
          <a:p>
            <a:pPr marL="0" indent="0">
              <a:buNone/>
            </a:pPr>
            <a:r>
              <a:rPr lang="en-US" sz="1400" dirty="0"/>
              <a:t>&lt;DOCTYPE SOURCE="blog"&gt; BLOG TEXT &lt;/DOCTYPE&gt;</a:t>
            </a:r>
          </a:p>
          <a:p>
            <a:pPr marL="0" indent="0">
              <a:buNone/>
            </a:pPr>
            <a:r>
              <a:rPr lang="en-US" sz="1400" dirty="0"/>
              <a:t>&lt;DATETIME&gt; 2008-05-24T12:55:00 &lt;/DATETIME&gt;</a:t>
            </a:r>
          </a:p>
          <a:p>
            <a:pPr marL="0" indent="0">
              <a:buNone/>
            </a:pPr>
            <a:r>
              <a:rPr lang="en-US" sz="1400" dirty="0"/>
              <a:t>&lt;HEADLINE&gt; Syria stalls IAEA visit... &lt;/HEADLINE&gt;</a:t>
            </a:r>
          </a:p>
          <a:p>
            <a:pPr marL="0" indent="0">
              <a:buNone/>
            </a:pPr>
            <a:r>
              <a:rPr lang="en-US" sz="1400" dirty="0"/>
              <a:t>&lt;TEXT&gt; &lt;POST&gt;</a:t>
            </a:r>
          </a:p>
          <a:p>
            <a:pPr marL="0" indent="0">
              <a:buNone/>
            </a:pPr>
            <a:r>
              <a:rPr lang="en-US" sz="1400" dirty="0"/>
              <a:t>&lt;POSTER&gt; </a:t>
            </a:r>
            <a:r>
              <a:rPr lang="en-US" sz="1400" dirty="0" err="1"/>
              <a:t>GayandRight</a:t>
            </a:r>
            <a:r>
              <a:rPr lang="en-US" sz="1400" dirty="0"/>
              <a:t> &lt;/POSTER&gt;</a:t>
            </a:r>
          </a:p>
          <a:p>
            <a:pPr marL="0" indent="0">
              <a:buNone/>
            </a:pPr>
            <a:r>
              <a:rPr lang="en-US" sz="1400" dirty="0"/>
              <a:t>&lt;POSTDATE&gt; 2008-05-24T12:55:00 &lt;/POSTDATE&gt;</a:t>
            </a:r>
          </a:p>
          <a:p>
            <a:pPr marL="0" indent="0">
              <a:buNone/>
            </a:pPr>
            <a:r>
              <a:rPr lang="en-US" sz="1400" dirty="0"/>
              <a:t>Gee, I wonder why....</a:t>
            </a:r>
          </a:p>
          <a:p>
            <a:pPr marL="0" indent="0">
              <a:buNone/>
            </a:pPr>
            <a:endParaRPr lang="en-US" sz="1400" dirty="0"/>
          </a:p>
          <a:p>
            <a:pPr marL="0" indent="0">
              <a:buNone/>
            </a:pPr>
            <a:r>
              <a:rPr lang="en-US" sz="1400" dirty="0"/>
              <a:t>Syria has not yet accepted a request by the International Atomic Energy Agency to visit the site bombed by the </a:t>
            </a:r>
            <a:r>
              <a:rPr lang="en-US" sz="1400" b="1" dirty="0">
                <a:solidFill>
                  <a:srgbClr val="FFC000"/>
                </a:solidFill>
              </a:rPr>
              <a:t>IAF</a:t>
            </a:r>
            <a:r>
              <a:rPr lang="en-US" sz="1400" dirty="0"/>
              <a:t> on September 6, which Washington says was a nuclear reactor, Reuters reported Friday.</a:t>
            </a:r>
          </a:p>
          <a:p>
            <a:pPr marL="0" indent="0">
              <a:buNone/>
            </a:pPr>
            <a:endParaRPr lang="en-US" sz="1400" dirty="0"/>
          </a:p>
          <a:p>
            <a:pPr marL="0" indent="0">
              <a:buNone/>
            </a:pPr>
            <a:r>
              <a:rPr lang="en-US" sz="1400" dirty="0"/>
              <a:t>The news agency quoted diplomats in Vienna as saying that Damascus was stalling its approval of the UN delegation visit, demanding more details on the proposed inspection.</a:t>
            </a:r>
          </a:p>
          <a:p>
            <a:pPr marL="0" indent="0">
              <a:buNone/>
            </a:pPr>
            <a:endParaRPr lang="en-US" sz="1400" dirty="0"/>
          </a:p>
          <a:p>
            <a:pPr marL="0" indent="0">
              <a:buNone/>
            </a:pPr>
            <a:r>
              <a:rPr lang="en-US" sz="1400" dirty="0"/>
              <a:t>Syrian atomic energy chief Ibrahim Othman came to Vienna earlier this month to speak with IAEA head Mohamed ElBaradei on the matter, but the two did not agree on the timing or nature of a visit, diplomats said.</a:t>
            </a:r>
          </a:p>
          <a:p>
            <a:pPr marL="0" indent="0">
              <a:buNone/>
            </a:pPr>
            <a:endParaRPr lang="en-US" sz="1400" dirty="0"/>
          </a:p>
          <a:p>
            <a:pPr marL="0" indent="0">
              <a:buNone/>
            </a:pPr>
            <a:r>
              <a:rPr lang="en-US" sz="1400" dirty="0"/>
              <a:t>The agency received a letter from Syria several days ago asking for more details on the trip, one US diplomat said. The IAEA has replied and is now waiting for Damascus's response, he added.</a:t>
            </a:r>
          </a:p>
          <a:p>
            <a:pPr marL="0" indent="0">
              <a:buNone/>
            </a:pPr>
            <a:r>
              <a:rPr lang="en-US" sz="1400" dirty="0"/>
              <a:t>&lt;/POST&gt;</a:t>
            </a:r>
          </a:p>
          <a:p>
            <a:pPr marL="0" indent="0">
              <a:buNone/>
            </a:pPr>
            <a:r>
              <a:rPr lang="en-US" sz="1400" dirty="0"/>
              <a:t>&lt;/TEXT&gt;</a:t>
            </a:r>
          </a:p>
          <a:p>
            <a:pPr marL="0" indent="0">
              <a:buNone/>
            </a:pPr>
            <a:endParaRPr lang="en-US" sz="1000" dirty="0"/>
          </a:p>
        </p:txBody>
      </p:sp>
      <p:sp>
        <p:nvSpPr>
          <p:cNvPr id="2" name="Title 1"/>
          <p:cNvSpPr>
            <a:spLocks noGrp="1"/>
          </p:cNvSpPr>
          <p:nvPr>
            <p:ph type="title"/>
          </p:nvPr>
        </p:nvSpPr>
        <p:spPr>
          <a:xfrm>
            <a:off x="620300" y="1081954"/>
            <a:ext cx="3016917" cy="593267"/>
          </a:xfrm>
        </p:spPr>
        <p:txBody>
          <a:bodyPr>
            <a:normAutofit fontScale="90000"/>
          </a:bodyPr>
          <a:lstStyle/>
          <a:p>
            <a:r>
              <a:rPr lang="en-US" dirty="0"/>
              <a:t>Which “IAF”?</a:t>
            </a:r>
          </a:p>
        </p:txBody>
      </p:sp>
      <p:sp>
        <p:nvSpPr>
          <p:cNvPr id="10" name="Rectangle 9"/>
          <p:cNvSpPr/>
          <p:nvPr/>
        </p:nvSpPr>
        <p:spPr>
          <a:xfrm>
            <a:off x="620300" y="1675219"/>
            <a:ext cx="4167051" cy="3154710"/>
          </a:xfrm>
          <a:prstGeom prst="rect">
            <a:avLst/>
          </a:prstGeom>
        </p:spPr>
        <p:txBody>
          <a:bodyPr wrap="square">
            <a:spAutoFit/>
          </a:bodyPr>
          <a:lstStyle/>
          <a:p>
            <a:pPr>
              <a:spcBef>
                <a:spcPts val="600"/>
              </a:spcBef>
            </a:pPr>
            <a:r>
              <a:rPr lang="en-US" sz="1200" dirty="0">
                <a:solidFill>
                  <a:srgbClr val="FFC000"/>
                </a:solidFill>
              </a:rPr>
              <a:t>…</a:t>
            </a:r>
          </a:p>
          <a:p>
            <a:pPr>
              <a:spcBef>
                <a:spcPts val="600"/>
              </a:spcBef>
            </a:pPr>
            <a:r>
              <a:rPr lang="en-US" sz="1200" dirty="0">
                <a:solidFill>
                  <a:srgbClr val="FFC000"/>
                </a:solidFill>
              </a:rPr>
              <a:t>&lt;query id="EL005833"&gt;</a:t>
            </a:r>
          </a:p>
          <a:p>
            <a:pPr>
              <a:spcBef>
                <a:spcPts val="600"/>
              </a:spcBef>
            </a:pPr>
            <a:r>
              <a:rPr lang="en-US" sz="1200" dirty="0">
                <a:solidFill>
                  <a:srgbClr val="FFC000"/>
                </a:solidFill>
              </a:rPr>
              <a:t>    &lt;name&gt;IAF&lt;/name&gt;</a:t>
            </a:r>
          </a:p>
          <a:p>
            <a:pPr>
              <a:spcBef>
                <a:spcPts val="600"/>
              </a:spcBef>
            </a:pPr>
            <a:r>
              <a:rPr lang="en-US" sz="1200" dirty="0">
                <a:solidFill>
                  <a:srgbClr val="FFC000"/>
                </a:solidFill>
              </a:rPr>
              <a:t>    &lt;</a:t>
            </a:r>
            <a:r>
              <a:rPr lang="en-US" sz="1200" dirty="0" err="1">
                <a:solidFill>
                  <a:srgbClr val="FFC000"/>
                </a:solidFill>
              </a:rPr>
              <a:t>docid</a:t>
            </a:r>
            <a:r>
              <a:rPr lang="en-US" sz="1200" dirty="0">
                <a:solidFill>
                  <a:srgbClr val="FFC000"/>
                </a:solidFill>
              </a:rPr>
              <a:t>&gt;eng-WL-11-174596-12954631&lt;/</a:t>
            </a:r>
            <a:r>
              <a:rPr lang="en-US" sz="1200" dirty="0" err="1">
                <a:solidFill>
                  <a:srgbClr val="FFC000"/>
                </a:solidFill>
              </a:rPr>
              <a:t>docid</a:t>
            </a:r>
            <a:r>
              <a:rPr lang="en-US" sz="1200" dirty="0">
                <a:solidFill>
                  <a:srgbClr val="FFC000"/>
                </a:solidFill>
              </a:rPr>
              <a:t>&gt;</a:t>
            </a:r>
          </a:p>
          <a:p>
            <a:pPr>
              <a:spcBef>
                <a:spcPts val="600"/>
              </a:spcBef>
            </a:pPr>
            <a:r>
              <a:rPr lang="en-US" sz="1200" dirty="0">
                <a:solidFill>
                  <a:srgbClr val="FFC000"/>
                </a:solidFill>
              </a:rPr>
              <a:t>    &lt;offset&gt;…&lt;/offset&gt;</a:t>
            </a:r>
          </a:p>
          <a:p>
            <a:pPr>
              <a:spcBef>
                <a:spcPts val="600"/>
              </a:spcBef>
            </a:pPr>
            <a:r>
              <a:rPr lang="en-US" sz="1200" dirty="0">
                <a:solidFill>
                  <a:srgbClr val="FFC000"/>
                </a:solidFill>
              </a:rPr>
              <a:t>&lt;/query&gt;</a:t>
            </a:r>
          </a:p>
          <a:p>
            <a:pPr>
              <a:spcBef>
                <a:spcPts val="600"/>
              </a:spcBef>
            </a:pPr>
            <a:r>
              <a:rPr lang="en-US" sz="1200" dirty="0"/>
              <a:t>&lt;query id="EL005836"&gt;</a:t>
            </a:r>
          </a:p>
          <a:p>
            <a:pPr>
              <a:spcBef>
                <a:spcPts val="600"/>
              </a:spcBef>
            </a:pPr>
            <a:r>
              <a:rPr lang="en-US" sz="1200" dirty="0"/>
              <a:t>    &lt;name&gt;IAF&lt;/name&gt;</a:t>
            </a:r>
          </a:p>
          <a:p>
            <a:pPr>
              <a:spcBef>
                <a:spcPts val="600"/>
              </a:spcBef>
            </a:pPr>
            <a:r>
              <a:rPr lang="en-US" sz="1200" dirty="0"/>
              <a:t>    &lt;</a:t>
            </a:r>
            <a:r>
              <a:rPr lang="en-US" sz="1200" dirty="0" err="1"/>
              <a:t>docid</a:t>
            </a:r>
            <a:r>
              <a:rPr lang="en-US" sz="1200" dirty="0"/>
              <a:t>&gt;eng-NG-31-142148-10021195&lt;/</a:t>
            </a:r>
            <a:r>
              <a:rPr lang="en-US" sz="1200" dirty="0" err="1"/>
              <a:t>docid</a:t>
            </a:r>
            <a:r>
              <a:rPr lang="en-US" sz="1200" dirty="0"/>
              <a:t>&gt;</a:t>
            </a:r>
          </a:p>
          <a:p>
            <a:pPr>
              <a:spcBef>
                <a:spcPts val="600"/>
              </a:spcBef>
            </a:pPr>
            <a:r>
              <a:rPr lang="en-US" sz="1200" dirty="0"/>
              <a:t>    &lt;offset&gt;…&lt;/offset&gt;</a:t>
            </a:r>
          </a:p>
          <a:p>
            <a:pPr>
              <a:spcBef>
                <a:spcPts val="600"/>
              </a:spcBef>
            </a:pPr>
            <a:r>
              <a:rPr lang="en-US" sz="1200" dirty="0"/>
              <a:t>&lt;/query&gt;</a:t>
            </a:r>
          </a:p>
          <a:p>
            <a:pPr>
              <a:spcBef>
                <a:spcPts val="600"/>
              </a:spcBef>
            </a:pPr>
            <a:r>
              <a:rPr lang="en-US" sz="1200" dirty="0"/>
              <a:t>…</a:t>
            </a:r>
          </a:p>
        </p:txBody>
      </p:sp>
      <p:sp>
        <p:nvSpPr>
          <p:cNvPr id="18" name="Rectangle 17">
            <a:extLst>
              <a:ext uri="{FF2B5EF4-FFF2-40B4-BE49-F238E27FC236}">
                <a16:creationId xmlns:a16="http://schemas.microsoft.com/office/drawing/2014/main" id="{B39A3F42-DCA6-4F20-B1FA-A2866D4B260B}"/>
              </a:ext>
            </a:extLst>
          </p:cNvPr>
          <p:cNvSpPr/>
          <p:nvPr/>
        </p:nvSpPr>
        <p:spPr>
          <a:xfrm>
            <a:off x="617916" y="5423195"/>
            <a:ext cx="4938600" cy="923330"/>
          </a:xfrm>
          <a:prstGeom prst="rect">
            <a:avLst/>
          </a:prstGeom>
        </p:spPr>
        <p:txBody>
          <a:bodyPr wrap="square">
            <a:spAutoFit/>
          </a:bodyPr>
          <a:lstStyle/>
          <a:p>
            <a:r>
              <a:rPr lang="en-US" sz="1800" strike="sngStrike" dirty="0"/>
              <a:t>Italian Air Force</a:t>
            </a:r>
            <a:r>
              <a:rPr lang="en-US" sz="1800" dirty="0"/>
              <a:t>, </a:t>
            </a:r>
            <a:r>
              <a:rPr lang="en-US" sz="1800" strike="sngStrike" dirty="0"/>
              <a:t>Italian Armed Forces</a:t>
            </a:r>
            <a:endParaRPr lang="en-US" sz="1800" dirty="0"/>
          </a:p>
          <a:p>
            <a:r>
              <a:rPr lang="en-US" sz="1800" strike="sngStrike" dirty="0"/>
              <a:t>Indonesian Air Force</a:t>
            </a:r>
            <a:r>
              <a:rPr lang="en-US" sz="1800" dirty="0"/>
              <a:t>, Iraqi Air Force,</a:t>
            </a:r>
          </a:p>
          <a:p>
            <a:r>
              <a:rPr lang="en-US" sz="1800" dirty="0"/>
              <a:t>Israeli Air Force,  </a:t>
            </a:r>
            <a:r>
              <a:rPr lang="en-US" sz="1800" strike="sngStrike" dirty="0"/>
              <a:t>Indian Armed Forces</a:t>
            </a:r>
          </a:p>
        </p:txBody>
      </p:sp>
      <p:sp>
        <p:nvSpPr>
          <p:cNvPr id="11" name="Rectangle 10"/>
          <p:cNvSpPr/>
          <p:nvPr/>
        </p:nvSpPr>
        <p:spPr>
          <a:xfrm>
            <a:off x="617916" y="5423197"/>
            <a:ext cx="4938600" cy="923330"/>
          </a:xfrm>
          <a:prstGeom prst="rect">
            <a:avLst/>
          </a:prstGeom>
        </p:spPr>
        <p:txBody>
          <a:bodyPr wrap="square">
            <a:spAutoFit/>
          </a:bodyPr>
          <a:lstStyle/>
          <a:p>
            <a:r>
              <a:rPr lang="en-US" sz="1800" strike="sngStrike" dirty="0"/>
              <a:t>Italian Air Force</a:t>
            </a:r>
            <a:r>
              <a:rPr lang="en-US" sz="1800" dirty="0"/>
              <a:t>, </a:t>
            </a:r>
            <a:r>
              <a:rPr lang="en-US" sz="1800" strike="sngStrike" dirty="0"/>
              <a:t>Italian Armed Forces</a:t>
            </a:r>
            <a:endParaRPr lang="en-US" sz="1800" dirty="0"/>
          </a:p>
          <a:p>
            <a:r>
              <a:rPr lang="en-US" sz="1800" strike="sngStrike" dirty="0"/>
              <a:t>Indonesian Air Force</a:t>
            </a:r>
            <a:r>
              <a:rPr lang="en-US" sz="1800" dirty="0"/>
              <a:t>, </a:t>
            </a:r>
            <a:r>
              <a:rPr lang="en-US" sz="1800" strike="sngStrike" dirty="0"/>
              <a:t>Iraqi Air Force</a:t>
            </a:r>
            <a:r>
              <a:rPr lang="en-US" sz="1800" dirty="0"/>
              <a:t>,</a:t>
            </a:r>
          </a:p>
          <a:p>
            <a:r>
              <a:rPr lang="en-US" sz="1800" dirty="0">
                <a:solidFill>
                  <a:srgbClr val="FFC000"/>
                </a:solidFill>
              </a:rPr>
              <a:t>Israeli Air Force</a:t>
            </a:r>
            <a:r>
              <a:rPr lang="en-US" sz="1800" dirty="0"/>
              <a:t>,  </a:t>
            </a:r>
            <a:r>
              <a:rPr lang="en-US" sz="1800" strike="sngStrike" dirty="0"/>
              <a:t>Indian Armed Forces</a:t>
            </a:r>
          </a:p>
        </p:txBody>
      </p:sp>
      <p:sp>
        <p:nvSpPr>
          <p:cNvPr id="13" name="Content Placeholder 2">
            <a:extLst>
              <a:ext uri="{FF2B5EF4-FFF2-40B4-BE49-F238E27FC236}">
                <a16:creationId xmlns:a16="http://schemas.microsoft.com/office/drawing/2014/main" id="{0FA68C0A-67B6-484A-AB4A-3D5F64F437E5}"/>
              </a:ext>
            </a:extLst>
          </p:cNvPr>
          <p:cNvSpPr txBox="1">
            <a:spLocks/>
          </p:cNvSpPr>
          <p:nvPr/>
        </p:nvSpPr>
        <p:spPr bwMode="auto">
          <a:xfrm>
            <a:off x="6161751" y="136051"/>
            <a:ext cx="5870924" cy="6368586"/>
          </a:xfrm>
          <a:prstGeom prst="rect">
            <a:avLst/>
          </a:prstGeom>
          <a:solidFill>
            <a:schemeClr val="bg1">
              <a:lumMod val="95000"/>
            </a:schemeClr>
          </a:solidFill>
          <a:ln w="9525">
            <a:noFill/>
            <a:miter lim="800000"/>
            <a:headEnd/>
            <a:tailEnd/>
          </a:ln>
          <a:effectLst>
            <a:outerShdw blurRad="50800" dist="50800" dir="2400000" algn="ctr" rotWithShape="0">
              <a:srgbClr val="000000">
                <a:alpha val="77000"/>
              </a:srgbClr>
            </a:outerShdw>
          </a:effectLst>
        </p:spPr>
        <p:txBody>
          <a:bodyPr vert="horz" wrap="square" lIns="0" tIns="0" rIns="0" bIns="0" numCol="1" anchor="t" anchorCtr="0" compatLnSpc="1">
            <a:prstTxWarp prst="textNoShape">
              <a:avLst/>
            </a:prstTxWarp>
            <a:noAutofit/>
          </a:bodyPr>
          <a:lstStyle>
            <a:lvl1pPr marL="227013" indent="-227013" algn="l" rtl="0" eaLnBrk="1" fontAlgn="base" hangingPunct="1">
              <a:spcBef>
                <a:spcPct val="20000"/>
              </a:spcBef>
              <a:spcAft>
                <a:spcPct val="0"/>
              </a:spcAft>
              <a:buClr>
                <a:schemeClr val="hlink"/>
              </a:buClr>
              <a:buSzPct val="80000"/>
              <a:buBlip>
                <a:blip r:embed="rId3"/>
              </a:buBlip>
              <a:defRPr sz="2800">
                <a:solidFill>
                  <a:schemeClr val="tx1"/>
                </a:solidFill>
                <a:effectLst>
                  <a:outerShdw blurRad="38100" dist="38100" dir="2700000" algn="tl">
                    <a:srgbClr val="000000"/>
                  </a:outerShdw>
                </a:effectLst>
                <a:latin typeface="+mn-lt"/>
                <a:ea typeface="+mn-ea"/>
                <a:cs typeface="+mn-cs"/>
              </a:defRPr>
            </a:lvl1pPr>
            <a:lvl2pPr marL="458788" indent="-230188" algn="l" rtl="0" eaLnBrk="1" fontAlgn="base" hangingPunct="1">
              <a:spcBef>
                <a:spcPct val="0"/>
              </a:spcBef>
              <a:spcAft>
                <a:spcPct val="0"/>
              </a:spcAft>
              <a:buClr>
                <a:schemeClr val="accent2"/>
              </a:buClr>
              <a:buSzPct val="80000"/>
              <a:buBlip>
                <a:blip r:embed="rId4"/>
              </a:buBlip>
              <a:defRPr sz="2400">
                <a:solidFill>
                  <a:schemeClr val="tx1"/>
                </a:solidFill>
                <a:effectLst>
                  <a:outerShdw blurRad="38100" dist="38100" dir="2700000" algn="tl">
                    <a:srgbClr val="000000"/>
                  </a:outerShdw>
                </a:effectLst>
                <a:latin typeface="+mn-lt"/>
              </a:defRPr>
            </a:lvl2pPr>
            <a:lvl3pPr marL="688975" indent="-228600" algn="l" rtl="0" eaLnBrk="1" fontAlgn="base" hangingPunct="1">
              <a:spcBef>
                <a:spcPct val="0"/>
              </a:spcBef>
              <a:spcAft>
                <a:spcPct val="0"/>
              </a:spcAft>
              <a:buClr>
                <a:schemeClr val="accent1"/>
              </a:buClr>
              <a:buSzPct val="80000"/>
              <a:buBlip>
                <a:blip r:embed="rId4"/>
              </a:buBlip>
              <a:defRPr sz="2000">
                <a:solidFill>
                  <a:schemeClr val="tx1"/>
                </a:solidFill>
                <a:effectLst>
                  <a:outerShdw blurRad="38100" dist="38100" dir="2700000" algn="tl">
                    <a:srgbClr val="000000"/>
                  </a:outerShdw>
                </a:effectLst>
                <a:latin typeface="+mn-lt"/>
              </a:defRPr>
            </a:lvl3pPr>
            <a:lvl4pPr marL="860425" indent="-169863" algn="l" rtl="0" eaLnBrk="1" fontAlgn="base" hangingPunct="1">
              <a:spcBef>
                <a:spcPct val="0"/>
              </a:spcBef>
              <a:spcAft>
                <a:spcPct val="30000"/>
              </a:spcAft>
              <a:buClr>
                <a:srgbClr val="FFA370"/>
              </a:buClr>
              <a:buSzPct val="90000"/>
              <a:buChar char="•"/>
              <a:defRPr sz="2000" baseline="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400" kern="0" dirty="0">
                <a:effectLst/>
                <a:latin typeface="Calibri" panose="020F0502020204030204" pitchFamily="34" charset="0"/>
                <a:cs typeface="Calibri" panose="020F0502020204030204" pitchFamily="34" charset="0"/>
              </a:rPr>
              <a:t>&lt;DOCID&gt; eng-WL-11-174596-12954631 &lt;/DOCID&gt;</a:t>
            </a:r>
          </a:p>
          <a:p>
            <a:pPr marL="0" indent="0">
              <a:buNone/>
            </a:pPr>
            <a:r>
              <a:rPr lang="en-US" sz="1400" kern="0" dirty="0">
                <a:effectLst/>
                <a:latin typeface="Calibri" panose="020F0502020204030204" pitchFamily="34" charset="0"/>
                <a:cs typeface="Calibri" panose="020F0502020204030204" pitchFamily="34" charset="0"/>
              </a:rPr>
              <a:t>&lt;DOCTYPE SOURCE="blog"&gt; BLOG TEXT &lt;/DOCTYPE&gt;</a:t>
            </a:r>
          </a:p>
          <a:p>
            <a:pPr marL="0" indent="0">
              <a:buNone/>
            </a:pPr>
            <a:r>
              <a:rPr lang="en-US" sz="1400" kern="0" dirty="0">
                <a:effectLst/>
                <a:latin typeface="Calibri" panose="020F0502020204030204" pitchFamily="34" charset="0"/>
                <a:cs typeface="Calibri" panose="020F0502020204030204" pitchFamily="34" charset="0"/>
              </a:rPr>
              <a:t>&lt;DATETIME&gt; 2008-05-24T12:55:00 &lt;/DATETIME&gt;</a:t>
            </a:r>
          </a:p>
          <a:p>
            <a:pPr marL="0" indent="0">
              <a:buNone/>
            </a:pPr>
            <a:r>
              <a:rPr lang="en-US" sz="1400" kern="0" dirty="0">
                <a:effectLst/>
                <a:latin typeface="Calibri" panose="020F0502020204030204" pitchFamily="34" charset="0"/>
                <a:cs typeface="Calibri" panose="020F0502020204030204" pitchFamily="34" charset="0"/>
              </a:rPr>
              <a:t>&lt;HEADLINE&gt; </a:t>
            </a:r>
            <a:r>
              <a:rPr lang="en-US" sz="1400" kern="0" dirty="0">
                <a:solidFill>
                  <a:srgbClr val="FFC000"/>
                </a:solidFill>
                <a:effectLst/>
                <a:latin typeface="Calibri" panose="020F0502020204030204" pitchFamily="34" charset="0"/>
                <a:cs typeface="Calibri" panose="020F0502020204030204" pitchFamily="34" charset="0"/>
              </a:rPr>
              <a:t>Syria </a:t>
            </a:r>
            <a:r>
              <a:rPr lang="en-US" sz="1400" kern="0" dirty="0">
                <a:effectLst/>
                <a:latin typeface="Calibri" panose="020F0502020204030204" pitchFamily="34" charset="0"/>
                <a:cs typeface="Calibri" panose="020F0502020204030204" pitchFamily="34" charset="0"/>
              </a:rPr>
              <a:t>stalls </a:t>
            </a:r>
            <a:r>
              <a:rPr lang="en-US" sz="1400" kern="0" dirty="0">
                <a:solidFill>
                  <a:srgbClr val="FFC000"/>
                </a:solidFill>
                <a:effectLst/>
                <a:latin typeface="Calibri" panose="020F0502020204030204" pitchFamily="34" charset="0"/>
                <a:cs typeface="Calibri" panose="020F0502020204030204" pitchFamily="34" charset="0"/>
              </a:rPr>
              <a:t>IAEA</a:t>
            </a:r>
            <a:r>
              <a:rPr lang="en-US" sz="1400" kern="0" dirty="0">
                <a:effectLst/>
                <a:latin typeface="Calibri" panose="020F0502020204030204" pitchFamily="34" charset="0"/>
                <a:cs typeface="Calibri" panose="020F0502020204030204" pitchFamily="34" charset="0"/>
              </a:rPr>
              <a:t> visit... &lt;/HEADLINE&gt;</a:t>
            </a:r>
          </a:p>
          <a:p>
            <a:pPr marL="0" indent="0">
              <a:buNone/>
            </a:pPr>
            <a:r>
              <a:rPr lang="en-US" sz="1400" kern="0" dirty="0">
                <a:effectLst/>
                <a:latin typeface="Calibri" panose="020F0502020204030204" pitchFamily="34" charset="0"/>
                <a:cs typeface="Calibri" panose="020F0502020204030204" pitchFamily="34" charset="0"/>
              </a:rPr>
              <a:t>&lt;TEXT&gt; &lt;POST&gt;</a:t>
            </a:r>
          </a:p>
          <a:p>
            <a:pPr marL="0" indent="0">
              <a:buNone/>
            </a:pPr>
            <a:r>
              <a:rPr lang="en-US" sz="1400" kern="0" dirty="0">
                <a:effectLst/>
                <a:latin typeface="Calibri" panose="020F0502020204030204" pitchFamily="34" charset="0"/>
                <a:cs typeface="Calibri" panose="020F0502020204030204" pitchFamily="34" charset="0"/>
              </a:rPr>
              <a:t>&lt;POSTER&gt; </a:t>
            </a:r>
            <a:r>
              <a:rPr lang="en-US" sz="1400" kern="0" dirty="0" err="1">
                <a:effectLst/>
                <a:latin typeface="Calibri" panose="020F0502020204030204" pitchFamily="34" charset="0"/>
                <a:cs typeface="Calibri" panose="020F0502020204030204" pitchFamily="34" charset="0"/>
              </a:rPr>
              <a:t>GayandRight</a:t>
            </a:r>
            <a:r>
              <a:rPr lang="en-US" sz="1400" kern="0" dirty="0">
                <a:effectLst/>
                <a:latin typeface="Calibri" panose="020F0502020204030204" pitchFamily="34" charset="0"/>
                <a:cs typeface="Calibri" panose="020F0502020204030204" pitchFamily="34" charset="0"/>
              </a:rPr>
              <a:t> &lt;/POSTER&gt;</a:t>
            </a:r>
          </a:p>
          <a:p>
            <a:pPr marL="0" indent="0">
              <a:buNone/>
            </a:pPr>
            <a:r>
              <a:rPr lang="en-US" sz="1400" kern="0" dirty="0">
                <a:effectLst/>
                <a:latin typeface="Calibri" panose="020F0502020204030204" pitchFamily="34" charset="0"/>
                <a:cs typeface="Calibri" panose="020F0502020204030204" pitchFamily="34" charset="0"/>
              </a:rPr>
              <a:t>&lt;POSTDATE&gt; 2008-05-24T12:55:00 &lt;/POSTDATE&gt;</a:t>
            </a:r>
          </a:p>
          <a:p>
            <a:pPr marL="0" indent="0">
              <a:buNone/>
            </a:pPr>
            <a:r>
              <a:rPr lang="en-US" sz="1400" kern="0" dirty="0">
                <a:effectLst/>
                <a:latin typeface="Calibri" panose="020F0502020204030204" pitchFamily="34" charset="0"/>
                <a:cs typeface="Calibri" panose="020F0502020204030204" pitchFamily="34" charset="0"/>
              </a:rPr>
              <a:t>Gee, I wonder why....</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solidFill>
                  <a:srgbClr val="FFC000"/>
                </a:solidFill>
                <a:effectLst/>
                <a:latin typeface="Calibri" panose="020F0502020204030204" pitchFamily="34" charset="0"/>
                <a:cs typeface="Calibri" panose="020F0502020204030204" pitchFamily="34" charset="0"/>
              </a:rPr>
              <a:t>Syria</a:t>
            </a:r>
            <a:r>
              <a:rPr lang="en-US" sz="1400" kern="0" dirty="0">
                <a:effectLst/>
                <a:latin typeface="Calibri" panose="020F0502020204030204" pitchFamily="34" charset="0"/>
                <a:cs typeface="Calibri" panose="020F0502020204030204" pitchFamily="34" charset="0"/>
              </a:rPr>
              <a:t> has not yet accepted a request by the </a:t>
            </a:r>
            <a:r>
              <a:rPr lang="en-US" sz="1400" kern="0" dirty="0">
                <a:solidFill>
                  <a:srgbClr val="FFC000"/>
                </a:solidFill>
                <a:effectLst/>
                <a:latin typeface="Calibri" panose="020F0502020204030204" pitchFamily="34" charset="0"/>
                <a:cs typeface="Calibri" panose="020F0502020204030204" pitchFamily="34" charset="0"/>
              </a:rPr>
              <a:t>International Atomic Energy Agency </a:t>
            </a:r>
            <a:r>
              <a:rPr lang="en-US" sz="1400" kern="0" dirty="0">
                <a:effectLst/>
                <a:latin typeface="Calibri" panose="020F0502020204030204" pitchFamily="34" charset="0"/>
                <a:cs typeface="Calibri" panose="020F0502020204030204" pitchFamily="34" charset="0"/>
              </a:rPr>
              <a:t>to visit the site bombed by the </a:t>
            </a:r>
            <a:r>
              <a:rPr lang="en-US" sz="1400" kern="0" dirty="0">
                <a:solidFill>
                  <a:srgbClr val="FFC000"/>
                </a:solidFill>
                <a:effectLst/>
                <a:latin typeface="Calibri" panose="020F0502020204030204" pitchFamily="34" charset="0"/>
                <a:cs typeface="Calibri" panose="020F0502020204030204" pitchFamily="34" charset="0"/>
              </a:rPr>
              <a:t>IAF</a:t>
            </a:r>
            <a:r>
              <a:rPr lang="en-US" sz="1400" kern="0" dirty="0">
                <a:effectLst/>
                <a:latin typeface="Calibri" panose="020F0502020204030204" pitchFamily="34" charset="0"/>
                <a:cs typeface="Calibri" panose="020F0502020204030204" pitchFamily="34" charset="0"/>
              </a:rPr>
              <a:t> on September 6, which </a:t>
            </a:r>
            <a:r>
              <a:rPr lang="en-US" sz="1400" kern="0" dirty="0">
                <a:solidFill>
                  <a:srgbClr val="FFC000"/>
                </a:solidFill>
                <a:effectLst/>
                <a:latin typeface="Calibri" panose="020F0502020204030204" pitchFamily="34" charset="0"/>
                <a:cs typeface="Calibri" panose="020F0502020204030204" pitchFamily="34" charset="0"/>
              </a:rPr>
              <a:t>Washington</a:t>
            </a:r>
            <a:r>
              <a:rPr lang="en-US" sz="1400" kern="0" dirty="0">
                <a:effectLst/>
                <a:latin typeface="Calibri" panose="020F0502020204030204" pitchFamily="34" charset="0"/>
                <a:cs typeface="Calibri" panose="020F0502020204030204" pitchFamily="34" charset="0"/>
              </a:rPr>
              <a:t> says was a nuclear reactor, </a:t>
            </a:r>
            <a:r>
              <a:rPr lang="en-US" sz="1400" kern="0" dirty="0">
                <a:solidFill>
                  <a:srgbClr val="FFC000"/>
                </a:solidFill>
                <a:effectLst/>
                <a:latin typeface="Calibri" panose="020F0502020204030204" pitchFamily="34" charset="0"/>
                <a:cs typeface="Calibri" panose="020F0502020204030204" pitchFamily="34" charset="0"/>
              </a:rPr>
              <a:t>Reuters</a:t>
            </a:r>
            <a:r>
              <a:rPr lang="en-US" sz="1400" kern="0" dirty="0">
                <a:effectLst/>
                <a:latin typeface="Calibri" panose="020F0502020204030204" pitchFamily="34" charset="0"/>
                <a:cs typeface="Calibri" panose="020F0502020204030204" pitchFamily="34" charset="0"/>
              </a:rPr>
              <a:t> reported Friday.</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effectLst/>
                <a:latin typeface="Calibri" panose="020F0502020204030204" pitchFamily="34" charset="0"/>
                <a:cs typeface="Calibri" panose="020F0502020204030204" pitchFamily="34" charset="0"/>
              </a:rPr>
              <a:t>The news agency quoted diplomats in </a:t>
            </a:r>
            <a:r>
              <a:rPr lang="en-US" sz="1400" kern="0" dirty="0">
                <a:solidFill>
                  <a:srgbClr val="FFC000"/>
                </a:solidFill>
                <a:effectLst/>
                <a:latin typeface="Calibri" panose="020F0502020204030204" pitchFamily="34" charset="0"/>
                <a:cs typeface="Calibri" panose="020F0502020204030204" pitchFamily="34" charset="0"/>
              </a:rPr>
              <a:t>Vienna</a:t>
            </a:r>
            <a:r>
              <a:rPr lang="en-US" sz="1400" kern="0" dirty="0">
                <a:effectLst/>
                <a:latin typeface="Calibri" panose="020F0502020204030204" pitchFamily="34" charset="0"/>
                <a:cs typeface="Calibri" panose="020F0502020204030204" pitchFamily="34" charset="0"/>
              </a:rPr>
              <a:t> as saying that </a:t>
            </a:r>
            <a:r>
              <a:rPr lang="en-US" sz="1400" kern="0" dirty="0">
                <a:solidFill>
                  <a:srgbClr val="FFC000"/>
                </a:solidFill>
                <a:effectLst/>
                <a:latin typeface="Calibri" panose="020F0502020204030204" pitchFamily="34" charset="0"/>
                <a:cs typeface="Calibri" panose="020F0502020204030204" pitchFamily="34" charset="0"/>
              </a:rPr>
              <a:t>Damascus</a:t>
            </a:r>
            <a:r>
              <a:rPr lang="en-US" sz="1400" kern="0" dirty="0">
                <a:effectLst/>
                <a:latin typeface="Calibri" panose="020F0502020204030204" pitchFamily="34" charset="0"/>
                <a:cs typeface="Calibri" panose="020F0502020204030204" pitchFamily="34" charset="0"/>
              </a:rPr>
              <a:t> was stalling its approval of the </a:t>
            </a:r>
            <a:r>
              <a:rPr lang="en-US" sz="1400" kern="0" dirty="0">
                <a:solidFill>
                  <a:srgbClr val="FFC000"/>
                </a:solidFill>
                <a:effectLst/>
                <a:latin typeface="Calibri" panose="020F0502020204030204" pitchFamily="34" charset="0"/>
                <a:cs typeface="Calibri" panose="020F0502020204030204" pitchFamily="34" charset="0"/>
              </a:rPr>
              <a:t>UN</a:t>
            </a:r>
            <a:r>
              <a:rPr lang="en-US" sz="1400" kern="0" dirty="0">
                <a:effectLst/>
                <a:latin typeface="Calibri" panose="020F0502020204030204" pitchFamily="34" charset="0"/>
                <a:cs typeface="Calibri" panose="020F0502020204030204" pitchFamily="34" charset="0"/>
              </a:rPr>
              <a:t> delegation visit, demanding more details on the proposed inspection.</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effectLst/>
                <a:latin typeface="Calibri" panose="020F0502020204030204" pitchFamily="34" charset="0"/>
                <a:cs typeface="Calibri" panose="020F0502020204030204" pitchFamily="34" charset="0"/>
              </a:rPr>
              <a:t>Syrian atomic energy chief </a:t>
            </a:r>
            <a:r>
              <a:rPr lang="en-US" sz="1400" kern="0" dirty="0">
                <a:solidFill>
                  <a:srgbClr val="FFC000"/>
                </a:solidFill>
                <a:effectLst/>
                <a:latin typeface="Calibri" panose="020F0502020204030204" pitchFamily="34" charset="0"/>
                <a:cs typeface="Calibri" panose="020F0502020204030204" pitchFamily="34" charset="0"/>
              </a:rPr>
              <a:t>Ibrahim Othman </a:t>
            </a:r>
            <a:r>
              <a:rPr lang="en-US" sz="1400" kern="0" dirty="0">
                <a:effectLst/>
                <a:latin typeface="Calibri" panose="020F0502020204030204" pitchFamily="34" charset="0"/>
                <a:cs typeface="Calibri" panose="020F0502020204030204" pitchFamily="34" charset="0"/>
              </a:rPr>
              <a:t>came to </a:t>
            </a:r>
            <a:r>
              <a:rPr lang="en-US" sz="1400" kern="0" dirty="0">
                <a:solidFill>
                  <a:srgbClr val="FFC000"/>
                </a:solidFill>
                <a:effectLst/>
                <a:latin typeface="Calibri" panose="020F0502020204030204" pitchFamily="34" charset="0"/>
                <a:cs typeface="Calibri" panose="020F0502020204030204" pitchFamily="34" charset="0"/>
              </a:rPr>
              <a:t>Vienna</a:t>
            </a:r>
            <a:r>
              <a:rPr lang="en-US" sz="1400" kern="0" dirty="0">
                <a:effectLst/>
                <a:latin typeface="Calibri" panose="020F0502020204030204" pitchFamily="34" charset="0"/>
                <a:cs typeface="Calibri" panose="020F0502020204030204" pitchFamily="34" charset="0"/>
              </a:rPr>
              <a:t> earlier this month to speak with </a:t>
            </a:r>
            <a:r>
              <a:rPr lang="en-US" sz="1400" kern="0" dirty="0">
                <a:solidFill>
                  <a:srgbClr val="FFC000"/>
                </a:solidFill>
                <a:effectLst/>
                <a:latin typeface="Calibri" panose="020F0502020204030204" pitchFamily="34" charset="0"/>
                <a:cs typeface="Calibri" panose="020F0502020204030204" pitchFamily="34" charset="0"/>
              </a:rPr>
              <a:t>IAEA</a:t>
            </a:r>
            <a:r>
              <a:rPr lang="en-US" sz="1400" kern="0" dirty="0">
                <a:effectLst/>
                <a:latin typeface="Calibri" panose="020F0502020204030204" pitchFamily="34" charset="0"/>
                <a:cs typeface="Calibri" panose="020F0502020204030204" pitchFamily="34" charset="0"/>
              </a:rPr>
              <a:t> head </a:t>
            </a:r>
            <a:r>
              <a:rPr lang="en-US" sz="1400" kern="0" dirty="0">
                <a:solidFill>
                  <a:srgbClr val="FFC000"/>
                </a:solidFill>
                <a:effectLst/>
                <a:latin typeface="Calibri" panose="020F0502020204030204" pitchFamily="34" charset="0"/>
                <a:cs typeface="Calibri" panose="020F0502020204030204" pitchFamily="34" charset="0"/>
              </a:rPr>
              <a:t>Mohamed ElBaradei </a:t>
            </a:r>
            <a:r>
              <a:rPr lang="en-US" sz="1400" kern="0" dirty="0">
                <a:effectLst/>
                <a:latin typeface="Calibri" panose="020F0502020204030204" pitchFamily="34" charset="0"/>
                <a:cs typeface="Calibri" panose="020F0502020204030204" pitchFamily="34" charset="0"/>
              </a:rPr>
              <a:t>on the matter, but the two did not agree on the timing or nature of a visit, diplomats said.</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effectLst/>
                <a:latin typeface="Calibri" panose="020F0502020204030204" pitchFamily="34" charset="0"/>
                <a:cs typeface="Calibri" panose="020F0502020204030204" pitchFamily="34" charset="0"/>
              </a:rPr>
              <a:t>The agency received a letter from </a:t>
            </a:r>
            <a:r>
              <a:rPr lang="en-US" sz="1400" kern="0" dirty="0">
                <a:solidFill>
                  <a:srgbClr val="FFC000"/>
                </a:solidFill>
                <a:effectLst/>
                <a:latin typeface="Calibri" panose="020F0502020204030204" pitchFamily="34" charset="0"/>
                <a:cs typeface="Calibri" panose="020F0502020204030204" pitchFamily="34" charset="0"/>
              </a:rPr>
              <a:t>Syria</a:t>
            </a:r>
            <a:r>
              <a:rPr lang="en-US" sz="1400" kern="0" dirty="0">
                <a:effectLst/>
                <a:latin typeface="Calibri" panose="020F0502020204030204" pitchFamily="34" charset="0"/>
                <a:cs typeface="Calibri" panose="020F0502020204030204" pitchFamily="34" charset="0"/>
              </a:rPr>
              <a:t> several days ago asking for more details on the trip, one </a:t>
            </a:r>
            <a:r>
              <a:rPr lang="en-US" sz="1400" kern="0" dirty="0">
                <a:solidFill>
                  <a:srgbClr val="FFC000"/>
                </a:solidFill>
                <a:effectLst/>
                <a:latin typeface="Calibri" panose="020F0502020204030204" pitchFamily="34" charset="0"/>
                <a:cs typeface="Calibri" panose="020F0502020204030204" pitchFamily="34" charset="0"/>
              </a:rPr>
              <a:t>US</a:t>
            </a:r>
            <a:r>
              <a:rPr lang="en-US" sz="1400" kern="0" dirty="0">
                <a:effectLst/>
                <a:latin typeface="Calibri" panose="020F0502020204030204" pitchFamily="34" charset="0"/>
                <a:cs typeface="Calibri" panose="020F0502020204030204" pitchFamily="34" charset="0"/>
              </a:rPr>
              <a:t> diplomat said. The </a:t>
            </a:r>
            <a:r>
              <a:rPr lang="en-US" sz="1400" kern="0" dirty="0">
                <a:solidFill>
                  <a:srgbClr val="FFC000"/>
                </a:solidFill>
                <a:effectLst/>
                <a:latin typeface="Calibri" panose="020F0502020204030204" pitchFamily="34" charset="0"/>
                <a:cs typeface="Calibri" panose="020F0502020204030204" pitchFamily="34" charset="0"/>
              </a:rPr>
              <a:t>IAEA</a:t>
            </a:r>
            <a:r>
              <a:rPr lang="en-US" sz="1400" kern="0" dirty="0">
                <a:effectLst/>
                <a:latin typeface="Calibri" panose="020F0502020204030204" pitchFamily="34" charset="0"/>
                <a:cs typeface="Calibri" panose="020F0502020204030204" pitchFamily="34" charset="0"/>
              </a:rPr>
              <a:t> has replied and is now waiting for </a:t>
            </a:r>
            <a:r>
              <a:rPr lang="en-US" sz="1400" kern="0" dirty="0">
                <a:solidFill>
                  <a:srgbClr val="FFC000"/>
                </a:solidFill>
                <a:effectLst/>
                <a:latin typeface="Calibri" panose="020F0502020204030204" pitchFamily="34" charset="0"/>
                <a:cs typeface="Calibri" panose="020F0502020204030204" pitchFamily="34" charset="0"/>
              </a:rPr>
              <a:t>Damascus</a:t>
            </a:r>
            <a:r>
              <a:rPr lang="en-US" sz="1400" kern="0" dirty="0">
                <a:effectLst/>
                <a:latin typeface="Calibri" panose="020F0502020204030204" pitchFamily="34" charset="0"/>
                <a:cs typeface="Calibri" panose="020F0502020204030204" pitchFamily="34" charset="0"/>
              </a:rPr>
              <a:t>'s response, he added.</a:t>
            </a:r>
          </a:p>
          <a:p>
            <a:pPr marL="0" indent="0">
              <a:buNone/>
            </a:pPr>
            <a:r>
              <a:rPr lang="en-US" sz="1400" kern="0" dirty="0">
                <a:effectLst/>
                <a:latin typeface="Calibri" panose="020F0502020204030204" pitchFamily="34" charset="0"/>
                <a:cs typeface="Calibri" panose="020F0502020204030204" pitchFamily="34" charset="0"/>
              </a:rPr>
              <a:t>&lt;/POST&gt;</a:t>
            </a:r>
          </a:p>
          <a:p>
            <a:pPr marL="0" indent="0">
              <a:buNone/>
            </a:pPr>
            <a:r>
              <a:rPr lang="en-US" sz="1400" kern="0" dirty="0">
                <a:effectLst/>
                <a:latin typeface="Calibri" panose="020F0502020204030204" pitchFamily="34" charset="0"/>
                <a:cs typeface="Calibri" panose="020F0502020204030204" pitchFamily="34" charset="0"/>
              </a:rPr>
              <a:t>&lt;/TEXT&gt;</a:t>
            </a:r>
          </a:p>
          <a:p>
            <a:pPr marL="0" indent="0">
              <a:buNone/>
            </a:pPr>
            <a:endParaRPr lang="en-US" sz="1000" kern="0" dirty="0">
              <a:effectLst/>
              <a:latin typeface="Calibri" panose="020F0502020204030204" pitchFamily="34" charset="0"/>
              <a:cs typeface="Calibri" panose="020F0502020204030204" pitchFamily="34" charset="0"/>
            </a:endParaRPr>
          </a:p>
        </p:txBody>
      </p:sp>
      <p:sp>
        <p:nvSpPr>
          <p:cNvPr id="8" name="Oval 7"/>
          <p:cNvSpPr/>
          <p:nvPr/>
        </p:nvSpPr>
        <p:spPr bwMode="auto">
          <a:xfrm>
            <a:off x="8280413" y="2558669"/>
            <a:ext cx="495403" cy="389513"/>
          </a:xfrm>
          <a:prstGeom prst="ellipse">
            <a:avLst/>
          </a:prstGeom>
          <a:solidFill>
            <a:srgbClr val="FFC000">
              <a:alpha val="10000"/>
            </a:srgbClr>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9" name="TextBox 8"/>
          <p:cNvSpPr txBox="1"/>
          <p:nvPr/>
        </p:nvSpPr>
        <p:spPr>
          <a:xfrm>
            <a:off x="278596" y="221724"/>
            <a:ext cx="7936688" cy="707886"/>
          </a:xfrm>
          <a:prstGeom prst="rect">
            <a:avLst/>
          </a:prstGeom>
          <a:noFill/>
        </p:spPr>
        <p:txBody>
          <a:bodyPr wrap="none" rtlCol="0">
            <a:spAutoFit/>
          </a:bodyPr>
          <a:lstStyle/>
          <a:p>
            <a:r>
              <a:rPr lang="en-US" sz="4000" b="1" dirty="0">
                <a:latin typeface="Pristina" panose="03060402040406080204" pitchFamily="66" charset="0"/>
              </a:rPr>
              <a:t>Is  entity linking  a  KB  lookup?</a:t>
            </a:r>
          </a:p>
        </p:txBody>
      </p:sp>
      <p:sp>
        <p:nvSpPr>
          <p:cNvPr id="14" name="TextBox 13">
            <a:extLst>
              <a:ext uri="{FF2B5EF4-FFF2-40B4-BE49-F238E27FC236}">
                <a16:creationId xmlns:a16="http://schemas.microsoft.com/office/drawing/2014/main" id="{CDBD3205-DA44-4AF9-BC68-F9F2D8B2455A}"/>
              </a:ext>
            </a:extLst>
          </p:cNvPr>
          <p:cNvSpPr txBox="1"/>
          <p:nvPr/>
        </p:nvSpPr>
        <p:spPr>
          <a:xfrm>
            <a:off x="617917" y="4929258"/>
            <a:ext cx="3008982" cy="369332"/>
          </a:xfrm>
          <a:prstGeom prst="rect">
            <a:avLst/>
          </a:prstGeom>
          <a:noFill/>
        </p:spPr>
        <p:txBody>
          <a:bodyPr wrap="none" rtlCol="0">
            <a:spAutoFit/>
          </a:bodyPr>
          <a:lstStyle/>
          <a:p>
            <a:r>
              <a:rPr lang="en-US" dirty="0">
                <a:solidFill>
                  <a:schemeClr val="tx2"/>
                </a:solidFill>
              </a:rPr>
              <a:t>32 possible entities, including:</a:t>
            </a:r>
          </a:p>
        </p:txBody>
      </p:sp>
      <p:sp>
        <p:nvSpPr>
          <p:cNvPr id="15" name="Title 1">
            <a:extLst>
              <a:ext uri="{FF2B5EF4-FFF2-40B4-BE49-F238E27FC236}">
                <a16:creationId xmlns:a16="http://schemas.microsoft.com/office/drawing/2014/main" id="{2555A75A-FD9D-482D-82CE-DE528767963F}"/>
              </a:ext>
            </a:extLst>
          </p:cNvPr>
          <p:cNvSpPr txBox="1">
            <a:spLocks/>
          </p:cNvSpPr>
          <p:nvPr/>
        </p:nvSpPr>
        <p:spPr bwMode="auto">
          <a:xfrm rot="19221806">
            <a:off x="274606" y="2894697"/>
            <a:ext cx="5304087" cy="563408"/>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sz="2400" kern="0" dirty="0"/>
              <a:t>NIST/LDC Entity Linking Evaluations</a:t>
            </a:r>
          </a:p>
        </p:txBody>
      </p:sp>
      <p:pic>
        <p:nvPicPr>
          <p:cNvPr id="17" name="Picture 16" descr="Untitled-0.jpg">
            <a:extLst>
              <a:ext uri="{FF2B5EF4-FFF2-40B4-BE49-F238E27FC236}">
                <a16:creationId xmlns:a16="http://schemas.microsoft.com/office/drawing/2014/main" id="{21D1B291-060F-47E2-AB24-E83B11F064C8}"/>
              </a:ext>
            </a:extLst>
          </p:cNvPr>
          <p:cNvPicPr>
            <a:picLocks noChangeAspect="1"/>
          </p:cNvPicPr>
          <p:nvPr/>
        </p:nvPicPr>
        <p:blipFill>
          <a:blip r:embed="rId5" cstate="print"/>
          <a:stretch>
            <a:fillRect/>
          </a:stretch>
        </p:blipFill>
        <p:spPr>
          <a:xfrm>
            <a:off x="6068231" y="3132113"/>
            <a:ext cx="6014179" cy="3407117"/>
          </a:xfrm>
          <a:prstGeom prst="rect">
            <a:avLst/>
          </a:prstGeom>
        </p:spPr>
      </p:pic>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10</a:t>
            </a:fld>
            <a:endParaRPr lang="en-US" altLang="zh-TW" dirty="0">
              <a:solidFill>
                <a:prstClr val="black"/>
              </a:solidFill>
            </a:endParaRPr>
          </a:p>
        </p:txBody>
      </p:sp>
    </p:spTree>
    <p:extLst>
      <p:ext uri="{BB962C8B-B14F-4D97-AF65-F5344CB8AC3E}">
        <p14:creationId xmlns:p14="http://schemas.microsoft.com/office/powerpoint/2010/main" val="26843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Identifying English Title Candidates</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100</a:t>
            </a:fld>
            <a:endParaRPr lang="en-US" altLang="zh-TW" dirty="0"/>
          </a:p>
        </p:txBody>
      </p:sp>
      <p:sp>
        <p:nvSpPr>
          <p:cNvPr id="29" name="Line Callout 1 28"/>
          <p:cNvSpPr/>
          <p:nvPr/>
        </p:nvSpPr>
        <p:spPr>
          <a:xfrm>
            <a:off x="6397501" y="3514801"/>
            <a:ext cx="2346448" cy="1273886"/>
          </a:xfrm>
          <a:prstGeom prst="borderCallout1">
            <a:avLst>
              <a:gd name="adj1" fmla="val -69626"/>
              <a:gd name="adj2" fmla="val -118048"/>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800" i="1" dirty="0" err="1">
                <a:solidFill>
                  <a:schemeClr val="tx1"/>
                </a:solidFill>
                <a:latin typeface="Corbel"/>
                <a:cs typeface="Corbel"/>
              </a:rPr>
              <a:t>Donald_Trump</a:t>
            </a:r>
            <a:endParaRPr lang="en-US" sz="1800" i="1" dirty="0">
              <a:solidFill>
                <a:schemeClr val="tx1"/>
              </a:solidFill>
              <a:latin typeface="Corbel"/>
              <a:cs typeface="Corbel"/>
            </a:endParaRP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Trump,_Colorado</a:t>
            </a: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Trumps_(</a:t>
            </a:r>
            <a:r>
              <a:rPr lang="en-US" sz="1800" i="1" dirty="0" err="1">
                <a:solidFill>
                  <a:schemeClr val="tx1"/>
                </a:solidFill>
                <a:uFill>
                  <a:solidFill>
                    <a:srgbClr val="4BACC6">
                      <a:lumMod val="75000"/>
                    </a:srgbClr>
                  </a:solidFill>
                </a:uFill>
                <a:latin typeface="Corbel"/>
                <a:cs typeface="Corbel"/>
              </a:rPr>
              <a:t>Tarot_cards</a:t>
            </a:r>
            <a:r>
              <a:rPr lang="en-US" sz="1800" i="1" dirty="0">
                <a:solidFill>
                  <a:schemeClr val="tx1"/>
                </a:solidFill>
                <a:uFill>
                  <a:solidFill>
                    <a:srgbClr val="4BACC6">
                      <a:lumMod val="75000"/>
                    </a:srgbClr>
                  </a:solidFill>
                </a:uFill>
                <a:latin typeface="Corbel"/>
                <a:cs typeface="Corbel"/>
              </a:rPr>
              <a:t>)</a:t>
            </a:r>
          </a:p>
          <a:p>
            <a:pPr defTabSz="1066800" fontAlgn="auto">
              <a:lnSpc>
                <a:spcPct val="60000"/>
              </a:lnSpc>
              <a:spcAft>
                <a:spcPct val="35000"/>
              </a:spcAft>
              <a:buClrTx/>
              <a:buSzTx/>
              <a:defRPr/>
            </a:pPr>
            <a:r>
              <a:rPr lang="en-US" sz="1800" i="1" dirty="0" err="1">
                <a:solidFill>
                  <a:schemeClr val="tx1"/>
                </a:solidFill>
                <a:uFill>
                  <a:solidFill>
                    <a:srgbClr val="4BACC6">
                      <a:lumMod val="75000"/>
                    </a:srgbClr>
                  </a:solidFill>
                </a:uFill>
                <a:latin typeface="Corbel"/>
                <a:cs typeface="Corbel"/>
              </a:rPr>
              <a:t>Trumpf</a:t>
            </a:r>
            <a:endParaRPr lang="en-US" sz="1800" i="1" dirty="0">
              <a:solidFill>
                <a:schemeClr val="tx1"/>
              </a:solidFill>
              <a:uFill>
                <a:solidFill>
                  <a:srgbClr val="4BACC6">
                    <a:lumMod val="75000"/>
                  </a:srgbClr>
                </a:solidFill>
              </a:uFill>
              <a:latin typeface="Corbel"/>
              <a:cs typeface="Corbel"/>
            </a:endParaRPr>
          </a:p>
        </p:txBody>
      </p:sp>
      <p:sp>
        <p:nvSpPr>
          <p:cNvPr id="33" name="Line Callout 1 32"/>
          <p:cNvSpPr/>
          <p:nvPr/>
        </p:nvSpPr>
        <p:spPr>
          <a:xfrm>
            <a:off x="2898652" y="3514801"/>
            <a:ext cx="2994149" cy="1273886"/>
          </a:xfrm>
          <a:prstGeom prst="borderCallout1">
            <a:avLst>
              <a:gd name="adj1" fmla="val -113068"/>
              <a:gd name="adj2" fmla="val -10691"/>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800" i="1" dirty="0" err="1">
                <a:solidFill>
                  <a:schemeClr val="tx1"/>
                </a:solidFill>
                <a:uFill>
                  <a:solidFill>
                    <a:srgbClr val="4BACC6">
                      <a:lumMod val="75000"/>
                    </a:srgbClr>
                  </a:solidFill>
                </a:uFill>
                <a:latin typeface="Corbel"/>
                <a:cs typeface="Corbel"/>
              </a:rPr>
              <a:t>Central_Intelligence_Agency</a:t>
            </a:r>
            <a:endParaRPr lang="en-US" sz="1800" i="1" dirty="0">
              <a:solidFill>
                <a:schemeClr val="tx1"/>
              </a:solidFill>
              <a:uFill>
                <a:solidFill>
                  <a:srgbClr val="4BACC6">
                    <a:lumMod val="75000"/>
                  </a:srgbClr>
                </a:solidFill>
              </a:uFill>
              <a:latin typeface="Corbel"/>
              <a:cs typeface="Corbel"/>
            </a:endParaRPr>
          </a:p>
          <a:p>
            <a:pPr defTabSz="1066800" fontAlgn="auto">
              <a:lnSpc>
                <a:spcPct val="60000"/>
              </a:lnSpc>
              <a:spcAft>
                <a:spcPct val="35000"/>
              </a:spcAft>
              <a:buClrTx/>
              <a:buSzTx/>
              <a:defRPr/>
            </a:pPr>
            <a:r>
              <a:rPr lang="en-US" sz="1800" i="1" dirty="0" err="1">
                <a:solidFill>
                  <a:schemeClr val="tx1"/>
                </a:solidFill>
                <a:uFill>
                  <a:solidFill>
                    <a:srgbClr val="4BACC6">
                      <a:lumMod val="75000"/>
                    </a:srgbClr>
                  </a:solidFill>
                </a:uFill>
                <a:latin typeface="Corbel"/>
                <a:cs typeface="Corbel"/>
              </a:rPr>
              <a:t>Cairo_International_Airport</a:t>
            </a:r>
            <a:endParaRPr lang="en-US" sz="1800" i="1" dirty="0">
              <a:solidFill>
                <a:schemeClr val="tx1"/>
              </a:solidFill>
              <a:uFill>
                <a:solidFill>
                  <a:srgbClr val="4BACC6">
                    <a:lumMod val="75000"/>
                  </a:srgbClr>
                </a:solidFill>
              </a:uFill>
              <a:latin typeface="Corbel"/>
              <a:cs typeface="Corbel"/>
            </a:endParaRP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C.I.A_(group)</a:t>
            </a:r>
          </a:p>
          <a:p>
            <a:pPr defTabSz="1066800" fontAlgn="auto">
              <a:lnSpc>
                <a:spcPct val="60000"/>
              </a:lnSpc>
              <a:spcAft>
                <a:spcPct val="35000"/>
              </a:spcAft>
              <a:buClrTx/>
              <a:buSzTx/>
              <a:defRPr/>
            </a:pPr>
            <a:r>
              <a:rPr lang="en-US" sz="1800" i="1" dirty="0" err="1">
                <a:solidFill>
                  <a:schemeClr val="tx1"/>
                </a:solidFill>
                <a:uFill>
                  <a:solidFill>
                    <a:srgbClr val="4BACC6">
                      <a:lumMod val="75000"/>
                    </a:srgbClr>
                  </a:solidFill>
                </a:uFill>
                <a:latin typeface="Corbel"/>
                <a:cs typeface="Corbel"/>
              </a:rPr>
              <a:t>California_Institute_of_Art</a:t>
            </a:r>
            <a:endParaRPr lang="en-US" sz="1800" i="1" dirty="0">
              <a:solidFill>
                <a:schemeClr val="tx1"/>
              </a:solidFill>
              <a:uFill>
                <a:solidFill>
                  <a:srgbClr val="4BACC6">
                    <a:lumMod val="75000"/>
                  </a:srgbClr>
                </a:solidFill>
              </a:uFill>
              <a:latin typeface="Corbel"/>
              <a:cs typeface="Corbel"/>
            </a:endParaRPr>
          </a:p>
        </p:txBody>
      </p:sp>
      <p:sp>
        <p:nvSpPr>
          <p:cNvPr id="34" name="TextBox 33"/>
          <p:cNvSpPr txBox="1"/>
          <p:nvPr/>
        </p:nvSpPr>
        <p:spPr>
          <a:xfrm>
            <a:off x="1981200" y="1813807"/>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rgbClr val="000000"/>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000000"/>
                </a:solidFill>
                <a:latin typeface="Corbel"/>
                <a:cs typeface="Corbel"/>
              </a:rPr>
              <a:t>நியமனத்துக்கு</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b="1" dirty="0" err="1">
                <a:solidFill>
                  <a:srgbClr val="3366FF"/>
                </a:solidFill>
                <a:latin typeface="Corbel"/>
                <a:cs typeface="Corbel"/>
              </a:rPr>
              <a:t>செனட்</a:t>
            </a:r>
            <a:r>
              <a:rPr lang="en-US" dirty="0">
                <a:solidFill>
                  <a:srgbClr val="000000"/>
                </a:solidFill>
                <a:latin typeface="Corbel"/>
                <a:cs typeface="Corbel"/>
              </a:rPr>
              <a:t> </a:t>
            </a:r>
            <a:r>
              <a:rPr lang="en-US" dirty="0" err="1">
                <a:solidFill>
                  <a:srgbClr val="000000"/>
                </a:solidFill>
                <a:latin typeface="Corbel"/>
                <a:cs typeface="Corbel"/>
              </a:rPr>
              <a:t>சபை</a:t>
            </a:r>
            <a:r>
              <a:rPr lang="en-US" dirty="0">
                <a:solidFill>
                  <a:srgbClr val="000000"/>
                </a:solidFill>
                <a:latin typeface="Corbel"/>
                <a:cs typeface="Corbel"/>
              </a:rPr>
              <a:t> </a:t>
            </a:r>
            <a:r>
              <a:rPr lang="en-US" dirty="0" err="1">
                <a:solidFill>
                  <a:srgbClr val="000000"/>
                </a:solidFill>
                <a:latin typeface="Corbel"/>
                <a:cs typeface="Corbel"/>
              </a:rPr>
              <a:t>ஒப்புதல்</a:t>
            </a:r>
            <a:r>
              <a:rPr lang="en-US" dirty="0">
                <a:solidFill>
                  <a:srgbClr val="000000"/>
                </a:solidFill>
                <a:latin typeface="Corbel"/>
                <a:cs typeface="Corbel"/>
              </a:rPr>
              <a:t>.</a:t>
            </a:r>
            <a:r>
              <a:rPr lang="en-US" dirty="0">
                <a:solidFill>
                  <a:srgbClr val="595959"/>
                </a:solidFill>
                <a:latin typeface="Corbel"/>
                <a:cs typeface="Corbel"/>
              </a:rPr>
              <a:t> </a:t>
            </a:r>
            <a:r>
              <a:rPr lang="en-US" dirty="0" err="1">
                <a:solidFill>
                  <a:srgbClr val="000000"/>
                </a:solidFill>
                <a:latin typeface="Corbel"/>
                <a:cs typeface="Corbel"/>
              </a:rPr>
              <a:t>ஆனால்</a:t>
            </a:r>
            <a:r>
              <a:rPr lang="en-US" dirty="0">
                <a:solidFill>
                  <a:srgbClr val="000000"/>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000000"/>
                </a:solidFill>
                <a:latin typeface="Corbel"/>
                <a:cs typeface="Corbel"/>
              </a:rPr>
              <a:t>முகமை</a:t>
            </a:r>
            <a:r>
              <a:rPr lang="en-US" dirty="0">
                <a:solidFill>
                  <a:srgbClr val="000000"/>
                </a:solidFill>
                <a:latin typeface="Corbel"/>
                <a:cs typeface="Corbel"/>
              </a:rPr>
              <a:t> </a:t>
            </a:r>
            <a:r>
              <a:rPr lang="en-US" dirty="0" err="1">
                <a:solidFill>
                  <a:srgbClr val="000000"/>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000000"/>
                </a:solidFill>
                <a:latin typeface="Corbel"/>
                <a:cs typeface="Corbel"/>
              </a:rPr>
              <a:t>அதிபர்</a:t>
            </a:r>
            <a:r>
              <a:rPr lang="en-US" dirty="0">
                <a:solidFill>
                  <a:srgbClr val="000000"/>
                </a:solidFill>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000000"/>
                </a:solidFill>
                <a:latin typeface="Corbel"/>
                <a:cs typeface="Corbel"/>
              </a:rPr>
              <a:t>இடையே</a:t>
            </a:r>
            <a:r>
              <a:rPr lang="en-US" dirty="0">
                <a:solidFill>
                  <a:srgbClr val="000000"/>
                </a:solidFill>
                <a:latin typeface="Corbel"/>
                <a:cs typeface="Corbel"/>
              </a:rPr>
              <a:t> </a:t>
            </a:r>
            <a:r>
              <a:rPr lang="en-US" dirty="0" err="1">
                <a:solidFill>
                  <a:srgbClr val="000000"/>
                </a:solidFill>
                <a:latin typeface="Corbel"/>
                <a:cs typeface="Corbel"/>
              </a:rPr>
              <a:t>ஒரு</a:t>
            </a:r>
            <a:r>
              <a:rPr lang="en-US" dirty="0">
                <a:solidFill>
                  <a:srgbClr val="000000"/>
                </a:solidFill>
                <a:latin typeface="Corbel"/>
                <a:cs typeface="Corbel"/>
              </a:rPr>
              <a:t> </a:t>
            </a:r>
            <a:r>
              <a:rPr lang="en-US" dirty="0" err="1">
                <a:solidFill>
                  <a:srgbClr val="000000"/>
                </a:solidFill>
                <a:latin typeface="Corbel"/>
                <a:cs typeface="Corbel"/>
              </a:rPr>
              <a:t>பயனுள்ள</a:t>
            </a:r>
            <a:r>
              <a:rPr lang="en-US" dirty="0">
                <a:solidFill>
                  <a:srgbClr val="000000"/>
                </a:solidFill>
                <a:latin typeface="Corbel"/>
                <a:cs typeface="Corbel"/>
              </a:rPr>
              <a:t> </a:t>
            </a:r>
            <a:r>
              <a:rPr lang="en-US" dirty="0" err="1">
                <a:solidFill>
                  <a:srgbClr val="000000"/>
                </a:solidFill>
                <a:latin typeface="Corbel"/>
                <a:cs typeface="Corbel"/>
              </a:rPr>
              <a:t>அலுவல்</a:t>
            </a:r>
            <a:r>
              <a:rPr lang="en-US" dirty="0">
                <a:solidFill>
                  <a:srgbClr val="000000"/>
                </a:solidFill>
                <a:latin typeface="Corbel"/>
                <a:cs typeface="Corbel"/>
              </a:rPr>
              <a:t> </a:t>
            </a:r>
            <a:r>
              <a:rPr lang="en-US" dirty="0" err="1">
                <a:solidFill>
                  <a:srgbClr val="000000"/>
                </a:solidFill>
                <a:latin typeface="Corbel"/>
                <a:cs typeface="Corbel"/>
              </a:rPr>
              <a:t>ரீதியான</a:t>
            </a:r>
            <a:r>
              <a:rPr lang="en-US" dirty="0">
                <a:solidFill>
                  <a:srgbClr val="000000"/>
                </a:solidFill>
                <a:latin typeface="Corbel"/>
                <a:cs typeface="Corbel"/>
              </a:rPr>
              <a:t> </a:t>
            </a:r>
            <a:r>
              <a:rPr lang="en-US" dirty="0" err="1">
                <a:solidFill>
                  <a:srgbClr val="000000"/>
                </a:solidFill>
                <a:latin typeface="Corbel"/>
                <a:cs typeface="Corbel"/>
              </a:rPr>
              <a:t>உறவினை</a:t>
            </a:r>
            <a:r>
              <a:rPr lang="en-US" dirty="0">
                <a:solidFill>
                  <a:srgbClr val="000000"/>
                </a:solidFill>
                <a:latin typeface="Corbel"/>
                <a:cs typeface="Corbel"/>
              </a:rPr>
              <a:t> </a:t>
            </a:r>
            <a:r>
              <a:rPr lang="en-US" dirty="0" err="1">
                <a:solidFill>
                  <a:srgbClr val="000000"/>
                </a:solidFill>
                <a:latin typeface="Corbel"/>
                <a:cs typeface="Corbel"/>
              </a:rPr>
              <a:t>உருவாக்குவதே</a:t>
            </a:r>
            <a:r>
              <a:rPr lang="en-US" dirty="0">
                <a:solidFill>
                  <a:srgbClr val="000000"/>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000000"/>
                </a:solidFill>
                <a:latin typeface="Corbel"/>
                <a:cs typeface="Corbel"/>
              </a:rPr>
              <a:t> </a:t>
            </a:r>
            <a:r>
              <a:rPr lang="en-US" dirty="0" err="1">
                <a:solidFill>
                  <a:srgbClr val="000000"/>
                </a:solidFill>
                <a:latin typeface="Corbel"/>
                <a:cs typeface="Corbel"/>
              </a:rPr>
              <a:t>உடனடி</a:t>
            </a:r>
            <a:r>
              <a:rPr lang="en-US" dirty="0">
                <a:solidFill>
                  <a:srgbClr val="595959"/>
                </a:solidFill>
                <a:latin typeface="Corbel"/>
                <a:cs typeface="Corbel"/>
              </a:rPr>
              <a:t> </a:t>
            </a:r>
            <a:r>
              <a:rPr lang="en-US" dirty="0" err="1">
                <a:solidFill>
                  <a:srgbClr val="000000"/>
                </a:solidFill>
                <a:latin typeface="Corbel"/>
                <a:cs typeface="Corbel"/>
              </a:rPr>
              <a:t>பணியாக</a:t>
            </a:r>
            <a:r>
              <a:rPr lang="en-US" dirty="0">
                <a:solidFill>
                  <a:srgbClr val="000000"/>
                </a:solidFill>
                <a:latin typeface="Corbel"/>
                <a:cs typeface="Corbel"/>
              </a:rPr>
              <a:t> </a:t>
            </a:r>
            <a:r>
              <a:rPr lang="en-US" dirty="0" err="1">
                <a:solidFill>
                  <a:srgbClr val="000000"/>
                </a:solidFill>
                <a:latin typeface="Corbel"/>
                <a:cs typeface="Corbel"/>
              </a:rPr>
              <a:t>இருக்கும்</a:t>
            </a:r>
            <a:r>
              <a:rPr lang="en-US" dirty="0">
                <a:solidFill>
                  <a:srgbClr val="000000"/>
                </a:solidFill>
                <a:latin typeface="Corbel"/>
                <a:cs typeface="Corbel"/>
              </a:rPr>
              <a:t>.</a:t>
            </a:r>
          </a:p>
        </p:txBody>
      </p:sp>
    </p:spTree>
    <p:extLst>
      <p:ext uri="{BB962C8B-B14F-4D97-AF65-F5344CB8AC3E}">
        <p14:creationId xmlns:p14="http://schemas.microsoft.com/office/powerpoint/2010/main" val="35035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English Title Candidates</a:t>
            </a:r>
          </a:p>
        </p:txBody>
      </p:sp>
      <p:sp>
        <p:nvSpPr>
          <p:cNvPr id="3" name="Content Placeholder 2"/>
          <p:cNvSpPr>
            <a:spLocks noGrp="1"/>
          </p:cNvSpPr>
          <p:nvPr>
            <p:ph idx="1"/>
          </p:nvPr>
        </p:nvSpPr>
        <p:spPr>
          <a:xfrm>
            <a:off x="1981200" y="914400"/>
            <a:ext cx="8552164" cy="4953000"/>
          </a:xfrm>
        </p:spPr>
        <p:txBody>
          <a:bodyPr/>
          <a:lstStyle/>
          <a:p>
            <a:r>
              <a:rPr lang="en-US" sz="2000" dirty="0"/>
              <a:t>Given a non-English name, retrieve a set of English title candidates</a:t>
            </a:r>
          </a:p>
          <a:p>
            <a:r>
              <a:rPr lang="en-US" sz="2000" dirty="0"/>
              <a:t>Two intuitive methods:</a:t>
            </a:r>
            <a:endParaRPr lang="en-US" dirty="0"/>
          </a:p>
          <a:p>
            <a:pPr lvl="1"/>
            <a:r>
              <a:rPr lang="en-US" dirty="0">
                <a:solidFill>
                  <a:srgbClr val="3366FF"/>
                </a:solidFill>
              </a:rPr>
              <a:t>Querying English titles by the foreign name directly.</a:t>
            </a:r>
          </a:p>
          <a:p>
            <a:pPr lvl="2"/>
            <a:r>
              <a:rPr lang="en-US" dirty="0"/>
              <a:t>“Obama” is expressed identically in Spanish</a:t>
            </a:r>
          </a:p>
          <a:p>
            <a:pPr lvl="1"/>
            <a:r>
              <a:rPr lang="en-US" dirty="0">
                <a:solidFill>
                  <a:srgbClr val="3366FF"/>
                </a:solidFill>
              </a:rPr>
              <a:t>Querying foreign titles in the foreign Wikipedia and follow the inter-language links in Wikipedia</a:t>
            </a:r>
          </a:p>
          <a:p>
            <a:pPr lvl="1"/>
            <a:endParaRPr lang="en-US" dirty="0">
              <a:solidFill>
                <a:srgbClr val="3366FF"/>
              </a:solidFill>
            </a:endParaRPr>
          </a:p>
          <a:p>
            <a:pPr lvl="1"/>
            <a:endParaRPr lang="en-US" dirty="0">
              <a:solidFill>
                <a:srgbClr val="3366FF"/>
              </a:solidFill>
            </a:endParaRPr>
          </a:p>
          <a:p>
            <a:pPr lvl="1"/>
            <a:endParaRPr lang="en-US" dirty="0">
              <a:solidFill>
                <a:srgbClr val="3366FF"/>
              </a:solidFill>
            </a:endParaRPr>
          </a:p>
          <a:p>
            <a:pPr lvl="1"/>
            <a:endParaRPr lang="en-US" dirty="0">
              <a:solidFill>
                <a:srgbClr val="3366FF"/>
              </a:solidFill>
            </a:endParaRPr>
          </a:p>
          <a:p>
            <a:pPr lvl="1"/>
            <a:r>
              <a:rPr lang="en-US" dirty="0">
                <a:solidFill>
                  <a:srgbClr val="003366"/>
                </a:solidFill>
              </a:rPr>
              <a:t>Problem: </a:t>
            </a:r>
            <a:r>
              <a:rPr lang="en-US" dirty="0">
                <a:solidFill>
                  <a:srgbClr val="3366FF"/>
                </a:solidFill>
              </a:rPr>
              <a:t>Coverage is </a:t>
            </a:r>
            <a:r>
              <a:rPr lang="en-US" dirty="0">
                <a:solidFill>
                  <a:srgbClr val="FF0000"/>
                </a:solidFill>
              </a:rPr>
              <a:t>|</a:t>
            </a:r>
            <a:r>
              <a:rPr lang="en-US" dirty="0">
                <a:solidFill>
                  <a:srgbClr val="3366FF"/>
                </a:solidFill>
              </a:rPr>
              <a:t>Wikipedia (foreign</a:t>
            </a:r>
            <a:r>
              <a:rPr lang="en-US" kern="1200" dirty="0">
                <a:cs typeface="Corbel"/>
              </a:rPr>
              <a:t>)</a:t>
            </a:r>
            <a:r>
              <a:rPr lang="en-US" kern="1200" dirty="0"/>
              <a:t> </a:t>
            </a:r>
            <a:r>
              <a:rPr lang="en-US" altLang="zh-TW" kern="1200" dirty="0">
                <a:cs typeface="Corbel"/>
              </a:rPr>
              <a:t>∩ </a:t>
            </a:r>
            <a:r>
              <a:rPr lang="en-US" kern="1200" dirty="0">
                <a:cs typeface="Corbel"/>
              </a:rPr>
              <a:t>Wikipedia (English)</a:t>
            </a:r>
            <a:r>
              <a:rPr lang="en-US" dirty="0">
                <a:solidFill>
                  <a:srgbClr val="3366FF"/>
                </a:solidFill>
              </a:rPr>
              <a:t>)</a:t>
            </a:r>
            <a:r>
              <a:rPr lang="en-US" dirty="0">
                <a:solidFill>
                  <a:srgbClr val="FF0000"/>
                </a:solidFill>
              </a:rPr>
              <a:t>|</a:t>
            </a:r>
          </a:p>
          <a:p>
            <a:pPr lvl="1"/>
            <a:endParaRPr lang="en-US" dirty="0">
              <a:solidFill>
                <a:srgbClr val="3366FF"/>
              </a:solidFill>
            </a:endParaRPr>
          </a:p>
          <a:p>
            <a:pPr lvl="1"/>
            <a:endParaRPr lang="en-US" dirty="0">
              <a:solidFill>
                <a:srgbClr val="3366FF"/>
              </a:solidFill>
            </a:endParaRPr>
          </a:p>
          <a:p>
            <a:pPr lvl="1"/>
            <a:endParaRPr lang="en-US" dirty="0">
              <a:solidFill>
                <a:srgbClr val="3366FF"/>
              </a:solidFill>
            </a:endParaRPr>
          </a:p>
          <a:p>
            <a:pPr lvl="1"/>
            <a:endParaRPr lang="en-US" dirty="0">
              <a:solidFill>
                <a:srgbClr val="3366FF"/>
              </a:solidFill>
            </a:endParaRPr>
          </a:p>
          <a:p>
            <a:pPr lvl="2"/>
            <a:endParaRPr lang="en-US" dirty="0">
              <a:solidFill>
                <a:srgbClr val="3366FF"/>
              </a:solidFill>
            </a:endParaRPr>
          </a:p>
          <a:p>
            <a:pPr marL="457200" lvl="1" indent="0">
              <a:buNone/>
            </a:pPr>
            <a:r>
              <a:rPr lang="en-US" dirty="0">
                <a:solidFill>
                  <a:srgbClr val="000000"/>
                </a:solidFill>
              </a:rPr>
              <a:t>      </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101</a:t>
            </a:fld>
            <a:endParaRPr lang="en-US" altLang="zh-TW" dirty="0"/>
          </a:p>
        </p:txBody>
      </p:sp>
      <p:grpSp>
        <p:nvGrpSpPr>
          <p:cNvPr id="18" name="Group 17"/>
          <p:cNvGrpSpPr/>
          <p:nvPr/>
        </p:nvGrpSpPr>
        <p:grpSpPr>
          <a:xfrm>
            <a:off x="3091709" y="3203597"/>
            <a:ext cx="6196276" cy="1310160"/>
            <a:chOff x="1104899" y="3590671"/>
            <a:chExt cx="5791201" cy="1310160"/>
          </a:xfrm>
        </p:grpSpPr>
        <p:sp>
          <p:nvSpPr>
            <p:cNvPr id="5" name="Rounded Rectangle 4"/>
            <p:cNvSpPr/>
            <p:nvPr/>
          </p:nvSpPr>
          <p:spPr>
            <a:xfrm>
              <a:off x="3642145" y="3590671"/>
              <a:ext cx="1425155" cy="334823"/>
            </a:xfrm>
            <a:prstGeom prst="roundRect">
              <a:avLst/>
            </a:prstGeom>
            <a:solidFill>
              <a:schemeClr val="bg1"/>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i="1" dirty="0">
                  <a:solidFill>
                    <a:schemeClr val="bg2">
                      <a:lumMod val="50000"/>
                    </a:schemeClr>
                  </a:solidFill>
                  <a:latin typeface="Corbel"/>
                  <a:cs typeface="Corbel"/>
                </a:rPr>
                <a:t>Spanish Title</a:t>
              </a:r>
            </a:p>
          </p:txBody>
        </p:sp>
        <p:sp>
          <p:nvSpPr>
            <p:cNvPr id="6" name="Rounded Rectangle 5"/>
            <p:cNvSpPr/>
            <p:nvPr/>
          </p:nvSpPr>
          <p:spPr>
            <a:xfrm>
              <a:off x="5546949" y="3590671"/>
              <a:ext cx="1349151" cy="334823"/>
            </a:xfrm>
            <a:prstGeom prst="roundRect">
              <a:avLst/>
            </a:prstGeom>
            <a:solidFill>
              <a:schemeClr val="bg1"/>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i="1" dirty="0">
                  <a:solidFill>
                    <a:schemeClr val="bg2">
                      <a:lumMod val="50000"/>
                    </a:schemeClr>
                  </a:solidFill>
                  <a:latin typeface="Corbel"/>
                  <a:cs typeface="Corbel"/>
                </a:rPr>
                <a:t>English Title</a:t>
              </a:r>
            </a:p>
          </p:txBody>
        </p:sp>
        <p:sp>
          <p:nvSpPr>
            <p:cNvPr id="7" name="Rounded Rectangle 6"/>
            <p:cNvSpPr/>
            <p:nvPr/>
          </p:nvSpPr>
          <p:spPr>
            <a:xfrm>
              <a:off x="1394244" y="3590671"/>
              <a:ext cx="1653755" cy="334823"/>
            </a:xfrm>
            <a:prstGeom prst="roundRect">
              <a:avLst/>
            </a:prstGeom>
            <a:solidFill>
              <a:schemeClr val="bg1"/>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i="1" dirty="0">
                  <a:solidFill>
                    <a:schemeClr val="bg2">
                      <a:lumMod val="50000"/>
                    </a:schemeClr>
                  </a:solidFill>
                  <a:latin typeface="Corbel"/>
                  <a:cs typeface="Corbel"/>
                </a:rPr>
                <a:t>Spanish Mention</a:t>
              </a:r>
            </a:p>
          </p:txBody>
        </p:sp>
        <p:sp>
          <p:nvSpPr>
            <p:cNvPr id="8" name="TextBox 7"/>
            <p:cNvSpPr txBox="1"/>
            <p:nvPr/>
          </p:nvSpPr>
          <p:spPr>
            <a:xfrm>
              <a:off x="1104899" y="4254500"/>
              <a:ext cx="2219745" cy="646331"/>
            </a:xfrm>
            <a:prstGeom prst="rect">
              <a:avLst/>
            </a:prstGeom>
            <a:noFill/>
          </p:spPr>
          <p:txBody>
            <a:bodyPr wrap="square" rtlCol="0">
              <a:spAutoFit/>
            </a:bodyPr>
            <a:lstStyle/>
            <a:p>
              <a:r>
                <a:rPr lang="en-US" i="1" dirty="0" err="1">
                  <a:solidFill>
                    <a:srgbClr val="000000"/>
                  </a:solidFill>
                  <a:latin typeface="Corbel"/>
                  <a:cs typeface="Corbel"/>
                </a:rPr>
                <a:t>Relaciones</a:t>
              </a:r>
              <a:r>
                <a:rPr lang="en-US" i="1" dirty="0">
                  <a:solidFill>
                    <a:srgbClr val="000000"/>
                  </a:solidFill>
                  <a:latin typeface="Corbel"/>
                  <a:cs typeface="Corbel"/>
                </a:rPr>
                <a:t> </a:t>
              </a:r>
              <a:r>
                <a:rPr lang="en-US" i="1" dirty="0" err="1">
                  <a:solidFill>
                    <a:srgbClr val="000000"/>
                  </a:solidFill>
                  <a:latin typeface="Corbel"/>
                  <a:cs typeface="Corbel"/>
                </a:rPr>
                <a:t>Exteriores</a:t>
              </a:r>
              <a:r>
                <a:rPr lang="en-US" i="1" dirty="0">
                  <a:solidFill>
                    <a:srgbClr val="000000"/>
                  </a:solidFill>
                  <a:latin typeface="Corbel"/>
                  <a:cs typeface="Corbel"/>
                </a:rPr>
                <a:t> de </a:t>
              </a:r>
              <a:r>
                <a:rPr lang="en-US" i="1" dirty="0" err="1">
                  <a:solidFill>
                    <a:srgbClr val="000000"/>
                  </a:solidFill>
                  <a:latin typeface="Corbel"/>
                  <a:cs typeface="Corbel"/>
                </a:rPr>
                <a:t>Ucrania</a:t>
              </a:r>
              <a:endParaRPr lang="en-US" i="1" dirty="0">
                <a:latin typeface="Corbel"/>
                <a:cs typeface="Corbel"/>
              </a:endParaRPr>
            </a:p>
          </p:txBody>
        </p:sp>
        <p:cxnSp>
          <p:nvCxnSpPr>
            <p:cNvPr id="9" name="Straight Arrow Connector 8"/>
            <p:cNvCxnSpPr/>
            <p:nvPr/>
          </p:nvCxnSpPr>
          <p:spPr>
            <a:xfrm>
              <a:off x="3281259" y="4133288"/>
              <a:ext cx="342455"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1955799" y="3917434"/>
              <a:ext cx="685801" cy="369332"/>
            </a:xfrm>
            <a:prstGeom prst="rect">
              <a:avLst/>
            </a:prstGeom>
            <a:noFill/>
          </p:spPr>
          <p:txBody>
            <a:bodyPr wrap="square" rtlCol="0">
              <a:spAutoFit/>
            </a:bodyPr>
            <a:lstStyle/>
            <a:p>
              <a:r>
                <a:rPr lang="en-US" i="1" dirty="0" err="1">
                  <a:solidFill>
                    <a:srgbClr val="000000"/>
                  </a:solidFill>
                  <a:latin typeface="Corbel"/>
                  <a:cs typeface="Corbel"/>
                </a:rPr>
                <a:t>ruso</a:t>
              </a:r>
              <a:endParaRPr lang="en-US" i="1" dirty="0">
                <a:latin typeface="Corbel"/>
                <a:cs typeface="Corbel"/>
              </a:endParaRPr>
            </a:p>
          </p:txBody>
        </p:sp>
        <p:sp>
          <p:nvSpPr>
            <p:cNvPr id="11" name="TextBox 10"/>
            <p:cNvSpPr txBox="1"/>
            <p:nvPr/>
          </p:nvSpPr>
          <p:spPr>
            <a:xfrm>
              <a:off x="3975099" y="3917434"/>
              <a:ext cx="685801" cy="369332"/>
            </a:xfrm>
            <a:prstGeom prst="rect">
              <a:avLst/>
            </a:prstGeom>
            <a:noFill/>
          </p:spPr>
          <p:txBody>
            <a:bodyPr wrap="square" rtlCol="0">
              <a:spAutoFit/>
            </a:bodyPr>
            <a:lstStyle/>
            <a:p>
              <a:r>
                <a:rPr lang="en-US" i="1" dirty="0" err="1">
                  <a:solidFill>
                    <a:srgbClr val="000000"/>
                  </a:solidFill>
                  <a:latin typeface="Corbel"/>
                  <a:cs typeface="Corbel"/>
                </a:rPr>
                <a:t>Rusia</a:t>
              </a:r>
              <a:endParaRPr lang="en-US" i="1" dirty="0">
                <a:latin typeface="Corbel"/>
                <a:cs typeface="Corbel"/>
              </a:endParaRPr>
            </a:p>
          </p:txBody>
        </p:sp>
        <p:sp>
          <p:nvSpPr>
            <p:cNvPr id="12" name="TextBox 11"/>
            <p:cNvSpPr txBox="1"/>
            <p:nvPr/>
          </p:nvSpPr>
          <p:spPr>
            <a:xfrm>
              <a:off x="5813649" y="3917434"/>
              <a:ext cx="866551" cy="369332"/>
            </a:xfrm>
            <a:prstGeom prst="rect">
              <a:avLst/>
            </a:prstGeom>
            <a:noFill/>
          </p:spPr>
          <p:txBody>
            <a:bodyPr wrap="square" rtlCol="0">
              <a:spAutoFit/>
            </a:bodyPr>
            <a:lstStyle/>
            <a:p>
              <a:r>
                <a:rPr lang="en-US" i="1" dirty="0">
                  <a:solidFill>
                    <a:srgbClr val="000000"/>
                  </a:solidFill>
                  <a:latin typeface="Corbel"/>
                  <a:cs typeface="Corbel"/>
                </a:rPr>
                <a:t>Russia</a:t>
              </a:r>
              <a:endParaRPr lang="en-US" i="1" dirty="0">
                <a:latin typeface="Corbel"/>
                <a:cs typeface="Corbel"/>
              </a:endParaRPr>
            </a:p>
          </p:txBody>
        </p:sp>
        <p:cxnSp>
          <p:nvCxnSpPr>
            <p:cNvPr id="13" name="Straight Arrow Connector 12"/>
            <p:cNvCxnSpPr/>
            <p:nvPr/>
          </p:nvCxnSpPr>
          <p:spPr>
            <a:xfrm>
              <a:off x="5166394" y="4133288"/>
              <a:ext cx="342455"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3657599" y="4361934"/>
              <a:ext cx="1825850" cy="369332"/>
            </a:xfrm>
            <a:prstGeom prst="rect">
              <a:avLst/>
            </a:prstGeom>
            <a:noFill/>
          </p:spPr>
          <p:txBody>
            <a:bodyPr wrap="square" rtlCol="0">
              <a:spAutoFit/>
            </a:bodyPr>
            <a:lstStyle/>
            <a:p>
              <a:r>
                <a:rPr lang="en-US" i="1" dirty="0">
                  <a:solidFill>
                    <a:srgbClr val="7F4D00"/>
                  </a:solidFill>
                  <a:latin typeface="Corbel"/>
                  <a:cs typeface="Corbel"/>
                </a:rPr>
                <a:t>No Spanish Title</a:t>
              </a:r>
            </a:p>
          </p:txBody>
        </p:sp>
        <p:cxnSp>
          <p:nvCxnSpPr>
            <p:cNvPr id="17" name="Straight Arrow Connector 16"/>
            <p:cNvCxnSpPr/>
            <p:nvPr/>
          </p:nvCxnSpPr>
          <p:spPr>
            <a:xfrm>
              <a:off x="3281259" y="4577788"/>
              <a:ext cx="342455"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grpSp>
      <p:graphicFrame>
        <p:nvGraphicFramePr>
          <p:cNvPr id="20" name="Content Placeholder 3"/>
          <p:cNvGraphicFramePr>
            <a:graphicFrameLocks/>
          </p:cNvGraphicFramePr>
          <p:nvPr>
            <p:extLst>
              <p:ext uri="{D42A27DB-BD31-4B8C-83A1-F6EECF244321}">
                <p14:modId xmlns:p14="http://schemas.microsoft.com/office/powerpoint/2010/main" val="4052739468"/>
              </p:ext>
            </p:extLst>
          </p:nvPr>
        </p:nvGraphicFramePr>
        <p:xfrm>
          <a:off x="2999958" y="5362204"/>
          <a:ext cx="6131343" cy="1097280"/>
        </p:xfrm>
        <a:graphic>
          <a:graphicData uri="http://schemas.openxmlformats.org/drawingml/2006/table">
            <a:tbl>
              <a:tblPr firstRow="1" bandRow="1"/>
              <a:tblGrid>
                <a:gridCol w="3100083">
                  <a:extLst>
                    <a:ext uri="{9D8B030D-6E8A-4147-A177-3AD203B41FA5}">
                      <a16:colId xmlns:a16="http://schemas.microsoft.com/office/drawing/2014/main" val="20000"/>
                    </a:ext>
                  </a:extLst>
                </a:gridCol>
                <a:gridCol w="1010420">
                  <a:extLst>
                    <a:ext uri="{9D8B030D-6E8A-4147-A177-3AD203B41FA5}">
                      <a16:colId xmlns:a16="http://schemas.microsoft.com/office/drawing/2014/main" val="20001"/>
                    </a:ext>
                  </a:extLst>
                </a:gridCol>
                <a:gridCol w="1010420">
                  <a:extLst>
                    <a:ext uri="{9D8B030D-6E8A-4147-A177-3AD203B41FA5}">
                      <a16:colId xmlns:a16="http://schemas.microsoft.com/office/drawing/2014/main" val="20002"/>
                    </a:ext>
                  </a:extLst>
                </a:gridCol>
                <a:gridCol w="1010420">
                  <a:extLst>
                    <a:ext uri="{9D8B030D-6E8A-4147-A177-3AD203B41FA5}">
                      <a16:colId xmlns:a16="http://schemas.microsoft.com/office/drawing/2014/main" val="20003"/>
                    </a:ext>
                  </a:extLst>
                </a:gridCol>
              </a:tblGrid>
              <a:tr h="29718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endParaRPr lang="en-US" sz="1800" b="0" i="0" dirty="0">
                        <a:solidFill>
                          <a:sysClr val="windowText" lastClr="000000"/>
                        </a:solidFill>
                        <a:latin typeface="Corbel"/>
                        <a:cs typeface="Corbel"/>
                      </a:endParaRP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r>
                        <a:rPr lang="en-US" sz="1800" b="0" i="0" dirty="0">
                          <a:solidFill>
                            <a:sysClr val="windowText" lastClr="000000"/>
                          </a:solidFill>
                          <a:latin typeface="Corbel"/>
                          <a:cs typeface="Corbel"/>
                        </a:rPr>
                        <a:t>Spanish</a:t>
                      </a: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r"/>
                      <a:r>
                        <a:rPr lang="en-US" sz="1800" b="0" i="0" dirty="0">
                          <a:solidFill>
                            <a:sysClr val="windowText" lastClr="000000"/>
                          </a:solidFill>
                          <a:latin typeface="Corbel"/>
                          <a:cs typeface="Corbel"/>
                        </a:rPr>
                        <a:t>Turkish</a:t>
                      </a: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r>
                        <a:rPr lang="en-US" sz="1800" b="0" i="0" dirty="0">
                          <a:solidFill>
                            <a:sysClr val="windowText" lastClr="000000"/>
                          </a:solidFill>
                          <a:latin typeface="Corbel"/>
                          <a:cs typeface="Corbel"/>
                        </a:rPr>
                        <a:t>Bengali</a:t>
                      </a: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0"/>
                  </a:ext>
                </a:extLst>
              </a:tr>
              <a:tr h="297180">
                <a:tc>
                  <a:txBody>
                    <a:bodyPr/>
                    <a:lstStyle/>
                    <a:p>
                      <a:r>
                        <a:rPr lang="en-US" sz="1800" b="0" dirty="0">
                          <a:latin typeface="Corbel"/>
                          <a:cs typeface="Corbel"/>
                        </a:rPr>
                        <a:t>#Aligned</a:t>
                      </a:r>
                      <a:r>
                        <a:rPr lang="en-US" sz="1800" b="0" baseline="0" dirty="0">
                          <a:latin typeface="Corbel"/>
                          <a:cs typeface="Corbel"/>
                        </a:rPr>
                        <a:t> titles / #English titles</a:t>
                      </a:r>
                      <a:endParaRPr lang="en-US" sz="1800" b="0" dirty="0">
                        <a:latin typeface="Corbel"/>
                        <a:cs typeface="Corbel"/>
                      </a:endParaRP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600" b="0" i="0" dirty="0">
                          <a:latin typeface="Avenir Light"/>
                          <a:cs typeface="Avenir Light"/>
                        </a:rPr>
                        <a:t>16.14%</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a:r>
                        <a:rPr lang="en-US" sz="1600" b="0" i="0" dirty="0">
                          <a:latin typeface="Avenir Light"/>
                          <a:cs typeface="Avenir Light"/>
                        </a:rPr>
                        <a:t>3.74%</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b="0" i="0" dirty="0">
                          <a:latin typeface="Avenir Light"/>
                          <a:cs typeface="Avenir Light"/>
                        </a:rPr>
                        <a:t>0.75%</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7180">
                <a:tc>
                  <a:txBody>
                    <a:bodyPr/>
                    <a:lstStyle/>
                    <a:p>
                      <a:r>
                        <a:rPr lang="en-US" sz="1800" b="0" dirty="0">
                          <a:latin typeface="Corbel"/>
                          <a:cs typeface="Corbel"/>
                        </a:rPr>
                        <a:t>Proposed</a:t>
                      </a:r>
                      <a:r>
                        <a:rPr lang="en-US" sz="1800" b="0" baseline="0" dirty="0">
                          <a:latin typeface="Corbel"/>
                          <a:cs typeface="Corbel"/>
                        </a:rPr>
                        <a:t> Method</a:t>
                      </a:r>
                      <a:endParaRPr lang="en-US" sz="1800" b="0" dirty="0">
                        <a:latin typeface="Corbel"/>
                        <a:cs typeface="Corbel"/>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b="0" i="0" dirty="0">
                          <a:latin typeface="Avenir Light"/>
                          <a:cs typeface="Avenir Light"/>
                        </a:rPr>
                        <a:t>64.62%</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b="0" i="0" dirty="0">
                          <a:latin typeface="Avenir Light"/>
                          <a:cs typeface="Avenir Light"/>
                        </a:rPr>
                        <a:t>63.47%</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b="0" i="0" dirty="0">
                          <a:latin typeface="Avenir Light"/>
                          <a:cs typeface="Avenir Light"/>
                        </a:rPr>
                        <a:t>65.18%</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14" name="Rectangle 13"/>
          <p:cNvSpPr/>
          <p:nvPr/>
        </p:nvSpPr>
        <p:spPr>
          <a:xfrm>
            <a:off x="2750820" y="6096045"/>
            <a:ext cx="6537165" cy="5368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30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Identifying English Title for Foreign Mentions: Key Idea</a:t>
            </a:r>
            <a:endParaRPr lang="en-US" dirty="0"/>
          </a:p>
        </p:txBody>
      </p:sp>
      <p:sp>
        <p:nvSpPr>
          <p:cNvPr id="3" name="Content Placeholder 2"/>
          <p:cNvSpPr>
            <a:spLocks noGrp="1"/>
          </p:cNvSpPr>
          <p:nvPr>
            <p:ph idx="1"/>
          </p:nvPr>
        </p:nvSpPr>
        <p:spPr/>
        <p:txBody>
          <a:bodyPr/>
          <a:lstStyle/>
          <a:p>
            <a:r>
              <a:rPr lang="en-US" sz="2000" dirty="0"/>
              <a:t>Translate the foreign names into English, and query the English title index</a:t>
            </a:r>
            <a:endParaRPr lang="en-US" sz="2000" dirty="0">
              <a:sym typeface="Wingdings"/>
            </a:endParaRPr>
          </a:p>
          <a:p>
            <a:endParaRPr lang="en-US" sz="2000" dirty="0">
              <a:sym typeface="Wingdings"/>
            </a:endParaRPr>
          </a:p>
          <a:p>
            <a:r>
              <a:rPr lang="en-US" sz="2000" dirty="0">
                <a:sym typeface="Wingdings"/>
              </a:rPr>
              <a:t>Learning name translation from Wikipedia title pairs </a:t>
            </a:r>
          </a:p>
          <a:p>
            <a:pPr lvl="1"/>
            <a:r>
              <a:rPr lang="en-US" sz="1800" dirty="0">
                <a:sym typeface="Wingdings"/>
              </a:rPr>
              <a:t>Inter-language links</a:t>
            </a:r>
          </a:p>
          <a:p>
            <a:pPr lvl="1"/>
            <a:endParaRPr lang="en-US" sz="1800" dirty="0">
              <a:sym typeface="Wingdings"/>
            </a:endParaRPr>
          </a:p>
          <a:p>
            <a:pPr lvl="1"/>
            <a:endParaRPr lang="en-US" sz="1800" dirty="0"/>
          </a:p>
          <a:p>
            <a:pPr lvl="1"/>
            <a:endParaRPr lang="en-US" sz="1800" dirty="0"/>
          </a:p>
          <a:p>
            <a:pPr lvl="1"/>
            <a:endParaRPr lang="en-US" sz="1800" dirty="0"/>
          </a:p>
          <a:p>
            <a:pPr lvl="1"/>
            <a:r>
              <a:rPr lang="en-US" sz="1800" dirty="0"/>
              <a:t>Transliteration is needed</a:t>
            </a:r>
          </a:p>
          <a:p>
            <a:pPr lvl="1"/>
            <a:r>
              <a:rPr lang="en-US" sz="1800" dirty="0"/>
              <a:t>Phrase pairs instead of word pairs</a:t>
            </a:r>
          </a:p>
          <a:p>
            <a:pPr lvl="2"/>
            <a:r>
              <a:rPr lang="en-US" sz="1600" dirty="0"/>
              <a:t>Word Alignment is needed</a:t>
            </a:r>
          </a:p>
          <a:p>
            <a:pPr lvl="1"/>
            <a:r>
              <a:rPr lang="en-US" sz="1800" dirty="0"/>
              <a:t>We propose a probabilistic model to learn word alignment and transliteration jointly</a:t>
            </a:r>
          </a:p>
          <a:p>
            <a:endParaRPr lang="en-US" sz="2000" dirty="0"/>
          </a:p>
        </p:txBody>
      </p:sp>
      <p:sp>
        <p:nvSpPr>
          <p:cNvPr id="4" name="Slide Number Placeholder 3"/>
          <p:cNvSpPr>
            <a:spLocks noGrp="1"/>
          </p:cNvSpPr>
          <p:nvPr>
            <p:ph type="sldNum" sz="quarter" idx="4294967295"/>
          </p:nvPr>
        </p:nvSpPr>
        <p:spPr/>
        <p:txBody>
          <a:bodyPr/>
          <a:lstStyle/>
          <a:p>
            <a:fld id="{8CE2158A-1198-49B0-A2A2-00E3C3C7211D}" type="slidenum">
              <a:rPr lang="en-US" altLang="zh-TW" smtClean="0"/>
              <a:pPr/>
              <a:t>102</a:t>
            </a:fld>
            <a:endParaRPr lang="en-US" altLang="zh-TW" dirty="0"/>
          </a:p>
        </p:txBody>
      </p:sp>
      <p:grpSp>
        <p:nvGrpSpPr>
          <p:cNvPr id="10" name="Group 9"/>
          <p:cNvGrpSpPr/>
          <p:nvPr/>
        </p:nvGrpSpPr>
        <p:grpSpPr>
          <a:xfrm>
            <a:off x="5324436" y="2311529"/>
            <a:ext cx="4260320" cy="923330"/>
            <a:chOff x="4930736" y="2476500"/>
            <a:chExt cx="4260320" cy="923330"/>
          </a:xfrm>
        </p:grpSpPr>
        <p:sp>
          <p:nvSpPr>
            <p:cNvPr id="6" name="TextBox 5"/>
            <p:cNvSpPr txBox="1"/>
            <p:nvPr/>
          </p:nvSpPr>
          <p:spPr>
            <a:xfrm>
              <a:off x="4930736" y="2476500"/>
              <a:ext cx="4260320" cy="923330"/>
            </a:xfrm>
            <a:prstGeom prst="rect">
              <a:avLst/>
            </a:prstGeom>
            <a:noFill/>
            <a:ln>
              <a:solidFill>
                <a:schemeClr val="tx2">
                  <a:lumMod val="65000"/>
                  <a:lumOff val="35000"/>
                </a:schemeClr>
              </a:solidFill>
            </a:ln>
          </p:spPr>
          <p:txBody>
            <a:bodyPr wrap="none" rtlCol="0">
              <a:spAutoFit/>
            </a:bodyPr>
            <a:lstStyle/>
            <a:p>
              <a:r>
                <a:rPr lang="en-US" i="1" dirty="0" err="1">
                  <a:solidFill>
                    <a:schemeClr val="tx1">
                      <a:lumMod val="65000"/>
                      <a:lumOff val="35000"/>
                    </a:schemeClr>
                  </a:solidFill>
                  <a:latin typeface="Corbel"/>
                  <a:cs typeface="Corbel"/>
                </a:rPr>
                <a:t>universidad</a:t>
              </a:r>
              <a:r>
                <a:rPr lang="en-US" i="1" dirty="0">
                  <a:solidFill>
                    <a:schemeClr val="tx1">
                      <a:lumMod val="65000"/>
                      <a:lumOff val="35000"/>
                    </a:schemeClr>
                  </a:solidFill>
                  <a:latin typeface="Corbel"/>
                  <a:cs typeface="Corbel"/>
                </a:rPr>
                <a:t> de </a:t>
              </a:r>
              <a:r>
                <a:rPr lang="en-US" i="1" dirty="0" err="1">
                  <a:solidFill>
                    <a:schemeClr val="tx1">
                      <a:lumMod val="65000"/>
                      <a:lumOff val="35000"/>
                    </a:schemeClr>
                  </a:solidFill>
                  <a:latin typeface="Corbel"/>
                  <a:cs typeface="Corbel"/>
                </a:rPr>
                <a:t>keiō</a:t>
              </a:r>
              <a:r>
                <a:rPr lang="en-US" i="1" dirty="0">
                  <a:solidFill>
                    <a:schemeClr val="tx1">
                      <a:lumMod val="65000"/>
                      <a:lumOff val="35000"/>
                    </a:schemeClr>
                  </a:solidFill>
                  <a:latin typeface="Corbel"/>
                  <a:cs typeface="Corbel"/>
                </a:rPr>
                <a:t> </a:t>
              </a:r>
              <a:r>
                <a:rPr lang="en-US" i="1" dirty="0">
                  <a:solidFill>
                    <a:schemeClr val="tx1">
                      <a:lumMod val="65000"/>
                      <a:lumOff val="35000"/>
                    </a:schemeClr>
                  </a:solidFill>
                  <a:latin typeface="Corbel"/>
                  <a:cs typeface="Corbel"/>
                  <a:sym typeface="Wingdings"/>
                </a:rPr>
                <a:t>                  </a:t>
              </a:r>
              <a:r>
                <a:rPr lang="en-US" i="1" dirty="0" err="1">
                  <a:solidFill>
                    <a:schemeClr val="tx1">
                      <a:lumMod val="65000"/>
                      <a:lumOff val="35000"/>
                    </a:schemeClr>
                  </a:solidFill>
                  <a:latin typeface="Corbel"/>
                  <a:cs typeface="Corbel"/>
                  <a:sym typeface="Wingdings"/>
                </a:rPr>
                <a:t>keio</a:t>
              </a:r>
              <a:r>
                <a:rPr lang="en-US" i="1" dirty="0">
                  <a:solidFill>
                    <a:schemeClr val="tx1">
                      <a:lumMod val="65000"/>
                      <a:lumOff val="35000"/>
                    </a:schemeClr>
                  </a:solidFill>
                  <a:latin typeface="Corbel"/>
                  <a:cs typeface="Corbel"/>
                  <a:sym typeface="Wingdings"/>
                </a:rPr>
                <a:t> university</a:t>
              </a:r>
            </a:p>
            <a:p>
              <a:r>
                <a:rPr lang="en-US" i="1" dirty="0" err="1">
                  <a:solidFill>
                    <a:schemeClr val="tx1">
                      <a:lumMod val="65000"/>
                      <a:lumOff val="35000"/>
                    </a:schemeClr>
                  </a:solidFill>
                  <a:latin typeface="Corbel"/>
                  <a:cs typeface="Corbel"/>
                </a:rPr>
                <a:t>carranza</a:t>
              </a:r>
              <a:r>
                <a:rPr lang="en-US" i="1" dirty="0">
                  <a:solidFill>
                    <a:schemeClr val="tx1">
                      <a:lumMod val="65000"/>
                      <a:lumOff val="35000"/>
                    </a:schemeClr>
                  </a:solidFill>
                  <a:latin typeface="Corbel"/>
                  <a:cs typeface="Corbel"/>
                </a:rPr>
                <a:t>                                       </a:t>
              </a:r>
              <a:r>
                <a:rPr lang="en-US" i="1" dirty="0" err="1">
                  <a:solidFill>
                    <a:schemeClr val="tx1">
                      <a:lumMod val="65000"/>
                      <a:lumOff val="35000"/>
                    </a:schemeClr>
                  </a:solidFill>
                  <a:latin typeface="Corbel"/>
                  <a:cs typeface="Corbel"/>
                </a:rPr>
                <a:t>karrantza</a:t>
              </a:r>
              <a:endParaRPr lang="en-US" i="1" dirty="0">
                <a:solidFill>
                  <a:schemeClr val="tx1">
                    <a:lumMod val="65000"/>
                    <a:lumOff val="35000"/>
                  </a:schemeClr>
                </a:solidFill>
                <a:latin typeface="Corbel"/>
                <a:cs typeface="Corbel"/>
              </a:endParaRPr>
            </a:p>
            <a:p>
              <a:r>
                <a:rPr lang="en-US" i="1" dirty="0" err="1">
                  <a:solidFill>
                    <a:schemeClr val="tx1">
                      <a:lumMod val="65000"/>
                      <a:lumOff val="35000"/>
                    </a:schemeClr>
                  </a:solidFill>
                  <a:latin typeface="Corbel"/>
                  <a:cs typeface="Corbel"/>
                </a:rPr>
                <a:t>fuerza</a:t>
              </a:r>
              <a:r>
                <a:rPr lang="en-US" i="1" dirty="0">
                  <a:solidFill>
                    <a:schemeClr val="tx1">
                      <a:lumMod val="65000"/>
                      <a:lumOff val="35000"/>
                    </a:schemeClr>
                  </a:solidFill>
                  <a:latin typeface="Corbel"/>
                  <a:cs typeface="Corbel"/>
                </a:rPr>
                <a:t> </a:t>
              </a:r>
              <a:r>
                <a:rPr lang="en-US" i="1" dirty="0" err="1">
                  <a:solidFill>
                    <a:schemeClr val="tx1">
                      <a:lumMod val="65000"/>
                      <a:lumOff val="35000"/>
                    </a:schemeClr>
                  </a:solidFill>
                  <a:latin typeface="Corbel"/>
                  <a:cs typeface="Corbel"/>
                </a:rPr>
                <a:t>aérea</a:t>
              </a:r>
              <a:r>
                <a:rPr lang="en-US" i="1" dirty="0">
                  <a:solidFill>
                    <a:schemeClr val="tx1">
                      <a:lumMod val="65000"/>
                      <a:lumOff val="35000"/>
                    </a:schemeClr>
                  </a:solidFill>
                  <a:latin typeface="Corbel"/>
                  <a:cs typeface="Corbel"/>
                </a:rPr>
                <a:t> </a:t>
              </a:r>
              <a:r>
                <a:rPr lang="en-US" i="1" dirty="0" err="1">
                  <a:solidFill>
                    <a:schemeClr val="tx1">
                      <a:lumMod val="65000"/>
                      <a:lumOff val="35000"/>
                    </a:schemeClr>
                  </a:solidFill>
                  <a:latin typeface="Corbel"/>
                  <a:cs typeface="Corbel"/>
                </a:rPr>
                <a:t>eslovaca</a:t>
              </a:r>
              <a:r>
                <a:rPr lang="en-US" i="1" dirty="0">
                  <a:solidFill>
                    <a:schemeClr val="tx1">
                      <a:lumMod val="65000"/>
                      <a:lumOff val="35000"/>
                    </a:schemeClr>
                  </a:solidFill>
                  <a:latin typeface="Corbel"/>
                  <a:cs typeface="Corbel"/>
                </a:rPr>
                <a:t>             </a:t>
              </a:r>
              <a:r>
                <a:rPr lang="en-US" i="1" dirty="0" err="1">
                  <a:solidFill>
                    <a:schemeClr val="tx1">
                      <a:lumMod val="65000"/>
                      <a:lumOff val="35000"/>
                    </a:schemeClr>
                  </a:solidFill>
                  <a:latin typeface="Corbel"/>
                  <a:cs typeface="Corbel"/>
                </a:rPr>
                <a:t>slovak</a:t>
              </a:r>
              <a:r>
                <a:rPr lang="en-US" i="1" dirty="0">
                  <a:solidFill>
                    <a:schemeClr val="tx1">
                      <a:lumMod val="65000"/>
                      <a:lumOff val="35000"/>
                    </a:schemeClr>
                  </a:solidFill>
                  <a:latin typeface="Corbel"/>
                  <a:cs typeface="Corbel"/>
                </a:rPr>
                <a:t> air force</a:t>
              </a:r>
            </a:p>
          </p:txBody>
        </p:sp>
        <p:cxnSp>
          <p:nvCxnSpPr>
            <p:cNvPr id="7" name="Straight Arrow Connector 6"/>
            <p:cNvCxnSpPr/>
            <p:nvPr/>
          </p:nvCxnSpPr>
          <p:spPr>
            <a:xfrm>
              <a:off x="7150545" y="2977588"/>
              <a:ext cx="342455" cy="0"/>
            </a:xfrm>
            <a:prstGeom prst="straightConnector1">
              <a:avLst/>
            </a:prstGeom>
            <a:ln w="12700">
              <a:solidFill>
                <a:schemeClr val="tx2">
                  <a:lumMod val="65000"/>
                  <a:lumOff val="35000"/>
                </a:schemeClr>
              </a:solidFill>
              <a:tailEnd type="arrow"/>
            </a:ln>
            <a:effectLst/>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7150545" y="2685488"/>
              <a:ext cx="342455" cy="0"/>
            </a:xfrm>
            <a:prstGeom prst="straightConnector1">
              <a:avLst/>
            </a:prstGeom>
            <a:ln w="12700">
              <a:solidFill>
                <a:schemeClr val="tx2">
                  <a:lumMod val="65000"/>
                  <a:lumOff val="35000"/>
                </a:schemeClr>
              </a:solidFill>
              <a:tailEnd type="arrow"/>
            </a:ln>
            <a:effectLst/>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7150545" y="3231588"/>
              <a:ext cx="342455" cy="0"/>
            </a:xfrm>
            <a:prstGeom prst="straightConnector1">
              <a:avLst/>
            </a:prstGeom>
            <a:ln w="12700">
              <a:solidFill>
                <a:schemeClr val="tx2">
                  <a:lumMod val="65000"/>
                  <a:lumOff val="35000"/>
                </a:schemeClr>
              </a:solidFill>
              <a:tailEnd type="arrow"/>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7542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2-14 at 2.55.5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76500" y="1806226"/>
            <a:ext cx="6667500" cy="1087659"/>
          </a:xfrm>
          <a:prstGeom prst="rect">
            <a:avLst/>
          </a:prstGeom>
        </p:spPr>
      </p:pic>
      <p:sp>
        <p:nvSpPr>
          <p:cNvPr id="7" name="Content Placeholder 2"/>
          <p:cNvSpPr>
            <a:spLocks noGrp="1"/>
          </p:cNvSpPr>
          <p:nvPr>
            <p:ph idx="1"/>
          </p:nvPr>
        </p:nvSpPr>
        <p:spPr>
          <a:xfrm>
            <a:off x="1981200" y="1397001"/>
            <a:ext cx="8229600" cy="4317999"/>
          </a:xfrm>
        </p:spPr>
        <p:txBody>
          <a:bodyPr/>
          <a:lstStyle/>
          <a:p>
            <a:pPr marL="0" indent="0">
              <a:buNone/>
            </a:pPr>
            <a:r>
              <a:rPr lang="en-US" sz="2000" dirty="0"/>
              <a:t>Given a foreign-English title pair </a:t>
            </a:r>
            <a:r>
              <a:rPr lang="en-US" sz="2000" dirty="0">
                <a:latin typeface="Times New Roman"/>
                <a:cs typeface="Times New Roman"/>
              </a:rPr>
              <a:t>(</a:t>
            </a:r>
            <a:r>
              <a:rPr lang="en-US" sz="2000" i="1" dirty="0">
                <a:latin typeface="Times New Roman"/>
                <a:cs typeface="Times New Roman"/>
              </a:rPr>
              <a:t>F, E</a:t>
            </a:r>
            <a:r>
              <a:rPr lang="en-US" sz="2000" dirty="0">
                <a:latin typeface="Times New Roman"/>
                <a:cs typeface="Times New Roman"/>
              </a:rPr>
              <a:t>)</a:t>
            </a:r>
          </a:p>
          <a:p>
            <a:pPr marL="0" indent="0">
              <a:buNone/>
            </a:pPr>
            <a:endParaRPr lang="en-US" sz="2000" dirty="0">
              <a:latin typeface="Times New Roman"/>
              <a:cs typeface="Times New Roman"/>
            </a:endParaRPr>
          </a:p>
          <a:p>
            <a:pPr marL="0" indent="0">
              <a:buNone/>
            </a:pPr>
            <a:endParaRPr lang="en-US" sz="2600" dirty="0">
              <a:latin typeface="Times New Roman"/>
              <a:cs typeface="Times New Roman"/>
            </a:endParaRPr>
          </a:p>
          <a:p>
            <a:pPr lvl="2"/>
            <a:r>
              <a:rPr lang="en-US" i="1" dirty="0">
                <a:latin typeface="Times New Roman"/>
                <a:cs typeface="Times New Roman"/>
              </a:rPr>
              <a:t>A</a:t>
            </a:r>
            <a:r>
              <a:rPr lang="en-US" dirty="0"/>
              <a:t>: word alignment</a:t>
            </a:r>
          </a:p>
          <a:p>
            <a:pPr lvl="2"/>
            <a:r>
              <a:rPr lang="en-US" i="1" dirty="0" err="1">
                <a:latin typeface="Times New Roman"/>
                <a:cs typeface="Times New Roman"/>
              </a:rPr>
              <a:t>a</a:t>
            </a:r>
            <a:r>
              <a:rPr lang="en-US" i="1" baseline="-25000" dirty="0" err="1">
                <a:latin typeface="Times New Roman"/>
                <a:cs typeface="Times New Roman"/>
              </a:rPr>
              <a:t>A</a:t>
            </a:r>
            <a:r>
              <a:rPr lang="en-US" dirty="0"/>
              <a:t>: sub-word alignment</a:t>
            </a:r>
          </a:p>
          <a:p>
            <a:pPr lvl="2"/>
            <a:r>
              <a:rPr lang="en-US" dirty="0"/>
              <a:t>m: # of words in F</a:t>
            </a:r>
          </a:p>
          <a:p>
            <a:pPr marL="0" indent="0">
              <a:buNone/>
            </a:pPr>
            <a:endParaRPr lang="en-US" sz="2000" dirty="0"/>
          </a:p>
          <a:p>
            <a:pPr marL="0" indent="0">
              <a:buNone/>
            </a:pPr>
            <a:r>
              <a:rPr lang="en-US" sz="2000" b="1" dirty="0">
                <a:solidFill>
                  <a:srgbClr val="3366FF"/>
                </a:solidFill>
              </a:rPr>
              <a:t>Example: </a:t>
            </a:r>
            <a:r>
              <a:rPr lang="en-US" sz="2000" b="1" i="1" dirty="0">
                <a:solidFill>
                  <a:srgbClr val="3366FF"/>
                </a:solidFill>
                <a:latin typeface="Times New Roman"/>
                <a:cs typeface="Times New Roman"/>
              </a:rPr>
              <a:t>(F, E)</a:t>
            </a:r>
            <a:r>
              <a:rPr lang="en-US" sz="2000" b="1" i="1" dirty="0">
                <a:solidFill>
                  <a:srgbClr val="3366FF"/>
                </a:solidFill>
              </a:rPr>
              <a:t> = (</a:t>
            </a:r>
            <a:r>
              <a:rPr lang="en-US" sz="2000" b="1" i="1" dirty="0" err="1">
                <a:solidFill>
                  <a:srgbClr val="3366FF"/>
                </a:solidFill>
              </a:rPr>
              <a:t>universidad</a:t>
            </a:r>
            <a:r>
              <a:rPr lang="en-US" sz="2000" b="1" i="1" dirty="0">
                <a:solidFill>
                  <a:srgbClr val="3366FF"/>
                </a:solidFill>
              </a:rPr>
              <a:t> de </a:t>
            </a:r>
            <a:r>
              <a:rPr lang="en-US" sz="2000" b="1" i="1" dirty="0" err="1">
                <a:solidFill>
                  <a:srgbClr val="3366FF"/>
                </a:solidFill>
              </a:rPr>
              <a:t>keiō</a:t>
            </a:r>
            <a:r>
              <a:rPr lang="en-US" sz="2000" b="1" i="1" dirty="0">
                <a:solidFill>
                  <a:srgbClr val="3366FF"/>
                </a:solidFill>
              </a:rPr>
              <a:t>, </a:t>
            </a:r>
            <a:r>
              <a:rPr lang="en-US" sz="2000" b="1" i="1" dirty="0" err="1">
                <a:solidFill>
                  <a:srgbClr val="3366FF"/>
                </a:solidFill>
                <a:sym typeface="Wingdings"/>
              </a:rPr>
              <a:t>keio</a:t>
            </a:r>
            <a:r>
              <a:rPr lang="en-US" sz="2000" b="1" i="1" dirty="0">
                <a:solidFill>
                  <a:srgbClr val="3366FF"/>
                </a:solidFill>
                <a:sym typeface="Wingdings"/>
              </a:rPr>
              <a:t> university</a:t>
            </a:r>
            <a:r>
              <a:rPr lang="en-US" sz="2000" b="1" i="1" dirty="0">
                <a:solidFill>
                  <a:srgbClr val="3366FF"/>
                </a:solidFill>
              </a:rPr>
              <a:t>)</a:t>
            </a:r>
          </a:p>
          <a:p>
            <a:pPr marL="0" indent="0">
              <a:buNone/>
            </a:pPr>
            <a:r>
              <a:rPr lang="en-US" sz="2000" i="1" dirty="0">
                <a:solidFill>
                  <a:srgbClr val="3366FF"/>
                </a:solidFill>
              </a:rPr>
              <a:t> </a:t>
            </a:r>
            <a:r>
              <a:rPr lang="en-US" sz="2000" i="1" dirty="0"/>
              <a:t>              </a:t>
            </a:r>
            <a:r>
              <a:rPr lang="en-US" sz="1800" i="1" dirty="0" err="1"/>
              <a:t>univer-sidad</a:t>
            </a:r>
            <a:r>
              <a:rPr lang="en-US" sz="1800" i="1" dirty="0"/>
              <a:t> de </a:t>
            </a:r>
            <a:r>
              <a:rPr lang="en-US" sz="1800" i="1" dirty="0" err="1"/>
              <a:t>ke-iō</a:t>
            </a:r>
            <a:endParaRPr lang="en-US" sz="1800" i="1" dirty="0">
              <a:solidFill>
                <a:srgbClr val="FF0000"/>
              </a:solidFill>
            </a:endParaRPr>
          </a:p>
          <a:p>
            <a:pPr marL="457200" lvl="1" indent="0">
              <a:buNone/>
            </a:pPr>
            <a:r>
              <a:rPr lang="en-US" sz="1800" i="1" dirty="0">
                <a:sym typeface="Wingdings"/>
              </a:rPr>
              <a:t>P</a:t>
            </a:r>
            <a:r>
              <a:rPr lang="en-US" sz="1800" dirty="0">
                <a:sym typeface="Wingdings"/>
              </a:rPr>
              <a:t>(                                               )</a:t>
            </a:r>
          </a:p>
          <a:p>
            <a:pPr marL="457200" lvl="1" indent="0">
              <a:buNone/>
            </a:pPr>
            <a:r>
              <a:rPr lang="en-US" sz="1800" i="1" dirty="0">
                <a:sym typeface="Wingdings"/>
              </a:rPr>
              <a:t>       </a:t>
            </a:r>
            <a:r>
              <a:rPr lang="en-US" sz="1800" i="1" dirty="0" err="1">
                <a:sym typeface="Wingdings"/>
              </a:rPr>
              <a:t>ke-io</a:t>
            </a:r>
            <a:r>
              <a:rPr lang="en-US" sz="1800" i="1" dirty="0">
                <a:sym typeface="Wingdings"/>
              </a:rPr>
              <a:t> </a:t>
            </a:r>
            <a:r>
              <a:rPr lang="en-US" sz="1800" i="1" dirty="0" err="1">
                <a:sym typeface="Wingdings"/>
              </a:rPr>
              <a:t>univer-sity</a:t>
            </a:r>
            <a:endParaRPr lang="en-US" sz="1800" i="1" dirty="0">
              <a:solidFill>
                <a:srgbClr val="3366FF"/>
              </a:solidFill>
            </a:endParaRPr>
          </a:p>
          <a:p>
            <a:pPr marL="457200" lvl="1" indent="0">
              <a:buNone/>
            </a:pPr>
            <a:endParaRPr lang="en-US" sz="1800" dirty="0"/>
          </a:p>
          <a:p>
            <a:pPr marL="457200" lvl="1" indent="0">
              <a:buNone/>
            </a:pPr>
            <a:r>
              <a:rPr lang="en-US" sz="1800" dirty="0"/>
              <a:t>= </a:t>
            </a:r>
            <a:r>
              <a:rPr lang="en-US" sz="1800" i="1" dirty="0">
                <a:solidFill>
                  <a:srgbClr val="000000"/>
                </a:solidFill>
              </a:rPr>
              <a:t>P (                        ) P(</a:t>
            </a:r>
            <a:r>
              <a:rPr lang="en-US" sz="1800" i="1" dirty="0" err="1">
                <a:solidFill>
                  <a:srgbClr val="000000"/>
                </a:solidFill>
              </a:rPr>
              <a:t>ke</a:t>
            </a:r>
            <a:r>
              <a:rPr lang="en-US" sz="1800" i="1" dirty="0">
                <a:solidFill>
                  <a:srgbClr val="000000"/>
                </a:solidFill>
              </a:rPr>
              <a:t> | </a:t>
            </a:r>
            <a:r>
              <a:rPr lang="en-US" sz="1800" i="1" dirty="0" err="1">
                <a:solidFill>
                  <a:srgbClr val="000000"/>
                </a:solidFill>
              </a:rPr>
              <a:t>ke</a:t>
            </a:r>
            <a:r>
              <a:rPr lang="en-US" sz="1800" i="1" dirty="0">
                <a:solidFill>
                  <a:srgbClr val="000000"/>
                </a:solidFill>
              </a:rPr>
              <a:t>) P(</a:t>
            </a:r>
            <a:r>
              <a:rPr lang="en-US" sz="1800" i="1" dirty="0" err="1">
                <a:solidFill>
                  <a:srgbClr val="000000"/>
                </a:solidFill>
              </a:rPr>
              <a:t>i</a:t>
            </a:r>
            <a:r>
              <a:rPr lang="en-US" sz="1800" i="1" dirty="0" err="1"/>
              <a:t>ō</a:t>
            </a:r>
            <a:r>
              <a:rPr lang="en-US" sz="1800" i="1" dirty="0">
                <a:solidFill>
                  <a:srgbClr val="000000"/>
                </a:solidFill>
              </a:rPr>
              <a:t> | </a:t>
            </a:r>
            <a:r>
              <a:rPr lang="en-US" sz="1800" i="1" dirty="0" err="1">
                <a:solidFill>
                  <a:srgbClr val="000000"/>
                </a:solidFill>
              </a:rPr>
              <a:t>io</a:t>
            </a:r>
            <a:r>
              <a:rPr lang="en-US" sz="1800" i="1" dirty="0">
                <a:solidFill>
                  <a:srgbClr val="000000"/>
                </a:solidFill>
              </a:rPr>
              <a:t>) P(</a:t>
            </a:r>
            <a:r>
              <a:rPr lang="en-US" sz="1800" i="1" dirty="0" err="1"/>
              <a:t>univer</a:t>
            </a:r>
            <a:r>
              <a:rPr lang="en-US" sz="1800" i="1" dirty="0"/>
              <a:t> | </a:t>
            </a:r>
            <a:r>
              <a:rPr lang="en-US" sz="1800" i="1" dirty="0" err="1"/>
              <a:t>univer</a:t>
            </a:r>
            <a:r>
              <a:rPr lang="en-US" sz="1800" i="1" dirty="0"/>
              <a:t>) P(</a:t>
            </a:r>
            <a:r>
              <a:rPr lang="en-US" sz="1800" i="1" dirty="0" err="1"/>
              <a:t>sidad</a:t>
            </a:r>
            <a:r>
              <a:rPr lang="en-US" sz="1800" i="1" dirty="0"/>
              <a:t> | </a:t>
            </a:r>
            <a:r>
              <a:rPr lang="en-US" sz="1800" i="1" dirty="0" err="1"/>
              <a:t>si</a:t>
            </a:r>
            <a:r>
              <a:rPr lang="en-US" sz="1800" i="1" dirty="0" err="1">
                <a:sym typeface="Wingdings"/>
              </a:rPr>
              <a:t>ty</a:t>
            </a:r>
            <a:r>
              <a:rPr lang="en-US" sz="1800" i="1" dirty="0">
                <a:sym typeface="Wingdings"/>
              </a:rPr>
              <a:t>)</a:t>
            </a:r>
            <a:endParaRPr lang="en-US" sz="1800" i="1" dirty="0"/>
          </a:p>
          <a:p>
            <a:pPr marL="457200" lvl="1" indent="0">
              <a:buNone/>
            </a:pPr>
            <a:endParaRPr lang="en-US" sz="1800" dirty="0"/>
          </a:p>
        </p:txBody>
      </p:sp>
      <p:sp>
        <p:nvSpPr>
          <p:cNvPr id="2" name="Title 1"/>
          <p:cNvSpPr>
            <a:spLocks noGrp="1"/>
          </p:cNvSpPr>
          <p:nvPr>
            <p:ph type="title"/>
          </p:nvPr>
        </p:nvSpPr>
        <p:spPr/>
        <p:txBody>
          <a:bodyPr/>
          <a:lstStyle/>
          <a:p>
            <a:r>
              <a:rPr lang="en-US" dirty="0"/>
              <a:t>Name Translation Model</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103</a:t>
            </a:fld>
            <a:endParaRPr lang="en-US" altLang="zh-TW" dirty="0"/>
          </a:p>
        </p:txBody>
      </p:sp>
      <p:cxnSp>
        <p:nvCxnSpPr>
          <p:cNvPr id="9" name="Shape 60"/>
          <p:cNvCxnSpPr/>
          <p:nvPr/>
        </p:nvCxnSpPr>
        <p:spPr>
          <a:xfrm flipH="1">
            <a:off x="3111500" y="4780370"/>
            <a:ext cx="1498600" cy="418841"/>
          </a:xfrm>
          <a:prstGeom prst="straightConnector1">
            <a:avLst/>
          </a:prstGeom>
          <a:noFill/>
          <a:ln w="9525" cap="flat" cmpd="sng">
            <a:solidFill>
              <a:schemeClr val="tx1"/>
            </a:solidFill>
            <a:prstDash val="solid"/>
            <a:round/>
            <a:headEnd type="none" w="lg" len="lg"/>
            <a:tailEnd type="triangle" w="lg" len="lg"/>
          </a:ln>
        </p:spPr>
      </p:cxnSp>
      <p:cxnSp>
        <p:nvCxnSpPr>
          <p:cNvPr id="10" name="Shape 60"/>
          <p:cNvCxnSpPr/>
          <p:nvPr/>
        </p:nvCxnSpPr>
        <p:spPr>
          <a:xfrm>
            <a:off x="3305608" y="4780370"/>
            <a:ext cx="694893" cy="418841"/>
          </a:xfrm>
          <a:prstGeom prst="straightConnector1">
            <a:avLst/>
          </a:prstGeom>
          <a:noFill/>
          <a:ln w="9525" cap="flat" cmpd="sng">
            <a:solidFill>
              <a:schemeClr val="tx1"/>
            </a:solidFill>
            <a:prstDash val="solid"/>
            <a:round/>
            <a:headEnd type="none" w="lg" len="lg"/>
            <a:tailEnd type="triangle" w="lg" len="lg"/>
          </a:ln>
        </p:spPr>
      </p:cxnSp>
      <p:grpSp>
        <p:nvGrpSpPr>
          <p:cNvPr id="28" name="Group 27"/>
          <p:cNvGrpSpPr/>
          <p:nvPr/>
        </p:nvGrpSpPr>
        <p:grpSpPr>
          <a:xfrm>
            <a:off x="3065687" y="5810292"/>
            <a:ext cx="1041400" cy="292100"/>
            <a:chOff x="1193800" y="4496059"/>
            <a:chExt cx="1498600" cy="418841"/>
          </a:xfrm>
        </p:grpSpPr>
        <p:cxnSp>
          <p:nvCxnSpPr>
            <p:cNvPr id="26" name="Shape 60"/>
            <p:cNvCxnSpPr/>
            <p:nvPr/>
          </p:nvCxnSpPr>
          <p:spPr>
            <a:xfrm flipH="1">
              <a:off x="1193800" y="4496059"/>
              <a:ext cx="1498600" cy="418841"/>
            </a:xfrm>
            <a:prstGeom prst="straightConnector1">
              <a:avLst/>
            </a:prstGeom>
            <a:noFill/>
            <a:ln w="9525" cap="flat" cmpd="sng">
              <a:solidFill>
                <a:schemeClr val="tx1"/>
              </a:solidFill>
              <a:prstDash val="solid"/>
              <a:round/>
              <a:headEnd type="none" w="lg" len="lg"/>
              <a:tailEnd type="triangle" w="lg" len="lg"/>
            </a:ln>
          </p:spPr>
        </p:cxnSp>
        <p:cxnSp>
          <p:nvCxnSpPr>
            <p:cNvPr id="27" name="Shape 60"/>
            <p:cNvCxnSpPr/>
            <p:nvPr/>
          </p:nvCxnSpPr>
          <p:spPr>
            <a:xfrm>
              <a:off x="1692432" y="4496059"/>
              <a:ext cx="530068" cy="418841"/>
            </a:xfrm>
            <a:prstGeom prst="straightConnector1">
              <a:avLst/>
            </a:prstGeom>
            <a:noFill/>
            <a:ln w="9525" cap="flat" cmpd="sng">
              <a:solidFill>
                <a:schemeClr val="tx1"/>
              </a:solidFill>
              <a:prstDash val="solid"/>
              <a:round/>
              <a:headEnd type="none" w="lg" len="lg"/>
              <a:tailEnd type="triangle" w="lg" len="lg"/>
            </a:ln>
          </p:spPr>
        </p:cxnSp>
      </p:grpSp>
    </p:spTree>
    <p:extLst>
      <p:ext uri="{BB962C8B-B14F-4D97-AF65-F5344CB8AC3E}">
        <p14:creationId xmlns:p14="http://schemas.microsoft.com/office/powerpoint/2010/main" val="47672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a:t>
            </a:r>
          </a:p>
        </p:txBody>
      </p:sp>
      <p:sp>
        <p:nvSpPr>
          <p:cNvPr id="3" name="Content Placeholder 2"/>
          <p:cNvSpPr>
            <a:spLocks noGrp="1"/>
          </p:cNvSpPr>
          <p:nvPr>
            <p:ph idx="1"/>
          </p:nvPr>
        </p:nvSpPr>
        <p:spPr/>
        <p:txBody>
          <a:bodyPr/>
          <a:lstStyle/>
          <a:p>
            <a:r>
              <a:rPr lang="en-US" sz="2000" dirty="0">
                <a:latin typeface="Avenir Book"/>
                <a:cs typeface="Avenir Book"/>
              </a:rPr>
              <a:t>6</a:t>
            </a:r>
            <a:r>
              <a:rPr lang="en-US" sz="2000" dirty="0"/>
              <a:t> other approaches</a:t>
            </a:r>
          </a:p>
          <a:p>
            <a:pPr lvl="1"/>
            <a:r>
              <a:rPr lang="en-US" dirty="0">
                <a:latin typeface="Avenir Book"/>
                <a:cs typeface="Avenir Book"/>
              </a:rPr>
              <a:t>4</a:t>
            </a:r>
            <a:r>
              <a:rPr lang="en-US" dirty="0"/>
              <a:t> traditional transliteration model </a:t>
            </a:r>
            <a:r>
              <a:rPr lang="en-US" sz="1600" dirty="0">
                <a:latin typeface="Avenir Book"/>
                <a:cs typeface="Avenir Book"/>
              </a:rPr>
              <a:t>[</a:t>
            </a:r>
            <a:r>
              <a:rPr lang="en-US" sz="1600" dirty="0" err="1">
                <a:latin typeface="Avenir Book"/>
                <a:cs typeface="Avenir Book"/>
              </a:rPr>
              <a:t>Jiampojamarn</a:t>
            </a:r>
            <a:r>
              <a:rPr lang="en-US" sz="1600" dirty="0">
                <a:latin typeface="Avenir Book"/>
                <a:cs typeface="Avenir Book"/>
              </a:rPr>
              <a:t> et al., 2008, </a:t>
            </a:r>
            <a:r>
              <a:rPr lang="en-US" sz="1600" dirty="0" err="1">
                <a:latin typeface="Avenir Book"/>
                <a:cs typeface="Avenir Book"/>
              </a:rPr>
              <a:t>Bisani</a:t>
            </a:r>
            <a:r>
              <a:rPr lang="en-US" sz="1600" dirty="0">
                <a:latin typeface="Avenir Book"/>
                <a:cs typeface="Avenir Book"/>
              </a:rPr>
              <a:t> and Ney, 2008, </a:t>
            </a:r>
            <a:r>
              <a:rPr lang="en-US" sz="1600" dirty="0" err="1">
                <a:latin typeface="Avenir Book"/>
                <a:cs typeface="Avenir Book"/>
              </a:rPr>
              <a:t>Pasternack</a:t>
            </a:r>
            <a:r>
              <a:rPr lang="en-US" sz="1600" dirty="0">
                <a:latin typeface="Avenir Book"/>
                <a:cs typeface="Avenir Book"/>
              </a:rPr>
              <a:t> and Roth, 2009, Liu et al., 2016]</a:t>
            </a:r>
            <a:endParaRPr lang="en-US" dirty="0">
              <a:latin typeface="Avenir Book"/>
              <a:cs typeface="Avenir Book"/>
            </a:endParaRPr>
          </a:p>
          <a:p>
            <a:pPr lvl="2"/>
            <a:r>
              <a:rPr lang="en-US" dirty="0"/>
              <a:t>Word alignment as preprocessing</a:t>
            </a:r>
          </a:p>
          <a:p>
            <a:pPr lvl="2"/>
            <a:r>
              <a:rPr lang="en-US" dirty="0"/>
              <a:t>LM reordering</a:t>
            </a:r>
          </a:p>
          <a:p>
            <a:pPr lvl="1"/>
            <a:r>
              <a:rPr lang="en-US" dirty="0">
                <a:latin typeface="Avenir Book"/>
                <a:cs typeface="Avenir Book"/>
              </a:rPr>
              <a:t>2</a:t>
            </a:r>
            <a:r>
              <a:rPr lang="en-US" dirty="0"/>
              <a:t> character-based NMT models </a:t>
            </a:r>
            <a:r>
              <a:rPr lang="en-US" sz="1600" dirty="0">
                <a:latin typeface="Avenir Book"/>
                <a:cs typeface="Avenir Book"/>
              </a:rPr>
              <a:t>[Chung et al., 2016, Lee et al., 2016]</a:t>
            </a:r>
            <a:endParaRPr lang="en-US" dirty="0">
              <a:latin typeface="Avenir Book"/>
              <a:cs typeface="Avenir Book"/>
            </a:endParaRPr>
          </a:p>
          <a:p>
            <a:r>
              <a:rPr lang="en-US" sz="2000" dirty="0">
                <a:latin typeface="Avenir Book"/>
                <a:cs typeface="Avenir Book"/>
              </a:rPr>
              <a:t>9</a:t>
            </a:r>
            <a:r>
              <a:rPr lang="en-US" sz="2000" dirty="0"/>
              <a:t> languages </a:t>
            </a:r>
          </a:p>
          <a:p>
            <a:pPr lvl="1"/>
            <a:r>
              <a:rPr lang="en-US" dirty="0"/>
              <a:t>Spanish, German, Turkish, Tagalog, Bengali, French, Italian, Hebrew, Arabic</a:t>
            </a:r>
          </a:p>
          <a:p>
            <a:pPr marL="457200" lvl="1" indent="0">
              <a:buNone/>
            </a:pPr>
            <a:endParaRPr lang="en-US" dirty="0"/>
          </a:p>
          <a:p>
            <a:r>
              <a:rPr lang="en-US" sz="2000" dirty="0"/>
              <a:t>All models are trained on the same training data</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104</a:t>
            </a:fld>
            <a:endParaRPr lang="en-US" altLang="zh-TW" dirty="0"/>
          </a:p>
        </p:txBody>
      </p:sp>
    </p:spTree>
    <p:extLst>
      <p:ext uri="{BB962C8B-B14F-4D97-AF65-F5344CB8AC3E}">
        <p14:creationId xmlns:p14="http://schemas.microsoft.com/office/powerpoint/2010/main" val="38024658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 Generation Performance</a:t>
            </a:r>
          </a:p>
        </p:txBody>
      </p:sp>
      <p:sp>
        <p:nvSpPr>
          <p:cNvPr id="3" name="Content Placeholder 2"/>
          <p:cNvSpPr>
            <a:spLocks noGrp="1"/>
          </p:cNvSpPr>
          <p:nvPr>
            <p:ph idx="1"/>
          </p:nvPr>
        </p:nvSpPr>
        <p:spPr/>
        <p:txBody>
          <a:bodyPr/>
          <a:lstStyle/>
          <a:p>
            <a:r>
              <a:rPr lang="en-US" sz="2000" dirty="0"/>
              <a:t>Percentage of mentions that have gold title in the candidate set</a:t>
            </a:r>
          </a:p>
          <a:p>
            <a:r>
              <a:rPr lang="en-US" sz="2000" dirty="0"/>
              <a:t>Average of </a:t>
            </a:r>
            <a:r>
              <a:rPr lang="en-US" sz="2000" dirty="0">
                <a:latin typeface="Avenir Book"/>
                <a:cs typeface="Avenir Book"/>
              </a:rPr>
              <a:t>9</a:t>
            </a:r>
            <a:r>
              <a:rPr lang="en-US" sz="2000" dirty="0"/>
              <a:t> languages</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sz="2000" dirty="0"/>
          </a:p>
        </p:txBody>
      </p:sp>
      <p:sp>
        <p:nvSpPr>
          <p:cNvPr id="4" name="Slide Number Placeholder 3"/>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2158A-1198-49B0-A2A2-00E3C3C7211D}"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altLang="zh-TW"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graphicFrame>
        <p:nvGraphicFramePr>
          <p:cNvPr id="6" name="Chart 5"/>
          <p:cNvGraphicFramePr>
            <a:graphicFrameLocks/>
          </p:cNvGraphicFramePr>
          <p:nvPr>
            <p:extLst/>
          </p:nvPr>
        </p:nvGraphicFramePr>
        <p:xfrm>
          <a:off x="1981200" y="2095500"/>
          <a:ext cx="8534400" cy="23368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703960" y="4305301"/>
            <a:ext cx="63627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80"/>
                </a:solidFill>
                <a:effectLst/>
                <a:uLnTx/>
                <a:uFillTx/>
                <a:latin typeface="Calibri"/>
                <a:ea typeface="+mn-ea"/>
                <a:cs typeface="Arial"/>
              </a:rPr>
              <a:t>NMT-char    NMT-</a:t>
            </a:r>
            <a:r>
              <a:rPr kumimoji="0" lang="en-US" sz="1600" b="0" i="0" u="none" strike="noStrike" kern="1200" cap="none" spc="0" normalizeH="0" baseline="0" noProof="0" dirty="0" err="1">
                <a:ln>
                  <a:noFill/>
                </a:ln>
                <a:solidFill>
                  <a:srgbClr val="000080"/>
                </a:solidFill>
                <a:effectLst/>
                <a:uLnTx/>
                <a:uFillTx/>
                <a:latin typeface="Calibri"/>
                <a:ea typeface="+mn-ea"/>
                <a:cs typeface="Arial"/>
              </a:rPr>
              <a:t>bpe</a:t>
            </a:r>
            <a:r>
              <a:rPr kumimoji="0" lang="en-US" sz="1600" b="0" i="0" u="none" strike="noStrike" kern="1200" cap="none" spc="0" normalizeH="0" baseline="0" noProof="0" dirty="0">
                <a:ln>
                  <a:noFill/>
                </a:ln>
                <a:solidFill>
                  <a:srgbClr val="000080"/>
                </a:solidFill>
                <a:effectLst/>
                <a:uLnTx/>
                <a:uFillTx/>
                <a:latin typeface="Calibri"/>
                <a:ea typeface="+mn-ea"/>
                <a:cs typeface="Arial"/>
              </a:rPr>
              <a:t>     JANUS     </a:t>
            </a:r>
            <a:r>
              <a:rPr kumimoji="0" lang="en-US" sz="1600" b="0" i="0" u="none" strike="noStrike" kern="1200" cap="none" spc="0" normalizeH="0" baseline="0" noProof="0" dirty="0" err="1">
                <a:ln>
                  <a:noFill/>
                </a:ln>
                <a:solidFill>
                  <a:srgbClr val="000080"/>
                </a:solidFill>
                <a:effectLst/>
                <a:uLnTx/>
                <a:uFillTx/>
                <a:latin typeface="Calibri"/>
                <a:ea typeface="+mn-ea"/>
                <a:cs typeface="Arial"/>
              </a:rPr>
              <a:t>DirecTL</a:t>
            </a:r>
            <a:r>
              <a:rPr kumimoji="0" lang="en-US" sz="1600" b="0" i="0" u="none" strike="noStrike" kern="1200" cap="none" spc="0" normalizeH="0" baseline="0" noProof="0" dirty="0">
                <a:ln>
                  <a:noFill/>
                </a:ln>
                <a:solidFill>
                  <a:srgbClr val="000080"/>
                </a:solidFill>
                <a:effectLst/>
                <a:uLnTx/>
                <a:uFillTx/>
                <a:latin typeface="Calibri"/>
                <a:ea typeface="+mn-ea"/>
                <a:cs typeface="Arial"/>
              </a:rPr>
              <a:t>+     Sequitur        P&amp;R          Ours</a:t>
            </a:r>
          </a:p>
        </p:txBody>
      </p:sp>
      <p:graphicFrame>
        <p:nvGraphicFramePr>
          <p:cNvPr id="8" name="Content Placeholder 3"/>
          <p:cNvGraphicFramePr>
            <a:graphicFrameLocks/>
          </p:cNvGraphicFramePr>
          <p:nvPr>
            <p:extLst/>
          </p:nvPr>
        </p:nvGraphicFramePr>
        <p:xfrm>
          <a:off x="3040912" y="4974974"/>
          <a:ext cx="5562600" cy="1463040"/>
        </p:xfrm>
        <a:graphic>
          <a:graphicData uri="http://schemas.openxmlformats.org/drawingml/2006/table">
            <a:tbl>
              <a:tblPr firstRow="1" bandRow="1"/>
              <a:tblGrid>
                <a:gridCol w="1219200">
                  <a:extLst>
                    <a:ext uri="{9D8B030D-6E8A-4147-A177-3AD203B41FA5}">
                      <a16:colId xmlns:a16="http://schemas.microsoft.com/office/drawing/2014/main" val="20000"/>
                    </a:ext>
                  </a:extLst>
                </a:gridCol>
                <a:gridCol w="2238632">
                  <a:extLst>
                    <a:ext uri="{9D8B030D-6E8A-4147-A177-3AD203B41FA5}">
                      <a16:colId xmlns:a16="http://schemas.microsoft.com/office/drawing/2014/main" val="20001"/>
                    </a:ext>
                  </a:extLst>
                </a:gridCol>
                <a:gridCol w="2104768">
                  <a:extLst>
                    <a:ext uri="{9D8B030D-6E8A-4147-A177-3AD203B41FA5}">
                      <a16:colId xmlns:a16="http://schemas.microsoft.com/office/drawing/2014/main" val="20002"/>
                    </a:ext>
                  </a:extLst>
                </a:gridCol>
              </a:tblGrid>
              <a:tr h="29718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endParaRPr lang="en-US" sz="1800" b="0" i="0" dirty="0">
                        <a:solidFill>
                          <a:sysClr val="windowText" lastClr="000000"/>
                        </a:solidFill>
                        <a:latin typeface="Corbel"/>
                        <a:cs typeface="Corbel"/>
                      </a:endParaRP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9900">
                        <a:lumMod val="20000"/>
                        <a:lumOff val="80000"/>
                      </a:srgb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800" b="0" i="0" dirty="0">
                          <a:solidFill>
                            <a:sysClr val="windowText" lastClr="000000"/>
                          </a:solidFill>
                          <a:latin typeface="Corbel"/>
                          <a:cs typeface="Corbel"/>
                        </a:rPr>
                        <a:t>Current upper bound</a:t>
                      </a: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9900">
                        <a:lumMod val="20000"/>
                        <a:lumOff val="80000"/>
                      </a:srgb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800" b="0" i="0" dirty="0">
                          <a:solidFill>
                            <a:sysClr val="windowText" lastClr="000000"/>
                          </a:solidFill>
                          <a:latin typeface="Corbel"/>
                          <a:cs typeface="Corbel"/>
                        </a:rPr>
                        <a:t>Proposed</a:t>
                      </a:r>
                      <a:r>
                        <a:rPr lang="en-US" sz="1800" b="0" i="0" baseline="0" dirty="0">
                          <a:solidFill>
                            <a:sysClr val="windowText" lastClr="000000"/>
                          </a:solidFill>
                          <a:latin typeface="Corbel"/>
                          <a:cs typeface="Corbel"/>
                        </a:rPr>
                        <a:t> method</a:t>
                      </a:r>
                      <a:endParaRPr lang="en-US" sz="1800" b="0" i="0" dirty="0">
                        <a:solidFill>
                          <a:sysClr val="windowText" lastClr="000000"/>
                        </a:solidFill>
                        <a:latin typeface="Corbel"/>
                        <a:cs typeface="Corbel"/>
                      </a:endParaRP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9900">
                        <a:lumMod val="20000"/>
                        <a:lumOff val="80000"/>
                      </a:srgbClr>
                    </a:solidFill>
                  </a:tcPr>
                </a:tc>
                <a:extLst>
                  <a:ext uri="{0D108BD9-81ED-4DB2-BD59-A6C34878D82A}">
                    <a16:rowId xmlns:a16="http://schemas.microsoft.com/office/drawing/2014/main" val="10000"/>
                  </a:ext>
                </a:extLst>
              </a:tr>
              <a:tr h="297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0" dirty="0">
                          <a:solidFill>
                            <a:srgbClr val="000080"/>
                          </a:solidFill>
                          <a:latin typeface="Corbel"/>
                          <a:cs typeface="Corbel"/>
                        </a:rPr>
                        <a:t>Spanish</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dirty="0">
                          <a:solidFill>
                            <a:srgbClr val="000080"/>
                          </a:solidFill>
                          <a:latin typeface="Avenir Light"/>
                          <a:cs typeface="Avenir Light"/>
                        </a:rPr>
                        <a:t>40.44%</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dirty="0">
                          <a:solidFill>
                            <a:srgbClr val="000080"/>
                          </a:solidFill>
                          <a:latin typeface="Avenir Light"/>
                          <a:cs typeface="Avenir Light"/>
                        </a:rPr>
                        <a:t>64.62%</a:t>
                      </a: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97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0" dirty="0">
                          <a:solidFill>
                            <a:srgbClr val="000080"/>
                          </a:solidFill>
                          <a:latin typeface="Corbel"/>
                          <a:cs typeface="Corbel"/>
                        </a:rPr>
                        <a:t>Bengali</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dirty="0">
                          <a:solidFill>
                            <a:srgbClr val="000080"/>
                          </a:solidFill>
                          <a:latin typeface="Avenir Light"/>
                          <a:cs typeface="Avenir Light"/>
                        </a:rPr>
                        <a:t>20.82%</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b="0" i="0" dirty="0">
                          <a:solidFill>
                            <a:srgbClr val="000080"/>
                          </a:solidFill>
                          <a:latin typeface="Avenir Light"/>
                          <a:cs typeface="Avenir Light"/>
                        </a:rPr>
                        <a:t>65.18%</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971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0" dirty="0">
                          <a:solidFill>
                            <a:srgbClr val="000080"/>
                          </a:solidFill>
                          <a:latin typeface="Corbel"/>
                          <a:cs typeface="Corbel"/>
                        </a:rPr>
                        <a:t>Tagalog</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sz="1600" b="1" i="0" dirty="0">
                          <a:solidFill>
                            <a:srgbClr val="000080"/>
                          </a:solidFill>
                          <a:latin typeface="Avenir Light"/>
                          <a:cs typeface="Avenir Light"/>
                        </a:rPr>
                        <a:t>16.23%</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sz="1600" b="1" i="0" dirty="0">
                          <a:solidFill>
                            <a:srgbClr val="000080"/>
                          </a:solidFill>
                          <a:latin typeface="Avenir Light"/>
                          <a:cs typeface="Avenir Light"/>
                        </a:rPr>
                        <a:t>73.23%</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340439742"/>
      </p:ext>
    </p:extLst>
  </p:cSld>
  <p:clrMapOvr>
    <a:masterClrMapping/>
  </p:clrMapOvr>
  <mc:AlternateContent xmlns:mc="http://schemas.openxmlformats.org/markup-compatibility/2006" xmlns:p14="http://schemas.microsoft.com/office/powerpoint/2010/main">
    <mc:Choice Requires="p14">
      <p:transition spd="slow" p14:dur="2000" advTm="59382"/>
    </mc:Choice>
    <mc:Fallback xmlns="">
      <p:transition spd="slow" advTm="59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00FF"/>
                </a:solidFill>
              </a:rPr>
              <a:t>Challenge: </a:t>
            </a:r>
            <a:r>
              <a:rPr lang="en-US" sz="2400" dirty="0"/>
              <a:t>Low-Resource Transliteration for Cross-lingual Entity Linking</a:t>
            </a:r>
          </a:p>
        </p:txBody>
      </p:sp>
      <p:sp>
        <p:nvSpPr>
          <p:cNvPr id="3" name="Content Placeholder 2"/>
          <p:cNvSpPr>
            <a:spLocks noGrp="1"/>
          </p:cNvSpPr>
          <p:nvPr>
            <p:ph idx="1"/>
          </p:nvPr>
        </p:nvSpPr>
        <p:spPr/>
        <p:txBody>
          <a:bodyPr/>
          <a:lstStyle/>
          <a:p>
            <a:r>
              <a:rPr lang="en-US" dirty="0"/>
              <a:t>Can we learn a good transliteration model from a low resource language to English with little training data?</a:t>
            </a:r>
          </a:p>
          <a:p>
            <a:endParaRPr lang="en-US" dirty="0"/>
          </a:p>
          <a:p>
            <a:r>
              <a:rPr lang="en-US" dirty="0"/>
              <a:t>Can we identify what kind of examples should we seek from native annotator?</a:t>
            </a:r>
          </a:p>
          <a:p>
            <a:endParaRPr lang="en-US" dirty="0"/>
          </a:p>
          <a:p>
            <a:r>
              <a:rPr lang="en-US" dirty="0"/>
              <a:t>How to correctly use the transliteration model for improving cross-lingual entity linking and vice versa?</a:t>
            </a:r>
          </a:p>
        </p:txBody>
      </p:sp>
      <p:sp>
        <p:nvSpPr>
          <p:cNvPr id="4" name="Slide Number Placeholder 3"/>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0657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24400"/>
            <a:ext cx="11769011" cy="533400"/>
          </a:xfrm>
        </p:spPr>
        <p:txBody>
          <a:bodyPr/>
          <a:lstStyle/>
          <a:p>
            <a:r>
              <a:rPr lang="en-US" dirty="0"/>
              <a:t>3. Computing Cross-Lingual Similarity </a:t>
            </a:r>
            <a:r>
              <a:rPr lang="en-US" sz="2000" dirty="0"/>
              <a:t>[Tsai and Roth, NAACL’16]</a:t>
            </a:r>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107</a:t>
            </a:fld>
            <a:endParaRPr lang="en-US" altLang="zh-TW" dirty="0"/>
          </a:p>
        </p:txBody>
      </p:sp>
      <p:sp>
        <p:nvSpPr>
          <p:cNvPr id="5" name="Content Placeholder 4"/>
          <p:cNvSpPr>
            <a:spLocks noGrp="1"/>
          </p:cNvSpPr>
          <p:nvPr>
            <p:ph idx="1"/>
          </p:nvPr>
        </p:nvSpPr>
        <p:spPr>
          <a:xfrm>
            <a:off x="1981200" y="914400"/>
            <a:ext cx="8372650" cy="4953000"/>
          </a:xfrm>
        </p:spPr>
        <p:txBody>
          <a:bodyPr/>
          <a:lstStyle/>
          <a:p>
            <a:r>
              <a:rPr lang="en-US" sz="2000" dirty="0"/>
              <a:t>Key Challenge</a:t>
            </a:r>
          </a:p>
          <a:p>
            <a:pPr lvl="1"/>
            <a:r>
              <a:rPr lang="en-US" sz="1800" dirty="0"/>
              <a:t>Similarity of non-English words and English Wikipedia titles</a:t>
            </a:r>
          </a:p>
          <a:p>
            <a:pPr lvl="1"/>
            <a:r>
              <a:rPr lang="en-US" sz="1800" dirty="0"/>
              <a:t>Relevance score of (foreign mention, English title candidate)</a:t>
            </a:r>
          </a:p>
          <a:p>
            <a:r>
              <a:rPr lang="en-US" sz="2000" dirty="0"/>
              <a:t>Our Solution</a:t>
            </a:r>
            <a:endParaRPr lang="en-US" sz="1800" dirty="0"/>
          </a:p>
          <a:p>
            <a:pPr lvl="1"/>
            <a:r>
              <a:rPr lang="en-US" sz="1800" dirty="0">
                <a:solidFill>
                  <a:srgbClr val="FF0000"/>
                </a:solidFill>
              </a:rPr>
              <a:t>Jointly embed words and titles of two languages in the same continuous vector space </a:t>
            </a:r>
            <a:r>
              <a:rPr lang="en-US" sz="1800" dirty="0"/>
              <a:t>(based on CCA; e.g., </a:t>
            </a:r>
            <a:r>
              <a:rPr lang="en-US" sz="1800" dirty="0" err="1"/>
              <a:t>Faruqui</a:t>
            </a:r>
            <a:r>
              <a:rPr lang="en-US" sz="1800" dirty="0"/>
              <a:t> and Dyer ‘14, Upadhyay et. al. ‘16)</a:t>
            </a:r>
          </a:p>
          <a:p>
            <a:pPr lvl="1"/>
            <a:r>
              <a:rPr lang="en-US" sz="1800" dirty="0">
                <a:solidFill>
                  <a:srgbClr val="003366"/>
                </a:solidFill>
              </a:rPr>
              <a:t>Instead of a dictionary, use the title mapping obtained from inter-language links</a:t>
            </a:r>
          </a:p>
          <a:p>
            <a:pPr lvl="1"/>
            <a:r>
              <a:rPr lang="en-US" sz="1800" dirty="0"/>
              <a:t>Used to augment the ranking model (only requires a Wikipedia dump)</a:t>
            </a:r>
          </a:p>
          <a:p>
            <a:endParaRPr lang="en-US" dirty="0"/>
          </a:p>
        </p:txBody>
      </p:sp>
      <p:sp>
        <p:nvSpPr>
          <p:cNvPr id="16" name="Line Callout 1 15"/>
          <p:cNvSpPr/>
          <p:nvPr/>
        </p:nvSpPr>
        <p:spPr>
          <a:xfrm>
            <a:off x="6241933" y="5085823"/>
            <a:ext cx="2134011" cy="1128446"/>
          </a:xfrm>
          <a:prstGeom prst="borderCallout1">
            <a:avLst>
              <a:gd name="adj1" fmla="val -64068"/>
              <a:gd name="adj2" fmla="val -101686"/>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600" i="1" dirty="0" err="1">
                <a:solidFill>
                  <a:schemeClr val="tx1"/>
                </a:solidFill>
                <a:latin typeface="Corbel"/>
                <a:cs typeface="Corbel"/>
              </a:rPr>
              <a:t>Donald_Trump</a:t>
            </a:r>
            <a:endParaRPr lang="en-US" sz="1600" i="1" dirty="0">
              <a:solidFill>
                <a:schemeClr val="tx1"/>
              </a:solidFill>
              <a:latin typeface="Corbel"/>
              <a:cs typeface="Corbel"/>
            </a:endParaRPr>
          </a:p>
          <a:p>
            <a:pPr defTabSz="1066800" fontAlgn="auto">
              <a:lnSpc>
                <a:spcPct val="60000"/>
              </a:lnSpc>
              <a:spcAft>
                <a:spcPct val="35000"/>
              </a:spcAft>
              <a:buClrTx/>
              <a:buSzTx/>
              <a:defRPr/>
            </a:pPr>
            <a:r>
              <a:rPr lang="en-US" sz="1600" i="1" dirty="0">
                <a:solidFill>
                  <a:schemeClr val="tx1"/>
                </a:solidFill>
                <a:uFill>
                  <a:solidFill>
                    <a:srgbClr val="4BACC6">
                      <a:lumMod val="75000"/>
                    </a:srgbClr>
                  </a:solidFill>
                </a:uFill>
                <a:latin typeface="Corbel"/>
                <a:cs typeface="Corbel"/>
              </a:rPr>
              <a:t>Trump,_Colorado</a:t>
            </a:r>
          </a:p>
          <a:p>
            <a:pPr defTabSz="1066800" fontAlgn="auto">
              <a:lnSpc>
                <a:spcPct val="60000"/>
              </a:lnSpc>
              <a:spcAft>
                <a:spcPct val="35000"/>
              </a:spcAft>
              <a:buClrTx/>
              <a:buSzTx/>
              <a:defRPr/>
            </a:pPr>
            <a:r>
              <a:rPr lang="en-US" sz="1600" i="1" dirty="0">
                <a:solidFill>
                  <a:schemeClr val="tx1"/>
                </a:solidFill>
                <a:uFill>
                  <a:solidFill>
                    <a:srgbClr val="4BACC6">
                      <a:lumMod val="75000"/>
                    </a:srgbClr>
                  </a:solidFill>
                </a:uFill>
                <a:latin typeface="Corbel"/>
                <a:cs typeface="Corbel"/>
              </a:rPr>
              <a:t>Trumps_(</a:t>
            </a:r>
            <a:r>
              <a:rPr lang="en-US" sz="1600" i="1" dirty="0" err="1">
                <a:solidFill>
                  <a:schemeClr val="tx1"/>
                </a:solidFill>
                <a:uFill>
                  <a:solidFill>
                    <a:srgbClr val="4BACC6">
                      <a:lumMod val="75000"/>
                    </a:srgbClr>
                  </a:solidFill>
                </a:uFill>
                <a:latin typeface="Corbel"/>
                <a:cs typeface="Corbel"/>
              </a:rPr>
              <a:t>Tarot_cards</a:t>
            </a:r>
            <a:r>
              <a:rPr lang="en-US" sz="1600" i="1" dirty="0">
                <a:solidFill>
                  <a:schemeClr val="tx1"/>
                </a:solidFill>
                <a:uFill>
                  <a:solidFill>
                    <a:srgbClr val="4BACC6">
                      <a:lumMod val="75000"/>
                    </a:srgbClr>
                  </a:solidFill>
                </a:uFill>
                <a:latin typeface="Corbel"/>
                <a:cs typeface="Corbel"/>
              </a:rPr>
              <a:t>)</a:t>
            </a:r>
          </a:p>
          <a:p>
            <a:pPr defTabSz="1066800" fontAlgn="auto">
              <a:lnSpc>
                <a:spcPct val="60000"/>
              </a:lnSpc>
              <a:spcAft>
                <a:spcPct val="35000"/>
              </a:spcAft>
              <a:buClrTx/>
              <a:buSzTx/>
              <a:defRPr/>
            </a:pPr>
            <a:r>
              <a:rPr lang="en-US" sz="1600" i="1" dirty="0" err="1">
                <a:solidFill>
                  <a:schemeClr val="tx1"/>
                </a:solidFill>
                <a:uFill>
                  <a:solidFill>
                    <a:srgbClr val="4BACC6">
                      <a:lumMod val="75000"/>
                    </a:srgbClr>
                  </a:solidFill>
                </a:uFill>
                <a:latin typeface="Corbel"/>
                <a:cs typeface="Corbel"/>
              </a:rPr>
              <a:t>Trumpf</a:t>
            </a:r>
            <a:endParaRPr lang="en-US" sz="1600" i="1" dirty="0">
              <a:solidFill>
                <a:schemeClr val="tx1"/>
              </a:solidFill>
              <a:uFill>
                <a:solidFill>
                  <a:srgbClr val="4BACC6">
                    <a:lumMod val="75000"/>
                  </a:srgbClr>
                </a:solidFill>
              </a:uFill>
              <a:latin typeface="Corbel"/>
              <a:cs typeface="Corbel"/>
            </a:endParaRPr>
          </a:p>
        </p:txBody>
      </p:sp>
      <p:sp>
        <p:nvSpPr>
          <p:cNvPr id="18" name="Line Callout 1 17"/>
          <p:cNvSpPr/>
          <p:nvPr/>
        </p:nvSpPr>
        <p:spPr>
          <a:xfrm>
            <a:off x="3007864" y="5085823"/>
            <a:ext cx="2723073" cy="1128446"/>
          </a:xfrm>
          <a:prstGeom prst="borderCallout1">
            <a:avLst>
              <a:gd name="adj1" fmla="val -111056"/>
              <a:gd name="adj2" fmla="val -3920"/>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600" i="1" dirty="0" err="1">
                <a:solidFill>
                  <a:schemeClr val="tx1"/>
                </a:solidFill>
                <a:uFill>
                  <a:solidFill>
                    <a:srgbClr val="4BACC6">
                      <a:lumMod val="75000"/>
                    </a:srgbClr>
                  </a:solidFill>
                </a:uFill>
                <a:latin typeface="Corbel"/>
                <a:cs typeface="Corbel"/>
              </a:rPr>
              <a:t>Cairo_International_Airport</a:t>
            </a:r>
            <a:endParaRPr lang="en-US" sz="1600" i="1" dirty="0">
              <a:solidFill>
                <a:schemeClr val="tx1"/>
              </a:solidFill>
              <a:uFill>
                <a:solidFill>
                  <a:srgbClr val="4BACC6">
                    <a:lumMod val="75000"/>
                  </a:srgbClr>
                </a:solidFill>
              </a:uFill>
              <a:latin typeface="Corbel"/>
              <a:cs typeface="Corbel"/>
            </a:endParaRPr>
          </a:p>
          <a:p>
            <a:pPr defTabSz="1066800" fontAlgn="auto">
              <a:lnSpc>
                <a:spcPct val="60000"/>
              </a:lnSpc>
              <a:spcAft>
                <a:spcPct val="35000"/>
              </a:spcAft>
              <a:buClrTx/>
              <a:buSzTx/>
              <a:defRPr/>
            </a:pPr>
            <a:r>
              <a:rPr lang="en-US" sz="1600" i="1" dirty="0" err="1">
                <a:solidFill>
                  <a:schemeClr val="tx1"/>
                </a:solidFill>
                <a:uFill>
                  <a:solidFill>
                    <a:srgbClr val="4BACC6">
                      <a:lumMod val="75000"/>
                    </a:srgbClr>
                  </a:solidFill>
                </a:uFill>
                <a:latin typeface="Corbel"/>
                <a:cs typeface="Corbel"/>
              </a:rPr>
              <a:t>Central_Intelligence_Agency</a:t>
            </a:r>
            <a:endParaRPr lang="en-US" sz="1600" i="1" dirty="0">
              <a:solidFill>
                <a:schemeClr val="tx1"/>
              </a:solidFill>
              <a:uFill>
                <a:solidFill>
                  <a:srgbClr val="4BACC6">
                    <a:lumMod val="75000"/>
                  </a:srgbClr>
                </a:solidFill>
              </a:uFill>
              <a:latin typeface="Corbel"/>
              <a:cs typeface="Corbel"/>
            </a:endParaRPr>
          </a:p>
          <a:p>
            <a:pPr defTabSz="1066800" fontAlgn="auto">
              <a:lnSpc>
                <a:spcPct val="60000"/>
              </a:lnSpc>
              <a:spcAft>
                <a:spcPct val="35000"/>
              </a:spcAft>
              <a:buClrTx/>
              <a:buSzTx/>
              <a:defRPr/>
            </a:pPr>
            <a:r>
              <a:rPr lang="en-US" sz="1600" i="1" dirty="0">
                <a:solidFill>
                  <a:schemeClr val="tx1"/>
                </a:solidFill>
                <a:uFill>
                  <a:solidFill>
                    <a:srgbClr val="4BACC6">
                      <a:lumMod val="75000"/>
                    </a:srgbClr>
                  </a:solidFill>
                </a:uFill>
                <a:latin typeface="Corbel"/>
                <a:cs typeface="Corbel"/>
              </a:rPr>
              <a:t>C.I.A_(group)</a:t>
            </a:r>
          </a:p>
          <a:p>
            <a:pPr defTabSz="1066800" fontAlgn="auto">
              <a:lnSpc>
                <a:spcPct val="60000"/>
              </a:lnSpc>
              <a:spcAft>
                <a:spcPct val="35000"/>
              </a:spcAft>
              <a:buClrTx/>
              <a:buSzTx/>
              <a:defRPr/>
            </a:pPr>
            <a:r>
              <a:rPr lang="en-US" sz="1600" i="1" dirty="0" err="1">
                <a:solidFill>
                  <a:schemeClr val="tx1"/>
                </a:solidFill>
                <a:uFill>
                  <a:solidFill>
                    <a:srgbClr val="4BACC6">
                      <a:lumMod val="75000"/>
                    </a:srgbClr>
                  </a:solidFill>
                </a:uFill>
                <a:latin typeface="Corbel"/>
                <a:cs typeface="Corbel"/>
              </a:rPr>
              <a:t>California_Institute_of_Art</a:t>
            </a:r>
            <a:endParaRPr lang="en-US" sz="1600" i="1" dirty="0">
              <a:solidFill>
                <a:schemeClr val="tx1"/>
              </a:solidFill>
              <a:uFill>
                <a:solidFill>
                  <a:srgbClr val="4BACC6">
                    <a:lumMod val="75000"/>
                  </a:srgbClr>
                </a:solidFill>
              </a:uFill>
              <a:latin typeface="Corbel"/>
              <a:cs typeface="Corbel"/>
            </a:endParaRPr>
          </a:p>
        </p:txBody>
      </p:sp>
      <p:sp>
        <p:nvSpPr>
          <p:cNvPr id="19" name="TextBox 18"/>
          <p:cNvSpPr txBox="1"/>
          <p:nvPr/>
        </p:nvSpPr>
        <p:spPr>
          <a:xfrm>
            <a:off x="2510370" y="3607239"/>
            <a:ext cx="7484530" cy="1323439"/>
          </a:xfrm>
          <a:prstGeom prst="rect">
            <a:avLst/>
          </a:prstGeom>
          <a:noFill/>
          <a:ln>
            <a:noFill/>
          </a:ln>
        </p:spPr>
        <p:txBody>
          <a:bodyPr wrap="square" rtlCol="0">
            <a:spAutoFit/>
          </a:bodyPr>
          <a:lstStyle/>
          <a:p>
            <a:pPr marL="0" lvl="2"/>
            <a:r>
              <a:rPr lang="en-US" sz="1600" b="1" dirty="0" err="1">
                <a:solidFill>
                  <a:srgbClr val="3366FF"/>
                </a:solidFill>
                <a:latin typeface="Corbel"/>
                <a:cs typeface="Corbel"/>
              </a:rPr>
              <a:t>சிஐஏ</a:t>
            </a:r>
            <a:r>
              <a:rPr lang="en-US" sz="1600" dirty="0">
                <a:solidFill>
                  <a:srgbClr val="3366FF"/>
                </a:solidFill>
                <a:latin typeface="Corbel"/>
                <a:cs typeface="Corbel"/>
              </a:rPr>
              <a:t> </a:t>
            </a:r>
            <a:r>
              <a:rPr lang="en-US" sz="1600" dirty="0" err="1">
                <a:solidFill>
                  <a:srgbClr val="000000"/>
                </a:solidFill>
                <a:latin typeface="Corbel"/>
                <a:cs typeface="Corbel"/>
              </a:rPr>
              <a:t>இயக்குநர்</a:t>
            </a:r>
            <a:r>
              <a:rPr lang="en-US" sz="1600" dirty="0">
                <a:solidFill>
                  <a:schemeClr val="accent4">
                    <a:lumMod val="65000"/>
                    <a:lumOff val="35000"/>
                  </a:schemeClr>
                </a:solidFill>
                <a:latin typeface="Corbel"/>
                <a:cs typeface="Corbel"/>
              </a:rPr>
              <a:t> </a:t>
            </a:r>
            <a:r>
              <a:rPr lang="en-US" sz="1600" b="1" dirty="0" err="1">
                <a:solidFill>
                  <a:srgbClr val="3366FF"/>
                </a:solidFill>
                <a:latin typeface="Corbel"/>
                <a:cs typeface="Corbel"/>
              </a:rPr>
              <a:t>மைக்</a:t>
            </a:r>
            <a:r>
              <a:rPr lang="en-US" sz="1600" b="1" dirty="0">
                <a:solidFill>
                  <a:srgbClr val="3366FF"/>
                </a:solidFill>
                <a:latin typeface="Corbel"/>
                <a:cs typeface="Corbel"/>
              </a:rPr>
              <a:t> </a:t>
            </a:r>
            <a:r>
              <a:rPr lang="en-US" sz="1600" b="1" dirty="0" err="1">
                <a:solidFill>
                  <a:srgbClr val="3366FF"/>
                </a:solidFill>
                <a:latin typeface="Corbel"/>
                <a:cs typeface="Corbel"/>
              </a:rPr>
              <a:t>பாம்பேயோ</a:t>
            </a:r>
            <a:r>
              <a:rPr lang="en-US" sz="1600" dirty="0">
                <a:latin typeface="Corbel"/>
                <a:cs typeface="Corbel"/>
              </a:rPr>
              <a:t> </a:t>
            </a:r>
            <a:r>
              <a:rPr lang="en-US" sz="1600" dirty="0" err="1">
                <a:solidFill>
                  <a:srgbClr val="000000"/>
                </a:solidFill>
                <a:latin typeface="Corbel"/>
                <a:cs typeface="Corbel"/>
              </a:rPr>
              <a:t>நியமனத்துக்கு</a:t>
            </a:r>
            <a:r>
              <a:rPr lang="en-US" sz="1600" dirty="0">
                <a:solidFill>
                  <a:srgbClr val="000000"/>
                </a:solidFill>
                <a:latin typeface="Corbel"/>
                <a:cs typeface="Corbel"/>
              </a:rPr>
              <a:t> </a:t>
            </a:r>
            <a:r>
              <a:rPr lang="en-US" sz="1600" dirty="0" err="1">
                <a:solidFill>
                  <a:srgbClr val="000000"/>
                </a:solidFill>
                <a:latin typeface="Corbel"/>
                <a:cs typeface="Corbel"/>
              </a:rPr>
              <a:t>அமெரிக்க</a:t>
            </a:r>
            <a:r>
              <a:rPr lang="en-US" sz="1600" dirty="0">
                <a:solidFill>
                  <a:srgbClr val="000000"/>
                </a:solidFill>
                <a:latin typeface="Corbel"/>
                <a:cs typeface="Corbel"/>
              </a:rPr>
              <a:t> </a:t>
            </a:r>
            <a:r>
              <a:rPr lang="en-US" sz="1600" b="1" dirty="0" err="1">
                <a:solidFill>
                  <a:srgbClr val="3366FF"/>
                </a:solidFill>
                <a:latin typeface="Corbel"/>
                <a:cs typeface="Corbel"/>
              </a:rPr>
              <a:t>செனட்</a:t>
            </a:r>
            <a:r>
              <a:rPr lang="en-US" sz="1600" dirty="0">
                <a:solidFill>
                  <a:srgbClr val="000000"/>
                </a:solidFill>
                <a:latin typeface="Corbel"/>
                <a:cs typeface="Corbel"/>
              </a:rPr>
              <a:t> </a:t>
            </a:r>
            <a:r>
              <a:rPr lang="en-US" sz="1600" dirty="0" err="1">
                <a:solidFill>
                  <a:srgbClr val="000000"/>
                </a:solidFill>
                <a:latin typeface="Corbel"/>
                <a:cs typeface="Corbel"/>
              </a:rPr>
              <a:t>சபை</a:t>
            </a:r>
            <a:r>
              <a:rPr lang="en-US" sz="1600" dirty="0">
                <a:solidFill>
                  <a:srgbClr val="000000"/>
                </a:solidFill>
                <a:latin typeface="Corbel"/>
                <a:cs typeface="Corbel"/>
              </a:rPr>
              <a:t> </a:t>
            </a:r>
            <a:r>
              <a:rPr lang="en-US" sz="1600" dirty="0" err="1">
                <a:solidFill>
                  <a:srgbClr val="000000"/>
                </a:solidFill>
                <a:latin typeface="Corbel"/>
                <a:cs typeface="Corbel"/>
              </a:rPr>
              <a:t>ஒப்புதல்</a:t>
            </a:r>
            <a:r>
              <a:rPr lang="en-US" sz="1600" dirty="0">
                <a:solidFill>
                  <a:srgbClr val="000000"/>
                </a:solidFill>
                <a:latin typeface="Corbel"/>
                <a:cs typeface="Corbel"/>
              </a:rPr>
              <a:t>.</a:t>
            </a:r>
            <a:r>
              <a:rPr lang="en-US" sz="1600" dirty="0">
                <a:solidFill>
                  <a:srgbClr val="595959"/>
                </a:solidFill>
                <a:latin typeface="Corbel"/>
                <a:cs typeface="Corbel"/>
              </a:rPr>
              <a:t> </a:t>
            </a:r>
            <a:r>
              <a:rPr lang="en-US" sz="1600" dirty="0" err="1">
                <a:solidFill>
                  <a:srgbClr val="000000"/>
                </a:solidFill>
                <a:latin typeface="Corbel"/>
                <a:cs typeface="Corbel"/>
              </a:rPr>
              <a:t>ஆனால்</a:t>
            </a:r>
            <a:r>
              <a:rPr lang="en-US" sz="1600" dirty="0">
                <a:solidFill>
                  <a:srgbClr val="000000"/>
                </a:solidFill>
                <a:latin typeface="Corbel"/>
                <a:cs typeface="Corbel"/>
              </a:rPr>
              <a:t>,</a:t>
            </a:r>
            <a:r>
              <a:rPr lang="en-US" sz="1600" dirty="0">
                <a:latin typeface="Corbel"/>
                <a:cs typeface="Corbel"/>
              </a:rPr>
              <a:t>  </a:t>
            </a:r>
            <a:r>
              <a:rPr lang="en-US" sz="1600" b="1" dirty="0" err="1">
                <a:solidFill>
                  <a:srgbClr val="3366FF"/>
                </a:solidFill>
                <a:latin typeface="Corbel"/>
                <a:cs typeface="Corbel"/>
              </a:rPr>
              <a:t>சிஐஏ</a:t>
            </a:r>
            <a:r>
              <a:rPr lang="en-US" sz="1600" dirty="0">
                <a:latin typeface="Corbel"/>
                <a:cs typeface="Corbel"/>
              </a:rPr>
              <a:t> </a:t>
            </a:r>
            <a:r>
              <a:rPr lang="en-US" sz="1600" dirty="0" err="1">
                <a:solidFill>
                  <a:srgbClr val="000000"/>
                </a:solidFill>
                <a:latin typeface="Corbel"/>
                <a:cs typeface="Corbel"/>
              </a:rPr>
              <a:t>முகமை</a:t>
            </a:r>
            <a:r>
              <a:rPr lang="en-US" sz="1600" dirty="0">
                <a:solidFill>
                  <a:srgbClr val="000000"/>
                </a:solidFill>
                <a:latin typeface="Corbel"/>
                <a:cs typeface="Corbel"/>
              </a:rPr>
              <a:t> </a:t>
            </a:r>
            <a:r>
              <a:rPr lang="en-US" sz="1600" dirty="0" err="1">
                <a:solidFill>
                  <a:srgbClr val="000000"/>
                </a:solidFill>
                <a:latin typeface="Corbel"/>
                <a:cs typeface="Corbel"/>
              </a:rPr>
              <a:t>மற்றும்</a:t>
            </a:r>
            <a:r>
              <a:rPr lang="en-US" sz="1600" dirty="0">
                <a:latin typeface="Corbel"/>
                <a:cs typeface="Corbel"/>
              </a:rPr>
              <a:t> </a:t>
            </a:r>
            <a:r>
              <a:rPr lang="en-US" sz="1600" b="1" dirty="0" err="1">
                <a:solidFill>
                  <a:srgbClr val="3366FF"/>
                </a:solidFill>
                <a:latin typeface="Corbel"/>
                <a:cs typeface="Corbel"/>
              </a:rPr>
              <a:t>அமெரிக்க</a:t>
            </a:r>
            <a:r>
              <a:rPr lang="en-US" sz="1600" dirty="0">
                <a:latin typeface="Corbel"/>
                <a:cs typeface="Corbel"/>
              </a:rPr>
              <a:t> </a:t>
            </a:r>
            <a:r>
              <a:rPr lang="en-US" sz="1600" dirty="0" err="1">
                <a:solidFill>
                  <a:srgbClr val="000000"/>
                </a:solidFill>
                <a:latin typeface="Corbel"/>
                <a:cs typeface="Corbel"/>
              </a:rPr>
              <a:t>அதிபர்</a:t>
            </a:r>
            <a:r>
              <a:rPr lang="en-US" sz="1600" dirty="0">
                <a:solidFill>
                  <a:srgbClr val="000000"/>
                </a:solidFill>
                <a:latin typeface="Corbel"/>
                <a:cs typeface="Corbel"/>
              </a:rPr>
              <a:t> </a:t>
            </a:r>
            <a:r>
              <a:rPr lang="en-US" sz="1600" b="1" dirty="0" err="1">
                <a:solidFill>
                  <a:srgbClr val="3366FF"/>
                </a:solidFill>
                <a:latin typeface="Corbel"/>
                <a:cs typeface="Corbel"/>
              </a:rPr>
              <a:t>டிரம்ப்</a:t>
            </a:r>
            <a:r>
              <a:rPr lang="en-US" sz="1600" dirty="0">
                <a:latin typeface="Corbel"/>
                <a:cs typeface="Corbel"/>
              </a:rPr>
              <a:t> </a:t>
            </a:r>
            <a:r>
              <a:rPr lang="en-US" sz="1600" dirty="0" err="1">
                <a:solidFill>
                  <a:srgbClr val="000000"/>
                </a:solidFill>
                <a:latin typeface="Corbel"/>
                <a:cs typeface="Corbel"/>
              </a:rPr>
              <a:t>இடையே</a:t>
            </a:r>
            <a:r>
              <a:rPr lang="en-US" sz="1600" dirty="0">
                <a:solidFill>
                  <a:srgbClr val="000000"/>
                </a:solidFill>
                <a:latin typeface="Corbel"/>
                <a:cs typeface="Corbel"/>
              </a:rPr>
              <a:t> </a:t>
            </a:r>
            <a:r>
              <a:rPr lang="en-US" sz="1600" dirty="0" err="1">
                <a:solidFill>
                  <a:srgbClr val="000000"/>
                </a:solidFill>
                <a:latin typeface="Corbel"/>
                <a:cs typeface="Corbel"/>
              </a:rPr>
              <a:t>ஒரு</a:t>
            </a:r>
            <a:r>
              <a:rPr lang="en-US" sz="1600" dirty="0">
                <a:solidFill>
                  <a:srgbClr val="000000"/>
                </a:solidFill>
                <a:latin typeface="Corbel"/>
                <a:cs typeface="Corbel"/>
              </a:rPr>
              <a:t> </a:t>
            </a:r>
            <a:r>
              <a:rPr lang="en-US" sz="1600" dirty="0" err="1">
                <a:solidFill>
                  <a:srgbClr val="000000"/>
                </a:solidFill>
                <a:latin typeface="Corbel"/>
                <a:cs typeface="Corbel"/>
              </a:rPr>
              <a:t>பயனுள்ள</a:t>
            </a:r>
            <a:r>
              <a:rPr lang="en-US" sz="1600" dirty="0">
                <a:solidFill>
                  <a:srgbClr val="000000"/>
                </a:solidFill>
                <a:latin typeface="Corbel"/>
                <a:cs typeface="Corbel"/>
              </a:rPr>
              <a:t> </a:t>
            </a:r>
            <a:r>
              <a:rPr lang="en-US" sz="1600" dirty="0" err="1">
                <a:solidFill>
                  <a:srgbClr val="000000"/>
                </a:solidFill>
                <a:latin typeface="Corbel"/>
                <a:cs typeface="Corbel"/>
              </a:rPr>
              <a:t>அலுவல்</a:t>
            </a:r>
            <a:r>
              <a:rPr lang="en-US" sz="1600" dirty="0">
                <a:solidFill>
                  <a:srgbClr val="000000"/>
                </a:solidFill>
                <a:latin typeface="Corbel"/>
                <a:cs typeface="Corbel"/>
              </a:rPr>
              <a:t> </a:t>
            </a:r>
            <a:r>
              <a:rPr lang="en-US" sz="1600" dirty="0" err="1">
                <a:solidFill>
                  <a:srgbClr val="000000"/>
                </a:solidFill>
                <a:latin typeface="Corbel"/>
                <a:cs typeface="Corbel"/>
              </a:rPr>
              <a:t>ரீதியான</a:t>
            </a:r>
            <a:r>
              <a:rPr lang="en-US" sz="1600" dirty="0">
                <a:solidFill>
                  <a:srgbClr val="000000"/>
                </a:solidFill>
                <a:latin typeface="Corbel"/>
                <a:cs typeface="Corbel"/>
              </a:rPr>
              <a:t> </a:t>
            </a:r>
            <a:r>
              <a:rPr lang="en-US" sz="1600" dirty="0" err="1">
                <a:solidFill>
                  <a:srgbClr val="000000"/>
                </a:solidFill>
                <a:latin typeface="Corbel"/>
                <a:cs typeface="Corbel"/>
              </a:rPr>
              <a:t>உறவினை</a:t>
            </a:r>
            <a:r>
              <a:rPr lang="en-US" sz="1600" dirty="0">
                <a:solidFill>
                  <a:srgbClr val="000000"/>
                </a:solidFill>
                <a:latin typeface="Corbel"/>
                <a:cs typeface="Corbel"/>
              </a:rPr>
              <a:t> </a:t>
            </a:r>
            <a:r>
              <a:rPr lang="en-US" sz="1600" dirty="0" err="1">
                <a:solidFill>
                  <a:srgbClr val="000000"/>
                </a:solidFill>
                <a:latin typeface="Corbel"/>
                <a:cs typeface="Corbel"/>
              </a:rPr>
              <a:t>உருவாக்குவதே</a:t>
            </a:r>
            <a:r>
              <a:rPr lang="en-US" sz="1600" dirty="0">
                <a:solidFill>
                  <a:srgbClr val="000000"/>
                </a:solidFill>
                <a:latin typeface="Corbel"/>
                <a:cs typeface="Corbel"/>
              </a:rPr>
              <a:t> </a:t>
            </a:r>
            <a:r>
              <a:rPr lang="en-US" sz="1600" b="1" dirty="0" err="1">
                <a:solidFill>
                  <a:srgbClr val="3366FF"/>
                </a:solidFill>
                <a:latin typeface="Corbel"/>
                <a:cs typeface="Corbel"/>
              </a:rPr>
              <a:t>மைக்</a:t>
            </a:r>
            <a:r>
              <a:rPr lang="en-US" sz="1600" b="1" dirty="0">
                <a:solidFill>
                  <a:srgbClr val="3366FF"/>
                </a:solidFill>
                <a:latin typeface="Corbel"/>
                <a:cs typeface="Corbel"/>
              </a:rPr>
              <a:t> </a:t>
            </a:r>
            <a:r>
              <a:rPr lang="en-US" sz="1600" b="1" dirty="0" err="1">
                <a:solidFill>
                  <a:srgbClr val="3366FF"/>
                </a:solidFill>
                <a:latin typeface="Corbel"/>
                <a:cs typeface="Corbel"/>
              </a:rPr>
              <a:t>பாம்பேயோவின்</a:t>
            </a:r>
            <a:r>
              <a:rPr lang="en-US" sz="1600" dirty="0">
                <a:solidFill>
                  <a:srgbClr val="000000"/>
                </a:solidFill>
                <a:latin typeface="Corbel"/>
                <a:cs typeface="Corbel"/>
              </a:rPr>
              <a:t> </a:t>
            </a:r>
            <a:r>
              <a:rPr lang="en-US" sz="1600" dirty="0" err="1">
                <a:solidFill>
                  <a:srgbClr val="000000"/>
                </a:solidFill>
                <a:latin typeface="Corbel"/>
                <a:cs typeface="Corbel"/>
              </a:rPr>
              <a:t>உடனடி</a:t>
            </a:r>
            <a:r>
              <a:rPr lang="en-US" sz="1600" dirty="0">
                <a:solidFill>
                  <a:srgbClr val="595959"/>
                </a:solidFill>
                <a:latin typeface="Corbel"/>
                <a:cs typeface="Corbel"/>
              </a:rPr>
              <a:t> </a:t>
            </a:r>
            <a:r>
              <a:rPr lang="en-US" sz="1600" dirty="0" err="1">
                <a:solidFill>
                  <a:srgbClr val="000000"/>
                </a:solidFill>
                <a:latin typeface="Corbel"/>
                <a:cs typeface="Corbel"/>
              </a:rPr>
              <a:t>பணியாக</a:t>
            </a:r>
            <a:r>
              <a:rPr lang="en-US" sz="1600" dirty="0">
                <a:solidFill>
                  <a:srgbClr val="000000"/>
                </a:solidFill>
                <a:latin typeface="Corbel"/>
                <a:cs typeface="Corbel"/>
              </a:rPr>
              <a:t> </a:t>
            </a:r>
            <a:r>
              <a:rPr lang="en-US" sz="1600" dirty="0" err="1">
                <a:solidFill>
                  <a:srgbClr val="000000"/>
                </a:solidFill>
                <a:latin typeface="Corbel"/>
                <a:cs typeface="Corbel"/>
              </a:rPr>
              <a:t>இருக்கும்</a:t>
            </a:r>
            <a:r>
              <a:rPr lang="en-US" sz="1600" dirty="0">
                <a:solidFill>
                  <a:srgbClr val="000000"/>
                </a:solidFill>
                <a:latin typeface="Corbel"/>
                <a:cs typeface="Corbel"/>
              </a:rPr>
              <a:t>.</a:t>
            </a:r>
          </a:p>
        </p:txBody>
      </p:sp>
    </p:spTree>
    <p:custDataLst>
      <p:tags r:id="rId1"/>
    </p:custDataLst>
    <p:extLst>
      <p:ext uri="{BB962C8B-B14F-4D97-AF65-F5344CB8AC3E}">
        <p14:creationId xmlns:p14="http://schemas.microsoft.com/office/powerpoint/2010/main" val="9169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7716"/>
            <a:ext cx="11608281" cy="533400"/>
          </a:xfrm>
        </p:spPr>
        <p:txBody>
          <a:bodyPr/>
          <a:lstStyle/>
          <a:p>
            <a:r>
              <a:rPr lang="en-US" dirty="0"/>
              <a:t>Cross-Lingual Wikification Using Multilingual Embeddings</a:t>
            </a:r>
          </a:p>
        </p:txBody>
      </p:sp>
      <p:sp>
        <p:nvSpPr>
          <p:cNvPr id="3" name="Content Placeholder 2"/>
          <p:cNvSpPr>
            <a:spLocks noGrp="1"/>
          </p:cNvSpPr>
          <p:nvPr>
            <p:ph idx="1"/>
          </p:nvPr>
        </p:nvSpPr>
        <p:spPr/>
        <p:txBody>
          <a:bodyPr/>
          <a:lstStyle/>
          <a:p>
            <a:r>
              <a:rPr lang="en-US" dirty="0"/>
              <a:t>Given mentions in a non-English document, find the corresponding titles in the English Wikipedia</a:t>
            </a:r>
          </a:p>
          <a:p>
            <a:pPr marL="0" indent="0">
              <a:buNone/>
            </a:pPr>
            <a:r>
              <a:rPr lang="en-US" sz="2000" dirty="0" err="1">
                <a:solidFill>
                  <a:srgbClr val="3366CC"/>
                </a:solidFill>
              </a:rPr>
              <a:t>cuarto</a:t>
            </a:r>
            <a:r>
              <a:rPr lang="en-US" sz="2000" dirty="0">
                <a:solidFill>
                  <a:srgbClr val="3366CC"/>
                </a:solidFill>
              </a:rPr>
              <a:t> y actual </a:t>
            </a:r>
            <a:r>
              <a:rPr lang="en-US" sz="2000" dirty="0" err="1">
                <a:solidFill>
                  <a:srgbClr val="3366CC"/>
                </a:solidFill>
              </a:rPr>
              <a:t>presidente</a:t>
            </a:r>
            <a:r>
              <a:rPr lang="en-US" sz="2000" dirty="0">
                <a:solidFill>
                  <a:srgbClr val="3366CC"/>
                </a:solidFill>
              </a:rPr>
              <a:t> de los </a:t>
            </a:r>
            <a:r>
              <a:rPr lang="en-US" sz="2000" dirty="0" err="1">
                <a:solidFill>
                  <a:schemeClr val="accent1">
                    <a:lumMod val="50000"/>
                  </a:schemeClr>
                </a:solidFill>
              </a:rPr>
              <a:t>Estados</a:t>
            </a:r>
            <a:r>
              <a:rPr lang="en-US" sz="2000" dirty="0">
                <a:solidFill>
                  <a:schemeClr val="accent1">
                    <a:lumMod val="50000"/>
                  </a:schemeClr>
                </a:solidFill>
              </a:rPr>
              <a:t> </a:t>
            </a:r>
            <a:r>
              <a:rPr lang="en-US" sz="2000" dirty="0" err="1">
                <a:solidFill>
                  <a:schemeClr val="accent1">
                    <a:lumMod val="50000"/>
                  </a:schemeClr>
                </a:solidFill>
              </a:rPr>
              <a:t>Unidos</a:t>
            </a:r>
            <a:r>
              <a:rPr lang="en-US" sz="2000" dirty="0">
                <a:solidFill>
                  <a:schemeClr val="accent1">
                    <a:lumMod val="50000"/>
                  </a:schemeClr>
                </a:solidFill>
              </a:rPr>
              <a:t> de </a:t>
            </a:r>
            <a:r>
              <a:rPr lang="en-US" sz="2000" dirty="0" err="1">
                <a:solidFill>
                  <a:schemeClr val="accent1">
                    <a:lumMod val="50000"/>
                  </a:schemeClr>
                </a:solidFill>
              </a:rPr>
              <a:t>América</a:t>
            </a:r>
            <a:endParaRPr lang="en-US" sz="2000" dirty="0">
              <a:solidFill>
                <a:schemeClr val="accent1">
                  <a:lumMod val="50000"/>
                </a:schemeClr>
              </a:solidFill>
            </a:endParaRPr>
          </a:p>
          <a:p>
            <a:pPr marL="0" indent="0">
              <a:buNone/>
            </a:pPr>
            <a:r>
              <a:rPr lang="en-US" sz="2000" dirty="0" err="1">
                <a:solidFill>
                  <a:srgbClr val="CC6600"/>
                </a:solidFill>
              </a:rPr>
              <a:t>Amerika</a:t>
            </a:r>
            <a:r>
              <a:rPr lang="en-US" sz="2000" dirty="0">
                <a:solidFill>
                  <a:srgbClr val="CC6600"/>
                </a:solidFill>
              </a:rPr>
              <a:t> </a:t>
            </a:r>
            <a:r>
              <a:rPr lang="en-US" sz="2000" dirty="0" err="1">
                <a:solidFill>
                  <a:srgbClr val="CC6600"/>
                </a:solidFill>
              </a:rPr>
              <a:t>Birleşik</a:t>
            </a:r>
            <a:r>
              <a:rPr lang="en-US" sz="2000" dirty="0">
                <a:solidFill>
                  <a:srgbClr val="CC6600"/>
                </a:solidFill>
              </a:rPr>
              <a:t> </a:t>
            </a:r>
            <a:r>
              <a:rPr lang="en-US" sz="2000" dirty="0" err="1">
                <a:solidFill>
                  <a:srgbClr val="CC6600"/>
                </a:solidFill>
              </a:rPr>
              <a:t>Devletleri</a:t>
            </a:r>
            <a:r>
              <a:rPr lang="en-US" sz="2000" dirty="0" err="1">
                <a:solidFill>
                  <a:srgbClr val="3366CC"/>
                </a:solidFill>
              </a:rPr>
              <a:t>'nin</a:t>
            </a:r>
            <a:r>
              <a:rPr lang="en-US" sz="2000" dirty="0">
                <a:solidFill>
                  <a:srgbClr val="3366CC"/>
                </a:solidFill>
              </a:rPr>
              <a:t> </a:t>
            </a:r>
            <a:r>
              <a:rPr lang="en-US" sz="2000" dirty="0" err="1">
                <a:solidFill>
                  <a:srgbClr val="3366CC"/>
                </a:solidFill>
              </a:rPr>
              <a:t>devlet</a:t>
            </a:r>
            <a:r>
              <a:rPr lang="en-US" sz="2000" dirty="0">
                <a:solidFill>
                  <a:srgbClr val="3366CC"/>
                </a:solidFill>
              </a:rPr>
              <a:t> </a:t>
            </a:r>
            <a:r>
              <a:rPr lang="en-US" sz="2000" dirty="0" err="1">
                <a:solidFill>
                  <a:srgbClr val="3366CC"/>
                </a:solidFill>
              </a:rPr>
              <a:t>başkanıdır</a:t>
            </a:r>
            <a:r>
              <a:rPr lang="en-US" sz="2000" dirty="0">
                <a:solidFill>
                  <a:srgbClr val="3366CC"/>
                </a:solidFill>
              </a:rPr>
              <a:t>.</a:t>
            </a:r>
          </a:p>
          <a:p>
            <a:pPr marL="0" indent="0">
              <a:buNone/>
            </a:pPr>
            <a:r>
              <a:rPr lang="en-US" sz="2000" dirty="0" err="1">
                <a:solidFill>
                  <a:srgbClr val="CC6600"/>
                </a:solidFill>
              </a:rPr>
              <a:t>ஐக்கிய</a:t>
            </a:r>
            <a:r>
              <a:rPr lang="en-US" sz="2000" dirty="0">
                <a:solidFill>
                  <a:srgbClr val="CC6600"/>
                </a:solidFill>
              </a:rPr>
              <a:t> </a:t>
            </a:r>
            <a:r>
              <a:rPr lang="en-US" sz="2000" dirty="0" err="1">
                <a:solidFill>
                  <a:srgbClr val="CC6600"/>
                </a:solidFill>
              </a:rPr>
              <a:t>அமெரிக்காவின்</a:t>
            </a:r>
            <a:r>
              <a:rPr lang="en-US" sz="2000" dirty="0">
                <a:solidFill>
                  <a:srgbClr val="3366CC"/>
                </a:solidFill>
              </a:rPr>
              <a:t> </a:t>
            </a:r>
            <a:r>
              <a:rPr lang="en-US" sz="2000" dirty="0" err="1">
                <a:solidFill>
                  <a:srgbClr val="3366CC"/>
                </a:solidFill>
              </a:rPr>
              <a:t>தற்போதைய</a:t>
            </a:r>
            <a:r>
              <a:rPr lang="en-US" sz="2000" dirty="0">
                <a:solidFill>
                  <a:srgbClr val="3366CC"/>
                </a:solidFill>
              </a:rPr>
              <a:t> </a:t>
            </a:r>
            <a:r>
              <a:rPr lang="en-US" sz="2000" dirty="0" err="1">
                <a:solidFill>
                  <a:srgbClr val="3366CC"/>
                </a:solidFill>
              </a:rPr>
              <a:t>குடியரசுத்</a:t>
            </a:r>
            <a:r>
              <a:rPr lang="en-US" sz="2000" dirty="0">
                <a:solidFill>
                  <a:srgbClr val="3366CC"/>
                </a:solidFill>
              </a:rPr>
              <a:t> </a:t>
            </a:r>
            <a:r>
              <a:rPr lang="en-US" sz="2000" dirty="0" err="1">
                <a:solidFill>
                  <a:srgbClr val="3366CC"/>
                </a:solidFill>
              </a:rPr>
              <a:t>தலைவர்</a:t>
            </a:r>
            <a:endParaRPr lang="en-US" sz="2000" dirty="0">
              <a:solidFill>
                <a:srgbClr val="3366CC"/>
              </a:solidFill>
            </a:endParaRPr>
          </a:p>
          <a:p>
            <a:pPr marL="0" indent="0">
              <a:buNone/>
            </a:pPr>
            <a:r>
              <a:rPr lang="th-TH" sz="2000" dirty="0">
                <a:solidFill>
                  <a:srgbClr val="3366CC"/>
                </a:solidFill>
              </a:rPr>
              <a:t>นประธานาธิบดีคนที่ 44 คนปัจจุบันของ</a:t>
            </a:r>
            <a:r>
              <a:rPr lang="th-TH" sz="2000" dirty="0">
                <a:solidFill>
                  <a:srgbClr val="CC6600"/>
                </a:solidFill>
              </a:rPr>
              <a:t>สหรัฐอเมริกา</a:t>
            </a:r>
            <a:endParaRPr lang="en-US" sz="2000" dirty="0">
              <a:solidFill>
                <a:srgbClr val="CC6600"/>
              </a:solidFill>
            </a:endParaRPr>
          </a:p>
          <a:p>
            <a:pPr marL="0" indent="0">
              <a:buNone/>
            </a:pPr>
            <a:r>
              <a:rPr lang="zh-CHT" altLang="en-US" sz="2000" dirty="0">
                <a:solidFill>
                  <a:srgbClr val="3366CC"/>
                </a:solidFill>
              </a:rPr>
              <a:t>也是第</a:t>
            </a:r>
            <a:r>
              <a:rPr lang="en-US" altLang="zh-CHT" sz="2000" dirty="0">
                <a:solidFill>
                  <a:srgbClr val="3366CC"/>
                </a:solidFill>
              </a:rPr>
              <a:t>44</a:t>
            </a:r>
            <a:r>
              <a:rPr lang="zh-CHT" altLang="en-US" sz="2000" dirty="0">
                <a:solidFill>
                  <a:srgbClr val="3366CC"/>
                </a:solidFill>
              </a:rPr>
              <a:t>任</a:t>
            </a:r>
            <a:r>
              <a:rPr lang="zh-CHT" altLang="en-US" sz="2000" dirty="0">
                <a:solidFill>
                  <a:srgbClr val="CC6600"/>
                </a:solidFill>
              </a:rPr>
              <a:t>美國</a:t>
            </a:r>
            <a:r>
              <a:rPr lang="zh-CHT" altLang="en-US" sz="2000" dirty="0">
                <a:solidFill>
                  <a:srgbClr val="3366CC"/>
                </a:solidFill>
              </a:rPr>
              <a:t>總統</a:t>
            </a:r>
            <a:endParaRPr lang="en-US" altLang="zh-CHT" sz="2000" dirty="0">
              <a:solidFill>
                <a:srgbClr val="3366CC"/>
              </a:solidFill>
            </a:endParaRPr>
          </a:p>
          <a:p>
            <a:pPr marL="0" indent="0">
              <a:buNone/>
            </a:pPr>
            <a:r>
              <a:rPr lang="en-US" sz="2000" dirty="0" err="1">
                <a:solidFill>
                  <a:srgbClr val="3366CC"/>
                </a:solidFill>
              </a:rPr>
              <a:t>dake</a:t>
            </a:r>
            <a:r>
              <a:rPr lang="en-US" sz="2000" dirty="0">
                <a:solidFill>
                  <a:srgbClr val="3366CC"/>
                </a:solidFill>
              </a:rPr>
              <a:t> </a:t>
            </a:r>
            <a:r>
              <a:rPr lang="en-US" sz="2000" dirty="0" err="1">
                <a:solidFill>
                  <a:srgbClr val="3366CC"/>
                </a:solidFill>
              </a:rPr>
              <a:t>yankin</a:t>
            </a:r>
            <a:r>
              <a:rPr lang="en-US" sz="2000" dirty="0">
                <a:solidFill>
                  <a:srgbClr val="3366CC"/>
                </a:solidFill>
              </a:rPr>
              <a:t> </a:t>
            </a:r>
            <a:r>
              <a:rPr lang="en-US" sz="2000" dirty="0" err="1">
                <a:solidFill>
                  <a:srgbClr val="3366CC"/>
                </a:solidFill>
              </a:rPr>
              <a:t>Hawai</a:t>
            </a:r>
            <a:r>
              <a:rPr lang="en-US" sz="2000" dirty="0">
                <a:solidFill>
                  <a:srgbClr val="3366CC"/>
                </a:solidFill>
              </a:rPr>
              <a:t> a </a:t>
            </a:r>
            <a:r>
              <a:rPr lang="en-US" sz="2000" dirty="0" err="1">
                <a:solidFill>
                  <a:srgbClr val="3366CC"/>
                </a:solidFill>
              </a:rPr>
              <a:t>ƙasar</a:t>
            </a:r>
            <a:r>
              <a:rPr lang="en-US" sz="2000" dirty="0">
                <a:solidFill>
                  <a:srgbClr val="3366CC"/>
                </a:solidFill>
              </a:rPr>
              <a:t> </a:t>
            </a:r>
            <a:r>
              <a:rPr lang="en-US" sz="2000" dirty="0" err="1">
                <a:solidFill>
                  <a:srgbClr val="CC6600"/>
                </a:solidFill>
              </a:rPr>
              <a:t>Amurika</a:t>
            </a:r>
            <a:endParaRPr lang="en-US" sz="2000" dirty="0">
              <a:solidFill>
                <a:srgbClr val="CC6600"/>
              </a:solidFill>
            </a:endParaRPr>
          </a:p>
          <a:p>
            <a:r>
              <a:rPr lang="en-US" dirty="0"/>
              <a:t>Key Challenge</a:t>
            </a:r>
          </a:p>
          <a:p>
            <a:pPr lvl="1"/>
            <a:r>
              <a:rPr lang="en-US" dirty="0"/>
              <a:t>Matching words in a foreign language to </a:t>
            </a:r>
          </a:p>
          <a:p>
            <a:pPr marL="457200" lvl="1" indent="0">
              <a:buNone/>
            </a:pPr>
            <a:r>
              <a:rPr lang="en-US" dirty="0"/>
              <a:t>     English Wikipedia titles</a:t>
            </a:r>
          </a:p>
          <a:p>
            <a:r>
              <a:rPr lang="en-US" dirty="0"/>
              <a:t>Jointly embedding words and titles</a:t>
            </a:r>
          </a:p>
          <a:p>
            <a:pPr marL="0" indent="0">
              <a:buNone/>
            </a:pPr>
            <a:r>
              <a:rPr lang="en-US" dirty="0"/>
              <a:t>     in different languages</a:t>
            </a:r>
          </a:p>
          <a:p>
            <a:pPr marL="0" indent="0">
              <a:buNone/>
            </a:pPr>
            <a:endParaRPr lang="en-US" sz="2000" dirty="0">
              <a:solidFill>
                <a:srgbClr val="CC6600"/>
              </a:solidFill>
            </a:endParaRPr>
          </a:p>
          <a:p>
            <a:pPr lvl="1"/>
            <a:endParaRPr lang="en-US" altLang="zh-CHT" dirty="0"/>
          </a:p>
          <a:p>
            <a:pPr marL="457200" lvl="1" indent="0">
              <a:buNone/>
            </a:pPr>
            <a:endParaRPr lang="en-US" altLang="zh-CHT" dirty="0"/>
          </a:p>
          <a:p>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108</a:t>
            </a:fld>
            <a:endParaRPr lang="en-US" altLang="zh-TW" dirty="0"/>
          </a:p>
        </p:txBody>
      </p:sp>
      <p:pic>
        <p:nvPicPr>
          <p:cNvPr id="5" name="Picture 4" descr="Screen Shot 2016-04-25 at 8.07.21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4476" y="3352808"/>
            <a:ext cx="2985050" cy="2421466"/>
          </a:xfrm>
          <a:prstGeom prst="rect">
            <a:avLst/>
          </a:prstGeom>
        </p:spPr>
      </p:pic>
    </p:spTree>
    <p:extLst>
      <p:ext uri="{BB962C8B-B14F-4D97-AF65-F5344CB8AC3E}">
        <p14:creationId xmlns:p14="http://schemas.microsoft.com/office/powerpoint/2010/main" val="238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Multilingual Word and Title Embeddings </a:t>
            </a:r>
            <a:endParaRPr lang="en-US" dirty="0"/>
          </a:p>
        </p:txBody>
      </p:sp>
      <p:sp>
        <p:nvSpPr>
          <p:cNvPr id="3" name="Content Placeholder 2"/>
          <p:cNvSpPr>
            <a:spLocks noGrp="1"/>
          </p:cNvSpPr>
          <p:nvPr>
            <p:ph idx="1"/>
          </p:nvPr>
        </p:nvSpPr>
        <p:spPr>
          <a:xfrm>
            <a:off x="1981200" y="1219200"/>
            <a:ext cx="9874898" cy="4953000"/>
          </a:xfrm>
        </p:spPr>
        <p:txBody>
          <a:bodyPr/>
          <a:lstStyle/>
          <a:p>
            <a:r>
              <a:rPr lang="en-US" dirty="0"/>
              <a:t>Learn joint mono-lingual word and title embeddings </a:t>
            </a:r>
            <a:r>
              <a:rPr lang="en-US" sz="1400" dirty="0"/>
              <a:t>[Wang et. al. 14]</a:t>
            </a:r>
          </a:p>
          <a:p>
            <a:pPr lvl="1"/>
            <a:r>
              <a:rPr lang="en-US" dirty="0"/>
              <a:t>"It is led by and mainly composed of </a:t>
            </a:r>
            <a:r>
              <a:rPr lang="en-US" dirty="0">
                <a:solidFill>
                  <a:srgbClr val="0033CC"/>
                </a:solidFill>
              </a:rPr>
              <a:t>Sunni Arabs </a:t>
            </a:r>
            <a:r>
              <a:rPr lang="en-US" dirty="0"/>
              <a:t>from </a:t>
            </a:r>
            <a:r>
              <a:rPr lang="en-US" dirty="0">
                <a:solidFill>
                  <a:srgbClr val="FF0000"/>
                </a:solidFill>
              </a:rPr>
              <a:t>Iraq</a:t>
            </a:r>
            <a:r>
              <a:rPr lang="en-US" dirty="0"/>
              <a:t>..."</a:t>
            </a:r>
          </a:p>
          <a:p>
            <a:pPr marL="457200" lvl="1" indent="0">
              <a:buNone/>
            </a:pPr>
            <a:endParaRPr lang="en-US" dirty="0"/>
          </a:p>
          <a:p>
            <a:pPr lvl="1"/>
            <a:r>
              <a:rPr lang="en-US" dirty="0"/>
              <a:t>"It is led by and mainly composed of </a:t>
            </a:r>
            <a:r>
              <a:rPr lang="en-US" dirty="0">
                <a:solidFill>
                  <a:srgbClr val="0033CC"/>
                </a:solidFill>
              </a:rPr>
              <a:t>en.wikipedia.org/wiki/</a:t>
            </a:r>
            <a:r>
              <a:rPr lang="en-US" dirty="0" err="1">
                <a:solidFill>
                  <a:srgbClr val="0033CC"/>
                </a:solidFill>
              </a:rPr>
              <a:t>Sunni_Islam</a:t>
            </a:r>
            <a:r>
              <a:rPr lang="en-US" dirty="0"/>
              <a:t> Arabs from </a:t>
            </a:r>
            <a:r>
              <a:rPr lang="en-US" dirty="0">
                <a:solidFill>
                  <a:srgbClr val="FF0000"/>
                </a:solidFill>
              </a:rPr>
              <a:t>en.wikipedia.org/wiki/Iraq</a:t>
            </a:r>
            <a:r>
              <a:rPr lang="en-US" dirty="0"/>
              <a:t>..." </a:t>
            </a:r>
          </a:p>
          <a:p>
            <a:pPr lvl="1"/>
            <a:r>
              <a:rPr lang="en-US" dirty="0"/>
              <a:t>Skip-gram with negative sampling </a:t>
            </a:r>
            <a:r>
              <a:rPr lang="en-US" sz="1800" dirty="0"/>
              <a:t>[</a:t>
            </a:r>
            <a:r>
              <a:rPr lang="en-US" sz="1800" dirty="0" err="1"/>
              <a:t>Mikolov</a:t>
            </a:r>
            <a:r>
              <a:rPr lang="en-US" sz="1800" dirty="0"/>
              <a:t> et al., 2013]</a:t>
            </a:r>
            <a:endParaRPr lang="en-US" dirty="0"/>
          </a:p>
          <a:p>
            <a:r>
              <a:rPr lang="en-US" dirty="0"/>
              <a:t>Done for English and target Language L.</a:t>
            </a:r>
          </a:p>
          <a:p>
            <a:r>
              <a:rPr lang="en-US" dirty="0"/>
              <a:t>Since titles appear as a token in the transformed text, we will obtain an embedding for each word and title from the model.</a:t>
            </a:r>
          </a:p>
          <a:p>
            <a:endParaRPr lang="en-US" dirty="0"/>
          </a:p>
        </p:txBody>
      </p:sp>
      <p:sp>
        <p:nvSpPr>
          <p:cNvPr id="4" name="Slide Number Placeholder 3"/>
          <p:cNvSpPr>
            <a:spLocks noGrp="1"/>
          </p:cNvSpPr>
          <p:nvPr>
            <p:ph type="sldNum" sz="quarter" idx="4294967295"/>
          </p:nvPr>
        </p:nvSpPr>
        <p:spPr/>
        <p:txBody>
          <a:bodyPr/>
          <a:lstStyle/>
          <a:p>
            <a:fld id="{8CE2158A-1198-49B0-A2A2-00E3C3C7211D}" type="slidenum">
              <a:rPr lang="en-US" altLang="zh-TW" smtClean="0"/>
              <a:pPr/>
              <a:t>109</a:t>
            </a:fld>
            <a:endParaRPr lang="en-US" altLang="zh-TW" dirty="0"/>
          </a:p>
        </p:txBody>
      </p:sp>
      <p:cxnSp>
        <p:nvCxnSpPr>
          <p:cNvPr id="6" name="Straight Arrow Connector 5"/>
          <p:cNvCxnSpPr/>
          <p:nvPr/>
        </p:nvCxnSpPr>
        <p:spPr>
          <a:xfrm flipH="1">
            <a:off x="5458227" y="1981200"/>
            <a:ext cx="3228574" cy="838200"/>
          </a:xfrm>
          <a:prstGeom prst="straightConnector1">
            <a:avLst/>
          </a:prstGeom>
          <a:ln>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Arrow Connector 10"/>
          <p:cNvCxnSpPr/>
          <p:nvPr/>
        </p:nvCxnSpPr>
        <p:spPr>
          <a:xfrm>
            <a:off x="7072516" y="1981200"/>
            <a:ext cx="1995285" cy="495300"/>
          </a:xfrm>
          <a:prstGeom prst="straightConnector1">
            <a:avLst/>
          </a:prstGeom>
          <a:ln>
            <a:solidFill>
              <a:srgbClr val="0033CC"/>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6369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6069143" y="91707"/>
            <a:ext cx="5754208" cy="6368586"/>
          </a:xfrm>
          <a:prstGeom prst="rect">
            <a:avLst/>
          </a:prstGeom>
          <a:solidFill>
            <a:schemeClr val="bg1">
              <a:lumMod val="95000"/>
            </a:schemeClr>
          </a:solidFill>
          <a:ln w="9525">
            <a:noFill/>
            <a:miter lim="800000"/>
            <a:headEnd/>
            <a:tailEnd/>
          </a:ln>
          <a:effectLst>
            <a:outerShdw blurRad="50800" dist="50800" dir="2400000" algn="ctr" rotWithShape="0">
              <a:srgbClr val="000000">
                <a:alpha val="77000"/>
              </a:srgbClr>
            </a:outerShdw>
          </a:effectLst>
        </p:spPr>
        <p:txBody>
          <a:bodyPr vert="horz" wrap="square" lIns="0" tIns="0" rIns="0" bIns="0" numCol="1" anchor="t" anchorCtr="0" compatLnSpc="1">
            <a:prstTxWarp prst="textNoShape">
              <a:avLst/>
            </a:prstTxWarp>
            <a:noAutofit/>
          </a:bodyPr>
          <a:lstStyle>
            <a:lvl1pPr marL="227013" indent="-227013" algn="l" rtl="0" eaLnBrk="1" fontAlgn="base" hangingPunct="1">
              <a:spcBef>
                <a:spcPct val="20000"/>
              </a:spcBef>
              <a:spcAft>
                <a:spcPct val="0"/>
              </a:spcAft>
              <a:buClr>
                <a:schemeClr val="hlink"/>
              </a:buClr>
              <a:buSzPct val="80000"/>
              <a:buBlip>
                <a:blip r:embed="rId3"/>
              </a:buBlip>
              <a:defRPr sz="2800">
                <a:solidFill>
                  <a:schemeClr val="tx1"/>
                </a:solidFill>
                <a:effectLst>
                  <a:outerShdw blurRad="38100" dist="38100" dir="2700000" algn="tl">
                    <a:srgbClr val="000000"/>
                  </a:outerShdw>
                </a:effectLst>
                <a:latin typeface="+mn-lt"/>
                <a:ea typeface="+mn-ea"/>
                <a:cs typeface="+mn-cs"/>
              </a:defRPr>
            </a:lvl1pPr>
            <a:lvl2pPr marL="458788" indent="-230188" algn="l" rtl="0" eaLnBrk="1" fontAlgn="base" hangingPunct="1">
              <a:spcBef>
                <a:spcPct val="0"/>
              </a:spcBef>
              <a:spcAft>
                <a:spcPct val="0"/>
              </a:spcAft>
              <a:buClr>
                <a:schemeClr val="accent2"/>
              </a:buClr>
              <a:buSzPct val="80000"/>
              <a:buBlip>
                <a:blip r:embed="rId4"/>
              </a:buBlip>
              <a:defRPr sz="2400">
                <a:solidFill>
                  <a:schemeClr val="tx1"/>
                </a:solidFill>
                <a:effectLst>
                  <a:outerShdw blurRad="38100" dist="38100" dir="2700000" algn="tl">
                    <a:srgbClr val="000000"/>
                  </a:outerShdw>
                </a:effectLst>
                <a:latin typeface="+mn-lt"/>
              </a:defRPr>
            </a:lvl2pPr>
            <a:lvl3pPr marL="688975" indent="-228600" algn="l" rtl="0" eaLnBrk="1" fontAlgn="base" hangingPunct="1">
              <a:spcBef>
                <a:spcPct val="0"/>
              </a:spcBef>
              <a:spcAft>
                <a:spcPct val="0"/>
              </a:spcAft>
              <a:buClr>
                <a:schemeClr val="accent1"/>
              </a:buClr>
              <a:buSzPct val="80000"/>
              <a:buBlip>
                <a:blip r:embed="rId4"/>
              </a:buBlip>
              <a:defRPr sz="2000">
                <a:solidFill>
                  <a:schemeClr val="tx1"/>
                </a:solidFill>
                <a:effectLst>
                  <a:outerShdw blurRad="38100" dist="38100" dir="2700000" algn="tl">
                    <a:srgbClr val="000000"/>
                  </a:outerShdw>
                </a:effectLst>
                <a:latin typeface="+mn-lt"/>
              </a:defRPr>
            </a:lvl3pPr>
            <a:lvl4pPr marL="860425" indent="-169863" algn="l" rtl="0" eaLnBrk="1" fontAlgn="base" hangingPunct="1">
              <a:spcBef>
                <a:spcPct val="0"/>
              </a:spcBef>
              <a:spcAft>
                <a:spcPct val="30000"/>
              </a:spcAft>
              <a:buClr>
                <a:srgbClr val="FFA370"/>
              </a:buClr>
              <a:buSzPct val="90000"/>
              <a:buChar char="•"/>
              <a:defRPr sz="2000" baseline="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400" kern="0" dirty="0">
                <a:effectLst/>
                <a:latin typeface="Calibri" panose="020F0502020204030204" pitchFamily="34" charset="0"/>
                <a:cs typeface="Calibri" panose="020F0502020204030204" pitchFamily="34" charset="0"/>
              </a:rPr>
              <a:t>&lt;DOCID&gt; eng-WL-11-174596-12954631 &lt;/DOCID&gt;</a:t>
            </a:r>
          </a:p>
          <a:p>
            <a:pPr marL="0" indent="0">
              <a:buNone/>
            </a:pPr>
            <a:r>
              <a:rPr lang="en-US" sz="1400" kern="0" dirty="0">
                <a:effectLst/>
                <a:latin typeface="Calibri" panose="020F0502020204030204" pitchFamily="34" charset="0"/>
                <a:cs typeface="Calibri" panose="020F0502020204030204" pitchFamily="34" charset="0"/>
              </a:rPr>
              <a:t>&lt;DOCTYPE SOURCE="blog"&gt; BLOG TEXT &lt;/DOCTYPE&gt;</a:t>
            </a:r>
          </a:p>
          <a:p>
            <a:pPr marL="0" indent="0">
              <a:buNone/>
            </a:pPr>
            <a:r>
              <a:rPr lang="en-US" sz="1400" kern="0" dirty="0">
                <a:effectLst/>
                <a:latin typeface="Calibri" panose="020F0502020204030204" pitchFamily="34" charset="0"/>
                <a:cs typeface="Calibri" panose="020F0502020204030204" pitchFamily="34" charset="0"/>
              </a:rPr>
              <a:t>&lt;DATETIME&gt; 2008-05-24T12:55:00 &lt;/DATETIME&gt;</a:t>
            </a:r>
          </a:p>
          <a:p>
            <a:pPr marL="0" indent="0">
              <a:buNone/>
            </a:pPr>
            <a:r>
              <a:rPr lang="en-US" sz="1400" kern="0" dirty="0">
                <a:effectLst/>
                <a:latin typeface="Calibri" panose="020F0502020204030204" pitchFamily="34" charset="0"/>
                <a:cs typeface="Calibri" panose="020F0502020204030204" pitchFamily="34" charset="0"/>
              </a:rPr>
              <a:t>&lt;HEADLINE&gt; </a:t>
            </a:r>
            <a:r>
              <a:rPr lang="en-US" sz="1400" kern="0" dirty="0">
                <a:solidFill>
                  <a:srgbClr val="FFC000"/>
                </a:solidFill>
                <a:effectLst/>
                <a:latin typeface="Calibri" panose="020F0502020204030204" pitchFamily="34" charset="0"/>
                <a:cs typeface="Calibri" panose="020F0502020204030204" pitchFamily="34" charset="0"/>
              </a:rPr>
              <a:t>Syria </a:t>
            </a:r>
            <a:r>
              <a:rPr lang="en-US" sz="1400" kern="0" dirty="0">
                <a:effectLst/>
                <a:latin typeface="Calibri" panose="020F0502020204030204" pitchFamily="34" charset="0"/>
                <a:cs typeface="Calibri" panose="020F0502020204030204" pitchFamily="34" charset="0"/>
              </a:rPr>
              <a:t>stalls </a:t>
            </a:r>
            <a:r>
              <a:rPr lang="en-US" sz="1400" kern="0" dirty="0">
                <a:solidFill>
                  <a:srgbClr val="FFC000"/>
                </a:solidFill>
                <a:effectLst/>
                <a:latin typeface="Calibri" panose="020F0502020204030204" pitchFamily="34" charset="0"/>
                <a:cs typeface="Calibri" panose="020F0502020204030204" pitchFamily="34" charset="0"/>
              </a:rPr>
              <a:t>IAEA</a:t>
            </a:r>
            <a:r>
              <a:rPr lang="en-US" sz="1400" kern="0" dirty="0">
                <a:effectLst/>
                <a:latin typeface="Calibri" panose="020F0502020204030204" pitchFamily="34" charset="0"/>
                <a:cs typeface="Calibri" panose="020F0502020204030204" pitchFamily="34" charset="0"/>
              </a:rPr>
              <a:t> visit... &lt;/HEADLINE&gt;</a:t>
            </a:r>
          </a:p>
          <a:p>
            <a:pPr marL="0" indent="0">
              <a:buNone/>
            </a:pPr>
            <a:r>
              <a:rPr lang="en-US" sz="1400" kern="0" dirty="0">
                <a:effectLst/>
                <a:latin typeface="Calibri" panose="020F0502020204030204" pitchFamily="34" charset="0"/>
                <a:cs typeface="Calibri" panose="020F0502020204030204" pitchFamily="34" charset="0"/>
              </a:rPr>
              <a:t>&lt;TEXT&gt; &lt;POST&gt;</a:t>
            </a:r>
          </a:p>
          <a:p>
            <a:pPr marL="0" indent="0">
              <a:buNone/>
            </a:pPr>
            <a:r>
              <a:rPr lang="en-US" sz="1400" kern="0" dirty="0">
                <a:effectLst/>
                <a:latin typeface="Calibri" panose="020F0502020204030204" pitchFamily="34" charset="0"/>
                <a:cs typeface="Calibri" panose="020F0502020204030204" pitchFamily="34" charset="0"/>
              </a:rPr>
              <a:t>&lt;POSTER&gt; </a:t>
            </a:r>
            <a:r>
              <a:rPr lang="en-US" sz="1400" kern="0" dirty="0" err="1">
                <a:effectLst/>
                <a:latin typeface="Calibri" panose="020F0502020204030204" pitchFamily="34" charset="0"/>
                <a:cs typeface="Calibri" panose="020F0502020204030204" pitchFamily="34" charset="0"/>
              </a:rPr>
              <a:t>GayandRight</a:t>
            </a:r>
            <a:r>
              <a:rPr lang="en-US" sz="1400" kern="0" dirty="0">
                <a:effectLst/>
                <a:latin typeface="Calibri" panose="020F0502020204030204" pitchFamily="34" charset="0"/>
                <a:cs typeface="Calibri" panose="020F0502020204030204" pitchFamily="34" charset="0"/>
              </a:rPr>
              <a:t> &lt;/POSTER&gt;</a:t>
            </a:r>
          </a:p>
          <a:p>
            <a:pPr marL="0" indent="0">
              <a:buNone/>
            </a:pPr>
            <a:r>
              <a:rPr lang="en-US" sz="1400" kern="0" dirty="0">
                <a:effectLst/>
                <a:latin typeface="Calibri" panose="020F0502020204030204" pitchFamily="34" charset="0"/>
                <a:cs typeface="Calibri" panose="020F0502020204030204" pitchFamily="34" charset="0"/>
              </a:rPr>
              <a:t>&lt;POSTDATE&gt; 2008-05-24T12:55:00 &lt;/POSTDATE&gt;</a:t>
            </a:r>
          </a:p>
          <a:p>
            <a:pPr marL="0" indent="0">
              <a:buNone/>
            </a:pPr>
            <a:r>
              <a:rPr lang="en-US" sz="1400" kern="0" dirty="0">
                <a:effectLst/>
                <a:latin typeface="Calibri" panose="020F0502020204030204" pitchFamily="34" charset="0"/>
                <a:cs typeface="Calibri" panose="020F0502020204030204" pitchFamily="34" charset="0"/>
              </a:rPr>
              <a:t>Gee, I wonder why....</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solidFill>
                  <a:srgbClr val="FFC000"/>
                </a:solidFill>
                <a:effectLst/>
                <a:latin typeface="Calibri" panose="020F0502020204030204" pitchFamily="34" charset="0"/>
                <a:cs typeface="Calibri" panose="020F0502020204030204" pitchFamily="34" charset="0"/>
              </a:rPr>
              <a:t>Syria</a:t>
            </a:r>
            <a:r>
              <a:rPr lang="en-US" sz="1400" kern="0" dirty="0">
                <a:effectLst/>
                <a:latin typeface="Calibri" panose="020F0502020204030204" pitchFamily="34" charset="0"/>
                <a:cs typeface="Calibri" panose="020F0502020204030204" pitchFamily="34" charset="0"/>
              </a:rPr>
              <a:t> has not yet accepted a request by the </a:t>
            </a:r>
            <a:r>
              <a:rPr lang="en-US" sz="1400" kern="0" dirty="0">
                <a:solidFill>
                  <a:srgbClr val="FFC000"/>
                </a:solidFill>
                <a:effectLst/>
                <a:latin typeface="Calibri" panose="020F0502020204030204" pitchFamily="34" charset="0"/>
                <a:cs typeface="Calibri" panose="020F0502020204030204" pitchFamily="34" charset="0"/>
              </a:rPr>
              <a:t>International Atomic Energy Agency </a:t>
            </a:r>
            <a:r>
              <a:rPr lang="en-US" sz="1400" kern="0" dirty="0">
                <a:effectLst/>
                <a:latin typeface="Calibri" panose="020F0502020204030204" pitchFamily="34" charset="0"/>
                <a:cs typeface="Calibri" panose="020F0502020204030204" pitchFamily="34" charset="0"/>
              </a:rPr>
              <a:t>to visit the site bombed by the </a:t>
            </a:r>
            <a:r>
              <a:rPr lang="en-US" sz="1400" kern="0" dirty="0">
                <a:solidFill>
                  <a:srgbClr val="FFC000"/>
                </a:solidFill>
                <a:effectLst/>
                <a:latin typeface="Calibri" panose="020F0502020204030204" pitchFamily="34" charset="0"/>
                <a:cs typeface="Calibri" panose="020F0502020204030204" pitchFamily="34" charset="0"/>
              </a:rPr>
              <a:t>IAF</a:t>
            </a:r>
            <a:r>
              <a:rPr lang="en-US" sz="1400" kern="0" dirty="0">
                <a:effectLst/>
                <a:latin typeface="Calibri" panose="020F0502020204030204" pitchFamily="34" charset="0"/>
                <a:cs typeface="Calibri" panose="020F0502020204030204" pitchFamily="34" charset="0"/>
              </a:rPr>
              <a:t> on September 6, which </a:t>
            </a:r>
            <a:r>
              <a:rPr lang="en-US" sz="1400" kern="0" dirty="0">
                <a:solidFill>
                  <a:srgbClr val="FFC000"/>
                </a:solidFill>
                <a:effectLst/>
                <a:latin typeface="Calibri" panose="020F0502020204030204" pitchFamily="34" charset="0"/>
                <a:cs typeface="Calibri" panose="020F0502020204030204" pitchFamily="34" charset="0"/>
              </a:rPr>
              <a:t>Washington</a:t>
            </a:r>
            <a:r>
              <a:rPr lang="en-US" sz="1400" kern="0" dirty="0">
                <a:effectLst/>
                <a:latin typeface="Calibri" panose="020F0502020204030204" pitchFamily="34" charset="0"/>
                <a:cs typeface="Calibri" panose="020F0502020204030204" pitchFamily="34" charset="0"/>
              </a:rPr>
              <a:t> says was a nuclear reactor, </a:t>
            </a:r>
            <a:r>
              <a:rPr lang="en-US" sz="1400" kern="0" dirty="0">
                <a:solidFill>
                  <a:srgbClr val="FFC000"/>
                </a:solidFill>
                <a:effectLst/>
                <a:latin typeface="Calibri" panose="020F0502020204030204" pitchFamily="34" charset="0"/>
                <a:cs typeface="Calibri" panose="020F0502020204030204" pitchFamily="34" charset="0"/>
              </a:rPr>
              <a:t>Reuters</a:t>
            </a:r>
            <a:r>
              <a:rPr lang="en-US" sz="1400" kern="0" dirty="0">
                <a:effectLst/>
                <a:latin typeface="Calibri" panose="020F0502020204030204" pitchFamily="34" charset="0"/>
                <a:cs typeface="Calibri" panose="020F0502020204030204" pitchFamily="34" charset="0"/>
              </a:rPr>
              <a:t> reported Friday.</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effectLst/>
                <a:latin typeface="Calibri" panose="020F0502020204030204" pitchFamily="34" charset="0"/>
                <a:cs typeface="Calibri" panose="020F0502020204030204" pitchFamily="34" charset="0"/>
              </a:rPr>
              <a:t>The news agency quoted diplomats in </a:t>
            </a:r>
            <a:r>
              <a:rPr lang="en-US" sz="1400" kern="0" dirty="0">
                <a:solidFill>
                  <a:srgbClr val="FFC000"/>
                </a:solidFill>
                <a:effectLst/>
                <a:latin typeface="Calibri" panose="020F0502020204030204" pitchFamily="34" charset="0"/>
                <a:cs typeface="Calibri" panose="020F0502020204030204" pitchFamily="34" charset="0"/>
              </a:rPr>
              <a:t>Vienna</a:t>
            </a:r>
            <a:r>
              <a:rPr lang="en-US" sz="1400" kern="0" dirty="0">
                <a:effectLst/>
                <a:latin typeface="Calibri" panose="020F0502020204030204" pitchFamily="34" charset="0"/>
                <a:cs typeface="Calibri" panose="020F0502020204030204" pitchFamily="34" charset="0"/>
              </a:rPr>
              <a:t> as saying that </a:t>
            </a:r>
            <a:r>
              <a:rPr lang="en-US" sz="1400" kern="0" dirty="0">
                <a:solidFill>
                  <a:srgbClr val="FFC000"/>
                </a:solidFill>
                <a:effectLst/>
                <a:latin typeface="Calibri" panose="020F0502020204030204" pitchFamily="34" charset="0"/>
                <a:cs typeface="Calibri" panose="020F0502020204030204" pitchFamily="34" charset="0"/>
              </a:rPr>
              <a:t>Damascus</a:t>
            </a:r>
            <a:r>
              <a:rPr lang="en-US" sz="1400" kern="0" dirty="0">
                <a:effectLst/>
                <a:latin typeface="Calibri" panose="020F0502020204030204" pitchFamily="34" charset="0"/>
                <a:cs typeface="Calibri" panose="020F0502020204030204" pitchFamily="34" charset="0"/>
              </a:rPr>
              <a:t> was stalling its approval of the </a:t>
            </a:r>
            <a:r>
              <a:rPr lang="en-US" sz="1400" kern="0" dirty="0">
                <a:solidFill>
                  <a:srgbClr val="FFC000"/>
                </a:solidFill>
                <a:effectLst/>
                <a:latin typeface="Calibri" panose="020F0502020204030204" pitchFamily="34" charset="0"/>
                <a:cs typeface="Calibri" panose="020F0502020204030204" pitchFamily="34" charset="0"/>
              </a:rPr>
              <a:t>UN</a:t>
            </a:r>
            <a:r>
              <a:rPr lang="en-US" sz="1400" kern="0" dirty="0">
                <a:effectLst/>
                <a:latin typeface="Calibri" panose="020F0502020204030204" pitchFamily="34" charset="0"/>
                <a:cs typeface="Calibri" panose="020F0502020204030204" pitchFamily="34" charset="0"/>
              </a:rPr>
              <a:t> delegation visit, demanding more details on the proposed inspection.</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effectLst/>
                <a:latin typeface="Calibri" panose="020F0502020204030204" pitchFamily="34" charset="0"/>
                <a:cs typeface="Calibri" panose="020F0502020204030204" pitchFamily="34" charset="0"/>
              </a:rPr>
              <a:t>Syrian atomic energy chief </a:t>
            </a:r>
            <a:r>
              <a:rPr lang="en-US" sz="1400" kern="0" dirty="0">
                <a:solidFill>
                  <a:srgbClr val="FFC000"/>
                </a:solidFill>
                <a:effectLst/>
                <a:latin typeface="Calibri" panose="020F0502020204030204" pitchFamily="34" charset="0"/>
                <a:cs typeface="Calibri" panose="020F0502020204030204" pitchFamily="34" charset="0"/>
              </a:rPr>
              <a:t>Ibrahim Othman </a:t>
            </a:r>
            <a:r>
              <a:rPr lang="en-US" sz="1400" kern="0" dirty="0">
                <a:effectLst/>
                <a:latin typeface="Calibri" panose="020F0502020204030204" pitchFamily="34" charset="0"/>
                <a:cs typeface="Calibri" panose="020F0502020204030204" pitchFamily="34" charset="0"/>
              </a:rPr>
              <a:t>came to </a:t>
            </a:r>
            <a:r>
              <a:rPr lang="en-US" sz="1400" kern="0" dirty="0">
                <a:solidFill>
                  <a:srgbClr val="FFC000"/>
                </a:solidFill>
                <a:effectLst/>
                <a:latin typeface="Calibri" panose="020F0502020204030204" pitchFamily="34" charset="0"/>
                <a:cs typeface="Calibri" panose="020F0502020204030204" pitchFamily="34" charset="0"/>
              </a:rPr>
              <a:t>Vienna</a:t>
            </a:r>
            <a:r>
              <a:rPr lang="en-US" sz="1400" kern="0" dirty="0">
                <a:effectLst/>
                <a:latin typeface="Calibri" panose="020F0502020204030204" pitchFamily="34" charset="0"/>
                <a:cs typeface="Calibri" panose="020F0502020204030204" pitchFamily="34" charset="0"/>
              </a:rPr>
              <a:t> earlier this month to speak with </a:t>
            </a:r>
            <a:r>
              <a:rPr lang="en-US" sz="1400" kern="0" dirty="0">
                <a:solidFill>
                  <a:srgbClr val="FFC000"/>
                </a:solidFill>
                <a:effectLst/>
                <a:latin typeface="Calibri" panose="020F0502020204030204" pitchFamily="34" charset="0"/>
                <a:cs typeface="Calibri" panose="020F0502020204030204" pitchFamily="34" charset="0"/>
              </a:rPr>
              <a:t>IAEA</a:t>
            </a:r>
            <a:r>
              <a:rPr lang="en-US" sz="1400" kern="0" dirty="0">
                <a:effectLst/>
                <a:latin typeface="Calibri" panose="020F0502020204030204" pitchFamily="34" charset="0"/>
                <a:cs typeface="Calibri" panose="020F0502020204030204" pitchFamily="34" charset="0"/>
              </a:rPr>
              <a:t> head </a:t>
            </a:r>
            <a:r>
              <a:rPr lang="en-US" sz="1400" kern="0" dirty="0">
                <a:solidFill>
                  <a:srgbClr val="FFC000"/>
                </a:solidFill>
                <a:effectLst/>
                <a:latin typeface="Calibri" panose="020F0502020204030204" pitchFamily="34" charset="0"/>
                <a:cs typeface="Calibri" panose="020F0502020204030204" pitchFamily="34" charset="0"/>
              </a:rPr>
              <a:t>Mohamed ElBaradei </a:t>
            </a:r>
            <a:r>
              <a:rPr lang="en-US" sz="1400" kern="0" dirty="0">
                <a:effectLst/>
                <a:latin typeface="Calibri" panose="020F0502020204030204" pitchFamily="34" charset="0"/>
                <a:cs typeface="Calibri" panose="020F0502020204030204" pitchFamily="34" charset="0"/>
              </a:rPr>
              <a:t>on the matter, but the two did not agree on the timing or nature of a visit, diplomats said.</a:t>
            </a:r>
          </a:p>
          <a:p>
            <a:pPr marL="0" indent="0">
              <a:buNone/>
            </a:pPr>
            <a:endParaRPr lang="en-US" sz="1400" kern="0" dirty="0">
              <a:effectLst/>
              <a:latin typeface="Calibri" panose="020F0502020204030204" pitchFamily="34" charset="0"/>
              <a:cs typeface="Calibri" panose="020F0502020204030204" pitchFamily="34" charset="0"/>
            </a:endParaRPr>
          </a:p>
          <a:p>
            <a:pPr marL="0" indent="0">
              <a:buNone/>
            </a:pPr>
            <a:r>
              <a:rPr lang="en-US" sz="1400" kern="0" dirty="0">
                <a:effectLst/>
                <a:latin typeface="Calibri" panose="020F0502020204030204" pitchFamily="34" charset="0"/>
                <a:cs typeface="Calibri" panose="020F0502020204030204" pitchFamily="34" charset="0"/>
              </a:rPr>
              <a:t>The agency received a letter from </a:t>
            </a:r>
            <a:r>
              <a:rPr lang="en-US" sz="1400" kern="0" dirty="0">
                <a:solidFill>
                  <a:srgbClr val="FFC000"/>
                </a:solidFill>
                <a:effectLst/>
                <a:latin typeface="Calibri" panose="020F0502020204030204" pitchFamily="34" charset="0"/>
                <a:cs typeface="Calibri" panose="020F0502020204030204" pitchFamily="34" charset="0"/>
              </a:rPr>
              <a:t>Syria</a:t>
            </a:r>
            <a:r>
              <a:rPr lang="en-US" sz="1400" kern="0" dirty="0">
                <a:effectLst/>
                <a:latin typeface="Calibri" panose="020F0502020204030204" pitchFamily="34" charset="0"/>
                <a:cs typeface="Calibri" panose="020F0502020204030204" pitchFamily="34" charset="0"/>
              </a:rPr>
              <a:t> several days ago asking for more details on the trip, one </a:t>
            </a:r>
            <a:r>
              <a:rPr lang="en-US" sz="1400" kern="0" dirty="0">
                <a:solidFill>
                  <a:srgbClr val="FFC000"/>
                </a:solidFill>
                <a:effectLst/>
                <a:latin typeface="Calibri" panose="020F0502020204030204" pitchFamily="34" charset="0"/>
                <a:cs typeface="Calibri" panose="020F0502020204030204" pitchFamily="34" charset="0"/>
              </a:rPr>
              <a:t>US</a:t>
            </a:r>
            <a:r>
              <a:rPr lang="en-US" sz="1400" kern="0" dirty="0">
                <a:effectLst/>
                <a:latin typeface="Calibri" panose="020F0502020204030204" pitchFamily="34" charset="0"/>
                <a:cs typeface="Calibri" panose="020F0502020204030204" pitchFamily="34" charset="0"/>
              </a:rPr>
              <a:t> diplomat said. The </a:t>
            </a:r>
            <a:r>
              <a:rPr lang="en-US" sz="1400" kern="0" dirty="0">
                <a:solidFill>
                  <a:srgbClr val="FFC000"/>
                </a:solidFill>
                <a:effectLst/>
                <a:latin typeface="Calibri" panose="020F0502020204030204" pitchFamily="34" charset="0"/>
                <a:cs typeface="Calibri" panose="020F0502020204030204" pitchFamily="34" charset="0"/>
              </a:rPr>
              <a:t>IAEA</a:t>
            </a:r>
            <a:r>
              <a:rPr lang="en-US" sz="1400" kern="0" dirty="0">
                <a:effectLst/>
                <a:latin typeface="Calibri" panose="020F0502020204030204" pitchFamily="34" charset="0"/>
                <a:cs typeface="Calibri" panose="020F0502020204030204" pitchFamily="34" charset="0"/>
              </a:rPr>
              <a:t> has replied and is now waiting for </a:t>
            </a:r>
            <a:r>
              <a:rPr lang="en-US" sz="1400" kern="0" dirty="0">
                <a:solidFill>
                  <a:srgbClr val="FFC000"/>
                </a:solidFill>
                <a:effectLst/>
                <a:latin typeface="Calibri" panose="020F0502020204030204" pitchFamily="34" charset="0"/>
                <a:cs typeface="Calibri" panose="020F0502020204030204" pitchFamily="34" charset="0"/>
              </a:rPr>
              <a:t>Damascus</a:t>
            </a:r>
            <a:r>
              <a:rPr lang="en-US" sz="1400" kern="0" dirty="0">
                <a:effectLst/>
                <a:latin typeface="Calibri" panose="020F0502020204030204" pitchFamily="34" charset="0"/>
                <a:cs typeface="Calibri" panose="020F0502020204030204" pitchFamily="34" charset="0"/>
              </a:rPr>
              <a:t>'s response, he added.</a:t>
            </a:r>
          </a:p>
          <a:p>
            <a:pPr marL="0" indent="0">
              <a:buNone/>
            </a:pPr>
            <a:r>
              <a:rPr lang="en-US" sz="1400" kern="0" dirty="0">
                <a:effectLst/>
                <a:latin typeface="Calibri" panose="020F0502020204030204" pitchFamily="34" charset="0"/>
                <a:cs typeface="Calibri" panose="020F0502020204030204" pitchFamily="34" charset="0"/>
              </a:rPr>
              <a:t>&lt;/POST&gt;</a:t>
            </a:r>
          </a:p>
          <a:p>
            <a:pPr marL="0" indent="0">
              <a:buNone/>
            </a:pPr>
            <a:r>
              <a:rPr lang="en-US" sz="1400" kern="0" dirty="0">
                <a:effectLst/>
                <a:latin typeface="Calibri" panose="020F0502020204030204" pitchFamily="34" charset="0"/>
                <a:cs typeface="Calibri" panose="020F0502020204030204" pitchFamily="34" charset="0"/>
              </a:rPr>
              <a:t>&lt;/TEXT&gt;</a:t>
            </a:r>
          </a:p>
          <a:p>
            <a:pPr marL="0" indent="0">
              <a:buNone/>
            </a:pPr>
            <a:endParaRPr lang="en-US" sz="1000" kern="0" dirty="0">
              <a:effectLst/>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593197" y="1257232"/>
            <a:ext cx="4408623" cy="593267"/>
          </a:xfrm>
        </p:spPr>
        <p:txBody>
          <a:bodyPr>
            <a:normAutofit fontScale="90000"/>
          </a:bodyPr>
          <a:lstStyle/>
          <a:p>
            <a:r>
              <a:rPr lang="en-US" dirty="0"/>
              <a:t>Which “Washington”?</a:t>
            </a:r>
          </a:p>
        </p:txBody>
      </p:sp>
      <p:sp>
        <p:nvSpPr>
          <p:cNvPr id="5" name="Rectangle 4"/>
          <p:cNvSpPr/>
          <p:nvPr/>
        </p:nvSpPr>
        <p:spPr>
          <a:xfrm>
            <a:off x="593197" y="1982796"/>
            <a:ext cx="4388319" cy="707886"/>
          </a:xfrm>
          <a:prstGeom prst="rect">
            <a:avLst/>
          </a:prstGeom>
        </p:spPr>
        <p:txBody>
          <a:bodyPr wrap="square">
            <a:spAutoFit/>
          </a:bodyPr>
          <a:lstStyle/>
          <a:p>
            <a:pPr>
              <a:spcBef>
                <a:spcPts val="600"/>
              </a:spcBef>
            </a:pPr>
            <a:r>
              <a:rPr lang="en-US" sz="2000" b="1" dirty="0">
                <a:solidFill>
                  <a:srgbClr val="FFC000"/>
                </a:solidFill>
              </a:rPr>
              <a:t>~600 </a:t>
            </a:r>
            <a:r>
              <a:rPr lang="en-US" sz="2000" dirty="0">
                <a:solidFill>
                  <a:srgbClr val="FFC000"/>
                </a:solidFill>
              </a:rPr>
              <a:t>Wikipedia entities can be</a:t>
            </a:r>
          </a:p>
          <a:p>
            <a:pPr>
              <a:spcBef>
                <a:spcPts val="0"/>
              </a:spcBef>
            </a:pPr>
            <a:r>
              <a:rPr lang="en-US" sz="2000" dirty="0">
                <a:solidFill>
                  <a:srgbClr val="FFC000"/>
                </a:solidFill>
              </a:rPr>
              <a:t>   referred to as </a:t>
            </a:r>
            <a:r>
              <a:rPr lang="en-US" sz="2000" b="1" dirty="0">
                <a:solidFill>
                  <a:srgbClr val="FFC000"/>
                </a:solidFill>
              </a:rPr>
              <a:t>Washington</a:t>
            </a:r>
          </a:p>
        </p:txBody>
      </p:sp>
      <p:sp>
        <p:nvSpPr>
          <p:cNvPr id="8" name="Oval 7"/>
          <p:cNvSpPr/>
          <p:nvPr/>
        </p:nvSpPr>
        <p:spPr bwMode="auto">
          <a:xfrm>
            <a:off x="10689011" y="2514630"/>
            <a:ext cx="1134340" cy="389513"/>
          </a:xfrm>
          <a:prstGeom prst="ellipse">
            <a:avLst/>
          </a:prstGeom>
          <a:solidFill>
            <a:srgbClr val="FFC000">
              <a:alpha val="10000"/>
            </a:srgbClr>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11" name="TextBox 10"/>
          <p:cNvSpPr txBox="1"/>
          <p:nvPr/>
        </p:nvSpPr>
        <p:spPr>
          <a:xfrm>
            <a:off x="593197" y="2667398"/>
            <a:ext cx="4301177" cy="2267287"/>
          </a:xfrm>
          <a:prstGeom prst="rect">
            <a:avLst/>
          </a:prstGeom>
          <a:noFill/>
        </p:spPr>
        <p:txBody>
          <a:bodyPr wrap="none" rtlCol="0">
            <a:spAutoFit/>
          </a:bodyPr>
          <a:lstStyle/>
          <a:p>
            <a:pPr marL="285750" indent="-285750">
              <a:spcBef>
                <a:spcPts val="1000"/>
              </a:spcBef>
              <a:spcAft>
                <a:spcPts val="0"/>
              </a:spcAft>
              <a:buFont typeface="Arial" panose="020B0604020202020204" pitchFamily="34" charset="0"/>
              <a:buChar char="•"/>
            </a:pPr>
            <a:r>
              <a:rPr lang="en-US" sz="1800" dirty="0"/>
              <a:t>Washington, D.C.</a:t>
            </a:r>
          </a:p>
          <a:p>
            <a:pPr marL="285750" indent="-285750">
              <a:spcBef>
                <a:spcPts val="1000"/>
              </a:spcBef>
              <a:spcAft>
                <a:spcPts val="0"/>
              </a:spcAft>
              <a:buFont typeface="Arial" panose="020B0604020202020204" pitchFamily="34" charset="0"/>
              <a:buChar char="•"/>
            </a:pPr>
            <a:r>
              <a:rPr lang="en-US" sz="1800" dirty="0"/>
              <a:t>United States</a:t>
            </a:r>
          </a:p>
          <a:p>
            <a:pPr marL="285750" indent="-285750">
              <a:spcBef>
                <a:spcPts val="1000"/>
              </a:spcBef>
              <a:spcAft>
                <a:spcPts val="0"/>
              </a:spcAft>
              <a:buFont typeface="Arial" panose="020B0604020202020204" pitchFamily="34" charset="0"/>
              <a:buChar char="•"/>
            </a:pPr>
            <a:r>
              <a:rPr lang="en-US" sz="1800" dirty="0"/>
              <a:t>United States Department of State</a:t>
            </a:r>
          </a:p>
          <a:p>
            <a:pPr marL="285750" indent="-285750">
              <a:spcBef>
                <a:spcPts val="1000"/>
              </a:spcBef>
              <a:spcAft>
                <a:spcPts val="0"/>
              </a:spcAft>
              <a:buFont typeface="Arial" panose="020B0604020202020204" pitchFamily="34" charset="0"/>
              <a:buChar char="•"/>
            </a:pPr>
            <a:r>
              <a:rPr lang="en-US" sz="1800" dirty="0"/>
              <a:t>Federal government of the United States</a:t>
            </a:r>
          </a:p>
          <a:p>
            <a:pPr marL="285750" indent="-285750">
              <a:spcBef>
                <a:spcPts val="1000"/>
              </a:spcBef>
              <a:spcAft>
                <a:spcPts val="0"/>
              </a:spcAft>
              <a:buFont typeface="Arial" panose="020B0604020202020204" pitchFamily="34" charset="0"/>
              <a:buChar char="•"/>
            </a:pPr>
            <a:r>
              <a:rPr lang="en-US" sz="1800" dirty="0"/>
              <a:t>Presidency of the United States</a:t>
            </a:r>
          </a:p>
          <a:p>
            <a:pPr>
              <a:spcBef>
                <a:spcPts val="0"/>
              </a:spcBef>
              <a:spcAft>
                <a:spcPts val="0"/>
              </a:spcAft>
            </a:pPr>
            <a:r>
              <a:rPr lang="en-US" sz="1800" dirty="0"/>
              <a:t>     …</a:t>
            </a:r>
          </a:p>
        </p:txBody>
      </p:sp>
      <p:sp>
        <p:nvSpPr>
          <p:cNvPr id="12" name="Title 1"/>
          <p:cNvSpPr txBox="1">
            <a:spLocks/>
          </p:cNvSpPr>
          <p:nvPr/>
        </p:nvSpPr>
        <p:spPr bwMode="auto">
          <a:xfrm>
            <a:off x="812744" y="4982062"/>
            <a:ext cx="3756432" cy="642867"/>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a:bodyPr>
          <a:lst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pPr>
              <a:spcAft>
                <a:spcPts val="600"/>
              </a:spcAft>
            </a:pPr>
            <a:r>
              <a:rPr lang="en-US" sz="2000" kern="0" dirty="0">
                <a:solidFill>
                  <a:srgbClr val="FFC000"/>
                </a:solidFill>
              </a:rPr>
              <a:t>Which Syria?</a:t>
            </a:r>
          </a:p>
          <a:p>
            <a:r>
              <a:rPr lang="en-US" sz="2000" kern="0" dirty="0">
                <a:solidFill>
                  <a:srgbClr val="FFC000"/>
                </a:solidFill>
              </a:rPr>
              <a:t>Which Damascus?</a:t>
            </a:r>
          </a:p>
        </p:txBody>
      </p:sp>
      <p:sp>
        <p:nvSpPr>
          <p:cNvPr id="13" name="Rectangle 12"/>
          <p:cNvSpPr/>
          <p:nvPr/>
        </p:nvSpPr>
        <p:spPr>
          <a:xfrm>
            <a:off x="570769" y="5702406"/>
            <a:ext cx="5728476" cy="984885"/>
          </a:xfrm>
          <a:prstGeom prst="rect">
            <a:avLst/>
          </a:prstGeom>
        </p:spPr>
        <p:txBody>
          <a:bodyPr wrap="square">
            <a:spAutoFit/>
          </a:bodyPr>
          <a:lstStyle/>
          <a:p>
            <a:pPr>
              <a:spcBef>
                <a:spcPts val="600"/>
              </a:spcBef>
            </a:pPr>
            <a:r>
              <a:rPr lang="en-US" sz="1600" dirty="0"/>
              <a:t>The answers depend on:</a:t>
            </a:r>
          </a:p>
          <a:p>
            <a:pPr marL="171450" indent="-171450">
              <a:spcBef>
                <a:spcPts val="600"/>
              </a:spcBef>
              <a:buFontTx/>
              <a:buChar char="-"/>
            </a:pPr>
            <a:r>
              <a:rPr lang="en-US" sz="1600" dirty="0"/>
              <a:t>The granularity of the knowledge base</a:t>
            </a:r>
          </a:p>
          <a:p>
            <a:pPr marL="171450" indent="-171450">
              <a:spcBef>
                <a:spcPts val="600"/>
              </a:spcBef>
              <a:buFontTx/>
              <a:buChar char="-"/>
            </a:pPr>
            <a:r>
              <a:rPr lang="en-US" sz="1600" dirty="0"/>
              <a:t>The disambiguation of the other entities in the document</a:t>
            </a:r>
          </a:p>
        </p:txBody>
      </p:sp>
      <p:sp>
        <p:nvSpPr>
          <p:cNvPr id="14" name="TextBox 13"/>
          <p:cNvSpPr txBox="1"/>
          <p:nvPr/>
        </p:nvSpPr>
        <p:spPr>
          <a:xfrm>
            <a:off x="368650" y="301210"/>
            <a:ext cx="5586299" cy="1446550"/>
          </a:xfrm>
          <a:prstGeom prst="rect">
            <a:avLst/>
          </a:prstGeom>
          <a:noFill/>
        </p:spPr>
        <p:txBody>
          <a:bodyPr wrap="square" rtlCol="0">
            <a:spAutoFit/>
          </a:bodyPr>
          <a:lstStyle/>
          <a:p>
            <a:r>
              <a:rPr lang="en-US" sz="4400" b="1" dirty="0">
                <a:latin typeface="Pristina" panose="03060402040406080204" pitchFamily="66" charset="0"/>
              </a:rPr>
              <a:t>The quantum state of entities.</a:t>
            </a:r>
          </a:p>
        </p:txBody>
      </p:sp>
      <p:sp>
        <p:nvSpPr>
          <p:cNvPr id="10" name="Oval 9"/>
          <p:cNvSpPr/>
          <p:nvPr/>
        </p:nvSpPr>
        <p:spPr bwMode="auto">
          <a:xfrm>
            <a:off x="8267251" y="5136776"/>
            <a:ext cx="986825" cy="324094"/>
          </a:xfrm>
          <a:prstGeom prst="ellipse">
            <a:avLst/>
          </a:prstGeom>
          <a:solidFill>
            <a:srgbClr val="FFC000">
              <a:alpha val="10000"/>
            </a:srgbClr>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15" name="Oval 14"/>
          <p:cNvSpPr/>
          <p:nvPr/>
        </p:nvSpPr>
        <p:spPr bwMode="auto">
          <a:xfrm>
            <a:off x="5860642" y="5571584"/>
            <a:ext cx="1134340" cy="389513"/>
          </a:xfrm>
          <a:prstGeom prst="ellipse">
            <a:avLst/>
          </a:prstGeom>
          <a:solidFill>
            <a:srgbClr val="FFC000">
              <a:alpha val="10000"/>
            </a:srgbClr>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11</a:t>
            </a:fld>
            <a:endParaRPr lang="en-US" altLang="zh-TW" dirty="0">
              <a:solidFill>
                <a:prstClr val="black"/>
              </a:solidFill>
            </a:endParaRPr>
          </a:p>
        </p:txBody>
      </p:sp>
    </p:spTree>
    <p:extLst>
      <p:ext uri="{BB962C8B-B14F-4D97-AF65-F5344CB8AC3E}">
        <p14:creationId xmlns:p14="http://schemas.microsoft.com/office/powerpoint/2010/main" val="117933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Multilingual Word and Title </a:t>
            </a:r>
            <a:r>
              <a:rPr lang="en-US" dirty="0" err="1"/>
              <a:t>Embeddings</a:t>
            </a:r>
            <a:r>
              <a:rPr lang="en-US" dirty="0"/>
              <a:t> (Cont.)</a:t>
            </a:r>
          </a:p>
        </p:txBody>
      </p:sp>
      <p:sp>
        <p:nvSpPr>
          <p:cNvPr id="3" name="Content Placeholder 2"/>
          <p:cNvSpPr>
            <a:spLocks noGrp="1"/>
          </p:cNvSpPr>
          <p:nvPr>
            <p:ph idx="1"/>
          </p:nvPr>
        </p:nvSpPr>
        <p:spPr/>
        <p:txBody>
          <a:bodyPr/>
          <a:lstStyle/>
          <a:p>
            <a:r>
              <a:rPr lang="en-US" dirty="0"/>
              <a:t>Aligning embeddings of two languages using the CCA-based model </a:t>
            </a:r>
            <a:r>
              <a:rPr lang="en-US" sz="1800" dirty="0"/>
              <a:t>[</a:t>
            </a:r>
            <a:r>
              <a:rPr lang="en-US" sz="1800" dirty="0" err="1"/>
              <a:t>Hotelling</a:t>
            </a:r>
            <a:r>
              <a:rPr lang="en-US" sz="1800" dirty="0"/>
              <a:t>, 1936]</a:t>
            </a:r>
          </a:p>
          <a:p>
            <a:r>
              <a:rPr lang="en-US" dirty="0"/>
              <a:t>Rather than using a </a:t>
            </a:r>
            <a:r>
              <a:rPr lang="en-US" dirty="0">
                <a:solidFill>
                  <a:srgbClr val="002060"/>
                </a:solidFill>
              </a:rPr>
              <a:t>dictionary</a:t>
            </a:r>
            <a:r>
              <a:rPr lang="en-US" dirty="0"/>
              <a:t> which maps the words between two languages, we </a:t>
            </a:r>
            <a:r>
              <a:rPr lang="en-US" dirty="0">
                <a:solidFill>
                  <a:srgbClr val="0033CC"/>
                </a:solidFill>
              </a:rPr>
              <a:t>use the title mappings in Wikipedia</a:t>
            </a:r>
            <a:r>
              <a:rPr lang="en-US" dirty="0"/>
              <a:t>.</a:t>
            </a:r>
          </a:p>
          <a:p>
            <a:pPr lvl="1"/>
            <a:endParaRPr lang="en-US" dirty="0"/>
          </a:p>
          <a:p>
            <a:pPr marL="0" indent="0">
              <a:buNone/>
            </a:pPr>
            <a:r>
              <a:rPr lang="en-US" dirty="0"/>
              <a:t>         P</a:t>
            </a:r>
            <a:r>
              <a:rPr lang="en-US" baseline="-25000" dirty="0"/>
              <a:t>en</a:t>
            </a:r>
            <a:r>
              <a:rPr lang="en-US" dirty="0"/>
              <a:t>, </a:t>
            </a:r>
            <a:r>
              <a:rPr lang="en-US" dirty="0" err="1"/>
              <a:t>P</a:t>
            </a:r>
            <a:r>
              <a:rPr lang="en-US" baseline="-25000" dirty="0" err="1"/>
              <a:t>tr</a:t>
            </a:r>
            <a:r>
              <a:rPr lang="en-US" dirty="0"/>
              <a:t> = CCA(                          ,                                                 )</a:t>
            </a:r>
          </a:p>
          <a:p>
            <a:pPr marL="0" indent="0">
              <a:buNone/>
            </a:pPr>
            <a:endParaRPr lang="en-US" dirty="0"/>
          </a:p>
          <a:p>
            <a:pPr marL="0" indent="0">
              <a:buNone/>
            </a:pPr>
            <a:endParaRPr lang="en-US" dirty="0"/>
          </a:p>
          <a:p>
            <a:pPr marL="0" indent="0">
              <a:buNone/>
            </a:pPr>
            <a:r>
              <a:rPr lang="en-US" dirty="0"/>
              <a:t>         M</a:t>
            </a:r>
            <a:r>
              <a:rPr lang="en-US" baseline="-25000" dirty="0"/>
              <a:t>en</a:t>
            </a:r>
            <a:r>
              <a:rPr lang="en-US" dirty="0"/>
              <a:t> =  </a:t>
            </a:r>
            <a:r>
              <a:rPr lang="en-US" dirty="0" err="1"/>
              <a:t>E</a:t>
            </a:r>
            <a:r>
              <a:rPr lang="en-US" baseline="-25000" dirty="0" err="1"/>
              <a:t>en</a:t>
            </a:r>
            <a:r>
              <a:rPr lang="en-US" dirty="0"/>
              <a:t> P</a:t>
            </a:r>
            <a:r>
              <a:rPr lang="en-US" baseline="-25000" dirty="0"/>
              <a:t>en</a:t>
            </a:r>
            <a:r>
              <a:rPr lang="en-US" dirty="0"/>
              <a:t> ,     </a:t>
            </a:r>
            <a:r>
              <a:rPr lang="en-US" dirty="0" err="1"/>
              <a:t>M</a:t>
            </a:r>
            <a:r>
              <a:rPr lang="en-US" baseline="-25000" dirty="0" err="1"/>
              <a:t>tr</a:t>
            </a:r>
            <a:r>
              <a:rPr lang="en-US" dirty="0"/>
              <a:t> = </a:t>
            </a:r>
            <a:r>
              <a:rPr lang="en-US" dirty="0" err="1"/>
              <a:t>E</a:t>
            </a:r>
            <a:r>
              <a:rPr lang="en-US" baseline="-25000" dirty="0" err="1"/>
              <a:t>tr</a:t>
            </a:r>
            <a:r>
              <a:rPr lang="en-US" dirty="0"/>
              <a:t> </a:t>
            </a:r>
            <a:r>
              <a:rPr lang="en-US" dirty="0" err="1"/>
              <a:t>P</a:t>
            </a:r>
            <a:r>
              <a:rPr lang="en-US" baseline="-25000" dirty="0" err="1"/>
              <a:t>tr</a:t>
            </a:r>
            <a:endParaRPr lang="en-US" baseline="-25000" dirty="0"/>
          </a:p>
          <a:p>
            <a:pPr lvl="1"/>
            <a:r>
              <a:rPr lang="en-US" dirty="0"/>
              <a:t>E:  Monolingual </a:t>
            </a:r>
            <a:r>
              <a:rPr lang="en-US" dirty="0" err="1"/>
              <a:t>embeddings</a:t>
            </a:r>
            <a:endParaRPr lang="en-US" dirty="0"/>
          </a:p>
          <a:p>
            <a:pPr lvl="1"/>
            <a:r>
              <a:rPr lang="en-US" dirty="0"/>
              <a:t>M: Multilingual </a:t>
            </a:r>
            <a:r>
              <a:rPr lang="en-US" dirty="0" err="1"/>
              <a:t>embeddings</a:t>
            </a:r>
            <a:endParaRPr lang="en-US" dirty="0"/>
          </a:p>
          <a:p>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110</a:t>
            </a:fld>
            <a:endParaRPr lang="en-US" altLang="zh-TW" dirty="0"/>
          </a:p>
        </p:txBody>
      </p:sp>
      <p:sp>
        <p:nvSpPr>
          <p:cNvPr id="5" name="TextBox 4"/>
          <p:cNvSpPr txBox="1"/>
          <p:nvPr/>
        </p:nvSpPr>
        <p:spPr>
          <a:xfrm>
            <a:off x="4487309" y="2483181"/>
            <a:ext cx="1502014" cy="1477328"/>
          </a:xfrm>
          <a:prstGeom prst="rect">
            <a:avLst/>
          </a:prstGeom>
          <a:noFill/>
          <a:ln>
            <a:solidFill>
              <a:schemeClr val="tx1"/>
            </a:solidFill>
          </a:ln>
        </p:spPr>
        <p:txBody>
          <a:bodyPr wrap="none" rtlCol="0">
            <a:spAutoFit/>
          </a:bodyPr>
          <a:lstStyle/>
          <a:p>
            <a:r>
              <a:rPr lang="en-US" dirty="0" err="1"/>
              <a:t>United_States</a:t>
            </a:r>
            <a:endParaRPr lang="en-US" dirty="0"/>
          </a:p>
          <a:p>
            <a:r>
              <a:rPr lang="en-US" dirty="0"/>
              <a:t>Texas</a:t>
            </a:r>
          </a:p>
          <a:p>
            <a:r>
              <a:rPr lang="en-US" dirty="0"/>
              <a:t>Turkey</a:t>
            </a:r>
          </a:p>
          <a:p>
            <a:r>
              <a:rPr lang="en-US" dirty="0"/>
              <a:t>Istanbul</a:t>
            </a:r>
          </a:p>
          <a:p>
            <a:r>
              <a:rPr lang="en-US" dirty="0"/>
              <a:t>…</a:t>
            </a:r>
          </a:p>
        </p:txBody>
      </p:sp>
      <p:sp>
        <p:nvSpPr>
          <p:cNvPr id="6" name="TextBox 5"/>
          <p:cNvSpPr txBox="1"/>
          <p:nvPr/>
        </p:nvSpPr>
        <p:spPr>
          <a:xfrm>
            <a:off x="6400781" y="2483181"/>
            <a:ext cx="2771977" cy="1477328"/>
          </a:xfrm>
          <a:prstGeom prst="rect">
            <a:avLst/>
          </a:prstGeom>
          <a:noFill/>
          <a:ln>
            <a:solidFill>
              <a:schemeClr val="tx1"/>
            </a:solidFill>
          </a:ln>
        </p:spPr>
        <p:txBody>
          <a:bodyPr wrap="none" rtlCol="0">
            <a:spAutoFit/>
          </a:bodyPr>
          <a:lstStyle/>
          <a:p>
            <a:r>
              <a:rPr lang="en-US" dirty="0" err="1"/>
              <a:t>Amerika_Birleşik_Devletleri</a:t>
            </a:r>
            <a:endParaRPr lang="en-US" dirty="0"/>
          </a:p>
          <a:p>
            <a:r>
              <a:rPr lang="en-US" dirty="0" err="1"/>
              <a:t>Teksas</a:t>
            </a:r>
            <a:endParaRPr lang="en-US" dirty="0"/>
          </a:p>
          <a:p>
            <a:r>
              <a:rPr lang="en-US" dirty="0" err="1"/>
              <a:t>Türkiye</a:t>
            </a:r>
            <a:endParaRPr lang="en-US" dirty="0"/>
          </a:p>
          <a:p>
            <a:r>
              <a:rPr lang="en-US" dirty="0"/>
              <a:t>İstanbul</a:t>
            </a:r>
          </a:p>
          <a:p>
            <a:r>
              <a:rPr lang="en-US" dirty="0"/>
              <a:t>…</a:t>
            </a:r>
          </a:p>
        </p:txBody>
      </p:sp>
    </p:spTree>
    <p:extLst>
      <p:ext uri="{BB962C8B-B14F-4D97-AF65-F5344CB8AC3E}">
        <p14:creationId xmlns:p14="http://schemas.microsoft.com/office/powerpoint/2010/main" val="41607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a:t>
            </a:r>
            <a:r>
              <a:rPr lang="en-US" dirty="0" err="1"/>
              <a:t>Multlingual</a:t>
            </a:r>
            <a:r>
              <a:rPr lang="en-US" dirty="0"/>
              <a:t> Wikipedia Dataset</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111</a:t>
            </a:fld>
            <a:endParaRPr lang="en-US" altLang="zh-TW" dirty="0"/>
          </a:p>
        </p:txBody>
      </p:sp>
      <p:graphicFrame>
        <p:nvGraphicFramePr>
          <p:cNvPr id="5" name="Content Placeholder 3"/>
          <p:cNvGraphicFramePr>
            <a:graphicFrameLocks/>
          </p:cNvGraphicFramePr>
          <p:nvPr>
            <p:extLst/>
          </p:nvPr>
        </p:nvGraphicFramePr>
        <p:xfrm>
          <a:off x="1701815" y="1424950"/>
          <a:ext cx="2844784" cy="4391655"/>
        </p:xfrm>
        <a:graphic>
          <a:graphicData uri="http://schemas.openxmlformats.org/drawingml/2006/table">
            <a:tbl>
              <a:tblPr firstRow="1" bandRow="1"/>
              <a:tblGrid>
                <a:gridCol w="1028685">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863599">
                  <a:extLst>
                    <a:ext uri="{9D8B030D-6E8A-4147-A177-3AD203B41FA5}">
                      <a16:colId xmlns:a16="http://schemas.microsoft.com/office/drawing/2014/main" val="20002"/>
                    </a:ext>
                  </a:extLst>
                </a:gridCol>
              </a:tblGrid>
              <a:tr h="361611">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l"/>
                      <a:r>
                        <a:rPr lang="en-US" sz="1400" b="0" i="0" dirty="0">
                          <a:solidFill>
                            <a:sysClr val="windowText" lastClr="000000"/>
                          </a:solidFill>
                          <a:latin typeface="Avenir Book"/>
                          <a:cs typeface="Avenir Book"/>
                        </a:rPr>
                        <a:t>Language</a:t>
                      </a: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r>
                        <a:rPr lang="en-US" sz="1400" b="0" i="0" u="none" strike="noStrike" kern="1200" baseline="0" dirty="0">
                          <a:solidFill>
                            <a:schemeClr val="tx1"/>
                          </a:solidFill>
                          <a:latin typeface="Avenir Book"/>
                          <a:ea typeface="+mn-ea"/>
                          <a:cs typeface="Avenir Book"/>
                        </a:rPr>
                        <a:t>#Training</a:t>
                      </a:r>
                      <a:endParaRPr lang="en-US" sz="1400" b="0" i="0" dirty="0">
                        <a:solidFill>
                          <a:sysClr val="windowText" lastClr="000000"/>
                        </a:solidFill>
                        <a:latin typeface="Avenir Book"/>
                        <a:cs typeface="Avenir Book"/>
                      </a:endParaRP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a:r>
                        <a:rPr lang="en-US" sz="1400" b="0" i="0" dirty="0">
                          <a:solidFill>
                            <a:sysClr val="windowText" lastClr="000000"/>
                          </a:solidFill>
                          <a:latin typeface="Avenir Book"/>
                          <a:cs typeface="Avenir Book"/>
                        </a:rPr>
                        <a:t>#Test</a:t>
                      </a:r>
                    </a:p>
                  </a:txBody>
                  <a:tcPr anchor="ct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0"/>
                  </a:ext>
                </a:extLst>
              </a:tr>
              <a:tr h="33583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400" b="0" i="0" u="none" strike="noStrike" kern="1200" baseline="0" dirty="0">
                          <a:solidFill>
                            <a:schemeClr val="tx1"/>
                          </a:solidFill>
                          <a:latin typeface="Avenir Book"/>
                          <a:ea typeface="+mn-ea"/>
                          <a:cs typeface="Avenir Book"/>
                        </a:rPr>
                        <a:t> German</a:t>
                      </a:r>
                      <a:endParaRPr lang="en-US" sz="1400" b="0" i="0" dirty="0">
                        <a:latin typeface="Avenir Book"/>
                        <a:cs typeface="Avenir Book"/>
                      </a:endParaRPr>
                    </a:p>
                  </a:txBody>
                  <a:tcPr>
                    <a:lnL>
                      <a:noFill/>
                    </a:lnL>
                    <a:lnR>
                      <a:noFill/>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r"/>
                      <a:r>
                        <a:rPr lang="en-US" sz="1400" b="0" i="0" u="none" strike="noStrike" kern="1200" baseline="0" dirty="0">
                          <a:solidFill>
                            <a:schemeClr val="tx1"/>
                          </a:solidFill>
                          <a:latin typeface="Avenir Book"/>
                          <a:ea typeface="+mn-ea"/>
                          <a:cs typeface="Avenir Book"/>
                        </a:rPr>
                        <a:t> 23,124</a:t>
                      </a:r>
                      <a:endParaRPr lang="en-US" sz="1400" b="0" i="0" dirty="0">
                        <a:latin typeface="Avenir Book"/>
                        <a:cs typeface="Avenir Book"/>
                      </a:endParaRPr>
                    </a:p>
                  </a:txBody>
                  <a:tcPr>
                    <a:lnL>
                      <a:noFill/>
                    </a:lnL>
                    <a:lnR>
                      <a:noFill/>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r"/>
                      <a:r>
                        <a:rPr lang="en-US" sz="1400" b="0" i="0" u="none" strike="noStrike" kern="1200" baseline="0" dirty="0">
                          <a:solidFill>
                            <a:schemeClr val="tx1"/>
                          </a:solidFill>
                          <a:latin typeface="Avenir Book"/>
                          <a:ea typeface="+mn-ea"/>
                          <a:cs typeface="Avenir Book"/>
                        </a:rPr>
                        <a:t> 9,798</a:t>
                      </a:r>
                      <a:endParaRPr lang="en-US" sz="1400" b="0" i="0" dirty="0">
                        <a:latin typeface="Avenir Book"/>
                        <a:cs typeface="Avenir Book"/>
                      </a:endParaRPr>
                    </a:p>
                  </a:txBody>
                  <a:tcPr>
                    <a:lnL>
                      <a:noFill/>
                    </a:lnL>
                    <a:lnR>
                      <a:noFill/>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5837">
                <a:tc>
                  <a:txBody>
                    <a:bodyPr/>
                    <a:lstStyle/>
                    <a:p>
                      <a:pPr algn="l"/>
                      <a:r>
                        <a:rPr lang="en-US" sz="1400" b="0" i="0" u="none" strike="noStrike" kern="1200" baseline="0" dirty="0">
                          <a:solidFill>
                            <a:schemeClr val="tx1"/>
                          </a:solidFill>
                          <a:latin typeface="Avenir Book"/>
                          <a:ea typeface="+mn-ea"/>
                          <a:cs typeface="Avenir Book"/>
                        </a:rPr>
                        <a:t> Spanish</a:t>
                      </a:r>
                      <a:endParaRPr lang="en-US" sz="1400" b="0" i="0" dirty="0">
                        <a:latin typeface="Avenir Book"/>
                        <a:cs typeface="Avenir Book"/>
                      </a:endParaRPr>
                    </a:p>
                  </a:txBody>
                  <a:tcPr>
                    <a:lnL>
                      <a:noFill/>
                    </a:lnL>
                    <a:lnR>
                      <a:noFill/>
                    </a:lnR>
                    <a:lnT w="25400" cmpd="sng">
                      <a:noFill/>
                    </a:lnT>
                    <a:lnB>
                      <a:noFill/>
                    </a:lnB>
                    <a:lnTlToBr w="12700" cmpd="sng">
                      <a:noFill/>
                      <a:prstDash val="solid"/>
                    </a:lnTlToBr>
                    <a:lnBlToTr w="12700" cmpd="sng">
                      <a:noFill/>
                      <a:prstDash val="solid"/>
                    </a:lnBlToTr>
                    <a:solidFill>
                      <a:schemeClr val="bg1"/>
                    </a:solidFill>
                  </a:tcPr>
                </a:tc>
                <a:tc>
                  <a:txBody>
                    <a:bodyPr/>
                    <a:lstStyle/>
                    <a:p>
                      <a:pPr algn="r"/>
                      <a:r>
                        <a:rPr lang="en-US" sz="1400" b="0" i="0" u="none" strike="noStrike" kern="1200" baseline="0" dirty="0">
                          <a:solidFill>
                            <a:schemeClr val="tx1"/>
                          </a:solidFill>
                          <a:latin typeface="Avenir Book"/>
                          <a:ea typeface="+mn-ea"/>
                          <a:cs typeface="Avenir Book"/>
                        </a:rPr>
                        <a:t> 30,471</a:t>
                      </a:r>
                      <a:endParaRPr lang="en-US" sz="1400" b="0" i="0" dirty="0">
                        <a:latin typeface="Avenir Book"/>
                        <a:cs typeface="Avenir Book"/>
                      </a:endParaRP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r"/>
                      <a:r>
                        <a:rPr lang="en-US" sz="1400" b="0" i="0" u="none" strike="noStrike" kern="1200" baseline="0" dirty="0">
                          <a:solidFill>
                            <a:schemeClr val="tx1"/>
                          </a:solidFill>
                          <a:latin typeface="Avenir Book"/>
                          <a:ea typeface="+mn-ea"/>
                          <a:cs typeface="Avenir Book"/>
                        </a:rPr>
                        <a:t> 12,153</a:t>
                      </a:r>
                      <a:endParaRPr lang="en-US" sz="1400" b="0" i="0" dirty="0">
                        <a:latin typeface="Avenir Book"/>
                        <a:cs typeface="Avenir Book"/>
                      </a:endParaRP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583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400" b="0" i="0" u="none" strike="noStrike" kern="1200" baseline="0" dirty="0">
                          <a:solidFill>
                            <a:schemeClr val="tx1"/>
                          </a:solidFill>
                          <a:latin typeface="Avenir Book"/>
                          <a:ea typeface="+mn-ea"/>
                          <a:cs typeface="Avenir Book"/>
                        </a:rPr>
                        <a:t> French</a:t>
                      </a:r>
                      <a:endParaRPr lang="en-US" sz="1400" b="0" i="0" dirty="0">
                        <a:latin typeface="Avenir Book"/>
                        <a:cs typeface="Avenir Book"/>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37,860</a:t>
                      </a:r>
                      <a:endParaRPr lang="en-US" sz="1400" b="0" i="0" dirty="0">
                        <a:latin typeface="Avenir Book"/>
                        <a:cs typeface="Avenir Book"/>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14,358</a:t>
                      </a:r>
                      <a:endParaRPr lang="en-US" sz="1400" b="0" i="0" dirty="0">
                        <a:latin typeface="Avenir Book"/>
                        <a:cs typeface="Avenir Book"/>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35837">
                <a:tc>
                  <a:txBody>
                    <a:bodyPr/>
                    <a:lstStyle/>
                    <a:p>
                      <a:pPr algn="l"/>
                      <a:r>
                        <a:rPr lang="en-US" sz="1400" b="0" i="0" u="none" strike="noStrike" kern="1200" baseline="0" dirty="0">
                          <a:solidFill>
                            <a:schemeClr val="tx1"/>
                          </a:solidFill>
                          <a:latin typeface="Avenir Book"/>
                          <a:ea typeface="+mn-ea"/>
                          <a:cs typeface="Avenir Book"/>
                        </a:rPr>
                        <a:t> Italian</a:t>
                      </a:r>
                      <a:endParaRPr lang="en-US" sz="1400" b="0" i="0" dirty="0">
                        <a:latin typeface="Avenir Book"/>
                        <a:cs typeface="Avenir Book"/>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34,185</a:t>
                      </a:r>
                      <a:endParaRPr lang="en-US" sz="1400" b="1" i="0" dirty="0">
                        <a:latin typeface="Avenir Book"/>
                        <a:cs typeface="Avenir Book"/>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12,775</a:t>
                      </a:r>
                      <a:endParaRPr lang="en-US" sz="1400" b="1" i="0" dirty="0">
                        <a:latin typeface="Avenir Book"/>
                        <a:cs typeface="Avenir Book"/>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35837">
                <a:tc>
                  <a:txBody>
                    <a:bodyPr/>
                    <a:lstStyle/>
                    <a:p>
                      <a:pPr algn="l"/>
                      <a:r>
                        <a:rPr lang="en-US" sz="1400" b="0" i="0" u="none" strike="noStrike" kern="1200" baseline="0" dirty="0">
                          <a:solidFill>
                            <a:schemeClr val="tx1"/>
                          </a:solidFill>
                          <a:latin typeface="Avenir Book"/>
                          <a:ea typeface="+mn-ea"/>
                          <a:cs typeface="Avenir Book"/>
                        </a:rPr>
                        <a:t> Chinese</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44,246</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11,394</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335837">
                <a:tc>
                  <a:txBody>
                    <a:bodyPr/>
                    <a:lstStyle/>
                    <a:p>
                      <a:pPr algn="l"/>
                      <a:r>
                        <a:rPr lang="en-US" sz="1400" b="0" i="0" u="none" strike="noStrike" kern="1200" baseline="0" dirty="0">
                          <a:solidFill>
                            <a:schemeClr val="tx1"/>
                          </a:solidFill>
                          <a:latin typeface="Avenir Book"/>
                          <a:ea typeface="+mn-ea"/>
                          <a:cs typeface="Avenir Book"/>
                        </a:rPr>
                        <a:t> Hebrew</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20,223</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16,146</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35837">
                <a:tc>
                  <a:txBody>
                    <a:bodyPr/>
                    <a:lstStyle/>
                    <a:p>
                      <a:pPr algn="l"/>
                      <a:r>
                        <a:rPr lang="en-US" sz="1400" b="0" i="0" u="none" strike="noStrike" kern="1200" baseline="0" dirty="0">
                          <a:solidFill>
                            <a:schemeClr val="tx1"/>
                          </a:solidFill>
                          <a:latin typeface="Avenir Book"/>
                          <a:ea typeface="+mn-ea"/>
                          <a:cs typeface="Avenir Book"/>
                        </a:rPr>
                        <a:t> Thai</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16,819</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11,381</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335837">
                <a:tc>
                  <a:txBody>
                    <a:bodyPr/>
                    <a:lstStyle/>
                    <a:p>
                      <a:pPr algn="l"/>
                      <a:r>
                        <a:rPr lang="en-US" sz="1400" b="0" i="0" u="none" strike="noStrike" kern="1200" baseline="0" dirty="0">
                          <a:solidFill>
                            <a:schemeClr val="tx1"/>
                          </a:solidFill>
                          <a:latin typeface="Avenir Book"/>
                          <a:ea typeface="+mn-ea"/>
                          <a:cs typeface="Avenir Book"/>
                        </a:rPr>
                        <a:t> Arabic</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22,711</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10,646</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35837">
                <a:tc>
                  <a:txBody>
                    <a:bodyPr/>
                    <a:lstStyle/>
                    <a:p>
                      <a:pPr algn="l"/>
                      <a:r>
                        <a:rPr lang="en-US" sz="1400" b="0" i="0" u="none" strike="noStrike" kern="1200" baseline="0" dirty="0">
                          <a:solidFill>
                            <a:schemeClr val="tx1"/>
                          </a:solidFill>
                          <a:latin typeface="Avenir Book"/>
                          <a:ea typeface="+mn-ea"/>
                          <a:cs typeface="Avenir Book"/>
                        </a:rPr>
                        <a:t> Turkish</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12,942</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13,798 </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9"/>
                  </a:ext>
                </a:extLst>
              </a:tr>
              <a:tr h="335837">
                <a:tc>
                  <a:txBody>
                    <a:bodyPr/>
                    <a:lstStyle/>
                    <a:p>
                      <a:pPr algn="l"/>
                      <a:r>
                        <a:rPr lang="en-US" sz="1400" b="0" i="0" u="none" strike="noStrike" kern="1200" baseline="0" dirty="0">
                          <a:solidFill>
                            <a:schemeClr val="tx1"/>
                          </a:solidFill>
                          <a:latin typeface="Avenir Book"/>
                          <a:ea typeface="+mn-ea"/>
                          <a:cs typeface="Avenir Book"/>
                        </a:rPr>
                        <a:t> Tamil</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21,373</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11,346 </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0"/>
                  </a:ext>
                </a:extLst>
              </a:tr>
              <a:tr h="335837">
                <a:tc>
                  <a:txBody>
                    <a:bodyPr/>
                    <a:lstStyle/>
                    <a:p>
                      <a:pPr algn="l"/>
                      <a:r>
                        <a:rPr lang="en-US" sz="1400" b="0" i="0" u="none" strike="noStrike" kern="1200" baseline="0" dirty="0">
                          <a:solidFill>
                            <a:schemeClr val="tx1"/>
                          </a:solidFill>
                          <a:latin typeface="Avenir Book"/>
                          <a:ea typeface="+mn-ea"/>
                          <a:cs typeface="Avenir Book"/>
                        </a:rPr>
                        <a:t> Tagalog</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4,835</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1,074 </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1"/>
                  </a:ext>
                </a:extLst>
              </a:tr>
              <a:tr h="335837">
                <a:tc>
                  <a:txBody>
                    <a:bodyPr/>
                    <a:lstStyle/>
                    <a:p>
                      <a:pPr algn="l"/>
                      <a:r>
                        <a:rPr lang="en-US" sz="1400" b="0" i="0" u="none" strike="noStrike" kern="1200" baseline="0" dirty="0">
                          <a:solidFill>
                            <a:schemeClr val="tx1"/>
                          </a:solidFill>
                          <a:latin typeface="Avenir Book"/>
                          <a:ea typeface="+mn-ea"/>
                          <a:cs typeface="Avenir Book"/>
                        </a:rPr>
                        <a:t> Urdu</a:t>
                      </a:r>
                      <a:endParaRPr lang="en-US" sz="1400" b="0"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1,413</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400" b="0" i="0" u="none" strike="noStrike" kern="1200" baseline="0" dirty="0">
                          <a:solidFill>
                            <a:schemeClr val="tx1"/>
                          </a:solidFill>
                          <a:latin typeface="Avenir Book"/>
                          <a:ea typeface="+mn-ea"/>
                          <a:cs typeface="Avenir Book"/>
                        </a:rPr>
                        <a:t> 1,389 </a:t>
                      </a:r>
                      <a:endParaRPr lang="en-US" sz="1400" b="1" i="0" dirty="0">
                        <a:latin typeface="Avenir Book"/>
                        <a:cs typeface="Avenir Book"/>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2"/>
                  </a:ext>
                </a:extLst>
              </a:tr>
            </a:tbl>
          </a:graphicData>
        </a:graphic>
      </p:graphicFrame>
      <p:graphicFrame>
        <p:nvGraphicFramePr>
          <p:cNvPr id="9" name="Chart 8"/>
          <p:cNvGraphicFramePr>
            <a:graphicFrameLocks/>
          </p:cNvGraphicFramePr>
          <p:nvPr>
            <p:extLst/>
          </p:nvPr>
        </p:nvGraphicFramePr>
        <p:xfrm>
          <a:off x="5105400" y="1587500"/>
          <a:ext cx="5105400" cy="1816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nvPr>
        </p:nvGraphicFramePr>
        <p:xfrm>
          <a:off x="5105400" y="4013200"/>
          <a:ext cx="5346700" cy="160020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5795459" y="3162289"/>
            <a:ext cx="4457420" cy="307777"/>
          </a:xfrm>
          <a:prstGeom prst="rect">
            <a:avLst/>
          </a:prstGeom>
          <a:noFill/>
        </p:spPr>
        <p:txBody>
          <a:bodyPr wrap="none" rtlCol="0">
            <a:spAutoFit/>
          </a:bodyPr>
          <a:lstStyle/>
          <a:p>
            <a:r>
              <a:rPr lang="en-US" sz="1400" dirty="0">
                <a:latin typeface="Corbel"/>
                <a:cs typeface="Corbel"/>
              </a:rPr>
              <a:t>  Spanish           German             French           Italian       Chinese</a:t>
            </a:r>
          </a:p>
        </p:txBody>
      </p:sp>
      <p:sp>
        <p:nvSpPr>
          <p:cNvPr id="12" name="TextBox 11"/>
          <p:cNvSpPr txBox="1"/>
          <p:nvPr/>
        </p:nvSpPr>
        <p:spPr>
          <a:xfrm>
            <a:off x="5535845" y="5374846"/>
            <a:ext cx="4994977" cy="307777"/>
          </a:xfrm>
          <a:prstGeom prst="rect">
            <a:avLst/>
          </a:prstGeom>
          <a:noFill/>
        </p:spPr>
        <p:txBody>
          <a:bodyPr wrap="none" rtlCol="0">
            <a:spAutoFit/>
          </a:bodyPr>
          <a:lstStyle/>
          <a:p>
            <a:r>
              <a:rPr lang="en-US" sz="1400" dirty="0">
                <a:latin typeface="Corbel"/>
                <a:cs typeface="Corbel"/>
              </a:rPr>
              <a:t>Hebrew       Thai         Arabic       Turkish       Tamil       Tagalog       Urdu</a:t>
            </a:r>
          </a:p>
        </p:txBody>
      </p:sp>
    </p:spTree>
    <p:extLst>
      <p:ext uri="{BB962C8B-B14F-4D97-AF65-F5344CB8AC3E}">
        <p14:creationId xmlns:p14="http://schemas.microsoft.com/office/powerpoint/2010/main" val="401102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chart seriesIdx="-3" categoryIdx="-3" bldStep="gridLegen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graphicEl>
                                              <a:chart seriesIdx="0" categoryIdx="-4" bldStep="series"/>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chart seriesIdx="1"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graphicEl>
                                              <a:chart seriesIdx="0" categoryIdx="-4" bldStep="series"/>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chart seriesIdx="2" categoryIdx="-4" bldStep="series"/>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p:bldSub>
      </p:bldGraphic>
      <p:bldGraphic spid="11" grpId="0" uiExpand="1">
        <p:bldSub>
          <a:bldChart bld="series"/>
        </p:bldSub>
      </p:bldGraphic>
      <p:bldP spid="3" grpId="0"/>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[Tsai &amp; Roth’16]</a:t>
            </a:r>
          </a:p>
        </p:txBody>
      </p:sp>
      <p:sp>
        <p:nvSpPr>
          <p:cNvPr id="3" name="Content Placeholder 2"/>
          <p:cNvSpPr>
            <a:spLocks noGrp="1"/>
          </p:cNvSpPr>
          <p:nvPr>
            <p:ph idx="1"/>
          </p:nvPr>
        </p:nvSpPr>
        <p:spPr>
          <a:xfrm>
            <a:off x="609600" y="980728"/>
            <a:ext cx="10972800" cy="5001419"/>
          </a:xfrm>
        </p:spPr>
        <p:txBody>
          <a:bodyPr/>
          <a:lstStyle/>
          <a:p>
            <a:r>
              <a:rPr lang="en-US" dirty="0"/>
              <a:t>Create a dataset from 12 languages of Wikipedia articles</a:t>
            </a:r>
          </a:p>
          <a:p>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112</a:t>
            </a:fld>
            <a:endParaRPr lang="en-US" altLang="zh-TW" dirty="0"/>
          </a:p>
        </p:txBody>
      </p:sp>
      <p:graphicFrame>
        <p:nvGraphicFramePr>
          <p:cNvPr id="5" name="Content Placeholder 3"/>
          <p:cNvGraphicFramePr>
            <a:graphicFrameLocks/>
          </p:cNvGraphicFramePr>
          <p:nvPr>
            <p:extLst/>
          </p:nvPr>
        </p:nvGraphicFramePr>
        <p:xfrm>
          <a:off x="2794014" y="1475750"/>
          <a:ext cx="4512734" cy="4391655"/>
        </p:xfrm>
        <a:graphic>
          <a:graphicData uri="http://schemas.openxmlformats.org/drawingml/2006/table">
            <a:tbl>
              <a:tblPr firstRow="1" bandRow="1"/>
              <a:tblGrid>
                <a:gridCol w="1303866">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938868">
                  <a:extLst>
                    <a:ext uri="{9D8B030D-6E8A-4147-A177-3AD203B41FA5}">
                      <a16:colId xmlns:a16="http://schemas.microsoft.com/office/drawing/2014/main" val="20002"/>
                    </a:ext>
                  </a:extLst>
                </a:gridCol>
              </a:tblGrid>
              <a:tr h="361611">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l"/>
                      <a:r>
                        <a:rPr lang="en-US" sz="1600" b="0" i="0" dirty="0">
                          <a:solidFill>
                            <a:sysClr val="windowText" lastClr="000000"/>
                          </a:solidFill>
                          <a:latin typeface="+mn-lt"/>
                          <a:cs typeface="Times New Roman"/>
                        </a:rPr>
                        <a:t>Languages</a:t>
                      </a: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a:r>
                        <a:rPr lang="en-US" sz="1600" b="0" i="0" u="none" strike="noStrike" kern="1200" baseline="0" dirty="0">
                          <a:solidFill>
                            <a:schemeClr val="tx1"/>
                          </a:solidFill>
                          <a:latin typeface="+mn-lt"/>
                          <a:ea typeface="+mn-ea"/>
                          <a:cs typeface="+mn-cs"/>
                        </a:rPr>
                        <a:t># Training</a:t>
                      </a:r>
                      <a:endParaRPr lang="en-US" sz="1600" b="0" i="0" dirty="0">
                        <a:solidFill>
                          <a:sysClr val="windowText" lastClr="000000"/>
                        </a:solidFill>
                        <a:latin typeface="+mn-lt"/>
                        <a:cs typeface="Times New Roman"/>
                      </a:endParaRP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r"/>
                      <a:r>
                        <a:rPr lang="en-US" sz="1600" b="0" i="0" dirty="0">
                          <a:solidFill>
                            <a:sysClr val="windowText" lastClr="000000"/>
                          </a:solidFill>
                          <a:latin typeface="+mn-lt"/>
                          <a:cs typeface="Times New Roman"/>
                        </a:rPr>
                        <a:t># Test (# Hard)</a:t>
                      </a: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33583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600" b="0" i="0" u="none" strike="noStrike" kern="1200" baseline="0" dirty="0">
                          <a:solidFill>
                            <a:schemeClr val="tx1"/>
                          </a:solidFill>
                          <a:latin typeface="+mn-lt"/>
                          <a:ea typeface="+mn-ea"/>
                          <a:cs typeface="+mn-cs"/>
                        </a:rPr>
                        <a:t> German</a:t>
                      </a:r>
                      <a:endParaRPr lang="en-US" sz="1600" b="0" i="0" dirty="0">
                        <a:latin typeface="+mn-lt"/>
                        <a:cs typeface="Times New Roman"/>
                      </a:endParaRPr>
                    </a:p>
                  </a:txBody>
                  <a:tcPr>
                    <a:lnL>
                      <a:noFill/>
                    </a:lnL>
                    <a:lnR>
                      <a:noFill/>
                    </a:lnR>
                    <a:lnT w="254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r"/>
                      <a:r>
                        <a:rPr lang="en-US" sz="1600" b="0" i="0" u="none" strike="noStrike" kern="1200" baseline="0" dirty="0">
                          <a:solidFill>
                            <a:schemeClr val="tx1"/>
                          </a:solidFill>
                          <a:latin typeface="+mn-lt"/>
                          <a:ea typeface="+mn-ea"/>
                          <a:cs typeface="+mn-cs"/>
                        </a:rPr>
                        <a:t> 23,124</a:t>
                      </a:r>
                      <a:endParaRPr lang="en-US" sz="1600" b="0" i="0" dirty="0">
                        <a:latin typeface="+mn-lt"/>
                        <a:cs typeface="Times New Roman"/>
                      </a:endParaRPr>
                    </a:p>
                  </a:txBody>
                  <a:tcPr>
                    <a:lnL>
                      <a:noFill/>
                    </a:lnL>
                    <a:lnR>
                      <a:noFill/>
                    </a:lnR>
                    <a:lnT w="254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r"/>
                      <a:r>
                        <a:rPr lang="en-US" sz="1600" b="0" i="0" u="none" strike="noStrike" kern="1200" baseline="0" dirty="0">
                          <a:solidFill>
                            <a:schemeClr val="tx1"/>
                          </a:solidFill>
                          <a:latin typeface="+mn-lt"/>
                          <a:ea typeface="+mn-ea"/>
                          <a:cs typeface="+mn-cs"/>
                        </a:rPr>
                        <a:t> 9,798 (3,266)</a:t>
                      </a:r>
                      <a:endParaRPr lang="en-US" sz="1600" b="0" i="0" dirty="0">
                        <a:latin typeface="+mn-lt"/>
                        <a:cs typeface="Times New Roman"/>
                      </a:endParaRPr>
                    </a:p>
                  </a:txBody>
                  <a:tcPr>
                    <a:lnL>
                      <a:noFill/>
                    </a:lnL>
                    <a:lnR>
                      <a:noFill/>
                    </a:lnR>
                    <a:lnT w="254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5837">
                <a:tc>
                  <a:txBody>
                    <a:bodyPr/>
                    <a:lstStyle/>
                    <a:p>
                      <a:pPr algn="l"/>
                      <a:r>
                        <a:rPr lang="en-US" sz="1600" b="0" i="0" u="none" strike="noStrike" kern="1200" baseline="0" dirty="0">
                          <a:solidFill>
                            <a:schemeClr val="tx1"/>
                          </a:solidFill>
                          <a:latin typeface="+mn-lt"/>
                          <a:ea typeface="+mn-ea"/>
                          <a:cs typeface="+mn-cs"/>
                        </a:rPr>
                        <a:t> Spanish</a:t>
                      </a:r>
                      <a:endParaRPr lang="en-US" sz="1600" b="0" i="0" dirty="0">
                        <a:latin typeface="+mn-lt"/>
                        <a:cs typeface="Times New Roman"/>
                      </a:endParaRPr>
                    </a:p>
                  </a:txBody>
                  <a:tcPr>
                    <a:lnL>
                      <a:noFill/>
                    </a:lnL>
                    <a:lnR>
                      <a:noFill/>
                    </a:lnR>
                    <a:lnT w="25400" cmpd="sng">
                      <a:noFill/>
                    </a:lnT>
                    <a:lnB>
                      <a:noFill/>
                    </a:lnB>
                    <a:lnTlToBr w="12700" cmpd="sng">
                      <a:noFill/>
                      <a:prstDash val="solid"/>
                    </a:lnTlToBr>
                    <a:lnBlToTr w="12700" cmpd="sng">
                      <a:noFill/>
                      <a:prstDash val="solid"/>
                    </a:lnBlToTr>
                    <a:solidFill>
                      <a:schemeClr val="bg1"/>
                    </a:solidFill>
                  </a:tcPr>
                </a:tc>
                <a:tc>
                  <a:txBody>
                    <a:bodyPr/>
                    <a:lstStyle/>
                    <a:p>
                      <a:pPr algn="r"/>
                      <a:r>
                        <a:rPr lang="en-US" sz="1600" b="0" i="0" u="none" strike="noStrike" kern="1200" baseline="0" dirty="0">
                          <a:solidFill>
                            <a:schemeClr val="tx1"/>
                          </a:solidFill>
                          <a:latin typeface="+mn-lt"/>
                          <a:ea typeface="+mn-ea"/>
                          <a:cs typeface="+mn-cs"/>
                        </a:rPr>
                        <a:t> 30,471</a:t>
                      </a:r>
                      <a:endParaRPr lang="en-US" sz="1600" b="0" i="0" dirty="0">
                        <a:latin typeface="+mn-lt"/>
                        <a:cs typeface="Times New Roman"/>
                      </a:endParaRP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r"/>
                      <a:r>
                        <a:rPr lang="en-US" sz="1600" b="0" i="0" u="none" strike="noStrike" kern="1200" baseline="0" dirty="0">
                          <a:solidFill>
                            <a:schemeClr val="tx1"/>
                          </a:solidFill>
                          <a:latin typeface="+mn-lt"/>
                          <a:ea typeface="+mn-ea"/>
                          <a:cs typeface="+mn-cs"/>
                        </a:rPr>
                        <a:t> 12,153 (4,051)</a:t>
                      </a:r>
                      <a:endParaRPr lang="en-US" sz="1600" b="0" i="0" dirty="0">
                        <a:latin typeface="+mn-lt"/>
                        <a:cs typeface="Times New Roman"/>
                      </a:endParaRP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583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600" b="0" i="0" u="none" strike="noStrike" kern="1200" baseline="0" dirty="0">
                          <a:solidFill>
                            <a:schemeClr val="tx1"/>
                          </a:solidFill>
                          <a:latin typeface="+mn-lt"/>
                          <a:ea typeface="+mn-ea"/>
                          <a:cs typeface="+mn-cs"/>
                        </a:rPr>
                        <a:t> French</a:t>
                      </a:r>
                      <a:endParaRPr lang="en-US" sz="16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37,860</a:t>
                      </a:r>
                      <a:endParaRPr lang="en-US" sz="16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14,358 (4,786)</a:t>
                      </a:r>
                      <a:endParaRPr lang="en-US" sz="16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35837">
                <a:tc>
                  <a:txBody>
                    <a:bodyPr/>
                    <a:lstStyle/>
                    <a:p>
                      <a:pPr algn="l"/>
                      <a:r>
                        <a:rPr lang="en-US" sz="1600" b="0" i="0" u="none" strike="noStrike" kern="1200" baseline="0" dirty="0">
                          <a:solidFill>
                            <a:schemeClr val="tx1"/>
                          </a:solidFill>
                          <a:latin typeface="+mn-lt"/>
                          <a:ea typeface="+mn-ea"/>
                          <a:cs typeface="+mn-cs"/>
                        </a:rPr>
                        <a:t> Italian</a:t>
                      </a:r>
                      <a:endParaRPr lang="en-US" sz="1600" b="0" i="0" dirty="0">
                        <a:latin typeface="+mn-lt"/>
                        <a:cs typeface="Times New Roman"/>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34,185</a:t>
                      </a:r>
                      <a:endParaRPr lang="en-US" sz="1600" b="1" i="0" dirty="0">
                        <a:latin typeface="+mn-lt"/>
                        <a:cs typeface="Times New Roman"/>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12,775 (4,254)</a:t>
                      </a:r>
                      <a:endParaRPr lang="en-US" sz="1600" b="1" i="0" dirty="0">
                        <a:latin typeface="+mn-lt"/>
                        <a:cs typeface="Times New Roman"/>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35837">
                <a:tc>
                  <a:txBody>
                    <a:bodyPr/>
                    <a:lstStyle/>
                    <a:p>
                      <a:pPr algn="l"/>
                      <a:r>
                        <a:rPr lang="en-US" sz="1600" b="0" i="0" u="none" strike="noStrike" kern="1200" baseline="0" dirty="0">
                          <a:solidFill>
                            <a:schemeClr val="tx1"/>
                          </a:solidFill>
                          <a:latin typeface="+mn-lt"/>
                          <a:ea typeface="+mn-ea"/>
                          <a:cs typeface="+mn-cs"/>
                        </a:rPr>
                        <a:t> Chinese</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44,246</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11,394 (3,798)</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335837">
                <a:tc>
                  <a:txBody>
                    <a:bodyPr/>
                    <a:lstStyle/>
                    <a:p>
                      <a:pPr algn="l"/>
                      <a:r>
                        <a:rPr lang="en-US" sz="1600" b="0" i="0" u="none" strike="noStrike" kern="1200" baseline="0" dirty="0">
                          <a:solidFill>
                            <a:schemeClr val="tx1"/>
                          </a:solidFill>
                          <a:latin typeface="+mn-lt"/>
                          <a:ea typeface="+mn-ea"/>
                          <a:cs typeface="+mn-cs"/>
                        </a:rPr>
                        <a:t> Hebrew</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20,223</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16,146 (5,382)</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35837">
                <a:tc>
                  <a:txBody>
                    <a:bodyPr/>
                    <a:lstStyle/>
                    <a:p>
                      <a:pPr algn="l"/>
                      <a:r>
                        <a:rPr lang="en-US" sz="1600" b="0" i="0" u="none" strike="noStrike" kern="1200" baseline="0" dirty="0">
                          <a:solidFill>
                            <a:schemeClr val="tx1"/>
                          </a:solidFill>
                          <a:latin typeface="+mn-lt"/>
                          <a:ea typeface="+mn-ea"/>
                          <a:cs typeface="+mn-cs"/>
                        </a:rPr>
                        <a:t> Thai</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16,819</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11,381 (3,792)</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335837">
                <a:tc>
                  <a:txBody>
                    <a:bodyPr/>
                    <a:lstStyle/>
                    <a:p>
                      <a:pPr algn="l"/>
                      <a:r>
                        <a:rPr lang="en-US" sz="1600" b="0" i="0" u="none" strike="noStrike" kern="1200" baseline="0" dirty="0">
                          <a:solidFill>
                            <a:schemeClr val="tx1"/>
                          </a:solidFill>
                          <a:latin typeface="+mn-lt"/>
                          <a:ea typeface="+mn-ea"/>
                          <a:cs typeface="+mn-cs"/>
                        </a:rPr>
                        <a:t> Arabic</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22,711</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10,646 (3,549)</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35837">
                <a:tc>
                  <a:txBody>
                    <a:bodyPr/>
                    <a:lstStyle/>
                    <a:p>
                      <a:pPr algn="l"/>
                      <a:r>
                        <a:rPr lang="en-US" sz="1600" b="0" i="0" u="none" strike="noStrike" kern="1200" baseline="0" dirty="0">
                          <a:solidFill>
                            <a:schemeClr val="tx1"/>
                          </a:solidFill>
                          <a:latin typeface="+mn-lt"/>
                          <a:ea typeface="+mn-ea"/>
                          <a:cs typeface="+mn-cs"/>
                        </a:rPr>
                        <a:t> Turkish</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12,942</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13,798 (4,598)</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9"/>
                  </a:ext>
                </a:extLst>
              </a:tr>
              <a:tr h="335837">
                <a:tc>
                  <a:txBody>
                    <a:bodyPr/>
                    <a:lstStyle/>
                    <a:p>
                      <a:pPr algn="l"/>
                      <a:r>
                        <a:rPr lang="en-US" sz="1600" b="0" i="0" u="none" strike="noStrike" kern="1200" baseline="0" dirty="0">
                          <a:solidFill>
                            <a:schemeClr val="tx1"/>
                          </a:solidFill>
                          <a:latin typeface="+mn-lt"/>
                          <a:ea typeface="+mn-ea"/>
                          <a:cs typeface="+mn-cs"/>
                        </a:rPr>
                        <a:t> Tamil</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21,373</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11,346 (3,776)</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0"/>
                  </a:ext>
                </a:extLst>
              </a:tr>
              <a:tr h="335837">
                <a:tc>
                  <a:txBody>
                    <a:bodyPr/>
                    <a:lstStyle/>
                    <a:p>
                      <a:pPr algn="l"/>
                      <a:r>
                        <a:rPr lang="en-US" sz="1600" b="0" i="0" u="none" strike="noStrike" kern="1200" baseline="0" dirty="0">
                          <a:solidFill>
                            <a:schemeClr val="tx1"/>
                          </a:solidFill>
                          <a:latin typeface="+mn-lt"/>
                          <a:ea typeface="+mn-ea"/>
                          <a:cs typeface="+mn-cs"/>
                        </a:rPr>
                        <a:t> Tagalog</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4,835</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1,074 (358)</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1"/>
                  </a:ext>
                </a:extLst>
              </a:tr>
              <a:tr h="335837">
                <a:tc>
                  <a:txBody>
                    <a:bodyPr/>
                    <a:lstStyle/>
                    <a:p>
                      <a:pPr algn="l"/>
                      <a:r>
                        <a:rPr lang="en-US" sz="1600" b="0" i="0" u="none" strike="noStrike" kern="1200" baseline="0" dirty="0">
                          <a:solidFill>
                            <a:schemeClr val="tx1"/>
                          </a:solidFill>
                          <a:latin typeface="+mn-lt"/>
                          <a:ea typeface="+mn-ea"/>
                          <a:cs typeface="+mn-cs"/>
                        </a:rPr>
                        <a:t> Urdu</a:t>
                      </a:r>
                      <a:endParaRPr lang="en-US" sz="16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1,413</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r"/>
                      <a:r>
                        <a:rPr lang="en-US" sz="1600" b="0" i="0" u="none" strike="noStrike" kern="1200" baseline="0" dirty="0">
                          <a:solidFill>
                            <a:schemeClr val="tx1"/>
                          </a:solidFill>
                          <a:latin typeface="+mn-lt"/>
                          <a:ea typeface="+mn-ea"/>
                          <a:cs typeface="+mn-cs"/>
                        </a:rPr>
                        <a:t> 1,389 (463)</a:t>
                      </a:r>
                      <a:endParaRPr lang="en-US" sz="1600" b="1"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2"/>
                  </a:ext>
                </a:extLst>
              </a:tr>
            </a:tbl>
          </a:graphicData>
        </a:graphic>
      </p:graphicFrame>
      <p:sp>
        <p:nvSpPr>
          <p:cNvPr id="7" name="Rectangular Callout 6"/>
          <p:cNvSpPr/>
          <p:nvPr/>
        </p:nvSpPr>
        <p:spPr>
          <a:xfrm>
            <a:off x="8071023" y="1707761"/>
            <a:ext cx="2392261" cy="1185564"/>
          </a:xfrm>
          <a:prstGeom prst="wedgeRectCallout">
            <a:avLst>
              <a:gd name="adj1" fmla="val -77858"/>
              <a:gd name="adj2" fmla="val -5154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Hard mentions: </a:t>
            </a:r>
          </a:p>
          <a:p>
            <a:r>
              <a:rPr lang="en-US" dirty="0">
                <a:solidFill>
                  <a:srgbClr val="002060"/>
                </a:solidFill>
              </a:rPr>
              <a:t>can’t be solved by the </a:t>
            </a:r>
          </a:p>
          <a:p>
            <a:r>
              <a:rPr lang="en-US" dirty="0">
                <a:solidFill>
                  <a:srgbClr val="002060"/>
                </a:solidFill>
              </a:rPr>
              <a:t>most common title given the mention</a:t>
            </a:r>
          </a:p>
        </p:txBody>
      </p:sp>
    </p:spTree>
    <p:extLst>
      <p:ext uri="{BB962C8B-B14F-4D97-AF65-F5344CB8AC3E}">
        <p14:creationId xmlns:p14="http://schemas.microsoft.com/office/powerpoint/2010/main" val="135888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3"/>
          <p:cNvGraphicFramePr>
            <a:graphicFrameLocks/>
          </p:cNvGraphicFramePr>
          <p:nvPr>
            <p:extLst/>
          </p:nvPr>
        </p:nvGraphicFramePr>
        <p:xfrm>
          <a:off x="2362196" y="1185461"/>
          <a:ext cx="7620004" cy="4782951"/>
        </p:xfrm>
        <a:graphic>
          <a:graphicData uri="http://schemas.openxmlformats.org/drawingml/2006/table">
            <a:tbl>
              <a:tblPr firstRow="1" bandRow="1"/>
              <a:tblGrid>
                <a:gridCol w="1524000">
                  <a:extLst>
                    <a:ext uri="{9D8B030D-6E8A-4147-A177-3AD203B41FA5}">
                      <a16:colId xmlns:a16="http://schemas.microsoft.com/office/drawing/2014/main" val="20000"/>
                    </a:ext>
                  </a:extLst>
                </a:gridCol>
                <a:gridCol w="1524001">
                  <a:extLst>
                    <a:ext uri="{9D8B030D-6E8A-4147-A177-3AD203B41FA5}">
                      <a16:colId xmlns:a16="http://schemas.microsoft.com/office/drawing/2014/main" val="20001"/>
                    </a:ext>
                  </a:extLst>
                </a:gridCol>
                <a:gridCol w="1524001">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gridCol w="1524001">
                  <a:extLst>
                    <a:ext uri="{9D8B030D-6E8A-4147-A177-3AD203B41FA5}">
                      <a16:colId xmlns:a16="http://schemas.microsoft.com/office/drawing/2014/main" val="20004"/>
                    </a:ext>
                  </a:extLst>
                </a:gridCol>
              </a:tblGrid>
              <a:tr h="393831">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l"/>
                      <a:r>
                        <a:rPr lang="en-US" sz="1800" b="0" i="0" dirty="0">
                          <a:solidFill>
                            <a:sysClr val="windowText" lastClr="000000"/>
                          </a:solidFill>
                          <a:latin typeface="+mn-lt"/>
                          <a:cs typeface="Times New Roman"/>
                        </a:rPr>
                        <a:t>Language</a:t>
                      </a:r>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l"/>
                      <a:r>
                        <a:rPr lang="en-US" sz="1800" b="0" i="0" dirty="0">
                          <a:solidFill>
                            <a:sysClr val="windowText" lastClr="000000"/>
                          </a:solidFill>
                          <a:latin typeface="+mn-lt"/>
                          <a:cs typeface="Times New Roman"/>
                        </a:rPr>
                        <a:t>Method</a:t>
                      </a:r>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1800" b="0" i="0" dirty="0">
                          <a:solidFill>
                            <a:sysClr val="windowText" lastClr="000000"/>
                          </a:solidFill>
                          <a:latin typeface="+mn-lt"/>
                          <a:cs typeface="Times New Roman"/>
                        </a:rPr>
                        <a:t>Hard </a:t>
                      </a: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1800" b="0" i="0" dirty="0">
                          <a:solidFill>
                            <a:sysClr val="windowText" lastClr="000000"/>
                          </a:solidFill>
                          <a:latin typeface="+mn-lt"/>
                          <a:cs typeface="Times New Roman"/>
                        </a:rPr>
                        <a:t>Easy</a:t>
                      </a:r>
                    </a:p>
                  </a:txBody>
                  <a:tcPr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800" b="0" i="0" dirty="0">
                          <a:solidFill>
                            <a:sysClr val="windowText" lastClr="000000"/>
                          </a:solidFill>
                          <a:latin typeface="+mn-lt"/>
                          <a:cs typeface="Times New Roman"/>
                        </a:rPr>
                        <a:t>Total</a:t>
                      </a:r>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267979">
                <a:tc rowSpan="4">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800" b="0" i="0" dirty="0">
                          <a:latin typeface="+mn-lt"/>
                          <a:cs typeface="Times New Roman"/>
                        </a:rPr>
                        <a:t>Spanish</a:t>
                      </a:r>
                    </a:p>
                  </a:txBody>
                  <a:tcPr anchor="ctr">
                    <a:lnL>
                      <a:noFill/>
                    </a:lnL>
                    <a:lnR>
                      <a:noFill/>
                    </a:lnR>
                    <a:lnT w="254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800" b="0" i="0" dirty="0" err="1">
                          <a:latin typeface="+mn-lt"/>
                          <a:cs typeface="Times New Roman"/>
                        </a:rPr>
                        <a:t>EsWikifier</a:t>
                      </a:r>
                      <a:endParaRPr lang="en-US" sz="1800" b="0" i="0" dirty="0">
                        <a:latin typeface="+mn-lt"/>
                        <a:cs typeface="Times New Roman"/>
                      </a:endParaRP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chemeClr val="bg1"/>
                    </a:solidFill>
                  </a:tcPr>
                </a:tc>
                <a:tc>
                  <a:txBody>
                    <a:bodyPr/>
                    <a:lstStyle/>
                    <a:p>
                      <a:pPr algn="ctr"/>
                      <a:r>
                        <a:rPr lang="en-US" sz="1800" b="0" i="0" u="none" strike="noStrike" kern="1200" baseline="0" dirty="0">
                          <a:solidFill>
                            <a:schemeClr val="tx1"/>
                          </a:solidFill>
                          <a:latin typeface="+mn-lt"/>
                          <a:ea typeface="+mn-ea"/>
                          <a:cs typeface="+mn-cs"/>
                        </a:rPr>
                        <a:t>40.11</a:t>
                      </a:r>
                      <a:endParaRPr lang="en-US" sz="1800" b="0" i="0" dirty="0">
                        <a:latin typeface="+mn-lt"/>
                        <a:cs typeface="Times New Roman"/>
                      </a:endParaRPr>
                    </a:p>
                  </a:txBody>
                  <a:tcPr>
                    <a:lnL>
                      <a:noFill/>
                    </a:lnL>
                    <a:lnR>
                      <a:noFill/>
                    </a:lnR>
                    <a:lnT w="254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800" b="0" i="0" u="none" strike="noStrike" kern="1200" baseline="0" dirty="0">
                          <a:solidFill>
                            <a:schemeClr val="tx1"/>
                          </a:solidFill>
                          <a:latin typeface="+mn-lt"/>
                          <a:ea typeface="+mn-ea"/>
                          <a:cs typeface="+mn-cs"/>
                        </a:rPr>
                        <a:t>99.28</a:t>
                      </a:r>
                      <a:endParaRPr lang="en-US" sz="1800" b="0" i="0" dirty="0">
                        <a:latin typeface="+mn-lt"/>
                        <a:cs typeface="Times New Roman"/>
                      </a:endParaRPr>
                    </a:p>
                  </a:txBody>
                  <a:tcPr>
                    <a:lnL>
                      <a:noFill/>
                    </a:lnL>
                    <a:lnR>
                      <a:noFill/>
                    </a:lnR>
                    <a:lnT w="254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sz="1800" b="0" i="0" u="none" strike="noStrike" kern="1200" baseline="0" dirty="0">
                          <a:solidFill>
                            <a:schemeClr val="dk1"/>
                          </a:solidFill>
                          <a:latin typeface="Calibri"/>
                          <a:ea typeface=""/>
                          <a:cs typeface=""/>
                        </a:rPr>
                        <a:t>79.56</a:t>
                      </a:r>
                      <a:endParaRPr lang="en-US" sz="1800" b="0" i="0" dirty="0">
                        <a:latin typeface="+mn-lt"/>
                        <a:cs typeface="Times New Roman"/>
                      </a:endParaRP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51725">
                <a:tc vMerge="1">
                  <a:txBody>
                    <a:bodyPr/>
                    <a:lstStyle/>
                    <a:p>
                      <a:endParaRPr lang="en-US"/>
                    </a:p>
                  </a:txBody>
                  <a:tcPr/>
                </a:tc>
                <a:tc>
                  <a:txBody>
                    <a:bodyPr/>
                    <a:lstStyle/>
                    <a:p>
                      <a:pPr algn="l"/>
                      <a:r>
                        <a:rPr lang="en-US" sz="1800" b="0" i="0" dirty="0" err="1">
                          <a:latin typeface="+mn-lt"/>
                          <a:cs typeface="Times New Roman"/>
                        </a:rPr>
                        <a:t>MonoEmb</a:t>
                      </a:r>
                      <a:endParaRPr lang="en-US" sz="1800" b="0" i="0" dirty="0">
                        <a:latin typeface="+mn-lt"/>
                        <a:cs typeface="Times New Roman"/>
                      </a:endParaRPr>
                    </a:p>
                  </a:txBody>
                  <a:tcPr>
                    <a:lnL>
                      <a:noFill/>
                    </a:lnL>
                    <a:lnR>
                      <a:noFill/>
                    </a:lnR>
                    <a:lnT w="25400" cmpd="sng">
                      <a:noFill/>
                    </a:lnT>
                    <a:lnB>
                      <a:noFill/>
                    </a:lnB>
                    <a:lnTlToBr w="12700" cmpd="sng">
                      <a:noFill/>
                      <a:prstDash val="solid"/>
                    </a:lnTlToBr>
                    <a:lnBlToTr w="12700" cmpd="sng">
                      <a:noFill/>
                      <a:prstDash val="solid"/>
                    </a:lnBlToTr>
                    <a:solidFill>
                      <a:schemeClr val="bg1"/>
                    </a:solidFill>
                  </a:tcPr>
                </a:tc>
                <a:tc>
                  <a:txBody>
                    <a:bodyPr/>
                    <a:lstStyle/>
                    <a:p>
                      <a:pPr algn="ctr"/>
                      <a:r>
                        <a:rPr lang="en-US" sz="1800" b="0" i="0" u="none" strike="noStrike" kern="1200" baseline="0" dirty="0">
                          <a:solidFill>
                            <a:schemeClr val="tx1"/>
                          </a:solidFill>
                          <a:latin typeface="+mn-lt"/>
                          <a:ea typeface="+mn-ea"/>
                          <a:cs typeface="+mn-cs"/>
                        </a:rPr>
                        <a:t>38.46</a:t>
                      </a:r>
                      <a:endParaRPr lang="en-US" sz="1800" b="0" i="0" dirty="0">
                        <a:latin typeface="+mn-lt"/>
                        <a:cs typeface="Times New Roman"/>
                      </a:endParaRP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800" b="0" i="0" u="none" strike="noStrike" kern="1200" baseline="0" dirty="0">
                          <a:solidFill>
                            <a:schemeClr val="tx1"/>
                          </a:solidFill>
                          <a:latin typeface="+mn-lt"/>
                          <a:ea typeface="+mn-ea"/>
                          <a:cs typeface="+mn-cs"/>
                        </a:rPr>
                        <a:t>96.12</a:t>
                      </a:r>
                      <a:endParaRPr lang="en-US" sz="1800" b="0" i="0" dirty="0">
                        <a:latin typeface="+mn-lt"/>
                        <a:cs typeface="Times New Roman"/>
                      </a:endParaRP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800" b="0" i="0" u="none" strike="noStrike" kern="1200" baseline="0" dirty="0">
                          <a:solidFill>
                            <a:schemeClr val="tx1"/>
                          </a:solidFill>
                          <a:latin typeface="+mn-lt"/>
                          <a:ea typeface="+mn-ea"/>
                          <a:cs typeface="+mn-cs"/>
                        </a:rPr>
                        <a:t>76.90</a:t>
                      </a:r>
                      <a:endParaRPr lang="en-US" sz="1800" b="0" i="0" dirty="0">
                        <a:latin typeface="+mn-lt"/>
                        <a:cs typeface="Times New Roman"/>
                      </a:endParaRPr>
                    </a:p>
                  </a:txBody>
                  <a:tcPr>
                    <a:lnL>
                      <a:noFill/>
                    </a:lnL>
                    <a:lnR>
                      <a:noFill/>
                    </a:lnR>
                    <a:lnT w="254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0">
                <a:tc vMerge="1">
                  <a:txBody>
                    <a:bodyPr/>
                    <a:lstStyle/>
                    <a:p>
                      <a:pPr algn="ctr"/>
                      <a:endParaRPr lang="en-US"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a:r>
                        <a:rPr lang="en-US" sz="1800" b="0" i="0" dirty="0" err="1">
                          <a:latin typeface="+mn-lt"/>
                          <a:cs typeface="Times New Roman"/>
                        </a:rPr>
                        <a:t>WordAlign</a:t>
                      </a:r>
                      <a:endParaRPr lang="en-US" sz="18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48.75</a:t>
                      </a:r>
                      <a:endParaRPr lang="en-US" sz="18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95.78</a:t>
                      </a:r>
                      <a:endParaRPr lang="en-US" sz="18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a:r>
                        <a:rPr lang="en-US" sz="1800" b="0" i="0" u="none" strike="noStrike" kern="1200" baseline="0" dirty="0">
                          <a:solidFill>
                            <a:schemeClr val="tx1"/>
                          </a:solidFill>
                          <a:latin typeface="+mn-lt"/>
                          <a:ea typeface="+mn-ea"/>
                          <a:cs typeface="+mn-cs"/>
                        </a:rPr>
                        <a:t>80.10</a:t>
                      </a:r>
                      <a:endParaRPr lang="en-US" sz="1800" b="0" i="0" dirty="0">
                        <a:latin typeface="+mn-lt"/>
                        <a:cs typeface="Times New Roman"/>
                      </a:endParaRPr>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52071">
                <a:tc vMerge="1">
                  <a:txBody>
                    <a:bodyPr/>
                    <a:lstStyle/>
                    <a:p>
                      <a:pPr algn="ctr"/>
                      <a:endParaRPr lang="en-US"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i="0" dirty="0" err="1">
                          <a:latin typeface="+mn-lt"/>
                          <a:cs typeface="Times New Roman"/>
                        </a:rPr>
                        <a:t>WikiME</a:t>
                      </a:r>
                      <a:endParaRPr lang="en-US" sz="1800" b="0" i="0" dirty="0">
                        <a:latin typeface="+mn-lt"/>
                        <a:cs typeface="Times New Roman"/>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54.46</a:t>
                      </a:r>
                      <a:endParaRPr lang="en-US" sz="1800" b="1" i="0" dirty="0">
                        <a:latin typeface="+mn-lt"/>
                        <a:cs typeface="Times New Roman"/>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94.83</a:t>
                      </a:r>
                      <a:endParaRPr lang="en-US" sz="1800" b="0" i="0" dirty="0">
                        <a:latin typeface="+mn-lt"/>
                        <a:cs typeface="Times New Roman"/>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81.37</a:t>
                      </a:r>
                      <a:endParaRPr lang="en-US" sz="1800" b="1" i="0" dirty="0">
                        <a:latin typeface="+mn-lt"/>
                        <a:cs typeface="Times New Roman"/>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51725">
                <a:tc rowSpan="2">
                  <a:txBody>
                    <a:bodyPr/>
                    <a:lstStyle/>
                    <a:p>
                      <a:pPr algn="l"/>
                      <a:r>
                        <a:rPr lang="en-US" sz="1800" b="0" i="0" dirty="0">
                          <a:latin typeface="+mn-lt"/>
                          <a:cs typeface="Times New Roman"/>
                        </a:rPr>
                        <a:t>Chinese</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MonoEmb</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43.73</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97.85</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79.81</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351725">
                <a:tc vMerge="1">
                  <a:txBody>
                    <a:bodyPr/>
                    <a:lstStyle/>
                    <a:p>
                      <a:pPr algn="l"/>
                      <a:endParaRPr lang="en-US"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WikiME</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57.61</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98.03</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84.55</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51725">
                <a:tc rowSpan="2">
                  <a:txBody>
                    <a:bodyPr/>
                    <a:lstStyle/>
                    <a:p>
                      <a:pPr algn="l"/>
                      <a:r>
                        <a:rPr lang="en-US" sz="1800" b="0" i="0" dirty="0">
                          <a:latin typeface="+mn-lt"/>
                          <a:cs typeface="Times New Roman"/>
                        </a:rPr>
                        <a:t>Turkish</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MonoEmb</a:t>
                      </a:r>
                      <a:endParaRPr lang="en-US" sz="1800" b="0" i="0" dirty="0">
                        <a:latin typeface="+mn-lt"/>
                        <a:cs typeface="Times New Roman"/>
                      </a:endParaRP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40.47</a:t>
                      </a:r>
                      <a:endParaRPr lang="en-US" sz="1800" b="1" i="0" dirty="0">
                        <a:latin typeface="+mn-lt"/>
                        <a:cs typeface="Times New Roman"/>
                      </a:endParaRP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98.15</a:t>
                      </a:r>
                      <a:endParaRPr lang="en-US" sz="1800" b="0" i="0" dirty="0">
                        <a:latin typeface="+mn-lt"/>
                        <a:cs typeface="Times New Roman"/>
                      </a:endParaRP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78.93</a:t>
                      </a:r>
                      <a:endParaRPr lang="en-US" sz="1800" b="1" i="0" dirty="0">
                        <a:latin typeface="+mn-lt"/>
                        <a:cs typeface="Times New Roman"/>
                      </a:endParaRPr>
                    </a:p>
                  </a:txBody>
                  <a:tcPr>
                    <a:lnL>
                      <a:noFill/>
                    </a:lnL>
                    <a:lnR>
                      <a:noFill/>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351725">
                <a:tc vMerge="1">
                  <a:txBody>
                    <a:bodyPr/>
                    <a:lstStyle/>
                    <a:p>
                      <a:pPr algn="l"/>
                      <a:endParaRPr lang="en-US" sz="1800" b="0" i="0" dirty="0">
                        <a:latin typeface="+mn-lt"/>
                        <a:cs typeface="Times New Roman"/>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WikiME</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60.18</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97.55</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85.10</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51725">
                <a:tc rowSpan="2">
                  <a:txBody>
                    <a:bodyPr/>
                    <a:lstStyle/>
                    <a:p>
                      <a:pPr algn="l"/>
                      <a:r>
                        <a:rPr lang="en-US" sz="1800" b="0" i="0" dirty="0">
                          <a:latin typeface="+mn-lt"/>
                          <a:cs typeface="Times New Roman"/>
                        </a:rPr>
                        <a:t>Tamil</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MonoEmb</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34.51</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98.65</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77.30</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9"/>
                  </a:ext>
                </a:extLst>
              </a:tr>
              <a:tr h="351725">
                <a:tc vMerge="1">
                  <a:txBody>
                    <a:bodyPr/>
                    <a:lstStyle/>
                    <a:p>
                      <a:pPr algn="l"/>
                      <a:endParaRPr lang="en-US"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WikiME</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54.13</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99.13</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84.15</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0"/>
                  </a:ext>
                </a:extLst>
              </a:tr>
              <a:tr h="351725">
                <a:tc rowSpan="2">
                  <a:txBody>
                    <a:bodyPr/>
                    <a:lstStyle/>
                    <a:p>
                      <a:pPr algn="l"/>
                      <a:r>
                        <a:rPr lang="en-US" sz="1800" b="0" i="0" dirty="0">
                          <a:latin typeface="+mn-lt"/>
                          <a:cs typeface="Times New Roman"/>
                        </a:rPr>
                        <a:t>Tagalog</a:t>
                      </a:r>
                    </a:p>
                  </a:txBody>
                  <a:tcPr anchor="ct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MonoEmb</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35.47</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99.44</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78.12</a:t>
                      </a:r>
                      <a:endParaRPr lang="en-US" sz="1800" b="0" i="0" dirty="0">
                        <a:latin typeface="+mn-lt"/>
                        <a:cs typeface="Times New Roman"/>
                      </a:endParaRPr>
                    </a:p>
                  </a:txBody>
                  <a:tcPr>
                    <a:lnL>
                      <a:noFill/>
                    </a:lnL>
                    <a:lnR>
                      <a:noFill/>
                    </a:lnR>
                    <a:lnT w="127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1"/>
                  </a:ext>
                </a:extLst>
              </a:tr>
              <a:tr h="351725">
                <a:tc vMerge="1">
                  <a:txBody>
                    <a:bodyPr/>
                    <a:lstStyle/>
                    <a:p>
                      <a:pPr algn="l"/>
                      <a:endParaRPr lang="en-US"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l"/>
                      <a:r>
                        <a:rPr lang="en-US" sz="1800" b="0" i="0" dirty="0" err="1">
                          <a:latin typeface="+mn-lt"/>
                          <a:cs typeface="Times New Roman"/>
                        </a:rPr>
                        <a:t>WikiME</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56.70</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0" i="0" u="none" strike="noStrike" kern="1200" baseline="0" dirty="0">
                          <a:solidFill>
                            <a:schemeClr val="tx1"/>
                          </a:solidFill>
                          <a:latin typeface="+mn-lt"/>
                          <a:ea typeface="+mn-ea"/>
                          <a:cs typeface="+mn-cs"/>
                        </a:rPr>
                        <a:t>98.46</a:t>
                      </a:r>
                      <a:endParaRPr lang="en-US" sz="1800" b="0"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ctr"/>
                      <a:r>
                        <a:rPr lang="en-US" sz="1800" b="1" i="0" u="none" strike="noStrike" kern="1200" baseline="0" dirty="0">
                          <a:solidFill>
                            <a:schemeClr val="tx1"/>
                          </a:solidFill>
                          <a:latin typeface="+mn-lt"/>
                          <a:ea typeface="+mn-ea"/>
                          <a:cs typeface="+mn-cs"/>
                        </a:rPr>
                        <a:t>84.54</a:t>
                      </a:r>
                      <a:endParaRPr lang="en-US" sz="1800" b="1" i="0" dirty="0">
                        <a:latin typeface="+mn-lt"/>
                        <a:cs typeface="Times New Roman"/>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2"/>
                  </a:ext>
                </a:extLst>
              </a:tr>
            </a:tbl>
          </a:graphicData>
        </a:graphic>
      </p:graphicFrame>
      <p:sp>
        <p:nvSpPr>
          <p:cNvPr id="6" name="Rectangular Callout 5"/>
          <p:cNvSpPr/>
          <p:nvPr/>
        </p:nvSpPr>
        <p:spPr>
          <a:xfrm>
            <a:off x="7858871" y="41655"/>
            <a:ext cx="4246657" cy="905248"/>
          </a:xfrm>
          <a:prstGeom prst="wedgeRectCallout">
            <a:avLst>
              <a:gd name="adj1" fmla="val -50526"/>
              <a:gd name="adj2" fmla="val 7967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For many mentions in Wikipedia, the baseline of simply choosing the title that </a:t>
            </a:r>
            <a:r>
              <a:rPr lang="en-US" dirty="0">
                <a:solidFill>
                  <a:srgbClr val="0033CC"/>
                </a:solidFill>
              </a:rPr>
              <a:t>maximizes </a:t>
            </a:r>
            <a:r>
              <a:rPr lang="en-US" dirty="0" err="1">
                <a:solidFill>
                  <a:srgbClr val="0033CC"/>
                </a:solidFill>
              </a:rPr>
              <a:t>Pr</a:t>
            </a:r>
            <a:r>
              <a:rPr lang="en-US" dirty="0">
                <a:solidFill>
                  <a:srgbClr val="0033CC"/>
                </a:solidFill>
              </a:rPr>
              <a:t>(</a:t>
            </a:r>
            <a:r>
              <a:rPr lang="en-US" dirty="0" err="1">
                <a:solidFill>
                  <a:srgbClr val="0033CC"/>
                </a:solidFill>
              </a:rPr>
              <a:t>title|mention</a:t>
            </a:r>
            <a:r>
              <a:rPr lang="en-US" dirty="0">
                <a:solidFill>
                  <a:srgbClr val="0033CC"/>
                </a:solidFill>
              </a:rPr>
              <a:t>) </a:t>
            </a:r>
            <a:r>
              <a:rPr lang="en-US" dirty="0">
                <a:solidFill>
                  <a:schemeClr val="tx1"/>
                </a:solidFill>
              </a:rPr>
              <a:t>is very good</a:t>
            </a:r>
          </a:p>
        </p:txBody>
      </p:sp>
      <p:sp>
        <p:nvSpPr>
          <p:cNvPr id="2" name="Title 1"/>
          <p:cNvSpPr>
            <a:spLocks noGrp="1"/>
          </p:cNvSpPr>
          <p:nvPr>
            <p:ph type="title"/>
          </p:nvPr>
        </p:nvSpPr>
        <p:spPr/>
        <p:txBody>
          <a:bodyPr/>
          <a:lstStyle/>
          <a:p>
            <a:r>
              <a:rPr lang="en-US" dirty="0"/>
              <a:t>Wikipedia Dataset [Tsai&amp;Roth’16]	</a:t>
            </a:r>
          </a:p>
        </p:txBody>
      </p:sp>
      <p:sp>
        <p:nvSpPr>
          <p:cNvPr id="3" name="Content Placeholder 2"/>
          <p:cNvSpPr>
            <a:spLocks noGrp="1"/>
          </p:cNvSpPr>
          <p:nvPr>
            <p:ph idx="1"/>
          </p:nvPr>
        </p:nvSpPr>
        <p:spPr>
          <a:xfrm>
            <a:off x="1981200" y="1033154"/>
            <a:ext cx="8229600" cy="5062847"/>
          </a:xfrm>
          <a:ln>
            <a:noFill/>
          </a:ln>
        </p:spPr>
        <p:txBody>
          <a:bodyPr/>
          <a:lstStyle/>
          <a:p>
            <a:endParaRPr lang="en-US" sz="2000"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113</a:t>
            </a:fld>
            <a:endParaRPr lang="en-US" altLang="zh-TW" dirty="0"/>
          </a:p>
        </p:txBody>
      </p:sp>
      <p:sp>
        <p:nvSpPr>
          <p:cNvPr id="7" name="Rectangle 6"/>
          <p:cNvSpPr/>
          <p:nvPr/>
        </p:nvSpPr>
        <p:spPr>
          <a:xfrm>
            <a:off x="3749040" y="4915460"/>
            <a:ext cx="585216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49040" y="2691273"/>
            <a:ext cx="585216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49040" y="3437507"/>
            <a:ext cx="585216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49040" y="4167975"/>
            <a:ext cx="585216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49040" y="5622445"/>
            <a:ext cx="585216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0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p:txBody>
          <a:bodyPr>
            <a:normAutofit/>
          </a:bodyPr>
          <a:lstStyle/>
          <a:p>
            <a:r>
              <a:rPr lang="en-US" dirty="0"/>
              <a:t>Extensions: Character</a:t>
            </a:r>
            <a:r>
              <a:rPr lang="en-US" altLang="zh-CN" dirty="0"/>
              <a:t>-Level</a:t>
            </a:r>
            <a:r>
              <a:rPr lang="zh-CN" altLang="en-US" dirty="0"/>
              <a:t> </a:t>
            </a:r>
            <a:r>
              <a:rPr lang="en-US" altLang="zh-CN" dirty="0"/>
              <a:t>Word</a:t>
            </a:r>
            <a:r>
              <a:rPr lang="zh-CN" altLang="en-US" dirty="0"/>
              <a:t> </a:t>
            </a:r>
            <a:r>
              <a:rPr lang="en-US" altLang="zh-CN" dirty="0"/>
              <a:t>Alignment</a:t>
            </a:r>
            <a:endParaRPr lang="en-US" dirty="0"/>
          </a:p>
        </p:txBody>
      </p:sp>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81200" y="1600200"/>
            <a:ext cx="8305800" cy="4876800"/>
          </a:xfrm>
        </p:spPr>
        <p:txBody>
          <a:bodyPr>
            <a:normAutofit/>
          </a:bodyPr>
          <a:lstStyle/>
          <a:p>
            <a:r>
              <a:rPr lang="en-US" sz="2800" dirty="0"/>
              <a:t>Motivation</a:t>
            </a:r>
          </a:p>
          <a:p>
            <a:pPr lvl="1"/>
            <a:r>
              <a:rPr lang="en-US" altLang="zh-CN" sz="2400" dirty="0"/>
              <a:t>Bilingual</a:t>
            </a:r>
            <a:r>
              <a:rPr lang="zh-CN" altLang="en-US" sz="2400" dirty="0"/>
              <a:t> </a:t>
            </a:r>
            <a:r>
              <a:rPr lang="en-US" altLang="zh-CN" sz="2400" dirty="0"/>
              <a:t>word</a:t>
            </a:r>
            <a:r>
              <a:rPr lang="zh-CN" altLang="en-US" sz="2400" dirty="0"/>
              <a:t> </a:t>
            </a:r>
            <a:r>
              <a:rPr lang="en-US" altLang="zh-CN" sz="2400" dirty="0"/>
              <a:t>alignment</a:t>
            </a:r>
            <a:r>
              <a:rPr lang="zh-CN" altLang="en-US" sz="2400" dirty="0"/>
              <a:t> </a:t>
            </a:r>
            <a:r>
              <a:rPr lang="en-US" altLang="zh-CN" sz="2400" dirty="0"/>
              <a:t>is</a:t>
            </a:r>
            <a:r>
              <a:rPr lang="zh-CN" altLang="en-US" sz="2400" dirty="0"/>
              <a:t> </a:t>
            </a:r>
            <a:r>
              <a:rPr lang="en-US" altLang="zh-CN" sz="2400" dirty="0"/>
              <a:t>not</a:t>
            </a:r>
            <a:r>
              <a:rPr lang="zh-CN" altLang="en-US" sz="2400" dirty="0"/>
              <a:t> </a:t>
            </a:r>
            <a:r>
              <a:rPr lang="en-US" altLang="zh-CN" sz="2400" dirty="0"/>
              <a:t>always</a:t>
            </a:r>
            <a:r>
              <a:rPr lang="zh-CN" altLang="en-US" sz="2400" dirty="0"/>
              <a:t> </a:t>
            </a:r>
            <a:r>
              <a:rPr lang="en-US" altLang="zh-CN" sz="2400" dirty="0"/>
              <a:t>enough,</a:t>
            </a:r>
            <a:r>
              <a:rPr lang="zh-CN" altLang="en-US" sz="2400" dirty="0"/>
              <a:t> </a:t>
            </a:r>
            <a:r>
              <a:rPr lang="en-US" altLang="zh-CN" sz="2400" dirty="0"/>
              <a:t>especially</a:t>
            </a:r>
            <a:r>
              <a:rPr lang="zh-CN" altLang="en-US" sz="2400" dirty="0"/>
              <a:t> </a:t>
            </a:r>
            <a:r>
              <a:rPr lang="en-US" altLang="zh-CN" sz="2400" dirty="0"/>
              <a:t>for</a:t>
            </a:r>
            <a:r>
              <a:rPr lang="zh-CN" altLang="en-US" sz="2400" dirty="0"/>
              <a:t> </a:t>
            </a:r>
            <a:r>
              <a:rPr lang="en-US" altLang="zh-CN" sz="2400" dirty="0"/>
              <a:t>low</a:t>
            </a:r>
            <a:r>
              <a:rPr lang="zh-CN" altLang="en-US" sz="2400" dirty="0"/>
              <a:t> </a:t>
            </a:r>
            <a:r>
              <a:rPr lang="en-US" altLang="zh-CN" sz="2400" dirty="0"/>
              <a:t>resource</a:t>
            </a:r>
            <a:r>
              <a:rPr lang="zh-CN" altLang="en-US" sz="2400" dirty="0"/>
              <a:t> </a:t>
            </a:r>
            <a:r>
              <a:rPr lang="en-US" altLang="zh-CN" sz="2400" dirty="0"/>
              <a:t>languages;</a:t>
            </a:r>
            <a:r>
              <a:rPr lang="zh-CN" altLang="en-US" sz="2400" dirty="0"/>
              <a:t> </a:t>
            </a:r>
            <a:r>
              <a:rPr lang="en-US" altLang="zh-CN" sz="2400" dirty="0"/>
              <a:t>The</a:t>
            </a:r>
            <a:r>
              <a:rPr lang="zh-CN" altLang="en-US" sz="2400" dirty="0"/>
              <a:t> </a:t>
            </a:r>
            <a:r>
              <a:rPr lang="en-US" altLang="zh-CN" sz="2400" dirty="0"/>
              <a:t>words</a:t>
            </a:r>
            <a:r>
              <a:rPr lang="zh-CN" altLang="en-US" sz="2400" dirty="0"/>
              <a:t> </a:t>
            </a:r>
            <a:r>
              <a:rPr lang="en-US" altLang="zh-CN" sz="2400" dirty="0"/>
              <a:t>that</a:t>
            </a:r>
            <a:r>
              <a:rPr lang="zh-CN" altLang="en-US" sz="2400" dirty="0"/>
              <a:t> </a:t>
            </a:r>
            <a:r>
              <a:rPr lang="en-US" altLang="zh-CN" sz="2400" dirty="0"/>
              <a:t>refer</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same</a:t>
            </a:r>
            <a:r>
              <a:rPr lang="zh-CN" altLang="en-US" sz="2400" dirty="0"/>
              <a:t> </a:t>
            </a:r>
            <a:r>
              <a:rPr lang="en-US" altLang="zh-CN" sz="2400" dirty="0"/>
              <a:t>concept</a:t>
            </a:r>
            <a:r>
              <a:rPr lang="zh-CN" altLang="en-US" sz="2400" dirty="0"/>
              <a:t> </a:t>
            </a:r>
            <a:r>
              <a:rPr lang="en-US" altLang="zh-CN" sz="2400" dirty="0"/>
              <a:t>usually</a:t>
            </a:r>
            <a:r>
              <a:rPr lang="zh-CN" altLang="en-US" sz="2400" dirty="0"/>
              <a:t> </a:t>
            </a:r>
            <a:r>
              <a:rPr lang="en-US" altLang="zh-CN" sz="2400" dirty="0"/>
              <a:t>share</a:t>
            </a:r>
            <a:r>
              <a:rPr lang="zh-CN" altLang="en-US" sz="2400" dirty="0"/>
              <a:t> </a:t>
            </a:r>
            <a:r>
              <a:rPr lang="en-US" altLang="zh-CN" sz="2400" dirty="0"/>
              <a:t>similar</a:t>
            </a:r>
            <a:r>
              <a:rPr lang="zh-CN" altLang="en-US" sz="2400" dirty="0"/>
              <a:t> </a:t>
            </a:r>
            <a:r>
              <a:rPr lang="en-US" altLang="zh-CN" sz="2400" dirty="0"/>
              <a:t>sets</a:t>
            </a:r>
            <a:r>
              <a:rPr lang="zh-CN" altLang="en-US" sz="2400" dirty="0"/>
              <a:t> </a:t>
            </a:r>
            <a:r>
              <a:rPr lang="en-US" altLang="zh-CN" sz="2400" dirty="0"/>
              <a:t>of</a:t>
            </a:r>
            <a:r>
              <a:rPr lang="zh-CN" altLang="en-US" sz="2400" dirty="0"/>
              <a:t> </a:t>
            </a:r>
            <a:r>
              <a:rPr lang="en-US" altLang="zh-CN" sz="2400" dirty="0"/>
              <a:t>characters;</a:t>
            </a:r>
          </a:p>
          <a:p>
            <a:r>
              <a:rPr lang="en-US" sz="2800" dirty="0"/>
              <a:t>Char-CNN</a:t>
            </a:r>
          </a:p>
          <a:p>
            <a:pPr lvl="1"/>
            <a:r>
              <a:rPr lang="en-US" sz="2400" dirty="0"/>
              <a:t>Character</a:t>
            </a:r>
            <a:r>
              <a:rPr lang="zh-CN" altLang="en-US" sz="2400" dirty="0"/>
              <a:t> </a:t>
            </a:r>
            <a:r>
              <a:rPr lang="en-US" altLang="zh-CN" sz="2400" dirty="0"/>
              <a:t>Lookup</a:t>
            </a:r>
            <a:r>
              <a:rPr lang="zh-CN" altLang="en-US" sz="2400" dirty="0"/>
              <a:t> </a:t>
            </a:r>
            <a:r>
              <a:rPr lang="en-US" altLang="zh-CN" sz="2400" dirty="0" err="1"/>
              <a:t>Embeddings</a:t>
            </a:r>
            <a:endParaRPr lang="en-US" sz="2400" dirty="0"/>
          </a:p>
          <a:p>
            <a:pPr lvl="2"/>
            <a:r>
              <a:rPr lang="en-US" altLang="zh-CN" dirty="0"/>
              <a:t>For</a:t>
            </a:r>
            <a:r>
              <a:rPr lang="zh-CN" altLang="en-US" dirty="0"/>
              <a:t> </a:t>
            </a:r>
            <a:r>
              <a:rPr lang="en-US" altLang="zh-CN" dirty="0"/>
              <a:t>each</a:t>
            </a:r>
            <a:r>
              <a:rPr lang="zh-CN" altLang="en-US" dirty="0"/>
              <a:t> </a:t>
            </a:r>
            <a:r>
              <a:rPr lang="en-US" altLang="zh-CN" dirty="0"/>
              <a:t>character</a:t>
            </a:r>
            <a:r>
              <a:rPr lang="zh-CN" altLang="en-US" dirty="0"/>
              <a:t> </a:t>
            </a:r>
            <a:r>
              <a:rPr lang="en-US" altLang="zh-CN" i="1" dirty="0"/>
              <a:t>C</a:t>
            </a:r>
            <a:r>
              <a:rPr lang="en-US" altLang="zh-CN" dirty="0"/>
              <a:t>,</a:t>
            </a:r>
            <a:r>
              <a:rPr lang="zh-CN" altLang="en-US" dirty="0"/>
              <a:t> </a:t>
            </a:r>
            <a:r>
              <a:rPr lang="en-US" altLang="zh-CN" dirty="0"/>
              <a:t>we</a:t>
            </a:r>
            <a:r>
              <a:rPr lang="zh-CN" altLang="en-US" dirty="0"/>
              <a:t> </a:t>
            </a:r>
            <a:r>
              <a:rPr lang="en-US" altLang="zh-CN" dirty="0"/>
              <a:t>average</a:t>
            </a:r>
            <a:r>
              <a:rPr lang="zh-CN" altLang="en-US" dirty="0"/>
              <a:t> </a:t>
            </a:r>
            <a:r>
              <a:rPr lang="en-US" altLang="zh-CN" dirty="0"/>
              <a:t>the</a:t>
            </a:r>
            <a:r>
              <a:rPr lang="zh-CN" altLang="en-US" dirty="0"/>
              <a:t> </a:t>
            </a:r>
            <a:r>
              <a:rPr lang="en-US" altLang="zh-CN" dirty="0" err="1"/>
              <a:t>embeddings</a:t>
            </a:r>
            <a:r>
              <a:rPr lang="zh-CN" altLang="en-US" dirty="0"/>
              <a:t> </a:t>
            </a:r>
            <a:r>
              <a:rPr lang="en-US" altLang="zh-CN" dirty="0"/>
              <a:t>of</a:t>
            </a:r>
            <a:r>
              <a:rPr lang="zh-CN" altLang="en-US" dirty="0"/>
              <a:t> </a:t>
            </a:r>
            <a:r>
              <a:rPr lang="en-US" altLang="zh-CN" dirty="0"/>
              <a:t>all</a:t>
            </a:r>
            <a:r>
              <a:rPr lang="zh-CN" altLang="en-US" dirty="0"/>
              <a:t> </a:t>
            </a:r>
            <a:r>
              <a:rPr lang="en-US" altLang="zh-CN" dirty="0"/>
              <a:t>words</a:t>
            </a:r>
            <a:r>
              <a:rPr lang="zh-CN" altLang="en-US" dirty="0"/>
              <a:t> </a:t>
            </a:r>
            <a:r>
              <a:rPr lang="en-US" altLang="zh-CN" dirty="0"/>
              <a:t>which</a:t>
            </a:r>
            <a:r>
              <a:rPr lang="zh-CN" altLang="en-US" dirty="0"/>
              <a:t> </a:t>
            </a:r>
            <a:r>
              <a:rPr lang="en-US" altLang="zh-CN" dirty="0"/>
              <a:t>contain</a:t>
            </a:r>
            <a:r>
              <a:rPr lang="zh-CN" altLang="en-US" dirty="0"/>
              <a:t> </a:t>
            </a:r>
            <a:r>
              <a:rPr lang="en-US" altLang="zh-CN" dirty="0"/>
              <a:t>this</a:t>
            </a:r>
            <a:r>
              <a:rPr lang="zh-CN" altLang="en-US" dirty="0"/>
              <a:t> </a:t>
            </a:r>
            <a:r>
              <a:rPr lang="en-US" altLang="zh-CN" dirty="0"/>
              <a:t>character.</a:t>
            </a:r>
            <a:endParaRPr lang="en-US" dirty="0"/>
          </a:p>
          <a:p>
            <a:pPr lvl="1"/>
            <a:r>
              <a:rPr lang="en-US" sz="2400" dirty="0"/>
              <a:t>Character</a:t>
            </a:r>
            <a:r>
              <a:rPr lang="en-US" altLang="zh-CN" sz="2400" dirty="0"/>
              <a:t>-Level</a:t>
            </a:r>
            <a:r>
              <a:rPr lang="zh-CN" altLang="en-US" sz="2400" dirty="0"/>
              <a:t> </a:t>
            </a:r>
            <a:r>
              <a:rPr lang="en-US" altLang="zh-CN" sz="2400" dirty="0"/>
              <a:t>CNN</a:t>
            </a:r>
            <a:r>
              <a:rPr lang="zh-CN" altLang="en-US" sz="2400" dirty="0"/>
              <a:t> </a:t>
            </a:r>
            <a:r>
              <a:rPr lang="en-US" altLang="zh-CN" sz="2400" dirty="0"/>
              <a:t>(Kim</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2016)</a:t>
            </a:r>
            <a:endParaRPr lang="en-US" sz="2400" dirty="0"/>
          </a:p>
          <a:p>
            <a:pPr lvl="1"/>
            <a:r>
              <a:rPr lang="en-US" sz="2400" dirty="0"/>
              <a:t>C</a:t>
            </a:r>
            <a:r>
              <a:rPr lang="en-US" altLang="zh-CN" sz="2400" dirty="0"/>
              <a:t>ross-lingual</a:t>
            </a:r>
            <a:r>
              <a:rPr lang="zh-CN" altLang="en-US" sz="2400" dirty="0"/>
              <a:t> </a:t>
            </a:r>
            <a:r>
              <a:rPr lang="en-US" altLang="zh-CN" sz="2400" dirty="0"/>
              <a:t>Mapping</a:t>
            </a:r>
            <a:endParaRPr lang="en-US" sz="2400" dirty="0"/>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114</a:t>
            </a:fld>
            <a:endParaRPr lang="en-US"/>
          </a:p>
        </p:txBody>
      </p:sp>
      <p:pic>
        <p:nvPicPr>
          <p:cNvPr id="5" name="图片 4"/>
          <p:cNvPicPr>
            <a:picLocks noChangeAspect="1"/>
          </p:cNvPicPr>
          <p:nvPr/>
        </p:nvPicPr>
        <p:blipFill>
          <a:blip r:embed="rId3"/>
          <a:stretch>
            <a:fillRect/>
          </a:stretch>
        </p:blipFill>
        <p:spPr>
          <a:xfrm>
            <a:off x="3657601" y="5867400"/>
            <a:ext cx="3721100" cy="838200"/>
          </a:xfrm>
          <a:prstGeom prst="rect">
            <a:avLst/>
          </a:prstGeom>
        </p:spPr>
      </p:pic>
    </p:spTree>
    <p:extLst>
      <p:ext uri="{BB962C8B-B14F-4D97-AF65-F5344CB8AC3E}">
        <p14:creationId xmlns:p14="http://schemas.microsoft.com/office/powerpoint/2010/main" val="244837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p:txBody>
          <a:bodyPr>
            <a:normAutofit/>
          </a:bodyPr>
          <a:lstStyle/>
          <a:p>
            <a:r>
              <a:rPr lang="en-US" dirty="0"/>
              <a:t>Linguistic Property</a:t>
            </a:r>
            <a:r>
              <a:rPr lang="zh-CN" altLang="en-US" dirty="0"/>
              <a:t> </a:t>
            </a:r>
            <a:r>
              <a:rPr lang="en-US" altLang="zh-CN" dirty="0"/>
              <a:t>Alignment</a:t>
            </a:r>
            <a:endParaRPr lang="en-US" dirty="0"/>
          </a:p>
        </p:txBody>
      </p:sp>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81200" y="1600200"/>
            <a:ext cx="8305800" cy="4876800"/>
          </a:xfrm>
        </p:spPr>
        <p:txBody>
          <a:bodyPr>
            <a:normAutofit/>
          </a:bodyPr>
          <a:lstStyle/>
          <a:p>
            <a:r>
              <a:rPr lang="en-US" sz="2800" dirty="0"/>
              <a:t>Knowledge</a:t>
            </a:r>
            <a:r>
              <a:rPr lang="zh-CN" altLang="en-US" sz="2800" dirty="0"/>
              <a:t> </a:t>
            </a:r>
            <a:r>
              <a:rPr lang="en-US" altLang="zh-CN" sz="2800" dirty="0"/>
              <a:t>Bases</a:t>
            </a:r>
            <a:r>
              <a:rPr lang="zh-CN" altLang="en-US" sz="2800" dirty="0"/>
              <a:t>:</a:t>
            </a:r>
            <a:endParaRPr lang="en-US" altLang="zh-CN" sz="2800" dirty="0"/>
          </a:p>
          <a:p>
            <a:pPr lvl="1"/>
            <a:r>
              <a:rPr lang="en-US" altLang="zh-CN" sz="2000" dirty="0"/>
              <a:t>CLDR</a:t>
            </a:r>
            <a:r>
              <a:rPr lang="zh-CN" altLang="en-US" sz="2000" dirty="0"/>
              <a:t> </a:t>
            </a:r>
            <a:r>
              <a:rPr lang="en-US" altLang="zh-CN" sz="2000" dirty="0"/>
              <a:t>(Unicode</a:t>
            </a:r>
            <a:r>
              <a:rPr lang="zh-CN" altLang="en-US" sz="2000" dirty="0"/>
              <a:t> </a:t>
            </a:r>
            <a:r>
              <a:rPr lang="en-US" altLang="zh-CN" sz="2000" dirty="0"/>
              <a:t>Common</a:t>
            </a:r>
            <a:r>
              <a:rPr lang="zh-CN" altLang="en-US" sz="2000" dirty="0"/>
              <a:t> </a:t>
            </a:r>
            <a:r>
              <a:rPr lang="en-US" altLang="zh-CN" sz="2000" dirty="0"/>
              <a:t>Locale</a:t>
            </a:r>
            <a:r>
              <a:rPr lang="zh-CN" altLang="en-US" sz="2000" dirty="0"/>
              <a:t> </a:t>
            </a:r>
            <a:r>
              <a:rPr lang="en-US" altLang="zh-CN" sz="2000" dirty="0"/>
              <a:t>Data</a:t>
            </a:r>
            <a:r>
              <a:rPr lang="zh-CN" altLang="en-US" sz="2000" dirty="0"/>
              <a:t> </a:t>
            </a:r>
            <a:r>
              <a:rPr lang="en-US" altLang="zh-CN" sz="2000" dirty="0"/>
              <a:t>Repository)</a:t>
            </a:r>
          </a:p>
          <a:p>
            <a:pPr lvl="1"/>
            <a:r>
              <a:rPr lang="en-US" altLang="zh-CN" sz="2000" dirty="0" err="1"/>
              <a:t>Wiktionary</a:t>
            </a:r>
            <a:endParaRPr lang="en-US" altLang="zh-CN" sz="2000" dirty="0"/>
          </a:p>
          <a:p>
            <a:pPr lvl="1"/>
            <a:r>
              <a:rPr lang="en-US" altLang="zh-CN" sz="2000" dirty="0" err="1"/>
              <a:t>Panlex</a:t>
            </a:r>
            <a:endParaRPr lang="en-US" altLang="zh-CN" sz="2000" dirty="0"/>
          </a:p>
          <a:p>
            <a:r>
              <a:rPr lang="en-US" sz="2800" dirty="0"/>
              <a:t>Word</a:t>
            </a:r>
            <a:r>
              <a:rPr lang="zh-CN" altLang="en-US" sz="2800" dirty="0"/>
              <a:t> </a:t>
            </a:r>
            <a:r>
              <a:rPr lang="en-US" altLang="zh-CN" sz="2800" dirty="0"/>
              <a:t>Clusters:</a:t>
            </a:r>
          </a:p>
          <a:p>
            <a:pPr lvl="1"/>
            <a:r>
              <a:rPr lang="en-US" sz="2000" dirty="0"/>
              <a:t>closed</a:t>
            </a:r>
            <a:r>
              <a:rPr lang="zh-CN" altLang="en-US" sz="2000" dirty="0"/>
              <a:t> </a:t>
            </a:r>
            <a:r>
              <a:rPr lang="en-US" altLang="zh-CN" sz="2000" dirty="0"/>
              <a:t>word</a:t>
            </a:r>
            <a:r>
              <a:rPr lang="zh-CN" altLang="en-US" sz="2000" dirty="0"/>
              <a:t> </a:t>
            </a:r>
            <a:r>
              <a:rPr lang="en-US" altLang="zh-CN" sz="2000" dirty="0"/>
              <a:t>classes</a:t>
            </a:r>
          </a:p>
          <a:p>
            <a:pPr lvl="1"/>
            <a:r>
              <a:rPr lang="en-US" sz="2000" dirty="0"/>
              <a:t>affix</a:t>
            </a:r>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115</a:t>
            </a:fld>
            <a:endParaRPr lang="en-US"/>
          </a:p>
        </p:txBody>
      </p:sp>
      <p:pic>
        <p:nvPicPr>
          <p:cNvPr id="6" name="图片 5"/>
          <p:cNvPicPr>
            <a:picLocks noChangeAspect="1"/>
          </p:cNvPicPr>
          <p:nvPr/>
        </p:nvPicPr>
        <p:blipFill>
          <a:blip r:embed="rId3"/>
          <a:stretch>
            <a:fillRect/>
          </a:stretch>
        </p:blipFill>
        <p:spPr>
          <a:xfrm>
            <a:off x="5334000" y="2895600"/>
            <a:ext cx="5105400" cy="3263900"/>
          </a:xfrm>
          <a:prstGeom prst="rect">
            <a:avLst/>
          </a:prstGeom>
        </p:spPr>
      </p:pic>
      <p:pic>
        <p:nvPicPr>
          <p:cNvPr id="5" name="图片 4"/>
          <p:cNvPicPr>
            <a:picLocks noChangeAspect="1"/>
          </p:cNvPicPr>
          <p:nvPr/>
        </p:nvPicPr>
        <p:blipFill>
          <a:blip r:embed="rId4"/>
          <a:stretch>
            <a:fillRect/>
          </a:stretch>
        </p:blipFill>
        <p:spPr>
          <a:xfrm>
            <a:off x="2438400" y="4572003"/>
            <a:ext cx="2514600" cy="1818409"/>
          </a:xfrm>
          <a:prstGeom prst="rect">
            <a:avLst/>
          </a:prstGeom>
        </p:spPr>
      </p:pic>
    </p:spTree>
    <p:extLst>
      <p:ext uri="{BB962C8B-B14F-4D97-AF65-F5344CB8AC3E}">
        <p14:creationId xmlns:p14="http://schemas.microsoft.com/office/powerpoint/2010/main" val="3629793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a:xfrm>
            <a:off x="2009553" y="23831"/>
            <a:ext cx="7391400" cy="1143000"/>
          </a:xfrm>
        </p:spPr>
        <p:txBody>
          <a:bodyPr>
            <a:normAutofit/>
          </a:bodyPr>
          <a:lstStyle/>
          <a:p>
            <a:r>
              <a:rPr lang="en-US" dirty="0"/>
              <a:t>Intrinsic Evaluation</a:t>
            </a:r>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116</a:t>
            </a:fld>
            <a:endParaRPr lang="en-US"/>
          </a:p>
        </p:txBody>
      </p:sp>
      <p:pic>
        <p:nvPicPr>
          <p:cNvPr id="5" name="图片 4"/>
          <p:cNvPicPr>
            <a:picLocks noChangeAspect="1"/>
          </p:cNvPicPr>
          <p:nvPr/>
        </p:nvPicPr>
        <p:blipFill>
          <a:blip r:embed="rId3"/>
          <a:stretch>
            <a:fillRect/>
          </a:stretch>
        </p:blipFill>
        <p:spPr>
          <a:xfrm>
            <a:off x="1552353" y="3429003"/>
            <a:ext cx="9144000" cy="2990921"/>
          </a:xfrm>
          <a:prstGeom prst="rect">
            <a:avLst/>
          </a:prstGeom>
        </p:spPr>
      </p:pic>
      <p:sp>
        <p:nvSpPr>
          <p:cNvPr id="8"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828800" y="1143000"/>
            <a:ext cx="8305800" cy="4876800"/>
          </a:xfrm>
        </p:spPr>
        <p:txBody>
          <a:bodyPr>
            <a:normAutofit/>
          </a:bodyPr>
          <a:lstStyle/>
          <a:p>
            <a:r>
              <a:rPr lang="en-US" sz="2200" dirty="0"/>
              <a:t>QVEC</a:t>
            </a:r>
            <a:r>
              <a:rPr lang="zh-CN" altLang="en-US" sz="2200" dirty="0"/>
              <a:t>: </a:t>
            </a:r>
            <a:r>
              <a:rPr lang="en-US" altLang="zh-CN" sz="2200" dirty="0"/>
              <a:t>correlation between vectors compared to human created ground truth</a:t>
            </a:r>
          </a:p>
          <a:p>
            <a:r>
              <a:rPr lang="en-US" sz="2200" dirty="0"/>
              <a:t>QVEC</a:t>
            </a:r>
            <a:r>
              <a:rPr lang="en-US" altLang="zh-CN" sz="2200" dirty="0"/>
              <a:t>-CCA:</a:t>
            </a:r>
            <a:r>
              <a:rPr lang="zh-CN" altLang="en-US" sz="2200" dirty="0"/>
              <a:t> </a:t>
            </a:r>
            <a:r>
              <a:rPr lang="en-US" altLang="zh-CN" sz="2200" dirty="0"/>
              <a:t>correlation</a:t>
            </a:r>
            <a:r>
              <a:rPr lang="zh-CN" altLang="en-US" sz="2200" dirty="0"/>
              <a:t> </a:t>
            </a:r>
            <a:r>
              <a:rPr lang="en-US" altLang="zh-CN" sz="2200" dirty="0"/>
              <a:t>between</a:t>
            </a:r>
            <a:r>
              <a:rPr lang="zh-CN" altLang="en-US" sz="2200" dirty="0"/>
              <a:t> </a:t>
            </a:r>
            <a:r>
              <a:rPr lang="en-US" altLang="zh-CN" sz="2200" dirty="0"/>
              <a:t>matrices</a:t>
            </a:r>
          </a:p>
          <a:p>
            <a:r>
              <a:rPr lang="en-US" altLang="zh-CN" sz="2200" dirty="0"/>
              <a:t>3</a:t>
            </a:r>
            <a:r>
              <a:rPr lang="zh-CN" altLang="en-US" sz="2200" dirty="0"/>
              <a:t> </a:t>
            </a:r>
            <a:r>
              <a:rPr lang="en-US" altLang="zh-CN" sz="2200" dirty="0"/>
              <a:t>languages:</a:t>
            </a:r>
            <a:r>
              <a:rPr lang="zh-CN" altLang="en-US" sz="2200" dirty="0"/>
              <a:t> </a:t>
            </a:r>
            <a:r>
              <a:rPr lang="en-US" altLang="zh-CN" sz="2200" dirty="0"/>
              <a:t>English,</a:t>
            </a:r>
            <a:r>
              <a:rPr lang="zh-CN" altLang="en-US" sz="2200" dirty="0"/>
              <a:t> </a:t>
            </a:r>
            <a:r>
              <a:rPr lang="en-US" altLang="zh-CN" sz="2200" dirty="0"/>
              <a:t>Danish,</a:t>
            </a:r>
            <a:r>
              <a:rPr lang="zh-CN" altLang="en-US" sz="2200" dirty="0"/>
              <a:t> </a:t>
            </a:r>
            <a:r>
              <a:rPr lang="en-US" altLang="zh-CN" sz="2200" dirty="0"/>
              <a:t>Italian</a:t>
            </a:r>
          </a:p>
          <a:p>
            <a:r>
              <a:rPr lang="zh-CN" altLang="zh-CN" sz="2200" dirty="0"/>
              <a:t>1</a:t>
            </a:r>
            <a:r>
              <a:rPr lang="en-US" altLang="zh-CN" sz="2200" dirty="0"/>
              <a:t>2</a:t>
            </a:r>
            <a:r>
              <a:rPr lang="zh-CN" altLang="en-US" sz="2200" dirty="0"/>
              <a:t> </a:t>
            </a:r>
            <a:r>
              <a:rPr lang="en-US" altLang="zh-CN" sz="2200" dirty="0"/>
              <a:t>languages:</a:t>
            </a:r>
            <a:r>
              <a:rPr lang="zh-CN" altLang="en-US" sz="2200" dirty="0"/>
              <a:t> </a:t>
            </a:r>
            <a:r>
              <a:rPr lang="en-US" altLang="zh-CN" sz="2200" dirty="0"/>
              <a:t>Bulgarian,</a:t>
            </a:r>
            <a:r>
              <a:rPr lang="zh-CN" altLang="en-US" sz="2200" dirty="0"/>
              <a:t> </a:t>
            </a:r>
            <a:r>
              <a:rPr lang="en-US" altLang="zh-CN" sz="2200" dirty="0"/>
              <a:t>Czech,</a:t>
            </a:r>
            <a:r>
              <a:rPr lang="zh-CN" altLang="en-US" sz="2200" dirty="0"/>
              <a:t> </a:t>
            </a:r>
            <a:r>
              <a:rPr lang="en-US" altLang="zh-CN" sz="2200" dirty="0"/>
              <a:t>Danish,</a:t>
            </a:r>
            <a:r>
              <a:rPr lang="zh-CN" altLang="en-US" sz="2200" dirty="0"/>
              <a:t> </a:t>
            </a:r>
            <a:r>
              <a:rPr lang="en-US" altLang="zh-CN" sz="2200" dirty="0"/>
              <a:t>German,</a:t>
            </a:r>
            <a:r>
              <a:rPr lang="zh-CN" altLang="en-US" sz="2200" dirty="0"/>
              <a:t> </a:t>
            </a:r>
            <a:r>
              <a:rPr lang="en-US" altLang="zh-CN" sz="2200" dirty="0"/>
              <a:t>Greek,</a:t>
            </a:r>
            <a:r>
              <a:rPr lang="zh-CN" altLang="en-US" sz="2200" dirty="0"/>
              <a:t> </a:t>
            </a:r>
            <a:r>
              <a:rPr lang="en-US" altLang="zh-CN" sz="2200" dirty="0"/>
              <a:t>English,</a:t>
            </a:r>
            <a:r>
              <a:rPr lang="zh-CN" altLang="en-US" sz="2200" dirty="0"/>
              <a:t> </a:t>
            </a:r>
            <a:r>
              <a:rPr lang="en-US" altLang="zh-CN" sz="2200" dirty="0"/>
              <a:t>Spanish,</a:t>
            </a:r>
            <a:r>
              <a:rPr lang="zh-CN" altLang="en-US" sz="2200" dirty="0"/>
              <a:t> </a:t>
            </a:r>
            <a:r>
              <a:rPr lang="en-US" altLang="zh-CN" sz="2200" dirty="0"/>
              <a:t>Finnish,</a:t>
            </a:r>
            <a:r>
              <a:rPr lang="zh-CN" altLang="en-US" sz="2200" dirty="0"/>
              <a:t> </a:t>
            </a:r>
            <a:r>
              <a:rPr lang="en-US" altLang="zh-CN" sz="2200" dirty="0"/>
              <a:t>French,</a:t>
            </a:r>
            <a:r>
              <a:rPr lang="zh-CN" altLang="en-US" sz="2200" dirty="0"/>
              <a:t> </a:t>
            </a:r>
            <a:r>
              <a:rPr lang="en-US" altLang="zh-CN" sz="2200" dirty="0"/>
              <a:t>Hungarian,</a:t>
            </a:r>
            <a:r>
              <a:rPr lang="zh-CN" altLang="en-US" sz="2200" dirty="0"/>
              <a:t> </a:t>
            </a:r>
            <a:r>
              <a:rPr lang="en-US" altLang="zh-CN" sz="2200" dirty="0"/>
              <a:t>Italian,</a:t>
            </a:r>
            <a:r>
              <a:rPr lang="zh-CN" altLang="en-US" sz="2200" dirty="0"/>
              <a:t> </a:t>
            </a:r>
            <a:r>
              <a:rPr lang="en-US" altLang="zh-CN" sz="2200" dirty="0"/>
              <a:t>Swedish</a:t>
            </a:r>
            <a:endParaRPr lang="en-US" sz="2200" dirty="0"/>
          </a:p>
        </p:txBody>
      </p:sp>
    </p:spTree>
    <p:extLst>
      <p:ext uri="{BB962C8B-B14F-4D97-AF65-F5344CB8AC3E}">
        <p14:creationId xmlns:p14="http://schemas.microsoft.com/office/powerpoint/2010/main" val="197237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p:txBody>
          <a:bodyPr>
            <a:normAutofit/>
          </a:bodyPr>
          <a:lstStyle/>
          <a:p>
            <a:r>
              <a:rPr lang="en-US" dirty="0"/>
              <a:t>Impact of Bilingual Dictionary Size</a:t>
            </a:r>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117</a:t>
            </a:fld>
            <a:endParaRPr lang="en-US"/>
          </a:p>
        </p:txBody>
      </p:sp>
      <p:sp>
        <p:nvSpPr>
          <p:cNvPr id="6" name="文本框 5"/>
          <p:cNvSpPr txBox="1"/>
          <p:nvPr/>
        </p:nvSpPr>
        <p:spPr>
          <a:xfrm>
            <a:off x="2286000" y="4724402"/>
            <a:ext cx="8077200" cy="1323439"/>
          </a:xfrm>
          <a:prstGeom prst="rect">
            <a:avLst/>
          </a:prstGeom>
          <a:noFill/>
        </p:spPr>
        <p:txBody>
          <a:bodyPr wrap="square" rtlCol="0">
            <a:spAutoFit/>
          </a:bodyPr>
          <a:lstStyle/>
          <a:p>
            <a:pPr marL="342900" indent="-342900">
              <a:buFont typeface="Arial" charset="0"/>
              <a:buChar char="•"/>
            </a:pPr>
            <a:r>
              <a:rPr kumimoji="1" lang="en-US" altLang="zh-CN" sz="2000" dirty="0"/>
              <a:t>Previous methods</a:t>
            </a:r>
            <a:r>
              <a:rPr kumimoji="1" lang="zh-CN" altLang="en-US" sz="2000" dirty="0"/>
              <a:t> </a:t>
            </a:r>
            <a:r>
              <a:rPr kumimoji="1" lang="en-US" altLang="zh-CN" sz="2000" dirty="0" err="1"/>
              <a:t>MultiCCA</a:t>
            </a:r>
            <a:r>
              <a:rPr kumimoji="1" lang="zh-CN" altLang="en-US" sz="2000" dirty="0"/>
              <a:t> </a:t>
            </a:r>
            <a:r>
              <a:rPr kumimoji="1" lang="en-US" altLang="zh-CN" sz="2000" dirty="0"/>
              <a:t>and</a:t>
            </a:r>
            <a:r>
              <a:rPr kumimoji="1" lang="zh-CN" altLang="en-US" sz="2000" dirty="0"/>
              <a:t> </a:t>
            </a:r>
            <a:r>
              <a:rPr kumimoji="1" lang="en-US" altLang="zh-CN" sz="2000" dirty="0" err="1"/>
              <a:t>CorrNet</a:t>
            </a:r>
            <a:r>
              <a:rPr kumimoji="1" lang="zh-CN" altLang="en-US" sz="2000" dirty="0"/>
              <a:t> </a:t>
            </a:r>
            <a:r>
              <a:rPr kumimoji="1" lang="en-US" altLang="zh-CN" sz="2000" dirty="0"/>
              <a:t>approaches</a:t>
            </a:r>
            <a:r>
              <a:rPr kumimoji="1" lang="zh-CN" altLang="en-US" sz="2000" dirty="0"/>
              <a:t> </a:t>
            </a:r>
            <a:r>
              <a:rPr kumimoji="1" lang="en-US" altLang="zh-CN" sz="2000" dirty="0"/>
              <a:t>are</a:t>
            </a:r>
            <a:r>
              <a:rPr kumimoji="1" lang="zh-CN" altLang="en-US" sz="2000" dirty="0"/>
              <a:t> </a:t>
            </a:r>
            <a:r>
              <a:rPr kumimoji="1" lang="en-US" altLang="zh-CN" sz="2000" dirty="0"/>
              <a:t>very</a:t>
            </a:r>
            <a:r>
              <a:rPr kumimoji="1" lang="zh-CN" altLang="en-US" sz="2000" dirty="0"/>
              <a:t> </a:t>
            </a:r>
            <a:r>
              <a:rPr kumimoji="1" lang="en-US" altLang="zh-CN" sz="2000" dirty="0"/>
              <a:t>sensitive</a:t>
            </a:r>
            <a:r>
              <a:rPr kumimoji="1" lang="zh-CN" altLang="en-US" sz="2000" dirty="0"/>
              <a:t> </a:t>
            </a:r>
            <a:r>
              <a:rPr kumimoji="1" lang="en-US" altLang="zh-CN" sz="2000" dirty="0"/>
              <a:t>to</a:t>
            </a:r>
            <a:r>
              <a:rPr kumimoji="1" lang="zh-CN" altLang="en-US" sz="2000" dirty="0"/>
              <a:t> </a:t>
            </a:r>
            <a:r>
              <a:rPr kumimoji="1" lang="en-US" altLang="zh-CN" sz="2000" dirty="0"/>
              <a:t>the</a:t>
            </a:r>
            <a:r>
              <a:rPr kumimoji="1" lang="zh-CN" altLang="en-US" sz="2000" dirty="0"/>
              <a:t> </a:t>
            </a:r>
            <a:r>
              <a:rPr kumimoji="1" lang="en-US" altLang="zh-CN" sz="2000" dirty="0"/>
              <a:t>size</a:t>
            </a:r>
            <a:r>
              <a:rPr kumimoji="1" lang="zh-CN" altLang="en-US" sz="2000" dirty="0"/>
              <a:t> </a:t>
            </a:r>
            <a:r>
              <a:rPr kumimoji="1" lang="en-US" altLang="zh-CN" sz="2000" dirty="0"/>
              <a:t>of</a:t>
            </a:r>
            <a:r>
              <a:rPr kumimoji="1" lang="zh-CN" altLang="en-US" sz="2000" dirty="0"/>
              <a:t> </a:t>
            </a:r>
            <a:r>
              <a:rPr kumimoji="1" lang="en-US" altLang="zh-CN" sz="2000" dirty="0"/>
              <a:t>bilingual</a:t>
            </a:r>
            <a:r>
              <a:rPr kumimoji="1" lang="zh-CN" altLang="en-US" sz="2000" dirty="0"/>
              <a:t> </a:t>
            </a:r>
            <a:r>
              <a:rPr kumimoji="1" lang="en-US" altLang="zh-CN" sz="2000" dirty="0"/>
              <a:t>lexicons</a:t>
            </a:r>
          </a:p>
          <a:p>
            <a:pPr marL="342900" indent="-342900">
              <a:buFont typeface="Arial" charset="0"/>
              <a:buChar char="•"/>
            </a:pPr>
            <a:r>
              <a:rPr kumimoji="1" lang="en-US" altLang="zh-CN" sz="2000" dirty="0"/>
              <a:t>Our</a:t>
            </a:r>
            <a:r>
              <a:rPr kumimoji="1" lang="zh-CN" altLang="en-US" sz="2000" dirty="0"/>
              <a:t> </a:t>
            </a:r>
            <a:r>
              <a:rPr kumimoji="1" lang="en-US" altLang="zh-CN" sz="2000" dirty="0"/>
              <a:t>approach</a:t>
            </a:r>
            <a:r>
              <a:rPr kumimoji="1" lang="zh-CN" altLang="en-US" sz="2000" dirty="0"/>
              <a:t> </a:t>
            </a:r>
            <a:r>
              <a:rPr kumimoji="1" lang="en-US" altLang="zh-CN" sz="2000" dirty="0"/>
              <a:t>maintains</a:t>
            </a:r>
            <a:r>
              <a:rPr kumimoji="1" lang="zh-CN" altLang="en-US" sz="2000" dirty="0"/>
              <a:t> </a:t>
            </a:r>
            <a:r>
              <a:rPr kumimoji="1" lang="en-US" altLang="zh-CN" sz="2000" dirty="0"/>
              <a:t>high</a:t>
            </a:r>
            <a:r>
              <a:rPr kumimoji="1" lang="zh-CN" altLang="en-US" sz="2000" dirty="0"/>
              <a:t> </a:t>
            </a:r>
            <a:r>
              <a:rPr kumimoji="1" lang="en-US" altLang="zh-CN" sz="2000" dirty="0"/>
              <a:t>performance</a:t>
            </a:r>
            <a:r>
              <a:rPr kumimoji="1" lang="zh-CN" altLang="en-US" sz="2000" dirty="0"/>
              <a:t>, </a:t>
            </a:r>
            <a:r>
              <a:rPr kumimoji="1" lang="en-US" altLang="zh-CN" sz="2000" dirty="0"/>
              <a:t>even</a:t>
            </a:r>
            <a:r>
              <a:rPr kumimoji="1" lang="zh-CN" altLang="en-US" sz="2000" dirty="0"/>
              <a:t> </a:t>
            </a:r>
            <a:r>
              <a:rPr kumimoji="1" lang="en-US" altLang="zh-CN" sz="2000" dirty="0"/>
              <a:t>when</a:t>
            </a:r>
            <a:r>
              <a:rPr kumimoji="1" lang="zh-CN" altLang="en-US" sz="2000" dirty="0"/>
              <a:t> </a:t>
            </a:r>
            <a:r>
              <a:rPr kumimoji="1" lang="en-US" altLang="zh-CN" sz="2000" dirty="0"/>
              <a:t>the</a:t>
            </a:r>
            <a:r>
              <a:rPr kumimoji="1" lang="zh-CN" altLang="en-US" sz="2000" dirty="0"/>
              <a:t> </a:t>
            </a:r>
            <a:r>
              <a:rPr kumimoji="1" lang="en-US" altLang="zh-CN" sz="2000" dirty="0"/>
              <a:t>size of bilingual</a:t>
            </a:r>
            <a:r>
              <a:rPr kumimoji="1" lang="zh-CN" altLang="en-US" sz="2000" dirty="0"/>
              <a:t> </a:t>
            </a:r>
            <a:r>
              <a:rPr kumimoji="1" lang="en-US" altLang="zh-CN" sz="2000" dirty="0"/>
              <a:t>lexicons</a:t>
            </a:r>
            <a:r>
              <a:rPr kumimoji="1" lang="zh-CN" altLang="en-US" sz="2000" dirty="0"/>
              <a:t> </a:t>
            </a:r>
            <a:r>
              <a:rPr kumimoji="1" lang="en-US" altLang="zh-CN" sz="2000" dirty="0"/>
              <a:t>is</a:t>
            </a:r>
            <a:r>
              <a:rPr kumimoji="1" lang="zh-CN" altLang="en-US" sz="2000" dirty="0"/>
              <a:t> </a:t>
            </a:r>
            <a:r>
              <a:rPr kumimoji="1" lang="en-US" altLang="zh-CN" sz="2000" dirty="0"/>
              <a:t>reduced</a:t>
            </a:r>
            <a:r>
              <a:rPr kumimoji="1" lang="zh-CN" altLang="en-US" sz="2000" dirty="0"/>
              <a:t> </a:t>
            </a:r>
            <a:r>
              <a:rPr kumimoji="1" lang="en-US" altLang="zh-CN" sz="2000" dirty="0"/>
              <a:t>to</a:t>
            </a:r>
            <a:r>
              <a:rPr kumimoji="1" lang="zh-CN" altLang="en-US" sz="2000" dirty="0"/>
              <a:t> </a:t>
            </a:r>
            <a:r>
              <a:rPr kumimoji="1" lang="en-US" altLang="zh-CN" sz="2000" dirty="0"/>
              <a:t>2,000</a:t>
            </a:r>
            <a:endParaRPr kumimoji="1" lang="zh-CN" altLang="en-US" sz="2000" dirty="0"/>
          </a:p>
        </p:txBody>
      </p:sp>
      <p:pic>
        <p:nvPicPr>
          <p:cNvPr id="7" name="图片 6"/>
          <p:cNvPicPr>
            <a:picLocks noChangeAspect="1"/>
          </p:cNvPicPr>
          <p:nvPr/>
        </p:nvPicPr>
        <p:blipFill>
          <a:blip r:embed="rId3"/>
          <a:stretch>
            <a:fillRect/>
          </a:stretch>
        </p:blipFill>
        <p:spPr>
          <a:xfrm>
            <a:off x="2197100" y="1608141"/>
            <a:ext cx="7620000" cy="2771981"/>
          </a:xfrm>
          <a:prstGeom prst="rect">
            <a:avLst/>
          </a:prstGeom>
        </p:spPr>
      </p:pic>
    </p:spTree>
    <p:extLst>
      <p:ext uri="{BB962C8B-B14F-4D97-AF65-F5344CB8AC3E}">
        <p14:creationId xmlns:p14="http://schemas.microsoft.com/office/powerpoint/2010/main" val="1454500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EEACE-7DFA-E84C-9965-337E176B69DF}"/>
              </a:ext>
            </a:extLst>
          </p:cNvPr>
          <p:cNvSpPr>
            <a:spLocks noGrp="1"/>
          </p:cNvSpPr>
          <p:nvPr>
            <p:ph idx="1"/>
          </p:nvPr>
        </p:nvSpPr>
        <p:spPr>
          <a:xfrm>
            <a:off x="1981200" y="1143003"/>
            <a:ext cx="8229600" cy="4983163"/>
          </a:xfrm>
        </p:spPr>
        <p:txBody>
          <a:bodyPr>
            <a:normAutofit/>
          </a:bodyPr>
          <a:lstStyle/>
          <a:p>
            <a:r>
              <a:rPr lang="en-US" altLang="zh-CN" sz="2000" dirty="0"/>
              <a:t>Code-switch cross-lingual entity/word data generation</a:t>
            </a:r>
          </a:p>
          <a:p>
            <a:endParaRPr lang="en-US" altLang="zh-CN" sz="2000" dirty="0"/>
          </a:p>
          <a:p>
            <a:endParaRPr lang="en-US" altLang="zh-CN" sz="2000" dirty="0"/>
          </a:p>
          <a:p>
            <a:endParaRPr lang="en-US" altLang="zh-CN" sz="2000" dirty="0"/>
          </a:p>
          <a:p>
            <a:pPr marL="0" indent="0">
              <a:buNone/>
            </a:pPr>
            <a:endParaRPr lang="en-US" altLang="zh-CN" sz="2000" dirty="0"/>
          </a:p>
          <a:p>
            <a:endParaRPr lang="en-US" altLang="zh-CN" sz="2000" dirty="0"/>
          </a:p>
          <a:p>
            <a:r>
              <a:rPr lang="en-US" altLang="zh-CN" sz="2000" dirty="0"/>
              <a:t>Use English entities as anchor points to learn a mapping (rotation matrix) </a:t>
            </a:r>
            <a:r>
              <a:rPr lang="en-US" altLang="zh-CN" sz="2000" i="1" dirty="0">
                <a:latin typeface="Times New Roman" panose="02020603050405020304" pitchFamily="18" charset="0"/>
                <a:cs typeface="Times New Roman" panose="02020603050405020304" pitchFamily="18" charset="0"/>
              </a:rPr>
              <a:t>W</a:t>
            </a:r>
            <a:r>
              <a:rPr lang="en-US" altLang="zh-CN" sz="2000" dirty="0"/>
              <a:t> which aligns distributions in IL and English</a:t>
            </a:r>
          </a:p>
        </p:txBody>
      </p:sp>
      <p:sp>
        <p:nvSpPr>
          <p:cNvPr id="4" name="Slide Number Placeholder 3">
            <a:extLst>
              <a:ext uri="{FF2B5EF4-FFF2-40B4-BE49-F238E27FC236}">
                <a16:creationId xmlns:a16="http://schemas.microsoft.com/office/drawing/2014/main" id="{C26372C3-D927-4A46-BBF0-A6D2EF5B8AB3}"/>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118</a:t>
            </a:fld>
            <a:endParaRPr lang="en-US"/>
          </a:p>
        </p:txBody>
      </p:sp>
      <p:pic>
        <p:nvPicPr>
          <p:cNvPr id="6" name="Picture 5">
            <a:extLst>
              <a:ext uri="{FF2B5EF4-FFF2-40B4-BE49-F238E27FC236}">
                <a16:creationId xmlns:a16="http://schemas.microsoft.com/office/drawing/2014/main" id="{4BF13090-01DE-FE45-9F9D-E4B48758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673" y="4137025"/>
            <a:ext cx="8809427" cy="2514600"/>
          </a:xfrm>
          <a:prstGeom prst="rect">
            <a:avLst/>
          </a:prstGeom>
        </p:spPr>
      </p:pic>
      <p:sp>
        <p:nvSpPr>
          <p:cNvPr id="7" name="Title 1">
            <a:extLst>
              <a:ext uri="{FF2B5EF4-FFF2-40B4-BE49-F238E27FC236}">
                <a16:creationId xmlns:a16="http://schemas.microsoft.com/office/drawing/2014/main" id="{76EB339C-A614-9D4C-950F-F570BD971A2D}"/>
              </a:ext>
            </a:extLst>
          </p:cNvPr>
          <p:cNvSpPr>
            <a:spLocks noGrp="1"/>
          </p:cNvSpPr>
          <p:nvPr>
            <p:ph type="title"/>
          </p:nvPr>
        </p:nvSpPr>
        <p:spPr>
          <a:xfrm>
            <a:off x="1981200" y="0"/>
            <a:ext cx="7391400" cy="1143000"/>
          </a:xfrm>
        </p:spPr>
        <p:txBody>
          <a:bodyPr>
            <a:normAutofit fontScale="90000"/>
          </a:bodyPr>
          <a:lstStyle/>
          <a:p>
            <a:r>
              <a:rPr lang="en-US" altLang="zh-CN" sz="3600" dirty="0"/>
              <a:t>Cross-lingual Joint Entity and Word Embedding Learning</a:t>
            </a:r>
            <a:endParaRPr lang="en-US" sz="3600" dirty="0"/>
          </a:p>
        </p:txBody>
      </p:sp>
      <p:pic>
        <p:nvPicPr>
          <p:cNvPr id="8" name="Picture 7">
            <a:extLst>
              <a:ext uri="{FF2B5EF4-FFF2-40B4-BE49-F238E27FC236}">
                <a16:creationId xmlns:a16="http://schemas.microsoft.com/office/drawing/2014/main" id="{428FBB59-0689-6B43-BAF9-68C6635E5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2" y="1516063"/>
            <a:ext cx="4999789" cy="1676400"/>
          </a:xfrm>
          <a:prstGeom prst="rect">
            <a:avLst/>
          </a:prstGeom>
        </p:spPr>
      </p:pic>
    </p:spTree>
    <p:extLst>
      <p:ext uri="{BB962C8B-B14F-4D97-AF65-F5344CB8AC3E}">
        <p14:creationId xmlns:p14="http://schemas.microsoft.com/office/powerpoint/2010/main" val="1319612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a:t>
            </a:r>
            <a:r>
              <a:rPr lang="en-US" altLang="en-US" dirty="0" smtClean="0"/>
              <a:t>		</a:t>
            </a:r>
            <a:r>
              <a:rPr lang="en-US" altLang="en-US" dirty="0"/>
              <a:t>				</a:t>
            </a:r>
            <a:r>
              <a:rPr lang="en-US" altLang="en-US" dirty="0" smtClean="0"/>
              <a:t>20 </a:t>
            </a:r>
            <a:r>
              <a:rPr lang="en-US" altLang="en-US" dirty="0"/>
              <a:t>min Silviu</a:t>
            </a:r>
          </a:p>
          <a:p>
            <a:r>
              <a:rPr lang="en-US" altLang="en-US" dirty="0"/>
              <a:t>Introduction to Entity Discovery and Linking (EDL) System 		</a:t>
            </a:r>
            <a:r>
              <a:rPr lang="en-US" altLang="en-US" dirty="0" smtClean="0"/>
              <a:t>20 </a:t>
            </a:r>
            <a:r>
              <a:rPr lang="en-US" altLang="en-US" dirty="0"/>
              <a:t>min  Dan</a:t>
            </a:r>
          </a:p>
          <a:p>
            <a:pPr lvl="1"/>
            <a:r>
              <a:rPr lang="en-US" altLang="en-US" dirty="0"/>
              <a:t>Challenges: English, and Multilingual</a:t>
            </a:r>
          </a:p>
          <a:p>
            <a:r>
              <a:rPr lang="en-US" altLang="en-US" dirty="0" smtClean="0"/>
              <a:t>Mono-lingual </a:t>
            </a:r>
            <a:r>
              <a:rPr lang="en-US" altLang="en-US" dirty="0"/>
              <a:t>EDL approaches </a:t>
            </a:r>
            <a:r>
              <a:rPr lang="en-US" altLang="en-US" dirty="0" smtClean="0"/>
              <a:t>						30 </a:t>
            </a:r>
            <a:r>
              <a:rPr lang="en-US" altLang="en-US" dirty="0"/>
              <a:t>min </a:t>
            </a:r>
            <a:r>
              <a:rPr lang="en-US" altLang="en-US" dirty="0" err="1"/>
              <a:t>Avi</a:t>
            </a:r>
            <a:r>
              <a:rPr lang="en-US" altLang="en-US" dirty="0"/>
              <a:t>, Dan</a:t>
            </a:r>
          </a:p>
          <a:p>
            <a:pPr lvl="1"/>
            <a:r>
              <a:rPr lang="en-US" altLang="en-US" dirty="0" smtClean="0"/>
              <a:t>High </a:t>
            </a:r>
            <a:r>
              <a:rPr lang="en-US" altLang="en-US" dirty="0"/>
              <a:t>Level Algorithmic Approaches</a:t>
            </a:r>
          </a:p>
          <a:p>
            <a:pPr lvl="1"/>
            <a:r>
              <a:rPr lang="en-US" altLang="en-US" dirty="0" smtClean="0">
                <a:solidFill>
                  <a:srgbClr val="234271"/>
                </a:solidFill>
              </a:rPr>
              <a:t>Old </a:t>
            </a:r>
            <a:r>
              <a:rPr lang="en-US" altLang="en-US" dirty="0">
                <a:solidFill>
                  <a:srgbClr val="234271"/>
                </a:solidFill>
              </a:rPr>
              <a:t>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4752835"/>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119</a:t>
            </a:fld>
            <a:endParaRPr lang="en-US" altLang="zh-TW" dirty="0"/>
          </a:p>
        </p:txBody>
      </p:sp>
    </p:spTree>
    <p:extLst>
      <p:ext uri="{BB962C8B-B14F-4D97-AF65-F5344CB8AC3E}">
        <p14:creationId xmlns:p14="http://schemas.microsoft.com/office/powerpoint/2010/main" val="299670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Vertical Scroll 28"/>
          <p:cNvSpPr/>
          <p:nvPr/>
        </p:nvSpPr>
        <p:spPr bwMode="auto">
          <a:xfrm>
            <a:off x="1686234" y="1070850"/>
            <a:ext cx="3996813" cy="2946023"/>
          </a:xfrm>
          <a:prstGeom prst="verticalScroll">
            <a:avLst/>
          </a:prstGeom>
          <a:solidFill>
            <a:schemeClr val="tx1"/>
          </a:solidFill>
          <a:ln>
            <a:solidFill>
              <a:schemeClr val="bg2">
                <a:lumMod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endParaRPr>
          </a:p>
        </p:txBody>
      </p:sp>
      <p:sp>
        <p:nvSpPr>
          <p:cNvPr id="26626" name="Rectangle 2"/>
          <p:cNvSpPr>
            <a:spLocks noGrp="1" noChangeArrowheads="1"/>
          </p:cNvSpPr>
          <p:nvPr>
            <p:ph type="title"/>
          </p:nvPr>
        </p:nvSpPr>
        <p:spPr>
          <a:xfrm>
            <a:off x="1906949" y="279693"/>
            <a:ext cx="8382000" cy="609398"/>
          </a:xfrm>
        </p:spPr>
        <p:txBody>
          <a:bodyPr/>
          <a:lstStyle/>
          <a:p>
            <a:pPr defTabSz="1095376">
              <a:defRPr/>
            </a:pPr>
            <a:r>
              <a:rPr dirty="0"/>
              <a:t>Named Entity Recognitio</a:t>
            </a:r>
            <a:r>
              <a:rPr lang="en-US" dirty="0"/>
              <a:t>n</a:t>
            </a:r>
            <a:endParaRPr dirty="0"/>
          </a:p>
        </p:txBody>
      </p:sp>
      <p:sp>
        <p:nvSpPr>
          <p:cNvPr id="29701" name="Line 6"/>
          <p:cNvSpPr>
            <a:spLocks noChangeShapeType="1"/>
          </p:cNvSpPr>
          <p:nvPr/>
        </p:nvSpPr>
        <p:spPr bwMode="auto">
          <a:xfrm>
            <a:off x="2498725" y="1734145"/>
            <a:ext cx="2362200" cy="0"/>
          </a:xfrm>
          <a:prstGeom prst="line">
            <a:avLst/>
          </a:prstGeom>
          <a:noFill/>
          <a:ln w="152400">
            <a:solidFill>
              <a:schemeClr val="bg1"/>
            </a:solidFill>
            <a:prstDash val="sysDot"/>
            <a:round/>
            <a:headEnd/>
            <a:tailEnd/>
          </a:ln>
        </p:spPr>
        <p:txBody>
          <a:bodyPr/>
          <a:lstStyle/>
          <a:p>
            <a:endParaRPr lang="en-US"/>
          </a:p>
        </p:txBody>
      </p:sp>
      <p:sp>
        <p:nvSpPr>
          <p:cNvPr id="29702" name="Line 7"/>
          <p:cNvSpPr>
            <a:spLocks noChangeShapeType="1"/>
          </p:cNvSpPr>
          <p:nvPr/>
        </p:nvSpPr>
        <p:spPr bwMode="auto">
          <a:xfrm>
            <a:off x="2498725" y="2267545"/>
            <a:ext cx="2362200" cy="0"/>
          </a:xfrm>
          <a:prstGeom prst="line">
            <a:avLst/>
          </a:prstGeom>
          <a:noFill/>
          <a:ln w="152400">
            <a:solidFill>
              <a:schemeClr val="bg1"/>
            </a:solidFill>
            <a:prstDash val="sysDot"/>
            <a:round/>
            <a:headEnd/>
            <a:tailEnd/>
          </a:ln>
        </p:spPr>
        <p:txBody>
          <a:bodyPr/>
          <a:lstStyle/>
          <a:p>
            <a:endParaRPr lang="en-US"/>
          </a:p>
        </p:txBody>
      </p:sp>
      <p:sp>
        <p:nvSpPr>
          <p:cNvPr id="29703" name="Line 8"/>
          <p:cNvSpPr>
            <a:spLocks noChangeShapeType="1"/>
          </p:cNvSpPr>
          <p:nvPr/>
        </p:nvSpPr>
        <p:spPr bwMode="auto">
          <a:xfrm>
            <a:off x="2498725" y="2800945"/>
            <a:ext cx="2362200" cy="0"/>
          </a:xfrm>
          <a:prstGeom prst="line">
            <a:avLst/>
          </a:prstGeom>
          <a:noFill/>
          <a:ln w="152400">
            <a:solidFill>
              <a:schemeClr val="bg1"/>
            </a:solidFill>
            <a:prstDash val="sysDot"/>
            <a:round/>
            <a:headEnd/>
            <a:tailEnd/>
          </a:ln>
        </p:spPr>
        <p:txBody>
          <a:bodyPr/>
          <a:lstStyle/>
          <a:p>
            <a:endParaRPr lang="en-US"/>
          </a:p>
        </p:txBody>
      </p:sp>
      <p:sp>
        <p:nvSpPr>
          <p:cNvPr id="29704" name="Line 9"/>
          <p:cNvSpPr>
            <a:spLocks noChangeShapeType="1"/>
          </p:cNvSpPr>
          <p:nvPr/>
        </p:nvSpPr>
        <p:spPr bwMode="auto">
          <a:xfrm>
            <a:off x="2498725" y="3334345"/>
            <a:ext cx="2362200" cy="0"/>
          </a:xfrm>
          <a:prstGeom prst="line">
            <a:avLst/>
          </a:prstGeom>
          <a:noFill/>
          <a:ln w="152400">
            <a:solidFill>
              <a:schemeClr val="bg1"/>
            </a:solidFill>
            <a:prstDash val="sysDot"/>
            <a:round/>
            <a:headEnd/>
            <a:tailEnd/>
          </a:ln>
        </p:spPr>
        <p:txBody>
          <a:bodyPr/>
          <a:lstStyle/>
          <a:p>
            <a:endParaRPr lang="en-US"/>
          </a:p>
        </p:txBody>
      </p:sp>
      <p:sp>
        <p:nvSpPr>
          <p:cNvPr id="29705" name="Line 22"/>
          <p:cNvSpPr>
            <a:spLocks noChangeShapeType="1"/>
          </p:cNvSpPr>
          <p:nvPr/>
        </p:nvSpPr>
        <p:spPr bwMode="auto">
          <a:xfrm>
            <a:off x="2574925" y="1734145"/>
            <a:ext cx="2133600" cy="0"/>
          </a:xfrm>
          <a:prstGeom prst="line">
            <a:avLst/>
          </a:prstGeom>
          <a:noFill/>
          <a:ln w="101600">
            <a:solidFill>
              <a:schemeClr val="bg1"/>
            </a:solidFill>
            <a:round/>
            <a:headEnd/>
            <a:tailEnd/>
          </a:ln>
        </p:spPr>
        <p:txBody>
          <a:bodyPr/>
          <a:lstStyle/>
          <a:p>
            <a:endParaRPr lang="en-US"/>
          </a:p>
        </p:txBody>
      </p:sp>
      <p:sp>
        <p:nvSpPr>
          <p:cNvPr id="29706" name="Line 23"/>
          <p:cNvSpPr>
            <a:spLocks noChangeShapeType="1"/>
          </p:cNvSpPr>
          <p:nvPr/>
        </p:nvSpPr>
        <p:spPr bwMode="auto">
          <a:xfrm>
            <a:off x="2574925" y="2267545"/>
            <a:ext cx="2133600" cy="0"/>
          </a:xfrm>
          <a:prstGeom prst="line">
            <a:avLst/>
          </a:prstGeom>
          <a:noFill/>
          <a:ln w="101600">
            <a:solidFill>
              <a:schemeClr val="bg1"/>
            </a:solidFill>
            <a:round/>
            <a:headEnd/>
            <a:tailEnd/>
          </a:ln>
        </p:spPr>
        <p:txBody>
          <a:bodyPr/>
          <a:lstStyle/>
          <a:p>
            <a:endParaRPr lang="en-US"/>
          </a:p>
        </p:txBody>
      </p:sp>
      <p:sp>
        <p:nvSpPr>
          <p:cNvPr id="29707" name="Line 24"/>
          <p:cNvSpPr>
            <a:spLocks noChangeShapeType="1"/>
          </p:cNvSpPr>
          <p:nvPr/>
        </p:nvSpPr>
        <p:spPr bwMode="auto">
          <a:xfrm>
            <a:off x="2651125" y="3334345"/>
            <a:ext cx="2133600" cy="0"/>
          </a:xfrm>
          <a:prstGeom prst="line">
            <a:avLst/>
          </a:prstGeom>
          <a:noFill/>
          <a:ln w="101600">
            <a:solidFill>
              <a:schemeClr val="bg1"/>
            </a:solidFill>
            <a:round/>
            <a:headEnd/>
            <a:tailEnd/>
          </a:ln>
        </p:spPr>
        <p:txBody>
          <a:bodyPr/>
          <a:lstStyle/>
          <a:p>
            <a:endParaRPr lang="en-US"/>
          </a:p>
        </p:txBody>
      </p:sp>
      <p:grpSp>
        <p:nvGrpSpPr>
          <p:cNvPr id="2" name="Group 31"/>
          <p:cNvGrpSpPr>
            <a:grpSpLocks/>
          </p:cNvGrpSpPr>
          <p:nvPr/>
        </p:nvGrpSpPr>
        <p:grpSpPr bwMode="auto">
          <a:xfrm>
            <a:off x="1689839" y="4089523"/>
            <a:ext cx="8504243" cy="812800"/>
            <a:chOff x="700" y="3005"/>
            <a:chExt cx="5357" cy="512"/>
          </a:xfrm>
        </p:grpSpPr>
        <p:sp>
          <p:nvSpPr>
            <p:cNvPr id="29721" name="Text Box 13"/>
            <p:cNvSpPr txBox="1">
              <a:spLocks noChangeArrowheads="1"/>
            </p:cNvSpPr>
            <p:nvPr/>
          </p:nvSpPr>
          <p:spPr bwMode="auto">
            <a:xfrm>
              <a:off x="700" y="3101"/>
              <a:ext cx="1041" cy="252"/>
            </a:xfrm>
            <a:prstGeom prst="rect">
              <a:avLst/>
            </a:prstGeom>
            <a:noFill/>
            <a:ln w="101600">
              <a:noFill/>
              <a:miter lim="800000"/>
              <a:headEnd/>
              <a:tailEnd/>
            </a:ln>
          </p:spPr>
          <p:txBody>
            <a:bodyPr wrap="none">
              <a:spAutoFit/>
            </a:bodyPr>
            <a:lstStyle/>
            <a:p>
              <a:pPr>
                <a:spcBef>
                  <a:spcPts val="600"/>
                </a:spcBef>
              </a:pPr>
              <a:r>
                <a:rPr lang="en-US" sz="2000" dirty="0">
                  <a:latin typeface="Segoe"/>
                </a:rPr>
                <a:t>Surface form</a:t>
              </a:r>
            </a:p>
          </p:txBody>
        </p:sp>
        <p:sp>
          <p:nvSpPr>
            <p:cNvPr id="29722" name="Line 14"/>
            <p:cNvSpPr>
              <a:spLocks noChangeShapeType="1"/>
            </p:cNvSpPr>
            <p:nvPr/>
          </p:nvSpPr>
          <p:spPr bwMode="auto">
            <a:xfrm>
              <a:off x="1718" y="3252"/>
              <a:ext cx="504" cy="1"/>
            </a:xfrm>
            <a:prstGeom prst="line">
              <a:avLst/>
            </a:prstGeom>
            <a:noFill/>
            <a:ln w="101600">
              <a:solidFill>
                <a:srgbClr val="FF0000"/>
              </a:solidFill>
              <a:round/>
              <a:headEnd/>
              <a:tailEnd type="stealth" w="med" len="med"/>
            </a:ln>
          </p:spPr>
          <p:txBody>
            <a:bodyPr/>
            <a:lstStyle/>
            <a:p>
              <a:endParaRPr lang="en-US"/>
            </a:p>
          </p:txBody>
        </p:sp>
        <p:sp>
          <p:nvSpPr>
            <p:cNvPr id="29723" name="Text Box 15"/>
            <p:cNvSpPr txBox="1">
              <a:spLocks noChangeArrowheads="1"/>
            </p:cNvSpPr>
            <p:nvPr/>
          </p:nvSpPr>
          <p:spPr bwMode="auto">
            <a:xfrm>
              <a:off x="2250" y="3023"/>
              <a:ext cx="1912" cy="494"/>
            </a:xfrm>
            <a:prstGeom prst="rect">
              <a:avLst/>
            </a:prstGeom>
            <a:noFill/>
            <a:ln w="101600">
              <a:noFill/>
              <a:miter lim="800000"/>
              <a:headEnd/>
              <a:tailEnd/>
            </a:ln>
          </p:spPr>
          <p:txBody>
            <a:bodyPr wrap="none">
              <a:spAutoFit/>
            </a:bodyPr>
            <a:lstStyle/>
            <a:p>
              <a:pPr>
                <a:spcBef>
                  <a:spcPts val="600"/>
                </a:spcBef>
              </a:pPr>
              <a:r>
                <a:rPr lang="en-US" sz="2000" dirty="0">
                  <a:latin typeface="Segoe"/>
                </a:rPr>
                <a:t>Mention of an entity</a:t>
              </a:r>
            </a:p>
            <a:p>
              <a:pPr>
                <a:spcBef>
                  <a:spcPts val="600"/>
                </a:spcBef>
              </a:pPr>
              <a:r>
                <a:rPr lang="en-US" sz="2000" dirty="0">
                  <a:latin typeface="Segoe"/>
                </a:rPr>
                <a:t>referred to as “Columbia”</a:t>
              </a:r>
            </a:p>
          </p:txBody>
        </p:sp>
        <p:sp>
          <p:nvSpPr>
            <p:cNvPr id="29724" name="Line 16"/>
            <p:cNvSpPr>
              <a:spLocks noChangeShapeType="1"/>
            </p:cNvSpPr>
            <p:nvPr/>
          </p:nvSpPr>
          <p:spPr bwMode="auto">
            <a:xfrm>
              <a:off x="4206" y="3242"/>
              <a:ext cx="480" cy="0"/>
            </a:xfrm>
            <a:prstGeom prst="line">
              <a:avLst/>
            </a:prstGeom>
            <a:noFill/>
            <a:ln w="101600">
              <a:solidFill>
                <a:srgbClr val="FF0000"/>
              </a:solidFill>
              <a:round/>
              <a:headEnd/>
              <a:tailEnd type="stealth" w="med" len="med"/>
            </a:ln>
          </p:spPr>
          <p:txBody>
            <a:bodyPr/>
            <a:lstStyle/>
            <a:p>
              <a:endParaRPr lang="en-US"/>
            </a:p>
          </p:txBody>
        </p:sp>
        <p:sp>
          <p:nvSpPr>
            <p:cNvPr id="29725" name="WordArt 18"/>
            <p:cNvSpPr>
              <a:spLocks noChangeArrowheads="1" noChangeShapeType="1" noTextEdit="1"/>
            </p:cNvSpPr>
            <p:nvPr/>
          </p:nvSpPr>
          <p:spPr bwMode="auto">
            <a:xfrm>
              <a:off x="4307" y="3005"/>
              <a:ext cx="150" cy="384"/>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a:t>
              </a:r>
            </a:p>
          </p:txBody>
        </p:sp>
        <p:sp>
          <p:nvSpPr>
            <p:cNvPr id="29726" name="Text Box 19"/>
            <p:cNvSpPr txBox="1">
              <a:spLocks noChangeArrowheads="1"/>
            </p:cNvSpPr>
            <p:nvPr/>
          </p:nvSpPr>
          <p:spPr bwMode="auto">
            <a:xfrm>
              <a:off x="4780" y="3116"/>
              <a:ext cx="1277" cy="252"/>
            </a:xfrm>
            <a:prstGeom prst="rect">
              <a:avLst/>
            </a:prstGeom>
            <a:noFill/>
            <a:ln w="101600">
              <a:noFill/>
              <a:miter lim="800000"/>
              <a:headEnd/>
              <a:tailEnd/>
            </a:ln>
          </p:spPr>
          <p:txBody>
            <a:bodyPr wrap="square">
              <a:spAutoFit/>
            </a:bodyPr>
            <a:lstStyle/>
            <a:p>
              <a:r>
                <a:rPr lang="en-US" sz="2000" dirty="0">
                  <a:latin typeface="Segoe"/>
                </a:rPr>
                <a:t>Entity Type</a:t>
              </a:r>
            </a:p>
          </p:txBody>
        </p:sp>
      </p:grpSp>
      <p:sp>
        <p:nvSpPr>
          <p:cNvPr id="29709" name="Line 26"/>
          <p:cNvSpPr>
            <a:spLocks noChangeShapeType="1"/>
          </p:cNvSpPr>
          <p:nvPr/>
        </p:nvSpPr>
        <p:spPr bwMode="auto">
          <a:xfrm>
            <a:off x="2651125" y="2800945"/>
            <a:ext cx="2133600" cy="0"/>
          </a:xfrm>
          <a:prstGeom prst="line">
            <a:avLst/>
          </a:prstGeom>
          <a:noFill/>
          <a:ln w="101600">
            <a:solidFill>
              <a:schemeClr val="bg1"/>
            </a:solidFill>
            <a:round/>
            <a:headEnd/>
            <a:tailEnd/>
          </a:ln>
        </p:spPr>
        <p:txBody>
          <a:bodyPr/>
          <a:lstStyle/>
          <a:p>
            <a:endParaRPr lang="en-US"/>
          </a:p>
        </p:txBody>
      </p:sp>
      <p:sp>
        <p:nvSpPr>
          <p:cNvPr id="26635" name="Text Box 11"/>
          <p:cNvSpPr txBox="1">
            <a:spLocks noChangeArrowheads="1"/>
          </p:cNvSpPr>
          <p:nvPr/>
        </p:nvSpPr>
        <p:spPr bwMode="auto">
          <a:xfrm>
            <a:off x="3019508" y="2572348"/>
            <a:ext cx="1396837" cy="461665"/>
          </a:xfrm>
          <a:prstGeom prst="rect">
            <a:avLst/>
          </a:prstGeom>
          <a:solidFill>
            <a:schemeClr val="tx1"/>
          </a:solidFill>
          <a:ln w="152400">
            <a:noFill/>
            <a:miter lim="800000"/>
            <a:headEnd/>
            <a:tailEnd/>
          </a:ln>
          <a:effectLst/>
        </p:spPr>
        <p:txBody>
          <a:bodyPr wrap="none">
            <a:spAutoFit/>
          </a:bodyPr>
          <a:lstStyle/>
          <a:p>
            <a:pPr algn="ctr" defTabSz="914363">
              <a:defRPr/>
            </a:pPr>
            <a:r>
              <a:rPr lang="en-US" sz="2400" b="1" dirty="0">
                <a:solidFill>
                  <a:schemeClr val="bg1"/>
                </a:solidFill>
              </a:rPr>
              <a:t>Columbia</a:t>
            </a:r>
          </a:p>
        </p:txBody>
      </p:sp>
      <p:sp>
        <p:nvSpPr>
          <p:cNvPr id="29712" name="Text Box 5"/>
          <p:cNvSpPr txBox="1">
            <a:spLocks noChangeArrowheads="1"/>
          </p:cNvSpPr>
          <p:nvPr/>
        </p:nvSpPr>
        <p:spPr bwMode="auto">
          <a:xfrm>
            <a:off x="2928394" y="1057877"/>
            <a:ext cx="1685866" cy="369332"/>
          </a:xfrm>
          <a:prstGeom prst="rect">
            <a:avLst/>
          </a:prstGeom>
          <a:noFill/>
          <a:ln w="152400">
            <a:noFill/>
            <a:miter lim="800000"/>
            <a:headEnd/>
            <a:tailEnd/>
          </a:ln>
        </p:spPr>
        <p:txBody>
          <a:bodyPr wrap="none">
            <a:spAutoFit/>
          </a:bodyPr>
          <a:lstStyle/>
          <a:p>
            <a:r>
              <a:rPr lang="en-US" dirty="0">
                <a:solidFill>
                  <a:srgbClr val="5782B5"/>
                </a:solidFill>
                <a:latin typeface="Segoe"/>
              </a:rPr>
              <a:t>Text document</a:t>
            </a:r>
          </a:p>
        </p:txBody>
      </p:sp>
      <p:sp>
        <p:nvSpPr>
          <p:cNvPr id="29713" name="Line 32"/>
          <p:cNvSpPr>
            <a:spLocks noChangeShapeType="1"/>
          </p:cNvSpPr>
          <p:nvPr/>
        </p:nvSpPr>
        <p:spPr bwMode="auto">
          <a:xfrm>
            <a:off x="2498725" y="3867745"/>
            <a:ext cx="2362200" cy="0"/>
          </a:xfrm>
          <a:prstGeom prst="line">
            <a:avLst/>
          </a:prstGeom>
          <a:noFill/>
          <a:ln w="152400">
            <a:solidFill>
              <a:schemeClr val="bg1"/>
            </a:solidFill>
            <a:prstDash val="sysDot"/>
            <a:round/>
            <a:headEnd/>
            <a:tailEnd/>
          </a:ln>
        </p:spPr>
        <p:txBody>
          <a:bodyPr/>
          <a:lstStyle/>
          <a:p>
            <a:endParaRPr lang="en-US"/>
          </a:p>
        </p:txBody>
      </p:sp>
      <p:sp>
        <p:nvSpPr>
          <p:cNvPr id="29714" name="Line 33"/>
          <p:cNvSpPr>
            <a:spLocks noChangeShapeType="1"/>
          </p:cNvSpPr>
          <p:nvPr/>
        </p:nvSpPr>
        <p:spPr bwMode="auto">
          <a:xfrm>
            <a:off x="2574925" y="3867745"/>
            <a:ext cx="2133600" cy="0"/>
          </a:xfrm>
          <a:prstGeom prst="line">
            <a:avLst/>
          </a:prstGeom>
          <a:noFill/>
          <a:ln w="101600">
            <a:solidFill>
              <a:schemeClr val="bg1"/>
            </a:solidFill>
            <a:round/>
            <a:headEnd/>
            <a:tailEnd/>
          </a:ln>
        </p:spPr>
        <p:txBody>
          <a:bodyPr/>
          <a:lstStyle/>
          <a:p>
            <a:endParaRPr lang="en-US"/>
          </a:p>
        </p:txBody>
      </p:sp>
      <p:sp>
        <p:nvSpPr>
          <p:cNvPr id="26636" name="Line 12"/>
          <p:cNvSpPr>
            <a:spLocks noChangeShapeType="1"/>
          </p:cNvSpPr>
          <p:nvPr/>
        </p:nvSpPr>
        <p:spPr bwMode="auto">
          <a:xfrm flipV="1">
            <a:off x="3142407" y="3157230"/>
            <a:ext cx="643780" cy="1091465"/>
          </a:xfrm>
          <a:prstGeom prst="line">
            <a:avLst/>
          </a:prstGeom>
          <a:noFill/>
          <a:ln w="101600">
            <a:solidFill>
              <a:srgbClr val="FF0000"/>
            </a:solidFill>
            <a:round/>
            <a:headEnd/>
            <a:tailEnd type="stealth" w="med" len="med"/>
          </a:ln>
        </p:spPr>
        <p:txBody>
          <a:bodyPr/>
          <a:lstStyle/>
          <a:p>
            <a:endParaRPr lang="en-US"/>
          </a:p>
        </p:txBody>
      </p:sp>
      <p:grpSp>
        <p:nvGrpSpPr>
          <p:cNvPr id="3" name="Group 32"/>
          <p:cNvGrpSpPr/>
          <p:nvPr/>
        </p:nvGrpSpPr>
        <p:grpSpPr>
          <a:xfrm>
            <a:off x="5081068" y="2125351"/>
            <a:ext cx="5123581" cy="1384995"/>
            <a:chOff x="3554735" y="3053098"/>
            <a:chExt cx="5123580" cy="1384995"/>
          </a:xfrm>
        </p:grpSpPr>
        <p:sp>
          <p:nvSpPr>
            <p:cNvPr id="28" name="Left Arrow Callout 27"/>
            <p:cNvSpPr/>
            <p:nvPr/>
          </p:nvSpPr>
          <p:spPr bwMode="auto">
            <a:xfrm>
              <a:off x="3554735" y="3127194"/>
              <a:ext cx="1762392" cy="1199032"/>
            </a:xfrm>
            <a:prstGeom prst="leftArrowCallout">
              <a:avLst>
                <a:gd name="adj1" fmla="val 27715"/>
                <a:gd name="adj2" fmla="val 25000"/>
                <a:gd name="adj3" fmla="val 33145"/>
                <a:gd name="adj4" fmla="val 7399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r>
                <a:rPr lang="en-US" sz="2300" dirty="0">
                  <a:solidFill>
                    <a:srgbClr val="FFFFFF"/>
                  </a:solidFill>
                  <a:effectLst>
                    <a:outerShdw blurRad="38100" dist="38100" dir="2700000" algn="tl">
                      <a:srgbClr val="000000">
                        <a:alpha val="43137"/>
                      </a:srgbClr>
                    </a:outerShdw>
                  </a:effectLst>
                </a:rPr>
                <a:t>Task:</a:t>
              </a:r>
            </a:p>
          </p:txBody>
        </p:sp>
        <p:sp>
          <p:nvSpPr>
            <p:cNvPr id="31" name="Rectangle 30"/>
            <p:cNvSpPr/>
            <p:nvPr/>
          </p:nvSpPr>
          <p:spPr>
            <a:xfrm>
              <a:off x="5428708" y="3053098"/>
              <a:ext cx="3249607" cy="1384995"/>
            </a:xfrm>
            <a:prstGeom prst="rect">
              <a:avLst/>
            </a:prstGeom>
          </p:spPr>
          <p:txBody>
            <a:bodyPr wrap="none">
              <a:spAutoFit/>
            </a:bodyPr>
            <a:lstStyle/>
            <a:p>
              <a:pPr algn="just"/>
              <a:r>
                <a:rPr lang="en-US" b="1" dirty="0">
                  <a:ln w="3175">
                    <a:noFill/>
                  </a:ln>
                  <a:effectLst>
                    <a:outerShdw blurRad="50800" dist="38100" dir="2700000" algn="tl" rotWithShape="0">
                      <a:prstClr val="black">
                        <a:alpha val="17000"/>
                      </a:prstClr>
                    </a:outerShdw>
                  </a:effectLst>
                  <a:latin typeface="Segoe" pitchFamily="34" charset="0"/>
                  <a:cs typeface="Arial" charset="0"/>
                </a:rPr>
                <a:t>Identify the boundaries of</a:t>
              </a:r>
            </a:p>
            <a:p>
              <a:pPr algn="just"/>
              <a:r>
                <a:rPr lang="en-US" b="1" dirty="0">
                  <a:ln w="3175">
                    <a:noFill/>
                  </a:ln>
                  <a:effectLst>
                    <a:outerShdw blurRad="50800" dist="38100" dir="2700000" algn="tl" rotWithShape="0">
                      <a:prstClr val="black">
                        <a:alpha val="17000"/>
                      </a:prstClr>
                    </a:outerShdw>
                  </a:effectLst>
                  <a:latin typeface="Segoe" pitchFamily="34" charset="0"/>
                  <a:cs typeface="Arial" charset="0"/>
                </a:rPr>
                <a:t>entity references </a:t>
              </a:r>
            </a:p>
            <a:p>
              <a:pPr algn="just"/>
              <a:r>
                <a:rPr lang="en-US" sz="1200" b="1" dirty="0">
                  <a:ln w="3175">
                    <a:noFill/>
                  </a:ln>
                  <a:effectLst>
                    <a:outerShdw blurRad="50800" dist="38100" dir="2700000" algn="tl" rotWithShape="0">
                      <a:prstClr val="black">
                        <a:alpha val="17000"/>
                      </a:prstClr>
                    </a:outerShdw>
                  </a:effectLst>
                  <a:latin typeface="Segoe" pitchFamily="34" charset="0"/>
                  <a:cs typeface="Arial" charset="0"/>
                </a:rPr>
                <a:t>and </a:t>
              </a:r>
            </a:p>
            <a:p>
              <a:pPr algn="just"/>
              <a:r>
                <a:rPr lang="en-US" b="1" dirty="0">
                  <a:ln w="3175">
                    <a:noFill/>
                  </a:ln>
                  <a:effectLst>
                    <a:outerShdw blurRad="50800" dist="38100" dir="2700000" algn="tl" rotWithShape="0">
                      <a:prstClr val="black">
                        <a:alpha val="17000"/>
                      </a:prstClr>
                    </a:outerShdw>
                  </a:effectLst>
                  <a:cs typeface="Arial" charset="0"/>
                </a:rPr>
                <a:t>L</a:t>
              </a:r>
              <a:r>
                <a:rPr lang="en-US" b="1" dirty="0">
                  <a:ln w="3175">
                    <a:noFill/>
                  </a:ln>
                  <a:effectLst>
                    <a:outerShdw blurRad="50800" dist="38100" dir="2700000" algn="tl" rotWithShape="0">
                      <a:prstClr val="black">
                        <a:alpha val="17000"/>
                      </a:prstClr>
                    </a:outerShdw>
                  </a:effectLst>
                  <a:latin typeface="Segoe" pitchFamily="34" charset="0"/>
                  <a:cs typeface="Arial" charset="0"/>
                </a:rPr>
                <a:t>abel </a:t>
              </a:r>
              <a:r>
                <a:rPr lang="en-US" b="1" dirty="0">
                  <a:ln w="3175">
                    <a:noFill/>
                  </a:ln>
                  <a:effectLst>
                    <a:outerShdw blurRad="50800" dist="38100" dir="2700000" algn="tl" rotWithShape="0">
                      <a:prstClr val="black">
                        <a:alpha val="17000"/>
                      </a:prstClr>
                    </a:outerShdw>
                  </a:effectLst>
                  <a:cs typeface="Arial" charset="0"/>
                </a:rPr>
                <a:t>each </a:t>
              </a:r>
              <a:r>
                <a:rPr lang="en-US" b="1" dirty="0">
                  <a:ln w="3175">
                    <a:noFill/>
                  </a:ln>
                  <a:effectLst>
                    <a:outerShdw blurRad="50800" dist="38100" dir="2700000" algn="tl" rotWithShape="0">
                      <a:prstClr val="black">
                        <a:alpha val="17000"/>
                      </a:prstClr>
                    </a:outerShdw>
                  </a:effectLst>
                  <a:latin typeface="Segoe" pitchFamily="34" charset="0"/>
                  <a:cs typeface="Arial" charset="0"/>
                </a:rPr>
                <a:t>instance with one</a:t>
              </a:r>
            </a:p>
            <a:p>
              <a:pPr algn="just"/>
              <a:r>
                <a:rPr lang="en-US" b="1" dirty="0">
                  <a:ln w="3175">
                    <a:noFill/>
                  </a:ln>
                  <a:effectLst>
                    <a:outerShdw blurRad="50800" dist="38100" dir="2700000" algn="tl" rotWithShape="0">
                      <a:prstClr val="black">
                        <a:alpha val="17000"/>
                      </a:prstClr>
                    </a:outerShdw>
                  </a:effectLst>
                  <a:latin typeface="Segoe" pitchFamily="34" charset="0"/>
                  <a:cs typeface="Arial" charset="0"/>
                </a:rPr>
                <a:t>of the entity categories</a:t>
              </a:r>
              <a:endParaRPr lang="en-US" b="1" dirty="0"/>
            </a:p>
          </p:txBody>
        </p:sp>
      </p:grpSp>
      <p:sp>
        <p:nvSpPr>
          <p:cNvPr id="4" name="TextBox 3"/>
          <p:cNvSpPr txBox="1"/>
          <p:nvPr/>
        </p:nvSpPr>
        <p:spPr>
          <a:xfrm>
            <a:off x="1710378" y="4902324"/>
            <a:ext cx="9440167" cy="1754327"/>
          </a:xfrm>
          <a:prstGeom prst="rect">
            <a:avLst/>
          </a:prstGeom>
          <a:noFill/>
        </p:spPr>
        <p:txBody>
          <a:bodyPr wrap="none" rtlCol="0">
            <a:spAutoFit/>
          </a:bodyPr>
          <a:lstStyle/>
          <a:p>
            <a:r>
              <a:rPr lang="en-US" dirty="0"/>
              <a:t>PER: individuals, fictional characters (including humanoid and non-human), small groups</a:t>
            </a:r>
          </a:p>
          <a:p>
            <a:r>
              <a:rPr lang="en-US" dirty="0"/>
              <a:t>ORG: businesses and companies, parties, religious groups, teams, industrial sectors</a:t>
            </a:r>
          </a:p>
          <a:p>
            <a:r>
              <a:rPr lang="en-US" dirty="0"/>
              <a:t>LOC: physical locations such as continents, bodies of water, mountains, etc.</a:t>
            </a:r>
          </a:p>
          <a:p>
            <a:r>
              <a:rPr lang="en-US" dirty="0"/>
              <a:t>	GPE: countries, states, provinces, cities</a:t>
            </a:r>
          </a:p>
          <a:p>
            <a:r>
              <a:rPr lang="en-US" dirty="0"/>
              <a:t>	FAC: buildings and other man-made structures and improvements (airports, streets, etc.)</a:t>
            </a:r>
          </a:p>
          <a:p>
            <a:r>
              <a:rPr lang="en-US" dirty="0"/>
              <a:t>MISC: EVENTS, WORKS OF ART, OTHER ARTIFACTS, PROCESSES, ABSTRACTIONS</a:t>
            </a: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12</a:t>
            </a:fld>
            <a:endParaRPr lang="en-US" altLang="zh-TW" dirty="0">
              <a:solidFill>
                <a:prstClr val="black"/>
              </a:solidFill>
            </a:endParaRPr>
          </a:p>
        </p:txBody>
      </p:sp>
    </p:spTree>
    <p:extLst>
      <p:ext uri="{BB962C8B-B14F-4D97-AF65-F5344CB8AC3E}">
        <p14:creationId xmlns:p14="http://schemas.microsoft.com/office/powerpoint/2010/main" val="3295225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029884" y="1124486"/>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chemeClr val="accent4">
                    <a:lumMod val="65000"/>
                    <a:lumOff val="35000"/>
                  </a:schemeClr>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595959"/>
                </a:solidFill>
                <a:latin typeface="Corbel"/>
                <a:cs typeface="Corbel"/>
              </a:rPr>
              <a:t>நியமனத்துக்கு</a:t>
            </a:r>
            <a:r>
              <a:rPr lang="en-US" dirty="0">
                <a:solidFill>
                  <a:srgbClr val="595959"/>
                </a:solidFill>
                <a:latin typeface="Corbel"/>
                <a:cs typeface="Corbel"/>
              </a:rPr>
              <a:t> </a:t>
            </a:r>
            <a:r>
              <a:rPr lang="en-US" dirty="0" err="1">
                <a:solidFill>
                  <a:srgbClr val="595959"/>
                </a:solidFill>
                <a:latin typeface="Corbel"/>
                <a:cs typeface="Corbel"/>
              </a:rPr>
              <a:t>அமெரிக்க</a:t>
            </a:r>
            <a:r>
              <a:rPr lang="en-US" dirty="0">
                <a:latin typeface="Corbel"/>
                <a:cs typeface="Corbel"/>
              </a:rPr>
              <a:t> </a:t>
            </a:r>
            <a:r>
              <a:rPr lang="en-US" b="1" dirty="0" err="1">
                <a:solidFill>
                  <a:srgbClr val="3366FF"/>
                </a:solidFill>
                <a:latin typeface="Corbel"/>
                <a:cs typeface="Corbel"/>
              </a:rPr>
              <a:t>செனட்</a:t>
            </a:r>
            <a:r>
              <a:rPr lang="en-US" dirty="0">
                <a:latin typeface="Corbel"/>
                <a:cs typeface="Corbel"/>
              </a:rPr>
              <a:t> </a:t>
            </a:r>
            <a:r>
              <a:rPr lang="en-US" dirty="0" err="1">
                <a:solidFill>
                  <a:srgbClr val="595959"/>
                </a:solidFill>
                <a:latin typeface="Corbel"/>
                <a:cs typeface="Corbel"/>
              </a:rPr>
              <a:t>சபை</a:t>
            </a:r>
            <a:r>
              <a:rPr lang="en-US" dirty="0">
                <a:solidFill>
                  <a:srgbClr val="595959"/>
                </a:solidFill>
                <a:latin typeface="Corbel"/>
                <a:cs typeface="Corbel"/>
              </a:rPr>
              <a:t> </a:t>
            </a:r>
            <a:r>
              <a:rPr lang="en-US" dirty="0" err="1">
                <a:solidFill>
                  <a:srgbClr val="595959"/>
                </a:solidFill>
                <a:latin typeface="Corbel"/>
                <a:cs typeface="Corbel"/>
              </a:rPr>
              <a:t>ஒப்புதல்</a:t>
            </a:r>
            <a:r>
              <a:rPr lang="en-US" dirty="0">
                <a:solidFill>
                  <a:srgbClr val="595959"/>
                </a:solidFill>
                <a:latin typeface="Corbel"/>
                <a:cs typeface="Corbel"/>
              </a:rPr>
              <a:t>. </a:t>
            </a:r>
            <a:r>
              <a:rPr lang="en-US" dirty="0" err="1">
                <a:solidFill>
                  <a:srgbClr val="595959"/>
                </a:solidFill>
                <a:latin typeface="Corbel"/>
                <a:cs typeface="Corbel"/>
              </a:rPr>
              <a:t>ஆனால்</a:t>
            </a:r>
            <a:r>
              <a:rPr lang="en-US" dirty="0">
                <a:solidFill>
                  <a:srgbClr val="595959"/>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595959"/>
                </a:solidFill>
                <a:latin typeface="Corbel"/>
                <a:cs typeface="Corbel"/>
              </a:rPr>
              <a:t>முகமை</a:t>
            </a:r>
            <a:r>
              <a:rPr lang="en-US" dirty="0">
                <a:solidFill>
                  <a:srgbClr val="595959"/>
                </a:solidFill>
                <a:latin typeface="Corbel"/>
                <a:cs typeface="Corbel"/>
              </a:rPr>
              <a:t> </a:t>
            </a:r>
            <a:r>
              <a:rPr lang="en-US" dirty="0" err="1">
                <a:solidFill>
                  <a:srgbClr val="595959"/>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595959"/>
                </a:solidFill>
                <a:latin typeface="Corbel"/>
                <a:cs typeface="Corbel"/>
              </a:rPr>
              <a:t>அதிபர்</a:t>
            </a:r>
            <a:r>
              <a:rPr lang="en-US" dirty="0">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595959"/>
                </a:solidFill>
                <a:latin typeface="Corbel"/>
                <a:cs typeface="Corbel"/>
              </a:rPr>
              <a:t>இடையே</a:t>
            </a:r>
            <a:r>
              <a:rPr lang="en-US" dirty="0">
                <a:solidFill>
                  <a:srgbClr val="595959"/>
                </a:solidFill>
                <a:latin typeface="Corbel"/>
                <a:cs typeface="Corbel"/>
              </a:rPr>
              <a:t> </a:t>
            </a:r>
            <a:r>
              <a:rPr lang="en-US" dirty="0" err="1">
                <a:solidFill>
                  <a:srgbClr val="595959"/>
                </a:solidFill>
                <a:latin typeface="Corbel"/>
                <a:cs typeface="Corbel"/>
              </a:rPr>
              <a:t>ஒரு</a:t>
            </a:r>
            <a:r>
              <a:rPr lang="en-US" dirty="0">
                <a:solidFill>
                  <a:srgbClr val="595959"/>
                </a:solidFill>
                <a:latin typeface="Corbel"/>
                <a:cs typeface="Corbel"/>
              </a:rPr>
              <a:t> </a:t>
            </a:r>
            <a:r>
              <a:rPr lang="en-US" dirty="0" err="1">
                <a:solidFill>
                  <a:srgbClr val="595959"/>
                </a:solidFill>
                <a:latin typeface="Corbel"/>
                <a:cs typeface="Corbel"/>
              </a:rPr>
              <a:t>பயனுள்ள</a:t>
            </a:r>
            <a:r>
              <a:rPr lang="en-US" dirty="0">
                <a:solidFill>
                  <a:srgbClr val="595959"/>
                </a:solidFill>
                <a:latin typeface="Corbel"/>
                <a:cs typeface="Corbel"/>
              </a:rPr>
              <a:t> </a:t>
            </a:r>
            <a:r>
              <a:rPr lang="en-US" dirty="0" err="1">
                <a:solidFill>
                  <a:srgbClr val="595959"/>
                </a:solidFill>
                <a:latin typeface="Corbel"/>
                <a:cs typeface="Corbel"/>
              </a:rPr>
              <a:t>அலுவல்</a:t>
            </a:r>
            <a:r>
              <a:rPr lang="en-US" dirty="0">
                <a:solidFill>
                  <a:srgbClr val="595959"/>
                </a:solidFill>
                <a:latin typeface="Corbel"/>
                <a:cs typeface="Corbel"/>
              </a:rPr>
              <a:t> </a:t>
            </a:r>
            <a:r>
              <a:rPr lang="en-US" dirty="0" err="1">
                <a:solidFill>
                  <a:srgbClr val="595959"/>
                </a:solidFill>
                <a:latin typeface="Corbel"/>
                <a:cs typeface="Corbel"/>
              </a:rPr>
              <a:t>ரீதியான</a:t>
            </a:r>
            <a:r>
              <a:rPr lang="en-US" dirty="0">
                <a:solidFill>
                  <a:srgbClr val="595959"/>
                </a:solidFill>
                <a:latin typeface="Corbel"/>
                <a:cs typeface="Corbel"/>
              </a:rPr>
              <a:t> </a:t>
            </a:r>
            <a:r>
              <a:rPr lang="en-US" dirty="0" err="1">
                <a:solidFill>
                  <a:srgbClr val="595959"/>
                </a:solidFill>
                <a:latin typeface="Corbel"/>
                <a:cs typeface="Corbel"/>
              </a:rPr>
              <a:t>உறவினை</a:t>
            </a:r>
            <a:r>
              <a:rPr lang="en-US" dirty="0">
                <a:solidFill>
                  <a:srgbClr val="595959"/>
                </a:solidFill>
                <a:latin typeface="Corbel"/>
                <a:cs typeface="Corbel"/>
              </a:rPr>
              <a:t> </a:t>
            </a:r>
            <a:r>
              <a:rPr lang="en-US" dirty="0" err="1">
                <a:solidFill>
                  <a:srgbClr val="595959"/>
                </a:solidFill>
                <a:latin typeface="Corbel"/>
                <a:cs typeface="Corbel"/>
              </a:rPr>
              <a:t>உருவாக்குவதே</a:t>
            </a:r>
            <a:r>
              <a:rPr lang="en-US" dirty="0">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595959"/>
                </a:solidFill>
                <a:latin typeface="Corbel"/>
                <a:cs typeface="Corbel"/>
              </a:rPr>
              <a:t> </a:t>
            </a:r>
            <a:r>
              <a:rPr lang="en-US" dirty="0" err="1">
                <a:solidFill>
                  <a:srgbClr val="595959"/>
                </a:solidFill>
                <a:latin typeface="Corbel"/>
                <a:cs typeface="Corbel"/>
              </a:rPr>
              <a:t>உடனடி</a:t>
            </a:r>
            <a:r>
              <a:rPr lang="en-US" dirty="0">
                <a:solidFill>
                  <a:srgbClr val="595959"/>
                </a:solidFill>
                <a:latin typeface="Corbel"/>
                <a:cs typeface="Corbel"/>
              </a:rPr>
              <a:t> </a:t>
            </a:r>
            <a:r>
              <a:rPr lang="en-US" dirty="0" err="1">
                <a:solidFill>
                  <a:srgbClr val="595959"/>
                </a:solidFill>
                <a:latin typeface="Corbel"/>
                <a:cs typeface="Corbel"/>
              </a:rPr>
              <a:t>பணியாக</a:t>
            </a:r>
            <a:r>
              <a:rPr lang="en-US" dirty="0">
                <a:solidFill>
                  <a:srgbClr val="595959"/>
                </a:solidFill>
                <a:latin typeface="Corbel"/>
                <a:cs typeface="Corbel"/>
              </a:rPr>
              <a:t> </a:t>
            </a:r>
            <a:r>
              <a:rPr lang="en-US" dirty="0" err="1">
                <a:solidFill>
                  <a:srgbClr val="595959"/>
                </a:solidFill>
                <a:latin typeface="Corbel"/>
                <a:cs typeface="Corbel"/>
              </a:rPr>
              <a:t>இருக்கும்</a:t>
            </a:r>
            <a:r>
              <a:rPr lang="en-US" dirty="0">
                <a:solidFill>
                  <a:srgbClr val="595959"/>
                </a:solidFill>
                <a:latin typeface="Corbel"/>
                <a:cs typeface="Corbel"/>
              </a:rPr>
              <a:t>.</a:t>
            </a:r>
          </a:p>
        </p:txBody>
      </p:sp>
      <p:sp>
        <p:nvSpPr>
          <p:cNvPr id="25" name="TextBox 24"/>
          <p:cNvSpPr txBox="1"/>
          <p:nvPr/>
        </p:nvSpPr>
        <p:spPr>
          <a:xfrm>
            <a:off x="2042973" y="1134751"/>
            <a:ext cx="8229600" cy="1477328"/>
          </a:xfrm>
          <a:prstGeom prst="rect">
            <a:avLst/>
          </a:prstGeom>
          <a:noFill/>
          <a:ln>
            <a:noFill/>
          </a:ln>
        </p:spPr>
        <p:txBody>
          <a:bodyPr wrap="square" rtlCol="0">
            <a:spAutoFit/>
          </a:bodyPr>
          <a:lstStyle/>
          <a:p>
            <a:pPr marL="0" lvl="2"/>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இயக்குநர்</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a:t>
            </a:r>
            <a:r>
              <a:rPr lang="en-US" dirty="0">
                <a:solidFill>
                  <a:srgbClr val="000000"/>
                </a:solidFill>
                <a:latin typeface="Corbel"/>
                <a:cs typeface="Corbel"/>
              </a:rPr>
              <a:t> </a:t>
            </a:r>
            <a:r>
              <a:rPr lang="en-US" dirty="0" err="1">
                <a:solidFill>
                  <a:srgbClr val="000000"/>
                </a:solidFill>
                <a:latin typeface="Corbel"/>
                <a:cs typeface="Corbel"/>
              </a:rPr>
              <a:t>நியமனத்துக்கு</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செனட்</a:t>
            </a:r>
            <a:r>
              <a:rPr lang="en-US" dirty="0">
                <a:solidFill>
                  <a:srgbClr val="000000"/>
                </a:solidFill>
                <a:latin typeface="Corbel"/>
                <a:cs typeface="Corbel"/>
              </a:rPr>
              <a:t> </a:t>
            </a:r>
            <a:r>
              <a:rPr lang="en-US" dirty="0" err="1">
                <a:solidFill>
                  <a:srgbClr val="000000"/>
                </a:solidFill>
                <a:latin typeface="Corbel"/>
                <a:cs typeface="Corbel"/>
              </a:rPr>
              <a:t>சபை</a:t>
            </a:r>
            <a:r>
              <a:rPr lang="en-US" dirty="0">
                <a:solidFill>
                  <a:srgbClr val="000000"/>
                </a:solidFill>
                <a:latin typeface="Corbel"/>
                <a:cs typeface="Corbel"/>
              </a:rPr>
              <a:t> </a:t>
            </a:r>
            <a:r>
              <a:rPr lang="en-US" dirty="0" err="1">
                <a:solidFill>
                  <a:srgbClr val="000000"/>
                </a:solidFill>
                <a:latin typeface="Corbel"/>
                <a:cs typeface="Corbel"/>
              </a:rPr>
              <a:t>ஒப்புதல்</a:t>
            </a:r>
            <a:r>
              <a:rPr lang="en-US" dirty="0">
                <a:solidFill>
                  <a:srgbClr val="000000"/>
                </a:solidFill>
                <a:latin typeface="Corbel"/>
                <a:cs typeface="Corbel"/>
              </a:rPr>
              <a:t>. </a:t>
            </a:r>
            <a:r>
              <a:rPr lang="en-US" dirty="0" err="1">
                <a:solidFill>
                  <a:srgbClr val="000000"/>
                </a:solidFill>
                <a:latin typeface="Corbel"/>
                <a:cs typeface="Corbel"/>
              </a:rPr>
              <a:t>ஆனால்</a:t>
            </a:r>
            <a:r>
              <a:rPr lang="en-US" dirty="0">
                <a:solidFill>
                  <a:srgbClr val="000000"/>
                </a:solidFill>
                <a:latin typeface="Corbel"/>
                <a:cs typeface="Corbel"/>
              </a:rPr>
              <a:t>,  </a:t>
            </a:r>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முகமை</a:t>
            </a:r>
            <a:r>
              <a:rPr lang="en-US" dirty="0">
                <a:solidFill>
                  <a:srgbClr val="000000"/>
                </a:solidFill>
                <a:latin typeface="Corbel"/>
                <a:cs typeface="Corbel"/>
              </a:rPr>
              <a:t> </a:t>
            </a:r>
            <a:r>
              <a:rPr lang="en-US" dirty="0" err="1">
                <a:solidFill>
                  <a:srgbClr val="000000"/>
                </a:solidFill>
                <a:latin typeface="Corbel"/>
                <a:cs typeface="Corbel"/>
              </a:rPr>
              <a:t>மற்றும்</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அதிபர்</a:t>
            </a:r>
            <a:r>
              <a:rPr lang="en-US" dirty="0">
                <a:solidFill>
                  <a:srgbClr val="000000"/>
                </a:solidFill>
                <a:latin typeface="Corbel"/>
                <a:cs typeface="Corbel"/>
              </a:rPr>
              <a:t> </a:t>
            </a:r>
            <a:r>
              <a:rPr lang="en-US" dirty="0" err="1">
                <a:solidFill>
                  <a:srgbClr val="000000"/>
                </a:solidFill>
                <a:latin typeface="Corbel"/>
                <a:cs typeface="Corbel"/>
              </a:rPr>
              <a:t>டிரம்ப்</a:t>
            </a:r>
            <a:r>
              <a:rPr lang="en-US" dirty="0">
                <a:solidFill>
                  <a:srgbClr val="000000"/>
                </a:solidFill>
                <a:latin typeface="Corbel"/>
                <a:cs typeface="Corbel"/>
              </a:rPr>
              <a:t> </a:t>
            </a:r>
            <a:r>
              <a:rPr lang="en-US" dirty="0" err="1">
                <a:solidFill>
                  <a:srgbClr val="000000"/>
                </a:solidFill>
                <a:latin typeface="Corbel"/>
                <a:cs typeface="Corbel"/>
              </a:rPr>
              <a:t>இடையே</a:t>
            </a:r>
            <a:r>
              <a:rPr lang="en-US" dirty="0">
                <a:solidFill>
                  <a:srgbClr val="000000"/>
                </a:solidFill>
                <a:latin typeface="Corbel"/>
                <a:cs typeface="Corbel"/>
              </a:rPr>
              <a:t> </a:t>
            </a:r>
            <a:r>
              <a:rPr lang="en-US" dirty="0" err="1">
                <a:solidFill>
                  <a:srgbClr val="000000"/>
                </a:solidFill>
                <a:latin typeface="Corbel"/>
                <a:cs typeface="Corbel"/>
              </a:rPr>
              <a:t>ஒரு</a:t>
            </a:r>
            <a:r>
              <a:rPr lang="en-US" dirty="0">
                <a:solidFill>
                  <a:srgbClr val="000000"/>
                </a:solidFill>
                <a:latin typeface="Corbel"/>
                <a:cs typeface="Corbel"/>
              </a:rPr>
              <a:t> </a:t>
            </a:r>
            <a:r>
              <a:rPr lang="en-US" dirty="0" err="1">
                <a:solidFill>
                  <a:srgbClr val="000000"/>
                </a:solidFill>
                <a:latin typeface="Corbel"/>
                <a:cs typeface="Corbel"/>
              </a:rPr>
              <a:t>பயனுள்ள</a:t>
            </a:r>
            <a:r>
              <a:rPr lang="en-US" dirty="0">
                <a:solidFill>
                  <a:srgbClr val="000000"/>
                </a:solidFill>
                <a:latin typeface="Corbel"/>
                <a:cs typeface="Corbel"/>
              </a:rPr>
              <a:t> </a:t>
            </a:r>
            <a:r>
              <a:rPr lang="en-US" dirty="0" err="1">
                <a:solidFill>
                  <a:srgbClr val="000000"/>
                </a:solidFill>
                <a:latin typeface="Corbel"/>
                <a:cs typeface="Corbel"/>
              </a:rPr>
              <a:t>அலுவல்</a:t>
            </a:r>
            <a:r>
              <a:rPr lang="en-US" dirty="0">
                <a:solidFill>
                  <a:srgbClr val="000000"/>
                </a:solidFill>
                <a:latin typeface="Corbel"/>
                <a:cs typeface="Corbel"/>
              </a:rPr>
              <a:t> </a:t>
            </a:r>
            <a:r>
              <a:rPr lang="en-US" dirty="0" err="1">
                <a:solidFill>
                  <a:srgbClr val="000000"/>
                </a:solidFill>
                <a:latin typeface="Corbel"/>
                <a:cs typeface="Corbel"/>
              </a:rPr>
              <a:t>ரீதியான</a:t>
            </a:r>
            <a:r>
              <a:rPr lang="en-US" dirty="0">
                <a:solidFill>
                  <a:srgbClr val="000000"/>
                </a:solidFill>
                <a:latin typeface="Corbel"/>
                <a:cs typeface="Corbel"/>
              </a:rPr>
              <a:t> </a:t>
            </a:r>
            <a:r>
              <a:rPr lang="en-US" dirty="0" err="1">
                <a:solidFill>
                  <a:srgbClr val="000000"/>
                </a:solidFill>
                <a:latin typeface="Corbel"/>
                <a:cs typeface="Corbel"/>
              </a:rPr>
              <a:t>உறவினை</a:t>
            </a:r>
            <a:r>
              <a:rPr lang="en-US" dirty="0">
                <a:solidFill>
                  <a:srgbClr val="000000"/>
                </a:solidFill>
                <a:latin typeface="Corbel"/>
                <a:cs typeface="Corbel"/>
              </a:rPr>
              <a:t> </a:t>
            </a:r>
            <a:r>
              <a:rPr lang="en-US" dirty="0" err="1">
                <a:solidFill>
                  <a:srgbClr val="000000"/>
                </a:solidFill>
                <a:latin typeface="Corbel"/>
                <a:cs typeface="Corbel"/>
              </a:rPr>
              <a:t>உருவாக்குவதே</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பாம்பேயோவின்</a:t>
            </a:r>
            <a:r>
              <a:rPr lang="en-US" dirty="0">
                <a:solidFill>
                  <a:srgbClr val="000000"/>
                </a:solidFill>
                <a:latin typeface="Corbel"/>
                <a:cs typeface="Corbel"/>
              </a:rPr>
              <a:t> </a:t>
            </a:r>
            <a:r>
              <a:rPr lang="en-US" dirty="0" err="1">
                <a:solidFill>
                  <a:srgbClr val="000000"/>
                </a:solidFill>
                <a:latin typeface="Corbel"/>
                <a:cs typeface="Corbel"/>
              </a:rPr>
              <a:t>உடனடி</a:t>
            </a:r>
            <a:r>
              <a:rPr lang="en-US" dirty="0">
                <a:solidFill>
                  <a:srgbClr val="000000"/>
                </a:solidFill>
                <a:latin typeface="Corbel"/>
                <a:cs typeface="Corbel"/>
              </a:rPr>
              <a:t> </a:t>
            </a:r>
            <a:r>
              <a:rPr lang="en-US" dirty="0" err="1">
                <a:solidFill>
                  <a:srgbClr val="000000"/>
                </a:solidFill>
                <a:latin typeface="Corbel"/>
                <a:cs typeface="Corbel"/>
              </a:rPr>
              <a:t>பணியாக</a:t>
            </a:r>
            <a:r>
              <a:rPr lang="en-US" dirty="0">
                <a:solidFill>
                  <a:srgbClr val="000000"/>
                </a:solidFill>
                <a:latin typeface="Corbel"/>
                <a:cs typeface="Corbel"/>
              </a:rPr>
              <a:t> </a:t>
            </a:r>
            <a:r>
              <a:rPr lang="en-US" dirty="0" err="1">
                <a:solidFill>
                  <a:srgbClr val="000000"/>
                </a:solidFill>
                <a:latin typeface="Corbel"/>
                <a:cs typeface="Corbel"/>
              </a:rPr>
              <a:t>இருக்கும்</a:t>
            </a:r>
            <a:r>
              <a:rPr lang="en-US" dirty="0">
                <a:solidFill>
                  <a:srgbClr val="000000"/>
                </a:solidFill>
                <a:latin typeface="Corbel"/>
                <a:cs typeface="Corbel"/>
              </a:rPr>
              <a:t>.</a:t>
            </a:r>
          </a:p>
        </p:txBody>
      </p:sp>
      <p:sp>
        <p:nvSpPr>
          <p:cNvPr id="2" name="Title 1"/>
          <p:cNvSpPr>
            <a:spLocks noGrp="1"/>
          </p:cNvSpPr>
          <p:nvPr>
            <p:ph type="title"/>
          </p:nvPr>
        </p:nvSpPr>
        <p:spPr/>
        <p:txBody>
          <a:bodyPr/>
          <a:lstStyle/>
          <a:p>
            <a:r>
              <a:rPr lang="en-US" dirty="0"/>
              <a:t>Reminder: Key Challenges in Cross-Lingual EDL</a:t>
            </a:r>
          </a:p>
        </p:txBody>
      </p:sp>
      <p:sp>
        <p:nvSpPr>
          <p:cNvPr id="3" name="Content Placeholder 2"/>
          <p:cNvSpPr>
            <a:spLocks noGrp="1"/>
          </p:cNvSpPr>
          <p:nvPr>
            <p:ph idx="1"/>
          </p:nvPr>
        </p:nvSpPr>
        <p:spPr>
          <a:xfrm>
            <a:off x="1790275" y="2742532"/>
            <a:ext cx="8787290" cy="3195374"/>
          </a:xfrm>
        </p:spPr>
        <p:txBody>
          <a:bodyPr/>
          <a:lstStyle/>
          <a:p>
            <a:pPr marL="457200" indent="-457200">
              <a:buFont typeface="+mj-lt"/>
              <a:buAutoNum type="arabicPeriod"/>
            </a:pPr>
            <a:r>
              <a:rPr lang="en-US" sz="2000" dirty="0"/>
              <a:t>Identifying name mentions</a:t>
            </a:r>
          </a:p>
          <a:p>
            <a:pPr marL="457200" indent="-457200">
              <a:buFont typeface="+mj-lt"/>
              <a:buAutoNum type="arabicPeriod"/>
            </a:pPr>
            <a:r>
              <a:rPr lang="en-US" sz="2000" dirty="0"/>
              <a:t>Identifying possible English Wikipedia/KB titles</a:t>
            </a:r>
          </a:p>
          <a:p>
            <a:pPr marL="457200" indent="-457200">
              <a:buFont typeface="+mj-lt"/>
              <a:buAutoNum type="arabicPeriod"/>
            </a:pPr>
            <a:r>
              <a:rPr lang="en-US" sz="2000" dirty="0"/>
              <a:t>Computing similarity across languages</a:t>
            </a:r>
          </a:p>
          <a:p>
            <a:endParaRPr lang="en-US" sz="2000" dirty="0"/>
          </a:p>
          <a:p>
            <a:r>
              <a:rPr lang="en-US" sz="2000" dirty="0"/>
              <a:t>State-of-the-art methods to address these challenges for all </a:t>
            </a:r>
            <a:r>
              <a:rPr lang="en-US" sz="1800" dirty="0">
                <a:latin typeface="Avenir Book"/>
                <a:cs typeface="Avenir Book"/>
              </a:rPr>
              <a:t>293</a:t>
            </a:r>
            <a:r>
              <a:rPr lang="en-US" sz="1800" dirty="0"/>
              <a:t> </a:t>
            </a:r>
            <a:r>
              <a:rPr lang="en-US" sz="2000" dirty="0"/>
              <a:t>languages in Wikipedia. </a:t>
            </a:r>
          </a:p>
          <a:p>
            <a:pPr lvl="1"/>
            <a:r>
              <a:rPr lang="en-US" sz="1800" dirty="0"/>
              <a:t>No task specific annotation.</a:t>
            </a:r>
          </a:p>
          <a:p>
            <a:pPr lvl="1"/>
            <a:r>
              <a:rPr lang="en-US" sz="1800" dirty="0"/>
              <a:t>Demo: http://cogcomp.cs.illinois.edu/page/demo_view/xl_wikifier</a:t>
            </a:r>
          </a:p>
          <a:p>
            <a:r>
              <a:rPr lang="en-US" sz="2000" dirty="0"/>
              <a:t>Moving beyond Wikipedia Languages</a:t>
            </a:r>
          </a:p>
          <a:p>
            <a:pPr marL="0" indent="0">
              <a:buNone/>
            </a:pPr>
            <a:r>
              <a:rPr lang="en-US" sz="2000" b="1" dirty="0"/>
              <a:t>The Neural Methods introduced next focus on a good entity representation </a:t>
            </a:r>
            <a:r>
              <a:rPr lang="en-US" sz="2000" b="1" dirty="0" smtClean="0"/>
              <a:t>that </a:t>
            </a:r>
            <a:r>
              <a:rPr lang="en-US" sz="2000" b="1" dirty="0"/>
              <a:t>facilitates similarity across languages. Mentions are assumed given. </a:t>
            </a:r>
          </a:p>
          <a:p>
            <a:pPr lvl="1"/>
            <a:endParaRPr lang="en-US" sz="1800" dirty="0"/>
          </a:p>
          <a:p>
            <a:endParaRPr lang="en-US" dirty="0"/>
          </a:p>
          <a:p>
            <a:endParaRPr lang="en-US" dirty="0"/>
          </a:p>
          <a:p>
            <a:pPr marL="0" indent="0">
              <a:buNone/>
            </a:pPr>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120</a:t>
            </a:fld>
            <a:endParaRPr lang="en-US" altLang="zh-TW" dirty="0"/>
          </a:p>
        </p:txBody>
      </p:sp>
      <p:sp>
        <p:nvSpPr>
          <p:cNvPr id="18" name="Line Callout 1 17"/>
          <p:cNvSpPr/>
          <p:nvPr/>
        </p:nvSpPr>
        <p:spPr>
          <a:xfrm>
            <a:off x="7369051" y="2750324"/>
            <a:ext cx="2346448" cy="1273886"/>
          </a:xfrm>
          <a:prstGeom prst="borderCallout1">
            <a:avLst>
              <a:gd name="adj1" fmla="val -56859"/>
              <a:gd name="adj2" fmla="val -155897"/>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800" i="1" dirty="0" err="1">
                <a:solidFill>
                  <a:schemeClr val="tx1"/>
                </a:solidFill>
                <a:latin typeface="Corbel"/>
                <a:cs typeface="Corbel"/>
              </a:rPr>
              <a:t>Donald_Trump</a:t>
            </a:r>
            <a:endParaRPr lang="en-US" sz="1800" i="1" dirty="0">
              <a:solidFill>
                <a:schemeClr val="tx1"/>
              </a:solidFill>
              <a:latin typeface="Corbel"/>
              <a:cs typeface="Corbel"/>
            </a:endParaRP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Trump,_Colorado</a:t>
            </a: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Trumps_(</a:t>
            </a:r>
            <a:r>
              <a:rPr lang="en-US" sz="1800" i="1" dirty="0" err="1">
                <a:solidFill>
                  <a:schemeClr val="tx1"/>
                </a:solidFill>
                <a:uFill>
                  <a:solidFill>
                    <a:srgbClr val="4BACC6">
                      <a:lumMod val="75000"/>
                    </a:srgbClr>
                  </a:solidFill>
                </a:uFill>
                <a:latin typeface="Corbel"/>
                <a:cs typeface="Corbel"/>
              </a:rPr>
              <a:t>Tarot_cards</a:t>
            </a:r>
            <a:r>
              <a:rPr lang="en-US" sz="1800" i="1" dirty="0">
                <a:solidFill>
                  <a:schemeClr val="tx1"/>
                </a:solidFill>
                <a:uFill>
                  <a:solidFill>
                    <a:srgbClr val="4BACC6">
                      <a:lumMod val="75000"/>
                    </a:srgbClr>
                  </a:solidFill>
                </a:uFill>
                <a:latin typeface="Corbel"/>
                <a:cs typeface="Corbel"/>
              </a:rPr>
              <a:t>)</a:t>
            </a:r>
          </a:p>
          <a:p>
            <a:pPr defTabSz="1066800" fontAlgn="auto">
              <a:lnSpc>
                <a:spcPct val="60000"/>
              </a:lnSpc>
              <a:spcAft>
                <a:spcPct val="35000"/>
              </a:spcAft>
              <a:buClrTx/>
              <a:buSzTx/>
              <a:defRPr/>
            </a:pPr>
            <a:r>
              <a:rPr lang="en-US" sz="1800" i="1" dirty="0" err="1">
                <a:solidFill>
                  <a:schemeClr val="tx1"/>
                </a:solidFill>
                <a:uFill>
                  <a:solidFill>
                    <a:srgbClr val="4BACC6">
                      <a:lumMod val="75000"/>
                    </a:srgbClr>
                  </a:solidFill>
                </a:uFill>
                <a:latin typeface="Corbel"/>
                <a:cs typeface="Corbel"/>
              </a:rPr>
              <a:t>Trumpf</a:t>
            </a:r>
            <a:endParaRPr lang="en-US" sz="1800" i="1" dirty="0">
              <a:solidFill>
                <a:schemeClr val="tx1"/>
              </a:solidFill>
              <a:uFill>
                <a:solidFill>
                  <a:srgbClr val="4BACC6">
                    <a:lumMod val="75000"/>
                  </a:srgbClr>
                </a:solidFill>
              </a:uFill>
              <a:latin typeface="Corbel"/>
              <a:cs typeface="Corbel"/>
            </a:endParaRPr>
          </a:p>
        </p:txBody>
      </p:sp>
      <p:sp>
        <p:nvSpPr>
          <p:cNvPr id="20" name="Line Callout 1 19"/>
          <p:cNvSpPr/>
          <p:nvPr/>
        </p:nvSpPr>
        <p:spPr>
          <a:xfrm>
            <a:off x="9613896" y="2750324"/>
            <a:ext cx="527051" cy="1273886"/>
          </a:xfrm>
          <a:prstGeom prst="borderCallout1">
            <a:avLst>
              <a:gd name="adj1" fmla="val 141204"/>
              <a:gd name="adj2" fmla="val 1140425"/>
              <a:gd name="adj3" fmla="val 25887"/>
              <a:gd name="adj4" fmla="val 766448"/>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0.5</a:t>
            </a:r>
          </a:p>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0.1</a:t>
            </a:r>
          </a:p>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0.1</a:t>
            </a:r>
          </a:p>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0.3</a:t>
            </a:r>
          </a:p>
        </p:txBody>
      </p:sp>
    </p:spTree>
    <p:extLst>
      <p:ext uri="{BB962C8B-B14F-4D97-AF65-F5344CB8AC3E}">
        <p14:creationId xmlns:p14="http://schemas.microsoft.com/office/powerpoint/2010/main" val="1953934611"/>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25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par>
                          <p:cTn id="17" fill="hold">
                            <p:stCondLst>
                              <p:cond delay="750"/>
                            </p:stCondLst>
                            <p:childTnLst>
                              <p:par>
                                <p:cTn id="18" presetID="1" presetClass="entr" presetSubtype="0" fill="hold" grpId="0" nodeType="afterEffect">
                                  <p:stCondLst>
                                    <p:cond delay="25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 grpId="0" uiExpand="1" build="p"/>
      <p:bldP spid="18" grpId="0" animBg="1"/>
      <p:bldP spid="2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161" y="187931"/>
            <a:ext cx="11358283" cy="615517"/>
          </a:xfrm>
        </p:spPr>
        <p:txBody>
          <a:bodyPr>
            <a:normAutofit fontScale="90000"/>
          </a:bodyPr>
          <a:lstStyle/>
          <a:p>
            <a:r>
              <a:rPr lang="en-US" dirty="0"/>
              <a:t>Cross-Lingual Entity Linking</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121</a:t>
            </a:fld>
            <a:endParaRPr lang="en-US"/>
          </a:p>
        </p:txBody>
      </p:sp>
      <p:sp>
        <p:nvSpPr>
          <p:cNvPr id="5" name="TextBox 4"/>
          <p:cNvSpPr txBox="1"/>
          <p:nvPr/>
        </p:nvSpPr>
        <p:spPr>
          <a:xfrm>
            <a:off x="344135" y="1329070"/>
            <a:ext cx="10768368" cy="523220"/>
          </a:xfrm>
          <a:prstGeom prst="rect">
            <a:avLst/>
          </a:prstGeom>
          <a:noFill/>
        </p:spPr>
        <p:txBody>
          <a:bodyPr wrap="none" rtlCol="0">
            <a:spAutoFit/>
          </a:bodyPr>
          <a:lstStyle/>
          <a:p>
            <a:r>
              <a:rPr lang="en-US" sz="2800" u="sng" dirty="0" err="1">
                <a:solidFill>
                  <a:srgbClr val="3366FF"/>
                </a:solidFill>
              </a:rPr>
              <a:t>Tayvan</a:t>
            </a:r>
            <a:r>
              <a:rPr lang="en-US" sz="2800" dirty="0"/>
              <a:t>, </a:t>
            </a:r>
            <a:r>
              <a:rPr lang="en-US" sz="2800" u="sng" dirty="0">
                <a:solidFill>
                  <a:srgbClr val="3366FF"/>
                </a:solidFill>
              </a:rPr>
              <a:t>ABD</a:t>
            </a:r>
            <a:r>
              <a:rPr lang="en-US" sz="2800" dirty="0"/>
              <a:t> </a:t>
            </a:r>
            <a:r>
              <a:rPr lang="en-US" sz="2800" dirty="0" err="1"/>
              <a:t>ve</a:t>
            </a:r>
            <a:r>
              <a:rPr lang="en-US" sz="2800" dirty="0"/>
              <a:t> </a:t>
            </a:r>
            <a:r>
              <a:rPr lang="en-US" sz="2800" dirty="0" err="1"/>
              <a:t>İngiltere'de</a:t>
            </a:r>
            <a:r>
              <a:rPr lang="en-US" sz="2800" dirty="0"/>
              <a:t> </a:t>
            </a:r>
            <a:r>
              <a:rPr lang="en-US" sz="2800" dirty="0" err="1"/>
              <a:t>hukuk</a:t>
            </a:r>
            <a:r>
              <a:rPr lang="en-US" sz="2800" dirty="0"/>
              <a:t> </a:t>
            </a:r>
            <a:r>
              <a:rPr lang="en-US" sz="2800" dirty="0" err="1"/>
              <a:t>okuması</a:t>
            </a:r>
            <a:r>
              <a:rPr lang="en-US" sz="2800" dirty="0"/>
              <a:t>, </a:t>
            </a:r>
            <a:r>
              <a:rPr lang="en-US" sz="2800" u="sng" dirty="0" err="1">
                <a:solidFill>
                  <a:srgbClr val="3366FF"/>
                </a:solidFill>
              </a:rPr>
              <a:t>Tsai</a:t>
            </a:r>
            <a:r>
              <a:rPr lang="en-US" sz="2800" dirty="0" err="1"/>
              <a:t>'ye</a:t>
            </a:r>
            <a:r>
              <a:rPr lang="en-US" sz="2800" dirty="0"/>
              <a:t> </a:t>
            </a:r>
            <a:r>
              <a:rPr lang="en-US" sz="2800" dirty="0" err="1"/>
              <a:t>bir</a:t>
            </a:r>
            <a:r>
              <a:rPr lang="en-US" sz="2800" dirty="0"/>
              <a:t> LL.B. </a:t>
            </a:r>
            <a:r>
              <a:rPr lang="en-US" sz="2800" dirty="0" err="1"/>
              <a:t>kazandırdı</a:t>
            </a:r>
            <a:r>
              <a:rPr lang="en-US" sz="2800" dirty="0"/>
              <a:t> …</a:t>
            </a:r>
          </a:p>
        </p:txBody>
      </p:sp>
      <p:grpSp>
        <p:nvGrpSpPr>
          <p:cNvPr id="9" name="Group 8"/>
          <p:cNvGrpSpPr/>
          <p:nvPr/>
        </p:nvGrpSpPr>
        <p:grpSpPr>
          <a:xfrm>
            <a:off x="399291" y="2196852"/>
            <a:ext cx="10873208" cy="2960945"/>
            <a:chOff x="454446" y="2492400"/>
            <a:chExt cx="10873208" cy="2960945"/>
          </a:xfrm>
        </p:grpSpPr>
        <p:pic>
          <p:nvPicPr>
            <p:cNvPr id="6" name="Picture 5" descr="Screen Shot 2016-06-04 at 3.06.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870" y="2492400"/>
              <a:ext cx="3384376" cy="2960945"/>
            </a:xfrm>
            <a:prstGeom prst="rect">
              <a:avLst/>
            </a:prstGeom>
            <a:ln>
              <a:solidFill>
                <a:schemeClr val="tx1"/>
              </a:solidFill>
            </a:ln>
          </p:spPr>
        </p:pic>
        <p:pic>
          <p:nvPicPr>
            <p:cNvPr id="7" name="Picture 6" descr="Screen Shot 2016-06-04 at 3.07.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46" y="2492400"/>
              <a:ext cx="3456384" cy="2943399"/>
            </a:xfrm>
            <a:prstGeom prst="rect">
              <a:avLst/>
            </a:prstGeom>
            <a:ln>
              <a:solidFill>
                <a:schemeClr val="tx1"/>
              </a:solidFill>
            </a:ln>
          </p:spPr>
        </p:pic>
        <p:pic>
          <p:nvPicPr>
            <p:cNvPr id="8" name="Picture 7" descr="Screen Shot 2016-06-04 at 3.07.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286" y="2492400"/>
              <a:ext cx="3312368" cy="2952328"/>
            </a:xfrm>
            <a:prstGeom prst="rect">
              <a:avLst/>
            </a:prstGeom>
            <a:ln>
              <a:solidFill>
                <a:schemeClr val="tx1"/>
              </a:solidFill>
            </a:ln>
          </p:spPr>
        </p:pic>
      </p:grpSp>
      <p:cxnSp>
        <p:nvCxnSpPr>
          <p:cNvPr id="10" name="Straight Arrow Connector 9"/>
          <p:cNvCxnSpPr/>
          <p:nvPr/>
        </p:nvCxnSpPr>
        <p:spPr bwMode="auto">
          <a:xfrm>
            <a:off x="907560" y="1764802"/>
            <a:ext cx="936104" cy="432048"/>
          </a:xfrm>
          <a:prstGeom prst="straightConnector1">
            <a:avLst/>
          </a:prstGeom>
          <a:solidFill>
            <a:srgbClr val="00B8FF"/>
          </a:solidFill>
          <a:ln w="508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093586" y="1731408"/>
            <a:ext cx="2723743" cy="465442"/>
          </a:xfrm>
          <a:prstGeom prst="straightConnector1">
            <a:avLst/>
          </a:prstGeom>
          <a:solidFill>
            <a:srgbClr val="00B8FF"/>
          </a:solidFill>
          <a:ln w="508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7063312" y="1748107"/>
            <a:ext cx="1143987" cy="448745"/>
          </a:xfrm>
          <a:prstGeom prst="straightConnector1">
            <a:avLst/>
          </a:prstGeom>
          <a:solidFill>
            <a:srgbClr val="00B8FF"/>
          </a:solidFill>
          <a:ln w="50800" cap="flat" cmpd="sng" algn="ctr">
            <a:solidFill>
              <a:schemeClr val="tx1"/>
            </a:solidFill>
            <a:prstDash val="solid"/>
            <a:round/>
            <a:headEnd type="none" w="med" len="med"/>
            <a:tailEnd type="arrow"/>
          </a:ln>
          <a:effectLst/>
        </p:spPr>
      </p:cxnSp>
      <p:sp>
        <p:nvSpPr>
          <p:cNvPr id="15" name="Rectangle 14"/>
          <p:cNvSpPr/>
          <p:nvPr/>
        </p:nvSpPr>
        <p:spPr>
          <a:xfrm>
            <a:off x="344135" y="5491965"/>
            <a:ext cx="11174607" cy="1384995"/>
          </a:xfrm>
          <a:prstGeom prst="rect">
            <a:avLst/>
          </a:prstGeom>
        </p:spPr>
        <p:txBody>
          <a:bodyPr wrap="square">
            <a:spAutoFit/>
          </a:bodyPr>
          <a:lstStyle/>
          <a:p>
            <a:pPr marL="342900" lvl="1" indent="-342900">
              <a:buFont typeface="Arial"/>
              <a:buChar char="•"/>
              <a:defRPr/>
            </a:pPr>
            <a:r>
              <a:rPr lang="en-US" altLang="zh-TW" sz="2800" b="1" dirty="0">
                <a:solidFill>
                  <a:srgbClr val="FF0000"/>
                </a:solidFill>
                <a:latin typeface="Calibri" charset="0"/>
                <a:ea typeface="Calibri" charset="0"/>
                <a:cs typeface="Calibri" charset="0"/>
              </a:rPr>
              <a:t>C</a:t>
            </a:r>
            <a:r>
              <a:rPr lang="en-US" sz="2800" b="1" dirty="0">
                <a:solidFill>
                  <a:srgbClr val="FF0000"/>
                </a:solidFill>
                <a:latin typeface="Calibri" charset="0"/>
                <a:ea typeface="Calibri" charset="0"/>
                <a:cs typeface="Calibri" charset="0"/>
              </a:rPr>
              <a:t>hallenges</a:t>
            </a:r>
            <a:r>
              <a:rPr lang="en-US" sz="2400" b="1" dirty="0">
                <a:solidFill>
                  <a:srgbClr val="FF0000"/>
                </a:solidFill>
                <a:latin typeface="Calibri" charset="0"/>
                <a:ea typeface="Calibri" charset="0"/>
                <a:cs typeface="Calibri" charset="0"/>
              </a:rPr>
              <a:t>: </a:t>
            </a:r>
          </a:p>
          <a:p>
            <a:pPr marL="800100" lvl="2" indent="-342900">
              <a:buFont typeface="Arial"/>
              <a:buChar char="•"/>
              <a:defRPr/>
            </a:pPr>
            <a:r>
              <a:rPr lang="en-US" sz="2800" dirty="0">
                <a:latin typeface="Calibri" charset="0"/>
                <a:ea typeface="Calibri" charset="0"/>
                <a:cs typeface="Calibri" charset="0"/>
              </a:rPr>
              <a:t>Link to the English Wikipedia</a:t>
            </a:r>
          </a:p>
          <a:p>
            <a:pPr marL="800100" lvl="2" indent="-342900">
              <a:buFont typeface="Arial"/>
              <a:buChar char="•"/>
              <a:defRPr/>
            </a:pPr>
            <a:r>
              <a:rPr lang="en-US" sz="2800" dirty="0">
                <a:latin typeface="Calibri" charset="0"/>
                <a:ea typeface="Calibri" charset="0"/>
                <a:cs typeface="Calibri" charset="0"/>
              </a:rPr>
              <a:t>Comparing non-English words to English Wikipedia titles</a:t>
            </a:r>
            <a:endParaRPr lang="en-US" sz="2000" dirty="0">
              <a:latin typeface="Calibri" charset="0"/>
              <a:ea typeface="Calibri" charset="0"/>
              <a:cs typeface="Calibri" charset="0"/>
            </a:endParaRPr>
          </a:p>
        </p:txBody>
      </p:sp>
      <p:sp>
        <p:nvSpPr>
          <p:cNvPr id="3" name="TextBox 2"/>
          <p:cNvSpPr txBox="1"/>
          <p:nvPr/>
        </p:nvSpPr>
        <p:spPr>
          <a:xfrm>
            <a:off x="9922563" y="5347006"/>
            <a:ext cx="2123097" cy="307777"/>
          </a:xfrm>
          <a:prstGeom prst="rect">
            <a:avLst/>
          </a:prstGeom>
          <a:noFill/>
        </p:spPr>
        <p:txBody>
          <a:bodyPr wrap="none" rtlCol="0">
            <a:spAutoFit/>
          </a:bodyPr>
          <a:lstStyle/>
          <a:p>
            <a:r>
              <a:rPr lang="en-US" sz="1400"/>
              <a:t>Example by </a:t>
            </a:r>
            <a:r>
              <a:rPr lang="en-US" sz="1400" dirty="0"/>
              <a:t>Tsai &amp; Roth’16</a:t>
            </a:r>
          </a:p>
        </p:txBody>
      </p:sp>
    </p:spTree>
    <p:extLst>
      <p:ext uri="{BB962C8B-B14F-4D97-AF65-F5344CB8AC3E}">
        <p14:creationId xmlns:p14="http://schemas.microsoft.com/office/powerpoint/2010/main" val="13121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34614" y="6070602"/>
            <a:ext cx="441591" cy="400711"/>
            <a:chOff x="659076" y="5968320"/>
            <a:chExt cx="514281" cy="401392"/>
          </a:xfrm>
        </p:grpSpPr>
        <p:sp>
          <p:nvSpPr>
            <p:cNvPr id="4" name="Rounded Rectangle 3"/>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 name="Oval 4"/>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 name="Group 6"/>
          <p:cNvGrpSpPr/>
          <p:nvPr/>
        </p:nvGrpSpPr>
        <p:grpSpPr>
          <a:xfrm>
            <a:off x="2781953" y="6070602"/>
            <a:ext cx="441591" cy="400711"/>
            <a:chOff x="659076" y="5968320"/>
            <a:chExt cx="514281" cy="401392"/>
          </a:xfrm>
        </p:grpSpPr>
        <p:sp>
          <p:nvSpPr>
            <p:cNvPr id="8" name="Rounded Rectangle 7"/>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9" name="Oval 8"/>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p:cNvGrpSpPr/>
          <p:nvPr/>
        </p:nvGrpSpPr>
        <p:grpSpPr>
          <a:xfrm>
            <a:off x="3329290" y="6070600"/>
            <a:ext cx="441591" cy="400711"/>
            <a:chOff x="659076" y="5968320"/>
            <a:chExt cx="514281" cy="401392"/>
          </a:xfrm>
        </p:grpSpPr>
        <p:sp>
          <p:nvSpPr>
            <p:cNvPr id="11" name="Rounded Rectangle 10"/>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2" name="Oval 11"/>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p:cNvGrpSpPr/>
          <p:nvPr/>
        </p:nvGrpSpPr>
        <p:grpSpPr>
          <a:xfrm>
            <a:off x="3889242" y="6070600"/>
            <a:ext cx="441591" cy="400711"/>
            <a:chOff x="659076" y="5968320"/>
            <a:chExt cx="514281" cy="401392"/>
          </a:xfrm>
        </p:grpSpPr>
        <p:sp>
          <p:nvSpPr>
            <p:cNvPr id="14" name="Rounded Rectangle 13"/>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5" name="Oval 14"/>
            <p:cNvSpPr/>
            <p:nvPr/>
          </p:nvSpPr>
          <p:spPr>
            <a:xfrm rot="16200000">
              <a:off x="803804" y="6035032"/>
              <a:ext cx="224823" cy="26796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6" name="Group 15"/>
          <p:cNvGrpSpPr/>
          <p:nvPr/>
        </p:nvGrpSpPr>
        <p:grpSpPr>
          <a:xfrm>
            <a:off x="4608910" y="6070598"/>
            <a:ext cx="441591" cy="400711"/>
            <a:chOff x="659076" y="5968320"/>
            <a:chExt cx="514281" cy="401392"/>
          </a:xfrm>
        </p:grpSpPr>
        <p:sp>
          <p:nvSpPr>
            <p:cNvPr id="17" name="Rounded Rectangle 16"/>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8" name="Oval 17"/>
            <p:cNvSpPr/>
            <p:nvPr/>
          </p:nvSpPr>
          <p:spPr>
            <a:xfrm rot="16200000">
              <a:off x="803804" y="6035032"/>
              <a:ext cx="224823" cy="26796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 name="TextBox 18"/>
          <p:cNvSpPr txBox="1"/>
          <p:nvPr/>
        </p:nvSpPr>
        <p:spPr>
          <a:xfrm>
            <a:off x="4277512" y="6139303"/>
            <a:ext cx="377180" cy="369332"/>
          </a:xfrm>
          <a:prstGeom prst="rect">
            <a:avLst/>
          </a:prstGeom>
          <a:noFill/>
        </p:spPr>
        <p:txBody>
          <a:bodyPr wrap="none" rtlCol="0">
            <a:spAutoFit/>
          </a:bodyPr>
          <a:lstStyle/>
          <a:p>
            <a:r>
              <a:rPr lang="mr-IN" dirty="0"/>
              <a:t>…</a:t>
            </a:r>
            <a:endParaRPr lang="en-US" dirty="0"/>
          </a:p>
        </p:txBody>
      </p:sp>
      <p:cxnSp>
        <p:nvCxnSpPr>
          <p:cNvPr id="33" name="Straight Arrow Connector 32"/>
          <p:cNvCxnSpPr>
            <a:cxnSpLocks/>
          </p:cNvCxnSpPr>
          <p:nvPr/>
        </p:nvCxnSpPr>
        <p:spPr>
          <a:xfrm flipV="1">
            <a:off x="2611818" y="5796745"/>
            <a:ext cx="596919" cy="2738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V="1">
            <a:off x="3020526" y="5796743"/>
            <a:ext cx="323572" cy="2829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H="1" flipV="1">
            <a:off x="4161121" y="5796743"/>
            <a:ext cx="709280" cy="2738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a:stCxn id="14" idx="0"/>
          </p:cNvCxnSpPr>
          <p:nvPr/>
        </p:nvCxnSpPr>
        <p:spPr>
          <a:xfrm flipH="1" flipV="1">
            <a:off x="3964669" y="5796745"/>
            <a:ext cx="145369" cy="2738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V="1">
            <a:off x="3582761" y="5796743"/>
            <a:ext cx="16439" cy="2837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758856" y="3910505"/>
            <a:ext cx="1260251" cy="1247441"/>
            <a:chOff x="795867" y="2269067"/>
            <a:chExt cx="1434774" cy="1222878"/>
          </a:xfrm>
        </p:grpSpPr>
        <p:grpSp>
          <p:nvGrpSpPr>
            <p:cNvPr id="34" name="Group 33"/>
            <p:cNvGrpSpPr/>
            <p:nvPr/>
          </p:nvGrpSpPr>
          <p:grpSpPr>
            <a:xfrm>
              <a:off x="925107" y="2390229"/>
              <a:ext cx="1096297" cy="964450"/>
              <a:chOff x="797583" y="3795607"/>
              <a:chExt cx="1096297" cy="964450"/>
            </a:xfrm>
          </p:grpSpPr>
          <p:grpSp>
            <p:nvGrpSpPr>
              <p:cNvPr id="146" name="Group 145"/>
              <p:cNvGrpSpPr/>
              <p:nvPr/>
            </p:nvGrpSpPr>
            <p:grpSpPr>
              <a:xfrm>
                <a:off x="1125746" y="3795607"/>
                <a:ext cx="768134" cy="609600"/>
                <a:chOff x="1088543" y="5113932"/>
                <a:chExt cx="768134" cy="609600"/>
              </a:xfrm>
            </p:grpSpPr>
            <p:sp>
              <p:nvSpPr>
                <p:cNvPr id="147" name="Rectangle 146"/>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p:cNvPicPr>
                  <a:picLocks noChangeAspect="1"/>
                </p:cNvPicPr>
                <p:nvPr/>
              </p:nvPicPr>
              <p:blipFill>
                <a:blip r:embed="rId2"/>
                <a:stretch>
                  <a:fillRect/>
                </a:stretch>
              </p:blipFill>
              <p:spPr>
                <a:xfrm>
                  <a:off x="1176176" y="5162649"/>
                  <a:ext cx="592163" cy="512166"/>
                </a:xfrm>
                <a:prstGeom prst="rect">
                  <a:avLst/>
                </a:prstGeom>
              </p:spPr>
            </p:pic>
          </p:grpSp>
          <p:grpSp>
            <p:nvGrpSpPr>
              <p:cNvPr id="138" name="Group 137"/>
              <p:cNvGrpSpPr/>
              <p:nvPr/>
            </p:nvGrpSpPr>
            <p:grpSpPr>
              <a:xfrm>
                <a:off x="966916" y="3981124"/>
                <a:ext cx="768134" cy="609600"/>
                <a:chOff x="1088543" y="5113932"/>
                <a:chExt cx="768134" cy="609600"/>
              </a:xfrm>
            </p:grpSpPr>
            <p:sp>
              <p:nvSpPr>
                <p:cNvPr id="140" name="Rectangle 139"/>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p:cNvPicPr>
                  <a:picLocks noChangeAspect="1"/>
                </p:cNvPicPr>
                <p:nvPr/>
              </p:nvPicPr>
              <p:blipFill>
                <a:blip r:embed="rId2"/>
                <a:stretch>
                  <a:fillRect/>
                </a:stretch>
              </p:blipFill>
              <p:spPr>
                <a:xfrm>
                  <a:off x="1176176" y="5162649"/>
                  <a:ext cx="592163" cy="512166"/>
                </a:xfrm>
                <a:prstGeom prst="rect">
                  <a:avLst/>
                </a:prstGeom>
              </p:spPr>
            </p:pic>
          </p:grpSp>
          <p:grpSp>
            <p:nvGrpSpPr>
              <p:cNvPr id="22" name="Group 21"/>
              <p:cNvGrpSpPr/>
              <p:nvPr/>
            </p:nvGrpSpPr>
            <p:grpSpPr>
              <a:xfrm>
                <a:off x="797583" y="4150457"/>
                <a:ext cx="768134" cy="609600"/>
                <a:chOff x="1088543" y="5113932"/>
                <a:chExt cx="768134" cy="609600"/>
              </a:xfrm>
            </p:grpSpPr>
            <p:sp>
              <p:nvSpPr>
                <p:cNvPr id="20" name="Rectangle 19"/>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stretch>
                  <a:fillRect/>
                </a:stretch>
              </p:blipFill>
              <p:spPr>
                <a:xfrm>
                  <a:off x="1176176" y="5162649"/>
                  <a:ext cx="592163" cy="512166"/>
                </a:xfrm>
                <a:prstGeom prst="rect">
                  <a:avLst/>
                </a:prstGeom>
              </p:spPr>
            </p:pic>
          </p:grpSp>
        </p:grpSp>
        <p:sp>
          <p:nvSpPr>
            <p:cNvPr id="44" name="Rounded Rectangle 43"/>
            <p:cNvSpPr/>
            <p:nvPr/>
          </p:nvSpPr>
          <p:spPr>
            <a:xfrm>
              <a:off x="795867" y="2269067"/>
              <a:ext cx="1434774" cy="1222878"/>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4003934" y="6462655"/>
            <a:ext cx="997313" cy="276999"/>
          </a:xfrm>
          <a:prstGeom prst="rect">
            <a:avLst/>
          </a:prstGeom>
          <a:noFill/>
        </p:spPr>
        <p:txBody>
          <a:bodyPr wrap="none" rtlCol="0">
            <a:spAutoFit/>
          </a:bodyPr>
          <a:lstStyle/>
          <a:p>
            <a:r>
              <a:rPr lang="en-US" sz="1200" b="1" dirty="0"/>
              <a:t>LIEL features</a:t>
            </a:r>
          </a:p>
        </p:txBody>
      </p:sp>
      <p:sp>
        <p:nvSpPr>
          <p:cNvPr id="63" name="TextBox 62"/>
          <p:cNvSpPr txBox="1"/>
          <p:nvPr/>
        </p:nvSpPr>
        <p:spPr>
          <a:xfrm>
            <a:off x="2343991" y="6478545"/>
            <a:ext cx="1222936" cy="276999"/>
          </a:xfrm>
          <a:prstGeom prst="rect">
            <a:avLst/>
          </a:prstGeom>
          <a:noFill/>
        </p:spPr>
        <p:txBody>
          <a:bodyPr wrap="square" rtlCol="0">
            <a:spAutoFit/>
          </a:bodyPr>
          <a:lstStyle/>
          <a:p>
            <a:r>
              <a:rPr lang="en-US" sz="1200" b="1" dirty="0"/>
              <a:t>Cosine features</a:t>
            </a:r>
          </a:p>
        </p:txBody>
      </p:sp>
      <p:grpSp>
        <p:nvGrpSpPr>
          <p:cNvPr id="66" name="Group 65"/>
          <p:cNvGrpSpPr/>
          <p:nvPr/>
        </p:nvGrpSpPr>
        <p:grpSpPr>
          <a:xfrm>
            <a:off x="5425856" y="6080171"/>
            <a:ext cx="738896" cy="401392"/>
            <a:chOff x="4890879" y="1405559"/>
            <a:chExt cx="738896" cy="401392"/>
          </a:xfrm>
        </p:grpSpPr>
        <p:sp>
          <p:nvSpPr>
            <p:cNvPr id="67" name="Rounded Rectangle 66"/>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68" name="Oval 67"/>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Oval 68"/>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1" name="Group 70"/>
          <p:cNvGrpSpPr/>
          <p:nvPr/>
        </p:nvGrpSpPr>
        <p:grpSpPr>
          <a:xfrm>
            <a:off x="6492869" y="6080171"/>
            <a:ext cx="738896" cy="401392"/>
            <a:chOff x="4890879" y="1405559"/>
            <a:chExt cx="738896" cy="401392"/>
          </a:xfrm>
        </p:grpSpPr>
        <p:sp>
          <p:nvSpPr>
            <p:cNvPr id="72" name="Rounded Rectangle 71"/>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73" name="Oval 72"/>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Oval 73"/>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5" name="TextBox 74"/>
          <p:cNvSpPr txBox="1"/>
          <p:nvPr/>
        </p:nvSpPr>
        <p:spPr>
          <a:xfrm>
            <a:off x="6149505" y="6071451"/>
            <a:ext cx="377180" cy="369332"/>
          </a:xfrm>
          <a:prstGeom prst="rect">
            <a:avLst/>
          </a:prstGeom>
          <a:noFill/>
        </p:spPr>
        <p:txBody>
          <a:bodyPr wrap="none" rtlCol="0">
            <a:spAutoFit/>
          </a:bodyPr>
          <a:lstStyle/>
          <a:p>
            <a:r>
              <a:rPr lang="mr-IN"/>
              <a:t>…</a:t>
            </a:r>
            <a:endParaRPr lang="en-US" dirty="0"/>
          </a:p>
        </p:txBody>
      </p:sp>
      <p:sp>
        <p:nvSpPr>
          <p:cNvPr id="77" name="TextBox 76"/>
          <p:cNvSpPr txBox="1"/>
          <p:nvPr/>
        </p:nvSpPr>
        <p:spPr>
          <a:xfrm>
            <a:off x="5828877" y="6486510"/>
            <a:ext cx="948021" cy="276999"/>
          </a:xfrm>
          <a:prstGeom prst="rect">
            <a:avLst/>
          </a:prstGeom>
          <a:noFill/>
        </p:spPr>
        <p:txBody>
          <a:bodyPr wrap="none" rtlCol="0">
            <a:spAutoFit/>
          </a:bodyPr>
          <a:lstStyle/>
          <a:p>
            <a:r>
              <a:rPr lang="en-US" sz="1200" b="1" dirty="0"/>
              <a:t>LDC Vectors</a:t>
            </a:r>
          </a:p>
        </p:txBody>
      </p:sp>
      <p:grpSp>
        <p:nvGrpSpPr>
          <p:cNvPr id="23" name="Group 22"/>
          <p:cNvGrpSpPr/>
          <p:nvPr/>
        </p:nvGrpSpPr>
        <p:grpSpPr>
          <a:xfrm>
            <a:off x="7420853" y="5768879"/>
            <a:ext cx="2095697" cy="703052"/>
            <a:chOff x="8863914" y="5479757"/>
            <a:chExt cx="2095697" cy="703052"/>
          </a:xfrm>
        </p:grpSpPr>
        <p:cxnSp>
          <p:nvCxnSpPr>
            <p:cNvPr id="88" name="Straight Arrow Connector 87"/>
            <p:cNvCxnSpPr>
              <a:cxnSpLocks/>
            </p:cNvCxnSpPr>
            <p:nvPr/>
          </p:nvCxnSpPr>
          <p:spPr>
            <a:xfrm flipV="1">
              <a:off x="9197090" y="5488042"/>
              <a:ext cx="596918" cy="2738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cxnSpLocks/>
            </p:cNvCxnSpPr>
            <p:nvPr/>
          </p:nvCxnSpPr>
          <p:spPr>
            <a:xfrm flipH="1" flipV="1">
              <a:off x="9880883" y="5479757"/>
              <a:ext cx="709280" cy="2738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8863914" y="5781417"/>
              <a:ext cx="738896" cy="401392"/>
              <a:chOff x="4890879" y="1405559"/>
              <a:chExt cx="738896" cy="401392"/>
            </a:xfrm>
          </p:grpSpPr>
          <p:sp>
            <p:nvSpPr>
              <p:cNvPr id="99" name="Rounded Rectangle 98"/>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00" name="Oval 99"/>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Oval 100"/>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2" name="Group 101"/>
            <p:cNvGrpSpPr/>
            <p:nvPr/>
          </p:nvGrpSpPr>
          <p:grpSpPr>
            <a:xfrm>
              <a:off x="10220715" y="5762092"/>
              <a:ext cx="738896" cy="401392"/>
              <a:chOff x="4890879" y="1405559"/>
              <a:chExt cx="738896" cy="401392"/>
            </a:xfrm>
          </p:grpSpPr>
          <p:sp>
            <p:nvSpPr>
              <p:cNvPr id="103" name="Rounded Rectangle 102"/>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04" name="Oval 103"/>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Oval 104"/>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83" name="Group 82"/>
          <p:cNvGrpSpPr/>
          <p:nvPr/>
        </p:nvGrpSpPr>
        <p:grpSpPr>
          <a:xfrm>
            <a:off x="8477210" y="3951004"/>
            <a:ext cx="1092031" cy="1017223"/>
            <a:chOff x="10012554" y="1798537"/>
            <a:chExt cx="1176867" cy="1100667"/>
          </a:xfrm>
        </p:grpSpPr>
        <p:sp>
          <p:nvSpPr>
            <p:cNvPr id="122" name="Rounded Rectangle 121"/>
            <p:cNvSpPr/>
            <p:nvPr/>
          </p:nvSpPr>
          <p:spPr>
            <a:xfrm>
              <a:off x="10012554" y="1798537"/>
              <a:ext cx="1176867" cy="1100667"/>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233989" y="1920334"/>
              <a:ext cx="733999" cy="835929"/>
              <a:chOff x="9595213" y="4624816"/>
              <a:chExt cx="733999" cy="835929"/>
            </a:xfrm>
          </p:grpSpPr>
          <p:grpSp>
            <p:nvGrpSpPr>
              <p:cNvPr id="112" name="Group 111"/>
              <p:cNvGrpSpPr/>
              <p:nvPr/>
            </p:nvGrpSpPr>
            <p:grpSpPr>
              <a:xfrm>
                <a:off x="9757873" y="4624816"/>
                <a:ext cx="571339" cy="609600"/>
                <a:chOff x="7078466" y="5198909"/>
                <a:chExt cx="571339" cy="609600"/>
              </a:xfrm>
              <a:solidFill>
                <a:schemeClr val="bg1"/>
              </a:solidFill>
            </p:grpSpPr>
            <p:sp>
              <p:nvSpPr>
                <p:cNvPr id="113" name="Rectangle 112"/>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7078466" y="5213871"/>
                  <a:ext cx="571339" cy="594638"/>
                </a:xfrm>
                <a:prstGeom prst="line">
                  <a:avLst/>
                </a:prstGeom>
                <a:grpFill/>
                <a:ln w="57150">
                  <a:prstDash val="sysDot"/>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9676543" y="4731260"/>
                <a:ext cx="571339" cy="609600"/>
                <a:chOff x="7078466" y="5198909"/>
                <a:chExt cx="571339" cy="609600"/>
              </a:xfrm>
              <a:solidFill>
                <a:schemeClr val="bg1"/>
              </a:solidFill>
            </p:grpSpPr>
            <p:sp>
              <p:nvSpPr>
                <p:cNvPr id="110" name="Rectangle 109"/>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7078466" y="5213871"/>
                  <a:ext cx="571339" cy="594638"/>
                </a:xfrm>
                <a:prstGeom prst="line">
                  <a:avLst/>
                </a:prstGeom>
                <a:grpFill/>
                <a:ln w="57150">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595213" y="4851145"/>
                <a:ext cx="571339" cy="609600"/>
                <a:chOff x="7078466" y="5198909"/>
                <a:chExt cx="571339" cy="609600"/>
              </a:xfrm>
              <a:solidFill>
                <a:schemeClr val="bg1"/>
              </a:solidFill>
            </p:grpSpPr>
            <p:sp>
              <p:nvSpPr>
                <p:cNvPr id="90" name="Rectangle 89"/>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7078466" y="5213871"/>
                  <a:ext cx="571339" cy="594638"/>
                </a:xfrm>
                <a:prstGeom prst="line">
                  <a:avLst/>
                </a:prstGeom>
                <a:grpFill/>
                <a:ln w="63500">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135" name="Straight Arrow Connector 134"/>
          <p:cNvCxnSpPr>
            <a:cxnSpLocks/>
          </p:cNvCxnSpPr>
          <p:nvPr/>
        </p:nvCxnSpPr>
        <p:spPr>
          <a:xfrm flipH="1" flipV="1">
            <a:off x="3344097" y="4673600"/>
            <a:ext cx="28443" cy="5252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cxnSpLocks/>
          </p:cNvCxnSpPr>
          <p:nvPr/>
        </p:nvCxnSpPr>
        <p:spPr>
          <a:xfrm flipV="1">
            <a:off x="3925923" y="4773185"/>
            <a:ext cx="349076" cy="42567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cxnSpLocks/>
            <a:stCxn id="67" idx="0"/>
          </p:cNvCxnSpPr>
          <p:nvPr/>
        </p:nvCxnSpPr>
        <p:spPr>
          <a:xfrm flipV="1">
            <a:off x="5795304" y="4673602"/>
            <a:ext cx="0" cy="140657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cxnSpLocks/>
          </p:cNvCxnSpPr>
          <p:nvPr/>
        </p:nvCxnSpPr>
        <p:spPr>
          <a:xfrm flipH="1" flipV="1">
            <a:off x="6756285" y="4673600"/>
            <a:ext cx="10799" cy="13710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flipV="1">
            <a:off x="7923553" y="4654425"/>
            <a:ext cx="424227" cy="5094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p:cNvSpPr/>
          <p:nvPr/>
        </p:nvSpPr>
        <p:spPr>
          <a:xfrm>
            <a:off x="3284161" y="5298262"/>
            <a:ext cx="751059" cy="50162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344098" y="5282151"/>
            <a:ext cx="595035" cy="523220"/>
          </a:xfrm>
          <a:prstGeom prst="rect">
            <a:avLst/>
          </a:prstGeom>
          <a:noFill/>
        </p:spPr>
        <p:txBody>
          <a:bodyPr wrap="none" rtlCol="0">
            <a:spAutoFit/>
          </a:bodyPr>
          <a:lstStyle/>
          <a:p>
            <a:r>
              <a:rPr lang="en-US" sz="1400" b="1" dirty="0"/>
              <a:t>RBF </a:t>
            </a:r>
          </a:p>
          <a:p>
            <a:r>
              <a:rPr lang="en-US" sz="1400" b="1" dirty="0"/>
              <a:t>Layer</a:t>
            </a:r>
          </a:p>
        </p:txBody>
      </p:sp>
      <p:sp>
        <p:nvSpPr>
          <p:cNvPr id="134" name="Rounded Rectangle 133"/>
          <p:cNvSpPr/>
          <p:nvPr/>
        </p:nvSpPr>
        <p:spPr>
          <a:xfrm>
            <a:off x="8073310" y="5236271"/>
            <a:ext cx="764263" cy="532484"/>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073309" y="5206628"/>
            <a:ext cx="736483" cy="523220"/>
          </a:xfrm>
          <a:prstGeom prst="rect">
            <a:avLst/>
          </a:prstGeom>
          <a:noFill/>
        </p:spPr>
        <p:txBody>
          <a:bodyPr wrap="square" rtlCol="0">
            <a:spAutoFit/>
          </a:bodyPr>
          <a:lstStyle/>
          <a:p>
            <a:r>
              <a:rPr lang="en-US" sz="1400" b="1" dirty="0"/>
              <a:t>MPCM</a:t>
            </a:r>
          </a:p>
          <a:p>
            <a:r>
              <a:rPr lang="en-US" sz="1400" b="1" dirty="0"/>
              <a:t>Layer</a:t>
            </a:r>
          </a:p>
        </p:txBody>
      </p:sp>
      <p:grpSp>
        <p:nvGrpSpPr>
          <p:cNvPr id="137" name="Group 136"/>
          <p:cNvGrpSpPr/>
          <p:nvPr/>
        </p:nvGrpSpPr>
        <p:grpSpPr>
          <a:xfrm>
            <a:off x="2959126" y="2595603"/>
            <a:ext cx="5647052" cy="2008523"/>
            <a:chOff x="3145234" y="909181"/>
            <a:chExt cx="5647052" cy="2008523"/>
          </a:xfrm>
        </p:grpSpPr>
        <mc:AlternateContent xmlns:mc="http://schemas.openxmlformats.org/markup-compatibility/2006" xmlns:a14="http://schemas.microsoft.com/office/drawing/2010/main">
          <mc:Choice Requires="a14">
            <p:sp>
              <p:nvSpPr>
                <p:cNvPr id="126" name="TextBox 125"/>
                <p:cNvSpPr txBox="1"/>
                <p:nvPr/>
              </p:nvSpPr>
              <p:spPr>
                <a:xfrm>
                  <a:off x="3145234" y="1544335"/>
                  <a:ext cx="5647052" cy="369332"/>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b="1" i="1" dirty="0" smtClean="0">
                            <a:latin typeface="Cambria Math" charset="0"/>
                          </a:rPr>
                          <m:t>𝑺𝒐𝒇𝒕𝒎𝒂𝒙</m:t>
                        </m:r>
                        <m:r>
                          <a:rPr lang="en-US" sz="2000" b="1" i="1" dirty="0" smtClean="0">
                            <a:latin typeface="Cambria Math" charset="0"/>
                          </a:rPr>
                          <m:t>(</m:t>
                        </m:r>
                        <m:sSub>
                          <m:sSubPr>
                            <m:ctrlPr>
                              <a:rPr lang="en-US" sz="2000" b="1" i="1" dirty="0" smtClean="0">
                                <a:latin typeface="Cambria Math" panose="02040503050406030204" pitchFamily="18" charset="0"/>
                              </a:rPr>
                            </m:ctrlPr>
                          </m:sSubPr>
                          <m:e>
                            <m:r>
                              <a:rPr lang="en-US" sz="2000" b="1" i="1" dirty="0" smtClean="0">
                                <a:latin typeface="Cambria Math" charset="0"/>
                              </a:rPr>
                              <m:t>𝑾</m:t>
                            </m:r>
                          </m:e>
                          <m:sub>
                            <m:r>
                              <a:rPr lang="en-US" sz="2000" b="1" i="1" dirty="0" smtClean="0">
                                <a:latin typeface="Cambria Math" charset="0"/>
                              </a:rPr>
                              <m:t>𝟎</m:t>
                            </m:r>
                          </m:sub>
                        </m:sSub>
                        <m:r>
                          <a:rPr lang="en-US" sz="2000" b="1" i="1" dirty="0" smtClean="0">
                            <a:latin typeface="Cambria Math" charset="0"/>
                          </a:rPr>
                          <m:t>𝒉</m:t>
                        </m:r>
                        <m:r>
                          <a:rPr lang="en-US" sz="2000" b="1" i="1" dirty="0" smtClean="0">
                            <a:latin typeface="Cambria Math" charset="0"/>
                          </a:rPr>
                          <m:t>+ </m:t>
                        </m:r>
                        <m:sSub>
                          <m:sSubPr>
                            <m:ctrlPr>
                              <a:rPr lang="en-US" sz="2000" b="1" i="1" dirty="0" smtClean="0">
                                <a:latin typeface="Cambria Math" panose="02040503050406030204" pitchFamily="18" charset="0"/>
                              </a:rPr>
                            </m:ctrlPr>
                          </m:sSubPr>
                          <m:e>
                            <m:r>
                              <a:rPr lang="en-US" sz="2000" b="1" i="1" dirty="0" smtClean="0">
                                <a:latin typeface="Cambria Math" charset="0"/>
                              </a:rPr>
                              <m:t>𝒃</m:t>
                            </m:r>
                          </m:e>
                          <m:sub>
                            <m:r>
                              <a:rPr lang="en-US" sz="2000" b="1" i="1" dirty="0" smtClean="0">
                                <a:latin typeface="Cambria Math" charset="0"/>
                              </a:rPr>
                              <m:t>𝟎</m:t>
                            </m:r>
                          </m:sub>
                        </m:sSub>
                        <m:r>
                          <a:rPr lang="en-US" sz="2000" b="1" i="0" dirty="0" smtClean="0">
                            <a:latin typeface="Cambria Math" charset="0"/>
                          </a:rPr>
                          <m:t>)</m:t>
                        </m:r>
                      </m:oMath>
                    </m:oMathPara>
                  </a14:m>
                  <a:endParaRPr lang="en-US" sz="2000" b="1" dirty="0"/>
                </a:p>
              </p:txBody>
            </p:sp>
          </mc:Choice>
          <mc:Fallback xmlns="">
            <p:sp>
              <p:nvSpPr>
                <p:cNvPr id="126" name="TextBox 125"/>
                <p:cNvSpPr txBox="1">
                  <a:spLocks noRot="1" noChangeAspect="1" noMove="1" noResize="1" noEditPoints="1" noAdjustHandles="1" noChangeArrowheads="1" noChangeShapeType="1" noTextEdit="1"/>
                </p:cNvSpPr>
                <p:nvPr/>
              </p:nvSpPr>
              <p:spPr>
                <a:xfrm>
                  <a:off x="3145234" y="1544335"/>
                  <a:ext cx="5647052" cy="400110"/>
                </a:xfrm>
                <a:prstGeom prst="rect">
                  <a:avLst/>
                </a:prstGeom>
                <a:blipFill rotWithShape="0">
                  <a:blip r:embed="rId3"/>
                  <a:stretch>
                    <a:fillRect t="-94118" b="-119118"/>
                  </a:stretch>
                </a:blipFill>
                <a:ln>
                  <a:solidFill>
                    <a:schemeClr val="tx1"/>
                  </a:solidFill>
                </a:ln>
              </p:spPr>
              <p:txBody>
                <a:bodyPr/>
                <a:lstStyle/>
                <a:p>
                  <a:r>
                    <a:rPr lang="en-US">
                      <a:noFill/>
                    </a:rPr>
                    <a:t> </a:t>
                  </a:r>
                </a:p>
              </p:txBody>
            </p:sp>
          </mc:Fallback>
        </mc:AlternateContent>
        <p:cxnSp>
          <p:nvCxnSpPr>
            <p:cNvPr id="127" name="Straight Arrow Connector 126"/>
            <p:cNvCxnSpPr/>
            <p:nvPr/>
          </p:nvCxnSpPr>
          <p:spPr>
            <a:xfrm flipV="1">
              <a:off x="5635367" y="909181"/>
              <a:ext cx="0" cy="607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5626651" y="1920480"/>
              <a:ext cx="0" cy="607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Box 129"/>
                <p:cNvSpPr txBox="1"/>
                <p:nvPr/>
              </p:nvSpPr>
              <p:spPr>
                <a:xfrm>
                  <a:off x="3305598" y="2548372"/>
                  <a:ext cx="4980500" cy="369332"/>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b="1" i="1" smtClean="0">
                            <a:latin typeface="Cambria Math" charset="0"/>
                            <a:ea typeface="Cambria Math" charset="0"/>
                            <a:cs typeface="Cambria Math" charset="0"/>
                          </a:rPr>
                          <m:t>𝒉</m:t>
                        </m:r>
                        <m:r>
                          <a:rPr lang="en-US" sz="2000" b="1" i="1" smtClean="0">
                            <a:latin typeface="Cambria Math" charset="0"/>
                            <a:ea typeface="Cambria Math" charset="0"/>
                            <a:cs typeface="Cambria Math" charset="0"/>
                          </a:rPr>
                          <m:t>=</m:t>
                        </m:r>
                        <m:r>
                          <a:rPr lang="en-US" sz="2000" b="1" i="1" smtClean="0">
                            <a:latin typeface="Cambria Math" charset="0"/>
                            <a:ea typeface="Cambria Math" charset="0"/>
                            <a:cs typeface="Cambria Math" charset="0"/>
                          </a:rPr>
                          <m:t>𝝈</m:t>
                        </m:r>
                        <m:r>
                          <a:rPr lang="en-US" sz="2000" b="1" i="1" smtClean="0">
                            <a:latin typeface="Cambria Math" charset="0"/>
                            <a:ea typeface="Cambria Math" charset="0"/>
                            <a:cs typeface="Cambria Math" charset="0"/>
                          </a:rPr>
                          <m:t>(</m:t>
                        </m:r>
                        <m:sSub>
                          <m:sSubPr>
                            <m:ctrlPr>
                              <a:rPr lang="en-US" sz="2000" b="1" i="1" smtClean="0">
                                <a:latin typeface="Cambria Math" panose="02040503050406030204" pitchFamily="18" charset="0"/>
                                <a:ea typeface="Cambria Math" charset="0"/>
                                <a:cs typeface="Cambria Math" charset="0"/>
                              </a:rPr>
                            </m:ctrlPr>
                          </m:sSubPr>
                          <m:e>
                            <m:r>
                              <a:rPr lang="en-US" sz="2000" b="1" i="1" smtClean="0">
                                <a:latin typeface="Cambria Math" charset="0"/>
                                <a:ea typeface="Cambria Math" charset="0"/>
                                <a:cs typeface="Cambria Math" charset="0"/>
                              </a:rPr>
                              <m:t>𝑾</m:t>
                            </m:r>
                          </m:e>
                          <m:sub>
                            <m:r>
                              <a:rPr lang="en-US" sz="2000" b="1" i="1" smtClean="0">
                                <a:latin typeface="Cambria Math" charset="0"/>
                                <a:ea typeface="Cambria Math" charset="0"/>
                                <a:cs typeface="Cambria Math" charset="0"/>
                              </a:rPr>
                              <m:t>𝒉</m:t>
                            </m:r>
                          </m:sub>
                        </m:sSub>
                        <m:r>
                          <a:rPr lang="en-US" sz="2000" b="1" i="1" smtClean="0">
                            <a:latin typeface="Cambria Math" charset="0"/>
                            <a:ea typeface="Cambria Math" charset="0"/>
                            <a:cs typeface="Cambria Math" charset="0"/>
                          </a:rPr>
                          <m:t>𝑺</m:t>
                        </m:r>
                        <m:r>
                          <a:rPr lang="en-US" sz="2000" b="1" i="1" smtClean="0">
                            <a:latin typeface="Cambria Math" charset="0"/>
                            <a:ea typeface="Cambria Math" charset="0"/>
                            <a:cs typeface="Cambria Math" charset="0"/>
                          </a:rPr>
                          <m:t>+</m:t>
                        </m:r>
                        <m:sSub>
                          <m:sSubPr>
                            <m:ctrlPr>
                              <a:rPr lang="en-US" sz="2000" b="1" i="1" smtClean="0">
                                <a:latin typeface="Cambria Math" panose="02040503050406030204" pitchFamily="18" charset="0"/>
                                <a:ea typeface="Cambria Math" charset="0"/>
                                <a:cs typeface="Cambria Math" charset="0"/>
                              </a:rPr>
                            </m:ctrlPr>
                          </m:sSubPr>
                          <m:e>
                            <m:r>
                              <a:rPr lang="en-US" sz="2000" b="1" i="1" smtClean="0">
                                <a:latin typeface="Cambria Math" charset="0"/>
                                <a:ea typeface="Cambria Math" charset="0"/>
                                <a:cs typeface="Cambria Math" charset="0"/>
                              </a:rPr>
                              <m:t>𝒃</m:t>
                            </m:r>
                          </m:e>
                          <m:sub>
                            <m:r>
                              <a:rPr lang="en-US" sz="2000" b="1" i="1" smtClean="0">
                                <a:latin typeface="Cambria Math" charset="0"/>
                                <a:ea typeface="Cambria Math" charset="0"/>
                                <a:cs typeface="Cambria Math" charset="0"/>
                              </a:rPr>
                              <m:t>𝒉</m:t>
                            </m:r>
                          </m:sub>
                        </m:sSub>
                        <m:r>
                          <a:rPr lang="en-US" sz="2000" b="1" i="1" smtClean="0">
                            <a:latin typeface="Cambria Math" charset="0"/>
                            <a:ea typeface="Cambria Math" charset="0"/>
                            <a:cs typeface="Cambria Math" charset="0"/>
                          </a:rPr>
                          <m:t>)</m:t>
                        </m:r>
                      </m:oMath>
                    </m:oMathPara>
                  </a14:m>
                  <a:endParaRPr lang="en-US" sz="2000" b="1" dirty="0"/>
                </a:p>
              </p:txBody>
            </p:sp>
          </mc:Choice>
          <mc:Fallback xmlns="">
            <p:sp>
              <p:nvSpPr>
                <p:cNvPr id="130" name="TextBox 129"/>
                <p:cNvSpPr txBox="1">
                  <a:spLocks noRot="1" noChangeAspect="1" noMove="1" noResize="1" noEditPoints="1" noAdjustHandles="1" noChangeArrowheads="1" noChangeShapeType="1" noTextEdit="1"/>
                </p:cNvSpPr>
                <p:nvPr/>
              </p:nvSpPr>
              <p:spPr>
                <a:xfrm>
                  <a:off x="3305598" y="2548372"/>
                  <a:ext cx="4980500" cy="400110"/>
                </a:xfrm>
                <a:prstGeom prst="rect">
                  <a:avLst/>
                </a:prstGeom>
                <a:blipFill rotWithShape="0">
                  <a:blip r:embed="rId4"/>
                  <a:stretch>
                    <a:fillRect b="-13433"/>
                  </a:stretch>
                </a:blipFill>
                <a:ln>
                  <a:solidFill>
                    <a:schemeClr val="tx1"/>
                  </a:solidFill>
                </a:ln>
              </p:spPr>
              <p:txBody>
                <a:bodyPr/>
                <a:lstStyle/>
                <a:p>
                  <a:r>
                    <a:rPr lang="en-US">
                      <a:noFill/>
                    </a:rPr>
                    <a:t> </a:t>
                  </a:r>
                </a:p>
              </p:txBody>
            </p:sp>
          </mc:Fallback>
        </mc:AlternateContent>
      </p:grpSp>
      <p:sp>
        <p:nvSpPr>
          <p:cNvPr id="149" name="TextBox 148"/>
          <p:cNvSpPr txBox="1"/>
          <p:nvPr/>
        </p:nvSpPr>
        <p:spPr>
          <a:xfrm>
            <a:off x="3493448" y="4795875"/>
            <a:ext cx="377180" cy="369332"/>
          </a:xfrm>
          <a:prstGeom prst="rect">
            <a:avLst/>
          </a:prstGeom>
          <a:noFill/>
        </p:spPr>
        <p:txBody>
          <a:bodyPr wrap="none" rtlCol="0">
            <a:spAutoFit/>
          </a:bodyPr>
          <a:lstStyle/>
          <a:p>
            <a:r>
              <a:rPr lang="mr-IN"/>
              <a:t>…</a:t>
            </a:r>
            <a:endParaRPr lang="en-US" dirty="0"/>
          </a:p>
        </p:txBody>
      </p:sp>
      <p:cxnSp>
        <p:nvCxnSpPr>
          <p:cNvPr id="79" name="Straight Connector 78"/>
          <p:cNvCxnSpPr/>
          <p:nvPr/>
        </p:nvCxnSpPr>
        <p:spPr>
          <a:xfrm>
            <a:off x="3002745" y="4029712"/>
            <a:ext cx="961923" cy="1268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837975" y="5131044"/>
            <a:ext cx="1454444" cy="650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8056217" y="4042398"/>
            <a:ext cx="420993" cy="1245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8844795" y="4903579"/>
            <a:ext cx="701380" cy="824253"/>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383978" y="6495102"/>
            <a:ext cx="825867" cy="276999"/>
          </a:xfrm>
          <a:prstGeom prst="rect">
            <a:avLst/>
          </a:prstGeom>
          <a:noFill/>
        </p:spPr>
        <p:txBody>
          <a:bodyPr wrap="none" rtlCol="0">
            <a:spAutoFit/>
          </a:bodyPr>
          <a:lstStyle/>
          <a:p>
            <a:r>
              <a:rPr lang="en-US" sz="1200" b="1" dirty="0"/>
              <a:t>Query </a:t>
            </a:r>
            <a:r>
              <a:rPr lang="en-US" sz="1200" b="1" dirty="0" err="1"/>
              <a:t>Ctx</a:t>
            </a:r>
            <a:endParaRPr lang="en-US" sz="1200" b="1" dirty="0"/>
          </a:p>
        </p:txBody>
      </p:sp>
      <p:sp>
        <p:nvSpPr>
          <p:cNvPr id="152" name="TextBox 151"/>
          <p:cNvSpPr txBox="1"/>
          <p:nvPr/>
        </p:nvSpPr>
        <p:spPr>
          <a:xfrm>
            <a:off x="8758150" y="6501672"/>
            <a:ext cx="723275" cy="276999"/>
          </a:xfrm>
          <a:prstGeom prst="rect">
            <a:avLst/>
          </a:prstGeom>
          <a:noFill/>
        </p:spPr>
        <p:txBody>
          <a:bodyPr wrap="none" rtlCol="0">
            <a:spAutoFit/>
          </a:bodyPr>
          <a:lstStyle/>
          <a:p>
            <a:r>
              <a:rPr lang="en-US" sz="1200" b="1" dirty="0"/>
              <a:t>Wiki </a:t>
            </a:r>
            <a:r>
              <a:rPr lang="en-US" sz="1200" b="1" dirty="0" err="1"/>
              <a:t>Ctx</a:t>
            </a:r>
            <a:endParaRPr lang="en-US" sz="1200" b="1" dirty="0"/>
          </a:p>
        </p:txBody>
      </p:sp>
      <p:grpSp>
        <p:nvGrpSpPr>
          <p:cNvPr id="96" name="Group 95"/>
          <p:cNvGrpSpPr/>
          <p:nvPr/>
        </p:nvGrpSpPr>
        <p:grpSpPr>
          <a:xfrm>
            <a:off x="4490363" y="1611168"/>
            <a:ext cx="2115633" cy="1015663"/>
            <a:chOff x="4714657" y="1348897"/>
            <a:chExt cx="2115632" cy="1015663"/>
          </a:xfrm>
        </p:grpSpPr>
        <p:sp>
          <p:nvSpPr>
            <p:cNvPr id="95" name="TextBox 94"/>
            <p:cNvSpPr txBox="1"/>
            <p:nvPr/>
          </p:nvSpPr>
          <p:spPr>
            <a:xfrm>
              <a:off x="4714657" y="1348897"/>
              <a:ext cx="966931" cy="1015663"/>
            </a:xfrm>
            <a:prstGeom prst="rect">
              <a:avLst/>
            </a:prstGeom>
            <a:solidFill>
              <a:schemeClr val="bg1"/>
            </a:solidFill>
            <a:ln>
              <a:solidFill>
                <a:schemeClr val="tx1"/>
              </a:solidFill>
            </a:ln>
          </p:spPr>
          <p:txBody>
            <a:bodyPr wrap="none" rtlCol="0">
              <a:spAutoFit/>
            </a:bodyPr>
            <a:lstStyle/>
            <a:p>
              <a:r>
                <a:rPr lang="en-US" sz="2000" b="1" dirty="0"/>
                <a:t>Correct</a:t>
              </a:r>
            </a:p>
            <a:p>
              <a:r>
                <a:rPr lang="en-US" sz="2000" b="1" dirty="0"/>
                <a:t>    Link</a:t>
              </a:r>
            </a:p>
            <a:p>
              <a:r>
                <a:rPr lang="en-US" sz="2000" b="1" dirty="0"/>
                <a:t>   (C=1)</a:t>
              </a:r>
            </a:p>
          </p:txBody>
        </p:sp>
        <p:sp>
          <p:nvSpPr>
            <p:cNvPr id="153" name="TextBox 152"/>
            <p:cNvSpPr txBox="1"/>
            <p:nvPr/>
          </p:nvSpPr>
          <p:spPr>
            <a:xfrm>
              <a:off x="5683821" y="1348897"/>
              <a:ext cx="1146468" cy="1015663"/>
            </a:xfrm>
            <a:prstGeom prst="rect">
              <a:avLst/>
            </a:prstGeom>
            <a:solidFill>
              <a:schemeClr val="bg1"/>
            </a:solidFill>
            <a:ln>
              <a:solidFill>
                <a:schemeClr val="tx1"/>
              </a:solidFill>
            </a:ln>
          </p:spPr>
          <p:txBody>
            <a:bodyPr wrap="none" rtlCol="0">
              <a:spAutoFit/>
            </a:bodyPr>
            <a:lstStyle/>
            <a:p>
              <a:r>
                <a:rPr lang="en-US" sz="2000" b="1" dirty="0"/>
                <a:t>Incorrect</a:t>
              </a:r>
            </a:p>
            <a:p>
              <a:r>
                <a:rPr lang="en-US" sz="2000" b="1" dirty="0"/>
                <a:t>    Link</a:t>
              </a:r>
            </a:p>
            <a:p>
              <a:r>
                <a:rPr lang="en-US" sz="2000" b="1" dirty="0"/>
                <a:t>   (C=0)</a:t>
              </a:r>
            </a:p>
          </p:txBody>
        </p:sp>
      </p:grpSp>
      <p:sp>
        <p:nvSpPr>
          <p:cNvPr id="97" name="Title 1"/>
          <p:cNvSpPr>
            <a:spLocks noGrp="1"/>
          </p:cNvSpPr>
          <p:nvPr>
            <p:ph type="title"/>
          </p:nvPr>
        </p:nvSpPr>
        <p:spPr>
          <a:xfrm>
            <a:off x="275104" y="141569"/>
            <a:ext cx="11358283" cy="615517"/>
          </a:xfrm>
        </p:spPr>
        <p:txBody>
          <a:bodyPr>
            <a:normAutofit fontScale="90000"/>
          </a:bodyPr>
          <a:lstStyle/>
          <a:p>
            <a:r>
              <a:rPr lang="en-US" dirty="0"/>
              <a:t>Zero-shot Cross-lingual Entity Linking (Sil </a:t>
            </a:r>
            <a:r>
              <a:rPr lang="en-US" dirty="0" err="1"/>
              <a:t>et.al</a:t>
            </a:r>
            <a:r>
              <a:rPr lang="en-US" dirty="0"/>
              <a:t>. AAAI18)</a:t>
            </a:r>
          </a:p>
        </p:txBody>
      </p:sp>
      <p:pic>
        <p:nvPicPr>
          <p:cNvPr id="2" name="Picture 1"/>
          <p:cNvPicPr>
            <a:picLocks noChangeAspect="1"/>
          </p:cNvPicPr>
          <p:nvPr/>
        </p:nvPicPr>
        <p:blipFill>
          <a:blip r:embed="rId5"/>
          <a:stretch>
            <a:fillRect/>
          </a:stretch>
        </p:blipFill>
        <p:spPr>
          <a:xfrm>
            <a:off x="4460770" y="3259712"/>
            <a:ext cx="2549628" cy="356262"/>
          </a:xfrm>
          <a:prstGeom prst="rect">
            <a:avLst/>
          </a:prstGeom>
        </p:spPr>
      </p:pic>
      <p:sp>
        <p:nvSpPr>
          <p:cNvPr id="24" name="Slide Number Placeholder 2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122</a:t>
            </a:fld>
            <a:endParaRPr lang="en-US" altLang="zh-TW" dirty="0">
              <a:solidFill>
                <a:prstClr val="black"/>
              </a:solidFill>
            </a:endParaRPr>
          </a:p>
        </p:txBody>
      </p:sp>
    </p:spTree>
    <p:extLst>
      <p:ext uri="{BB962C8B-B14F-4D97-AF65-F5344CB8AC3E}">
        <p14:creationId xmlns:p14="http://schemas.microsoft.com/office/powerpoint/2010/main" val="166438655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33" y="338556"/>
            <a:ext cx="11358283" cy="615517"/>
          </a:xfrm>
        </p:spPr>
        <p:txBody>
          <a:bodyPr>
            <a:normAutofit fontScale="90000"/>
          </a:bodyPr>
          <a:lstStyle/>
          <a:p>
            <a:r>
              <a:rPr lang="en-US" dirty="0"/>
              <a:t>Problem Formulation (English 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0682" y="1133598"/>
                <a:ext cx="12003743" cy="5450082"/>
              </a:xfrm>
            </p:spPr>
            <p:txBody>
              <a:bodyPr>
                <a:normAutofit/>
              </a:bodyPr>
              <a:lstStyle/>
              <a:p>
                <a:r>
                  <a:rPr lang="en-US" b="1" dirty="0">
                    <a:solidFill>
                      <a:srgbClr val="FF0000"/>
                    </a:solidFill>
                  </a:rPr>
                  <a:t>Given</a:t>
                </a:r>
                <a:r>
                  <a:rPr lang="en-US" dirty="0"/>
                  <a:t>: Query mention </a:t>
                </a:r>
                <a14:m>
                  <m:oMath xmlns:m="http://schemas.openxmlformats.org/officeDocument/2006/math">
                    <m:r>
                      <a:rPr lang="en-US" i="1" dirty="0">
                        <a:latin typeface="Cambria Math" charset="0"/>
                      </a:rPr>
                      <m:t>𝑚</m:t>
                    </m:r>
                    <m:r>
                      <a:rPr lang="en-US" i="1" dirty="0">
                        <a:latin typeface="Cambria Math" charset="0"/>
                      </a:rPr>
                      <m:t> </m:t>
                    </m:r>
                  </m:oMath>
                </a14:m>
                <a:r>
                  <a:rPr lang="en-US" dirty="0"/>
                  <a:t>and a document </a:t>
                </a:r>
                <a14:m>
                  <m:oMath xmlns:m="http://schemas.openxmlformats.org/officeDocument/2006/math">
                    <m:r>
                      <a:rPr lang="en-US" i="1" dirty="0" smtClean="0">
                        <a:latin typeface="Cambria Math" charset="0"/>
                      </a:rPr>
                      <m:t>𝐷</m:t>
                    </m:r>
                    <m:r>
                      <a:rPr lang="en-US" b="0" i="0" dirty="0" smtClean="0">
                        <a:latin typeface="Cambria Math" charset="0"/>
                      </a:rPr>
                      <m:t> </m:t>
                    </m:r>
                    <m:r>
                      <a:rPr lang="en-US" b="0"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𝑒𝑛</m:t>
                    </m:r>
                    <m:r>
                      <a:rPr lang="en-US" b="0" i="0" dirty="0" smtClean="0">
                        <a:latin typeface="Cambria Math" charset="0"/>
                      </a:rPr>
                      <m:t> </m:t>
                    </m:r>
                  </m:oMath>
                </a14:m>
                <a:r>
                  <a:rPr lang="en-US" dirty="0"/>
                  <a:t>and Wikipedia </a:t>
                </a:r>
                <a:r>
                  <a:rPr lang="en-US" i="1" dirty="0" err="1">
                    <a:latin typeface="Times" charset="0"/>
                    <a:ea typeface="Times" charset="0"/>
                    <a:cs typeface="Times" charset="0"/>
                  </a:rPr>
                  <a:t>KB</a:t>
                </a:r>
                <a:r>
                  <a:rPr lang="en-US" i="1" baseline="-25000" dirty="0" err="1">
                    <a:latin typeface="Times" charset="0"/>
                    <a:ea typeface="Times" charset="0"/>
                    <a:cs typeface="Times" charset="0"/>
                  </a:rPr>
                  <a:t>en</a:t>
                </a:r>
                <a:endParaRPr lang="en-US" i="1" baseline="-25000" dirty="0">
                  <a:latin typeface="Times" charset="0"/>
                  <a:ea typeface="Times" charset="0"/>
                  <a:cs typeface="Times" charset="0"/>
                </a:endParaRPr>
              </a:p>
              <a:p>
                <a:endParaRPr lang="en-US" dirty="0"/>
              </a:p>
              <a:p>
                <a:r>
                  <a:rPr lang="en-US" b="1" dirty="0">
                    <a:solidFill>
                      <a:srgbClr val="FF0000"/>
                    </a:solidFill>
                  </a:rPr>
                  <a:t>Step 1 (Fast Search)</a:t>
                </a:r>
                <a:r>
                  <a:rPr lang="en-US" dirty="0"/>
                  <a:t>: Extract the most likely list of links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𝑙</m:t>
                        </m:r>
                      </m:e>
                      <m:sub>
                        <m:sSub>
                          <m:sSubPr>
                            <m:ctrlPr>
                              <a:rPr lang="en-US" i="1" smtClean="0">
                                <a:latin typeface="Cambria Math" panose="02040503050406030204" pitchFamily="18" charset="0"/>
                              </a:rPr>
                            </m:ctrlPr>
                          </m:sSubPr>
                          <m:e>
                            <m:r>
                              <a:rPr lang="en-US" b="0" i="1" smtClean="0">
                                <a:latin typeface="Cambria Math" charset="0"/>
                              </a:rPr>
                              <m:t>𝑗</m:t>
                            </m:r>
                          </m:e>
                          <m:sub>
                            <m:r>
                              <a:rPr lang="en-US" b="0" i="1" smtClean="0">
                                <a:latin typeface="Cambria Math" charset="0"/>
                              </a:rPr>
                              <m:t>1</m:t>
                            </m:r>
                          </m:sub>
                        </m:sSub>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charset="0"/>
                          </a:rPr>
                          <m:t>𝑙</m:t>
                        </m:r>
                      </m:e>
                      <m:sub>
                        <m:sSub>
                          <m:sSubPr>
                            <m:ctrlPr>
                              <a:rPr lang="en-US" i="1">
                                <a:latin typeface="Cambria Math" panose="02040503050406030204" pitchFamily="18" charset="0"/>
                              </a:rPr>
                            </m:ctrlPr>
                          </m:sSubPr>
                          <m:e>
                            <m:r>
                              <a:rPr lang="en-US" i="1">
                                <a:latin typeface="Cambria Math" charset="0"/>
                              </a:rPr>
                              <m:t>𝑗</m:t>
                            </m:r>
                          </m:e>
                          <m:sub>
                            <m:r>
                              <a:rPr lang="en-US" b="0" i="1" smtClean="0">
                                <a:latin typeface="Cambria Math" charset="0"/>
                              </a:rPr>
                              <m:t>𝑚</m:t>
                            </m:r>
                          </m:sub>
                        </m:sSub>
                      </m:sub>
                    </m:sSub>
                  </m:oMath>
                </a14:m>
                <a:r>
                  <a:rPr lang="en-US" dirty="0"/>
                  <a:t> for </a:t>
                </a:r>
                <a14:m>
                  <m:oMath xmlns:m="http://schemas.openxmlformats.org/officeDocument/2006/math">
                    <m:r>
                      <a:rPr lang="en-US" i="1" dirty="0" smtClean="0">
                        <a:latin typeface="Cambria Math" charset="0"/>
                      </a:rPr>
                      <m:t>𝑚</m:t>
                    </m:r>
                  </m:oMath>
                </a14:m>
                <a:r>
                  <a:rPr lang="en-US" dirty="0"/>
                  <a:t> in </a:t>
                </a:r>
                <a14:m>
                  <m:oMath xmlns:m="http://schemas.openxmlformats.org/officeDocument/2006/math">
                    <m:r>
                      <a:rPr lang="en-US" i="1" dirty="0" smtClean="0">
                        <a:latin typeface="Cambria Math" charset="0"/>
                      </a:rPr>
                      <m:t>𝐷</m:t>
                    </m:r>
                  </m:oMath>
                </a14:m>
                <a:endParaRPr lang="en-US" dirty="0"/>
              </a:p>
              <a:p>
                <a:endParaRPr lang="en-US" dirty="0"/>
              </a:p>
              <a:p>
                <a:endParaRPr lang="en-US" dirty="0"/>
              </a:p>
              <a:p>
                <a:r>
                  <a:rPr lang="en-US" b="1" dirty="0">
                    <a:solidFill>
                      <a:srgbClr val="FF0000"/>
                    </a:solidFill>
                  </a:rPr>
                  <a:t>Step 2 (Ranking)</a:t>
                </a:r>
                <a:r>
                  <a:rPr lang="en-US" dirty="0"/>
                  <a:t>: Estimate: </a:t>
                </a:r>
              </a:p>
              <a:p>
                <a:endParaRPr lang="en-US" dirty="0"/>
              </a:p>
              <a:p>
                <a:endParaRPr lang="en-US" dirty="0"/>
              </a:p>
              <a:p>
                <a:r>
                  <a:rPr lang="en-US" sz="3000" dirty="0"/>
                  <a:t>where “</a:t>
                </a:r>
                <a14:m>
                  <m:oMath xmlns:m="http://schemas.openxmlformats.org/officeDocument/2006/math">
                    <m:r>
                      <a:rPr lang="en-US" sz="3000" i="1" dirty="0" smtClean="0">
                        <a:latin typeface="Cambria Math" charset="0"/>
                      </a:rPr>
                      <m:t>𝐶</m:t>
                    </m:r>
                  </m:oMath>
                </a14:m>
                <a:r>
                  <a:rPr lang="en-US" sz="3000" dirty="0"/>
                  <a:t>” is the consistency measure </a:t>
                </a:r>
                <a:r>
                  <a:rPr lang="en-US" sz="3000" b="1" u="sng" dirty="0"/>
                  <a:t>for matching contexts between</a:t>
                </a:r>
                <a:r>
                  <a:rPr lang="en-US" sz="3000" dirty="0"/>
                  <a:t>:</a:t>
                </a:r>
              </a:p>
              <a:p>
                <a:pPr lvl="1"/>
                <a:r>
                  <a:rPr lang="en-US" dirty="0"/>
                  <a:t>the pair (</a:t>
                </a:r>
                <a14:m>
                  <m:oMath xmlns:m="http://schemas.openxmlformats.org/officeDocument/2006/math">
                    <m:r>
                      <a:rPr lang="en-US" i="1" dirty="0" smtClean="0">
                        <a:latin typeface="Cambria Math" charset="0"/>
                      </a:rPr>
                      <m:t>𝑚</m:t>
                    </m:r>
                    <m:r>
                      <a:rPr lang="en-US" i="1" dirty="0" smtClean="0">
                        <a:latin typeface="Cambria Math" charset="0"/>
                      </a:rPr>
                      <m:t>,</m:t>
                    </m:r>
                    <m:r>
                      <a:rPr lang="en-US" i="1" dirty="0" smtClean="0">
                        <a:latin typeface="Cambria Math" charset="0"/>
                      </a:rPr>
                      <m:t>𝐷</m:t>
                    </m:r>
                  </m:oMath>
                </a14:m>
                <a:r>
                  <a:rPr lang="en-US" dirty="0"/>
                  <a:t>) and a Wikipedia link </a:t>
                </a:r>
                <a14:m>
                  <m:oMath xmlns:m="http://schemas.openxmlformats.org/officeDocument/2006/math">
                    <m:r>
                      <a:rPr lang="en-US" b="0" i="1" dirty="0" smtClean="0">
                        <a:latin typeface="Cambria Math" charset="0"/>
                      </a:rPr>
                      <m:t>𝑙</m:t>
                    </m:r>
                    <m:r>
                      <a:rPr lang="en-US" i="1" baseline="-25000" dirty="0" err="1" smtClean="0">
                        <a:latin typeface="Cambria Math" charset="0"/>
                      </a:rPr>
                      <m:t>𝑗</m:t>
                    </m:r>
                  </m:oMath>
                </a14:m>
                <a:endParaRPr lang="en-US" baseline="-25000" dirty="0"/>
              </a:p>
              <a:p>
                <a:pPr lvl="1"/>
                <a:endParaRPr lang="en-US" baseline="-25000" dirty="0"/>
              </a:p>
              <a:p>
                <a:endParaRPr lang="en-US" dirty="0"/>
              </a:p>
              <a:p>
                <a:pPr lvl="1"/>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0682" y="1133598"/>
                <a:ext cx="12003742" cy="5450082"/>
              </a:xfrm>
              <a:blipFill rotWithShape="0">
                <a:blip r:embed="rId2"/>
                <a:stretch>
                  <a:fillRect l="-1016" t="-8837"/>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123</a:t>
            </a:fld>
            <a:endParaRPr lang="en-US"/>
          </a:p>
        </p:txBody>
      </p:sp>
      <p:pic>
        <p:nvPicPr>
          <p:cNvPr id="6" name="Picture 5"/>
          <p:cNvPicPr>
            <a:picLocks noChangeAspect="1"/>
          </p:cNvPicPr>
          <p:nvPr/>
        </p:nvPicPr>
        <p:blipFill>
          <a:blip r:embed="rId3"/>
          <a:stretch>
            <a:fillRect/>
          </a:stretch>
        </p:blipFill>
        <p:spPr>
          <a:xfrm>
            <a:off x="4155099" y="3273423"/>
            <a:ext cx="5493413" cy="885128"/>
          </a:xfrm>
          <a:prstGeom prst="rect">
            <a:avLst/>
          </a:prstGeom>
        </p:spPr>
      </p:pic>
    </p:spTree>
    <p:extLst>
      <p:ext uri="{BB962C8B-B14F-4D97-AF65-F5344CB8AC3E}">
        <p14:creationId xmlns:p14="http://schemas.microsoft.com/office/powerpoint/2010/main" val="21264651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7" y="338556"/>
            <a:ext cx="11358283" cy="615517"/>
          </a:xfrm>
        </p:spPr>
        <p:txBody>
          <a:bodyPr>
            <a:normAutofit fontScale="90000"/>
          </a:bodyPr>
          <a:lstStyle/>
          <a:p>
            <a:r>
              <a:rPr lang="en-US" dirty="0"/>
              <a:t>Problem Formulation (cross-lingual 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0682" y="1133598"/>
                <a:ext cx="12003743" cy="5450082"/>
              </a:xfrm>
            </p:spPr>
            <p:txBody>
              <a:bodyPr>
                <a:normAutofit/>
              </a:bodyPr>
              <a:lstStyle/>
              <a:p>
                <a:r>
                  <a:rPr lang="en-US" b="1" dirty="0">
                    <a:solidFill>
                      <a:srgbClr val="FF0000"/>
                    </a:solidFill>
                  </a:rPr>
                  <a:t>Given</a:t>
                </a:r>
                <a:r>
                  <a:rPr lang="en-US" dirty="0"/>
                  <a:t>: Query mention </a:t>
                </a:r>
                <a14:m>
                  <m:oMath xmlns:m="http://schemas.openxmlformats.org/officeDocument/2006/math">
                    <m:r>
                      <a:rPr lang="en-US" i="1" dirty="0">
                        <a:latin typeface="Cambria Math" charset="0"/>
                      </a:rPr>
                      <m:t>𝑚</m:t>
                    </m:r>
                    <m:r>
                      <a:rPr lang="en-US" i="1" dirty="0">
                        <a:latin typeface="Cambria Math" charset="0"/>
                      </a:rPr>
                      <m:t> </m:t>
                    </m:r>
                  </m:oMath>
                </a14:m>
                <a:r>
                  <a:rPr lang="en-US" dirty="0"/>
                  <a:t>and a document </a:t>
                </a:r>
                <a14:m>
                  <m:oMath xmlns:m="http://schemas.openxmlformats.org/officeDocument/2006/math">
                    <m:r>
                      <a:rPr lang="en-US" i="1" dirty="0" smtClean="0">
                        <a:latin typeface="Cambria Math" charset="0"/>
                      </a:rPr>
                      <m:t>𝐷</m:t>
                    </m:r>
                    <m:r>
                      <a:rPr lang="en-US" b="0" i="0" dirty="0" smtClean="0">
                        <a:latin typeface="Cambria Math" charset="0"/>
                      </a:rPr>
                      <m:t> </m:t>
                    </m:r>
                    <m:r>
                      <a:rPr lang="en-US" b="0" i="1" dirty="0" smtClean="0">
                        <a:solidFill>
                          <a:srgbClr val="FF0000"/>
                        </a:solidFill>
                        <a:latin typeface="Cambria Math" charset="0"/>
                        <a:ea typeface="Cambria Math" charset="0"/>
                        <a:cs typeface="Cambria Math" charset="0"/>
                      </a:rPr>
                      <m:t>∈</m:t>
                    </m:r>
                    <m:r>
                      <m:rPr>
                        <m:sty m:val="p"/>
                      </m:rPr>
                      <a:rPr lang="en-US" b="0" i="0" dirty="0" smtClean="0">
                        <a:solidFill>
                          <a:srgbClr val="FF0000"/>
                        </a:solidFill>
                        <a:latin typeface="Cambria Math" charset="0"/>
                        <a:ea typeface="Cambria Math" charset="0"/>
                        <a:cs typeface="Cambria Math" charset="0"/>
                      </a:rPr>
                      <m:t>tr</m:t>
                    </m:r>
                    <m:r>
                      <a:rPr lang="en-US" b="0" i="0" dirty="0" smtClean="0">
                        <a:solidFill>
                          <a:srgbClr val="FF0000"/>
                        </a:solidFill>
                        <a:latin typeface="Cambria Math" charset="0"/>
                      </a:rPr>
                      <m:t> </m:t>
                    </m:r>
                  </m:oMath>
                </a14:m>
                <a:r>
                  <a:rPr lang="en-US" dirty="0"/>
                  <a:t>and Wikipedia </a:t>
                </a:r>
                <a:r>
                  <a:rPr lang="en-US" i="1" dirty="0" err="1">
                    <a:latin typeface="Times" charset="0"/>
                    <a:ea typeface="Times" charset="0"/>
                    <a:cs typeface="Times" charset="0"/>
                  </a:rPr>
                  <a:t>KB</a:t>
                </a:r>
                <a:r>
                  <a:rPr lang="en-US" i="1" baseline="-25000" dirty="0" err="1">
                    <a:latin typeface="Times" charset="0"/>
                    <a:ea typeface="Times" charset="0"/>
                    <a:cs typeface="Times" charset="0"/>
                  </a:rPr>
                  <a:t>en</a:t>
                </a:r>
                <a:endParaRPr lang="en-US" i="1" baseline="-25000" dirty="0">
                  <a:latin typeface="Times" charset="0"/>
                  <a:ea typeface="Times" charset="0"/>
                  <a:cs typeface="Times" charset="0"/>
                </a:endParaRPr>
              </a:p>
              <a:p>
                <a:endParaRPr lang="en-US" dirty="0"/>
              </a:p>
              <a:p>
                <a:r>
                  <a:rPr lang="en-US" b="1" dirty="0">
                    <a:solidFill>
                      <a:srgbClr val="FF0000"/>
                    </a:solidFill>
                  </a:rPr>
                  <a:t>Step 1 (Fast Search)</a:t>
                </a:r>
                <a:r>
                  <a:rPr lang="en-US" dirty="0"/>
                  <a:t>: Extract the most likely list of links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𝑙</m:t>
                        </m:r>
                      </m:e>
                      <m:sub>
                        <m:sSub>
                          <m:sSubPr>
                            <m:ctrlPr>
                              <a:rPr lang="en-US" i="1" smtClean="0">
                                <a:latin typeface="Cambria Math" panose="02040503050406030204" pitchFamily="18" charset="0"/>
                              </a:rPr>
                            </m:ctrlPr>
                          </m:sSubPr>
                          <m:e>
                            <m:r>
                              <a:rPr lang="en-US" b="0" i="1" smtClean="0">
                                <a:latin typeface="Cambria Math" charset="0"/>
                              </a:rPr>
                              <m:t>𝑗</m:t>
                            </m:r>
                          </m:e>
                          <m:sub>
                            <m:r>
                              <a:rPr lang="en-US" b="0" i="1" smtClean="0">
                                <a:latin typeface="Cambria Math" charset="0"/>
                              </a:rPr>
                              <m:t>1</m:t>
                            </m:r>
                          </m:sub>
                        </m:sSub>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charset="0"/>
                          </a:rPr>
                          <m:t>𝑙</m:t>
                        </m:r>
                      </m:e>
                      <m:sub>
                        <m:sSub>
                          <m:sSubPr>
                            <m:ctrlPr>
                              <a:rPr lang="en-US" i="1">
                                <a:latin typeface="Cambria Math" panose="02040503050406030204" pitchFamily="18" charset="0"/>
                              </a:rPr>
                            </m:ctrlPr>
                          </m:sSubPr>
                          <m:e>
                            <m:r>
                              <a:rPr lang="en-US" i="1">
                                <a:latin typeface="Cambria Math" charset="0"/>
                              </a:rPr>
                              <m:t>𝑗</m:t>
                            </m:r>
                          </m:e>
                          <m:sub>
                            <m:r>
                              <a:rPr lang="en-US" b="0" i="1" smtClean="0">
                                <a:latin typeface="Cambria Math" charset="0"/>
                              </a:rPr>
                              <m:t>𝑚</m:t>
                            </m:r>
                          </m:sub>
                        </m:sSub>
                      </m:sub>
                    </m:sSub>
                  </m:oMath>
                </a14:m>
                <a:r>
                  <a:rPr lang="en-US" dirty="0"/>
                  <a:t> for </a:t>
                </a:r>
                <a14:m>
                  <m:oMath xmlns:m="http://schemas.openxmlformats.org/officeDocument/2006/math">
                    <m:r>
                      <a:rPr lang="en-US" i="1" dirty="0" smtClean="0">
                        <a:latin typeface="Cambria Math" charset="0"/>
                      </a:rPr>
                      <m:t>𝑚</m:t>
                    </m:r>
                  </m:oMath>
                </a14:m>
                <a:r>
                  <a:rPr lang="en-US" dirty="0"/>
                  <a:t> in </a:t>
                </a:r>
                <a14:m>
                  <m:oMath xmlns:m="http://schemas.openxmlformats.org/officeDocument/2006/math">
                    <m:r>
                      <a:rPr lang="en-US" i="1" dirty="0" smtClean="0">
                        <a:latin typeface="Cambria Math" charset="0"/>
                      </a:rPr>
                      <m:t>𝐷</m:t>
                    </m:r>
                  </m:oMath>
                </a14:m>
                <a:endParaRPr lang="en-US" dirty="0"/>
              </a:p>
              <a:p>
                <a:endParaRPr lang="en-US" dirty="0"/>
              </a:p>
              <a:p>
                <a:endParaRPr lang="en-US" dirty="0"/>
              </a:p>
              <a:p>
                <a:r>
                  <a:rPr lang="en-US" b="1" dirty="0">
                    <a:solidFill>
                      <a:srgbClr val="FF0000"/>
                    </a:solidFill>
                  </a:rPr>
                  <a:t>Step 2 (Ranking)</a:t>
                </a:r>
                <a:r>
                  <a:rPr lang="en-US" dirty="0"/>
                  <a:t>: Estimate: </a:t>
                </a:r>
              </a:p>
              <a:p>
                <a:endParaRPr lang="en-US" dirty="0"/>
              </a:p>
              <a:p>
                <a:endParaRPr lang="en-US" dirty="0"/>
              </a:p>
              <a:p>
                <a:r>
                  <a:rPr lang="en-US" sz="3000" dirty="0"/>
                  <a:t>where “</a:t>
                </a:r>
                <a14:m>
                  <m:oMath xmlns:m="http://schemas.openxmlformats.org/officeDocument/2006/math">
                    <m:r>
                      <a:rPr lang="en-US" sz="3000" i="1" dirty="0" smtClean="0">
                        <a:latin typeface="Cambria Math" charset="0"/>
                      </a:rPr>
                      <m:t>𝐶</m:t>
                    </m:r>
                  </m:oMath>
                </a14:m>
                <a:r>
                  <a:rPr lang="en-US" sz="3000" dirty="0"/>
                  <a:t>” is the consistency measure </a:t>
                </a:r>
                <a:r>
                  <a:rPr lang="en-US" sz="3000" b="1" u="sng" dirty="0"/>
                  <a:t>for matching contexts between</a:t>
                </a:r>
                <a:r>
                  <a:rPr lang="en-US" sz="3000" dirty="0"/>
                  <a:t>:</a:t>
                </a:r>
              </a:p>
              <a:p>
                <a:pPr lvl="1"/>
                <a:r>
                  <a:rPr lang="en-US" dirty="0"/>
                  <a:t>the pair (</a:t>
                </a:r>
                <a14:m>
                  <m:oMath xmlns:m="http://schemas.openxmlformats.org/officeDocument/2006/math">
                    <m:r>
                      <a:rPr lang="en-US" i="1" dirty="0" smtClean="0">
                        <a:latin typeface="Cambria Math" charset="0"/>
                      </a:rPr>
                      <m:t>𝑚</m:t>
                    </m:r>
                    <m:r>
                      <a:rPr lang="en-US" i="1" dirty="0" smtClean="0">
                        <a:latin typeface="Cambria Math" charset="0"/>
                      </a:rPr>
                      <m:t>,</m:t>
                    </m:r>
                    <m:r>
                      <a:rPr lang="en-US" i="1" dirty="0" smtClean="0">
                        <a:latin typeface="Cambria Math" charset="0"/>
                      </a:rPr>
                      <m:t>𝐷</m:t>
                    </m:r>
                  </m:oMath>
                </a14:m>
                <a:r>
                  <a:rPr lang="en-US" dirty="0"/>
                  <a:t>) and a Wikipedia link </a:t>
                </a:r>
                <a14:m>
                  <m:oMath xmlns:m="http://schemas.openxmlformats.org/officeDocument/2006/math">
                    <m:r>
                      <a:rPr lang="en-US" b="0" i="1" dirty="0" smtClean="0">
                        <a:latin typeface="Cambria Math" charset="0"/>
                      </a:rPr>
                      <m:t>𝑙</m:t>
                    </m:r>
                    <m:r>
                      <a:rPr lang="en-US" i="1" baseline="-25000" dirty="0" err="1" smtClean="0">
                        <a:latin typeface="Cambria Math" charset="0"/>
                      </a:rPr>
                      <m:t>𝑗</m:t>
                    </m:r>
                  </m:oMath>
                </a14:m>
                <a:endParaRPr lang="en-US" baseline="-25000" dirty="0"/>
              </a:p>
              <a:p>
                <a:pPr lvl="1"/>
                <a:endParaRPr lang="en-US" baseline="-25000" dirty="0"/>
              </a:p>
              <a:p>
                <a:endParaRPr lang="en-US" dirty="0"/>
              </a:p>
              <a:p>
                <a:pPr lvl="1"/>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0682" y="1133598"/>
                <a:ext cx="12003742" cy="5450082"/>
              </a:xfrm>
              <a:blipFill rotWithShape="0">
                <a:blip r:embed="rId2"/>
                <a:stretch>
                  <a:fillRect l="-1016" t="-8837"/>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124</a:t>
            </a:fld>
            <a:endParaRPr lang="en-US"/>
          </a:p>
        </p:txBody>
      </p:sp>
      <p:pic>
        <p:nvPicPr>
          <p:cNvPr id="6" name="Picture 5"/>
          <p:cNvPicPr>
            <a:picLocks noChangeAspect="1"/>
          </p:cNvPicPr>
          <p:nvPr/>
        </p:nvPicPr>
        <p:blipFill>
          <a:blip r:embed="rId3"/>
          <a:stretch>
            <a:fillRect/>
          </a:stretch>
        </p:blipFill>
        <p:spPr>
          <a:xfrm>
            <a:off x="4179483" y="3261231"/>
            <a:ext cx="5493413" cy="885128"/>
          </a:xfrm>
          <a:prstGeom prst="rect">
            <a:avLst/>
          </a:prstGeom>
        </p:spPr>
      </p:pic>
    </p:spTree>
    <p:extLst>
      <p:ext uri="{BB962C8B-B14F-4D97-AF65-F5344CB8AC3E}">
        <p14:creationId xmlns:p14="http://schemas.microsoft.com/office/powerpoint/2010/main" val="107725881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61" y="382512"/>
            <a:ext cx="11358283" cy="615517"/>
          </a:xfrm>
        </p:spPr>
        <p:txBody>
          <a:bodyPr>
            <a:normAutofit fontScale="90000"/>
          </a:bodyPr>
          <a:lstStyle/>
          <a:p>
            <a:r>
              <a:rPr lang="en-US" dirty="0"/>
              <a:t>Cross-Lingual Entity Linking</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125</a:t>
            </a:fld>
            <a:endParaRPr lang="en-US"/>
          </a:p>
        </p:txBody>
      </p:sp>
      <p:sp>
        <p:nvSpPr>
          <p:cNvPr id="5" name="TextBox 4"/>
          <p:cNvSpPr txBox="1"/>
          <p:nvPr/>
        </p:nvSpPr>
        <p:spPr>
          <a:xfrm>
            <a:off x="344135" y="1329070"/>
            <a:ext cx="10768368" cy="523220"/>
          </a:xfrm>
          <a:prstGeom prst="rect">
            <a:avLst/>
          </a:prstGeom>
          <a:noFill/>
        </p:spPr>
        <p:txBody>
          <a:bodyPr wrap="none" rtlCol="0">
            <a:spAutoFit/>
          </a:bodyPr>
          <a:lstStyle/>
          <a:p>
            <a:r>
              <a:rPr lang="en-US" sz="2800" u="sng" dirty="0" err="1">
                <a:solidFill>
                  <a:srgbClr val="3366FF"/>
                </a:solidFill>
              </a:rPr>
              <a:t>Tayvan</a:t>
            </a:r>
            <a:r>
              <a:rPr lang="en-US" sz="2800" dirty="0"/>
              <a:t>, </a:t>
            </a:r>
            <a:r>
              <a:rPr lang="en-US" sz="2800" u="sng" dirty="0">
                <a:solidFill>
                  <a:srgbClr val="3366FF"/>
                </a:solidFill>
              </a:rPr>
              <a:t>ABD</a:t>
            </a:r>
            <a:r>
              <a:rPr lang="en-US" sz="2800" dirty="0"/>
              <a:t> </a:t>
            </a:r>
            <a:r>
              <a:rPr lang="en-US" sz="2800" dirty="0" err="1"/>
              <a:t>ve</a:t>
            </a:r>
            <a:r>
              <a:rPr lang="en-US" sz="2800" dirty="0"/>
              <a:t> </a:t>
            </a:r>
            <a:r>
              <a:rPr lang="en-US" sz="2800" dirty="0" err="1"/>
              <a:t>İngiltere'de</a:t>
            </a:r>
            <a:r>
              <a:rPr lang="en-US" sz="2800" dirty="0"/>
              <a:t> </a:t>
            </a:r>
            <a:r>
              <a:rPr lang="en-US" sz="2800" dirty="0" err="1"/>
              <a:t>hukuk</a:t>
            </a:r>
            <a:r>
              <a:rPr lang="en-US" sz="2800" dirty="0"/>
              <a:t> </a:t>
            </a:r>
            <a:r>
              <a:rPr lang="en-US" sz="2800" dirty="0" err="1"/>
              <a:t>okuması</a:t>
            </a:r>
            <a:r>
              <a:rPr lang="en-US" sz="2800" dirty="0"/>
              <a:t>, </a:t>
            </a:r>
            <a:r>
              <a:rPr lang="en-US" sz="2800" u="sng" dirty="0" err="1">
                <a:solidFill>
                  <a:srgbClr val="3366FF"/>
                </a:solidFill>
              </a:rPr>
              <a:t>Tsai</a:t>
            </a:r>
            <a:r>
              <a:rPr lang="en-US" sz="2800" dirty="0" err="1"/>
              <a:t>'ye</a:t>
            </a:r>
            <a:r>
              <a:rPr lang="en-US" sz="2800" dirty="0"/>
              <a:t> </a:t>
            </a:r>
            <a:r>
              <a:rPr lang="en-US" sz="2800" dirty="0" err="1"/>
              <a:t>bir</a:t>
            </a:r>
            <a:r>
              <a:rPr lang="en-US" sz="2800" dirty="0"/>
              <a:t> LL.B. </a:t>
            </a:r>
            <a:r>
              <a:rPr lang="en-US" sz="2800" dirty="0" err="1"/>
              <a:t>kazandırdı</a:t>
            </a:r>
            <a:r>
              <a:rPr lang="en-US" sz="2800" dirty="0"/>
              <a:t> …</a:t>
            </a:r>
          </a:p>
        </p:txBody>
      </p:sp>
      <p:grpSp>
        <p:nvGrpSpPr>
          <p:cNvPr id="9" name="Group 8"/>
          <p:cNvGrpSpPr/>
          <p:nvPr/>
        </p:nvGrpSpPr>
        <p:grpSpPr>
          <a:xfrm>
            <a:off x="399291" y="2196852"/>
            <a:ext cx="10873208" cy="2960945"/>
            <a:chOff x="454446" y="2492400"/>
            <a:chExt cx="10873208" cy="2960945"/>
          </a:xfrm>
        </p:grpSpPr>
        <p:pic>
          <p:nvPicPr>
            <p:cNvPr id="6" name="Picture 5" descr="Screen Shot 2016-06-04 at 3.06.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870" y="2492400"/>
              <a:ext cx="3384376" cy="2960945"/>
            </a:xfrm>
            <a:prstGeom prst="rect">
              <a:avLst/>
            </a:prstGeom>
            <a:ln>
              <a:solidFill>
                <a:schemeClr val="tx1"/>
              </a:solidFill>
            </a:ln>
          </p:spPr>
        </p:pic>
        <p:pic>
          <p:nvPicPr>
            <p:cNvPr id="7" name="Picture 6" descr="Screen Shot 2016-06-04 at 3.07.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46" y="2492400"/>
              <a:ext cx="3456384" cy="2943399"/>
            </a:xfrm>
            <a:prstGeom prst="rect">
              <a:avLst/>
            </a:prstGeom>
            <a:ln>
              <a:solidFill>
                <a:schemeClr val="tx1"/>
              </a:solidFill>
            </a:ln>
          </p:spPr>
        </p:pic>
        <p:pic>
          <p:nvPicPr>
            <p:cNvPr id="8" name="Picture 7" descr="Screen Shot 2016-06-04 at 3.07.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286" y="2492400"/>
              <a:ext cx="3312368" cy="2952328"/>
            </a:xfrm>
            <a:prstGeom prst="rect">
              <a:avLst/>
            </a:prstGeom>
            <a:ln>
              <a:solidFill>
                <a:schemeClr val="tx1"/>
              </a:solidFill>
            </a:ln>
          </p:spPr>
        </p:pic>
      </p:grpSp>
      <p:cxnSp>
        <p:nvCxnSpPr>
          <p:cNvPr id="10" name="Straight Arrow Connector 9"/>
          <p:cNvCxnSpPr/>
          <p:nvPr/>
        </p:nvCxnSpPr>
        <p:spPr bwMode="auto">
          <a:xfrm>
            <a:off x="907560" y="1764802"/>
            <a:ext cx="936104" cy="432048"/>
          </a:xfrm>
          <a:prstGeom prst="straightConnector1">
            <a:avLst/>
          </a:prstGeom>
          <a:solidFill>
            <a:srgbClr val="00B8FF"/>
          </a:solidFill>
          <a:ln w="508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093586" y="1731408"/>
            <a:ext cx="2723743" cy="465442"/>
          </a:xfrm>
          <a:prstGeom prst="straightConnector1">
            <a:avLst/>
          </a:prstGeom>
          <a:solidFill>
            <a:srgbClr val="00B8FF"/>
          </a:solidFill>
          <a:ln w="508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7063312" y="1748107"/>
            <a:ext cx="1143987" cy="448745"/>
          </a:xfrm>
          <a:prstGeom prst="straightConnector1">
            <a:avLst/>
          </a:prstGeom>
          <a:solidFill>
            <a:srgbClr val="00B8FF"/>
          </a:solidFill>
          <a:ln w="50800" cap="flat" cmpd="sng" algn="ctr">
            <a:solidFill>
              <a:schemeClr val="tx1"/>
            </a:solidFill>
            <a:prstDash val="solid"/>
            <a:round/>
            <a:headEnd type="none" w="med" len="med"/>
            <a:tailEnd type="arrow"/>
          </a:ln>
          <a:effectLst/>
        </p:spPr>
      </p:cxnSp>
      <p:sp>
        <p:nvSpPr>
          <p:cNvPr id="15" name="Rectangle 14"/>
          <p:cNvSpPr/>
          <p:nvPr/>
        </p:nvSpPr>
        <p:spPr>
          <a:xfrm>
            <a:off x="344135" y="5491965"/>
            <a:ext cx="11174607" cy="1384995"/>
          </a:xfrm>
          <a:prstGeom prst="rect">
            <a:avLst/>
          </a:prstGeom>
        </p:spPr>
        <p:txBody>
          <a:bodyPr wrap="square">
            <a:spAutoFit/>
          </a:bodyPr>
          <a:lstStyle/>
          <a:p>
            <a:pPr marL="342900" lvl="1" indent="-342900">
              <a:buFont typeface="Arial"/>
              <a:buChar char="•"/>
              <a:defRPr/>
            </a:pPr>
            <a:r>
              <a:rPr lang="en-US" altLang="zh-TW" sz="2800" b="1" dirty="0">
                <a:solidFill>
                  <a:srgbClr val="FF0000"/>
                </a:solidFill>
                <a:latin typeface="Calibri" charset="0"/>
                <a:ea typeface="Calibri" charset="0"/>
                <a:cs typeface="Calibri" charset="0"/>
              </a:rPr>
              <a:t>C</a:t>
            </a:r>
            <a:r>
              <a:rPr lang="en-US" sz="2800" b="1" dirty="0">
                <a:solidFill>
                  <a:srgbClr val="FF0000"/>
                </a:solidFill>
                <a:latin typeface="Calibri" charset="0"/>
                <a:ea typeface="Calibri" charset="0"/>
                <a:cs typeface="Calibri" charset="0"/>
              </a:rPr>
              <a:t>hallenges</a:t>
            </a:r>
            <a:r>
              <a:rPr lang="en-US" sz="2400" b="1" dirty="0">
                <a:solidFill>
                  <a:srgbClr val="FF0000"/>
                </a:solidFill>
                <a:latin typeface="Calibri" charset="0"/>
                <a:ea typeface="Calibri" charset="0"/>
                <a:cs typeface="Calibri" charset="0"/>
              </a:rPr>
              <a:t>: </a:t>
            </a:r>
          </a:p>
          <a:p>
            <a:pPr marL="800100" lvl="2" indent="-342900">
              <a:buFont typeface="Arial"/>
              <a:buChar char="•"/>
              <a:defRPr/>
            </a:pPr>
            <a:r>
              <a:rPr lang="en-US" sz="2800" dirty="0">
                <a:latin typeface="Calibri" charset="0"/>
                <a:ea typeface="Calibri" charset="0"/>
                <a:cs typeface="Calibri" charset="0"/>
              </a:rPr>
              <a:t>Link to the English Wikipedia</a:t>
            </a:r>
          </a:p>
          <a:p>
            <a:pPr marL="800100" lvl="2" indent="-342900">
              <a:buFont typeface="Arial"/>
              <a:buChar char="•"/>
              <a:defRPr/>
            </a:pPr>
            <a:r>
              <a:rPr lang="en-US" sz="2800" dirty="0">
                <a:latin typeface="Calibri" charset="0"/>
                <a:ea typeface="Calibri" charset="0"/>
                <a:cs typeface="Calibri" charset="0"/>
              </a:rPr>
              <a:t>Comparing non-English words to English Wikipedia titles</a:t>
            </a:r>
            <a:endParaRPr lang="en-US" sz="2000" dirty="0">
              <a:latin typeface="Calibri" charset="0"/>
              <a:ea typeface="Calibri" charset="0"/>
              <a:cs typeface="Calibri" charset="0"/>
            </a:endParaRPr>
          </a:p>
        </p:txBody>
      </p:sp>
      <p:sp>
        <p:nvSpPr>
          <p:cNvPr id="3" name="TextBox 2"/>
          <p:cNvSpPr txBox="1"/>
          <p:nvPr/>
        </p:nvSpPr>
        <p:spPr>
          <a:xfrm>
            <a:off x="9922563" y="5347006"/>
            <a:ext cx="2123097" cy="307777"/>
          </a:xfrm>
          <a:prstGeom prst="rect">
            <a:avLst/>
          </a:prstGeom>
          <a:noFill/>
        </p:spPr>
        <p:txBody>
          <a:bodyPr wrap="none" rtlCol="0">
            <a:spAutoFit/>
          </a:bodyPr>
          <a:lstStyle/>
          <a:p>
            <a:r>
              <a:rPr lang="en-US" sz="1400"/>
              <a:t>Example by </a:t>
            </a:r>
            <a:r>
              <a:rPr lang="en-US" sz="1400" dirty="0"/>
              <a:t>Tsai &amp; Roth’16</a:t>
            </a:r>
          </a:p>
        </p:txBody>
      </p:sp>
    </p:spTree>
    <p:extLst>
      <p:ext uri="{BB962C8B-B14F-4D97-AF65-F5344CB8AC3E}">
        <p14:creationId xmlns:p14="http://schemas.microsoft.com/office/powerpoint/2010/main" val="542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15" y="345232"/>
            <a:ext cx="11358283" cy="615517"/>
          </a:xfrm>
        </p:spPr>
        <p:txBody>
          <a:bodyPr>
            <a:normAutofit fontScale="90000"/>
          </a:bodyPr>
          <a:lstStyle/>
          <a:p>
            <a:r>
              <a:rPr lang="en-US" dirty="0"/>
              <a:t>Fast Search (Cross-Lingual)</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126</a:t>
            </a:fld>
            <a:endParaRPr lang="en-US"/>
          </a:p>
        </p:txBody>
      </p:sp>
      <p:grpSp>
        <p:nvGrpSpPr>
          <p:cNvPr id="5" name="Group 4"/>
          <p:cNvGrpSpPr/>
          <p:nvPr/>
        </p:nvGrpSpPr>
        <p:grpSpPr>
          <a:xfrm>
            <a:off x="2033702" y="1259776"/>
            <a:ext cx="7093231" cy="768918"/>
            <a:chOff x="5211055" y="1650068"/>
            <a:chExt cx="7093230" cy="768918"/>
          </a:xfrm>
        </p:grpSpPr>
        <p:sp>
          <p:nvSpPr>
            <p:cNvPr id="6" name="Rectangle 5"/>
            <p:cNvSpPr/>
            <p:nvPr/>
          </p:nvSpPr>
          <p:spPr>
            <a:xfrm>
              <a:off x="5709670" y="1650068"/>
              <a:ext cx="6095999" cy="646331"/>
            </a:xfrm>
            <a:prstGeom prst="rect">
              <a:avLst/>
            </a:prstGeom>
            <a:ln>
              <a:solidFill>
                <a:srgbClr val="000000"/>
              </a:solidFill>
            </a:ln>
          </p:spPr>
          <p:txBody>
            <a:bodyPr>
              <a:spAutoFit/>
            </a:bodyPr>
            <a:lstStyle/>
            <a:p>
              <a:r>
                <a:rPr lang="en-US" dirty="0"/>
                <a:t>..a los </a:t>
              </a:r>
              <a:r>
                <a:rPr lang="en-US" dirty="0">
                  <a:solidFill>
                    <a:srgbClr val="438EE9"/>
                  </a:solidFill>
                  <a:hlinkClick r:id="rId2" tooltip="Premios Óscar"/>
                </a:rPr>
                <a:t>Premios Óscar</a:t>
              </a:r>
              <a:r>
                <a:rPr lang="en-US" dirty="0">
                  <a:solidFill>
                    <a:srgbClr val="438EE9"/>
                  </a:solidFill>
                </a:rPr>
                <a:t> </a:t>
              </a:r>
              <a:r>
                <a:rPr lang="en-US" dirty="0"/>
                <a:t>y en </a:t>
              </a:r>
              <a:r>
                <a:rPr lang="en-US" dirty="0" err="1"/>
                <a:t>cuatro</a:t>
              </a:r>
              <a:r>
                <a:rPr lang="en-US" dirty="0"/>
                <a:t> a los </a:t>
              </a:r>
              <a:r>
                <a:rPr lang="en-US" dirty="0">
                  <a:solidFill>
                    <a:srgbClr val="438EE9"/>
                  </a:solidFill>
                  <a:hlinkClick r:id="rId3" tooltip="Premio Globo de Oro"/>
                </a:rPr>
                <a:t>Premios Globo de Oro</a:t>
              </a:r>
              <a:r>
                <a:rPr lang="en-US" dirty="0"/>
                <a:t>, </a:t>
              </a:r>
              <a:r>
                <a:rPr lang="en-US" dirty="0" err="1"/>
                <a:t>su</a:t>
              </a:r>
              <a:r>
                <a:rPr lang="en-US" dirty="0"/>
                <a:t> </a:t>
              </a:r>
              <a:r>
                <a:rPr lang="en-US" dirty="0" err="1"/>
                <a:t>significativa</a:t>
              </a:r>
              <a:r>
                <a:rPr lang="en-US" dirty="0"/>
                <a:t> </a:t>
              </a:r>
              <a:r>
                <a:rPr lang="en-US" dirty="0" err="1"/>
                <a:t>presencia</a:t>
              </a:r>
              <a:r>
                <a:rPr lang="en-US" dirty="0"/>
                <a:t>..</a:t>
              </a:r>
              <a:endParaRPr lang="en-US" dirty="0">
                <a:solidFill>
                  <a:srgbClr val="438EE9"/>
                </a:solidFill>
                <a:latin typeface="Calibri"/>
                <a:cs typeface="Calibri"/>
              </a:endParaRPr>
            </a:p>
          </p:txBody>
        </p:sp>
        <p:cxnSp>
          <p:nvCxnSpPr>
            <p:cNvPr id="9" name="Straight Arrow Connector 8"/>
            <p:cNvCxnSpPr/>
            <p:nvPr/>
          </p:nvCxnSpPr>
          <p:spPr>
            <a:xfrm>
              <a:off x="10797013" y="1973233"/>
              <a:ext cx="1507272" cy="44575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5211055" y="1923475"/>
              <a:ext cx="1244757" cy="47348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14" name="TextBox 13"/>
          <p:cNvSpPr txBox="1"/>
          <p:nvPr/>
        </p:nvSpPr>
        <p:spPr>
          <a:xfrm>
            <a:off x="1619079" y="6044972"/>
            <a:ext cx="8578340" cy="830997"/>
          </a:xfrm>
          <a:prstGeom prst="rect">
            <a:avLst/>
          </a:prstGeom>
          <a:noFill/>
        </p:spPr>
        <p:txBody>
          <a:bodyPr wrap="none" rtlCol="0">
            <a:spAutoFit/>
          </a:bodyPr>
          <a:lstStyle/>
          <a:p>
            <a:r>
              <a:rPr lang="en-US" sz="2400" dirty="0" err="1">
                <a:solidFill>
                  <a:srgbClr val="FF0000"/>
                </a:solidFill>
                <a:latin typeface="Calibri" charset="0"/>
                <a:ea typeface="Calibri" charset="0"/>
                <a:cs typeface="Calibri" charset="0"/>
              </a:rPr>
              <a:t>Premios</a:t>
            </a:r>
            <a:r>
              <a:rPr lang="en-US" sz="2400" dirty="0">
                <a:solidFill>
                  <a:srgbClr val="FF0000"/>
                </a:solidFill>
                <a:latin typeface="Calibri" charset="0"/>
                <a:ea typeface="Calibri" charset="0"/>
                <a:cs typeface="Calibri" charset="0"/>
              </a:rPr>
              <a:t> Oscar</a:t>
            </a:r>
            <a:r>
              <a:rPr lang="en-US" sz="2400" dirty="0">
                <a:latin typeface="Calibri" charset="0"/>
                <a:ea typeface="Calibri" charset="0"/>
                <a:cs typeface="Calibri" charset="0"/>
              </a:rPr>
              <a:t>: en/</a:t>
            </a:r>
            <a:r>
              <a:rPr lang="en-US" sz="2400" dirty="0" err="1">
                <a:latin typeface="Calibri" charset="0"/>
                <a:ea typeface="Calibri" charset="0"/>
                <a:cs typeface="Calibri" charset="0"/>
              </a:rPr>
              <a:t>Academy_Awards</a:t>
            </a:r>
            <a:r>
              <a:rPr lang="en-US" sz="2400" dirty="0">
                <a:latin typeface="Calibri" charset="0"/>
                <a:ea typeface="Calibri" charset="0"/>
                <a:cs typeface="Calibri" charset="0"/>
              </a:rPr>
              <a:t> (probability: 1.0)</a:t>
            </a:r>
          </a:p>
          <a:p>
            <a:r>
              <a:rPr lang="en-US" sz="2400" dirty="0" err="1">
                <a:solidFill>
                  <a:srgbClr val="FF0000"/>
                </a:solidFill>
                <a:latin typeface="Calibri" charset="0"/>
                <a:ea typeface="Calibri" charset="0"/>
                <a:cs typeface="Calibri" charset="0"/>
              </a:rPr>
              <a:t>Premios</a:t>
            </a:r>
            <a:r>
              <a:rPr lang="en-US" sz="2400" dirty="0">
                <a:solidFill>
                  <a:srgbClr val="FF0000"/>
                </a:solidFill>
                <a:latin typeface="Calibri" charset="0"/>
                <a:ea typeface="Calibri" charset="0"/>
                <a:cs typeface="Calibri" charset="0"/>
              </a:rPr>
              <a:t> </a:t>
            </a:r>
            <a:r>
              <a:rPr lang="en-US" sz="2400" dirty="0" err="1">
                <a:solidFill>
                  <a:srgbClr val="FF0000"/>
                </a:solidFill>
                <a:latin typeface="Calibri" charset="0"/>
                <a:ea typeface="Calibri" charset="0"/>
                <a:cs typeface="Calibri" charset="0"/>
              </a:rPr>
              <a:t>Globo</a:t>
            </a:r>
            <a:r>
              <a:rPr lang="en-US" sz="2400" dirty="0">
                <a:solidFill>
                  <a:srgbClr val="FF0000"/>
                </a:solidFill>
                <a:latin typeface="Calibri" charset="0"/>
                <a:ea typeface="Calibri" charset="0"/>
                <a:cs typeface="Calibri" charset="0"/>
              </a:rPr>
              <a:t> de Oro</a:t>
            </a:r>
            <a:r>
              <a:rPr lang="en-US" sz="2400" dirty="0">
                <a:latin typeface="Calibri" charset="0"/>
                <a:ea typeface="Calibri" charset="0"/>
                <a:cs typeface="Calibri" charset="0"/>
              </a:rPr>
              <a:t>: en/</a:t>
            </a:r>
            <a:r>
              <a:rPr lang="en-US" sz="2400" dirty="0" err="1">
                <a:latin typeface="Calibri" charset="0"/>
                <a:ea typeface="Calibri" charset="0"/>
                <a:cs typeface="Calibri" charset="0"/>
              </a:rPr>
              <a:t>Golden_Globe_Awards</a:t>
            </a:r>
            <a:r>
              <a:rPr lang="en-US" sz="2400" dirty="0">
                <a:latin typeface="Calibri" charset="0"/>
                <a:ea typeface="Calibri" charset="0"/>
                <a:cs typeface="Calibri" charset="0"/>
              </a:rPr>
              <a:t> (probability: 1.0)</a:t>
            </a:r>
          </a:p>
        </p:txBody>
      </p:sp>
      <p:pic>
        <p:nvPicPr>
          <p:cNvPr id="16" name="Picture 15"/>
          <p:cNvPicPr>
            <a:picLocks noChangeAspect="1"/>
          </p:cNvPicPr>
          <p:nvPr/>
        </p:nvPicPr>
        <p:blipFill>
          <a:blip r:embed="rId4"/>
          <a:stretch>
            <a:fillRect/>
          </a:stretch>
        </p:blipFill>
        <p:spPr>
          <a:xfrm>
            <a:off x="162296" y="2028694"/>
            <a:ext cx="2941671" cy="1648628"/>
          </a:xfrm>
          <a:prstGeom prst="rect">
            <a:avLst/>
          </a:prstGeom>
          <a:ln>
            <a:solidFill>
              <a:schemeClr val="tx1"/>
            </a:solidFill>
          </a:ln>
        </p:spPr>
      </p:pic>
      <p:pic>
        <p:nvPicPr>
          <p:cNvPr id="17" name="Picture 16"/>
          <p:cNvPicPr>
            <a:picLocks noChangeAspect="1"/>
          </p:cNvPicPr>
          <p:nvPr/>
        </p:nvPicPr>
        <p:blipFill>
          <a:blip r:embed="rId5"/>
          <a:stretch>
            <a:fillRect/>
          </a:stretch>
        </p:blipFill>
        <p:spPr>
          <a:xfrm>
            <a:off x="8827350" y="2028696"/>
            <a:ext cx="3045695" cy="1954541"/>
          </a:xfrm>
          <a:prstGeom prst="rect">
            <a:avLst/>
          </a:prstGeom>
          <a:ln>
            <a:solidFill>
              <a:schemeClr val="tx1"/>
            </a:solidFill>
          </a:ln>
        </p:spPr>
      </p:pic>
      <p:pic>
        <p:nvPicPr>
          <p:cNvPr id="20" name="Picture 19"/>
          <p:cNvPicPr>
            <a:picLocks noChangeAspect="1"/>
          </p:cNvPicPr>
          <p:nvPr/>
        </p:nvPicPr>
        <p:blipFill>
          <a:blip r:embed="rId6"/>
          <a:stretch>
            <a:fillRect/>
          </a:stretch>
        </p:blipFill>
        <p:spPr>
          <a:xfrm>
            <a:off x="8819204" y="4155428"/>
            <a:ext cx="3053841" cy="1903646"/>
          </a:xfrm>
          <a:prstGeom prst="rect">
            <a:avLst/>
          </a:prstGeom>
          <a:ln>
            <a:solidFill>
              <a:schemeClr val="tx1"/>
            </a:solidFill>
          </a:ln>
        </p:spPr>
      </p:pic>
      <p:cxnSp>
        <p:nvCxnSpPr>
          <p:cNvPr id="24" name="Straight Arrow Connector 23"/>
          <p:cNvCxnSpPr/>
          <p:nvPr/>
        </p:nvCxnSpPr>
        <p:spPr>
          <a:xfrm>
            <a:off x="10136118" y="3827207"/>
            <a:ext cx="343" cy="5260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29" name="Picture 28"/>
          <p:cNvPicPr>
            <a:picLocks noChangeAspect="1"/>
          </p:cNvPicPr>
          <p:nvPr/>
        </p:nvPicPr>
        <p:blipFill>
          <a:blip r:embed="rId7"/>
          <a:stretch>
            <a:fillRect/>
          </a:stretch>
        </p:blipFill>
        <p:spPr>
          <a:xfrm>
            <a:off x="162297" y="3827207"/>
            <a:ext cx="2913567" cy="2103284"/>
          </a:xfrm>
          <a:prstGeom prst="rect">
            <a:avLst/>
          </a:prstGeom>
          <a:ln>
            <a:solidFill>
              <a:schemeClr val="tx1"/>
            </a:solidFill>
          </a:ln>
        </p:spPr>
      </p:pic>
      <p:cxnSp>
        <p:nvCxnSpPr>
          <p:cNvPr id="28" name="Straight Arrow Connector 27"/>
          <p:cNvCxnSpPr/>
          <p:nvPr/>
        </p:nvCxnSpPr>
        <p:spPr>
          <a:xfrm>
            <a:off x="1412146" y="3457193"/>
            <a:ext cx="343" cy="5260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Curved Left Arrow 29"/>
          <p:cNvSpPr/>
          <p:nvPr/>
        </p:nvSpPr>
        <p:spPr>
          <a:xfrm>
            <a:off x="3238477" y="2969320"/>
            <a:ext cx="669073" cy="19792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Right Arrow 30"/>
          <p:cNvSpPr/>
          <p:nvPr/>
        </p:nvSpPr>
        <p:spPr>
          <a:xfrm>
            <a:off x="8098171" y="2887882"/>
            <a:ext cx="602724" cy="206071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4499570" y="3794987"/>
            <a:ext cx="2670473" cy="461665"/>
          </a:xfrm>
          <a:prstGeom prst="rect">
            <a:avLst/>
          </a:prstGeom>
          <a:noFill/>
        </p:spPr>
        <p:txBody>
          <a:bodyPr wrap="none" rtlCol="0">
            <a:spAutoFit/>
          </a:bodyPr>
          <a:lstStyle/>
          <a:p>
            <a:r>
              <a:rPr lang="en-US" sz="2400" b="1" dirty="0">
                <a:latin typeface="Calibri" charset="0"/>
                <a:ea typeface="Calibri" charset="0"/>
                <a:cs typeface="Calibri" charset="0"/>
              </a:rPr>
              <a:t>Interlanguage Links</a:t>
            </a:r>
          </a:p>
        </p:txBody>
      </p:sp>
    </p:spTree>
    <p:extLst>
      <p:ext uri="{BB962C8B-B14F-4D97-AF65-F5344CB8AC3E}">
        <p14:creationId xmlns:p14="http://schemas.microsoft.com/office/powerpoint/2010/main" val="1591259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34614" y="6070602"/>
            <a:ext cx="441591" cy="400711"/>
            <a:chOff x="659076" y="5968320"/>
            <a:chExt cx="514281" cy="401392"/>
          </a:xfrm>
        </p:grpSpPr>
        <p:sp>
          <p:nvSpPr>
            <p:cNvPr id="4" name="Rounded Rectangle 3"/>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 name="Oval 4"/>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 name="Group 6"/>
          <p:cNvGrpSpPr/>
          <p:nvPr/>
        </p:nvGrpSpPr>
        <p:grpSpPr>
          <a:xfrm>
            <a:off x="2781953" y="6070602"/>
            <a:ext cx="441591" cy="400711"/>
            <a:chOff x="659076" y="5968320"/>
            <a:chExt cx="514281" cy="401392"/>
          </a:xfrm>
        </p:grpSpPr>
        <p:sp>
          <p:nvSpPr>
            <p:cNvPr id="8" name="Rounded Rectangle 7"/>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9" name="Oval 8"/>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p:cNvGrpSpPr/>
          <p:nvPr/>
        </p:nvGrpSpPr>
        <p:grpSpPr>
          <a:xfrm>
            <a:off x="3329290" y="6070600"/>
            <a:ext cx="441591" cy="400711"/>
            <a:chOff x="659076" y="5968320"/>
            <a:chExt cx="514281" cy="401392"/>
          </a:xfrm>
        </p:grpSpPr>
        <p:sp>
          <p:nvSpPr>
            <p:cNvPr id="11" name="Rounded Rectangle 10"/>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2" name="Oval 11"/>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p:cNvGrpSpPr/>
          <p:nvPr/>
        </p:nvGrpSpPr>
        <p:grpSpPr>
          <a:xfrm>
            <a:off x="3889242" y="6070600"/>
            <a:ext cx="441591" cy="400711"/>
            <a:chOff x="659076" y="5968320"/>
            <a:chExt cx="514281" cy="401392"/>
          </a:xfrm>
        </p:grpSpPr>
        <p:sp>
          <p:nvSpPr>
            <p:cNvPr id="14" name="Rounded Rectangle 13"/>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5" name="Oval 14"/>
            <p:cNvSpPr/>
            <p:nvPr/>
          </p:nvSpPr>
          <p:spPr>
            <a:xfrm rot="16200000">
              <a:off x="803804" y="6035032"/>
              <a:ext cx="224823" cy="26796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6" name="Group 15"/>
          <p:cNvGrpSpPr/>
          <p:nvPr/>
        </p:nvGrpSpPr>
        <p:grpSpPr>
          <a:xfrm>
            <a:off x="4608910" y="6070598"/>
            <a:ext cx="441591" cy="400711"/>
            <a:chOff x="659076" y="5968320"/>
            <a:chExt cx="514281" cy="401392"/>
          </a:xfrm>
        </p:grpSpPr>
        <p:sp>
          <p:nvSpPr>
            <p:cNvPr id="17" name="Rounded Rectangle 16"/>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8" name="Oval 17"/>
            <p:cNvSpPr/>
            <p:nvPr/>
          </p:nvSpPr>
          <p:spPr>
            <a:xfrm rot="16200000">
              <a:off x="803804" y="6035032"/>
              <a:ext cx="224823" cy="26796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 name="TextBox 18"/>
          <p:cNvSpPr txBox="1"/>
          <p:nvPr/>
        </p:nvSpPr>
        <p:spPr>
          <a:xfrm>
            <a:off x="4277512" y="6139303"/>
            <a:ext cx="377180" cy="369332"/>
          </a:xfrm>
          <a:prstGeom prst="rect">
            <a:avLst/>
          </a:prstGeom>
          <a:noFill/>
        </p:spPr>
        <p:txBody>
          <a:bodyPr wrap="none" rtlCol="0">
            <a:spAutoFit/>
          </a:bodyPr>
          <a:lstStyle/>
          <a:p>
            <a:r>
              <a:rPr lang="mr-IN" dirty="0"/>
              <a:t>…</a:t>
            </a:r>
            <a:endParaRPr lang="en-US" dirty="0"/>
          </a:p>
        </p:txBody>
      </p:sp>
      <p:cxnSp>
        <p:nvCxnSpPr>
          <p:cNvPr id="33" name="Straight Arrow Connector 32"/>
          <p:cNvCxnSpPr>
            <a:cxnSpLocks/>
          </p:cNvCxnSpPr>
          <p:nvPr/>
        </p:nvCxnSpPr>
        <p:spPr>
          <a:xfrm flipV="1">
            <a:off x="2611818" y="5796745"/>
            <a:ext cx="596919" cy="2738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V="1">
            <a:off x="3020526" y="5796743"/>
            <a:ext cx="323572" cy="2829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H="1" flipV="1">
            <a:off x="4161121" y="5796743"/>
            <a:ext cx="709280" cy="2738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a:stCxn id="14" idx="0"/>
          </p:cNvCxnSpPr>
          <p:nvPr/>
        </p:nvCxnSpPr>
        <p:spPr>
          <a:xfrm flipH="1" flipV="1">
            <a:off x="3964669" y="5796745"/>
            <a:ext cx="145369" cy="2738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V="1">
            <a:off x="3582761" y="5796743"/>
            <a:ext cx="16439" cy="2837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758856" y="3910505"/>
            <a:ext cx="1260251" cy="1247441"/>
            <a:chOff x="795867" y="2269067"/>
            <a:chExt cx="1434774" cy="1222878"/>
          </a:xfrm>
        </p:grpSpPr>
        <p:grpSp>
          <p:nvGrpSpPr>
            <p:cNvPr id="34" name="Group 33"/>
            <p:cNvGrpSpPr/>
            <p:nvPr/>
          </p:nvGrpSpPr>
          <p:grpSpPr>
            <a:xfrm>
              <a:off x="925107" y="2390229"/>
              <a:ext cx="1096297" cy="964450"/>
              <a:chOff x="797583" y="3795607"/>
              <a:chExt cx="1096297" cy="964450"/>
            </a:xfrm>
          </p:grpSpPr>
          <p:grpSp>
            <p:nvGrpSpPr>
              <p:cNvPr id="146" name="Group 145"/>
              <p:cNvGrpSpPr/>
              <p:nvPr/>
            </p:nvGrpSpPr>
            <p:grpSpPr>
              <a:xfrm>
                <a:off x="1125746" y="3795607"/>
                <a:ext cx="768134" cy="609600"/>
                <a:chOff x="1088543" y="5113932"/>
                <a:chExt cx="768134" cy="609600"/>
              </a:xfrm>
            </p:grpSpPr>
            <p:sp>
              <p:nvSpPr>
                <p:cNvPr id="147" name="Rectangle 146"/>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p:cNvPicPr>
                  <a:picLocks noChangeAspect="1"/>
                </p:cNvPicPr>
                <p:nvPr/>
              </p:nvPicPr>
              <p:blipFill>
                <a:blip r:embed="rId2"/>
                <a:stretch>
                  <a:fillRect/>
                </a:stretch>
              </p:blipFill>
              <p:spPr>
                <a:xfrm>
                  <a:off x="1176176" y="5162649"/>
                  <a:ext cx="592163" cy="512166"/>
                </a:xfrm>
                <a:prstGeom prst="rect">
                  <a:avLst/>
                </a:prstGeom>
              </p:spPr>
            </p:pic>
          </p:grpSp>
          <p:grpSp>
            <p:nvGrpSpPr>
              <p:cNvPr id="138" name="Group 137"/>
              <p:cNvGrpSpPr/>
              <p:nvPr/>
            </p:nvGrpSpPr>
            <p:grpSpPr>
              <a:xfrm>
                <a:off x="966916" y="3981124"/>
                <a:ext cx="768134" cy="609600"/>
                <a:chOff x="1088543" y="5113932"/>
                <a:chExt cx="768134" cy="609600"/>
              </a:xfrm>
            </p:grpSpPr>
            <p:sp>
              <p:nvSpPr>
                <p:cNvPr id="140" name="Rectangle 139"/>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p:cNvPicPr>
                  <a:picLocks noChangeAspect="1"/>
                </p:cNvPicPr>
                <p:nvPr/>
              </p:nvPicPr>
              <p:blipFill>
                <a:blip r:embed="rId2"/>
                <a:stretch>
                  <a:fillRect/>
                </a:stretch>
              </p:blipFill>
              <p:spPr>
                <a:xfrm>
                  <a:off x="1176176" y="5162649"/>
                  <a:ext cx="592163" cy="512166"/>
                </a:xfrm>
                <a:prstGeom prst="rect">
                  <a:avLst/>
                </a:prstGeom>
              </p:spPr>
            </p:pic>
          </p:grpSp>
          <p:grpSp>
            <p:nvGrpSpPr>
              <p:cNvPr id="22" name="Group 21"/>
              <p:cNvGrpSpPr/>
              <p:nvPr/>
            </p:nvGrpSpPr>
            <p:grpSpPr>
              <a:xfrm>
                <a:off x="797583" y="4150457"/>
                <a:ext cx="768134" cy="609600"/>
                <a:chOff x="1088543" y="5113932"/>
                <a:chExt cx="768134" cy="609600"/>
              </a:xfrm>
            </p:grpSpPr>
            <p:sp>
              <p:nvSpPr>
                <p:cNvPr id="20" name="Rectangle 19"/>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stretch>
                  <a:fillRect/>
                </a:stretch>
              </p:blipFill>
              <p:spPr>
                <a:xfrm>
                  <a:off x="1176176" y="5162649"/>
                  <a:ext cx="592163" cy="512166"/>
                </a:xfrm>
                <a:prstGeom prst="rect">
                  <a:avLst/>
                </a:prstGeom>
              </p:spPr>
            </p:pic>
          </p:grpSp>
        </p:grpSp>
        <p:sp>
          <p:nvSpPr>
            <p:cNvPr id="44" name="Rounded Rectangle 43"/>
            <p:cNvSpPr/>
            <p:nvPr/>
          </p:nvSpPr>
          <p:spPr>
            <a:xfrm>
              <a:off x="795867" y="2269067"/>
              <a:ext cx="1434774" cy="1222878"/>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4003934" y="6462655"/>
            <a:ext cx="997313" cy="276999"/>
          </a:xfrm>
          <a:prstGeom prst="rect">
            <a:avLst/>
          </a:prstGeom>
          <a:noFill/>
        </p:spPr>
        <p:txBody>
          <a:bodyPr wrap="none" rtlCol="0">
            <a:spAutoFit/>
          </a:bodyPr>
          <a:lstStyle/>
          <a:p>
            <a:r>
              <a:rPr lang="en-US" sz="1200" b="1" dirty="0"/>
              <a:t>LIEL features</a:t>
            </a:r>
          </a:p>
        </p:txBody>
      </p:sp>
      <p:sp>
        <p:nvSpPr>
          <p:cNvPr id="63" name="TextBox 62"/>
          <p:cNvSpPr txBox="1"/>
          <p:nvPr/>
        </p:nvSpPr>
        <p:spPr>
          <a:xfrm>
            <a:off x="2343991" y="6478545"/>
            <a:ext cx="1222936" cy="276999"/>
          </a:xfrm>
          <a:prstGeom prst="rect">
            <a:avLst/>
          </a:prstGeom>
          <a:noFill/>
        </p:spPr>
        <p:txBody>
          <a:bodyPr wrap="square" rtlCol="0">
            <a:spAutoFit/>
          </a:bodyPr>
          <a:lstStyle/>
          <a:p>
            <a:r>
              <a:rPr lang="en-US" sz="1200" b="1" dirty="0"/>
              <a:t>Cosine features</a:t>
            </a:r>
          </a:p>
        </p:txBody>
      </p:sp>
      <p:grpSp>
        <p:nvGrpSpPr>
          <p:cNvPr id="66" name="Group 65"/>
          <p:cNvGrpSpPr/>
          <p:nvPr/>
        </p:nvGrpSpPr>
        <p:grpSpPr>
          <a:xfrm>
            <a:off x="5425856" y="6080171"/>
            <a:ext cx="738896" cy="401392"/>
            <a:chOff x="4890879" y="1405559"/>
            <a:chExt cx="738896" cy="401392"/>
          </a:xfrm>
        </p:grpSpPr>
        <p:sp>
          <p:nvSpPr>
            <p:cNvPr id="67" name="Rounded Rectangle 66"/>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68" name="Oval 67"/>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Oval 68"/>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1" name="Group 70"/>
          <p:cNvGrpSpPr/>
          <p:nvPr/>
        </p:nvGrpSpPr>
        <p:grpSpPr>
          <a:xfrm>
            <a:off x="6492869" y="6080171"/>
            <a:ext cx="738896" cy="401392"/>
            <a:chOff x="4890879" y="1405559"/>
            <a:chExt cx="738896" cy="401392"/>
          </a:xfrm>
        </p:grpSpPr>
        <p:sp>
          <p:nvSpPr>
            <p:cNvPr id="72" name="Rounded Rectangle 71"/>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73" name="Oval 72"/>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Oval 73"/>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5" name="TextBox 74"/>
          <p:cNvSpPr txBox="1"/>
          <p:nvPr/>
        </p:nvSpPr>
        <p:spPr>
          <a:xfrm>
            <a:off x="6149505" y="6071451"/>
            <a:ext cx="377180" cy="369332"/>
          </a:xfrm>
          <a:prstGeom prst="rect">
            <a:avLst/>
          </a:prstGeom>
          <a:noFill/>
        </p:spPr>
        <p:txBody>
          <a:bodyPr wrap="none" rtlCol="0">
            <a:spAutoFit/>
          </a:bodyPr>
          <a:lstStyle/>
          <a:p>
            <a:r>
              <a:rPr lang="mr-IN"/>
              <a:t>…</a:t>
            </a:r>
            <a:endParaRPr lang="en-US" dirty="0"/>
          </a:p>
        </p:txBody>
      </p:sp>
      <p:sp>
        <p:nvSpPr>
          <p:cNvPr id="77" name="TextBox 76"/>
          <p:cNvSpPr txBox="1"/>
          <p:nvPr/>
        </p:nvSpPr>
        <p:spPr>
          <a:xfrm>
            <a:off x="5828877" y="6486510"/>
            <a:ext cx="948021" cy="276999"/>
          </a:xfrm>
          <a:prstGeom prst="rect">
            <a:avLst/>
          </a:prstGeom>
          <a:noFill/>
        </p:spPr>
        <p:txBody>
          <a:bodyPr wrap="none" rtlCol="0">
            <a:spAutoFit/>
          </a:bodyPr>
          <a:lstStyle/>
          <a:p>
            <a:r>
              <a:rPr lang="en-US" sz="1200" b="1" dirty="0"/>
              <a:t>LDC Vectors</a:t>
            </a:r>
          </a:p>
        </p:txBody>
      </p:sp>
      <p:grpSp>
        <p:nvGrpSpPr>
          <p:cNvPr id="23" name="Group 22"/>
          <p:cNvGrpSpPr/>
          <p:nvPr/>
        </p:nvGrpSpPr>
        <p:grpSpPr>
          <a:xfrm>
            <a:off x="7420853" y="5768879"/>
            <a:ext cx="2095697" cy="703052"/>
            <a:chOff x="8863914" y="5479757"/>
            <a:chExt cx="2095697" cy="703052"/>
          </a:xfrm>
        </p:grpSpPr>
        <p:cxnSp>
          <p:nvCxnSpPr>
            <p:cNvPr id="88" name="Straight Arrow Connector 87"/>
            <p:cNvCxnSpPr>
              <a:cxnSpLocks/>
            </p:cNvCxnSpPr>
            <p:nvPr/>
          </p:nvCxnSpPr>
          <p:spPr>
            <a:xfrm flipV="1">
              <a:off x="9197090" y="5488042"/>
              <a:ext cx="596918" cy="2738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cxnSpLocks/>
            </p:cNvCxnSpPr>
            <p:nvPr/>
          </p:nvCxnSpPr>
          <p:spPr>
            <a:xfrm flipH="1" flipV="1">
              <a:off x="9880883" y="5479757"/>
              <a:ext cx="709280" cy="2738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8863914" y="5781417"/>
              <a:ext cx="738896" cy="401392"/>
              <a:chOff x="4890879" y="1405559"/>
              <a:chExt cx="738896" cy="401392"/>
            </a:xfrm>
          </p:grpSpPr>
          <p:sp>
            <p:nvSpPr>
              <p:cNvPr id="99" name="Rounded Rectangle 98"/>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00" name="Oval 99"/>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Oval 100"/>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2" name="Group 101"/>
            <p:cNvGrpSpPr/>
            <p:nvPr/>
          </p:nvGrpSpPr>
          <p:grpSpPr>
            <a:xfrm>
              <a:off x="10220715" y="5762092"/>
              <a:ext cx="738896" cy="401392"/>
              <a:chOff x="4890879" y="1405559"/>
              <a:chExt cx="738896" cy="401392"/>
            </a:xfrm>
          </p:grpSpPr>
          <p:sp>
            <p:nvSpPr>
              <p:cNvPr id="103" name="Rounded Rectangle 102"/>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04" name="Oval 103"/>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Oval 104"/>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83" name="Group 82"/>
          <p:cNvGrpSpPr/>
          <p:nvPr/>
        </p:nvGrpSpPr>
        <p:grpSpPr>
          <a:xfrm>
            <a:off x="8477210" y="3951004"/>
            <a:ext cx="1092031" cy="1017223"/>
            <a:chOff x="10012554" y="1798537"/>
            <a:chExt cx="1176867" cy="1100667"/>
          </a:xfrm>
        </p:grpSpPr>
        <p:sp>
          <p:nvSpPr>
            <p:cNvPr id="122" name="Rounded Rectangle 121"/>
            <p:cNvSpPr/>
            <p:nvPr/>
          </p:nvSpPr>
          <p:spPr>
            <a:xfrm>
              <a:off x="10012554" y="1798537"/>
              <a:ext cx="1176867" cy="1100667"/>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233989" y="1920334"/>
              <a:ext cx="733999" cy="835929"/>
              <a:chOff x="9595213" y="4624816"/>
              <a:chExt cx="733999" cy="835929"/>
            </a:xfrm>
          </p:grpSpPr>
          <p:grpSp>
            <p:nvGrpSpPr>
              <p:cNvPr id="112" name="Group 111"/>
              <p:cNvGrpSpPr/>
              <p:nvPr/>
            </p:nvGrpSpPr>
            <p:grpSpPr>
              <a:xfrm>
                <a:off x="9757873" y="4624816"/>
                <a:ext cx="571339" cy="609600"/>
                <a:chOff x="7078466" y="5198909"/>
                <a:chExt cx="571339" cy="609600"/>
              </a:xfrm>
              <a:solidFill>
                <a:schemeClr val="bg1"/>
              </a:solidFill>
            </p:grpSpPr>
            <p:sp>
              <p:nvSpPr>
                <p:cNvPr id="113" name="Rectangle 112"/>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7078466" y="5213871"/>
                  <a:ext cx="571339" cy="594638"/>
                </a:xfrm>
                <a:prstGeom prst="line">
                  <a:avLst/>
                </a:prstGeom>
                <a:grpFill/>
                <a:ln w="57150">
                  <a:prstDash val="sysDot"/>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9676543" y="4731260"/>
                <a:ext cx="571339" cy="609600"/>
                <a:chOff x="7078466" y="5198909"/>
                <a:chExt cx="571339" cy="609600"/>
              </a:xfrm>
              <a:solidFill>
                <a:schemeClr val="bg1"/>
              </a:solidFill>
            </p:grpSpPr>
            <p:sp>
              <p:nvSpPr>
                <p:cNvPr id="110" name="Rectangle 109"/>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7078466" y="5213871"/>
                  <a:ext cx="571339" cy="594638"/>
                </a:xfrm>
                <a:prstGeom prst="line">
                  <a:avLst/>
                </a:prstGeom>
                <a:grpFill/>
                <a:ln w="57150">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595213" y="4851145"/>
                <a:ext cx="571339" cy="609600"/>
                <a:chOff x="7078466" y="5198909"/>
                <a:chExt cx="571339" cy="609600"/>
              </a:xfrm>
              <a:solidFill>
                <a:schemeClr val="bg1"/>
              </a:solidFill>
            </p:grpSpPr>
            <p:sp>
              <p:nvSpPr>
                <p:cNvPr id="90" name="Rectangle 89"/>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7078466" y="5213871"/>
                  <a:ext cx="571339" cy="594638"/>
                </a:xfrm>
                <a:prstGeom prst="line">
                  <a:avLst/>
                </a:prstGeom>
                <a:grpFill/>
                <a:ln w="63500">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135" name="Straight Arrow Connector 134"/>
          <p:cNvCxnSpPr>
            <a:cxnSpLocks/>
          </p:cNvCxnSpPr>
          <p:nvPr/>
        </p:nvCxnSpPr>
        <p:spPr>
          <a:xfrm flipH="1" flipV="1">
            <a:off x="3344097" y="4673600"/>
            <a:ext cx="28443" cy="5252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cxnSpLocks/>
          </p:cNvCxnSpPr>
          <p:nvPr/>
        </p:nvCxnSpPr>
        <p:spPr>
          <a:xfrm flipV="1">
            <a:off x="3925923" y="4773185"/>
            <a:ext cx="349076" cy="42567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cxnSpLocks/>
            <a:stCxn id="67" idx="0"/>
          </p:cNvCxnSpPr>
          <p:nvPr/>
        </p:nvCxnSpPr>
        <p:spPr>
          <a:xfrm flipV="1">
            <a:off x="5795304" y="4673602"/>
            <a:ext cx="0" cy="140657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cxnSpLocks/>
          </p:cNvCxnSpPr>
          <p:nvPr/>
        </p:nvCxnSpPr>
        <p:spPr>
          <a:xfrm flipH="1" flipV="1">
            <a:off x="6756285" y="4673600"/>
            <a:ext cx="10799" cy="13710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flipV="1">
            <a:off x="7923553" y="4654425"/>
            <a:ext cx="424227" cy="5094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p:cNvSpPr/>
          <p:nvPr/>
        </p:nvSpPr>
        <p:spPr>
          <a:xfrm>
            <a:off x="3284161" y="5298262"/>
            <a:ext cx="751059" cy="50162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344098" y="5282151"/>
            <a:ext cx="620683" cy="523220"/>
          </a:xfrm>
          <a:prstGeom prst="rect">
            <a:avLst/>
          </a:prstGeom>
          <a:noFill/>
        </p:spPr>
        <p:txBody>
          <a:bodyPr wrap="none" rtlCol="0">
            <a:spAutoFit/>
          </a:bodyPr>
          <a:lstStyle/>
          <a:p>
            <a:r>
              <a:rPr lang="en-US" sz="1400" b="1" dirty="0"/>
              <a:t>MPBL</a:t>
            </a:r>
          </a:p>
          <a:p>
            <a:r>
              <a:rPr lang="en-US" sz="1400" b="1" dirty="0"/>
              <a:t>Layer</a:t>
            </a:r>
          </a:p>
        </p:txBody>
      </p:sp>
      <p:sp>
        <p:nvSpPr>
          <p:cNvPr id="134" name="Rounded Rectangle 133"/>
          <p:cNvSpPr/>
          <p:nvPr/>
        </p:nvSpPr>
        <p:spPr>
          <a:xfrm>
            <a:off x="8073310" y="5236271"/>
            <a:ext cx="764263" cy="532484"/>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073309" y="5206628"/>
            <a:ext cx="736483" cy="523220"/>
          </a:xfrm>
          <a:prstGeom prst="rect">
            <a:avLst/>
          </a:prstGeom>
          <a:noFill/>
        </p:spPr>
        <p:txBody>
          <a:bodyPr wrap="square" rtlCol="0">
            <a:spAutoFit/>
          </a:bodyPr>
          <a:lstStyle/>
          <a:p>
            <a:r>
              <a:rPr lang="en-US" sz="1400" b="1" dirty="0"/>
              <a:t>MPCM</a:t>
            </a:r>
          </a:p>
          <a:p>
            <a:r>
              <a:rPr lang="en-US" sz="1400" b="1" dirty="0"/>
              <a:t>Layer</a:t>
            </a:r>
          </a:p>
        </p:txBody>
      </p:sp>
      <p:grpSp>
        <p:nvGrpSpPr>
          <p:cNvPr id="137" name="Group 136"/>
          <p:cNvGrpSpPr/>
          <p:nvPr/>
        </p:nvGrpSpPr>
        <p:grpSpPr>
          <a:xfrm>
            <a:off x="2959126" y="2595603"/>
            <a:ext cx="5647052" cy="2008523"/>
            <a:chOff x="3145234" y="909181"/>
            <a:chExt cx="5647052" cy="2008523"/>
          </a:xfrm>
        </p:grpSpPr>
        <mc:AlternateContent xmlns:mc="http://schemas.openxmlformats.org/markup-compatibility/2006" xmlns:a14="http://schemas.microsoft.com/office/drawing/2010/main">
          <mc:Choice Requires="a14">
            <p:sp>
              <p:nvSpPr>
                <p:cNvPr id="126" name="TextBox 125"/>
                <p:cNvSpPr txBox="1"/>
                <p:nvPr/>
              </p:nvSpPr>
              <p:spPr>
                <a:xfrm>
                  <a:off x="3145234" y="1544335"/>
                  <a:ext cx="5647052" cy="369332"/>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b="1" i="1" dirty="0" smtClean="0">
                            <a:latin typeface="Cambria Math" charset="0"/>
                          </a:rPr>
                          <m:t>𝑺𝒐𝒇𝒕𝒎𝒂𝒙</m:t>
                        </m:r>
                        <m:r>
                          <a:rPr lang="en-US" sz="2000" b="1" i="1" dirty="0" smtClean="0">
                            <a:latin typeface="Cambria Math" charset="0"/>
                          </a:rPr>
                          <m:t>(</m:t>
                        </m:r>
                        <m:sSub>
                          <m:sSubPr>
                            <m:ctrlPr>
                              <a:rPr lang="en-US" sz="2000" b="1" i="1" dirty="0" smtClean="0">
                                <a:latin typeface="Cambria Math" panose="02040503050406030204" pitchFamily="18" charset="0"/>
                              </a:rPr>
                            </m:ctrlPr>
                          </m:sSubPr>
                          <m:e>
                            <m:r>
                              <a:rPr lang="en-US" sz="2000" b="1" i="1" dirty="0" smtClean="0">
                                <a:latin typeface="Cambria Math" charset="0"/>
                              </a:rPr>
                              <m:t>𝑾</m:t>
                            </m:r>
                          </m:e>
                          <m:sub>
                            <m:r>
                              <a:rPr lang="en-US" sz="2000" b="1" i="1" dirty="0" smtClean="0">
                                <a:latin typeface="Cambria Math" charset="0"/>
                              </a:rPr>
                              <m:t>𝟎</m:t>
                            </m:r>
                          </m:sub>
                        </m:sSub>
                        <m:r>
                          <a:rPr lang="en-US" sz="2000" b="1" i="1" dirty="0" smtClean="0">
                            <a:latin typeface="Cambria Math" charset="0"/>
                          </a:rPr>
                          <m:t>𝒉</m:t>
                        </m:r>
                        <m:r>
                          <a:rPr lang="en-US" sz="2000" b="1" i="1" dirty="0" smtClean="0">
                            <a:latin typeface="Cambria Math" charset="0"/>
                          </a:rPr>
                          <m:t>+ </m:t>
                        </m:r>
                        <m:sSub>
                          <m:sSubPr>
                            <m:ctrlPr>
                              <a:rPr lang="en-US" sz="2000" b="1" i="1" dirty="0" smtClean="0">
                                <a:latin typeface="Cambria Math" panose="02040503050406030204" pitchFamily="18" charset="0"/>
                              </a:rPr>
                            </m:ctrlPr>
                          </m:sSubPr>
                          <m:e>
                            <m:r>
                              <a:rPr lang="en-US" sz="2000" b="1" i="1" dirty="0" smtClean="0">
                                <a:latin typeface="Cambria Math" charset="0"/>
                              </a:rPr>
                              <m:t>𝒃</m:t>
                            </m:r>
                          </m:e>
                          <m:sub>
                            <m:r>
                              <a:rPr lang="en-US" sz="2000" b="1" i="1" dirty="0" smtClean="0">
                                <a:latin typeface="Cambria Math" charset="0"/>
                              </a:rPr>
                              <m:t>𝟎</m:t>
                            </m:r>
                          </m:sub>
                        </m:sSub>
                        <m:r>
                          <a:rPr lang="en-US" sz="2000" b="1" i="0" dirty="0" smtClean="0">
                            <a:latin typeface="Cambria Math" charset="0"/>
                          </a:rPr>
                          <m:t>)</m:t>
                        </m:r>
                      </m:oMath>
                    </m:oMathPara>
                  </a14:m>
                  <a:endParaRPr lang="en-US" sz="2000" b="1" dirty="0"/>
                </a:p>
              </p:txBody>
            </p:sp>
          </mc:Choice>
          <mc:Fallback xmlns="">
            <p:sp>
              <p:nvSpPr>
                <p:cNvPr id="126" name="TextBox 125"/>
                <p:cNvSpPr txBox="1">
                  <a:spLocks noRot="1" noChangeAspect="1" noMove="1" noResize="1" noEditPoints="1" noAdjustHandles="1" noChangeArrowheads="1" noChangeShapeType="1" noTextEdit="1"/>
                </p:cNvSpPr>
                <p:nvPr/>
              </p:nvSpPr>
              <p:spPr>
                <a:xfrm>
                  <a:off x="3145234" y="1544335"/>
                  <a:ext cx="5647052" cy="400110"/>
                </a:xfrm>
                <a:prstGeom prst="rect">
                  <a:avLst/>
                </a:prstGeom>
                <a:blipFill rotWithShape="0">
                  <a:blip r:embed="rId3"/>
                  <a:stretch>
                    <a:fillRect t="-94118" b="-119118"/>
                  </a:stretch>
                </a:blipFill>
                <a:ln>
                  <a:solidFill>
                    <a:schemeClr val="tx1"/>
                  </a:solidFill>
                </a:ln>
              </p:spPr>
              <p:txBody>
                <a:bodyPr/>
                <a:lstStyle/>
                <a:p>
                  <a:r>
                    <a:rPr lang="en-US">
                      <a:noFill/>
                    </a:rPr>
                    <a:t> </a:t>
                  </a:r>
                </a:p>
              </p:txBody>
            </p:sp>
          </mc:Fallback>
        </mc:AlternateContent>
        <p:cxnSp>
          <p:nvCxnSpPr>
            <p:cNvPr id="127" name="Straight Arrow Connector 126"/>
            <p:cNvCxnSpPr/>
            <p:nvPr/>
          </p:nvCxnSpPr>
          <p:spPr>
            <a:xfrm flipV="1">
              <a:off x="5635367" y="909181"/>
              <a:ext cx="0" cy="607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5626651" y="1920480"/>
              <a:ext cx="0" cy="607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Box 129"/>
                <p:cNvSpPr txBox="1"/>
                <p:nvPr/>
              </p:nvSpPr>
              <p:spPr>
                <a:xfrm>
                  <a:off x="3305598" y="2548372"/>
                  <a:ext cx="4980500" cy="369332"/>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b="1" i="1" smtClean="0">
                            <a:latin typeface="Cambria Math" charset="0"/>
                            <a:ea typeface="Cambria Math" charset="0"/>
                            <a:cs typeface="Cambria Math" charset="0"/>
                          </a:rPr>
                          <m:t>𝒉</m:t>
                        </m:r>
                        <m:r>
                          <a:rPr lang="en-US" sz="2000" b="1" i="1" smtClean="0">
                            <a:latin typeface="Cambria Math" charset="0"/>
                            <a:ea typeface="Cambria Math" charset="0"/>
                            <a:cs typeface="Cambria Math" charset="0"/>
                          </a:rPr>
                          <m:t>=</m:t>
                        </m:r>
                        <m:r>
                          <a:rPr lang="en-US" sz="2000" b="1" i="1" smtClean="0">
                            <a:latin typeface="Cambria Math" charset="0"/>
                            <a:ea typeface="Cambria Math" charset="0"/>
                            <a:cs typeface="Cambria Math" charset="0"/>
                          </a:rPr>
                          <m:t>𝝈</m:t>
                        </m:r>
                        <m:r>
                          <a:rPr lang="en-US" sz="2000" b="1" i="1" smtClean="0">
                            <a:latin typeface="Cambria Math" charset="0"/>
                            <a:ea typeface="Cambria Math" charset="0"/>
                            <a:cs typeface="Cambria Math" charset="0"/>
                          </a:rPr>
                          <m:t>(</m:t>
                        </m:r>
                        <m:sSub>
                          <m:sSubPr>
                            <m:ctrlPr>
                              <a:rPr lang="en-US" sz="2000" b="1" i="1" smtClean="0">
                                <a:latin typeface="Cambria Math" panose="02040503050406030204" pitchFamily="18" charset="0"/>
                                <a:ea typeface="Cambria Math" charset="0"/>
                                <a:cs typeface="Cambria Math" charset="0"/>
                              </a:rPr>
                            </m:ctrlPr>
                          </m:sSubPr>
                          <m:e>
                            <m:r>
                              <a:rPr lang="en-US" sz="2000" b="1" i="1" smtClean="0">
                                <a:latin typeface="Cambria Math" charset="0"/>
                                <a:ea typeface="Cambria Math" charset="0"/>
                                <a:cs typeface="Cambria Math" charset="0"/>
                              </a:rPr>
                              <m:t>𝑾</m:t>
                            </m:r>
                          </m:e>
                          <m:sub>
                            <m:r>
                              <a:rPr lang="en-US" sz="2000" b="1" i="1" smtClean="0">
                                <a:latin typeface="Cambria Math" charset="0"/>
                                <a:ea typeface="Cambria Math" charset="0"/>
                                <a:cs typeface="Cambria Math" charset="0"/>
                              </a:rPr>
                              <m:t>𝒉</m:t>
                            </m:r>
                          </m:sub>
                        </m:sSub>
                        <m:r>
                          <a:rPr lang="en-US" sz="2000" b="1" i="1" smtClean="0">
                            <a:latin typeface="Cambria Math" charset="0"/>
                            <a:ea typeface="Cambria Math" charset="0"/>
                            <a:cs typeface="Cambria Math" charset="0"/>
                          </a:rPr>
                          <m:t>𝑺</m:t>
                        </m:r>
                        <m:r>
                          <a:rPr lang="en-US" sz="2000" b="1" i="1" smtClean="0">
                            <a:latin typeface="Cambria Math" charset="0"/>
                            <a:ea typeface="Cambria Math" charset="0"/>
                            <a:cs typeface="Cambria Math" charset="0"/>
                          </a:rPr>
                          <m:t>+</m:t>
                        </m:r>
                        <m:sSub>
                          <m:sSubPr>
                            <m:ctrlPr>
                              <a:rPr lang="en-US" sz="2000" b="1" i="1" smtClean="0">
                                <a:latin typeface="Cambria Math" panose="02040503050406030204" pitchFamily="18" charset="0"/>
                                <a:ea typeface="Cambria Math" charset="0"/>
                                <a:cs typeface="Cambria Math" charset="0"/>
                              </a:rPr>
                            </m:ctrlPr>
                          </m:sSubPr>
                          <m:e>
                            <m:r>
                              <a:rPr lang="en-US" sz="2000" b="1" i="1" smtClean="0">
                                <a:latin typeface="Cambria Math" charset="0"/>
                                <a:ea typeface="Cambria Math" charset="0"/>
                                <a:cs typeface="Cambria Math" charset="0"/>
                              </a:rPr>
                              <m:t>𝒃</m:t>
                            </m:r>
                          </m:e>
                          <m:sub>
                            <m:r>
                              <a:rPr lang="en-US" sz="2000" b="1" i="1" smtClean="0">
                                <a:latin typeface="Cambria Math" charset="0"/>
                                <a:ea typeface="Cambria Math" charset="0"/>
                                <a:cs typeface="Cambria Math" charset="0"/>
                              </a:rPr>
                              <m:t>𝒉</m:t>
                            </m:r>
                          </m:sub>
                        </m:sSub>
                        <m:r>
                          <a:rPr lang="en-US" sz="2000" b="1" i="1" smtClean="0">
                            <a:latin typeface="Cambria Math" charset="0"/>
                            <a:ea typeface="Cambria Math" charset="0"/>
                            <a:cs typeface="Cambria Math" charset="0"/>
                          </a:rPr>
                          <m:t>)</m:t>
                        </m:r>
                      </m:oMath>
                    </m:oMathPara>
                  </a14:m>
                  <a:endParaRPr lang="en-US" sz="2000" b="1" dirty="0"/>
                </a:p>
              </p:txBody>
            </p:sp>
          </mc:Choice>
          <mc:Fallback xmlns="">
            <p:sp>
              <p:nvSpPr>
                <p:cNvPr id="130" name="TextBox 129"/>
                <p:cNvSpPr txBox="1">
                  <a:spLocks noRot="1" noChangeAspect="1" noMove="1" noResize="1" noEditPoints="1" noAdjustHandles="1" noChangeArrowheads="1" noChangeShapeType="1" noTextEdit="1"/>
                </p:cNvSpPr>
                <p:nvPr/>
              </p:nvSpPr>
              <p:spPr>
                <a:xfrm>
                  <a:off x="3305598" y="2548372"/>
                  <a:ext cx="4980500" cy="400110"/>
                </a:xfrm>
                <a:prstGeom prst="rect">
                  <a:avLst/>
                </a:prstGeom>
                <a:blipFill rotWithShape="0">
                  <a:blip r:embed="rId4"/>
                  <a:stretch>
                    <a:fillRect b="-13433"/>
                  </a:stretch>
                </a:blipFill>
                <a:ln>
                  <a:solidFill>
                    <a:schemeClr val="tx1"/>
                  </a:solidFill>
                </a:ln>
              </p:spPr>
              <p:txBody>
                <a:bodyPr/>
                <a:lstStyle/>
                <a:p>
                  <a:r>
                    <a:rPr lang="en-US">
                      <a:noFill/>
                    </a:rPr>
                    <a:t> </a:t>
                  </a:r>
                </a:p>
              </p:txBody>
            </p:sp>
          </mc:Fallback>
        </mc:AlternateContent>
      </p:grpSp>
      <p:sp>
        <p:nvSpPr>
          <p:cNvPr id="149" name="TextBox 148"/>
          <p:cNvSpPr txBox="1"/>
          <p:nvPr/>
        </p:nvSpPr>
        <p:spPr>
          <a:xfrm>
            <a:off x="3493448" y="4795875"/>
            <a:ext cx="377180" cy="369332"/>
          </a:xfrm>
          <a:prstGeom prst="rect">
            <a:avLst/>
          </a:prstGeom>
          <a:noFill/>
        </p:spPr>
        <p:txBody>
          <a:bodyPr wrap="none" rtlCol="0">
            <a:spAutoFit/>
          </a:bodyPr>
          <a:lstStyle/>
          <a:p>
            <a:r>
              <a:rPr lang="mr-IN"/>
              <a:t>…</a:t>
            </a:r>
            <a:endParaRPr lang="en-US" dirty="0"/>
          </a:p>
        </p:txBody>
      </p:sp>
      <p:cxnSp>
        <p:nvCxnSpPr>
          <p:cNvPr id="79" name="Straight Connector 78"/>
          <p:cNvCxnSpPr/>
          <p:nvPr/>
        </p:nvCxnSpPr>
        <p:spPr>
          <a:xfrm>
            <a:off x="3002745" y="4029712"/>
            <a:ext cx="961923" cy="1268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837975" y="5131044"/>
            <a:ext cx="1454444" cy="650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8056217" y="4042398"/>
            <a:ext cx="420993" cy="1245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8844795" y="4903579"/>
            <a:ext cx="701380" cy="824253"/>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383978" y="6495102"/>
            <a:ext cx="825867" cy="276999"/>
          </a:xfrm>
          <a:prstGeom prst="rect">
            <a:avLst/>
          </a:prstGeom>
          <a:noFill/>
        </p:spPr>
        <p:txBody>
          <a:bodyPr wrap="none" rtlCol="0">
            <a:spAutoFit/>
          </a:bodyPr>
          <a:lstStyle/>
          <a:p>
            <a:r>
              <a:rPr lang="en-US" sz="1200" b="1" dirty="0"/>
              <a:t>Query </a:t>
            </a:r>
            <a:r>
              <a:rPr lang="en-US" sz="1200" b="1" dirty="0" err="1"/>
              <a:t>Ctx</a:t>
            </a:r>
            <a:endParaRPr lang="en-US" sz="1200" b="1" dirty="0"/>
          </a:p>
        </p:txBody>
      </p:sp>
      <p:sp>
        <p:nvSpPr>
          <p:cNvPr id="152" name="TextBox 151"/>
          <p:cNvSpPr txBox="1"/>
          <p:nvPr/>
        </p:nvSpPr>
        <p:spPr>
          <a:xfrm>
            <a:off x="8758150" y="6501672"/>
            <a:ext cx="723275" cy="276999"/>
          </a:xfrm>
          <a:prstGeom prst="rect">
            <a:avLst/>
          </a:prstGeom>
          <a:noFill/>
        </p:spPr>
        <p:txBody>
          <a:bodyPr wrap="none" rtlCol="0">
            <a:spAutoFit/>
          </a:bodyPr>
          <a:lstStyle/>
          <a:p>
            <a:r>
              <a:rPr lang="en-US" sz="1200" b="1" dirty="0"/>
              <a:t>Wiki </a:t>
            </a:r>
            <a:r>
              <a:rPr lang="en-US" sz="1200" b="1" dirty="0" err="1"/>
              <a:t>Ctx</a:t>
            </a:r>
            <a:endParaRPr lang="en-US" sz="1200" b="1" dirty="0"/>
          </a:p>
        </p:txBody>
      </p:sp>
      <p:grpSp>
        <p:nvGrpSpPr>
          <p:cNvPr id="96" name="Group 95"/>
          <p:cNvGrpSpPr/>
          <p:nvPr/>
        </p:nvGrpSpPr>
        <p:grpSpPr>
          <a:xfrm>
            <a:off x="4490363" y="1611168"/>
            <a:ext cx="2115633" cy="1015663"/>
            <a:chOff x="4714657" y="1348897"/>
            <a:chExt cx="2115632" cy="1015663"/>
          </a:xfrm>
        </p:grpSpPr>
        <p:sp>
          <p:nvSpPr>
            <p:cNvPr id="95" name="TextBox 94"/>
            <p:cNvSpPr txBox="1"/>
            <p:nvPr/>
          </p:nvSpPr>
          <p:spPr>
            <a:xfrm>
              <a:off x="4714657" y="1348897"/>
              <a:ext cx="966931" cy="1015663"/>
            </a:xfrm>
            <a:prstGeom prst="rect">
              <a:avLst/>
            </a:prstGeom>
            <a:solidFill>
              <a:schemeClr val="bg1"/>
            </a:solidFill>
            <a:ln>
              <a:solidFill>
                <a:schemeClr val="tx1"/>
              </a:solidFill>
            </a:ln>
          </p:spPr>
          <p:txBody>
            <a:bodyPr wrap="none" rtlCol="0">
              <a:spAutoFit/>
            </a:bodyPr>
            <a:lstStyle/>
            <a:p>
              <a:r>
                <a:rPr lang="en-US" sz="2000" b="1" dirty="0"/>
                <a:t>Correct</a:t>
              </a:r>
            </a:p>
            <a:p>
              <a:r>
                <a:rPr lang="en-US" sz="2000" b="1" dirty="0"/>
                <a:t>    Link</a:t>
              </a:r>
            </a:p>
            <a:p>
              <a:r>
                <a:rPr lang="en-US" sz="2000" b="1" dirty="0"/>
                <a:t>   (C=1)</a:t>
              </a:r>
            </a:p>
          </p:txBody>
        </p:sp>
        <p:sp>
          <p:nvSpPr>
            <p:cNvPr id="153" name="TextBox 152"/>
            <p:cNvSpPr txBox="1"/>
            <p:nvPr/>
          </p:nvSpPr>
          <p:spPr>
            <a:xfrm>
              <a:off x="5683821" y="1348897"/>
              <a:ext cx="1146468" cy="1015663"/>
            </a:xfrm>
            <a:prstGeom prst="rect">
              <a:avLst/>
            </a:prstGeom>
            <a:solidFill>
              <a:schemeClr val="bg1"/>
            </a:solidFill>
            <a:ln>
              <a:solidFill>
                <a:schemeClr val="tx1"/>
              </a:solidFill>
            </a:ln>
          </p:spPr>
          <p:txBody>
            <a:bodyPr wrap="none" rtlCol="0">
              <a:spAutoFit/>
            </a:bodyPr>
            <a:lstStyle/>
            <a:p>
              <a:r>
                <a:rPr lang="en-US" sz="2000" b="1" dirty="0"/>
                <a:t>Incorrect</a:t>
              </a:r>
            </a:p>
            <a:p>
              <a:r>
                <a:rPr lang="en-US" sz="2000" b="1" dirty="0"/>
                <a:t>    Link</a:t>
              </a:r>
            </a:p>
            <a:p>
              <a:r>
                <a:rPr lang="en-US" sz="2000" b="1" dirty="0"/>
                <a:t>   (C=0)</a:t>
              </a:r>
            </a:p>
          </p:txBody>
        </p:sp>
      </p:grpSp>
      <p:sp>
        <p:nvSpPr>
          <p:cNvPr id="97" name="Title 1"/>
          <p:cNvSpPr>
            <a:spLocks noGrp="1"/>
          </p:cNvSpPr>
          <p:nvPr>
            <p:ph type="title"/>
          </p:nvPr>
        </p:nvSpPr>
        <p:spPr>
          <a:xfrm>
            <a:off x="149735" y="332294"/>
            <a:ext cx="11358283" cy="615517"/>
          </a:xfrm>
        </p:spPr>
        <p:txBody>
          <a:bodyPr>
            <a:normAutofit fontScale="90000"/>
          </a:bodyPr>
          <a:lstStyle/>
          <a:p>
            <a:r>
              <a:rPr lang="en-US" dirty="0"/>
              <a:t>Neural Model Architecture</a:t>
            </a:r>
          </a:p>
        </p:txBody>
      </p:sp>
      <p:pic>
        <p:nvPicPr>
          <p:cNvPr id="2" name="Picture 1"/>
          <p:cNvPicPr>
            <a:picLocks noChangeAspect="1"/>
          </p:cNvPicPr>
          <p:nvPr/>
        </p:nvPicPr>
        <p:blipFill>
          <a:blip r:embed="rId5"/>
          <a:stretch>
            <a:fillRect/>
          </a:stretch>
        </p:blipFill>
        <p:spPr>
          <a:xfrm>
            <a:off x="4330834" y="3247533"/>
            <a:ext cx="2672135" cy="373380"/>
          </a:xfrm>
          <a:prstGeom prst="rect">
            <a:avLst/>
          </a:prstGeom>
        </p:spPr>
      </p:pic>
      <p:sp>
        <p:nvSpPr>
          <p:cNvPr id="24" name="Slide Number Placeholder 2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127</a:t>
            </a:fld>
            <a:endParaRPr lang="en-US" altLang="zh-TW" dirty="0">
              <a:solidFill>
                <a:prstClr val="black"/>
              </a:solidFill>
            </a:endParaRPr>
          </a:p>
        </p:txBody>
      </p:sp>
    </p:spTree>
    <p:extLst>
      <p:ext uri="{BB962C8B-B14F-4D97-AF65-F5344CB8AC3E}">
        <p14:creationId xmlns:p14="http://schemas.microsoft.com/office/powerpoint/2010/main" val="81223053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Neural Model Architecture</a:t>
            </a:r>
          </a:p>
        </p:txBody>
      </p:sp>
      <p:pic>
        <p:nvPicPr>
          <p:cNvPr id="24" name="Picture 23"/>
          <p:cNvPicPr>
            <a:picLocks noChangeAspect="1"/>
          </p:cNvPicPr>
          <p:nvPr/>
        </p:nvPicPr>
        <p:blipFill rotWithShape="1">
          <a:blip r:embed="rId2"/>
          <a:srcRect l="11110" r="8053" b="-1063"/>
          <a:stretch/>
        </p:blipFill>
        <p:spPr>
          <a:xfrm>
            <a:off x="1" y="1768424"/>
            <a:ext cx="5708073" cy="3904791"/>
          </a:xfrm>
          <a:prstGeom prst="rect">
            <a:avLst/>
          </a:prstGeom>
        </p:spPr>
      </p:pic>
      <p:sp>
        <p:nvSpPr>
          <p:cNvPr id="25" name="TextBox 24"/>
          <p:cNvSpPr txBox="1"/>
          <p:nvPr/>
        </p:nvSpPr>
        <p:spPr>
          <a:xfrm>
            <a:off x="7433187" y="4739149"/>
            <a:ext cx="2604574" cy="369332"/>
          </a:xfrm>
          <a:prstGeom prst="rect">
            <a:avLst/>
          </a:prstGeom>
          <a:noFill/>
        </p:spPr>
        <p:txBody>
          <a:bodyPr wrap="none" rtlCol="0">
            <a:spAutoFit/>
          </a:bodyPr>
          <a:lstStyle/>
          <a:p>
            <a:r>
              <a:rPr lang="en-US" dirty="0"/>
              <a:t>Feature Abstraction Layer</a:t>
            </a:r>
          </a:p>
        </p:txBody>
      </p:sp>
      <p:sp>
        <p:nvSpPr>
          <p:cNvPr id="26" name="Rectangle 25"/>
          <p:cNvSpPr/>
          <p:nvPr/>
        </p:nvSpPr>
        <p:spPr>
          <a:xfrm>
            <a:off x="149736" y="4297320"/>
            <a:ext cx="6103581" cy="16223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6499123" y="4923815"/>
            <a:ext cx="796412"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128</a:t>
            </a:fld>
            <a:endParaRPr lang="en-US" altLang="zh-TW" dirty="0">
              <a:solidFill>
                <a:prstClr val="black"/>
              </a:solidFill>
            </a:endParaRPr>
          </a:p>
        </p:txBody>
      </p:sp>
    </p:spTree>
    <p:extLst>
      <p:ext uri="{BB962C8B-B14F-4D97-AF65-F5344CB8AC3E}">
        <p14:creationId xmlns:p14="http://schemas.microsoft.com/office/powerpoint/2010/main" val="17526086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34096"/>
            <a:ext cx="11358282" cy="615517"/>
          </a:xfrm>
        </p:spPr>
        <p:txBody>
          <a:bodyPr>
            <a:normAutofit fontScale="90000"/>
          </a:bodyPr>
          <a:lstStyle/>
          <a:p>
            <a:r>
              <a:rPr lang="en-US" dirty="0"/>
              <a:t>Modeling Context from the query Document</a:t>
            </a:r>
          </a:p>
        </p:txBody>
      </p:sp>
      <p:sp>
        <p:nvSpPr>
          <p:cNvPr id="3" name="Content Placeholder 2"/>
          <p:cNvSpPr>
            <a:spLocks noGrp="1"/>
          </p:cNvSpPr>
          <p:nvPr>
            <p:ph idx="1"/>
          </p:nvPr>
        </p:nvSpPr>
        <p:spPr/>
        <p:txBody>
          <a:bodyPr/>
          <a:lstStyle/>
          <a:p>
            <a:r>
              <a:rPr lang="en-US" dirty="0"/>
              <a:t>Get all sentences from the entity </a:t>
            </a:r>
            <a:r>
              <a:rPr lang="en-US" dirty="0" err="1"/>
              <a:t>coref</a:t>
            </a:r>
            <a:r>
              <a:rPr lang="en-US" dirty="0"/>
              <a:t> chain</a:t>
            </a:r>
          </a:p>
          <a:p>
            <a:endParaRPr lang="en-US" dirty="0"/>
          </a:p>
          <a:p>
            <a:endParaRPr lang="en-US" dirty="0"/>
          </a:p>
          <a:p>
            <a:endParaRPr lang="en-US" dirty="0"/>
          </a:p>
          <a:p>
            <a:endParaRPr lang="en-US" dirty="0"/>
          </a:p>
          <a:p>
            <a:endParaRPr lang="en-US" dirty="0"/>
          </a:p>
          <a:p>
            <a:endParaRPr lang="en-US" dirty="0"/>
          </a:p>
          <a:p>
            <a:r>
              <a:rPr lang="en-US" dirty="0"/>
              <a:t>Concatenate them together</a:t>
            </a:r>
          </a:p>
          <a:p>
            <a:pPr lvl="1"/>
            <a:r>
              <a:rPr lang="en-US" dirty="0"/>
              <a:t>Get a variable length representation</a:t>
            </a:r>
          </a:p>
        </p:txBody>
      </p:sp>
      <p:sp>
        <p:nvSpPr>
          <p:cNvPr id="4" name="Slide Number Placeholder 3"/>
          <p:cNvSpPr>
            <a:spLocks noGrp="1"/>
          </p:cNvSpPr>
          <p:nvPr>
            <p:ph type="sldNum" sz="quarter" idx="12"/>
          </p:nvPr>
        </p:nvSpPr>
        <p:spPr/>
        <p:txBody>
          <a:bodyPr/>
          <a:lstStyle/>
          <a:p>
            <a:fld id="{737732A8-8BC6-44C3-9FED-1FFC407690AB}" type="slidenum">
              <a:rPr lang="en-US" smtClean="0"/>
              <a:pPr/>
              <a:t>129</a:t>
            </a:fld>
            <a:endParaRPr lang="en-US"/>
          </a:p>
        </p:txBody>
      </p:sp>
      <p:sp>
        <p:nvSpPr>
          <p:cNvPr id="5" name="TextBox 4"/>
          <p:cNvSpPr txBox="1"/>
          <p:nvPr/>
        </p:nvSpPr>
        <p:spPr>
          <a:xfrm>
            <a:off x="525182" y="1875015"/>
            <a:ext cx="8368853" cy="1938992"/>
          </a:xfrm>
          <a:prstGeom prst="rect">
            <a:avLst/>
          </a:prstGeom>
          <a:noFill/>
          <a:ln>
            <a:solidFill>
              <a:schemeClr val="tx1"/>
            </a:solidFill>
          </a:ln>
        </p:spPr>
        <p:txBody>
          <a:bodyPr wrap="square" rtlCol="0">
            <a:spAutoFit/>
          </a:bodyPr>
          <a:lstStyle/>
          <a:p>
            <a:r>
              <a:rPr lang="en-US" sz="2400" dirty="0">
                <a:solidFill>
                  <a:srgbClr val="434A5A"/>
                </a:solidFill>
                <a:latin typeface="Calibri" charset="0"/>
                <a:ea typeface="Calibri" charset="0"/>
                <a:cs typeface="Calibri" charset="0"/>
              </a:rPr>
              <a:t>“ </a:t>
            </a:r>
            <a:r>
              <a:rPr lang="en-US" sz="2400" b="1" dirty="0">
                <a:solidFill>
                  <a:srgbClr val="0000FF"/>
                </a:solidFill>
                <a:latin typeface="Calibri" charset="0"/>
                <a:ea typeface="Calibri" charset="0"/>
                <a:cs typeface="Calibri" charset="0"/>
              </a:rPr>
              <a:t>[Broad] </a:t>
            </a:r>
            <a:r>
              <a:rPr lang="en-US" sz="2400" dirty="0">
                <a:solidFill>
                  <a:srgbClr val="434A5A"/>
                </a:solidFill>
                <a:latin typeface="Calibri" charset="0"/>
                <a:ea typeface="Calibri" charset="0"/>
                <a:cs typeface="Calibri" charset="0"/>
              </a:rPr>
              <a:t>catapulted </a:t>
            </a:r>
            <a:r>
              <a:rPr lang="en-US" sz="2400" b="1" dirty="0">
                <a:solidFill>
                  <a:srgbClr val="C64847"/>
                </a:solidFill>
                <a:latin typeface="Calibri" charset="0"/>
                <a:ea typeface="Calibri" charset="0"/>
                <a:cs typeface="Calibri" charset="0"/>
              </a:rPr>
              <a:t>[</a:t>
            </a:r>
            <a:r>
              <a:rPr lang="en-US" sz="2400" b="1" dirty="0">
                <a:solidFill>
                  <a:schemeClr val="accent6"/>
                </a:solidFill>
                <a:latin typeface="Calibri" charset="0"/>
                <a:ea typeface="Calibri" charset="0"/>
                <a:cs typeface="Calibri" charset="0"/>
              </a:rPr>
              <a:t>England]</a:t>
            </a:r>
            <a:r>
              <a:rPr lang="en-US" sz="2400" b="1" dirty="0">
                <a:solidFill>
                  <a:srgbClr val="434A5A"/>
                </a:solidFill>
                <a:latin typeface="Calibri" charset="0"/>
                <a:ea typeface="Calibri" charset="0"/>
                <a:cs typeface="Calibri" charset="0"/>
              </a:rPr>
              <a:t> </a:t>
            </a:r>
            <a:r>
              <a:rPr lang="en-US" sz="2400" dirty="0">
                <a:solidFill>
                  <a:srgbClr val="434A5A"/>
                </a:solidFill>
                <a:latin typeface="Calibri" charset="0"/>
                <a:ea typeface="Calibri" charset="0"/>
                <a:cs typeface="Calibri" charset="0"/>
              </a:rPr>
              <a:t>to a 74-run win over </a:t>
            </a:r>
            <a:r>
              <a:rPr lang="en-US" sz="2400" b="1" dirty="0">
                <a:solidFill>
                  <a:schemeClr val="accent1">
                    <a:lumMod val="75000"/>
                  </a:schemeClr>
                </a:solidFill>
                <a:latin typeface="Calibri" charset="0"/>
                <a:ea typeface="Calibri" charset="0"/>
                <a:cs typeface="Calibri" charset="0"/>
              </a:rPr>
              <a:t>[Australia]</a:t>
            </a:r>
            <a:r>
              <a:rPr lang="en-US" sz="2400" dirty="0">
                <a:solidFill>
                  <a:srgbClr val="434A5A"/>
                </a:solidFill>
                <a:latin typeface="Calibri" charset="0"/>
                <a:ea typeface="Calibri" charset="0"/>
                <a:cs typeface="Calibri" charset="0"/>
              </a:rPr>
              <a:t>…</a:t>
            </a:r>
          </a:p>
          <a:p>
            <a:r>
              <a:rPr lang="en-US" sz="2400" b="1" dirty="0">
                <a:solidFill>
                  <a:srgbClr val="0000FF"/>
                </a:solidFill>
                <a:latin typeface="Calibri" charset="0"/>
                <a:ea typeface="Calibri" charset="0"/>
                <a:cs typeface="Calibri" charset="0"/>
              </a:rPr>
              <a:t>[Broad] </a:t>
            </a:r>
            <a:r>
              <a:rPr lang="en-US" sz="2400" dirty="0">
                <a:latin typeface="Calibri" charset="0"/>
                <a:ea typeface="Calibri" charset="0"/>
                <a:cs typeface="Calibri" charset="0"/>
              </a:rPr>
              <a:t>sent captain </a:t>
            </a:r>
            <a:r>
              <a:rPr lang="en-US" sz="2400" b="1" dirty="0">
                <a:latin typeface="Calibri" charset="0"/>
                <a:ea typeface="Calibri" charset="0"/>
                <a:cs typeface="Calibri" charset="0"/>
              </a:rPr>
              <a:t>[Michael Clarke]</a:t>
            </a:r>
            <a:r>
              <a:rPr lang="en-US" sz="2400" dirty="0">
                <a:latin typeface="Calibri" charset="0"/>
                <a:ea typeface="Calibri" charset="0"/>
                <a:cs typeface="Calibri" charset="0"/>
              </a:rPr>
              <a:t>'s off stump cart-wheeling before </a:t>
            </a:r>
            <a:r>
              <a:rPr lang="en-US" sz="2400" b="1" dirty="0">
                <a:solidFill>
                  <a:srgbClr val="7030A0"/>
                </a:solidFill>
                <a:latin typeface="Calibri" charset="0"/>
                <a:ea typeface="Calibri" charset="0"/>
                <a:cs typeface="Calibri" charset="0"/>
              </a:rPr>
              <a:t>[Steve Smith]</a:t>
            </a:r>
            <a:r>
              <a:rPr lang="en-US" sz="2400" dirty="0">
                <a:latin typeface="Calibri" charset="0"/>
                <a:ea typeface="Calibri" charset="0"/>
                <a:cs typeface="Calibri" charset="0"/>
              </a:rPr>
              <a:t>..</a:t>
            </a:r>
          </a:p>
          <a:p>
            <a:r>
              <a:rPr lang="en-US" sz="2400" b="1" dirty="0">
                <a:solidFill>
                  <a:srgbClr val="0000FF"/>
                </a:solidFill>
                <a:latin typeface="Calibri" charset="0"/>
                <a:ea typeface="Calibri" charset="0"/>
                <a:cs typeface="Calibri" charset="0"/>
              </a:rPr>
              <a:t>[Broad] </a:t>
            </a:r>
            <a:r>
              <a:rPr lang="en-US" sz="2400" dirty="0">
                <a:latin typeface="Calibri" charset="0"/>
                <a:ea typeface="Calibri" charset="0"/>
                <a:cs typeface="Calibri" charset="0"/>
              </a:rPr>
              <a:t>and </a:t>
            </a:r>
            <a:r>
              <a:rPr lang="en-US" sz="2400" b="1" dirty="0">
                <a:solidFill>
                  <a:srgbClr val="00B050"/>
                </a:solidFill>
                <a:latin typeface="Calibri" charset="0"/>
                <a:ea typeface="Calibri" charset="0"/>
                <a:cs typeface="Calibri" charset="0"/>
              </a:rPr>
              <a:t>[Bresnan]</a:t>
            </a:r>
            <a:r>
              <a:rPr lang="en-US" sz="2400" dirty="0">
                <a:latin typeface="Calibri" charset="0"/>
                <a:ea typeface="Calibri" charset="0"/>
                <a:cs typeface="Calibri" charset="0"/>
              </a:rPr>
              <a:t> found their stride in the evening session..”</a:t>
            </a:r>
            <a:endParaRPr lang="en-US" sz="2400" dirty="0">
              <a:solidFill>
                <a:srgbClr val="434A5A"/>
              </a:solidFill>
              <a:latin typeface="Calibri" charset="0"/>
              <a:ea typeface="Calibri" charset="0"/>
              <a:cs typeface="Calibri" charset="0"/>
            </a:endParaRPr>
          </a:p>
          <a:p>
            <a:endParaRPr lang="en-US" sz="2400" dirty="0">
              <a:solidFill>
                <a:srgbClr val="434A5A"/>
              </a:solidFill>
              <a:latin typeface="Calibri" charset="0"/>
              <a:ea typeface="Calibri" charset="0"/>
              <a:cs typeface="Calibri" charset="0"/>
            </a:endParaRPr>
          </a:p>
        </p:txBody>
      </p:sp>
      <p:grpSp>
        <p:nvGrpSpPr>
          <p:cNvPr id="17" name="Group 16"/>
          <p:cNvGrpSpPr/>
          <p:nvPr/>
        </p:nvGrpSpPr>
        <p:grpSpPr>
          <a:xfrm>
            <a:off x="3217938" y="5827545"/>
            <a:ext cx="2725662" cy="537396"/>
            <a:chOff x="3217938" y="5827545"/>
            <a:chExt cx="2725662" cy="537396"/>
          </a:xfrm>
        </p:grpSpPr>
        <p:sp>
          <p:nvSpPr>
            <p:cNvPr id="11" name="Rounded Rectangle 10"/>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10" name="Group 9"/>
            <p:cNvGrpSpPr/>
            <p:nvPr/>
          </p:nvGrpSpPr>
          <p:grpSpPr>
            <a:xfrm>
              <a:off x="3307824" y="5894721"/>
              <a:ext cx="1223059" cy="386393"/>
              <a:chOff x="1186924" y="3311728"/>
              <a:chExt cx="1223059" cy="386393"/>
            </a:xfrm>
          </p:grpSpPr>
          <p:sp>
            <p:nvSpPr>
              <p:cNvPr id="7" name="Oval 6"/>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p:cNvGrpSpPr/>
            <p:nvPr/>
          </p:nvGrpSpPr>
          <p:grpSpPr>
            <a:xfrm>
              <a:off x="4620769" y="5908265"/>
              <a:ext cx="1223059" cy="386393"/>
              <a:chOff x="1186924" y="3311728"/>
              <a:chExt cx="1223059" cy="386393"/>
            </a:xfrm>
          </p:grpSpPr>
          <p:sp>
            <p:nvSpPr>
              <p:cNvPr id="14" name="Oval 13"/>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Tree>
    <p:extLst>
      <p:ext uri="{BB962C8B-B14F-4D97-AF65-F5344CB8AC3E}">
        <p14:creationId xmlns:p14="http://schemas.microsoft.com/office/powerpoint/2010/main" val="1990508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F429D-1737-4737-8C72-537C297639F2}"/>
              </a:ext>
            </a:extLst>
          </p:cNvPr>
          <p:cNvSpPr>
            <a:spLocks noGrp="1"/>
          </p:cNvSpPr>
          <p:nvPr>
            <p:ph type="title"/>
          </p:nvPr>
        </p:nvSpPr>
        <p:spPr/>
        <p:txBody>
          <a:bodyPr/>
          <a:lstStyle/>
          <a:p>
            <a:r>
              <a:rPr lang="en-US" dirty="0"/>
              <a:t>Where We Are, and A Brief History of Entity Work</a:t>
            </a:r>
          </a:p>
        </p:txBody>
      </p:sp>
      <p:sp>
        <p:nvSpPr>
          <p:cNvPr id="5" name="Content Placeholder 1">
            <a:extLst>
              <a:ext uri="{FF2B5EF4-FFF2-40B4-BE49-F238E27FC236}">
                <a16:creationId xmlns:a16="http://schemas.microsoft.com/office/drawing/2014/main" id="{B6BC62B2-BEC9-4303-86F4-7A9B118320AC}"/>
              </a:ext>
            </a:extLst>
          </p:cNvPr>
          <p:cNvSpPr>
            <a:spLocks noGrp="1"/>
          </p:cNvSpPr>
          <p:nvPr>
            <p:ph idx="1"/>
          </p:nvPr>
        </p:nvSpPr>
        <p:spPr>
          <a:xfrm>
            <a:off x="771874" y="3082638"/>
            <a:ext cx="10464487" cy="3381225"/>
          </a:xfrm>
        </p:spPr>
        <p:txBody>
          <a:bodyPr/>
          <a:lstStyle/>
          <a:p>
            <a:r>
              <a:rPr lang="en-US" sz="2400" dirty="0"/>
              <a:t>Game changer: </a:t>
            </a:r>
            <a:r>
              <a:rPr lang="en-US" sz="2400" dirty="0">
                <a:solidFill>
                  <a:srgbClr val="FFC000"/>
                </a:solidFill>
              </a:rPr>
              <a:t>Wikipedia</a:t>
            </a:r>
            <a:r>
              <a:rPr lang="en-US" sz="2400" dirty="0"/>
              <a:t> + hardware advancements</a:t>
            </a:r>
          </a:p>
          <a:p>
            <a:pPr marL="228600" lvl="1" indent="0">
              <a:spcBef>
                <a:spcPts val="600"/>
              </a:spcBef>
              <a:buNone/>
            </a:pPr>
            <a:r>
              <a:rPr lang="en-US" sz="1800" dirty="0"/>
              <a:t>small number of entity classes </a:t>
            </a:r>
            <a:r>
              <a:rPr lang="en-US" sz="1800" dirty="0">
                <a:sym typeface="Wingdings" panose="05000000000000000000" pitchFamily="2" charset="2"/>
              </a:rPr>
              <a:t> large entity collection</a:t>
            </a:r>
            <a:endParaRPr lang="en-US" sz="1800" dirty="0"/>
          </a:p>
          <a:p>
            <a:pPr>
              <a:spcBef>
                <a:spcPts val="1800"/>
              </a:spcBef>
            </a:pPr>
            <a:r>
              <a:rPr lang="en-US" sz="2400" dirty="0"/>
              <a:t>Current state: good when there is a lot of annotated data</a:t>
            </a:r>
          </a:p>
          <a:p>
            <a:pPr marL="228600" lvl="1" indent="0">
              <a:spcBef>
                <a:spcPts val="600"/>
              </a:spcBef>
              <a:buNone/>
            </a:pPr>
            <a:r>
              <a:rPr lang="en-US" sz="1800" dirty="0"/>
              <a:t>Within domain: NER performance for coarse entity type [PER/LOC/ORG/MISC] is good (low 90-ies F1)</a:t>
            </a:r>
          </a:p>
          <a:p>
            <a:pPr marL="228600" lvl="1" indent="0">
              <a:spcBef>
                <a:spcPts val="600"/>
              </a:spcBef>
              <a:buNone/>
            </a:pPr>
            <a:r>
              <a:rPr lang="en-US" sz="1800" b="1" dirty="0"/>
              <a:t>Performance drops significantly </a:t>
            </a:r>
            <a:r>
              <a:rPr lang="en-US" sz="1800" dirty="0"/>
              <a:t>across domains and for low resource languages. </a:t>
            </a:r>
            <a:endParaRPr lang="en-US" sz="2400" dirty="0"/>
          </a:p>
          <a:p>
            <a:pPr>
              <a:spcBef>
                <a:spcPts val="1800"/>
              </a:spcBef>
            </a:pPr>
            <a:r>
              <a:rPr lang="en-US" sz="2400" dirty="0"/>
              <a:t>Next game changer: </a:t>
            </a:r>
            <a:r>
              <a:rPr lang="en-US" sz="2400" dirty="0">
                <a:solidFill>
                  <a:srgbClr val="FFC000"/>
                </a:solidFill>
              </a:rPr>
              <a:t>deep domain/contextual analysis</a:t>
            </a:r>
          </a:p>
          <a:p>
            <a:pPr marL="228600" lvl="1" indent="0">
              <a:spcBef>
                <a:spcPts val="600"/>
              </a:spcBef>
              <a:buNone/>
            </a:pPr>
            <a:r>
              <a:rPr lang="en-US" sz="1800" dirty="0"/>
              <a:t>move from one large entity collection to many thousands of domain specific collections, business collections, and personal collections</a:t>
            </a:r>
          </a:p>
          <a:p>
            <a:pPr marL="0" indent="0">
              <a:buNone/>
            </a:pPr>
            <a:endParaRPr lang="en-US" dirty="0"/>
          </a:p>
        </p:txBody>
      </p:sp>
      <p:pic>
        <p:nvPicPr>
          <p:cNvPr id="6" name="Picture 2" descr="C:\Users\silviu\Pictures\Solar_Life_Cycle_2.png">
            <a:extLst>
              <a:ext uri="{FF2B5EF4-FFF2-40B4-BE49-F238E27FC236}">
                <a16:creationId xmlns:a16="http://schemas.microsoft.com/office/drawing/2014/main" id="{6AB420B0-5C62-4B5C-A689-E29F8D2BB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1" r="-1381"/>
          <a:stretch/>
        </p:blipFill>
        <p:spPr bwMode="auto">
          <a:xfrm>
            <a:off x="791701" y="1110230"/>
            <a:ext cx="8367755" cy="18400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13</a:t>
            </a:fld>
            <a:endParaRPr lang="en-US" altLang="zh-TW" dirty="0">
              <a:solidFill>
                <a:prstClr val="black"/>
              </a:solidFill>
            </a:endParaRPr>
          </a:p>
        </p:txBody>
      </p:sp>
    </p:spTree>
    <p:extLst>
      <p:ext uri="{BB962C8B-B14F-4D97-AF65-F5344CB8AC3E}">
        <p14:creationId xmlns:p14="http://schemas.microsoft.com/office/powerpoint/2010/main" val="1976170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Modeling Context from the query Document</a:t>
            </a:r>
            <a:endParaRPr lang="en-US" dirty="0"/>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p:txBody>
          <a:bodyPr/>
          <a:lstStyle/>
          <a:p>
            <a:fld id="{737732A8-8BC6-44C3-9FED-1FFC407690AB}" type="slidenum">
              <a:rPr lang="en-US" smtClean="0"/>
              <a:pPr/>
              <a:t>130</a:t>
            </a:fld>
            <a:endParaRPr lang="en-US"/>
          </a:p>
        </p:txBody>
      </p:sp>
      <p:grpSp>
        <p:nvGrpSpPr>
          <p:cNvPr id="3" name="Group 2"/>
          <p:cNvGrpSpPr/>
          <p:nvPr/>
        </p:nvGrpSpPr>
        <p:grpSpPr>
          <a:xfrm>
            <a:off x="3974136" y="1369060"/>
            <a:ext cx="4279900" cy="5351780"/>
            <a:chOff x="303836" y="1398989"/>
            <a:chExt cx="4279900" cy="5351780"/>
          </a:xfrm>
        </p:grpSpPr>
        <p:grpSp>
          <p:nvGrpSpPr>
            <p:cNvPr id="7" name="Group 6"/>
            <p:cNvGrpSpPr/>
            <p:nvPr/>
          </p:nvGrpSpPr>
          <p:grpSpPr>
            <a:xfrm>
              <a:off x="895528" y="5668217"/>
              <a:ext cx="2725662" cy="537396"/>
              <a:chOff x="3217938" y="5827545"/>
              <a:chExt cx="2725662" cy="537396"/>
            </a:xfrm>
          </p:grpSpPr>
          <p:sp>
            <p:nvSpPr>
              <p:cNvPr id="8" name="Rounded Rectangle 7"/>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9" name="Group 8"/>
              <p:cNvGrpSpPr/>
              <p:nvPr/>
            </p:nvGrpSpPr>
            <p:grpSpPr>
              <a:xfrm>
                <a:off x="3307824" y="5894721"/>
                <a:ext cx="1223059" cy="386393"/>
                <a:chOff x="1186924" y="3311728"/>
                <a:chExt cx="1223059" cy="386393"/>
              </a:xfrm>
            </p:grpSpPr>
            <p:sp>
              <p:nvSpPr>
                <p:cNvPr id="14" name="Oval 13"/>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p:cNvGrpSpPr/>
              <p:nvPr/>
            </p:nvGrpSpPr>
            <p:grpSpPr>
              <a:xfrm>
                <a:off x="4620769" y="5908265"/>
                <a:ext cx="1223059" cy="386393"/>
                <a:chOff x="1186924" y="3311728"/>
                <a:chExt cx="1223059" cy="386393"/>
              </a:xfrm>
            </p:grpSpPr>
            <p:sp>
              <p:nvSpPr>
                <p:cNvPr id="11" name="Oval 10"/>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cxnSp>
          <p:nvCxnSpPr>
            <p:cNvPr id="18" name="Straight Arrow Connector 17"/>
            <p:cNvCxnSpPr/>
            <p:nvPr/>
          </p:nvCxnSpPr>
          <p:spPr>
            <a:xfrm flipV="1">
              <a:off x="2208473" y="4893517"/>
              <a:ext cx="0" cy="774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1740863" y="4525964"/>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40863" y="3621015"/>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flipV="1">
              <a:off x="2207146" y="3988568"/>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1739536" y="2711872"/>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2205819" y="3079425"/>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4" name="Group 33"/>
            <p:cNvGrpSpPr/>
            <p:nvPr/>
          </p:nvGrpSpPr>
          <p:grpSpPr>
            <a:xfrm>
              <a:off x="377932" y="2268143"/>
              <a:ext cx="1350989" cy="2453067"/>
              <a:chOff x="405486" y="3123324"/>
              <a:chExt cx="1350989" cy="2453067"/>
            </a:xfrm>
          </p:grpSpPr>
          <p:sp>
            <p:nvSpPr>
              <p:cNvPr id="25" name="TextBox 24"/>
              <p:cNvSpPr txBox="1"/>
              <p:nvPr/>
            </p:nvSpPr>
            <p:spPr>
              <a:xfrm>
                <a:off x="673469" y="3123324"/>
                <a:ext cx="623889" cy="369332"/>
              </a:xfrm>
              <a:prstGeom prst="rect">
                <a:avLst/>
              </a:prstGeom>
              <a:noFill/>
            </p:spPr>
            <p:txBody>
              <a:bodyPr wrap="none" rtlCol="0">
                <a:spAutoFit/>
              </a:bodyPr>
              <a:lstStyle/>
              <a:p>
                <a:r>
                  <a:rPr lang="en-US" dirty="0" err="1"/>
                  <a:t>tanh</a:t>
                </a:r>
                <a:endParaRPr lang="en-US" dirty="0"/>
              </a:p>
            </p:txBody>
          </p:sp>
          <p:sp>
            <p:nvSpPr>
              <p:cNvPr id="26" name="TextBox 25"/>
              <p:cNvSpPr txBox="1"/>
              <p:nvPr/>
            </p:nvSpPr>
            <p:spPr>
              <a:xfrm>
                <a:off x="405486" y="4004489"/>
                <a:ext cx="1192634" cy="369332"/>
              </a:xfrm>
              <a:prstGeom prst="rect">
                <a:avLst/>
              </a:prstGeom>
              <a:noFill/>
            </p:spPr>
            <p:txBody>
              <a:bodyPr wrap="none" rtlCol="0">
                <a:spAutoFit/>
              </a:bodyPr>
              <a:lstStyle/>
              <a:p>
                <a:r>
                  <a:rPr lang="en-US" dirty="0"/>
                  <a:t>Mean Pool</a:t>
                </a:r>
              </a:p>
            </p:txBody>
          </p:sp>
          <p:sp>
            <p:nvSpPr>
              <p:cNvPr id="27" name="TextBox 26"/>
              <p:cNvSpPr txBox="1"/>
              <p:nvPr/>
            </p:nvSpPr>
            <p:spPr>
              <a:xfrm>
                <a:off x="408029" y="4930060"/>
                <a:ext cx="1348446" cy="646331"/>
              </a:xfrm>
              <a:prstGeom prst="rect">
                <a:avLst/>
              </a:prstGeom>
              <a:noFill/>
            </p:spPr>
            <p:txBody>
              <a:bodyPr wrap="none" rtlCol="0">
                <a:spAutoFit/>
              </a:bodyPr>
              <a:lstStyle/>
              <a:p>
                <a:r>
                  <a:rPr lang="en-US" dirty="0"/>
                  <a:t>Convolution</a:t>
                </a:r>
              </a:p>
              <a:p>
                <a:r>
                  <a:rPr lang="en-US" dirty="0"/>
                  <a:t>Layer</a:t>
                </a:r>
              </a:p>
            </p:txBody>
          </p:sp>
        </p:grpSp>
        <p:cxnSp>
          <p:nvCxnSpPr>
            <p:cNvPr id="28" name="Straight Arrow Connector 27"/>
            <p:cNvCxnSpPr/>
            <p:nvPr/>
          </p:nvCxnSpPr>
          <p:spPr>
            <a:xfrm flipH="1" flipV="1">
              <a:off x="2201838" y="2174476"/>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1598120" y="1611677"/>
              <a:ext cx="1312945" cy="520741"/>
              <a:chOff x="1140803" y="3248659"/>
              <a:chExt cx="1312945" cy="520741"/>
            </a:xfrm>
          </p:grpSpPr>
          <p:sp>
            <p:nvSpPr>
              <p:cNvPr id="29" name="Rounded Rectangle 28"/>
              <p:cNvSpPr/>
              <p:nvPr/>
            </p:nvSpPr>
            <p:spPr>
              <a:xfrm>
                <a:off x="1140803" y="3248659"/>
                <a:ext cx="1312945" cy="5207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0" name="Oval 29"/>
              <p:cNvSpPr/>
              <p:nvPr/>
            </p:nvSpPr>
            <p:spPr>
              <a:xfrm>
                <a:off x="2032258" y="3311728"/>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Oval 30"/>
              <p:cNvSpPr/>
              <p:nvPr/>
            </p:nvSpPr>
            <p:spPr>
              <a:xfrm>
                <a:off x="1610768"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Oval 31"/>
              <p:cNvSpPr/>
              <p:nvPr/>
            </p:nvSpPr>
            <p:spPr>
              <a:xfrm>
                <a:off x="1186924"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5" name="Rectangle 34"/>
            <p:cNvSpPr/>
            <p:nvPr/>
          </p:nvSpPr>
          <p:spPr>
            <a:xfrm>
              <a:off x="303836" y="1398989"/>
              <a:ext cx="4279900" cy="53517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89136" y="6351508"/>
              <a:ext cx="3583930" cy="369332"/>
            </a:xfrm>
            <a:prstGeom prst="rect">
              <a:avLst/>
            </a:prstGeom>
            <a:noFill/>
          </p:spPr>
          <p:txBody>
            <a:bodyPr wrap="none" rtlCol="0">
              <a:spAutoFit/>
            </a:bodyPr>
            <a:lstStyle/>
            <a:p>
              <a:r>
                <a:rPr lang="en-US" dirty="0"/>
                <a:t>Context from the Source Document</a:t>
              </a:r>
            </a:p>
          </p:txBody>
        </p:sp>
      </p:grpSp>
    </p:spTree>
    <p:extLst>
      <p:ext uri="{BB962C8B-B14F-4D97-AF65-F5344CB8AC3E}">
        <p14:creationId xmlns:p14="http://schemas.microsoft.com/office/powerpoint/2010/main" val="205611456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82729"/>
            <a:ext cx="11358282" cy="615517"/>
          </a:xfrm>
        </p:spPr>
        <p:txBody>
          <a:bodyPr>
            <a:normAutofit fontScale="90000"/>
          </a:bodyPr>
          <a:lstStyle/>
          <a:p>
            <a:r>
              <a:rPr lang="en-US" dirty="0"/>
              <a:t>Modeling Context from target Wikipedia page</a:t>
            </a:r>
          </a:p>
        </p:txBody>
      </p:sp>
      <p:sp>
        <p:nvSpPr>
          <p:cNvPr id="3" name="Content Placeholder 2"/>
          <p:cNvSpPr>
            <a:spLocks noGrp="1"/>
          </p:cNvSpPr>
          <p:nvPr>
            <p:ph idx="1"/>
          </p:nvPr>
        </p:nvSpPr>
        <p:spPr/>
        <p:txBody>
          <a:bodyPr/>
          <a:lstStyle/>
          <a:p>
            <a:r>
              <a:rPr lang="en-US" dirty="0"/>
              <a:t>Get all possible links of the mention from the KB</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37732A8-8BC6-44C3-9FED-1FFC407690AB}" type="slidenum">
              <a:rPr lang="en-US" smtClean="0"/>
              <a:pPr/>
              <a:t>131</a:t>
            </a:fld>
            <a:endParaRPr lang="en-US"/>
          </a:p>
        </p:txBody>
      </p:sp>
      <p:sp>
        <p:nvSpPr>
          <p:cNvPr id="5" name="TextBox 4"/>
          <p:cNvSpPr txBox="1"/>
          <p:nvPr/>
        </p:nvSpPr>
        <p:spPr>
          <a:xfrm>
            <a:off x="525182" y="1875015"/>
            <a:ext cx="8368853" cy="461665"/>
          </a:xfrm>
          <a:prstGeom prst="rect">
            <a:avLst/>
          </a:prstGeom>
          <a:noFill/>
          <a:ln>
            <a:solidFill>
              <a:schemeClr val="tx1"/>
            </a:solidFill>
          </a:ln>
        </p:spPr>
        <p:txBody>
          <a:bodyPr wrap="square" rtlCol="0">
            <a:spAutoFit/>
          </a:bodyPr>
          <a:lstStyle/>
          <a:p>
            <a:r>
              <a:rPr lang="en-US" sz="2400" dirty="0">
                <a:solidFill>
                  <a:srgbClr val="434A5A"/>
                </a:solidFill>
                <a:latin typeface="Calibri" charset="0"/>
                <a:ea typeface="Calibri" charset="0"/>
                <a:cs typeface="Calibri" charset="0"/>
              </a:rPr>
              <a:t>“ </a:t>
            </a:r>
            <a:r>
              <a:rPr lang="en-US" sz="2400" b="1" dirty="0">
                <a:solidFill>
                  <a:srgbClr val="0000FF"/>
                </a:solidFill>
                <a:latin typeface="Calibri" charset="0"/>
                <a:ea typeface="Calibri" charset="0"/>
                <a:cs typeface="Calibri" charset="0"/>
              </a:rPr>
              <a:t>[Broad] </a:t>
            </a:r>
            <a:r>
              <a:rPr lang="en-US" sz="2400" dirty="0">
                <a:solidFill>
                  <a:srgbClr val="434A5A"/>
                </a:solidFill>
                <a:latin typeface="Calibri" charset="0"/>
                <a:ea typeface="Calibri" charset="0"/>
                <a:cs typeface="Calibri" charset="0"/>
              </a:rPr>
              <a:t>catapulted </a:t>
            </a:r>
            <a:r>
              <a:rPr lang="en-US" sz="2400" b="1" dirty="0">
                <a:solidFill>
                  <a:srgbClr val="C64847"/>
                </a:solidFill>
                <a:latin typeface="Calibri" charset="0"/>
                <a:ea typeface="Calibri" charset="0"/>
                <a:cs typeface="Calibri" charset="0"/>
              </a:rPr>
              <a:t>[</a:t>
            </a:r>
            <a:r>
              <a:rPr lang="en-US" sz="2400" b="1" dirty="0">
                <a:solidFill>
                  <a:schemeClr val="accent6"/>
                </a:solidFill>
                <a:latin typeface="Calibri" charset="0"/>
                <a:ea typeface="Calibri" charset="0"/>
                <a:cs typeface="Calibri" charset="0"/>
              </a:rPr>
              <a:t>England]</a:t>
            </a:r>
            <a:r>
              <a:rPr lang="en-US" sz="2400" b="1" dirty="0">
                <a:solidFill>
                  <a:srgbClr val="434A5A"/>
                </a:solidFill>
                <a:latin typeface="Calibri" charset="0"/>
                <a:ea typeface="Calibri" charset="0"/>
                <a:cs typeface="Calibri" charset="0"/>
              </a:rPr>
              <a:t> </a:t>
            </a:r>
            <a:r>
              <a:rPr lang="en-US" sz="2400" dirty="0">
                <a:solidFill>
                  <a:srgbClr val="434A5A"/>
                </a:solidFill>
                <a:latin typeface="Calibri" charset="0"/>
                <a:ea typeface="Calibri" charset="0"/>
                <a:cs typeface="Calibri" charset="0"/>
              </a:rPr>
              <a:t>to a 74-run win over </a:t>
            </a:r>
            <a:r>
              <a:rPr lang="en-US" sz="2400" b="1" dirty="0">
                <a:solidFill>
                  <a:schemeClr val="accent1">
                    <a:lumMod val="75000"/>
                  </a:schemeClr>
                </a:solidFill>
                <a:latin typeface="Calibri" charset="0"/>
                <a:ea typeface="Calibri" charset="0"/>
                <a:cs typeface="Calibri" charset="0"/>
              </a:rPr>
              <a:t>[Australia]</a:t>
            </a:r>
            <a:r>
              <a:rPr lang="en-US" sz="2400" dirty="0">
                <a:solidFill>
                  <a:srgbClr val="434A5A"/>
                </a:solidFill>
                <a:latin typeface="Calibri" charset="0"/>
                <a:ea typeface="Calibri" charset="0"/>
                <a:cs typeface="Calibri" charset="0"/>
              </a:rPr>
              <a:t>…</a:t>
            </a:r>
          </a:p>
        </p:txBody>
      </p:sp>
      <p:cxnSp>
        <p:nvCxnSpPr>
          <p:cNvPr id="12" name="Straight Arrow Connector 11"/>
          <p:cNvCxnSpPr/>
          <p:nvPr/>
        </p:nvCxnSpPr>
        <p:spPr>
          <a:xfrm flipH="1">
            <a:off x="736600" y="2249140"/>
            <a:ext cx="419100" cy="5545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0" name="Picture 19"/>
          <p:cNvPicPr>
            <a:picLocks noChangeAspect="1"/>
          </p:cNvPicPr>
          <p:nvPr/>
        </p:nvPicPr>
        <p:blipFill>
          <a:blip r:embed="rId2"/>
          <a:stretch>
            <a:fillRect/>
          </a:stretch>
        </p:blipFill>
        <p:spPr>
          <a:xfrm>
            <a:off x="525182" y="2803712"/>
            <a:ext cx="2154518" cy="1082133"/>
          </a:xfrm>
          <a:prstGeom prst="rect">
            <a:avLst/>
          </a:prstGeom>
          <a:ln>
            <a:solidFill>
              <a:schemeClr val="dk1"/>
            </a:solidFill>
          </a:ln>
        </p:spPr>
      </p:pic>
      <p:cxnSp>
        <p:nvCxnSpPr>
          <p:cNvPr id="22" name="Straight Arrow Connector 21"/>
          <p:cNvCxnSpPr/>
          <p:nvPr/>
        </p:nvCxnSpPr>
        <p:spPr>
          <a:xfrm>
            <a:off x="1231900" y="2291035"/>
            <a:ext cx="2188586" cy="4940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a:blip r:embed="rId3"/>
          <a:stretch>
            <a:fillRect/>
          </a:stretch>
        </p:blipFill>
        <p:spPr>
          <a:xfrm>
            <a:off x="3496686" y="2803712"/>
            <a:ext cx="2662814" cy="1114148"/>
          </a:xfrm>
          <a:prstGeom prst="rect">
            <a:avLst/>
          </a:prstGeom>
          <a:ln>
            <a:solidFill>
              <a:schemeClr val="dk1"/>
            </a:solidFill>
          </a:ln>
        </p:spPr>
      </p:pic>
    </p:spTree>
    <p:extLst>
      <p:ext uri="{BB962C8B-B14F-4D97-AF65-F5344CB8AC3E}">
        <p14:creationId xmlns:p14="http://schemas.microsoft.com/office/powerpoint/2010/main" val="5196203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7" y="161111"/>
            <a:ext cx="11358283" cy="615517"/>
          </a:xfrm>
        </p:spPr>
        <p:txBody>
          <a:bodyPr>
            <a:normAutofit fontScale="90000"/>
          </a:bodyPr>
          <a:lstStyle/>
          <a:p>
            <a:r>
              <a:rPr lang="en-US" dirty="0"/>
              <a:t>Modeling Context from target Wikipedia page</a:t>
            </a:r>
          </a:p>
        </p:txBody>
      </p:sp>
      <p:sp>
        <p:nvSpPr>
          <p:cNvPr id="3" name="Content Placeholder 2"/>
          <p:cNvSpPr>
            <a:spLocks noGrp="1"/>
          </p:cNvSpPr>
          <p:nvPr>
            <p:ph idx="1"/>
          </p:nvPr>
        </p:nvSpPr>
        <p:spPr/>
        <p:txBody>
          <a:bodyPr/>
          <a:lstStyle/>
          <a:p>
            <a:r>
              <a:rPr lang="en-US" dirty="0"/>
              <a:t>Extract the first paragraph of the current link/page</a:t>
            </a:r>
          </a:p>
          <a:p>
            <a:endParaRPr lang="en-US" dirty="0"/>
          </a:p>
          <a:p>
            <a:endParaRPr lang="en-US" dirty="0"/>
          </a:p>
          <a:p>
            <a:endParaRPr lang="en-US" dirty="0"/>
          </a:p>
          <a:p>
            <a:endParaRPr lang="en-US" dirty="0"/>
          </a:p>
          <a:p>
            <a:endParaRPr lang="en-US" dirty="0"/>
          </a:p>
          <a:p>
            <a:endParaRPr lang="en-US"/>
          </a:p>
          <a:p>
            <a:r>
              <a:rPr lang="en-US"/>
              <a:t>Run </a:t>
            </a:r>
            <a:r>
              <a:rPr lang="en-US" dirty="0"/>
              <a:t>CNNs on them</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132</a:t>
            </a:fld>
            <a:endParaRPr lang="en-US"/>
          </a:p>
        </p:txBody>
      </p:sp>
      <p:grpSp>
        <p:nvGrpSpPr>
          <p:cNvPr id="17" name="Group 16"/>
          <p:cNvGrpSpPr/>
          <p:nvPr/>
        </p:nvGrpSpPr>
        <p:grpSpPr>
          <a:xfrm>
            <a:off x="4348238" y="4125745"/>
            <a:ext cx="2725663" cy="537396"/>
            <a:chOff x="3217938" y="5827545"/>
            <a:chExt cx="2725662" cy="537396"/>
          </a:xfrm>
        </p:grpSpPr>
        <p:sp>
          <p:nvSpPr>
            <p:cNvPr id="11" name="Rounded Rectangle 10"/>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10" name="Group 9"/>
            <p:cNvGrpSpPr/>
            <p:nvPr/>
          </p:nvGrpSpPr>
          <p:grpSpPr>
            <a:xfrm>
              <a:off x="3307824" y="5894721"/>
              <a:ext cx="1223059" cy="386393"/>
              <a:chOff x="1186924" y="3311728"/>
              <a:chExt cx="1223059" cy="386393"/>
            </a:xfrm>
          </p:grpSpPr>
          <p:sp>
            <p:nvSpPr>
              <p:cNvPr id="7" name="Oval 6"/>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p:cNvGrpSpPr/>
            <p:nvPr/>
          </p:nvGrpSpPr>
          <p:grpSpPr>
            <a:xfrm>
              <a:off x="4620769" y="5908265"/>
              <a:ext cx="1223059" cy="386393"/>
              <a:chOff x="1186924" y="3311728"/>
              <a:chExt cx="1223059" cy="386393"/>
            </a:xfrm>
          </p:grpSpPr>
          <p:sp>
            <p:nvSpPr>
              <p:cNvPr id="14" name="Oval 13"/>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pic>
        <p:nvPicPr>
          <p:cNvPr id="6" name="Picture 5"/>
          <p:cNvPicPr>
            <a:picLocks noChangeAspect="1"/>
          </p:cNvPicPr>
          <p:nvPr/>
        </p:nvPicPr>
        <p:blipFill>
          <a:blip r:embed="rId2"/>
          <a:stretch>
            <a:fillRect/>
          </a:stretch>
        </p:blipFill>
        <p:spPr>
          <a:xfrm>
            <a:off x="1482231" y="1973730"/>
            <a:ext cx="7348243" cy="1963271"/>
          </a:xfrm>
          <a:prstGeom prst="rect">
            <a:avLst/>
          </a:prstGeom>
          <a:ln>
            <a:solidFill>
              <a:schemeClr val="dk1"/>
            </a:solidFill>
          </a:ln>
        </p:spPr>
      </p:pic>
    </p:spTree>
    <p:extLst>
      <p:ext uri="{BB962C8B-B14F-4D97-AF65-F5344CB8AC3E}">
        <p14:creationId xmlns:p14="http://schemas.microsoft.com/office/powerpoint/2010/main" val="10845673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41606"/>
            <a:ext cx="11358282" cy="615517"/>
          </a:xfrm>
        </p:spPr>
        <p:txBody>
          <a:bodyPr>
            <a:normAutofit fontScale="90000"/>
          </a:bodyPr>
          <a:lstStyle/>
          <a:p>
            <a:r>
              <a:rPr lang="en-US" dirty="0"/>
              <a:t>Wikipedia Link </a:t>
            </a:r>
            <a:r>
              <a:rPr lang="en-US" dirty="0" err="1"/>
              <a:t>Embeddings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a:solidFill>
                      <a:srgbClr val="FF0000"/>
                    </a:solidFill>
                  </a:rPr>
                  <a:t>Objective</a:t>
                </a:r>
                <a:r>
                  <a:rPr lang="en-US" dirty="0"/>
                  <a:t>: Model the </a:t>
                </a:r>
                <a:r>
                  <a:rPr lang="en-US" b="1" dirty="0">
                    <a:solidFill>
                      <a:srgbClr val="0070C0"/>
                    </a:solidFill>
                  </a:rPr>
                  <a:t>whole</a:t>
                </a:r>
                <a:r>
                  <a:rPr lang="en-US" dirty="0"/>
                  <a:t> Wikipedia page for an entity</a:t>
                </a:r>
              </a:p>
              <a:p>
                <a:endParaRPr lang="en-US" dirty="0"/>
              </a:p>
              <a:p>
                <a:endParaRPr lang="en-US" dirty="0"/>
              </a:p>
              <a:p>
                <a:r>
                  <a:rPr lang="en-US" dirty="0"/>
                  <a:t>We compute the </a:t>
                </a:r>
                <a:r>
                  <a:rPr lang="en-US" dirty="0" err="1"/>
                  <a:t>embeddings</a:t>
                </a:r>
                <a:r>
                  <a:rPr lang="en-US" dirty="0"/>
                  <a:t> </a:t>
                </a:r>
                <a14:m>
                  <m:oMath xmlns:m="http://schemas.openxmlformats.org/officeDocument/2006/math">
                    <m:r>
                      <a:rPr lang="en-US" i="1" dirty="0" smtClean="0">
                        <a:latin typeface="Cambria Math" charset="0"/>
                      </a:rPr>
                      <m:t>𝑒</m:t>
                    </m:r>
                    <m:r>
                      <a:rPr lang="en-US" i="1" baseline="-25000" dirty="0" smtClean="0">
                        <a:latin typeface="Cambria Math" charset="0"/>
                      </a:rPr>
                      <m:t>𝑝</m:t>
                    </m:r>
                  </m:oMath>
                </a14:m>
                <a:r>
                  <a:rPr lang="en-US" dirty="0"/>
                  <a:t> of the page </a:t>
                </a:r>
                <a14:m>
                  <m:oMath xmlns:m="http://schemas.openxmlformats.org/officeDocument/2006/math">
                    <m:r>
                      <a:rPr lang="en-US" i="1" dirty="0" smtClean="0">
                        <a:latin typeface="Cambria Math" charset="0"/>
                      </a:rPr>
                      <m:t>𝑝</m:t>
                    </m:r>
                  </m:oMath>
                </a14:m>
                <a:r>
                  <a:rPr lang="en-US" dirty="0"/>
                  <a:t>:</a:t>
                </a:r>
              </a:p>
              <a:p>
                <a:endParaRPr lang="en-US" dirty="0"/>
              </a:p>
              <a:p>
                <a:endParaRPr lang="en-US" dirty="0"/>
              </a:p>
              <a:p>
                <a:endParaRPr lang="en-US" dirty="0"/>
              </a:p>
              <a:p>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7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37732A8-8BC6-44C3-9FED-1FFC407690AB}" type="slidenum">
              <a:rPr lang="en-US" smtClean="0"/>
              <a:pPr/>
              <a:t>133</a:t>
            </a:fld>
            <a:endParaRPr lang="en-US"/>
          </a:p>
        </p:txBody>
      </p:sp>
      <p:pic>
        <p:nvPicPr>
          <p:cNvPr id="5" name="Picture 4"/>
          <p:cNvPicPr>
            <a:picLocks noChangeAspect="1"/>
          </p:cNvPicPr>
          <p:nvPr/>
        </p:nvPicPr>
        <p:blipFill>
          <a:blip r:embed="rId4"/>
          <a:stretch>
            <a:fillRect/>
          </a:stretch>
        </p:blipFill>
        <p:spPr>
          <a:xfrm>
            <a:off x="3809253" y="3261211"/>
            <a:ext cx="4546600" cy="1676400"/>
          </a:xfrm>
          <a:prstGeom prst="rect">
            <a:avLst/>
          </a:prstGeom>
        </p:spPr>
      </p:pic>
    </p:spTree>
    <p:extLst>
      <p:ext uri="{BB962C8B-B14F-4D97-AF65-F5344CB8AC3E}">
        <p14:creationId xmlns:p14="http://schemas.microsoft.com/office/powerpoint/2010/main" val="6661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0400" y="1583978"/>
            <a:ext cx="10922000" cy="4726874"/>
            <a:chOff x="46059" y="1405559"/>
            <a:chExt cx="10922000" cy="4726874"/>
          </a:xfrm>
        </p:grpSpPr>
        <p:sp>
          <p:nvSpPr>
            <p:cNvPr id="516" name="TextBox 515"/>
            <p:cNvSpPr txBox="1"/>
            <p:nvPr/>
          </p:nvSpPr>
          <p:spPr>
            <a:xfrm>
              <a:off x="6477118" y="4483283"/>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21</a:t>
              </a:r>
            </a:p>
          </p:txBody>
        </p:sp>
        <p:sp>
          <p:nvSpPr>
            <p:cNvPr id="562" name="TextBox 561"/>
            <p:cNvSpPr txBox="1"/>
            <p:nvPr/>
          </p:nvSpPr>
          <p:spPr>
            <a:xfrm>
              <a:off x="9398342" y="4483283"/>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41</a:t>
              </a:r>
            </a:p>
          </p:txBody>
        </p:sp>
        <p:sp>
          <p:nvSpPr>
            <p:cNvPr id="467" name="TextBox 466"/>
            <p:cNvSpPr txBox="1"/>
            <p:nvPr/>
          </p:nvSpPr>
          <p:spPr>
            <a:xfrm>
              <a:off x="3815754" y="4478919"/>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8</a:t>
              </a:r>
            </a:p>
          </p:txBody>
        </p:sp>
        <p:sp>
          <p:nvSpPr>
            <p:cNvPr id="100" name="TextBox 99"/>
            <p:cNvSpPr txBox="1"/>
            <p:nvPr/>
          </p:nvSpPr>
          <p:spPr>
            <a:xfrm>
              <a:off x="1058251" y="4420911"/>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2</a:t>
              </a:r>
            </a:p>
          </p:txBody>
        </p:sp>
        <p:sp>
          <p:nvSpPr>
            <p:cNvPr id="451" name="TextBox 450"/>
            <p:cNvSpPr txBox="1"/>
            <p:nvPr/>
          </p:nvSpPr>
          <p:spPr>
            <a:xfrm>
              <a:off x="2553346" y="5260064"/>
              <a:ext cx="344039" cy="369332"/>
            </a:xfrm>
            <a:prstGeom prst="rect">
              <a:avLst/>
            </a:prstGeom>
            <a:noFill/>
          </p:spPr>
          <p:txBody>
            <a:bodyPr wrap="none" rtlCol="0">
              <a:spAutoFit/>
            </a:bodyPr>
            <a:lstStyle/>
            <a:p>
              <a:r>
                <a:rPr lang="is-IS"/>
                <a:t>…</a:t>
              </a:r>
              <a:endParaRPr lang="en-US" dirty="0"/>
            </a:p>
          </p:txBody>
        </p:sp>
        <p:sp>
          <p:nvSpPr>
            <p:cNvPr id="452" name="TextBox 451"/>
            <p:cNvSpPr txBox="1"/>
            <p:nvPr/>
          </p:nvSpPr>
          <p:spPr>
            <a:xfrm>
              <a:off x="2569466" y="4057135"/>
              <a:ext cx="344039" cy="369332"/>
            </a:xfrm>
            <a:prstGeom prst="rect">
              <a:avLst/>
            </a:prstGeom>
            <a:noFill/>
          </p:spPr>
          <p:txBody>
            <a:bodyPr wrap="none" rtlCol="0">
              <a:spAutoFit/>
            </a:bodyPr>
            <a:lstStyle/>
            <a:p>
              <a:r>
                <a:rPr lang="is-IS" dirty="0"/>
                <a:t>…</a:t>
              </a:r>
              <a:endParaRPr lang="en-US" dirty="0"/>
            </a:p>
          </p:txBody>
        </p:sp>
        <p:sp>
          <p:nvSpPr>
            <p:cNvPr id="454" name="TextBox 453"/>
            <p:cNvSpPr txBox="1"/>
            <p:nvPr/>
          </p:nvSpPr>
          <p:spPr>
            <a:xfrm>
              <a:off x="7979979" y="5320016"/>
              <a:ext cx="344039" cy="369332"/>
            </a:xfrm>
            <a:prstGeom prst="rect">
              <a:avLst/>
            </a:prstGeom>
            <a:noFill/>
          </p:spPr>
          <p:txBody>
            <a:bodyPr wrap="none" rtlCol="0">
              <a:spAutoFit/>
            </a:bodyPr>
            <a:lstStyle/>
            <a:p>
              <a:r>
                <a:rPr lang="is-IS"/>
                <a:t>…</a:t>
              </a:r>
              <a:endParaRPr lang="en-US" dirty="0"/>
            </a:p>
          </p:txBody>
        </p:sp>
        <p:sp>
          <p:nvSpPr>
            <p:cNvPr id="405" name="TextBox 404"/>
            <p:cNvSpPr txBox="1"/>
            <p:nvPr/>
          </p:nvSpPr>
          <p:spPr>
            <a:xfrm>
              <a:off x="8009515" y="4122356"/>
              <a:ext cx="344039" cy="369332"/>
            </a:xfrm>
            <a:prstGeom prst="rect">
              <a:avLst/>
            </a:prstGeom>
            <a:noFill/>
          </p:spPr>
          <p:txBody>
            <a:bodyPr wrap="none" rtlCol="0">
              <a:spAutoFit/>
            </a:bodyPr>
            <a:lstStyle/>
            <a:p>
              <a:r>
                <a:rPr lang="is-IS" dirty="0"/>
                <a:t>…</a:t>
              </a:r>
              <a:endParaRPr lang="en-US" dirty="0"/>
            </a:p>
          </p:txBody>
        </p:sp>
        <p:sp>
          <p:nvSpPr>
            <p:cNvPr id="122" name="TextBox 121"/>
            <p:cNvSpPr txBox="1"/>
            <p:nvPr/>
          </p:nvSpPr>
          <p:spPr>
            <a:xfrm>
              <a:off x="816364" y="5772466"/>
              <a:ext cx="1000125" cy="261610"/>
            </a:xfrm>
            <a:prstGeom prst="rect">
              <a:avLst/>
            </a:prstGeom>
            <a:noFill/>
          </p:spPr>
          <p:txBody>
            <a:bodyPr wrap="none" rtlCol="0">
              <a:spAutoFit/>
            </a:bodyPr>
            <a:lstStyle/>
            <a:p>
              <a:r>
                <a:rPr lang="en-US" sz="1100" b="1" dirty="0"/>
                <a:t>Left Context 1</a:t>
              </a:r>
            </a:p>
          </p:txBody>
        </p:sp>
        <p:cxnSp>
          <p:nvCxnSpPr>
            <p:cNvPr id="93" name="Straight Arrow Connector 92"/>
            <p:cNvCxnSpPr>
              <a:cxnSpLocks/>
              <a:stCxn id="70" idx="0"/>
            </p:cNvCxnSpPr>
            <p:nvPr/>
          </p:nvCxnSpPr>
          <p:spPr>
            <a:xfrm flipV="1">
              <a:off x="1304992" y="4184589"/>
              <a:ext cx="1161512" cy="5205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712" y="5558359"/>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1</a:t>
              </a:r>
              <a:endParaRPr lang="en-US" sz="1200" b="1" i="1" baseline="-25000" dirty="0">
                <a:latin typeface="Times" charset="0"/>
                <a:ea typeface="Times" charset="0"/>
                <a:cs typeface="Times" charset="0"/>
              </a:endParaRPr>
            </a:p>
          </p:txBody>
        </p:sp>
        <p:sp>
          <p:nvSpPr>
            <p:cNvPr id="29" name="TextBox 28"/>
            <p:cNvSpPr txBox="1"/>
            <p:nvPr/>
          </p:nvSpPr>
          <p:spPr>
            <a:xfrm>
              <a:off x="1065067" y="5566611"/>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2</a:t>
              </a:r>
            </a:p>
          </p:txBody>
        </p:sp>
        <p:sp>
          <p:nvSpPr>
            <p:cNvPr id="30" name="TextBox 29"/>
            <p:cNvSpPr txBox="1"/>
            <p:nvPr/>
          </p:nvSpPr>
          <p:spPr>
            <a:xfrm>
              <a:off x="1914792" y="5548929"/>
              <a:ext cx="316876" cy="338554"/>
            </a:xfrm>
            <a:prstGeom prst="rect">
              <a:avLst/>
            </a:prstGeom>
            <a:noFill/>
          </p:spPr>
          <p:txBody>
            <a:bodyPr wrap="square" rtlCol="0">
              <a:spAutoFit/>
            </a:bodyPr>
            <a:lstStyle/>
            <a:p>
              <a:r>
                <a:rPr lang="en-US" sz="1600" b="1" i="1">
                  <a:latin typeface="Times" charset="0"/>
                  <a:ea typeface="Times" charset="0"/>
                  <a:cs typeface="Times" charset="0"/>
                </a:rPr>
                <a:t>m</a:t>
              </a:r>
              <a:endParaRPr lang="en-US" sz="1600" b="1" i="1" baseline="-25000" dirty="0">
                <a:latin typeface="Times" charset="0"/>
                <a:ea typeface="Times" charset="0"/>
                <a:cs typeface="Times" charset="0"/>
              </a:endParaRPr>
            </a:p>
          </p:txBody>
        </p:sp>
        <p:grpSp>
          <p:nvGrpSpPr>
            <p:cNvPr id="27" name="Group 26"/>
            <p:cNvGrpSpPr/>
            <p:nvPr/>
          </p:nvGrpSpPr>
          <p:grpSpPr>
            <a:xfrm>
              <a:off x="195320" y="4718853"/>
              <a:ext cx="533169" cy="510988"/>
              <a:chOff x="957129" y="5543395"/>
              <a:chExt cx="505634" cy="472658"/>
            </a:xfrm>
          </p:grpSpPr>
          <p:sp>
            <p:nvSpPr>
              <p:cNvPr id="67" name="TextBox 66"/>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68" name="Straight Arrow Connector 67"/>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038407" y="4705157"/>
              <a:ext cx="533169" cy="510989"/>
              <a:chOff x="1756674" y="5530726"/>
              <a:chExt cx="505634" cy="472659"/>
            </a:xfrm>
          </p:grpSpPr>
          <p:sp>
            <p:nvSpPr>
              <p:cNvPr id="70" name="TextBox 69"/>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71" name="Straight Arrow Connector 70"/>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865916" y="4700715"/>
              <a:ext cx="533169" cy="510988"/>
              <a:chOff x="2541447" y="5526617"/>
              <a:chExt cx="505634" cy="472658"/>
            </a:xfrm>
          </p:grpSpPr>
          <p:sp>
            <p:nvSpPr>
              <p:cNvPr id="85" name="TextBox 84"/>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86" name="Straight Arrow Connector 85"/>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p:cNvCxnSpPr>
              <a:cxnSpLocks/>
              <a:stCxn id="67" idx="0"/>
              <a:endCxn id="480" idx="1"/>
            </p:cNvCxnSpPr>
            <p:nvPr/>
          </p:nvCxnSpPr>
          <p:spPr>
            <a:xfrm flipV="1">
              <a:off x="461905" y="3967683"/>
              <a:ext cx="1992105" cy="75117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cxnSpLocks/>
              <a:stCxn id="99" idx="2"/>
            </p:cNvCxnSpPr>
            <p:nvPr/>
          </p:nvCxnSpPr>
          <p:spPr>
            <a:xfrm flipV="1">
              <a:off x="2137242" y="4146268"/>
              <a:ext cx="675881" cy="52677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54354" y="4411432"/>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sp>
          <p:nvSpPr>
            <p:cNvPr id="111" name="TextBox 110"/>
            <p:cNvSpPr txBox="1"/>
            <p:nvPr/>
          </p:nvSpPr>
          <p:spPr>
            <a:xfrm>
              <a:off x="349642" y="4376014"/>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1</a:t>
              </a:r>
            </a:p>
          </p:txBody>
        </p:sp>
        <p:cxnSp>
          <p:nvCxnSpPr>
            <p:cNvPr id="396" name="Straight Arrow Connector 395"/>
            <p:cNvCxnSpPr/>
            <p:nvPr/>
          </p:nvCxnSpPr>
          <p:spPr>
            <a:xfrm flipV="1">
              <a:off x="787213" y="4870048"/>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p:nvPr/>
          </p:nvCxnSpPr>
          <p:spPr>
            <a:xfrm flipV="1">
              <a:off x="1614724" y="4865605"/>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28284" y="5202403"/>
              <a:ext cx="760596" cy="401392"/>
              <a:chOff x="1119768" y="6162917"/>
              <a:chExt cx="721316" cy="371283"/>
            </a:xfrm>
          </p:grpSpPr>
          <p:sp>
            <p:nvSpPr>
              <p:cNvPr id="291" name="Rounded Rectangle 290"/>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93" name="Oval 292"/>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0" name="Oval 349"/>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16" name="Group 415"/>
            <p:cNvGrpSpPr/>
            <p:nvPr/>
          </p:nvGrpSpPr>
          <p:grpSpPr>
            <a:xfrm>
              <a:off x="76503" y="5202403"/>
              <a:ext cx="760596" cy="401392"/>
              <a:chOff x="1119768" y="6162917"/>
              <a:chExt cx="721316" cy="371283"/>
            </a:xfrm>
          </p:grpSpPr>
          <p:sp>
            <p:nvSpPr>
              <p:cNvPr id="417" name="Rounded Rectangle 416"/>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18" name="Oval 417"/>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9" name="Oval 418"/>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20" name="Group 419"/>
            <p:cNvGrpSpPr/>
            <p:nvPr/>
          </p:nvGrpSpPr>
          <p:grpSpPr>
            <a:xfrm>
              <a:off x="1813380" y="5219411"/>
              <a:ext cx="760596" cy="401392"/>
              <a:chOff x="1119768" y="6162917"/>
              <a:chExt cx="721316" cy="371283"/>
            </a:xfrm>
          </p:grpSpPr>
          <p:sp>
            <p:nvSpPr>
              <p:cNvPr id="421" name="Rounded Rectangle 420"/>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22" name="Oval 421"/>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3" name="Oval 422"/>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29" name="TextBox 428"/>
            <p:cNvSpPr txBox="1"/>
            <p:nvPr/>
          </p:nvSpPr>
          <p:spPr>
            <a:xfrm>
              <a:off x="3573866" y="5830474"/>
              <a:ext cx="1005403" cy="261610"/>
            </a:xfrm>
            <a:prstGeom prst="rect">
              <a:avLst/>
            </a:prstGeom>
            <a:noFill/>
          </p:spPr>
          <p:txBody>
            <a:bodyPr wrap="none" rtlCol="0">
              <a:spAutoFit/>
            </a:bodyPr>
            <a:lstStyle/>
            <a:p>
              <a:r>
                <a:rPr lang="en-US" sz="1100" b="1" dirty="0"/>
                <a:t>Left Context n</a:t>
              </a:r>
            </a:p>
          </p:txBody>
        </p:sp>
        <p:cxnSp>
          <p:nvCxnSpPr>
            <p:cNvPr id="449" name="Straight Arrow Connector 448"/>
            <p:cNvCxnSpPr>
              <a:cxnSpLocks/>
            </p:cNvCxnSpPr>
            <p:nvPr/>
          </p:nvCxnSpPr>
          <p:spPr>
            <a:xfrm flipH="1" flipV="1">
              <a:off x="3090938" y="4140515"/>
              <a:ext cx="988000" cy="6226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7" name="TextBox 456"/>
            <p:cNvSpPr txBox="1"/>
            <p:nvPr/>
          </p:nvSpPr>
          <p:spPr>
            <a:xfrm>
              <a:off x="3108214" y="5616368"/>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7</a:t>
              </a:r>
              <a:endParaRPr lang="en-US" sz="1200" b="1" i="1" baseline="-25000" dirty="0">
                <a:latin typeface="Times" charset="0"/>
                <a:ea typeface="Times" charset="0"/>
                <a:cs typeface="Times" charset="0"/>
              </a:endParaRPr>
            </a:p>
          </p:txBody>
        </p:sp>
        <p:sp>
          <p:nvSpPr>
            <p:cNvPr id="458" name="TextBox 457"/>
            <p:cNvSpPr txBox="1"/>
            <p:nvPr/>
          </p:nvSpPr>
          <p:spPr>
            <a:xfrm>
              <a:off x="3822570" y="5624620"/>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8</a:t>
              </a:r>
            </a:p>
          </p:txBody>
        </p:sp>
        <p:sp>
          <p:nvSpPr>
            <p:cNvPr id="459" name="TextBox 458"/>
            <p:cNvSpPr txBox="1"/>
            <p:nvPr/>
          </p:nvSpPr>
          <p:spPr>
            <a:xfrm>
              <a:off x="4672294" y="5606937"/>
              <a:ext cx="316876" cy="338554"/>
            </a:xfrm>
            <a:prstGeom prst="rect">
              <a:avLst/>
            </a:prstGeom>
            <a:noFill/>
          </p:spPr>
          <p:txBody>
            <a:bodyPr wrap="square" rtlCol="0">
              <a:spAutoFit/>
            </a:bodyPr>
            <a:lstStyle/>
            <a:p>
              <a:r>
                <a:rPr lang="en-US" sz="1600" b="1" i="1">
                  <a:latin typeface="Times" charset="0"/>
                  <a:ea typeface="Times" charset="0"/>
                  <a:cs typeface="Times" charset="0"/>
                </a:rPr>
                <a:t>m</a:t>
              </a:r>
              <a:endParaRPr lang="en-US" sz="1600" b="1" i="1" baseline="-25000" dirty="0">
                <a:latin typeface="Times" charset="0"/>
                <a:ea typeface="Times" charset="0"/>
                <a:cs typeface="Times" charset="0"/>
              </a:endParaRPr>
            </a:p>
          </p:txBody>
        </p:sp>
        <p:grpSp>
          <p:nvGrpSpPr>
            <p:cNvPr id="460" name="Group 459"/>
            <p:cNvGrpSpPr/>
            <p:nvPr/>
          </p:nvGrpSpPr>
          <p:grpSpPr>
            <a:xfrm>
              <a:off x="2952822" y="4776862"/>
              <a:ext cx="533169" cy="510988"/>
              <a:chOff x="957129" y="5543395"/>
              <a:chExt cx="505634" cy="472658"/>
            </a:xfrm>
          </p:grpSpPr>
          <p:sp>
            <p:nvSpPr>
              <p:cNvPr id="478" name="TextBox 477"/>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479" name="Straight Arrow Connector 478"/>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1" name="Group 460"/>
            <p:cNvGrpSpPr/>
            <p:nvPr/>
          </p:nvGrpSpPr>
          <p:grpSpPr>
            <a:xfrm>
              <a:off x="3795909" y="4763165"/>
              <a:ext cx="533169" cy="510989"/>
              <a:chOff x="1756674" y="5530726"/>
              <a:chExt cx="505634" cy="472659"/>
            </a:xfrm>
          </p:grpSpPr>
          <p:sp>
            <p:nvSpPr>
              <p:cNvPr id="476" name="TextBox 475"/>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477" name="Straight Arrow Connector 476"/>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2" name="Group 461"/>
            <p:cNvGrpSpPr/>
            <p:nvPr/>
          </p:nvGrpSpPr>
          <p:grpSpPr>
            <a:xfrm>
              <a:off x="4623418" y="4758723"/>
              <a:ext cx="533169" cy="510988"/>
              <a:chOff x="2541447" y="5526617"/>
              <a:chExt cx="505634" cy="472658"/>
            </a:xfrm>
          </p:grpSpPr>
          <p:sp>
            <p:nvSpPr>
              <p:cNvPr id="474" name="TextBox 473"/>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475" name="Straight Arrow Connector 474"/>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Arrow Connector 463"/>
            <p:cNvCxnSpPr>
              <a:cxnSpLocks/>
            </p:cNvCxnSpPr>
            <p:nvPr/>
          </p:nvCxnSpPr>
          <p:spPr>
            <a:xfrm flipH="1" flipV="1">
              <a:off x="2810306" y="4141033"/>
              <a:ext cx="425170" cy="6249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5" name="Straight Arrow Connector 464"/>
            <p:cNvCxnSpPr>
              <a:cxnSpLocks/>
            </p:cNvCxnSpPr>
            <p:nvPr/>
          </p:nvCxnSpPr>
          <p:spPr>
            <a:xfrm flipH="1" flipV="1">
              <a:off x="3090938" y="4002551"/>
              <a:ext cx="1818374" cy="75617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6" name="TextBox 465"/>
            <p:cNvSpPr txBox="1"/>
            <p:nvPr/>
          </p:nvSpPr>
          <p:spPr>
            <a:xfrm>
              <a:off x="4711855" y="4469440"/>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sp>
          <p:nvSpPr>
            <p:cNvPr id="468" name="TextBox 467"/>
            <p:cNvSpPr txBox="1"/>
            <p:nvPr/>
          </p:nvSpPr>
          <p:spPr>
            <a:xfrm>
              <a:off x="3107144" y="4434022"/>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7</a:t>
              </a:r>
            </a:p>
          </p:txBody>
        </p:sp>
        <p:cxnSp>
          <p:nvCxnSpPr>
            <p:cNvPr id="431" name="Straight Arrow Connector 430"/>
            <p:cNvCxnSpPr/>
            <p:nvPr/>
          </p:nvCxnSpPr>
          <p:spPr>
            <a:xfrm flipV="1">
              <a:off x="3544715" y="4928056"/>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nvCxnSpPr>
          <p:spPr>
            <a:xfrm flipV="1">
              <a:off x="4372225" y="4923614"/>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33" name="Group 432"/>
            <p:cNvGrpSpPr/>
            <p:nvPr/>
          </p:nvGrpSpPr>
          <p:grpSpPr>
            <a:xfrm>
              <a:off x="3685786" y="5260412"/>
              <a:ext cx="760596" cy="401392"/>
              <a:chOff x="1119768" y="6162917"/>
              <a:chExt cx="721316" cy="371283"/>
            </a:xfrm>
          </p:grpSpPr>
          <p:sp>
            <p:nvSpPr>
              <p:cNvPr id="446" name="Rounded Rectangle 445"/>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47" name="Oval 446"/>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8" name="Oval 447"/>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34" name="Group 433"/>
            <p:cNvGrpSpPr/>
            <p:nvPr/>
          </p:nvGrpSpPr>
          <p:grpSpPr>
            <a:xfrm>
              <a:off x="2834005" y="5260412"/>
              <a:ext cx="760596" cy="401392"/>
              <a:chOff x="1119768" y="6162917"/>
              <a:chExt cx="721316" cy="371283"/>
            </a:xfrm>
          </p:grpSpPr>
          <p:sp>
            <p:nvSpPr>
              <p:cNvPr id="443" name="Rounded Rectangle 442"/>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44" name="Oval 443"/>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5" name="Oval 444"/>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35" name="Group 434"/>
            <p:cNvGrpSpPr/>
            <p:nvPr/>
          </p:nvGrpSpPr>
          <p:grpSpPr>
            <a:xfrm>
              <a:off x="4570882" y="5277420"/>
              <a:ext cx="760596" cy="401392"/>
              <a:chOff x="1119768" y="6162917"/>
              <a:chExt cx="721316" cy="371283"/>
            </a:xfrm>
          </p:grpSpPr>
          <p:sp>
            <p:nvSpPr>
              <p:cNvPr id="440" name="Rounded Rectangle 439"/>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41" name="Oval 440"/>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2" name="Oval 441"/>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84" name="TextBox 483"/>
            <p:cNvSpPr txBox="1"/>
            <p:nvPr/>
          </p:nvSpPr>
          <p:spPr>
            <a:xfrm>
              <a:off x="6235230" y="5834838"/>
              <a:ext cx="1085328" cy="261610"/>
            </a:xfrm>
            <a:prstGeom prst="rect">
              <a:avLst/>
            </a:prstGeom>
            <a:noFill/>
          </p:spPr>
          <p:txBody>
            <a:bodyPr wrap="none" rtlCol="0">
              <a:spAutoFit/>
            </a:bodyPr>
            <a:lstStyle/>
            <a:p>
              <a:r>
                <a:rPr lang="en-US" sz="1100" b="1" dirty="0"/>
                <a:t>Right Context 1</a:t>
              </a:r>
            </a:p>
          </p:txBody>
        </p:sp>
        <p:cxnSp>
          <p:nvCxnSpPr>
            <p:cNvPr id="504" name="Straight Arrow Connector 503"/>
            <p:cNvCxnSpPr>
              <a:cxnSpLocks/>
            </p:cNvCxnSpPr>
            <p:nvPr/>
          </p:nvCxnSpPr>
          <p:spPr>
            <a:xfrm flipV="1">
              <a:off x="6740301" y="4217751"/>
              <a:ext cx="1159158" cy="54977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6" name="TextBox 505"/>
            <p:cNvSpPr txBox="1"/>
            <p:nvPr/>
          </p:nvSpPr>
          <p:spPr>
            <a:xfrm>
              <a:off x="5769578" y="5620731"/>
              <a:ext cx="385517" cy="338554"/>
            </a:xfrm>
            <a:prstGeom prst="rect">
              <a:avLst/>
            </a:prstGeom>
            <a:noFill/>
          </p:spPr>
          <p:txBody>
            <a:bodyPr wrap="none" rtlCol="0">
              <a:spAutoFit/>
            </a:bodyPr>
            <a:lstStyle/>
            <a:p>
              <a:r>
                <a:rPr lang="en-US" sz="1600" b="1" i="1" dirty="0">
                  <a:latin typeface="Times" charset="0"/>
                  <a:ea typeface="Times" charset="0"/>
                  <a:cs typeface="Times" charset="0"/>
                </a:rPr>
                <a:t>m</a:t>
              </a:r>
              <a:endParaRPr lang="en-US" sz="1200" b="1" i="1" baseline="-25000" dirty="0">
                <a:latin typeface="Times" charset="0"/>
                <a:ea typeface="Times" charset="0"/>
                <a:cs typeface="Times" charset="0"/>
              </a:endParaRPr>
            </a:p>
          </p:txBody>
        </p:sp>
        <p:sp>
          <p:nvSpPr>
            <p:cNvPr id="507" name="TextBox 506"/>
            <p:cNvSpPr txBox="1"/>
            <p:nvPr/>
          </p:nvSpPr>
          <p:spPr>
            <a:xfrm>
              <a:off x="6484302" y="5612214"/>
              <a:ext cx="503002" cy="502702"/>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21</a:t>
              </a:r>
            </a:p>
            <a:p>
              <a:endParaRPr lang="en-US" sz="1600" b="1" i="1" baseline="-25000" dirty="0">
                <a:latin typeface="Times" charset="0"/>
                <a:ea typeface="Times" charset="0"/>
                <a:cs typeface="Times" charset="0"/>
              </a:endParaRPr>
            </a:p>
          </p:txBody>
        </p:sp>
        <p:sp>
          <p:nvSpPr>
            <p:cNvPr id="508" name="TextBox 507"/>
            <p:cNvSpPr txBox="1"/>
            <p:nvPr/>
          </p:nvSpPr>
          <p:spPr>
            <a:xfrm>
              <a:off x="7333658" y="5611301"/>
              <a:ext cx="598681" cy="338554"/>
            </a:xfrm>
            <a:prstGeom prst="rect">
              <a:avLst/>
            </a:prstGeom>
            <a:noFill/>
          </p:spPr>
          <p:txBody>
            <a:bodyPr wrap="squar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22</a:t>
              </a:r>
              <a:endParaRPr lang="en-US" sz="1200" b="1" i="1" baseline="-25000" dirty="0">
                <a:latin typeface="Times" charset="0"/>
                <a:ea typeface="Times" charset="0"/>
                <a:cs typeface="Times" charset="0"/>
              </a:endParaRPr>
            </a:p>
          </p:txBody>
        </p:sp>
        <p:grpSp>
          <p:nvGrpSpPr>
            <p:cNvPr id="509" name="Group 508"/>
            <p:cNvGrpSpPr/>
            <p:nvPr/>
          </p:nvGrpSpPr>
          <p:grpSpPr>
            <a:xfrm>
              <a:off x="5614186" y="4781225"/>
              <a:ext cx="533169" cy="510988"/>
              <a:chOff x="957129" y="5543395"/>
              <a:chExt cx="505634" cy="472658"/>
            </a:xfrm>
          </p:grpSpPr>
          <p:sp>
            <p:nvSpPr>
              <p:cNvPr id="527" name="TextBox 526"/>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28" name="Straight Arrow Connector 527"/>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0" name="Group 509"/>
            <p:cNvGrpSpPr/>
            <p:nvPr/>
          </p:nvGrpSpPr>
          <p:grpSpPr>
            <a:xfrm>
              <a:off x="6457273" y="4767528"/>
              <a:ext cx="533169" cy="510989"/>
              <a:chOff x="1756674" y="5530726"/>
              <a:chExt cx="505634" cy="472659"/>
            </a:xfrm>
          </p:grpSpPr>
          <p:sp>
            <p:nvSpPr>
              <p:cNvPr id="525" name="TextBox 524"/>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26" name="Straight Arrow Connector 525"/>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1" name="Group 510"/>
            <p:cNvGrpSpPr/>
            <p:nvPr/>
          </p:nvGrpSpPr>
          <p:grpSpPr>
            <a:xfrm>
              <a:off x="7284782" y="4763086"/>
              <a:ext cx="533169" cy="510988"/>
              <a:chOff x="2541447" y="5526617"/>
              <a:chExt cx="505634" cy="472658"/>
            </a:xfrm>
          </p:grpSpPr>
          <p:sp>
            <p:nvSpPr>
              <p:cNvPr id="523" name="TextBox 522"/>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24" name="Straight Arrow Connector 523"/>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13" name="Straight Arrow Connector 512"/>
            <p:cNvCxnSpPr>
              <a:cxnSpLocks/>
              <a:endCxn id="580" idx="1"/>
            </p:cNvCxnSpPr>
            <p:nvPr/>
          </p:nvCxnSpPr>
          <p:spPr>
            <a:xfrm flipV="1">
              <a:off x="5896840" y="4010598"/>
              <a:ext cx="1960037" cy="7597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p:cNvCxnSpPr>
              <a:cxnSpLocks/>
              <a:endCxn id="580" idx="2"/>
            </p:cNvCxnSpPr>
            <p:nvPr/>
          </p:nvCxnSpPr>
          <p:spPr>
            <a:xfrm flipV="1">
              <a:off x="7570674" y="4211294"/>
              <a:ext cx="666501" cy="55179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5" name="TextBox 514"/>
            <p:cNvSpPr txBox="1"/>
            <p:nvPr/>
          </p:nvSpPr>
          <p:spPr>
            <a:xfrm>
              <a:off x="7373219" y="4473804"/>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22</a:t>
              </a:r>
            </a:p>
          </p:txBody>
        </p:sp>
        <p:sp>
          <p:nvSpPr>
            <p:cNvPr id="517" name="TextBox 516"/>
            <p:cNvSpPr txBox="1"/>
            <p:nvPr/>
          </p:nvSpPr>
          <p:spPr>
            <a:xfrm>
              <a:off x="5768508" y="4438386"/>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cxnSp>
          <p:nvCxnSpPr>
            <p:cNvPr id="486" name="Straight Arrow Connector 485"/>
            <p:cNvCxnSpPr/>
            <p:nvPr/>
          </p:nvCxnSpPr>
          <p:spPr>
            <a:xfrm flipH="1">
              <a:off x="6170500" y="4922977"/>
              <a:ext cx="272958" cy="444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p:cNvCxnSpPr/>
            <p:nvPr/>
          </p:nvCxnSpPr>
          <p:spPr>
            <a:xfrm flipH="1">
              <a:off x="6993604" y="4919141"/>
              <a:ext cx="320902" cy="55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8" name="Group 487"/>
            <p:cNvGrpSpPr/>
            <p:nvPr/>
          </p:nvGrpSpPr>
          <p:grpSpPr>
            <a:xfrm>
              <a:off x="6347150" y="5264775"/>
              <a:ext cx="760596" cy="401392"/>
              <a:chOff x="1119768" y="6162917"/>
              <a:chExt cx="721316" cy="371283"/>
            </a:xfrm>
          </p:grpSpPr>
          <p:sp>
            <p:nvSpPr>
              <p:cNvPr id="501" name="Rounded Rectangle 500"/>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02" name="Oval 501"/>
              <p:cNvSpPr/>
              <p:nvPr/>
            </p:nvSpPr>
            <p:spPr>
              <a:xfrm rot="16200000">
                <a:off x="1537311" y="621059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3" name="Oval 502"/>
              <p:cNvSpPr/>
              <p:nvPr/>
            </p:nvSpPr>
            <p:spPr>
              <a:xfrm rot="16200000">
                <a:off x="1179616" y="6209978"/>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89" name="Group 488"/>
            <p:cNvGrpSpPr/>
            <p:nvPr/>
          </p:nvGrpSpPr>
          <p:grpSpPr>
            <a:xfrm>
              <a:off x="5495369" y="5264775"/>
              <a:ext cx="760596" cy="401392"/>
              <a:chOff x="1119768" y="6162917"/>
              <a:chExt cx="721316" cy="371283"/>
            </a:xfrm>
          </p:grpSpPr>
          <p:sp>
            <p:nvSpPr>
              <p:cNvPr id="498" name="Rounded Rectangle 497"/>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99" name="Oval 498"/>
              <p:cNvSpPr/>
              <p:nvPr/>
            </p:nvSpPr>
            <p:spPr>
              <a:xfrm rot="16200000">
                <a:off x="1537311" y="621059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0" name="Oval 499"/>
              <p:cNvSpPr/>
              <p:nvPr/>
            </p:nvSpPr>
            <p:spPr>
              <a:xfrm rot="16200000">
                <a:off x="1179616" y="6209978"/>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90" name="Group 489"/>
            <p:cNvGrpSpPr/>
            <p:nvPr/>
          </p:nvGrpSpPr>
          <p:grpSpPr>
            <a:xfrm>
              <a:off x="7232246" y="5281783"/>
              <a:ext cx="760596" cy="401392"/>
              <a:chOff x="1119768" y="6162917"/>
              <a:chExt cx="721316" cy="371283"/>
            </a:xfrm>
          </p:grpSpPr>
          <p:sp>
            <p:nvSpPr>
              <p:cNvPr id="495" name="Rounded Rectangle 494"/>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96" name="Oval 495"/>
              <p:cNvSpPr/>
              <p:nvPr/>
            </p:nvSpPr>
            <p:spPr>
              <a:xfrm rot="16200000">
                <a:off x="1537311" y="621059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7" name="Oval 496"/>
              <p:cNvSpPr/>
              <p:nvPr/>
            </p:nvSpPr>
            <p:spPr>
              <a:xfrm rot="16200000">
                <a:off x="1179616" y="6209978"/>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30" name="TextBox 529"/>
            <p:cNvSpPr txBox="1"/>
            <p:nvPr/>
          </p:nvSpPr>
          <p:spPr>
            <a:xfrm>
              <a:off x="9156454" y="5834838"/>
              <a:ext cx="1085328" cy="261610"/>
            </a:xfrm>
            <a:prstGeom prst="rect">
              <a:avLst/>
            </a:prstGeom>
            <a:noFill/>
          </p:spPr>
          <p:txBody>
            <a:bodyPr wrap="none" rtlCol="0">
              <a:spAutoFit/>
            </a:bodyPr>
            <a:lstStyle/>
            <a:p>
              <a:r>
                <a:rPr lang="en-US" sz="1100" b="1" dirty="0"/>
                <a:t>Right Context 1</a:t>
              </a:r>
            </a:p>
          </p:txBody>
        </p:sp>
        <p:cxnSp>
          <p:nvCxnSpPr>
            <p:cNvPr id="550" name="Straight Arrow Connector 549"/>
            <p:cNvCxnSpPr>
              <a:cxnSpLocks/>
            </p:cNvCxnSpPr>
            <p:nvPr/>
          </p:nvCxnSpPr>
          <p:spPr>
            <a:xfrm flipH="1" flipV="1">
              <a:off x="8606316" y="4202109"/>
              <a:ext cx="1055209" cy="5654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2" name="TextBox 551"/>
            <p:cNvSpPr txBox="1"/>
            <p:nvPr/>
          </p:nvSpPr>
          <p:spPr>
            <a:xfrm>
              <a:off x="8690802" y="5620731"/>
              <a:ext cx="385517" cy="338554"/>
            </a:xfrm>
            <a:prstGeom prst="rect">
              <a:avLst/>
            </a:prstGeom>
            <a:noFill/>
          </p:spPr>
          <p:txBody>
            <a:bodyPr wrap="none" rtlCol="0">
              <a:spAutoFit/>
            </a:bodyPr>
            <a:lstStyle/>
            <a:p>
              <a:r>
                <a:rPr lang="en-US" sz="1600" b="1" i="1" dirty="0">
                  <a:latin typeface="Times" charset="0"/>
                  <a:ea typeface="Times" charset="0"/>
                  <a:cs typeface="Times" charset="0"/>
                </a:rPr>
                <a:t>m</a:t>
              </a:r>
              <a:endParaRPr lang="en-US" sz="1200" b="1" i="1" baseline="-25000" dirty="0">
                <a:latin typeface="Times" charset="0"/>
                <a:ea typeface="Times" charset="0"/>
                <a:cs typeface="Times" charset="0"/>
              </a:endParaRPr>
            </a:p>
          </p:txBody>
        </p:sp>
        <p:sp>
          <p:nvSpPr>
            <p:cNvPr id="553" name="TextBox 552"/>
            <p:cNvSpPr txBox="1"/>
            <p:nvPr/>
          </p:nvSpPr>
          <p:spPr>
            <a:xfrm>
              <a:off x="9405526" y="5612214"/>
              <a:ext cx="503002" cy="502702"/>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41</a:t>
              </a:r>
            </a:p>
            <a:p>
              <a:endParaRPr lang="en-US" sz="1600" b="1" i="1" baseline="-25000" dirty="0">
                <a:latin typeface="Times" charset="0"/>
                <a:ea typeface="Times" charset="0"/>
                <a:cs typeface="Times" charset="0"/>
              </a:endParaRPr>
            </a:p>
          </p:txBody>
        </p:sp>
        <p:sp>
          <p:nvSpPr>
            <p:cNvPr id="554" name="TextBox 553"/>
            <p:cNvSpPr txBox="1"/>
            <p:nvPr/>
          </p:nvSpPr>
          <p:spPr>
            <a:xfrm>
              <a:off x="10254882" y="5611301"/>
              <a:ext cx="598681" cy="338554"/>
            </a:xfrm>
            <a:prstGeom prst="rect">
              <a:avLst/>
            </a:prstGeom>
            <a:noFill/>
          </p:spPr>
          <p:txBody>
            <a:bodyPr wrap="squar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42</a:t>
              </a:r>
              <a:endParaRPr lang="en-US" sz="1200" b="1" i="1" baseline="-25000" dirty="0">
                <a:latin typeface="Times" charset="0"/>
                <a:ea typeface="Times" charset="0"/>
                <a:cs typeface="Times" charset="0"/>
              </a:endParaRPr>
            </a:p>
          </p:txBody>
        </p:sp>
        <p:grpSp>
          <p:nvGrpSpPr>
            <p:cNvPr id="555" name="Group 554"/>
            <p:cNvGrpSpPr/>
            <p:nvPr/>
          </p:nvGrpSpPr>
          <p:grpSpPr>
            <a:xfrm>
              <a:off x="8535410" y="4781225"/>
              <a:ext cx="533169" cy="510988"/>
              <a:chOff x="957129" y="5543395"/>
              <a:chExt cx="505634" cy="472658"/>
            </a:xfrm>
          </p:grpSpPr>
          <p:sp>
            <p:nvSpPr>
              <p:cNvPr id="573" name="TextBox 572"/>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74" name="Straight Arrow Connector 573"/>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6" name="Group 555"/>
            <p:cNvGrpSpPr/>
            <p:nvPr/>
          </p:nvGrpSpPr>
          <p:grpSpPr>
            <a:xfrm>
              <a:off x="9378497" y="4767528"/>
              <a:ext cx="533169" cy="510989"/>
              <a:chOff x="1756674" y="5530726"/>
              <a:chExt cx="505634" cy="472659"/>
            </a:xfrm>
          </p:grpSpPr>
          <p:sp>
            <p:nvSpPr>
              <p:cNvPr id="571" name="TextBox 570"/>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72" name="Straight Arrow Connector 571"/>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7" name="Group 556"/>
            <p:cNvGrpSpPr/>
            <p:nvPr/>
          </p:nvGrpSpPr>
          <p:grpSpPr>
            <a:xfrm>
              <a:off x="10206006" y="4763086"/>
              <a:ext cx="533169" cy="510988"/>
              <a:chOff x="2541447" y="5526617"/>
              <a:chExt cx="505634" cy="472658"/>
            </a:xfrm>
          </p:grpSpPr>
          <p:sp>
            <p:nvSpPr>
              <p:cNvPr id="569" name="TextBox 568"/>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70" name="Straight Arrow Connector 569"/>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9" name="Straight Arrow Connector 558"/>
            <p:cNvCxnSpPr>
              <a:cxnSpLocks/>
              <a:endCxn id="580" idx="2"/>
            </p:cNvCxnSpPr>
            <p:nvPr/>
          </p:nvCxnSpPr>
          <p:spPr>
            <a:xfrm flipH="1" flipV="1">
              <a:off x="8237175" y="4211294"/>
              <a:ext cx="580890" cy="5590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p:cNvCxnSpPr>
              <a:cxnSpLocks/>
              <a:endCxn id="580" idx="3"/>
            </p:cNvCxnSpPr>
            <p:nvPr/>
          </p:nvCxnSpPr>
          <p:spPr>
            <a:xfrm flipH="1" flipV="1">
              <a:off x="8617473" y="4010598"/>
              <a:ext cx="1874426" cy="75249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1" name="TextBox 560"/>
            <p:cNvSpPr txBox="1"/>
            <p:nvPr/>
          </p:nvSpPr>
          <p:spPr>
            <a:xfrm>
              <a:off x="10294443" y="4473804"/>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42</a:t>
              </a:r>
            </a:p>
          </p:txBody>
        </p:sp>
        <p:sp>
          <p:nvSpPr>
            <p:cNvPr id="563" name="TextBox 562"/>
            <p:cNvSpPr txBox="1"/>
            <p:nvPr/>
          </p:nvSpPr>
          <p:spPr>
            <a:xfrm>
              <a:off x="8689732" y="4438386"/>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cxnSp>
          <p:nvCxnSpPr>
            <p:cNvPr id="532" name="Straight Arrow Connector 531"/>
            <p:cNvCxnSpPr/>
            <p:nvPr/>
          </p:nvCxnSpPr>
          <p:spPr>
            <a:xfrm flipH="1">
              <a:off x="9091724" y="4922977"/>
              <a:ext cx="272958" cy="444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3" name="Straight Arrow Connector 532"/>
            <p:cNvCxnSpPr/>
            <p:nvPr/>
          </p:nvCxnSpPr>
          <p:spPr>
            <a:xfrm flipH="1">
              <a:off x="9914828" y="4919141"/>
              <a:ext cx="320902" cy="55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7" name="Rounded Rectangle 546"/>
            <p:cNvSpPr/>
            <p:nvPr/>
          </p:nvSpPr>
          <p:spPr>
            <a:xfrm>
              <a:off x="9268374" y="5264775"/>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48" name="Oval 547"/>
            <p:cNvSpPr/>
            <p:nvPr/>
          </p:nvSpPr>
          <p:spPr>
            <a:xfrm rot="16200000">
              <a:off x="9705660" y="5319884"/>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9" name="Oval 548"/>
            <p:cNvSpPr/>
            <p:nvPr/>
          </p:nvSpPr>
          <p:spPr>
            <a:xfrm rot="16200000">
              <a:off x="9328486" y="5319222"/>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4" name="Rounded Rectangle 543"/>
            <p:cNvSpPr/>
            <p:nvPr/>
          </p:nvSpPr>
          <p:spPr>
            <a:xfrm>
              <a:off x="8416593" y="5264775"/>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45" name="Oval 544"/>
            <p:cNvSpPr/>
            <p:nvPr/>
          </p:nvSpPr>
          <p:spPr>
            <a:xfrm rot="16200000">
              <a:off x="8853879" y="5319884"/>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6" name="Oval 545"/>
            <p:cNvSpPr/>
            <p:nvPr/>
          </p:nvSpPr>
          <p:spPr>
            <a:xfrm rot="16200000">
              <a:off x="8476705" y="5319222"/>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1" name="Rounded Rectangle 540"/>
            <p:cNvSpPr/>
            <p:nvPr/>
          </p:nvSpPr>
          <p:spPr>
            <a:xfrm>
              <a:off x="10153470" y="5281783"/>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42" name="Oval 541"/>
            <p:cNvSpPr/>
            <p:nvPr/>
          </p:nvSpPr>
          <p:spPr>
            <a:xfrm rot="16200000">
              <a:off x="10590756" y="5336892"/>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3" name="Oval 542"/>
            <p:cNvSpPr/>
            <p:nvPr/>
          </p:nvSpPr>
          <p:spPr>
            <a:xfrm rot="16200000">
              <a:off x="10213582" y="5336229"/>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3" name="Rounded Rectangle 582"/>
            <p:cNvSpPr/>
            <p:nvPr/>
          </p:nvSpPr>
          <p:spPr>
            <a:xfrm>
              <a:off x="46059" y="4438386"/>
              <a:ext cx="2586198" cy="159399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ounded Rectangle 583"/>
            <p:cNvSpPr/>
            <p:nvPr/>
          </p:nvSpPr>
          <p:spPr>
            <a:xfrm>
              <a:off x="2806109" y="4450453"/>
              <a:ext cx="2619295" cy="1662329"/>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ounded Rectangle 584"/>
            <p:cNvSpPr/>
            <p:nvPr/>
          </p:nvSpPr>
          <p:spPr>
            <a:xfrm>
              <a:off x="5478243" y="4456418"/>
              <a:ext cx="2586198" cy="167601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ounded Rectangle 585"/>
            <p:cNvSpPr/>
            <p:nvPr/>
          </p:nvSpPr>
          <p:spPr>
            <a:xfrm>
              <a:off x="8381861" y="4456418"/>
              <a:ext cx="2586198" cy="1646773"/>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391483" y="1405559"/>
              <a:ext cx="8369681" cy="2805735"/>
              <a:chOff x="1391483" y="795666"/>
              <a:chExt cx="8369681" cy="2805735"/>
            </a:xfrm>
          </p:grpSpPr>
          <p:sp>
            <p:nvSpPr>
              <p:cNvPr id="259" name="TextBox 258"/>
              <p:cNvSpPr txBox="1"/>
              <p:nvPr/>
            </p:nvSpPr>
            <p:spPr>
              <a:xfrm>
                <a:off x="1391483" y="2977516"/>
                <a:ext cx="1455481" cy="276999"/>
              </a:xfrm>
              <a:prstGeom prst="rect">
                <a:avLst/>
              </a:prstGeom>
              <a:noFill/>
              <a:ln>
                <a:noFill/>
              </a:ln>
            </p:spPr>
            <p:txBody>
              <a:bodyPr wrap="square" rtlCol="0">
                <a:spAutoFit/>
              </a:bodyPr>
              <a:lstStyle/>
              <a:p>
                <a:r>
                  <a:rPr lang="en-US" sz="1200" b="1" dirty="0"/>
                  <a:t>Overall Left Context</a:t>
                </a:r>
              </a:p>
            </p:txBody>
          </p:sp>
          <p:sp>
            <p:nvSpPr>
              <p:cNvPr id="395" name="TextBox 394"/>
              <p:cNvSpPr txBox="1"/>
              <p:nvPr/>
            </p:nvSpPr>
            <p:spPr>
              <a:xfrm>
                <a:off x="8747771" y="3067978"/>
                <a:ext cx="1013393" cy="461665"/>
              </a:xfrm>
              <a:prstGeom prst="rect">
                <a:avLst/>
              </a:prstGeom>
              <a:noFill/>
              <a:ln>
                <a:noFill/>
              </a:ln>
            </p:spPr>
            <p:txBody>
              <a:bodyPr wrap="none" rtlCol="0">
                <a:spAutoFit/>
              </a:bodyPr>
              <a:lstStyle/>
              <a:p>
                <a:r>
                  <a:rPr lang="en-US" sz="1200" b="1" dirty="0"/>
                  <a:t>Overall Right </a:t>
                </a:r>
              </a:p>
              <a:p>
                <a:r>
                  <a:rPr lang="en-US" sz="1200" b="1" dirty="0"/>
                  <a:t>Context</a:t>
                </a:r>
              </a:p>
            </p:txBody>
          </p:sp>
          <p:sp>
            <p:nvSpPr>
              <p:cNvPr id="415" name="TextBox 414"/>
              <p:cNvSpPr txBox="1"/>
              <p:nvPr/>
            </p:nvSpPr>
            <p:spPr>
              <a:xfrm>
                <a:off x="5990671" y="800121"/>
                <a:ext cx="1700906" cy="307777"/>
              </a:xfrm>
              <a:prstGeom prst="rect">
                <a:avLst/>
              </a:prstGeom>
              <a:noFill/>
              <a:ln>
                <a:noFill/>
              </a:ln>
            </p:spPr>
            <p:txBody>
              <a:bodyPr wrap="none" rtlCol="0">
                <a:spAutoFit/>
              </a:bodyPr>
              <a:lstStyle/>
              <a:p>
                <a:r>
                  <a:rPr lang="en-US" sz="1400" b="1" dirty="0"/>
                  <a:t>Final Context Vector</a:t>
                </a:r>
              </a:p>
            </p:txBody>
          </p:sp>
          <p:sp>
            <p:nvSpPr>
              <p:cNvPr id="480" name="Rounded Rectangle 479"/>
              <p:cNvSpPr/>
              <p:nvPr/>
            </p:nvSpPr>
            <p:spPr>
              <a:xfrm>
                <a:off x="2454010" y="3157094"/>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81" name="Oval 480"/>
              <p:cNvSpPr/>
              <p:nvPr/>
            </p:nvSpPr>
            <p:spPr>
              <a:xfrm rot="16200000">
                <a:off x="2891296" y="3212204"/>
                <a:ext cx="243055" cy="28255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2" name="Oval 481"/>
              <p:cNvSpPr/>
              <p:nvPr/>
            </p:nvSpPr>
            <p:spPr>
              <a:xfrm rot="16200000">
                <a:off x="2514122" y="3211541"/>
                <a:ext cx="243055" cy="28255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0" name="Rounded Rectangle 579"/>
              <p:cNvSpPr/>
              <p:nvPr/>
            </p:nvSpPr>
            <p:spPr>
              <a:xfrm>
                <a:off x="7856877" y="3200009"/>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81" name="Oval 580"/>
              <p:cNvSpPr/>
              <p:nvPr/>
            </p:nvSpPr>
            <p:spPr>
              <a:xfrm rot="16200000">
                <a:off x="8280971" y="3254833"/>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2" name="Oval 581"/>
              <p:cNvSpPr/>
              <p:nvPr/>
            </p:nvSpPr>
            <p:spPr>
              <a:xfrm rot="16200000">
                <a:off x="7903797" y="3254171"/>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278" name="Straight Arrow Connector 277"/>
              <p:cNvCxnSpPr/>
              <p:nvPr/>
            </p:nvCxnSpPr>
            <p:spPr>
              <a:xfrm flipV="1">
                <a:off x="2708340" y="2564173"/>
                <a:ext cx="630947" cy="5732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a:stCxn id="580" idx="0"/>
              </p:cNvCxnSpPr>
              <p:nvPr/>
            </p:nvCxnSpPr>
            <p:spPr>
              <a:xfrm flipH="1" flipV="1">
                <a:off x="7444413" y="2600865"/>
                <a:ext cx="792762" cy="59914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flipH="1" flipV="1">
                <a:off x="5419767" y="1197276"/>
                <a:ext cx="10735" cy="2069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Rounded Rectangle 278"/>
              <p:cNvSpPr/>
              <p:nvPr/>
            </p:nvSpPr>
            <p:spPr>
              <a:xfrm>
                <a:off x="3355385" y="1403268"/>
                <a:ext cx="4075345" cy="1932848"/>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p:cNvSpPr txBox="1"/>
              <p:nvPr/>
            </p:nvSpPr>
            <p:spPr>
              <a:xfrm>
                <a:off x="3416088" y="2683127"/>
                <a:ext cx="1588773" cy="369332"/>
              </a:xfrm>
              <a:prstGeom prst="rect">
                <a:avLst/>
              </a:prstGeom>
              <a:noFill/>
              <a:ln>
                <a:noFill/>
              </a:ln>
            </p:spPr>
            <p:txBody>
              <a:bodyPr wrap="square" rtlCol="0">
                <a:spAutoFit/>
              </a:bodyPr>
              <a:lstStyle/>
              <a:p>
                <a:r>
                  <a:rPr lang="en-US" b="1" dirty="0"/>
                  <a:t>Slices of NTN</a:t>
                </a:r>
              </a:p>
            </p:txBody>
          </p:sp>
          <p:grpSp>
            <p:nvGrpSpPr>
              <p:cNvPr id="3" name="Group 2"/>
              <p:cNvGrpSpPr/>
              <p:nvPr/>
            </p:nvGrpSpPr>
            <p:grpSpPr>
              <a:xfrm>
                <a:off x="3628857" y="2134748"/>
                <a:ext cx="1314946" cy="401392"/>
                <a:chOff x="3229203" y="2503134"/>
                <a:chExt cx="1247037" cy="371283"/>
              </a:xfrm>
            </p:grpSpPr>
            <p:sp>
              <p:nvSpPr>
                <p:cNvPr id="224" name="Rounded Rectangle 223"/>
                <p:cNvSpPr/>
                <p:nvPr/>
              </p:nvSpPr>
              <p:spPr>
                <a:xfrm>
                  <a:off x="3229203" y="2503134"/>
                  <a:ext cx="1247037"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25" name="Oval 224"/>
                <p:cNvSpPr/>
                <p:nvPr/>
              </p:nvSpPr>
              <p:spPr>
                <a:xfrm rot="16200000">
                  <a:off x="4207931" y="2555187"/>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6" name="Oval 225"/>
                <p:cNvSpPr/>
                <p:nvPr/>
              </p:nvSpPr>
              <p:spPr>
                <a:xfrm rot="16200000">
                  <a:off x="3293007" y="2549823"/>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1" name="Oval 280"/>
                <p:cNvSpPr/>
                <p:nvPr/>
              </p:nvSpPr>
              <p:spPr>
                <a:xfrm rot="16200000">
                  <a:off x="3600929" y="2550660"/>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7" name="Oval 296"/>
                <p:cNvSpPr/>
                <p:nvPr/>
              </p:nvSpPr>
              <p:spPr>
                <a:xfrm rot="16200000">
                  <a:off x="3906869" y="255666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9" name="Group 8"/>
              <p:cNvGrpSpPr/>
              <p:nvPr/>
            </p:nvGrpSpPr>
            <p:grpSpPr>
              <a:xfrm>
                <a:off x="5040464" y="1524042"/>
                <a:ext cx="1527481" cy="1735633"/>
                <a:chOff x="4691554" y="1694362"/>
                <a:chExt cx="1448596" cy="1605439"/>
              </a:xfrm>
            </p:grpSpPr>
            <p:grpSp>
              <p:nvGrpSpPr>
                <p:cNvPr id="368" name="Group 367"/>
                <p:cNvGrpSpPr/>
                <p:nvPr/>
              </p:nvGrpSpPr>
              <p:grpSpPr>
                <a:xfrm>
                  <a:off x="5036005" y="1694362"/>
                  <a:ext cx="1104145" cy="1180502"/>
                  <a:chOff x="4883680" y="2096295"/>
                  <a:chExt cx="1104145" cy="1180502"/>
                </a:xfrm>
              </p:grpSpPr>
              <p:sp>
                <p:nvSpPr>
                  <p:cNvPr id="369" name="Rounded Rectangle 368"/>
                  <p:cNvSpPr/>
                  <p:nvPr/>
                </p:nvSpPr>
                <p:spPr>
                  <a:xfrm>
                    <a:off x="4883680" y="2096295"/>
                    <a:ext cx="1104145" cy="1180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70" name="Oval 369"/>
                  <p:cNvSpPr/>
                  <p:nvPr/>
                </p:nvSpPr>
                <p:spPr>
                  <a:xfrm rot="16200000">
                    <a:off x="4932479"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1" name="Oval 370"/>
                  <p:cNvSpPr/>
                  <p:nvPr/>
                </p:nvSpPr>
                <p:spPr>
                  <a:xfrm rot="16200000">
                    <a:off x="4931892"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2" name="Oval 371"/>
                  <p:cNvSpPr/>
                  <p:nvPr/>
                </p:nvSpPr>
                <p:spPr>
                  <a:xfrm rot="16200000">
                    <a:off x="4931893"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3" name="Oval 372"/>
                  <p:cNvSpPr/>
                  <p:nvPr/>
                </p:nvSpPr>
                <p:spPr>
                  <a:xfrm rot="16200000">
                    <a:off x="4931757"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4" name="Oval 373"/>
                  <p:cNvSpPr/>
                  <p:nvPr/>
                </p:nvSpPr>
                <p:spPr>
                  <a:xfrm rot="16200000">
                    <a:off x="5705338"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5" name="Oval 374"/>
                  <p:cNvSpPr/>
                  <p:nvPr/>
                </p:nvSpPr>
                <p:spPr>
                  <a:xfrm rot="16200000">
                    <a:off x="5704751"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6" name="Oval 375"/>
                  <p:cNvSpPr/>
                  <p:nvPr/>
                </p:nvSpPr>
                <p:spPr>
                  <a:xfrm rot="16200000">
                    <a:off x="5704752"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7" name="Oval 376"/>
                  <p:cNvSpPr/>
                  <p:nvPr/>
                </p:nvSpPr>
                <p:spPr>
                  <a:xfrm rot="16200000">
                    <a:off x="5704616"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8" name="Oval 377"/>
                  <p:cNvSpPr/>
                  <p:nvPr/>
                </p:nvSpPr>
                <p:spPr>
                  <a:xfrm rot="16200000">
                    <a:off x="5197554"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9" name="Oval 378"/>
                  <p:cNvSpPr/>
                  <p:nvPr/>
                </p:nvSpPr>
                <p:spPr>
                  <a:xfrm rot="16200000">
                    <a:off x="5196967"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0" name="Oval 379"/>
                  <p:cNvSpPr/>
                  <p:nvPr/>
                </p:nvSpPr>
                <p:spPr>
                  <a:xfrm rot="16200000">
                    <a:off x="5196968"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1" name="Oval 380"/>
                  <p:cNvSpPr/>
                  <p:nvPr/>
                </p:nvSpPr>
                <p:spPr>
                  <a:xfrm rot="16200000">
                    <a:off x="5196832"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2" name="Oval 381"/>
                  <p:cNvSpPr/>
                  <p:nvPr/>
                </p:nvSpPr>
                <p:spPr>
                  <a:xfrm rot="16200000">
                    <a:off x="5451447" y="216288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3" name="Oval 382"/>
                  <p:cNvSpPr/>
                  <p:nvPr/>
                </p:nvSpPr>
                <p:spPr>
                  <a:xfrm rot="16200000">
                    <a:off x="5450860" y="2441324"/>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4" name="Oval 383"/>
                  <p:cNvSpPr/>
                  <p:nvPr/>
                </p:nvSpPr>
                <p:spPr>
                  <a:xfrm rot="16200000">
                    <a:off x="5450861" y="2706451"/>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5" name="Oval 384"/>
                  <p:cNvSpPr/>
                  <p:nvPr/>
                </p:nvSpPr>
                <p:spPr>
                  <a:xfrm rot="16200000">
                    <a:off x="5450725" y="2966638"/>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349" name="Group 348"/>
                <p:cNvGrpSpPr/>
                <p:nvPr/>
              </p:nvGrpSpPr>
              <p:grpSpPr>
                <a:xfrm>
                  <a:off x="4874891" y="1915588"/>
                  <a:ext cx="1104145" cy="1180502"/>
                  <a:chOff x="4883680" y="2096295"/>
                  <a:chExt cx="1104145" cy="1180502"/>
                </a:xfrm>
              </p:grpSpPr>
              <p:sp>
                <p:nvSpPr>
                  <p:cNvPr id="351" name="Rounded Rectangle 350"/>
                  <p:cNvSpPr/>
                  <p:nvPr/>
                </p:nvSpPr>
                <p:spPr>
                  <a:xfrm>
                    <a:off x="4883680" y="2096295"/>
                    <a:ext cx="1104145" cy="1180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52" name="Oval 351"/>
                  <p:cNvSpPr/>
                  <p:nvPr/>
                </p:nvSpPr>
                <p:spPr>
                  <a:xfrm rot="16200000">
                    <a:off x="4932479"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3" name="Oval 352"/>
                  <p:cNvSpPr/>
                  <p:nvPr/>
                </p:nvSpPr>
                <p:spPr>
                  <a:xfrm rot="16200000">
                    <a:off x="4931892"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4" name="Oval 353"/>
                  <p:cNvSpPr/>
                  <p:nvPr/>
                </p:nvSpPr>
                <p:spPr>
                  <a:xfrm rot="16200000">
                    <a:off x="4931893"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5" name="Oval 354"/>
                  <p:cNvSpPr/>
                  <p:nvPr/>
                </p:nvSpPr>
                <p:spPr>
                  <a:xfrm rot="16200000">
                    <a:off x="4931757"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6" name="Oval 355"/>
                  <p:cNvSpPr/>
                  <p:nvPr/>
                </p:nvSpPr>
                <p:spPr>
                  <a:xfrm rot="16200000">
                    <a:off x="5705338"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7" name="Oval 356"/>
                  <p:cNvSpPr/>
                  <p:nvPr/>
                </p:nvSpPr>
                <p:spPr>
                  <a:xfrm rot="16200000">
                    <a:off x="5704751"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8" name="Oval 357"/>
                  <p:cNvSpPr/>
                  <p:nvPr/>
                </p:nvSpPr>
                <p:spPr>
                  <a:xfrm rot="16200000">
                    <a:off x="5704752"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9" name="Oval 358"/>
                  <p:cNvSpPr/>
                  <p:nvPr/>
                </p:nvSpPr>
                <p:spPr>
                  <a:xfrm rot="16200000">
                    <a:off x="5704616"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0" name="Oval 359"/>
                  <p:cNvSpPr/>
                  <p:nvPr/>
                </p:nvSpPr>
                <p:spPr>
                  <a:xfrm rot="16200000">
                    <a:off x="5197554"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1" name="Oval 360"/>
                  <p:cNvSpPr/>
                  <p:nvPr/>
                </p:nvSpPr>
                <p:spPr>
                  <a:xfrm rot="16200000">
                    <a:off x="5196967"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2" name="Oval 361"/>
                  <p:cNvSpPr/>
                  <p:nvPr/>
                </p:nvSpPr>
                <p:spPr>
                  <a:xfrm rot="16200000">
                    <a:off x="5196968"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3" name="Oval 362"/>
                  <p:cNvSpPr/>
                  <p:nvPr/>
                </p:nvSpPr>
                <p:spPr>
                  <a:xfrm rot="16200000">
                    <a:off x="5196832"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4" name="Oval 363"/>
                  <p:cNvSpPr/>
                  <p:nvPr/>
                </p:nvSpPr>
                <p:spPr>
                  <a:xfrm rot="16200000">
                    <a:off x="5451447" y="216288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5" name="Oval 364"/>
                  <p:cNvSpPr/>
                  <p:nvPr/>
                </p:nvSpPr>
                <p:spPr>
                  <a:xfrm rot="16200000">
                    <a:off x="5450860" y="2441324"/>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6" name="Oval 365"/>
                  <p:cNvSpPr/>
                  <p:nvPr/>
                </p:nvSpPr>
                <p:spPr>
                  <a:xfrm rot="16200000">
                    <a:off x="5450861" y="2706451"/>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7" name="Oval 366"/>
                  <p:cNvSpPr/>
                  <p:nvPr/>
                </p:nvSpPr>
                <p:spPr>
                  <a:xfrm rot="16200000">
                    <a:off x="5450725" y="2966638"/>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 name="Group 4"/>
                <p:cNvGrpSpPr/>
                <p:nvPr/>
              </p:nvGrpSpPr>
              <p:grpSpPr>
                <a:xfrm>
                  <a:off x="4691554" y="2119299"/>
                  <a:ext cx="1104145" cy="1180502"/>
                  <a:chOff x="4883680" y="2096295"/>
                  <a:chExt cx="1104145" cy="1180502"/>
                </a:xfrm>
              </p:grpSpPr>
              <p:sp>
                <p:nvSpPr>
                  <p:cNvPr id="233" name="Rounded Rectangle 232"/>
                  <p:cNvSpPr/>
                  <p:nvPr/>
                </p:nvSpPr>
                <p:spPr>
                  <a:xfrm>
                    <a:off x="4883680" y="2096295"/>
                    <a:ext cx="1104145" cy="1180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36" name="Oval 235"/>
                  <p:cNvSpPr/>
                  <p:nvPr/>
                </p:nvSpPr>
                <p:spPr>
                  <a:xfrm rot="16200000">
                    <a:off x="4932479"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9" name="Oval 328"/>
                  <p:cNvSpPr/>
                  <p:nvPr/>
                </p:nvSpPr>
                <p:spPr>
                  <a:xfrm rot="16200000">
                    <a:off x="4931892"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0" name="Oval 329"/>
                  <p:cNvSpPr/>
                  <p:nvPr/>
                </p:nvSpPr>
                <p:spPr>
                  <a:xfrm rot="16200000">
                    <a:off x="4931893"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1" name="Oval 330"/>
                  <p:cNvSpPr/>
                  <p:nvPr/>
                </p:nvSpPr>
                <p:spPr>
                  <a:xfrm rot="16200000">
                    <a:off x="4931757"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7" name="Oval 336"/>
                  <p:cNvSpPr/>
                  <p:nvPr/>
                </p:nvSpPr>
                <p:spPr>
                  <a:xfrm rot="16200000">
                    <a:off x="5705338"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8" name="Oval 337"/>
                  <p:cNvSpPr/>
                  <p:nvPr/>
                </p:nvSpPr>
                <p:spPr>
                  <a:xfrm rot="16200000">
                    <a:off x="5704751"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9" name="Oval 338"/>
                  <p:cNvSpPr/>
                  <p:nvPr/>
                </p:nvSpPr>
                <p:spPr>
                  <a:xfrm rot="16200000">
                    <a:off x="5704752"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0" name="Oval 339"/>
                  <p:cNvSpPr/>
                  <p:nvPr/>
                </p:nvSpPr>
                <p:spPr>
                  <a:xfrm rot="16200000">
                    <a:off x="5704616"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1" name="Oval 340"/>
                  <p:cNvSpPr/>
                  <p:nvPr/>
                </p:nvSpPr>
                <p:spPr>
                  <a:xfrm rot="16200000">
                    <a:off x="5197554"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2" name="Oval 341"/>
                  <p:cNvSpPr/>
                  <p:nvPr/>
                </p:nvSpPr>
                <p:spPr>
                  <a:xfrm rot="16200000">
                    <a:off x="5196967"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3" name="Oval 342"/>
                  <p:cNvSpPr/>
                  <p:nvPr/>
                </p:nvSpPr>
                <p:spPr>
                  <a:xfrm rot="16200000">
                    <a:off x="5196968"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4" name="Oval 343"/>
                  <p:cNvSpPr/>
                  <p:nvPr/>
                </p:nvSpPr>
                <p:spPr>
                  <a:xfrm rot="16200000">
                    <a:off x="5196832"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5" name="Oval 344"/>
                  <p:cNvSpPr/>
                  <p:nvPr/>
                </p:nvSpPr>
                <p:spPr>
                  <a:xfrm rot="16200000">
                    <a:off x="5451447" y="216288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6" name="Oval 345"/>
                  <p:cNvSpPr/>
                  <p:nvPr/>
                </p:nvSpPr>
                <p:spPr>
                  <a:xfrm rot="16200000">
                    <a:off x="5450860" y="2441324"/>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7" name="Oval 346"/>
                  <p:cNvSpPr/>
                  <p:nvPr/>
                </p:nvSpPr>
                <p:spPr>
                  <a:xfrm rot="16200000">
                    <a:off x="5450861" y="2706451"/>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8" name="Oval 347"/>
                  <p:cNvSpPr/>
                  <p:nvPr/>
                </p:nvSpPr>
                <p:spPr>
                  <a:xfrm rot="16200000">
                    <a:off x="5450725" y="2966638"/>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310" name="Group 309"/>
              <p:cNvGrpSpPr/>
              <p:nvPr/>
            </p:nvGrpSpPr>
            <p:grpSpPr>
              <a:xfrm rot="5400000">
                <a:off x="6212809" y="2056088"/>
                <a:ext cx="1348166" cy="391502"/>
                <a:chOff x="3229203" y="2503134"/>
                <a:chExt cx="1247037" cy="371283"/>
              </a:xfrm>
            </p:grpSpPr>
            <p:sp>
              <p:nvSpPr>
                <p:cNvPr id="311" name="Rounded Rectangle 310"/>
                <p:cNvSpPr/>
                <p:nvPr/>
              </p:nvSpPr>
              <p:spPr>
                <a:xfrm>
                  <a:off x="3229203" y="2503134"/>
                  <a:ext cx="1247037"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12" name="Oval 311"/>
                <p:cNvSpPr/>
                <p:nvPr/>
              </p:nvSpPr>
              <p:spPr>
                <a:xfrm rot="16200000">
                  <a:off x="4207931" y="2555187"/>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3" name="Oval 312"/>
                <p:cNvSpPr/>
                <p:nvPr/>
              </p:nvSpPr>
              <p:spPr>
                <a:xfrm rot="16200000">
                  <a:off x="3293007" y="2549823"/>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4" name="Oval 313"/>
                <p:cNvSpPr/>
                <p:nvPr/>
              </p:nvSpPr>
              <p:spPr>
                <a:xfrm rot="16200000">
                  <a:off x="3600929" y="2550660"/>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5" name="Oval 314"/>
                <p:cNvSpPr/>
                <p:nvPr/>
              </p:nvSpPr>
              <p:spPr>
                <a:xfrm rot="16200000">
                  <a:off x="3906869" y="255666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 name="Group 11"/>
              <p:cNvGrpSpPr/>
              <p:nvPr/>
            </p:nvGrpSpPr>
            <p:grpSpPr>
              <a:xfrm>
                <a:off x="4890878" y="795666"/>
                <a:ext cx="1047011" cy="401392"/>
                <a:chOff x="4828711" y="950119"/>
                <a:chExt cx="992939" cy="371283"/>
              </a:xfrm>
            </p:grpSpPr>
            <p:sp>
              <p:nvSpPr>
                <p:cNvPr id="587" name="Rounded Rectangle 586"/>
                <p:cNvSpPr/>
                <p:nvPr/>
              </p:nvSpPr>
              <p:spPr>
                <a:xfrm>
                  <a:off x="4828711" y="950119"/>
                  <a:ext cx="992939"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89" name="Oval 588"/>
                <p:cNvSpPr/>
                <p:nvPr/>
              </p:nvSpPr>
              <p:spPr>
                <a:xfrm rot="16200000">
                  <a:off x="4876049" y="996916"/>
                  <a:ext cx="224823" cy="2679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6" name="Oval 385"/>
                <p:cNvSpPr/>
                <p:nvPr/>
              </p:nvSpPr>
              <p:spPr>
                <a:xfrm rot="16200000">
                  <a:off x="5217402" y="998401"/>
                  <a:ext cx="224823" cy="2679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7" name="Oval 386"/>
                <p:cNvSpPr/>
                <p:nvPr/>
              </p:nvSpPr>
              <p:spPr>
                <a:xfrm rot="16200000">
                  <a:off x="5530153" y="998401"/>
                  <a:ext cx="224823" cy="2679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46" name="TextBox 45"/>
            <p:cNvSpPr txBox="1"/>
            <p:nvPr/>
          </p:nvSpPr>
          <p:spPr>
            <a:xfrm>
              <a:off x="3633203" y="3965084"/>
              <a:ext cx="1500005" cy="369332"/>
            </a:xfrm>
            <a:prstGeom prst="rect">
              <a:avLst/>
            </a:prstGeom>
            <a:noFill/>
          </p:spPr>
          <p:txBody>
            <a:bodyPr wrap="none" rtlCol="0">
              <a:spAutoFit/>
            </a:bodyPr>
            <a:lstStyle/>
            <a:p>
              <a:r>
                <a:rPr lang="en-US" dirty="0"/>
                <a:t>Mean-pooling</a:t>
              </a:r>
            </a:p>
          </p:txBody>
        </p:sp>
        <p:sp>
          <p:nvSpPr>
            <p:cNvPr id="319" name="TextBox 318"/>
            <p:cNvSpPr txBox="1"/>
            <p:nvPr/>
          </p:nvSpPr>
          <p:spPr>
            <a:xfrm>
              <a:off x="5837232" y="3965084"/>
              <a:ext cx="1500005" cy="369332"/>
            </a:xfrm>
            <a:prstGeom prst="rect">
              <a:avLst/>
            </a:prstGeom>
            <a:noFill/>
          </p:spPr>
          <p:txBody>
            <a:bodyPr wrap="none" rtlCol="0">
              <a:spAutoFit/>
            </a:bodyPr>
            <a:lstStyle/>
            <a:p>
              <a:r>
                <a:rPr lang="en-US" dirty="0"/>
                <a:t>Mean-pooling</a:t>
              </a:r>
            </a:p>
          </p:txBody>
        </p:sp>
      </p:grpSp>
      <p:sp>
        <p:nvSpPr>
          <p:cNvPr id="229" name="Title 1"/>
          <p:cNvSpPr>
            <a:spLocks noGrp="1"/>
          </p:cNvSpPr>
          <p:nvPr>
            <p:ph type="title"/>
          </p:nvPr>
        </p:nvSpPr>
        <p:spPr>
          <a:xfrm>
            <a:off x="258580" y="121902"/>
            <a:ext cx="11358283" cy="615517"/>
          </a:xfrm>
        </p:spPr>
        <p:txBody>
          <a:bodyPr>
            <a:normAutofit fontScale="90000"/>
          </a:bodyPr>
          <a:lstStyle/>
          <a:p>
            <a:r>
              <a:rPr lang="en-US" dirty="0"/>
              <a:t>Fine Grained Context Modeling</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134</a:t>
            </a:fld>
            <a:endParaRPr lang="en-US" altLang="zh-TW" dirty="0">
              <a:solidFill>
                <a:prstClr val="black"/>
              </a:solidFill>
            </a:endParaRPr>
          </a:p>
        </p:txBody>
      </p:sp>
    </p:spTree>
    <p:extLst>
      <p:ext uri="{BB962C8B-B14F-4D97-AF65-F5344CB8AC3E}">
        <p14:creationId xmlns:p14="http://schemas.microsoft.com/office/powerpoint/2010/main" val="369940708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7" y="135355"/>
            <a:ext cx="11358283" cy="615517"/>
          </a:xfrm>
        </p:spPr>
        <p:txBody>
          <a:bodyPr>
            <a:normAutofit fontScale="90000"/>
          </a:bodyPr>
          <a:lstStyle/>
          <a:p>
            <a:r>
              <a:rPr lang="en-US" dirty="0"/>
              <a:t>Feature Abstraction Layer</a:t>
            </a:r>
          </a:p>
        </p:txBody>
      </p:sp>
      <p:sp>
        <p:nvSpPr>
          <p:cNvPr id="3" name="Content Placeholder 2"/>
          <p:cNvSpPr>
            <a:spLocks noGrp="1"/>
          </p:cNvSpPr>
          <p:nvPr>
            <p:ph idx="1"/>
          </p:nvPr>
        </p:nvSpPr>
        <p:spPr/>
        <p:txBody>
          <a:bodyPr/>
          <a:lstStyle/>
          <a:p>
            <a:r>
              <a:rPr lang="en-US" b="1" dirty="0"/>
              <a:t>Similarity Features by comparing Context Representations</a:t>
            </a:r>
          </a:p>
          <a:p>
            <a:pPr lvl="1"/>
            <a:r>
              <a:rPr lang="en-US" dirty="0"/>
              <a:t>“Sentence context - Wiki Link” Similarity</a:t>
            </a:r>
          </a:p>
          <a:p>
            <a:pPr lvl="1"/>
            <a:r>
              <a:rPr lang="en-US" b="1" dirty="0"/>
              <a:t>“Sentence context - Wiki First Paragraph” Similarity</a:t>
            </a:r>
          </a:p>
          <a:p>
            <a:pPr lvl="1"/>
            <a:r>
              <a:rPr lang="en-US" dirty="0"/>
              <a:t>“Fine-grained context - Wiki Link” Similarity</a:t>
            </a:r>
          </a:p>
          <a:p>
            <a:pPr lvl="1"/>
            <a:r>
              <a:rPr lang="en-US" dirty="0"/>
              <a:t>Within-language Features (LIEL, Sil &amp; Florian, ACL16)</a:t>
            </a:r>
          </a:p>
          <a:p>
            <a:pPr lvl="1"/>
            <a:endParaRPr lang="en-US" dirty="0"/>
          </a:p>
          <a:p>
            <a:r>
              <a:rPr lang="en-US" b="1" dirty="0"/>
              <a:t>Semantic Similarities and Dis-similarities</a:t>
            </a:r>
          </a:p>
          <a:p>
            <a:pPr lvl="1"/>
            <a:r>
              <a:rPr lang="en-US" b="1" dirty="0"/>
              <a:t>Lexical Decomposition and Composition (LDC) </a:t>
            </a:r>
            <a:r>
              <a:rPr lang="en-US" dirty="0"/>
              <a:t>(Wang et.al.,16a)</a:t>
            </a:r>
          </a:p>
          <a:p>
            <a:pPr lvl="1"/>
            <a:r>
              <a:rPr lang="en-US" dirty="0"/>
              <a:t>Multi-perspective Context Matching (MPCM) (Wang et.al.,16b)</a:t>
            </a:r>
          </a:p>
          <a:p>
            <a:pPr lvl="1"/>
            <a:endParaRPr lang="en-US" dirty="0"/>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135</a:t>
            </a:fld>
            <a:endParaRPr lang="en-US"/>
          </a:p>
        </p:txBody>
      </p:sp>
    </p:spTree>
    <p:extLst>
      <p:ext uri="{BB962C8B-B14F-4D97-AF65-F5344CB8AC3E}">
        <p14:creationId xmlns:p14="http://schemas.microsoft.com/office/powerpoint/2010/main" val="33203228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33" y="189633"/>
            <a:ext cx="11358283" cy="615517"/>
          </a:xfrm>
        </p:spPr>
        <p:txBody>
          <a:bodyPr>
            <a:normAutofit fontScale="90000"/>
          </a:bodyPr>
          <a:lstStyle/>
          <a:p>
            <a:r>
              <a:rPr lang="en-US" dirty="0"/>
              <a:t>Measure the Cosine Similarity</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136</a:t>
            </a:fld>
            <a:endParaRPr lang="en-US"/>
          </a:p>
        </p:txBody>
      </p:sp>
      <p:grpSp>
        <p:nvGrpSpPr>
          <p:cNvPr id="3" name="Group 2"/>
          <p:cNvGrpSpPr/>
          <p:nvPr/>
        </p:nvGrpSpPr>
        <p:grpSpPr>
          <a:xfrm>
            <a:off x="1241534" y="1903430"/>
            <a:ext cx="8378555" cy="4804547"/>
            <a:chOff x="1241533" y="1881126"/>
            <a:chExt cx="8378554" cy="4804547"/>
          </a:xfrm>
        </p:grpSpPr>
        <p:grpSp>
          <p:nvGrpSpPr>
            <p:cNvPr id="37" name="Group 36"/>
            <p:cNvGrpSpPr/>
            <p:nvPr/>
          </p:nvGrpSpPr>
          <p:grpSpPr>
            <a:xfrm>
              <a:off x="1241533" y="2885440"/>
              <a:ext cx="3704822" cy="3800233"/>
              <a:chOff x="377932" y="1611677"/>
              <a:chExt cx="4080861" cy="5250068"/>
            </a:xfrm>
          </p:grpSpPr>
          <p:grpSp>
            <p:nvGrpSpPr>
              <p:cNvPr id="7" name="Group 6"/>
              <p:cNvGrpSpPr/>
              <p:nvPr/>
            </p:nvGrpSpPr>
            <p:grpSpPr>
              <a:xfrm>
                <a:off x="895528" y="5668217"/>
                <a:ext cx="2725662" cy="537396"/>
                <a:chOff x="3217938" y="5827545"/>
                <a:chExt cx="2725662" cy="537396"/>
              </a:xfrm>
            </p:grpSpPr>
            <p:sp>
              <p:nvSpPr>
                <p:cNvPr id="8" name="Rounded Rectangle 7"/>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9" name="Group 8"/>
                <p:cNvGrpSpPr/>
                <p:nvPr/>
              </p:nvGrpSpPr>
              <p:grpSpPr>
                <a:xfrm>
                  <a:off x="3307824" y="5894721"/>
                  <a:ext cx="1223059" cy="386393"/>
                  <a:chOff x="1186924" y="3311728"/>
                  <a:chExt cx="1223059" cy="386393"/>
                </a:xfrm>
              </p:grpSpPr>
              <p:sp>
                <p:nvSpPr>
                  <p:cNvPr id="14" name="Oval 13"/>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p:cNvGrpSpPr/>
                <p:nvPr/>
              </p:nvGrpSpPr>
              <p:grpSpPr>
                <a:xfrm>
                  <a:off x="4620769" y="5908265"/>
                  <a:ext cx="1223059" cy="386393"/>
                  <a:chOff x="1186924" y="3311728"/>
                  <a:chExt cx="1223059" cy="386393"/>
                </a:xfrm>
              </p:grpSpPr>
              <p:sp>
                <p:nvSpPr>
                  <p:cNvPr id="11" name="Oval 10"/>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cxnSp>
            <p:nvCxnSpPr>
              <p:cNvPr id="18" name="Straight Arrow Connector 17"/>
              <p:cNvCxnSpPr/>
              <p:nvPr/>
            </p:nvCxnSpPr>
            <p:spPr>
              <a:xfrm flipV="1">
                <a:off x="2208473" y="4893517"/>
                <a:ext cx="0" cy="774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1740863" y="4525964"/>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40863" y="3621015"/>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flipV="1">
                <a:off x="2207146" y="3988568"/>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1739536" y="2711872"/>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2205819" y="3079425"/>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4" name="Group 33"/>
              <p:cNvGrpSpPr/>
              <p:nvPr/>
            </p:nvGrpSpPr>
            <p:grpSpPr>
              <a:xfrm>
                <a:off x="377932" y="2268143"/>
                <a:ext cx="1459386" cy="2699650"/>
                <a:chOff x="405486" y="3123324"/>
                <a:chExt cx="1459386" cy="2699650"/>
              </a:xfrm>
            </p:grpSpPr>
            <p:sp>
              <p:nvSpPr>
                <p:cNvPr id="25" name="TextBox 24"/>
                <p:cNvSpPr txBox="1"/>
                <p:nvPr/>
              </p:nvSpPr>
              <p:spPr>
                <a:xfrm>
                  <a:off x="673469" y="3123324"/>
                  <a:ext cx="677544" cy="510237"/>
                </a:xfrm>
                <a:prstGeom prst="rect">
                  <a:avLst/>
                </a:prstGeom>
                <a:noFill/>
              </p:spPr>
              <p:txBody>
                <a:bodyPr wrap="none" rtlCol="0">
                  <a:spAutoFit/>
                </a:bodyPr>
                <a:lstStyle/>
                <a:p>
                  <a:r>
                    <a:rPr lang="en-US" dirty="0" err="1"/>
                    <a:t>tanh</a:t>
                  </a:r>
                  <a:endParaRPr lang="en-US" dirty="0"/>
                </a:p>
              </p:txBody>
            </p:sp>
            <p:sp>
              <p:nvSpPr>
                <p:cNvPr id="26" name="TextBox 25"/>
                <p:cNvSpPr txBox="1"/>
                <p:nvPr/>
              </p:nvSpPr>
              <p:spPr>
                <a:xfrm>
                  <a:off x="405486" y="4004488"/>
                  <a:ext cx="1318041" cy="510237"/>
                </a:xfrm>
                <a:prstGeom prst="rect">
                  <a:avLst/>
                </a:prstGeom>
                <a:noFill/>
              </p:spPr>
              <p:txBody>
                <a:bodyPr wrap="none" rtlCol="0">
                  <a:spAutoFit/>
                </a:bodyPr>
                <a:lstStyle/>
                <a:p>
                  <a:r>
                    <a:rPr lang="en-US" dirty="0"/>
                    <a:t>Mean Pool</a:t>
                  </a:r>
                </a:p>
              </p:txBody>
            </p:sp>
            <p:sp>
              <p:nvSpPr>
                <p:cNvPr id="27" name="TextBox 26"/>
                <p:cNvSpPr txBox="1"/>
                <p:nvPr/>
              </p:nvSpPr>
              <p:spPr>
                <a:xfrm>
                  <a:off x="408030" y="4930060"/>
                  <a:ext cx="1456842" cy="892914"/>
                </a:xfrm>
                <a:prstGeom prst="rect">
                  <a:avLst/>
                </a:prstGeom>
                <a:noFill/>
              </p:spPr>
              <p:txBody>
                <a:bodyPr wrap="none" rtlCol="0">
                  <a:spAutoFit/>
                </a:bodyPr>
                <a:lstStyle/>
                <a:p>
                  <a:r>
                    <a:rPr lang="en-US" dirty="0"/>
                    <a:t>Convolution</a:t>
                  </a:r>
                </a:p>
                <a:p>
                  <a:r>
                    <a:rPr lang="en-US" dirty="0"/>
                    <a:t>Layer</a:t>
                  </a:r>
                </a:p>
              </p:txBody>
            </p:sp>
          </p:grpSp>
          <p:cxnSp>
            <p:nvCxnSpPr>
              <p:cNvPr id="28" name="Straight Arrow Connector 27"/>
              <p:cNvCxnSpPr/>
              <p:nvPr/>
            </p:nvCxnSpPr>
            <p:spPr>
              <a:xfrm flipH="1" flipV="1">
                <a:off x="2201838" y="2174476"/>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1598120" y="1611677"/>
                <a:ext cx="1312945" cy="520741"/>
                <a:chOff x="1140803" y="3248659"/>
                <a:chExt cx="1312945" cy="520741"/>
              </a:xfrm>
            </p:grpSpPr>
            <p:sp>
              <p:nvSpPr>
                <p:cNvPr id="29" name="Rounded Rectangle 28"/>
                <p:cNvSpPr/>
                <p:nvPr/>
              </p:nvSpPr>
              <p:spPr>
                <a:xfrm>
                  <a:off x="1140803" y="3248659"/>
                  <a:ext cx="1312945" cy="5207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0" name="Oval 29"/>
                <p:cNvSpPr/>
                <p:nvPr/>
              </p:nvSpPr>
              <p:spPr>
                <a:xfrm>
                  <a:off x="2032258" y="3311728"/>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Oval 30"/>
                <p:cNvSpPr/>
                <p:nvPr/>
              </p:nvSpPr>
              <p:spPr>
                <a:xfrm>
                  <a:off x="1610768"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Oval 31"/>
                <p:cNvSpPr/>
                <p:nvPr/>
              </p:nvSpPr>
              <p:spPr>
                <a:xfrm>
                  <a:off x="1186924"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6" name="TextBox 35"/>
              <p:cNvSpPr txBox="1"/>
              <p:nvPr/>
            </p:nvSpPr>
            <p:spPr>
              <a:xfrm>
                <a:off x="689137" y="6351508"/>
                <a:ext cx="3769656" cy="510237"/>
              </a:xfrm>
              <a:prstGeom prst="rect">
                <a:avLst/>
              </a:prstGeom>
              <a:noFill/>
            </p:spPr>
            <p:txBody>
              <a:bodyPr wrap="none" rtlCol="0">
                <a:spAutoFit/>
              </a:bodyPr>
              <a:lstStyle/>
              <a:p>
                <a:r>
                  <a:rPr lang="en-US" dirty="0"/>
                  <a:t>Context from the query Document</a:t>
                </a:r>
              </a:p>
            </p:txBody>
          </p:sp>
        </p:grpSp>
        <p:grpSp>
          <p:nvGrpSpPr>
            <p:cNvPr id="38" name="Group 37"/>
            <p:cNvGrpSpPr/>
            <p:nvPr/>
          </p:nvGrpSpPr>
          <p:grpSpPr>
            <a:xfrm>
              <a:off x="5947165" y="2872427"/>
              <a:ext cx="3672922" cy="3800233"/>
              <a:chOff x="377932" y="1611677"/>
              <a:chExt cx="4045722" cy="5250068"/>
            </a:xfrm>
          </p:grpSpPr>
          <p:grpSp>
            <p:nvGrpSpPr>
              <p:cNvPr id="39" name="Group 38"/>
              <p:cNvGrpSpPr/>
              <p:nvPr/>
            </p:nvGrpSpPr>
            <p:grpSpPr>
              <a:xfrm>
                <a:off x="895528" y="5668217"/>
                <a:ext cx="2725662" cy="537396"/>
                <a:chOff x="3217938" y="5827545"/>
                <a:chExt cx="2725662" cy="537396"/>
              </a:xfrm>
            </p:grpSpPr>
            <p:sp>
              <p:nvSpPr>
                <p:cNvPr id="57" name="Rounded Rectangle 56"/>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58" name="Group 57"/>
                <p:cNvGrpSpPr/>
                <p:nvPr/>
              </p:nvGrpSpPr>
              <p:grpSpPr>
                <a:xfrm>
                  <a:off x="3307824" y="5894721"/>
                  <a:ext cx="1223059" cy="386393"/>
                  <a:chOff x="1186924" y="3311728"/>
                  <a:chExt cx="1223059" cy="386393"/>
                </a:xfrm>
              </p:grpSpPr>
              <p:sp>
                <p:nvSpPr>
                  <p:cNvPr id="63" name="Oval 62"/>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4" name="Oval 63"/>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5" name="Oval 64"/>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9" name="Group 58"/>
                <p:cNvGrpSpPr/>
                <p:nvPr/>
              </p:nvGrpSpPr>
              <p:grpSpPr>
                <a:xfrm>
                  <a:off x="4620769" y="5908265"/>
                  <a:ext cx="1223059" cy="386393"/>
                  <a:chOff x="1186924" y="3311728"/>
                  <a:chExt cx="1223059" cy="386393"/>
                </a:xfrm>
              </p:grpSpPr>
              <p:sp>
                <p:nvSpPr>
                  <p:cNvPr id="60" name="Oval 59"/>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1" name="Oval 60"/>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2" name="Oval 61"/>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cxnSp>
            <p:nvCxnSpPr>
              <p:cNvPr id="40" name="Straight Arrow Connector 39"/>
              <p:cNvCxnSpPr/>
              <p:nvPr/>
            </p:nvCxnSpPr>
            <p:spPr>
              <a:xfrm flipV="1">
                <a:off x="2208473" y="4893517"/>
                <a:ext cx="0" cy="774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Rectangle 40"/>
              <p:cNvSpPr/>
              <p:nvPr/>
            </p:nvSpPr>
            <p:spPr>
              <a:xfrm>
                <a:off x="1740863" y="4525964"/>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740863" y="3621015"/>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flipV="1">
                <a:off x="2207146" y="3988568"/>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4" name="Rectangle 43"/>
              <p:cNvSpPr/>
              <p:nvPr/>
            </p:nvSpPr>
            <p:spPr>
              <a:xfrm>
                <a:off x="1739536" y="2711872"/>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H="1" flipV="1">
                <a:off x="2205819" y="3079425"/>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46" name="Group 45"/>
              <p:cNvGrpSpPr/>
              <p:nvPr/>
            </p:nvGrpSpPr>
            <p:grpSpPr>
              <a:xfrm>
                <a:off x="377932" y="2268143"/>
                <a:ext cx="1459385" cy="2699650"/>
                <a:chOff x="405486" y="3123324"/>
                <a:chExt cx="1459385" cy="2699650"/>
              </a:xfrm>
            </p:grpSpPr>
            <p:sp>
              <p:nvSpPr>
                <p:cNvPr id="54" name="TextBox 53"/>
                <p:cNvSpPr txBox="1"/>
                <p:nvPr/>
              </p:nvSpPr>
              <p:spPr>
                <a:xfrm>
                  <a:off x="673469" y="3123324"/>
                  <a:ext cx="677543" cy="510237"/>
                </a:xfrm>
                <a:prstGeom prst="rect">
                  <a:avLst/>
                </a:prstGeom>
                <a:noFill/>
              </p:spPr>
              <p:txBody>
                <a:bodyPr wrap="none" rtlCol="0">
                  <a:spAutoFit/>
                </a:bodyPr>
                <a:lstStyle/>
                <a:p>
                  <a:r>
                    <a:rPr lang="en-US" dirty="0" err="1"/>
                    <a:t>tanh</a:t>
                  </a:r>
                  <a:endParaRPr lang="en-US" dirty="0"/>
                </a:p>
              </p:txBody>
            </p:sp>
            <p:sp>
              <p:nvSpPr>
                <p:cNvPr id="55" name="TextBox 54"/>
                <p:cNvSpPr txBox="1"/>
                <p:nvPr/>
              </p:nvSpPr>
              <p:spPr>
                <a:xfrm>
                  <a:off x="405486" y="4004488"/>
                  <a:ext cx="1318040" cy="510237"/>
                </a:xfrm>
                <a:prstGeom prst="rect">
                  <a:avLst/>
                </a:prstGeom>
                <a:noFill/>
              </p:spPr>
              <p:txBody>
                <a:bodyPr wrap="none" rtlCol="0">
                  <a:spAutoFit/>
                </a:bodyPr>
                <a:lstStyle/>
                <a:p>
                  <a:r>
                    <a:rPr lang="en-US" dirty="0"/>
                    <a:t>Mean Pool</a:t>
                  </a:r>
                </a:p>
              </p:txBody>
            </p:sp>
            <p:sp>
              <p:nvSpPr>
                <p:cNvPr id="56" name="TextBox 55"/>
                <p:cNvSpPr txBox="1"/>
                <p:nvPr/>
              </p:nvSpPr>
              <p:spPr>
                <a:xfrm>
                  <a:off x="408030" y="4930060"/>
                  <a:ext cx="1456841" cy="892914"/>
                </a:xfrm>
                <a:prstGeom prst="rect">
                  <a:avLst/>
                </a:prstGeom>
                <a:noFill/>
              </p:spPr>
              <p:txBody>
                <a:bodyPr wrap="none" rtlCol="0">
                  <a:spAutoFit/>
                </a:bodyPr>
                <a:lstStyle/>
                <a:p>
                  <a:r>
                    <a:rPr lang="en-US" dirty="0"/>
                    <a:t>Convolution</a:t>
                  </a:r>
                </a:p>
                <a:p>
                  <a:r>
                    <a:rPr lang="en-US" dirty="0"/>
                    <a:t>Layer</a:t>
                  </a:r>
                </a:p>
              </p:txBody>
            </p:sp>
          </p:grpSp>
          <p:cxnSp>
            <p:nvCxnSpPr>
              <p:cNvPr id="47" name="Straight Arrow Connector 46"/>
              <p:cNvCxnSpPr/>
              <p:nvPr/>
            </p:nvCxnSpPr>
            <p:spPr>
              <a:xfrm flipH="1" flipV="1">
                <a:off x="2201838" y="2174476"/>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48" name="Group 47"/>
              <p:cNvGrpSpPr/>
              <p:nvPr/>
            </p:nvGrpSpPr>
            <p:grpSpPr>
              <a:xfrm>
                <a:off x="1598120" y="1611677"/>
                <a:ext cx="1312945" cy="520741"/>
                <a:chOff x="1140803" y="3248659"/>
                <a:chExt cx="1312945" cy="520741"/>
              </a:xfrm>
            </p:grpSpPr>
            <p:sp>
              <p:nvSpPr>
                <p:cNvPr id="50" name="Rounded Rectangle 49"/>
                <p:cNvSpPr/>
                <p:nvPr/>
              </p:nvSpPr>
              <p:spPr>
                <a:xfrm>
                  <a:off x="1140803" y="3248659"/>
                  <a:ext cx="1312945" cy="5207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1" name="Oval 50"/>
                <p:cNvSpPr/>
                <p:nvPr/>
              </p:nvSpPr>
              <p:spPr>
                <a:xfrm>
                  <a:off x="2032258" y="3311728"/>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2" name="Oval 51"/>
                <p:cNvSpPr/>
                <p:nvPr/>
              </p:nvSpPr>
              <p:spPr>
                <a:xfrm>
                  <a:off x="1610768"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Oval 52"/>
                <p:cNvSpPr/>
                <p:nvPr/>
              </p:nvSpPr>
              <p:spPr>
                <a:xfrm>
                  <a:off x="1186924"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9" name="TextBox 48"/>
              <p:cNvSpPr txBox="1"/>
              <p:nvPr/>
            </p:nvSpPr>
            <p:spPr>
              <a:xfrm>
                <a:off x="689135" y="6351508"/>
                <a:ext cx="3734519" cy="510237"/>
              </a:xfrm>
              <a:prstGeom prst="rect">
                <a:avLst/>
              </a:prstGeom>
              <a:noFill/>
            </p:spPr>
            <p:txBody>
              <a:bodyPr wrap="none" rtlCol="0">
                <a:spAutoFit/>
              </a:bodyPr>
              <a:lstStyle/>
              <a:p>
                <a:r>
                  <a:rPr lang="en-US" dirty="0"/>
                  <a:t>Context from the target Wiki Page</a:t>
                </a:r>
              </a:p>
            </p:txBody>
          </p:sp>
        </p:grpSp>
        <p:cxnSp>
          <p:nvCxnSpPr>
            <p:cNvPr id="66" name="Straight Arrow Connector 65"/>
            <p:cNvCxnSpPr/>
            <p:nvPr/>
          </p:nvCxnSpPr>
          <p:spPr>
            <a:xfrm flipV="1">
              <a:off x="3388436" y="2250458"/>
              <a:ext cx="1475252" cy="5750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5584890" y="2250458"/>
              <a:ext cx="1511898" cy="5750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863688" y="1881126"/>
              <a:ext cx="721201" cy="369332"/>
            </a:xfrm>
            <a:prstGeom prst="rect">
              <a:avLst/>
            </a:prstGeom>
            <a:noFill/>
            <a:ln>
              <a:solidFill>
                <a:schemeClr val="tx1"/>
              </a:solidFill>
            </a:ln>
          </p:spPr>
          <p:txBody>
            <a:bodyPr wrap="square" rtlCol="0">
              <a:spAutoFit/>
            </a:bodyPr>
            <a:lstStyle/>
            <a:p>
              <a:pPr algn="ctr"/>
              <a:r>
                <a:rPr lang="en-US" b="1" i="1" dirty="0" err="1"/>
                <a:t>sim</a:t>
              </a:r>
              <a:endParaRPr lang="en-US" b="1" i="1" dirty="0"/>
            </a:p>
          </p:txBody>
        </p:sp>
      </p:grpSp>
    </p:spTree>
    <p:extLst>
      <p:ext uri="{BB962C8B-B14F-4D97-AF65-F5344CB8AC3E}">
        <p14:creationId xmlns:p14="http://schemas.microsoft.com/office/powerpoint/2010/main" val="218573996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61" y="319917"/>
            <a:ext cx="11358283" cy="615517"/>
          </a:xfrm>
        </p:spPr>
        <p:txBody>
          <a:bodyPr>
            <a:noAutofit/>
          </a:bodyPr>
          <a:lstStyle/>
          <a:p>
            <a:r>
              <a:rPr lang="en-US" sz="4000" dirty="0"/>
              <a:t>Similarities over multiple granularities of context</a:t>
            </a:r>
          </a:p>
        </p:txBody>
      </p:sp>
      <p:sp>
        <p:nvSpPr>
          <p:cNvPr id="3" name="Content Placeholder 2"/>
          <p:cNvSpPr>
            <a:spLocks noGrp="1"/>
          </p:cNvSpPr>
          <p:nvPr>
            <p:ph idx="1"/>
          </p:nvPr>
        </p:nvSpPr>
        <p:spPr/>
        <p:txBody>
          <a:bodyPr/>
          <a:lstStyle/>
          <a:p>
            <a:r>
              <a:rPr lang="en-US" dirty="0"/>
              <a:t>Cosine Similarity based features: </a:t>
            </a:r>
          </a:p>
          <a:p>
            <a:endParaRPr lang="en-US" dirty="0"/>
          </a:p>
          <a:p>
            <a:endParaRPr lang="en-US" dirty="0"/>
          </a:p>
          <a:p>
            <a:endParaRPr lang="en-US" dirty="0"/>
          </a:p>
          <a:p>
            <a:endParaRPr lang="en-US" dirty="0"/>
          </a:p>
          <a:p>
            <a:endParaRPr lang="en-US" dirty="0"/>
          </a:p>
          <a:p>
            <a:endParaRPr lang="en-US" dirty="0"/>
          </a:p>
          <a:p>
            <a:r>
              <a:rPr lang="en-US" dirty="0"/>
              <a:t>These values are mapped to a 100-D vector using an RBF node</a:t>
            </a:r>
          </a:p>
          <a:p>
            <a:pPr lvl="1"/>
            <a:r>
              <a:rPr lang="en-US" dirty="0"/>
              <a:t>Smooth binning process</a:t>
            </a:r>
          </a:p>
          <a:p>
            <a:pPr lvl="1"/>
            <a:r>
              <a:rPr lang="en-US" dirty="0"/>
              <a:t>More parameters than a single cosine value</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137</a:t>
            </a:fld>
            <a:endParaRPr lang="en-US"/>
          </a:p>
        </p:txBody>
      </p:sp>
      <p:grpSp>
        <p:nvGrpSpPr>
          <p:cNvPr id="5" name="Group 4"/>
          <p:cNvGrpSpPr/>
          <p:nvPr/>
        </p:nvGrpSpPr>
        <p:grpSpPr>
          <a:xfrm>
            <a:off x="3962759" y="2597755"/>
            <a:ext cx="3113270" cy="1633971"/>
            <a:chOff x="213704" y="5114797"/>
            <a:chExt cx="3113269" cy="1633971"/>
          </a:xfrm>
        </p:grpSpPr>
        <p:sp>
          <p:nvSpPr>
            <p:cNvPr id="6" name="TextBox 5"/>
            <p:cNvSpPr txBox="1"/>
            <p:nvPr/>
          </p:nvSpPr>
          <p:spPr>
            <a:xfrm>
              <a:off x="287684" y="6364688"/>
              <a:ext cx="1220031" cy="369332"/>
            </a:xfrm>
            <a:prstGeom prst="rect">
              <a:avLst/>
            </a:prstGeom>
            <a:noFill/>
          </p:spPr>
          <p:txBody>
            <a:bodyPr wrap="none" rtlCol="0">
              <a:spAutoFit/>
            </a:bodyPr>
            <a:lstStyle/>
            <a:p>
              <a:r>
                <a:rPr lang="en-US" b="1" dirty="0" err="1"/>
                <a:t>Conv</a:t>
              </a:r>
              <a:r>
                <a:rPr lang="en-US" b="1" dirty="0"/>
                <a:t>(sent)</a:t>
              </a:r>
            </a:p>
          </p:txBody>
        </p:sp>
        <p:sp>
          <p:nvSpPr>
            <p:cNvPr id="7" name="TextBox 6"/>
            <p:cNvSpPr txBox="1"/>
            <p:nvPr/>
          </p:nvSpPr>
          <p:spPr>
            <a:xfrm>
              <a:off x="1717864" y="6379436"/>
              <a:ext cx="1609109" cy="369332"/>
            </a:xfrm>
            <a:prstGeom prst="rect">
              <a:avLst/>
            </a:prstGeom>
            <a:noFill/>
          </p:spPr>
          <p:txBody>
            <a:bodyPr wrap="none" rtlCol="0">
              <a:spAutoFit/>
            </a:bodyPr>
            <a:lstStyle/>
            <a:p>
              <a:r>
                <a:rPr lang="en-US" b="1" dirty="0"/>
                <a:t>Wiki Page </a:t>
              </a:r>
              <a:r>
                <a:rPr lang="en-US" b="1" dirty="0" err="1"/>
                <a:t>Emb</a:t>
              </a:r>
              <a:endParaRPr lang="en-US" b="1" dirty="0"/>
            </a:p>
          </p:txBody>
        </p:sp>
        <p:grpSp>
          <p:nvGrpSpPr>
            <p:cNvPr id="8" name="Group 7"/>
            <p:cNvGrpSpPr/>
            <p:nvPr/>
          </p:nvGrpSpPr>
          <p:grpSpPr>
            <a:xfrm>
              <a:off x="213704" y="5114797"/>
              <a:ext cx="2817106" cy="1258104"/>
              <a:chOff x="213704" y="5114797"/>
              <a:chExt cx="2817106" cy="1258104"/>
            </a:xfrm>
          </p:grpSpPr>
          <p:grpSp>
            <p:nvGrpSpPr>
              <p:cNvPr id="9" name="Group 8"/>
              <p:cNvGrpSpPr/>
              <p:nvPr/>
            </p:nvGrpSpPr>
            <p:grpSpPr>
              <a:xfrm rot="5400000">
                <a:off x="609806" y="5456058"/>
                <a:ext cx="520741" cy="1312945"/>
                <a:chOff x="4847900" y="166581"/>
                <a:chExt cx="298494" cy="810837"/>
              </a:xfrm>
            </p:grpSpPr>
            <p:sp>
              <p:nvSpPr>
                <p:cNvPr id="19" name="Rounded Rectangle 18"/>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0" name="Oval 19"/>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Oval 20"/>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Oval 21"/>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0" name="Straight Arrow Connector 9"/>
              <p:cNvCxnSpPr/>
              <p:nvPr/>
            </p:nvCxnSpPr>
            <p:spPr>
              <a:xfrm flipV="1">
                <a:off x="892106" y="5520150"/>
                <a:ext cx="343312"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789654" y="5501898"/>
                <a:ext cx="319193"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86258" y="5114797"/>
                <a:ext cx="721201" cy="369332"/>
              </a:xfrm>
              <a:prstGeom prst="rect">
                <a:avLst/>
              </a:prstGeom>
              <a:noFill/>
              <a:ln>
                <a:solidFill>
                  <a:schemeClr val="tx1"/>
                </a:solidFill>
              </a:ln>
            </p:spPr>
            <p:txBody>
              <a:bodyPr wrap="square" rtlCol="0">
                <a:spAutoFit/>
              </a:bodyPr>
              <a:lstStyle/>
              <a:p>
                <a:pPr algn="ctr"/>
                <a:r>
                  <a:rPr lang="en-US" b="1" i="1" dirty="0" err="1"/>
                  <a:t>sim</a:t>
                </a:r>
                <a:endParaRPr lang="en-US" b="1" i="1" dirty="0"/>
              </a:p>
            </p:txBody>
          </p:sp>
          <p:grpSp>
            <p:nvGrpSpPr>
              <p:cNvPr id="13" name="Group 12"/>
              <p:cNvGrpSpPr/>
              <p:nvPr/>
            </p:nvGrpSpPr>
            <p:grpSpPr>
              <a:xfrm rot="5400000">
                <a:off x="2113967" y="5456057"/>
                <a:ext cx="520741" cy="1312945"/>
                <a:chOff x="4847900" y="166581"/>
                <a:chExt cx="298494" cy="810837"/>
              </a:xfrm>
            </p:grpSpPr>
            <p:sp>
              <p:nvSpPr>
                <p:cNvPr id="15" name="Rounded Rectangle 14"/>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6" name="Oval 15"/>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Oval 16"/>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Oval 17"/>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grpSp>
        <p:nvGrpSpPr>
          <p:cNvPr id="23" name="Group 22"/>
          <p:cNvGrpSpPr/>
          <p:nvPr/>
        </p:nvGrpSpPr>
        <p:grpSpPr>
          <a:xfrm>
            <a:off x="448197" y="2612501"/>
            <a:ext cx="3059957" cy="1633971"/>
            <a:chOff x="213704" y="5114797"/>
            <a:chExt cx="3059957" cy="1633971"/>
          </a:xfrm>
        </p:grpSpPr>
        <p:sp>
          <p:nvSpPr>
            <p:cNvPr id="24" name="TextBox 23"/>
            <p:cNvSpPr txBox="1"/>
            <p:nvPr/>
          </p:nvSpPr>
          <p:spPr>
            <a:xfrm>
              <a:off x="287684" y="6364688"/>
              <a:ext cx="1220031" cy="369332"/>
            </a:xfrm>
            <a:prstGeom prst="rect">
              <a:avLst/>
            </a:prstGeom>
            <a:noFill/>
          </p:spPr>
          <p:txBody>
            <a:bodyPr wrap="none" rtlCol="0">
              <a:spAutoFit/>
            </a:bodyPr>
            <a:lstStyle/>
            <a:p>
              <a:r>
                <a:rPr lang="en-US" b="1" dirty="0" err="1"/>
                <a:t>Conv</a:t>
              </a:r>
              <a:r>
                <a:rPr lang="en-US" b="1" dirty="0"/>
                <a:t>(sent)</a:t>
              </a:r>
            </a:p>
          </p:txBody>
        </p:sp>
        <p:sp>
          <p:nvSpPr>
            <p:cNvPr id="25" name="TextBox 24"/>
            <p:cNvSpPr txBox="1"/>
            <p:nvPr/>
          </p:nvSpPr>
          <p:spPr>
            <a:xfrm>
              <a:off x="1717864" y="6379436"/>
              <a:ext cx="1555797" cy="369332"/>
            </a:xfrm>
            <a:prstGeom prst="rect">
              <a:avLst/>
            </a:prstGeom>
            <a:noFill/>
          </p:spPr>
          <p:txBody>
            <a:bodyPr wrap="none" rtlCol="0">
              <a:spAutoFit/>
            </a:bodyPr>
            <a:lstStyle/>
            <a:p>
              <a:r>
                <a:rPr lang="en-US" b="1" dirty="0" err="1"/>
                <a:t>Conv</a:t>
              </a:r>
              <a:r>
                <a:rPr lang="en-US" b="1" dirty="0"/>
                <a:t>(</a:t>
              </a:r>
              <a:r>
                <a:rPr lang="en-US" b="1" dirty="0" err="1"/>
                <a:t>WFPara</a:t>
              </a:r>
              <a:r>
                <a:rPr lang="en-US" b="1" dirty="0"/>
                <a:t>)</a:t>
              </a:r>
            </a:p>
          </p:txBody>
        </p:sp>
        <p:grpSp>
          <p:nvGrpSpPr>
            <p:cNvPr id="26" name="Group 25"/>
            <p:cNvGrpSpPr/>
            <p:nvPr/>
          </p:nvGrpSpPr>
          <p:grpSpPr>
            <a:xfrm>
              <a:off x="213704" y="5114797"/>
              <a:ext cx="2817106" cy="1258104"/>
              <a:chOff x="213704" y="5114797"/>
              <a:chExt cx="2817106" cy="1258104"/>
            </a:xfrm>
          </p:grpSpPr>
          <p:grpSp>
            <p:nvGrpSpPr>
              <p:cNvPr id="27" name="Group 26"/>
              <p:cNvGrpSpPr/>
              <p:nvPr/>
            </p:nvGrpSpPr>
            <p:grpSpPr>
              <a:xfrm rot="5400000">
                <a:off x="609806" y="5456058"/>
                <a:ext cx="520741" cy="1312945"/>
                <a:chOff x="4847900" y="166581"/>
                <a:chExt cx="298494" cy="810837"/>
              </a:xfrm>
            </p:grpSpPr>
            <p:sp>
              <p:nvSpPr>
                <p:cNvPr id="37" name="Rounded Rectangle 36"/>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8" name="Oval 37"/>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Oval 38"/>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Oval 39"/>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28" name="Straight Arrow Connector 27"/>
              <p:cNvCxnSpPr/>
              <p:nvPr/>
            </p:nvCxnSpPr>
            <p:spPr>
              <a:xfrm flipV="1">
                <a:off x="892106" y="5520150"/>
                <a:ext cx="343312"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1789654" y="5501898"/>
                <a:ext cx="319193"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86258" y="5114797"/>
                <a:ext cx="721201" cy="369332"/>
              </a:xfrm>
              <a:prstGeom prst="rect">
                <a:avLst/>
              </a:prstGeom>
              <a:noFill/>
              <a:ln>
                <a:solidFill>
                  <a:schemeClr val="tx1"/>
                </a:solidFill>
              </a:ln>
            </p:spPr>
            <p:txBody>
              <a:bodyPr wrap="square" rtlCol="0">
                <a:spAutoFit/>
              </a:bodyPr>
              <a:lstStyle/>
              <a:p>
                <a:pPr algn="ctr"/>
                <a:r>
                  <a:rPr lang="en-US" b="1" i="1" dirty="0" err="1"/>
                  <a:t>sim</a:t>
                </a:r>
                <a:endParaRPr lang="en-US" b="1" i="1" dirty="0"/>
              </a:p>
            </p:txBody>
          </p:sp>
          <p:grpSp>
            <p:nvGrpSpPr>
              <p:cNvPr id="31" name="Group 30"/>
              <p:cNvGrpSpPr/>
              <p:nvPr/>
            </p:nvGrpSpPr>
            <p:grpSpPr>
              <a:xfrm rot="5400000">
                <a:off x="2113967" y="5456057"/>
                <a:ext cx="520741" cy="1312945"/>
                <a:chOff x="4847900" y="166581"/>
                <a:chExt cx="298494" cy="810837"/>
              </a:xfrm>
            </p:grpSpPr>
            <p:sp>
              <p:nvSpPr>
                <p:cNvPr id="33" name="Rounded Rectangle 32"/>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4" name="Oval 33"/>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Oval 34"/>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Oval 35"/>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spTree>
    <p:extLst>
      <p:ext uri="{BB962C8B-B14F-4D97-AF65-F5344CB8AC3E}">
        <p14:creationId xmlns:p14="http://schemas.microsoft.com/office/powerpoint/2010/main" val="33536237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Neural Model Architecture</a:t>
            </a:r>
          </a:p>
        </p:txBody>
      </p:sp>
      <p:pic>
        <p:nvPicPr>
          <p:cNvPr id="24" name="Picture 23"/>
          <p:cNvPicPr>
            <a:picLocks noChangeAspect="1"/>
          </p:cNvPicPr>
          <p:nvPr/>
        </p:nvPicPr>
        <p:blipFill rotWithShape="1">
          <a:blip r:embed="rId2"/>
          <a:srcRect l="11110" r="8053" b="-1063"/>
          <a:stretch/>
        </p:blipFill>
        <p:spPr>
          <a:xfrm>
            <a:off x="1" y="1768424"/>
            <a:ext cx="5708073" cy="3904791"/>
          </a:xfrm>
          <a:prstGeom prst="rect">
            <a:avLst/>
          </a:prstGeom>
        </p:spPr>
      </p:pic>
      <p:sp>
        <p:nvSpPr>
          <p:cNvPr id="25" name="TextBox 24"/>
          <p:cNvSpPr txBox="1"/>
          <p:nvPr/>
        </p:nvSpPr>
        <p:spPr>
          <a:xfrm>
            <a:off x="7433187" y="4739149"/>
            <a:ext cx="3595856" cy="369332"/>
          </a:xfrm>
          <a:prstGeom prst="rect">
            <a:avLst/>
          </a:prstGeom>
          <a:noFill/>
        </p:spPr>
        <p:txBody>
          <a:bodyPr wrap="none" rtlCol="0">
            <a:spAutoFit/>
          </a:bodyPr>
          <a:lstStyle/>
          <a:p>
            <a:r>
              <a:rPr lang="en-US" dirty="0"/>
              <a:t>Features from LIEL (ACL 2016) paper</a:t>
            </a:r>
          </a:p>
        </p:txBody>
      </p:sp>
      <p:sp>
        <p:nvSpPr>
          <p:cNvPr id="26" name="Rectangle 25"/>
          <p:cNvSpPr/>
          <p:nvPr/>
        </p:nvSpPr>
        <p:spPr>
          <a:xfrm>
            <a:off x="1465007" y="4746836"/>
            <a:ext cx="1061884" cy="9263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654712" y="4923815"/>
            <a:ext cx="4611329"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138</a:t>
            </a:fld>
            <a:endParaRPr lang="en-US" altLang="zh-TW" dirty="0">
              <a:solidFill>
                <a:prstClr val="black"/>
              </a:solidFill>
            </a:endParaRPr>
          </a:p>
        </p:txBody>
      </p:sp>
    </p:spTree>
    <p:extLst>
      <p:ext uri="{BB962C8B-B14F-4D97-AF65-F5344CB8AC3E}">
        <p14:creationId xmlns:p14="http://schemas.microsoft.com/office/powerpoint/2010/main" val="12077270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Neural Model Architecture</a:t>
            </a:r>
          </a:p>
        </p:txBody>
      </p:sp>
      <p:pic>
        <p:nvPicPr>
          <p:cNvPr id="24" name="Picture 23"/>
          <p:cNvPicPr>
            <a:picLocks noChangeAspect="1"/>
          </p:cNvPicPr>
          <p:nvPr/>
        </p:nvPicPr>
        <p:blipFill rotWithShape="1">
          <a:blip r:embed="rId2"/>
          <a:srcRect l="11110" r="8053" b="-1063"/>
          <a:stretch/>
        </p:blipFill>
        <p:spPr>
          <a:xfrm>
            <a:off x="1" y="1768424"/>
            <a:ext cx="5708073" cy="3904791"/>
          </a:xfrm>
          <a:prstGeom prst="rect">
            <a:avLst/>
          </a:prstGeom>
        </p:spPr>
      </p:pic>
      <p:sp>
        <p:nvSpPr>
          <p:cNvPr id="25" name="TextBox 24"/>
          <p:cNvSpPr txBox="1"/>
          <p:nvPr/>
        </p:nvSpPr>
        <p:spPr>
          <a:xfrm>
            <a:off x="7590505" y="1678738"/>
            <a:ext cx="3163171" cy="369332"/>
          </a:xfrm>
          <a:prstGeom prst="rect">
            <a:avLst/>
          </a:prstGeom>
          <a:noFill/>
        </p:spPr>
        <p:txBody>
          <a:bodyPr wrap="none" rtlCol="0">
            <a:spAutoFit/>
          </a:bodyPr>
          <a:lstStyle/>
          <a:p>
            <a:r>
              <a:rPr lang="en-US" dirty="0"/>
              <a:t>Cosine similarity based features</a:t>
            </a:r>
          </a:p>
        </p:txBody>
      </p:sp>
      <p:sp>
        <p:nvSpPr>
          <p:cNvPr id="26" name="Rectangle 25"/>
          <p:cNvSpPr/>
          <p:nvPr/>
        </p:nvSpPr>
        <p:spPr>
          <a:xfrm>
            <a:off x="277556" y="4923816"/>
            <a:ext cx="1423427" cy="749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a:endCxn id="25" idx="1"/>
          </p:cNvCxnSpPr>
          <p:nvPr/>
        </p:nvCxnSpPr>
        <p:spPr>
          <a:xfrm flipV="1">
            <a:off x="1700984" y="1863404"/>
            <a:ext cx="5889521" cy="315009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4543" t="14050" r="2109" b="3592"/>
          <a:stretch/>
        </p:blipFill>
        <p:spPr>
          <a:xfrm>
            <a:off x="7131499" y="2175335"/>
            <a:ext cx="2222091" cy="1254236"/>
          </a:xfrm>
          <a:prstGeom prst="rect">
            <a:avLst/>
          </a:prstGeom>
        </p:spPr>
      </p:pic>
      <p:pic>
        <p:nvPicPr>
          <p:cNvPr id="4" name="Picture 3"/>
          <p:cNvPicPr>
            <a:picLocks noChangeAspect="1"/>
          </p:cNvPicPr>
          <p:nvPr/>
        </p:nvPicPr>
        <p:blipFill rotWithShape="1">
          <a:blip r:embed="rId4"/>
          <a:srcRect l="1636" t="10395" r="6954" b="8053"/>
          <a:stretch/>
        </p:blipFill>
        <p:spPr>
          <a:xfrm>
            <a:off x="9678485" y="2251848"/>
            <a:ext cx="2197063" cy="1101213"/>
          </a:xfrm>
          <a:prstGeom prst="rect">
            <a:avLst/>
          </a:prstGeom>
        </p:spPr>
      </p:pic>
      <p:sp>
        <p:nvSpPr>
          <p:cNvPr id="6" name="TextBox 5"/>
          <p:cNvSpPr txBox="1"/>
          <p:nvPr/>
        </p:nvSpPr>
        <p:spPr>
          <a:xfrm>
            <a:off x="7119860" y="3574762"/>
            <a:ext cx="4265598" cy="923330"/>
          </a:xfrm>
          <a:prstGeom prst="rect">
            <a:avLst/>
          </a:prstGeom>
          <a:noFill/>
        </p:spPr>
        <p:txBody>
          <a:bodyPr wrap="none" rtlCol="0">
            <a:spAutoFit/>
          </a:bodyPr>
          <a:lstStyle/>
          <a:p>
            <a:r>
              <a:rPr lang="en-US" dirty="0"/>
              <a:t>We run CNNs on the context of the entity</a:t>
            </a:r>
          </a:p>
          <a:p>
            <a:r>
              <a:rPr lang="en-US" dirty="0"/>
              <a:t>to create representations of the source and </a:t>
            </a:r>
          </a:p>
          <a:p>
            <a:r>
              <a:rPr lang="en-US" dirty="0"/>
              <a:t>target document </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139</a:t>
            </a:fld>
            <a:endParaRPr lang="en-US" altLang="zh-TW" dirty="0">
              <a:solidFill>
                <a:prstClr val="black"/>
              </a:solidFill>
            </a:endParaRPr>
          </a:p>
        </p:txBody>
      </p:sp>
    </p:spTree>
    <p:extLst>
      <p:ext uri="{BB962C8B-B14F-4D97-AF65-F5344CB8AC3E}">
        <p14:creationId xmlns:p14="http://schemas.microsoft.com/office/powerpoint/2010/main" val="252845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F429D-1737-4737-8C72-537C297639F2}"/>
              </a:ext>
            </a:extLst>
          </p:cNvPr>
          <p:cNvSpPr>
            <a:spLocks noGrp="1"/>
          </p:cNvSpPr>
          <p:nvPr>
            <p:ph type="title"/>
          </p:nvPr>
        </p:nvSpPr>
        <p:spPr/>
        <p:txBody>
          <a:bodyPr/>
          <a:lstStyle/>
          <a:p>
            <a:r>
              <a:rPr lang="en-US" dirty="0"/>
              <a:t>Where We Are, and A Brief History of Entity Work</a:t>
            </a:r>
          </a:p>
        </p:txBody>
      </p:sp>
      <p:sp>
        <p:nvSpPr>
          <p:cNvPr id="5" name="Content Placeholder 1">
            <a:extLst>
              <a:ext uri="{FF2B5EF4-FFF2-40B4-BE49-F238E27FC236}">
                <a16:creationId xmlns:a16="http://schemas.microsoft.com/office/drawing/2014/main" id="{B6BC62B2-BEC9-4303-86F4-7A9B118320AC}"/>
              </a:ext>
            </a:extLst>
          </p:cNvPr>
          <p:cNvSpPr>
            <a:spLocks noGrp="1"/>
          </p:cNvSpPr>
          <p:nvPr>
            <p:ph idx="1"/>
          </p:nvPr>
        </p:nvSpPr>
        <p:spPr>
          <a:xfrm>
            <a:off x="771875" y="3082638"/>
            <a:ext cx="8525484" cy="3381225"/>
          </a:xfrm>
        </p:spPr>
        <p:txBody>
          <a:bodyPr/>
          <a:lstStyle/>
          <a:p>
            <a:r>
              <a:rPr lang="en-US" sz="2400" dirty="0"/>
              <a:t>Game changer: </a:t>
            </a:r>
            <a:r>
              <a:rPr lang="en-US" sz="2400" dirty="0">
                <a:solidFill>
                  <a:srgbClr val="FFC000"/>
                </a:solidFill>
              </a:rPr>
              <a:t>Wikipedia</a:t>
            </a:r>
            <a:r>
              <a:rPr lang="en-US" sz="2400" dirty="0"/>
              <a:t> + hardware advancements</a:t>
            </a:r>
          </a:p>
          <a:p>
            <a:pPr marL="228600" lvl="1" indent="0">
              <a:spcBef>
                <a:spcPts val="600"/>
              </a:spcBef>
              <a:buNone/>
            </a:pPr>
            <a:r>
              <a:rPr lang="en-US" sz="1800" dirty="0"/>
              <a:t>small number of entity classes </a:t>
            </a:r>
            <a:r>
              <a:rPr lang="en-US" sz="1800" dirty="0">
                <a:sym typeface="Wingdings" panose="05000000000000000000" pitchFamily="2" charset="2"/>
              </a:rPr>
              <a:t> large entity collection  Watson wins Jeopardy</a:t>
            </a:r>
            <a:endParaRPr lang="en-US" sz="1800" dirty="0"/>
          </a:p>
          <a:p>
            <a:pPr>
              <a:spcBef>
                <a:spcPts val="1800"/>
              </a:spcBef>
            </a:pPr>
            <a:r>
              <a:rPr lang="en-US" sz="2400" dirty="0"/>
              <a:t>Current state:</a:t>
            </a:r>
          </a:p>
          <a:p>
            <a:pPr marL="228600" lvl="1" indent="0">
              <a:spcBef>
                <a:spcPts val="600"/>
              </a:spcBef>
              <a:buNone/>
            </a:pPr>
            <a:r>
              <a:rPr lang="en-US" sz="1800" dirty="0"/>
              <a:t>systems outperform humans on entity disambiguation to encyclopedic collections such as Wikipedia and Freebase</a:t>
            </a:r>
            <a:endParaRPr lang="en-US" sz="2400" dirty="0"/>
          </a:p>
          <a:p>
            <a:pPr>
              <a:spcBef>
                <a:spcPts val="1800"/>
              </a:spcBef>
            </a:pPr>
            <a:r>
              <a:rPr lang="en-US" sz="2400" dirty="0"/>
              <a:t>Next game changer: </a:t>
            </a:r>
            <a:r>
              <a:rPr lang="en-US" sz="2400" dirty="0">
                <a:solidFill>
                  <a:srgbClr val="FFC000"/>
                </a:solidFill>
              </a:rPr>
              <a:t>deep domain/contextual analysis</a:t>
            </a:r>
          </a:p>
          <a:p>
            <a:pPr marL="228600" lvl="1" indent="0">
              <a:spcBef>
                <a:spcPts val="600"/>
              </a:spcBef>
              <a:buNone/>
            </a:pPr>
            <a:r>
              <a:rPr lang="en-US" sz="1800" dirty="0"/>
              <a:t>move from one large entity collection to many thousands of domain specific collections, business collections, and personal collections</a:t>
            </a:r>
          </a:p>
          <a:p>
            <a:pPr marL="0" indent="0">
              <a:buNone/>
            </a:pPr>
            <a:endParaRPr lang="en-US" dirty="0"/>
          </a:p>
        </p:txBody>
      </p:sp>
      <p:pic>
        <p:nvPicPr>
          <p:cNvPr id="6" name="Picture 2" descr="C:\Users\silviu\Pictures\Solar_Life_Cycle_2.png">
            <a:extLst>
              <a:ext uri="{FF2B5EF4-FFF2-40B4-BE49-F238E27FC236}">
                <a16:creationId xmlns:a16="http://schemas.microsoft.com/office/drawing/2014/main" id="{6AB420B0-5C62-4B5C-A689-E29F8D2BB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1" r="-1381"/>
          <a:stretch/>
        </p:blipFill>
        <p:spPr bwMode="auto">
          <a:xfrm>
            <a:off x="791701" y="1110230"/>
            <a:ext cx="8367755" cy="18400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14</a:t>
            </a:fld>
            <a:endParaRPr lang="en-US" altLang="zh-TW" dirty="0">
              <a:solidFill>
                <a:prstClr val="black"/>
              </a:solidFill>
            </a:endParaRPr>
          </a:p>
        </p:txBody>
      </p:sp>
    </p:spTree>
    <p:extLst>
      <p:ext uri="{BB962C8B-B14F-4D97-AF65-F5344CB8AC3E}">
        <p14:creationId xmlns:p14="http://schemas.microsoft.com/office/powerpoint/2010/main" val="318540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Neural Model Architecture</a:t>
            </a:r>
          </a:p>
        </p:txBody>
      </p:sp>
      <p:pic>
        <p:nvPicPr>
          <p:cNvPr id="24" name="Picture 23"/>
          <p:cNvPicPr>
            <a:picLocks noChangeAspect="1"/>
          </p:cNvPicPr>
          <p:nvPr/>
        </p:nvPicPr>
        <p:blipFill rotWithShape="1">
          <a:blip r:embed="rId2"/>
          <a:srcRect l="11110" r="8053" b="-1063"/>
          <a:stretch/>
        </p:blipFill>
        <p:spPr>
          <a:xfrm>
            <a:off x="1" y="1768424"/>
            <a:ext cx="5708073" cy="3904791"/>
          </a:xfrm>
          <a:prstGeom prst="rect">
            <a:avLst/>
          </a:prstGeom>
        </p:spPr>
      </p:pic>
      <p:sp>
        <p:nvSpPr>
          <p:cNvPr id="26" name="Rectangle 25"/>
          <p:cNvSpPr/>
          <p:nvPr/>
        </p:nvSpPr>
        <p:spPr>
          <a:xfrm>
            <a:off x="823656" y="4359083"/>
            <a:ext cx="1423427" cy="749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307996" y="4498092"/>
            <a:ext cx="471510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84015" y="4359083"/>
            <a:ext cx="4788490" cy="1200329"/>
          </a:xfrm>
          <a:prstGeom prst="rect">
            <a:avLst/>
          </a:prstGeom>
          <a:noFill/>
        </p:spPr>
        <p:txBody>
          <a:bodyPr wrap="none" rtlCol="0">
            <a:spAutoFit/>
          </a:bodyPr>
          <a:lstStyle/>
          <a:p>
            <a:r>
              <a:rPr lang="en-US" dirty="0"/>
              <a:t>Multi-perspective Binning Layer </a:t>
            </a:r>
            <a:r>
              <a:rPr lang="en-US" dirty="0">
                <a:sym typeface="Wingdings"/>
              </a:rPr>
              <a:t> </a:t>
            </a:r>
          </a:p>
          <a:p>
            <a:pPr marL="285750" indent="-285750">
              <a:buFont typeface="Arial" charset="0"/>
              <a:buChar char="•"/>
            </a:pPr>
            <a:r>
              <a:rPr lang="en-US" dirty="0">
                <a:sym typeface="Wingdings"/>
              </a:rPr>
              <a:t>Project features to higher dimensional space</a:t>
            </a:r>
          </a:p>
          <a:p>
            <a:pPr marL="285750" indent="-285750">
              <a:buFont typeface="Arial" charset="0"/>
              <a:buChar char="•"/>
            </a:pPr>
            <a:r>
              <a:rPr lang="en-US" dirty="0">
                <a:sym typeface="Wingdings"/>
              </a:rPr>
              <a:t>The layer chooses the bins instead of a human</a:t>
            </a:r>
          </a:p>
          <a:p>
            <a:pPr marL="285750" indent="-285750">
              <a:buFont typeface="Arial" charset="0"/>
              <a:buChar char="•"/>
            </a:pPr>
            <a:r>
              <a:rPr lang="en-US" dirty="0">
                <a:sym typeface="Wingdings"/>
              </a:rPr>
              <a:t>Details in our paper</a:t>
            </a:r>
            <a:endParaRPr lang="en-US"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140</a:t>
            </a:fld>
            <a:endParaRPr lang="en-US" altLang="zh-TW" dirty="0">
              <a:solidFill>
                <a:prstClr val="black"/>
              </a:solidFill>
            </a:endParaRPr>
          </a:p>
        </p:txBody>
      </p:sp>
    </p:spTree>
    <p:extLst>
      <p:ext uri="{BB962C8B-B14F-4D97-AF65-F5344CB8AC3E}">
        <p14:creationId xmlns:p14="http://schemas.microsoft.com/office/powerpoint/2010/main" val="18567236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Neural Model Architecture</a:t>
            </a:r>
          </a:p>
        </p:txBody>
      </p:sp>
      <p:pic>
        <p:nvPicPr>
          <p:cNvPr id="24" name="Picture 23"/>
          <p:cNvPicPr>
            <a:picLocks noChangeAspect="1"/>
          </p:cNvPicPr>
          <p:nvPr/>
        </p:nvPicPr>
        <p:blipFill rotWithShape="1">
          <a:blip r:embed="rId3"/>
          <a:srcRect l="11110" r="8053" b="-1063"/>
          <a:stretch/>
        </p:blipFill>
        <p:spPr>
          <a:xfrm>
            <a:off x="1" y="1768424"/>
            <a:ext cx="5708073" cy="3904791"/>
          </a:xfrm>
          <a:prstGeom prst="rect">
            <a:avLst/>
          </a:prstGeom>
        </p:spPr>
      </p:pic>
      <p:sp>
        <p:nvSpPr>
          <p:cNvPr id="25" name="TextBox 24"/>
          <p:cNvSpPr txBox="1"/>
          <p:nvPr/>
        </p:nvSpPr>
        <p:spPr>
          <a:xfrm>
            <a:off x="7260202" y="4749883"/>
            <a:ext cx="4880888" cy="923330"/>
          </a:xfrm>
          <a:prstGeom prst="rect">
            <a:avLst/>
          </a:prstGeom>
          <a:noFill/>
        </p:spPr>
        <p:txBody>
          <a:bodyPr wrap="none" rtlCol="0">
            <a:spAutoFit/>
          </a:bodyPr>
          <a:lstStyle/>
          <a:p>
            <a:r>
              <a:rPr lang="en-US" dirty="0"/>
              <a:t>Multi-perspective Similarities (</a:t>
            </a:r>
            <a:r>
              <a:rPr lang="en-US" dirty="0" err="1"/>
              <a:t>SQuAD</a:t>
            </a:r>
            <a:r>
              <a:rPr lang="en-US" dirty="0"/>
              <a:t> QA papers!)</a:t>
            </a:r>
          </a:p>
          <a:p>
            <a:pPr marL="342900" indent="-342900">
              <a:buAutoNum type="arabicPeriod"/>
            </a:pPr>
            <a:r>
              <a:rPr lang="en-US" dirty="0"/>
              <a:t>Semantic Similarity and Dis-similarities (LDC)</a:t>
            </a:r>
          </a:p>
          <a:p>
            <a:pPr marL="342900" indent="-342900">
              <a:buAutoNum type="arabicPeriod"/>
            </a:pPr>
            <a:r>
              <a:rPr lang="en-US" dirty="0"/>
              <a:t>Multi-perspective Cosine</a:t>
            </a:r>
          </a:p>
        </p:txBody>
      </p:sp>
      <p:sp>
        <p:nvSpPr>
          <p:cNvPr id="26" name="Rectangle 25"/>
          <p:cNvSpPr/>
          <p:nvPr/>
        </p:nvSpPr>
        <p:spPr>
          <a:xfrm>
            <a:off x="2556389" y="4434348"/>
            <a:ext cx="3696929" cy="1485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6499123" y="4923815"/>
            <a:ext cx="796412"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141</a:t>
            </a:fld>
            <a:endParaRPr lang="en-US" altLang="zh-TW" dirty="0">
              <a:solidFill>
                <a:prstClr val="black"/>
              </a:solidFill>
            </a:endParaRPr>
          </a:p>
        </p:txBody>
      </p:sp>
    </p:spTree>
    <p:extLst>
      <p:ext uri="{BB962C8B-B14F-4D97-AF65-F5344CB8AC3E}">
        <p14:creationId xmlns:p14="http://schemas.microsoft.com/office/powerpoint/2010/main" val="86935973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Zero-shot Cross-lingual EL</a:t>
            </a:r>
          </a:p>
        </p:txBody>
      </p:sp>
      <p:pic>
        <p:nvPicPr>
          <p:cNvPr id="24" name="Picture 23"/>
          <p:cNvPicPr>
            <a:picLocks noChangeAspect="1"/>
          </p:cNvPicPr>
          <p:nvPr/>
        </p:nvPicPr>
        <p:blipFill rotWithShape="1">
          <a:blip r:embed="rId3"/>
          <a:srcRect l="11110" r="8053" b="-1063"/>
          <a:stretch/>
        </p:blipFill>
        <p:spPr>
          <a:xfrm>
            <a:off x="1" y="1768424"/>
            <a:ext cx="5708073" cy="3904791"/>
          </a:xfrm>
          <a:prstGeom prst="rect">
            <a:avLst/>
          </a:prstGeom>
        </p:spPr>
      </p:pic>
      <p:sp>
        <p:nvSpPr>
          <p:cNvPr id="2" name="Right Arrow 1"/>
          <p:cNvSpPr/>
          <p:nvPr/>
        </p:nvSpPr>
        <p:spPr>
          <a:xfrm>
            <a:off x="5987845" y="39624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73845" y="3459611"/>
            <a:ext cx="2020392" cy="369332"/>
          </a:xfrm>
          <a:prstGeom prst="rect">
            <a:avLst/>
          </a:prstGeom>
          <a:noFill/>
          <a:ln>
            <a:solidFill>
              <a:srgbClr val="FF0000"/>
            </a:solidFill>
          </a:ln>
        </p:spPr>
        <p:txBody>
          <a:bodyPr wrap="none" rtlCol="0">
            <a:spAutoFit/>
          </a:bodyPr>
          <a:lstStyle/>
          <a:p>
            <a:r>
              <a:rPr lang="en-US"/>
              <a:t>A Generic EL Model</a:t>
            </a:r>
          </a:p>
        </p:txBody>
      </p:sp>
      <p:pic>
        <p:nvPicPr>
          <p:cNvPr id="7" name="Picture 6"/>
          <p:cNvPicPr>
            <a:picLocks noChangeAspect="1"/>
          </p:cNvPicPr>
          <p:nvPr/>
        </p:nvPicPr>
        <p:blipFill rotWithShape="1">
          <a:blip r:embed="rId3"/>
          <a:srcRect l="11110" r="8053" b="-1063"/>
          <a:stretch/>
        </p:blipFill>
        <p:spPr>
          <a:xfrm>
            <a:off x="7049168" y="3962402"/>
            <a:ext cx="2698955" cy="1846307"/>
          </a:xfrm>
          <a:prstGeom prst="rect">
            <a:avLst/>
          </a:prstGeom>
        </p:spPr>
      </p:pic>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142</a:t>
            </a:fld>
            <a:endParaRPr lang="en-US" altLang="zh-TW" dirty="0">
              <a:solidFill>
                <a:prstClr val="black"/>
              </a:solidFill>
            </a:endParaRPr>
          </a:p>
        </p:txBody>
      </p:sp>
    </p:spTree>
    <p:extLst>
      <p:ext uri="{BB962C8B-B14F-4D97-AF65-F5344CB8AC3E}">
        <p14:creationId xmlns:p14="http://schemas.microsoft.com/office/powerpoint/2010/main" val="19977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49735" y="332294"/>
            <a:ext cx="11358283" cy="615517"/>
          </a:xfrm>
        </p:spPr>
        <p:txBody>
          <a:bodyPr>
            <a:normAutofit fontScale="90000"/>
          </a:bodyPr>
          <a:lstStyle/>
          <a:p>
            <a:r>
              <a:rPr lang="en-US" dirty="0"/>
              <a:t>Zero-shot Cross-lingual EL</a:t>
            </a:r>
          </a:p>
        </p:txBody>
      </p:sp>
      <p:sp>
        <p:nvSpPr>
          <p:cNvPr id="3" name="TextBox 2"/>
          <p:cNvSpPr txBox="1"/>
          <p:nvPr/>
        </p:nvSpPr>
        <p:spPr>
          <a:xfrm>
            <a:off x="7445533" y="1966587"/>
            <a:ext cx="2020392" cy="369332"/>
          </a:xfrm>
          <a:prstGeom prst="rect">
            <a:avLst/>
          </a:prstGeom>
          <a:noFill/>
          <a:ln>
            <a:solidFill>
              <a:srgbClr val="FF0000"/>
            </a:solidFill>
          </a:ln>
        </p:spPr>
        <p:txBody>
          <a:bodyPr wrap="none" rtlCol="0">
            <a:spAutoFit/>
          </a:bodyPr>
          <a:lstStyle/>
          <a:p>
            <a:r>
              <a:rPr lang="en-US"/>
              <a:t>A Generic EL Model</a:t>
            </a:r>
          </a:p>
        </p:txBody>
      </p:sp>
      <p:pic>
        <p:nvPicPr>
          <p:cNvPr id="7" name="Picture 6"/>
          <p:cNvPicPr>
            <a:picLocks noChangeAspect="1"/>
          </p:cNvPicPr>
          <p:nvPr/>
        </p:nvPicPr>
        <p:blipFill rotWithShape="1">
          <a:blip r:embed="rId2"/>
          <a:srcRect l="11110" r="8053" b="-1063"/>
          <a:stretch/>
        </p:blipFill>
        <p:spPr>
          <a:xfrm>
            <a:off x="3853684" y="1216371"/>
            <a:ext cx="2698955" cy="1846307"/>
          </a:xfrm>
          <a:prstGeom prst="rect">
            <a:avLst/>
          </a:prstGeom>
        </p:spPr>
      </p:pic>
      <p:grpSp>
        <p:nvGrpSpPr>
          <p:cNvPr id="29" name="Group 28"/>
          <p:cNvGrpSpPr/>
          <p:nvPr/>
        </p:nvGrpSpPr>
        <p:grpSpPr>
          <a:xfrm>
            <a:off x="80645" y="1125772"/>
            <a:ext cx="3072449" cy="3541460"/>
            <a:chOff x="80645" y="1125772"/>
            <a:chExt cx="3072448" cy="3541460"/>
          </a:xfrm>
        </p:grpSpPr>
        <p:grpSp>
          <p:nvGrpSpPr>
            <p:cNvPr id="16" name="Group 15"/>
            <p:cNvGrpSpPr/>
            <p:nvPr/>
          </p:nvGrpSpPr>
          <p:grpSpPr>
            <a:xfrm>
              <a:off x="80645" y="1125772"/>
              <a:ext cx="3072448" cy="2836628"/>
              <a:chOff x="80645" y="1125772"/>
              <a:chExt cx="3072448" cy="2836628"/>
            </a:xfrm>
          </p:grpSpPr>
          <p:pic>
            <p:nvPicPr>
              <p:cNvPr id="4" name="Picture 3"/>
              <p:cNvPicPr>
                <a:picLocks noChangeAspect="1"/>
              </p:cNvPicPr>
              <p:nvPr/>
            </p:nvPicPr>
            <p:blipFill>
              <a:blip r:embed="rId3"/>
              <a:stretch>
                <a:fillRect/>
              </a:stretch>
            </p:blipFill>
            <p:spPr>
              <a:xfrm>
                <a:off x="149735" y="1125772"/>
                <a:ext cx="1371600" cy="1485900"/>
              </a:xfrm>
              <a:prstGeom prst="rect">
                <a:avLst/>
              </a:prstGeom>
            </p:spPr>
          </p:pic>
          <p:sp>
            <p:nvSpPr>
              <p:cNvPr id="9" name="Plus 8"/>
              <p:cNvSpPr/>
              <p:nvPr/>
            </p:nvSpPr>
            <p:spPr>
              <a:xfrm>
                <a:off x="1417146" y="1558591"/>
                <a:ext cx="352659" cy="43007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837441" y="1216369"/>
                <a:ext cx="1199775" cy="1377342"/>
              </a:xfrm>
              <a:prstGeom prst="rect">
                <a:avLst/>
              </a:prstGeom>
            </p:spPr>
          </p:pic>
          <p:pic>
            <p:nvPicPr>
              <p:cNvPr id="5" name="Picture 4"/>
              <p:cNvPicPr>
                <a:picLocks noChangeAspect="1"/>
              </p:cNvPicPr>
              <p:nvPr/>
            </p:nvPicPr>
            <p:blipFill>
              <a:blip r:embed="rId5"/>
              <a:stretch>
                <a:fillRect/>
              </a:stretch>
            </p:blipFill>
            <p:spPr>
              <a:xfrm>
                <a:off x="734242" y="2993339"/>
                <a:ext cx="1574186" cy="969061"/>
              </a:xfrm>
              <a:prstGeom prst="rect">
                <a:avLst/>
              </a:prstGeom>
            </p:spPr>
          </p:pic>
          <p:sp>
            <p:nvSpPr>
              <p:cNvPr id="12" name="Plus 11"/>
              <p:cNvSpPr/>
              <p:nvPr/>
            </p:nvSpPr>
            <p:spPr>
              <a:xfrm>
                <a:off x="1412641" y="2541177"/>
                <a:ext cx="352659" cy="43007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645" y="2593711"/>
                <a:ext cx="844815" cy="646331"/>
              </a:xfrm>
              <a:prstGeom prst="rect">
                <a:avLst/>
              </a:prstGeom>
              <a:noFill/>
            </p:spPr>
            <p:txBody>
              <a:bodyPr wrap="none" rtlCol="0">
                <a:spAutoFit/>
              </a:bodyPr>
              <a:lstStyle/>
              <a:p>
                <a:r>
                  <a:rPr lang="en-US"/>
                  <a:t>English </a:t>
                </a:r>
              </a:p>
              <a:p>
                <a:r>
                  <a:rPr lang="en-US" dirty="0"/>
                  <a:t>Corpus</a:t>
                </a:r>
              </a:p>
            </p:txBody>
          </p:sp>
          <p:sp>
            <p:nvSpPr>
              <p:cNvPr id="14" name="TextBox 13"/>
              <p:cNvSpPr txBox="1"/>
              <p:nvPr/>
            </p:nvSpPr>
            <p:spPr>
              <a:xfrm>
                <a:off x="1929681" y="2539105"/>
                <a:ext cx="1223412" cy="369332"/>
              </a:xfrm>
              <a:prstGeom prst="rect">
                <a:avLst/>
              </a:prstGeom>
              <a:noFill/>
            </p:spPr>
            <p:txBody>
              <a:bodyPr wrap="none" rtlCol="0">
                <a:spAutoFit/>
              </a:bodyPr>
              <a:lstStyle/>
              <a:p>
                <a:r>
                  <a:rPr lang="en-US" dirty="0"/>
                  <a:t>English WP</a:t>
                </a:r>
              </a:p>
            </p:txBody>
          </p:sp>
        </p:grpSp>
        <p:sp>
          <p:nvSpPr>
            <p:cNvPr id="15" name="TextBox 14"/>
            <p:cNvSpPr txBox="1"/>
            <p:nvPr/>
          </p:nvSpPr>
          <p:spPr>
            <a:xfrm>
              <a:off x="592415" y="4020901"/>
              <a:ext cx="1957273" cy="646331"/>
            </a:xfrm>
            <a:prstGeom prst="rect">
              <a:avLst/>
            </a:prstGeom>
            <a:noFill/>
          </p:spPr>
          <p:txBody>
            <a:bodyPr wrap="none" rtlCol="0">
              <a:spAutoFit/>
            </a:bodyPr>
            <a:lstStyle/>
            <a:p>
              <a:r>
                <a:rPr lang="en-US" dirty="0"/>
                <a:t>Multi-lingual </a:t>
              </a:r>
              <a:r>
                <a:rPr lang="en-US"/>
                <a:t>Word </a:t>
              </a:r>
            </a:p>
            <a:p>
              <a:r>
                <a:rPr lang="en-US" dirty="0" err="1"/>
                <a:t>Embeddings</a:t>
              </a:r>
              <a:endParaRPr lang="en-US" dirty="0"/>
            </a:p>
          </p:txBody>
        </p:sp>
      </p:grpSp>
      <p:sp>
        <p:nvSpPr>
          <p:cNvPr id="8" name="Right Arrow 7"/>
          <p:cNvSpPr/>
          <p:nvPr/>
        </p:nvSpPr>
        <p:spPr>
          <a:xfrm>
            <a:off x="3104854" y="2065602"/>
            <a:ext cx="604767" cy="2753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696703" y="1988670"/>
            <a:ext cx="604767" cy="2753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5400000">
            <a:off x="7816043" y="2993480"/>
            <a:ext cx="1308581" cy="2753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452424" y="3890926"/>
            <a:ext cx="5493789" cy="2114270"/>
            <a:chOff x="5452423" y="3890926"/>
            <a:chExt cx="5493789" cy="2114270"/>
          </a:xfrm>
        </p:grpSpPr>
        <p:pic>
          <p:nvPicPr>
            <p:cNvPr id="23" name="Picture 22"/>
            <p:cNvPicPr>
              <a:picLocks noChangeAspect="1"/>
            </p:cNvPicPr>
            <p:nvPr/>
          </p:nvPicPr>
          <p:blipFill>
            <a:blip r:embed="rId3"/>
            <a:stretch>
              <a:fillRect/>
            </a:stretch>
          </p:blipFill>
          <p:spPr>
            <a:xfrm>
              <a:off x="9574612" y="3890926"/>
              <a:ext cx="1371600" cy="1485900"/>
            </a:xfrm>
            <a:prstGeom prst="rect">
              <a:avLst/>
            </a:prstGeom>
          </p:spPr>
        </p:pic>
        <p:grpSp>
          <p:nvGrpSpPr>
            <p:cNvPr id="30" name="Group 29"/>
            <p:cNvGrpSpPr/>
            <p:nvPr/>
          </p:nvGrpSpPr>
          <p:grpSpPr>
            <a:xfrm>
              <a:off x="5452423" y="3999484"/>
              <a:ext cx="4961483" cy="2005712"/>
              <a:chOff x="5452423" y="3999484"/>
              <a:chExt cx="4961483" cy="2005712"/>
            </a:xfrm>
          </p:grpSpPr>
          <p:pic>
            <p:nvPicPr>
              <p:cNvPr id="19" name="Picture 18"/>
              <p:cNvPicPr>
                <a:picLocks noChangeAspect="1"/>
              </p:cNvPicPr>
              <p:nvPr/>
            </p:nvPicPr>
            <p:blipFill>
              <a:blip r:embed="rId5"/>
              <a:stretch>
                <a:fillRect/>
              </a:stretch>
            </p:blipFill>
            <p:spPr>
              <a:xfrm>
                <a:off x="5594250" y="4081454"/>
                <a:ext cx="1574186" cy="969061"/>
              </a:xfrm>
              <a:prstGeom prst="rect">
                <a:avLst/>
              </a:prstGeom>
            </p:spPr>
          </p:pic>
          <p:sp>
            <p:nvSpPr>
              <p:cNvPr id="20" name="TextBox 19"/>
              <p:cNvSpPr txBox="1"/>
              <p:nvPr/>
            </p:nvSpPr>
            <p:spPr>
              <a:xfrm>
                <a:off x="5452423" y="5109016"/>
                <a:ext cx="1957274" cy="646331"/>
              </a:xfrm>
              <a:prstGeom prst="rect">
                <a:avLst/>
              </a:prstGeom>
              <a:noFill/>
            </p:spPr>
            <p:txBody>
              <a:bodyPr wrap="none" rtlCol="0">
                <a:spAutoFit/>
              </a:bodyPr>
              <a:lstStyle/>
              <a:p>
                <a:r>
                  <a:rPr lang="en-US" dirty="0"/>
                  <a:t>Multi-lingual </a:t>
                </a:r>
                <a:r>
                  <a:rPr lang="en-US"/>
                  <a:t>Word </a:t>
                </a:r>
              </a:p>
              <a:p>
                <a:r>
                  <a:rPr lang="en-US" dirty="0" err="1"/>
                  <a:t>Embeddings</a:t>
                </a:r>
                <a:endParaRPr lang="en-US" dirty="0"/>
              </a:p>
            </p:txBody>
          </p:sp>
          <p:pic>
            <p:nvPicPr>
              <p:cNvPr id="21" name="Picture 20"/>
              <p:cNvPicPr>
                <a:picLocks noChangeAspect="1"/>
              </p:cNvPicPr>
              <p:nvPr/>
            </p:nvPicPr>
            <p:blipFill>
              <a:blip r:embed="rId4"/>
              <a:stretch>
                <a:fillRect/>
              </a:stretch>
            </p:blipFill>
            <p:spPr>
              <a:xfrm>
                <a:off x="7830202" y="3999484"/>
                <a:ext cx="1199775" cy="1377342"/>
              </a:xfrm>
              <a:prstGeom prst="rect">
                <a:avLst/>
              </a:prstGeom>
            </p:spPr>
          </p:pic>
          <p:sp>
            <p:nvSpPr>
              <p:cNvPr id="22" name="TextBox 21"/>
              <p:cNvSpPr txBox="1"/>
              <p:nvPr/>
            </p:nvSpPr>
            <p:spPr>
              <a:xfrm>
                <a:off x="7922442" y="5322220"/>
                <a:ext cx="1223412" cy="369332"/>
              </a:xfrm>
              <a:prstGeom prst="rect">
                <a:avLst/>
              </a:prstGeom>
              <a:noFill/>
            </p:spPr>
            <p:txBody>
              <a:bodyPr wrap="none" rtlCol="0">
                <a:spAutoFit/>
              </a:bodyPr>
              <a:lstStyle/>
              <a:p>
                <a:r>
                  <a:rPr lang="en-US" dirty="0"/>
                  <a:t>English WP</a:t>
                </a:r>
              </a:p>
            </p:txBody>
          </p:sp>
          <p:sp>
            <p:nvSpPr>
              <p:cNvPr id="25" name="TextBox 24"/>
              <p:cNvSpPr txBox="1"/>
              <p:nvPr/>
            </p:nvSpPr>
            <p:spPr>
              <a:xfrm>
                <a:off x="9505522" y="5358865"/>
                <a:ext cx="908384" cy="646331"/>
              </a:xfrm>
              <a:prstGeom prst="rect">
                <a:avLst/>
              </a:prstGeom>
              <a:noFill/>
            </p:spPr>
            <p:txBody>
              <a:bodyPr wrap="none" rtlCol="0">
                <a:spAutoFit/>
              </a:bodyPr>
              <a:lstStyle/>
              <a:p>
                <a:r>
                  <a:rPr lang="en-US" dirty="0"/>
                  <a:t>Spanish</a:t>
                </a:r>
              </a:p>
              <a:p>
                <a:r>
                  <a:rPr lang="en-US" dirty="0"/>
                  <a:t>Corpus</a:t>
                </a:r>
              </a:p>
            </p:txBody>
          </p:sp>
          <p:sp>
            <p:nvSpPr>
              <p:cNvPr id="26" name="Plus 25"/>
              <p:cNvSpPr/>
              <p:nvPr/>
            </p:nvSpPr>
            <p:spPr>
              <a:xfrm>
                <a:off x="7381555" y="4350944"/>
                <a:ext cx="352659" cy="43007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us 26"/>
              <p:cNvSpPr/>
              <p:nvPr/>
            </p:nvSpPr>
            <p:spPr>
              <a:xfrm>
                <a:off x="9042038" y="4344066"/>
                <a:ext cx="352659" cy="43007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8641022" y="2691787"/>
            <a:ext cx="2159578" cy="646331"/>
          </a:xfrm>
          <a:prstGeom prst="rect">
            <a:avLst/>
          </a:prstGeom>
          <a:noFill/>
        </p:spPr>
        <p:txBody>
          <a:bodyPr wrap="none" rtlCol="0">
            <a:spAutoFit/>
          </a:bodyPr>
          <a:lstStyle/>
          <a:p>
            <a:r>
              <a:rPr lang="en-US" dirty="0">
                <a:latin typeface="Calibri" charset="0"/>
                <a:ea typeface="Calibri" charset="0"/>
                <a:cs typeface="Calibri" charset="0"/>
              </a:rPr>
              <a:t>Apply the model to </a:t>
            </a:r>
          </a:p>
          <a:p>
            <a:r>
              <a:rPr lang="en-US" b="1" i="1" dirty="0">
                <a:solidFill>
                  <a:srgbClr val="FF0000"/>
                </a:solidFill>
                <a:latin typeface="Calibri" charset="0"/>
                <a:ea typeface="Calibri" charset="0"/>
                <a:cs typeface="Calibri" charset="0"/>
              </a:rPr>
              <a:t>Any Language</a:t>
            </a:r>
            <a:r>
              <a:rPr lang="en-US" b="1" dirty="0">
                <a:solidFill>
                  <a:srgbClr val="FF0000"/>
                </a:solidFill>
                <a:latin typeface="Calibri" charset="0"/>
                <a:ea typeface="Calibri" charset="0"/>
                <a:cs typeface="Calibri" charset="0"/>
              </a:rPr>
              <a:t> </a:t>
            </a:r>
            <a:r>
              <a:rPr lang="en-US" dirty="0">
                <a:latin typeface="Calibri" charset="0"/>
                <a:ea typeface="Calibri" charset="0"/>
                <a:cs typeface="Calibri" charset="0"/>
              </a:rPr>
              <a:t>for EL</a:t>
            </a:r>
          </a:p>
        </p:txBody>
      </p:sp>
      <p:sp>
        <p:nvSpPr>
          <p:cNvPr id="28" name="Plus 27"/>
          <p:cNvSpPr/>
          <p:nvPr/>
        </p:nvSpPr>
        <p:spPr>
          <a:xfrm>
            <a:off x="5145604" y="4437531"/>
            <a:ext cx="352659" cy="430079"/>
          </a:xfrm>
          <a:prstGeom prst="mathPlus">
            <a:avLst/>
          </a:prstGeom>
          <a:pattFill prst="lgCheck">
            <a:fgClr>
              <a:schemeClr val="tx1"/>
            </a:fgClr>
            <a:bgClr>
              <a:schemeClr val="bg1"/>
            </a:bgClr>
          </a:pattFill>
          <a:ln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39428" y="4470206"/>
            <a:ext cx="1251452" cy="523220"/>
          </a:xfrm>
          <a:prstGeom prst="rect">
            <a:avLst/>
          </a:prstGeom>
          <a:noFill/>
        </p:spPr>
        <p:txBody>
          <a:bodyPr wrap="none" rtlCol="0">
            <a:spAutoFit/>
          </a:bodyPr>
          <a:lstStyle/>
          <a:p>
            <a:r>
              <a:rPr lang="en-US" sz="1400" dirty="0"/>
              <a:t>Inter-language</a:t>
            </a:r>
          </a:p>
          <a:p>
            <a:r>
              <a:rPr lang="en-US" sz="1400" dirty="0"/>
              <a:t>Wiki links</a:t>
            </a:r>
          </a:p>
        </p:txBody>
      </p:sp>
      <p:sp>
        <p:nvSpPr>
          <p:cNvPr id="24" name="Slide Number Placeholder 2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143</a:t>
            </a:fld>
            <a:endParaRPr lang="en-US" altLang="zh-TW" dirty="0">
              <a:solidFill>
                <a:prstClr val="black"/>
              </a:solidFill>
            </a:endParaRPr>
          </a:p>
        </p:txBody>
      </p:sp>
    </p:spTree>
    <p:extLst>
      <p:ext uri="{BB962C8B-B14F-4D97-AF65-F5344CB8AC3E}">
        <p14:creationId xmlns:p14="http://schemas.microsoft.com/office/powerpoint/2010/main" val="21151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7" grpId="0" animBg="1"/>
      <p:bldP spid="18" grpId="0" animBg="1"/>
      <p:bldP spid="11" grpId="0"/>
      <p:bldP spid="28" grpId="0" animBg="1"/>
      <p:bldP spid="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57117"/>
            <a:ext cx="11358282" cy="615517"/>
          </a:xfrm>
        </p:spPr>
        <p:txBody>
          <a:bodyPr>
            <a:normAutofit fontScale="90000"/>
          </a:bodyPr>
          <a:lstStyle/>
          <a:p>
            <a:r>
              <a:rPr lang="en-US" dirty="0"/>
              <a:t>Experiments (Sil </a:t>
            </a:r>
            <a:r>
              <a:rPr lang="en-US" dirty="0" err="1"/>
              <a:t>et.al</a:t>
            </a:r>
            <a:r>
              <a:rPr lang="en-US" dirty="0"/>
              <a:t>. AAAI 2018)</a:t>
            </a:r>
          </a:p>
        </p:txBody>
      </p:sp>
      <p:sp>
        <p:nvSpPr>
          <p:cNvPr id="3" name="Content Placeholder 2"/>
          <p:cNvSpPr>
            <a:spLocks noGrp="1"/>
          </p:cNvSpPr>
          <p:nvPr>
            <p:ph idx="1"/>
          </p:nvPr>
        </p:nvSpPr>
        <p:spPr/>
        <p:txBody>
          <a:bodyPr/>
          <a:lstStyle/>
          <a:p>
            <a:r>
              <a:rPr lang="en-US" dirty="0"/>
              <a:t>Datasets:</a:t>
            </a:r>
          </a:p>
          <a:p>
            <a:pPr lvl="1"/>
            <a:r>
              <a:rPr lang="en-US" dirty="0"/>
              <a:t>English:</a:t>
            </a:r>
          </a:p>
          <a:p>
            <a:pPr lvl="2"/>
            <a:r>
              <a:rPr lang="en-US" dirty="0" err="1"/>
              <a:t>CoNLL</a:t>
            </a:r>
            <a:r>
              <a:rPr lang="en-US" dirty="0"/>
              <a:t> 2003</a:t>
            </a:r>
          </a:p>
          <a:p>
            <a:pPr lvl="2"/>
            <a:r>
              <a:rPr lang="en-US" dirty="0"/>
              <a:t>TAC 2010</a:t>
            </a:r>
          </a:p>
          <a:p>
            <a:pPr lvl="2"/>
            <a:endParaRPr lang="en-US" dirty="0"/>
          </a:p>
          <a:p>
            <a:pPr lvl="1"/>
            <a:r>
              <a:rPr lang="en-US" dirty="0"/>
              <a:t>Cross-lingual (Spanish &amp; Chinese):</a:t>
            </a:r>
          </a:p>
          <a:p>
            <a:pPr lvl="2"/>
            <a:r>
              <a:rPr lang="en-US" dirty="0"/>
              <a:t>TAC 2015 </a:t>
            </a:r>
          </a:p>
          <a:p>
            <a:pPr lvl="2"/>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439940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5" y="327654"/>
            <a:ext cx="11358282" cy="615517"/>
          </a:xfrm>
        </p:spPr>
        <p:txBody>
          <a:bodyPr>
            <a:normAutofit fontScale="90000"/>
          </a:bodyPr>
          <a:lstStyle/>
          <a:p>
            <a:r>
              <a:rPr lang="en-US" dirty="0"/>
              <a:t>English Experiments</a:t>
            </a:r>
          </a:p>
        </p:txBody>
      </p:sp>
      <p:sp>
        <p:nvSpPr>
          <p:cNvPr id="4" name="Slide Number Placeholder 3"/>
          <p:cNvSpPr>
            <a:spLocks noGrp="1"/>
          </p:cNvSpPr>
          <p:nvPr>
            <p:ph type="sldNum" sz="quarter" idx="12"/>
          </p:nvPr>
        </p:nvSpPr>
        <p:spPr/>
        <p:txBody>
          <a:bodyPr/>
          <a:lstStyle/>
          <a:p>
            <a:fld id="{737732A8-8BC6-44C3-9FED-1FFC407690AB}" type="slidenum">
              <a:rPr lang="en-US" smtClean="0"/>
              <a:pPr/>
              <a:t>145</a:t>
            </a:fld>
            <a:endParaRPr lang="en-US"/>
          </a:p>
        </p:txBody>
      </p:sp>
      <p:pic>
        <p:nvPicPr>
          <p:cNvPr id="5" name="Picture 4"/>
          <p:cNvPicPr>
            <a:picLocks noChangeAspect="1"/>
          </p:cNvPicPr>
          <p:nvPr/>
        </p:nvPicPr>
        <p:blipFill>
          <a:blip r:embed="rId3"/>
          <a:stretch>
            <a:fillRect/>
          </a:stretch>
        </p:blipFill>
        <p:spPr>
          <a:xfrm>
            <a:off x="2610167" y="1081668"/>
            <a:ext cx="6738338" cy="5502012"/>
          </a:xfrm>
          <a:prstGeom prst="rect">
            <a:avLst/>
          </a:prstGeom>
        </p:spPr>
      </p:pic>
      <p:pic>
        <p:nvPicPr>
          <p:cNvPr id="7" name="Picture 6"/>
          <p:cNvPicPr>
            <a:picLocks noChangeAspect="1"/>
          </p:cNvPicPr>
          <p:nvPr/>
        </p:nvPicPr>
        <p:blipFill>
          <a:blip r:embed="rId4"/>
          <a:stretch>
            <a:fillRect/>
          </a:stretch>
        </p:blipFill>
        <p:spPr>
          <a:xfrm>
            <a:off x="1087249" y="4004948"/>
            <a:ext cx="1276810" cy="419633"/>
          </a:xfrm>
          <a:prstGeom prst="rect">
            <a:avLst/>
          </a:prstGeom>
        </p:spPr>
      </p:pic>
      <p:cxnSp>
        <p:nvCxnSpPr>
          <p:cNvPr id="9" name="Straight Arrow Connector 8"/>
          <p:cNvCxnSpPr/>
          <p:nvPr/>
        </p:nvCxnSpPr>
        <p:spPr>
          <a:xfrm>
            <a:off x="2486722" y="4214764"/>
            <a:ext cx="63561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168912" y="3104721"/>
            <a:ext cx="953429" cy="85453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22341" y="2966224"/>
            <a:ext cx="5374888" cy="27878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3122341" y="4097748"/>
            <a:ext cx="5374888" cy="27878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1202613" y="4833160"/>
            <a:ext cx="966299" cy="404852"/>
          </a:xfrm>
          <a:prstGeom prst="rect">
            <a:avLst/>
          </a:prstGeom>
        </p:spPr>
      </p:pic>
      <p:cxnSp>
        <p:nvCxnSpPr>
          <p:cNvPr id="15" name="Straight Arrow Connector 14"/>
          <p:cNvCxnSpPr/>
          <p:nvPr/>
        </p:nvCxnSpPr>
        <p:spPr>
          <a:xfrm flipV="1">
            <a:off x="1444863" y="2794018"/>
            <a:ext cx="1677478" cy="2052424"/>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68912" y="5157145"/>
            <a:ext cx="953429" cy="757446"/>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122341" y="5671236"/>
            <a:ext cx="5374888" cy="278781"/>
          </a:xfrm>
          <a:prstGeom prst="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3122341" y="2670588"/>
            <a:ext cx="5374888" cy="278781"/>
          </a:xfrm>
          <a:prstGeom prst="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50A9F5F-4E50-FF4D-924A-B08605E3CE80}"/>
              </a:ext>
            </a:extLst>
          </p:cNvPr>
          <p:cNvSpPr txBox="1"/>
          <p:nvPr/>
        </p:nvSpPr>
        <p:spPr>
          <a:xfrm>
            <a:off x="9274933" y="1570516"/>
            <a:ext cx="2801454" cy="4524315"/>
          </a:xfrm>
          <a:prstGeom prst="rect">
            <a:avLst/>
          </a:prstGeom>
          <a:noFill/>
          <a:ln>
            <a:solidFill>
              <a:schemeClr val="accent1"/>
            </a:solidFill>
          </a:ln>
          <a:effectLst>
            <a:glow rad="63500">
              <a:schemeClr val="accent1">
                <a:satMod val="175000"/>
                <a:alpha val="40000"/>
              </a:schemeClr>
            </a:glow>
          </a:effectLst>
        </p:spPr>
        <p:txBody>
          <a:bodyPr wrap="square" rtlCol="0">
            <a:spAutoFit/>
          </a:bodyPr>
          <a:lstStyle/>
          <a:p>
            <a:r>
              <a:rPr lang="en-US" u="sng" dirty="0"/>
              <a:t>Yamada </a:t>
            </a:r>
            <a:r>
              <a:rPr lang="en-US" u="sng" dirty="0" err="1"/>
              <a:t>et.al</a:t>
            </a:r>
            <a:r>
              <a:rPr lang="en-US" u="sng" dirty="0"/>
              <a:t>:</a:t>
            </a:r>
            <a:r>
              <a:rPr lang="en-US" dirty="0"/>
              <a:t> KB Graph model to jointly</a:t>
            </a:r>
          </a:p>
          <a:p>
            <a:r>
              <a:rPr lang="en-US" dirty="0"/>
              <a:t>Learn word and entities in the same space</a:t>
            </a:r>
          </a:p>
          <a:p>
            <a:endParaRPr lang="en-US" dirty="0"/>
          </a:p>
          <a:p>
            <a:r>
              <a:rPr lang="en-US" u="sng" dirty="0" err="1"/>
              <a:t>Globerson</a:t>
            </a:r>
            <a:r>
              <a:rPr lang="en-US" u="sng" dirty="0"/>
              <a:t> </a:t>
            </a:r>
            <a:r>
              <a:rPr lang="en-US" u="sng" dirty="0" err="1"/>
              <a:t>et.al</a:t>
            </a:r>
            <a:r>
              <a:rPr lang="en-US" dirty="0"/>
              <a:t>.: Google EL system where they</a:t>
            </a:r>
          </a:p>
          <a:p>
            <a:r>
              <a:rPr lang="en-US" dirty="0"/>
              <a:t>Use multi-focal attention for a global EL system</a:t>
            </a:r>
          </a:p>
          <a:p>
            <a:endParaRPr lang="en-US" dirty="0"/>
          </a:p>
          <a:p>
            <a:pPr marL="285750" indent="-285750">
              <a:buFont typeface="Arial" panose="020B0604020202020204" pitchFamily="34" charset="0"/>
              <a:buChar char="•"/>
            </a:pPr>
            <a:r>
              <a:rPr lang="en-US" dirty="0"/>
              <a:t>Both techniques need effective cross-lingual embeddings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Better context representations</a:t>
            </a:r>
          </a:p>
        </p:txBody>
      </p:sp>
      <p:sp>
        <p:nvSpPr>
          <p:cNvPr id="6" name="Right Brace 5">
            <a:extLst>
              <a:ext uri="{FF2B5EF4-FFF2-40B4-BE49-F238E27FC236}">
                <a16:creationId xmlns:a16="http://schemas.microsoft.com/office/drawing/2014/main" id="{AE9646DA-835D-4149-BC4A-1E41783F3873}"/>
              </a:ext>
            </a:extLst>
          </p:cNvPr>
          <p:cNvSpPr/>
          <p:nvPr/>
        </p:nvSpPr>
        <p:spPr>
          <a:xfrm>
            <a:off x="8599933" y="4145437"/>
            <a:ext cx="312517" cy="46218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Tree>
    <p:extLst>
      <p:ext uri="{BB962C8B-B14F-4D97-AF65-F5344CB8AC3E}">
        <p14:creationId xmlns:p14="http://schemas.microsoft.com/office/powerpoint/2010/main" val="241943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20" grpId="0" animBg="1"/>
      <p:bldP spid="3"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41" y="368263"/>
            <a:ext cx="11358282" cy="615517"/>
          </a:xfrm>
        </p:spPr>
        <p:txBody>
          <a:bodyPr>
            <a:normAutofit fontScale="90000"/>
          </a:bodyPr>
          <a:lstStyle/>
          <a:p>
            <a:r>
              <a:rPr lang="en-US" dirty="0"/>
              <a:t>Cross-lingual Experiments</a:t>
            </a:r>
          </a:p>
        </p:txBody>
      </p:sp>
      <p:sp>
        <p:nvSpPr>
          <p:cNvPr id="4" name="Slide Number Placeholder 3"/>
          <p:cNvSpPr>
            <a:spLocks noGrp="1"/>
          </p:cNvSpPr>
          <p:nvPr>
            <p:ph type="sldNum" sz="quarter" idx="12"/>
          </p:nvPr>
        </p:nvSpPr>
        <p:spPr/>
        <p:txBody>
          <a:bodyPr/>
          <a:lstStyle/>
          <a:p>
            <a:endParaRPr lang="en-US" dirty="0"/>
          </a:p>
        </p:txBody>
      </p:sp>
      <p:pic>
        <p:nvPicPr>
          <p:cNvPr id="3" name="Picture 2"/>
          <p:cNvPicPr>
            <a:picLocks noChangeAspect="1"/>
          </p:cNvPicPr>
          <p:nvPr/>
        </p:nvPicPr>
        <p:blipFill>
          <a:blip r:embed="rId2"/>
          <a:stretch>
            <a:fillRect/>
          </a:stretch>
        </p:blipFill>
        <p:spPr>
          <a:xfrm>
            <a:off x="80682" y="1629007"/>
            <a:ext cx="5346855" cy="2842632"/>
          </a:xfrm>
          <a:prstGeom prst="rect">
            <a:avLst/>
          </a:prstGeom>
        </p:spPr>
      </p:pic>
      <p:pic>
        <p:nvPicPr>
          <p:cNvPr id="6" name="Picture 5"/>
          <p:cNvPicPr>
            <a:picLocks noChangeAspect="1"/>
          </p:cNvPicPr>
          <p:nvPr/>
        </p:nvPicPr>
        <p:blipFill>
          <a:blip r:embed="rId3"/>
          <a:stretch>
            <a:fillRect/>
          </a:stretch>
        </p:blipFill>
        <p:spPr>
          <a:xfrm>
            <a:off x="5838382" y="1746559"/>
            <a:ext cx="5455005" cy="2981558"/>
          </a:xfrm>
          <a:prstGeom prst="rect">
            <a:avLst/>
          </a:prstGeom>
        </p:spPr>
      </p:pic>
    </p:spTree>
    <p:extLst>
      <p:ext uri="{BB962C8B-B14F-4D97-AF65-F5344CB8AC3E}">
        <p14:creationId xmlns:p14="http://schemas.microsoft.com/office/powerpoint/2010/main" val="163439280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67" y="334823"/>
            <a:ext cx="11358282" cy="615517"/>
          </a:xfrm>
        </p:spPr>
        <p:txBody>
          <a:bodyPr>
            <a:normAutofit fontScale="90000"/>
          </a:bodyPr>
          <a:lstStyle/>
          <a:p>
            <a:r>
              <a:rPr lang="en-US" dirty="0"/>
              <a:t>TAC 2017 Results</a:t>
            </a:r>
          </a:p>
        </p:txBody>
      </p:sp>
      <p:sp>
        <p:nvSpPr>
          <p:cNvPr id="4" name="Slide Number Placeholder 3"/>
          <p:cNvSpPr>
            <a:spLocks noGrp="1"/>
          </p:cNvSpPr>
          <p:nvPr>
            <p:ph type="sldNum" sz="quarter" idx="12"/>
          </p:nvPr>
        </p:nvSpPr>
        <p:spPr/>
        <p:txBody>
          <a:bodyPr/>
          <a:lstStyle/>
          <a:p>
            <a:fld id="{737732A8-8BC6-44C3-9FED-1FFC407690AB}" type="slidenum">
              <a:rPr lang="en-US" smtClean="0"/>
              <a:pPr/>
              <a:t>147</a:t>
            </a:fld>
            <a:endParaRPr lang="en-US"/>
          </a:p>
        </p:txBody>
      </p:sp>
      <p:pic>
        <p:nvPicPr>
          <p:cNvPr id="6" name="Picture 5"/>
          <p:cNvPicPr>
            <a:picLocks noChangeAspect="1"/>
          </p:cNvPicPr>
          <p:nvPr/>
        </p:nvPicPr>
        <p:blipFill rotWithShape="1">
          <a:blip r:embed="rId2"/>
          <a:srcRect l="6641" t="13409" r="4912" b="1301"/>
          <a:stretch/>
        </p:blipFill>
        <p:spPr>
          <a:xfrm>
            <a:off x="2051825" y="1382751"/>
            <a:ext cx="6980664" cy="2653990"/>
          </a:xfrm>
          <a:prstGeom prst="rect">
            <a:avLst/>
          </a:prstGeom>
        </p:spPr>
      </p:pic>
      <p:sp>
        <p:nvSpPr>
          <p:cNvPr id="7" name="TextBox 6"/>
          <p:cNvSpPr txBox="1"/>
          <p:nvPr/>
        </p:nvSpPr>
        <p:spPr>
          <a:xfrm>
            <a:off x="3534937" y="2189749"/>
            <a:ext cx="1326995" cy="434897"/>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a:p>
        </p:txBody>
      </p:sp>
      <p:sp>
        <p:nvSpPr>
          <p:cNvPr id="8" name="TextBox 7"/>
          <p:cNvSpPr txBox="1"/>
          <p:nvPr/>
        </p:nvSpPr>
        <p:spPr>
          <a:xfrm>
            <a:off x="3189250" y="4648527"/>
            <a:ext cx="4546116" cy="1200329"/>
          </a:xfrm>
          <a:prstGeom prst="rect">
            <a:avLst/>
          </a:prstGeom>
          <a:noFill/>
        </p:spPr>
        <p:txBody>
          <a:bodyPr wrap="none" rtlCol="0">
            <a:spAutoFit/>
          </a:bodyPr>
          <a:lstStyle/>
          <a:p>
            <a:pPr marL="342900" indent="-342900">
              <a:buAutoNum type="arabicPeriod"/>
            </a:pPr>
            <a:r>
              <a:rPr lang="en-US" sz="2400" dirty="0">
                <a:latin typeface="Calibri" charset="0"/>
                <a:ea typeface="Calibri" charset="0"/>
                <a:cs typeface="Calibri" charset="0"/>
              </a:rPr>
              <a:t>Second in Mention Detection</a:t>
            </a:r>
          </a:p>
          <a:p>
            <a:pPr marL="342900" indent="-342900">
              <a:buAutoNum type="arabicPeriod"/>
            </a:pPr>
            <a:r>
              <a:rPr lang="en-US" sz="2400" dirty="0">
                <a:latin typeface="Calibri" charset="0"/>
                <a:ea typeface="Calibri" charset="0"/>
                <a:cs typeface="Calibri" charset="0"/>
              </a:rPr>
              <a:t>Top score in End-end metric</a:t>
            </a:r>
          </a:p>
          <a:p>
            <a:pPr marL="342900" indent="-342900">
              <a:buAutoNum type="arabicPeriod"/>
            </a:pPr>
            <a:r>
              <a:rPr lang="en-US" sz="2400" dirty="0">
                <a:latin typeface="Calibri" charset="0"/>
                <a:ea typeface="Calibri" charset="0"/>
                <a:cs typeface="Calibri" charset="0"/>
              </a:rPr>
              <a:t>Third in Spanish Mention and EL</a:t>
            </a:r>
          </a:p>
        </p:txBody>
      </p:sp>
      <p:sp>
        <p:nvSpPr>
          <p:cNvPr id="9" name="TextBox 8"/>
          <p:cNvSpPr txBox="1"/>
          <p:nvPr/>
        </p:nvSpPr>
        <p:spPr>
          <a:xfrm>
            <a:off x="7177669" y="2189748"/>
            <a:ext cx="1326995" cy="434897"/>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a:p>
        </p:txBody>
      </p:sp>
      <p:sp>
        <p:nvSpPr>
          <p:cNvPr id="10" name="TextBox 9"/>
          <p:cNvSpPr txBox="1"/>
          <p:nvPr/>
        </p:nvSpPr>
        <p:spPr>
          <a:xfrm>
            <a:off x="3534937" y="2709746"/>
            <a:ext cx="1326995" cy="434897"/>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a:p>
        </p:txBody>
      </p:sp>
      <p:sp>
        <p:nvSpPr>
          <p:cNvPr id="11" name="TextBox 10"/>
          <p:cNvSpPr txBox="1"/>
          <p:nvPr/>
        </p:nvSpPr>
        <p:spPr>
          <a:xfrm>
            <a:off x="7177669" y="2709745"/>
            <a:ext cx="1326995" cy="434897"/>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a:p>
        </p:txBody>
      </p:sp>
    </p:spTree>
    <p:extLst>
      <p:ext uri="{BB962C8B-B14F-4D97-AF65-F5344CB8AC3E}">
        <p14:creationId xmlns:p14="http://schemas.microsoft.com/office/powerpoint/2010/main" val="18776209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 score in English</a:t>
            </a:r>
          </a:p>
        </p:txBody>
      </p:sp>
      <p:sp>
        <p:nvSpPr>
          <p:cNvPr id="4" name="Slide Number Placeholder 3"/>
          <p:cNvSpPr>
            <a:spLocks noGrp="1"/>
          </p:cNvSpPr>
          <p:nvPr>
            <p:ph type="sldNum" sz="quarter" idx="12"/>
          </p:nvPr>
        </p:nvSpPr>
        <p:spPr/>
        <p:txBody>
          <a:bodyPr/>
          <a:lstStyle/>
          <a:p>
            <a:fld id="{737732A8-8BC6-44C3-9FED-1FFC407690AB}" type="slidenum">
              <a:rPr lang="en-US" smtClean="0"/>
              <a:pPr/>
              <a:t>148</a:t>
            </a:fld>
            <a:endParaRPr lang="en-US"/>
          </a:p>
        </p:txBody>
      </p:sp>
      <p:pic>
        <p:nvPicPr>
          <p:cNvPr id="6" name="Picture 5"/>
          <p:cNvPicPr>
            <a:picLocks noChangeAspect="1"/>
          </p:cNvPicPr>
          <p:nvPr/>
        </p:nvPicPr>
        <p:blipFill>
          <a:blip r:embed="rId2"/>
          <a:stretch>
            <a:fillRect/>
          </a:stretch>
        </p:blipFill>
        <p:spPr>
          <a:xfrm>
            <a:off x="1911145" y="1405767"/>
            <a:ext cx="8294739" cy="4956612"/>
          </a:xfrm>
          <a:prstGeom prst="rect">
            <a:avLst/>
          </a:prstGeom>
        </p:spPr>
      </p:pic>
      <p:sp>
        <p:nvSpPr>
          <p:cNvPr id="7" name="TextBox 6"/>
          <p:cNvSpPr txBox="1"/>
          <p:nvPr/>
        </p:nvSpPr>
        <p:spPr>
          <a:xfrm>
            <a:off x="3926436" y="6399014"/>
            <a:ext cx="1976823" cy="369332"/>
          </a:xfrm>
          <a:prstGeom prst="rect">
            <a:avLst/>
          </a:prstGeom>
          <a:noFill/>
        </p:spPr>
        <p:txBody>
          <a:bodyPr wrap="none" rtlCol="0">
            <a:spAutoFit/>
          </a:bodyPr>
          <a:lstStyle/>
          <a:p>
            <a:r>
              <a:rPr lang="en-US"/>
              <a:t>Rank of systems -&gt;</a:t>
            </a:r>
          </a:p>
        </p:txBody>
      </p:sp>
      <p:sp>
        <p:nvSpPr>
          <p:cNvPr id="8" name="TextBox 7"/>
          <p:cNvSpPr txBox="1"/>
          <p:nvPr/>
        </p:nvSpPr>
        <p:spPr>
          <a:xfrm rot="16200000">
            <a:off x="1200534" y="3618272"/>
            <a:ext cx="1051891" cy="369332"/>
          </a:xfrm>
          <a:prstGeom prst="rect">
            <a:avLst/>
          </a:prstGeom>
          <a:noFill/>
        </p:spPr>
        <p:txBody>
          <a:bodyPr wrap="none" rtlCol="0">
            <a:spAutoFit/>
          </a:bodyPr>
          <a:lstStyle/>
          <a:p>
            <a:r>
              <a:rPr lang="en-US" dirty="0"/>
              <a:t>Accuracy</a:t>
            </a:r>
          </a:p>
        </p:txBody>
      </p:sp>
      <p:cxnSp>
        <p:nvCxnSpPr>
          <p:cNvPr id="10" name="Straight Arrow Connector 9"/>
          <p:cNvCxnSpPr/>
          <p:nvPr/>
        </p:nvCxnSpPr>
        <p:spPr>
          <a:xfrm flipH="1">
            <a:off x="2772697" y="1936955"/>
            <a:ext cx="176980" cy="38345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12" name="Picture 11"/>
          <p:cNvPicPr>
            <a:picLocks noChangeAspect="1"/>
          </p:cNvPicPr>
          <p:nvPr/>
        </p:nvPicPr>
        <p:blipFill>
          <a:blip r:embed="rId3"/>
          <a:stretch>
            <a:fillRect/>
          </a:stretch>
        </p:blipFill>
        <p:spPr>
          <a:xfrm>
            <a:off x="2861187" y="1566717"/>
            <a:ext cx="658761" cy="333603"/>
          </a:xfrm>
          <a:prstGeom prst="rect">
            <a:avLst/>
          </a:prstGeom>
        </p:spPr>
      </p:pic>
    </p:spTree>
    <p:extLst>
      <p:ext uri="{BB962C8B-B14F-4D97-AF65-F5344CB8AC3E}">
        <p14:creationId xmlns:p14="http://schemas.microsoft.com/office/powerpoint/2010/main" val="14202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67" y="334823"/>
            <a:ext cx="11358282" cy="615517"/>
          </a:xfrm>
        </p:spPr>
        <p:txBody>
          <a:bodyPr>
            <a:normAutofit fontScale="90000"/>
          </a:bodyPr>
          <a:lstStyle/>
          <a:p>
            <a:r>
              <a:rPr lang="en-US" dirty="0"/>
              <a:t>2017 Pilot Task Results</a:t>
            </a:r>
          </a:p>
        </p:txBody>
      </p:sp>
      <p:sp>
        <p:nvSpPr>
          <p:cNvPr id="4" name="Slide Number Placeholder 3"/>
          <p:cNvSpPr>
            <a:spLocks noGrp="1"/>
          </p:cNvSpPr>
          <p:nvPr>
            <p:ph type="sldNum" sz="quarter" idx="12"/>
          </p:nvPr>
        </p:nvSpPr>
        <p:spPr/>
        <p:txBody>
          <a:bodyPr/>
          <a:lstStyle/>
          <a:p>
            <a:endParaRPr lang="en-US" dirty="0"/>
          </a:p>
        </p:txBody>
      </p:sp>
      <p:sp>
        <p:nvSpPr>
          <p:cNvPr id="8" name="TextBox 7"/>
          <p:cNvSpPr txBox="1"/>
          <p:nvPr/>
        </p:nvSpPr>
        <p:spPr>
          <a:xfrm>
            <a:off x="2520656" y="4043337"/>
            <a:ext cx="5364815" cy="2677656"/>
          </a:xfrm>
          <a:prstGeom prst="rect">
            <a:avLst/>
          </a:prstGeom>
          <a:noFill/>
        </p:spPr>
        <p:txBody>
          <a:bodyPr wrap="square" rtlCol="0">
            <a:spAutoFit/>
          </a:bodyPr>
          <a:lstStyle/>
          <a:p>
            <a:pPr marL="342900" indent="-342900">
              <a:buAutoNum type="arabicPeriod"/>
            </a:pPr>
            <a:r>
              <a:rPr lang="en-US" sz="2400" dirty="0">
                <a:latin typeface="Calibri" charset="0"/>
                <a:ea typeface="Calibri" charset="0"/>
                <a:cs typeface="Calibri" charset="0"/>
              </a:rPr>
              <a:t>Models:</a:t>
            </a:r>
          </a:p>
          <a:p>
            <a:pPr marL="800100" lvl="1" indent="-342900">
              <a:buAutoNum type="arabicPeriod"/>
            </a:pPr>
            <a:r>
              <a:rPr lang="en-US" sz="2400" dirty="0">
                <a:latin typeface="Calibri" charset="0"/>
                <a:ea typeface="Calibri" charset="0"/>
                <a:cs typeface="Calibri" charset="0"/>
              </a:rPr>
              <a:t>Mention: System combo</a:t>
            </a:r>
          </a:p>
          <a:p>
            <a:pPr marL="800100" lvl="1" indent="-342900">
              <a:buAutoNum type="arabicPeriod"/>
            </a:pPr>
            <a:r>
              <a:rPr lang="en-US" sz="2400" dirty="0" err="1">
                <a:latin typeface="Calibri" charset="0"/>
                <a:ea typeface="Calibri" charset="0"/>
                <a:cs typeface="Calibri" charset="0"/>
              </a:rPr>
              <a:t>Coref</a:t>
            </a:r>
            <a:r>
              <a:rPr lang="en-US" sz="2400" dirty="0">
                <a:latin typeface="Calibri" charset="0"/>
                <a:ea typeface="Calibri" charset="0"/>
                <a:cs typeface="Calibri" charset="0"/>
              </a:rPr>
              <a:t> &amp; EL: Purely NN </a:t>
            </a:r>
          </a:p>
          <a:p>
            <a:pPr marL="342900" indent="-342900">
              <a:buAutoNum type="arabicPeriod"/>
            </a:pPr>
            <a:r>
              <a:rPr lang="en-US" sz="2400" dirty="0">
                <a:latin typeface="Calibri" charset="0"/>
                <a:ea typeface="Calibri" charset="0"/>
                <a:cs typeface="Calibri" charset="0"/>
              </a:rPr>
              <a:t>Second position overall end-to-end metric</a:t>
            </a:r>
          </a:p>
          <a:p>
            <a:pPr marL="342900" indent="-342900">
              <a:buAutoNum type="arabicPeriod"/>
            </a:pPr>
            <a:r>
              <a:rPr lang="en-US" sz="2400" dirty="0">
                <a:latin typeface="Calibri" charset="0"/>
                <a:ea typeface="Calibri" charset="0"/>
                <a:cs typeface="Calibri" charset="0"/>
              </a:rPr>
              <a:t>Transfer of knowledge from English helps</a:t>
            </a:r>
          </a:p>
        </p:txBody>
      </p:sp>
      <p:pic>
        <p:nvPicPr>
          <p:cNvPr id="5" name="Picture 4"/>
          <p:cNvPicPr>
            <a:picLocks noChangeAspect="1"/>
          </p:cNvPicPr>
          <p:nvPr/>
        </p:nvPicPr>
        <p:blipFill>
          <a:blip r:embed="rId2"/>
          <a:stretch>
            <a:fillRect/>
          </a:stretch>
        </p:blipFill>
        <p:spPr>
          <a:xfrm>
            <a:off x="2630718" y="1623757"/>
            <a:ext cx="5104648" cy="2161662"/>
          </a:xfrm>
          <a:prstGeom prst="rect">
            <a:avLst/>
          </a:prstGeom>
        </p:spPr>
      </p:pic>
      <p:cxnSp>
        <p:nvCxnSpPr>
          <p:cNvPr id="6" name="Straight Arrow Connector 5"/>
          <p:cNvCxnSpPr/>
          <p:nvPr/>
        </p:nvCxnSpPr>
        <p:spPr>
          <a:xfrm>
            <a:off x="7735366" y="2273300"/>
            <a:ext cx="1230834" cy="254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35366" y="2704588"/>
            <a:ext cx="1230834" cy="4029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966200" y="2292779"/>
            <a:ext cx="2906950" cy="923330"/>
          </a:xfrm>
          <a:prstGeom prst="rect">
            <a:avLst/>
          </a:prstGeom>
          <a:noFill/>
        </p:spPr>
        <p:txBody>
          <a:bodyPr wrap="none" rtlCol="0">
            <a:spAutoFit/>
          </a:bodyPr>
          <a:lstStyle/>
          <a:p>
            <a:r>
              <a:rPr lang="en-US" dirty="0"/>
              <a:t>Very little drop in </a:t>
            </a:r>
          </a:p>
          <a:p>
            <a:r>
              <a:rPr lang="en-US" dirty="0"/>
              <a:t>Performance even when our </a:t>
            </a:r>
          </a:p>
          <a:p>
            <a:r>
              <a:rPr lang="en-US" dirty="0"/>
              <a:t>model works in a pipeline</a:t>
            </a:r>
          </a:p>
        </p:txBody>
      </p:sp>
    </p:spTree>
    <p:extLst>
      <p:ext uri="{BB962C8B-B14F-4D97-AF65-F5344CB8AC3E}">
        <p14:creationId xmlns:p14="http://schemas.microsoft.com/office/powerpoint/2010/main" val="4072238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06949" y="279693"/>
            <a:ext cx="8382000" cy="609398"/>
          </a:xfrm>
        </p:spPr>
        <p:txBody>
          <a:bodyPr/>
          <a:lstStyle/>
          <a:p>
            <a:pPr defTabSz="1095376">
              <a:defRPr/>
            </a:pPr>
            <a:r>
              <a:rPr lang="en-US" dirty="0"/>
              <a:t>XXX these may be all too out-of-date </a:t>
            </a:r>
            <a:r>
              <a:rPr lang="en-US" dirty="0" err="1"/>
              <a:t>XXX</a:t>
            </a:r>
            <a:r>
              <a:rPr dirty="0" err="1"/>
              <a:t>Named</a:t>
            </a:r>
            <a:r>
              <a:rPr dirty="0"/>
              <a:t> Entity Recognition</a:t>
            </a:r>
            <a:r>
              <a:rPr lang="en-US" dirty="0"/>
              <a:t> - MUC</a:t>
            </a:r>
            <a:endParaRPr dirty="0"/>
          </a:p>
        </p:txBody>
      </p:sp>
      <p:sp>
        <p:nvSpPr>
          <p:cNvPr id="30" name="TextBox 29"/>
          <p:cNvSpPr txBox="1"/>
          <p:nvPr/>
        </p:nvSpPr>
        <p:spPr>
          <a:xfrm>
            <a:off x="1995488" y="1221397"/>
            <a:ext cx="8550048" cy="2003285"/>
          </a:xfrm>
          <a:prstGeom prst="rect">
            <a:avLst/>
          </a:prstGeom>
        </p:spPr>
        <p:txBody>
          <a:bodyPr vert="horz" wrap="none" lIns="0" tIns="0" rIns="0" bIns="0" rtlCol="0" anchor="ctr" anchorCtr="0">
            <a:noAutofit/>
          </a:bodyPr>
          <a:lstStyle/>
          <a:p>
            <a:pPr defTabSz="1095376" eaLnBrk="0" fontAlgn="base" hangingPunct="0">
              <a:lnSpc>
                <a:spcPct val="90000"/>
              </a:lnSpc>
              <a:spcBef>
                <a:spcPct val="0"/>
              </a:spcBef>
              <a:spcAft>
                <a:spcPct val="0"/>
              </a:spcAft>
            </a:pPr>
            <a:r>
              <a:rPr lang="en-US" sz="3600" spc="-15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cs typeface="Arial" charset="0"/>
              </a:rPr>
              <a:t>  </a:t>
            </a:r>
            <a:r>
              <a:rPr lang="en-US" sz="3600" spc="-150" dirty="0">
                <a:ln w="3175">
                  <a:noFill/>
                </a:ln>
                <a:effectLst>
                  <a:outerShdw blurRad="50800" dist="38100" dir="2700000" algn="tl" rotWithShape="0">
                    <a:prstClr val="black">
                      <a:alpha val="17000"/>
                    </a:prstClr>
                  </a:outerShdw>
                </a:effectLst>
                <a:latin typeface="Segoe" pitchFamily="34" charset="0"/>
                <a:cs typeface="Arial" charset="0"/>
                <a:hlinkClick r:id="rId3"/>
              </a:rPr>
              <a:t>MUC 6</a:t>
            </a:r>
            <a:r>
              <a:rPr lang="en-US" sz="3600" spc="-150" dirty="0">
                <a:ln w="3175">
                  <a:noFill/>
                </a:ln>
                <a:effectLst>
                  <a:outerShdw blurRad="50800" dist="38100" dir="2700000" algn="tl" rotWithShape="0">
                    <a:prstClr val="black">
                      <a:alpha val="17000"/>
                    </a:prstClr>
                  </a:outerShdw>
                </a:effectLst>
                <a:latin typeface="Segoe" pitchFamily="34" charset="0"/>
                <a:cs typeface="Arial" charset="0"/>
              </a:rPr>
              <a:t>, 1995:</a:t>
            </a:r>
          </a:p>
          <a:p>
            <a:pPr defTabSz="1095376" eaLnBrk="0" fontAlgn="base" hangingPunct="0">
              <a:lnSpc>
                <a:spcPct val="90000"/>
              </a:lnSpc>
              <a:spcBef>
                <a:spcPts val="600"/>
              </a:spcBef>
              <a:spcAft>
                <a:spcPct val="0"/>
              </a:spcAft>
              <a:buFont typeface="Wingdings" pitchFamily="2" charset="2"/>
              <a:buChar char="v"/>
            </a:pPr>
            <a:r>
              <a:rPr lang="en-US" sz="2000" dirty="0">
                <a:ln w="3175">
                  <a:noFill/>
                </a:ln>
                <a:effectLst>
                  <a:outerShdw blurRad="50800" dist="38100" dir="2700000" algn="tl" rotWithShape="0">
                    <a:prstClr val="black">
                      <a:alpha val="17000"/>
                    </a:prstClr>
                  </a:outerShdw>
                </a:effectLst>
                <a:latin typeface="Segoe" pitchFamily="34" charset="0"/>
                <a:cs typeface="Arial" charset="0"/>
              </a:rPr>
              <a:t>ENAMEX – proper names and acronyms for</a:t>
            </a:r>
          </a:p>
          <a:p>
            <a:pPr defTabSz="1095376" eaLnBrk="0" fontAlgn="base" hangingPunct="0">
              <a:lnSpc>
                <a:spcPct val="90000"/>
              </a:lnSpc>
              <a:spcBef>
                <a:spcPct val="0"/>
              </a:spcBef>
              <a:spcAft>
                <a:spcPct val="0"/>
              </a:spcAft>
            </a:pPr>
            <a:r>
              <a:rPr lang="en-US" sz="2000" dirty="0">
                <a:ln w="3175">
                  <a:noFill/>
                </a:ln>
                <a:effectLst>
                  <a:outerShdw blurRad="50800" dist="38100" dir="2700000" algn="tl" rotWithShape="0">
                    <a:prstClr val="black">
                      <a:alpha val="17000"/>
                    </a:prstClr>
                  </a:outerShdw>
                </a:effectLst>
                <a:cs typeface="Arial" charset="0"/>
              </a:rPr>
              <a:t>	</a:t>
            </a:r>
            <a:r>
              <a:rPr lang="en-US" sz="2000" dirty="0">
                <a:ln w="3175">
                  <a:noFill/>
                </a:ln>
                <a:effectLst>
                  <a:outerShdw blurRad="50800" dist="38100" dir="2700000" algn="tl" rotWithShape="0">
                    <a:prstClr val="black">
                      <a:alpha val="17000"/>
                    </a:prstClr>
                  </a:outerShdw>
                </a:effectLst>
                <a:latin typeface="Segoe" pitchFamily="34" charset="0"/>
                <a:cs typeface="Arial" charset="0"/>
              </a:rPr>
              <a:t>      Person, Location, and Organization entities</a:t>
            </a:r>
          </a:p>
          <a:p>
            <a:pPr defTabSz="1095376" eaLnBrk="0" fontAlgn="base" hangingPunct="0">
              <a:lnSpc>
                <a:spcPct val="90000"/>
              </a:lnSpc>
              <a:spcBef>
                <a:spcPct val="0"/>
              </a:spcBef>
              <a:spcAft>
                <a:spcPct val="0"/>
              </a:spcAft>
              <a:buFont typeface="Wingdings" pitchFamily="2" charset="2"/>
              <a:buChar char="v"/>
            </a:pPr>
            <a:r>
              <a:rPr lang="en-US" sz="2000" dirty="0">
                <a:ln w="3175">
                  <a:noFill/>
                </a:ln>
                <a:effectLst>
                  <a:outerShdw blurRad="50800" dist="38100" dir="2700000" algn="tl" rotWithShape="0">
                    <a:prstClr val="black">
                      <a:alpha val="17000"/>
                    </a:prstClr>
                  </a:outerShdw>
                </a:effectLst>
                <a:latin typeface="Segoe" pitchFamily="34" charset="0"/>
                <a:cs typeface="Arial" charset="0"/>
              </a:rPr>
              <a:t>TIMEX – absolute temporal expressions</a:t>
            </a:r>
          </a:p>
          <a:p>
            <a:pPr defTabSz="1095376" eaLnBrk="0" fontAlgn="base" hangingPunct="0">
              <a:lnSpc>
                <a:spcPct val="90000"/>
              </a:lnSpc>
              <a:spcBef>
                <a:spcPct val="0"/>
              </a:spcBef>
              <a:spcAft>
                <a:spcPct val="0"/>
              </a:spcAft>
              <a:buFont typeface="Wingdings" pitchFamily="2" charset="2"/>
              <a:buChar char="v"/>
            </a:pPr>
            <a:r>
              <a:rPr lang="en-US" sz="2000" dirty="0">
                <a:ln w="3175">
                  <a:noFill/>
                </a:ln>
                <a:effectLst>
                  <a:outerShdw blurRad="50800" dist="38100" dir="2700000" algn="tl" rotWithShape="0">
                    <a:prstClr val="black">
                      <a:alpha val="17000"/>
                    </a:prstClr>
                  </a:outerShdw>
                </a:effectLst>
                <a:latin typeface="Segoe" pitchFamily="34" charset="0"/>
                <a:cs typeface="Arial" charset="0"/>
              </a:rPr>
              <a:t>NUMEX – numerals, monetary, and percentages</a:t>
            </a:r>
          </a:p>
          <a:p>
            <a:pPr defTabSz="1095376" eaLnBrk="0" hangingPunct="0">
              <a:lnSpc>
                <a:spcPct val="90000"/>
              </a:lnSpc>
            </a:pPr>
            <a:endParaRPr lang="en-US" sz="2000" spc="-150" dirty="0">
              <a:ln w="3175">
                <a:noFill/>
              </a:ln>
              <a:effectLst>
                <a:outerShdw blurRad="50800" dist="38100" dir="2700000" algn="tl" rotWithShape="0">
                  <a:prstClr val="black">
                    <a:alpha val="17000"/>
                  </a:prstClr>
                </a:outerShdw>
              </a:effectLst>
              <a:latin typeface="Segoe" pitchFamily="34" charset="0"/>
              <a:cs typeface="Arial" charset="0"/>
            </a:endParaRPr>
          </a:p>
        </p:txBody>
      </p:sp>
      <p:sp>
        <p:nvSpPr>
          <p:cNvPr id="32" name="TextBox 31"/>
          <p:cNvSpPr txBox="1"/>
          <p:nvPr/>
        </p:nvSpPr>
        <p:spPr>
          <a:xfrm>
            <a:off x="1995486" y="4375582"/>
            <a:ext cx="7907887" cy="910932"/>
          </a:xfrm>
          <a:prstGeom prst="rect">
            <a:avLst/>
          </a:prstGeom>
        </p:spPr>
        <p:txBody>
          <a:bodyPr vert="horz" wrap="none" lIns="0" tIns="0" rIns="0" bIns="0" rtlCol="0" anchor="ctr" anchorCtr="0">
            <a:noAutofit/>
          </a:bodyPr>
          <a:lstStyle/>
          <a:p>
            <a:pPr defTabSz="1095376" eaLnBrk="0" fontAlgn="base" hangingPunct="0">
              <a:lnSpc>
                <a:spcPct val="90000"/>
              </a:lnSpc>
              <a:spcBef>
                <a:spcPct val="0"/>
              </a:spcBef>
              <a:spcAft>
                <a:spcPct val="0"/>
              </a:spcAft>
              <a:buFont typeface="Wingdings" pitchFamily="2" charset="2"/>
              <a:buChar char="v"/>
            </a:pPr>
            <a:r>
              <a:rPr lang="en-US" sz="2000" dirty="0">
                <a:ln w="3175">
                  <a:noFill/>
                </a:ln>
                <a:solidFill>
                  <a:schemeClr val="tx1">
                    <a:lumMod val="50000"/>
                    <a:lumOff val="50000"/>
                  </a:schemeClr>
                </a:solidFill>
                <a:effectLst>
                  <a:outerShdw blurRad="50800" dist="38100" dir="2700000" algn="tl" rotWithShape="0">
                    <a:prstClr val="black">
                      <a:alpha val="17000"/>
                    </a:prstClr>
                  </a:outerShdw>
                </a:effectLst>
                <a:latin typeface="Segoe" pitchFamily="34" charset="0"/>
                <a:cs typeface="Arial" charset="0"/>
              </a:rPr>
              <a:t>Small training and test sets: 100 + 30 WSJ documents (English only)</a:t>
            </a:r>
          </a:p>
        </p:txBody>
      </p:sp>
      <p:sp>
        <p:nvSpPr>
          <p:cNvPr id="34" name="Rectangle 33"/>
          <p:cNvSpPr/>
          <p:nvPr/>
        </p:nvSpPr>
        <p:spPr>
          <a:xfrm>
            <a:off x="1995490" y="5286516"/>
            <a:ext cx="7580087" cy="1015663"/>
          </a:xfrm>
          <a:prstGeom prst="rect">
            <a:avLst/>
          </a:prstGeom>
        </p:spPr>
        <p:txBody>
          <a:bodyPr wrap="square">
            <a:spAutoFit/>
          </a:bodyPr>
          <a:lstStyle/>
          <a:p>
            <a:pPr marL="342900" indent="-342900">
              <a:buFont typeface="Arial" pitchFamily="34" charset="0"/>
              <a:buChar char="•"/>
            </a:pPr>
            <a:r>
              <a:rPr lang="en-US" sz="2000" dirty="0">
                <a:ln w="3175">
                  <a:noFill/>
                </a:ln>
                <a:solidFill>
                  <a:schemeClr val="tx1">
                    <a:lumMod val="50000"/>
                    <a:lumOff val="50000"/>
                  </a:schemeClr>
                </a:solidFill>
                <a:effectLst>
                  <a:outerShdw blurRad="50800" dist="38100" dir="2700000" algn="tl" rotWithShape="0">
                    <a:prstClr val="black">
                      <a:alpha val="17000"/>
                    </a:prstClr>
                  </a:outerShdw>
                </a:effectLst>
                <a:cs typeface="Arial" charset="0"/>
              </a:rPr>
              <a:t>Extensive use of hand-coded rules, POS taggers, parsers, semantic lexicons, and large gazetteer lists.</a:t>
            </a:r>
          </a:p>
          <a:p>
            <a:pPr marL="342900" indent="-342900">
              <a:buFont typeface="Arial" pitchFamily="34" charset="0"/>
              <a:buChar char="•"/>
            </a:pPr>
            <a:r>
              <a:rPr lang="en-US" sz="2000" dirty="0">
                <a:ln w="3175">
                  <a:noFill/>
                </a:ln>
                <a:solidFill>
                  <a:schemeClr val="tx1">
                    <a:lumMod val="50000"/>
                    <a:lumOff val="50000"/>
                  </a:schemeClr>
                </a:solidFill>
                <a:effectLst>
                  <a:outerShdw blurRad="50800" dist="38100" dir="2700000" algn="tl" rotWithShape="0">
                    <a:prstClr val="black">
                      <a:alpha val="17000"/>
                    </a:prstClr>
                  </a:outerShdw>
                </a:effectLst>
                <a:cs typeface="Arial" charset="0"/>
              </a:rPr>
              <a:t>Half of the systems tested obtained F-measure scores over .9 </a:t>
            </a:r>
            <a:endParaRPr lang="en-US" sz="2000" dirty="0">
              <a:solidFill>
                <a:schemeClr val="tx1">
                  <a:lumMod val="50000"/>
                  <a:lumOff val="50000"/>
                </a:schemeClr>
              </a:solidFill>
            </a:endParaRPr>
          </a:p>
        </p:txBody>
      </p:sp>
      <p:sp>
        <p:nvSpPr>
          <p:cNvPr id="4" name="TextBox 3"/>
          <p:cNvSpPr txBox="1"/>
          <p:nvPr/>
        </p:nvSpPr>
        <p:spPr>
          <a:xfrm>
            <a:off x="1995489" y="3224680"/>
            <a:ext cx="3121367" cy="1569660"/>
          </a:xfrm>
          <a:prstGeom prst="rect">
            <a:avLst/>
          </a:prstGeom>
          <a:noFill/>
        </p:spPr>
        <p:txBody>
          <a:bodyPr wrap="none" rtlCol="0">
            <a:spAutoFit/>
          </a:bodyPr>
          <a:lstStyle/>
          <a:p>
            <a:r>
              <a:rPr lang="en-US" sz="2400" dirty="0"/>
              <a:t>Other tasks:</a:t>
            </a:r>
          </a:p>
          <a:p>
            <a:pPr marL="342900" indent="-342900">
              <a:buFont typeface="Arial" pitchFamily="34" charset="0"/>
              <a:buChar char="•"/>
            </a:pPr>
            <a:r>
              <a:rPr lang="en-US" sz="2400" dirty="0"/>
              <a:t>Coreference</a:t>
            </a:r>
          </a:p>
          <a:p>
            <a:pPr marL="342900" indent="-342900">
              <a:buFont typeface="Arial" pitchFamily="34" charset="0"/>
              <a:buChar char="•"/>
            </a:pPr>
            <a:r>
              <a:rPr lang="en-US" sz="2400" dirty="0"/>
              <a:t>Template Population</a:t>
            </a:r>
          </a:p>
          <a:p>
            <a:endParaRPr lang="en-US" sz="24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15</a:t>
            </a:fld>
            <a:endParaRPr lang="en-US" altLang="zh-TW" dirty="0">
              <a:solidFill>
                <a:prstClr val="black"/>
              </a:solidFill>
            </a:endParaRPr>
          </a:p>
        </p:txBody>
      </p:sp>
    </p:spTree>
    <p:extLst>
      <p:ext uri="{BB962C8B-B14F-4D97-AF65-F5344CB8AC3E}">
        <p14:creationId xmlns:p14="http://schemas.microsoft.com/office/powerpoint/2010/main" val="232766111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150</a:t>
            </a:fld>
            <a:endParaRPr lang="en-US" altLang="zh-TW" dirty="0">
              <a:solidFill>
                <a:prstClr val="black"/>
              </a:solidFill>
            </a:endParaRPr>
          </a:p>
        </p:txBody>
      </p:sp>
      <p:sp>
        <p:nvSpPr>
          <p:cNvPr id="3" name="Title 2"/>
          <p:cNvSpPr>
            <a:spLocks noGrp="1"/>
          </p:cNvSpPr>
          <p:nvPr>
            <p:ph type="title"/>
          </p:nvPr>
        </p:nvSpPr>
        <p:spPr/>
        <p:txBody>
          <a:bodyPr/>
          <a:lstStyle/>
          <a:p>
            <a:r>
              <a:rPr lang="en-US" dirty="0" smtClean="0"/>
              <a:t>Extensions (1)</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0851148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026461" y="89648"/>
            <a:ext cx="9641540" cy="685800"/>
          </a:xfrm>
        </p:spPr>
        <p:txBody>
          <a:bodyPr>
            <a:noAutofit/>
          </a:bodyPr>
          <a:lstStyle/>
          <a:p>
            <a:pPr eaLnBrk="1" hangingPunct="1">
              <a:defRPr/>
            </a:pPr>
            <a:r>
              <a:rPr lang="en-US" altLang="zh-CN" dirty="0">
                <a:effectLst/>
              </a:rPr>
              <a:t>Obtain Silver-Standard Training Data</a:t>
            </a:r>
            <a:endParaRPr lang="en-US" dirty="0">
              <a:effectLst/>
            </a:endParaRPr>
          </a:p>
        </p:txBody>
      </p:sp>
      <p:sp>
        <p:nvSpPr>
          <p:cNvPr id="2" name="TextBox 1"/>
          <p:cNvSpPr txBox="1"/>
          <p:nvPr/>
        </p:nvSpPr>
        <p:spPr>
          <a:xfrm>
            <a:off x="5139399" y="7779434"/>
            <a:ext cx="184666" cy="369332"/>
          </a:xfrm>
          <a:prstGeom prst="rect">
            <a:avLst/>
          </a:prstGeom>
          <a:noFill/>
        </p:spPr>
        <p:txBody>
          <a:bodyPr wrap="none" rtlCol="0">
            <a:spAutoFit/>
          </a:bodyPr>
          <a:lstStyle/>
          <a:p>
            <a:endParaRPr lang="en-US"/>
          </a:p>
        </p:txBody>
      </p:sp>
      <p:cxnSp>
        <p:nvCxnSpPr>
          <p:cNvPr id="6" name="Straight Arrow Connector 5"/>
          <p:cNvCxnSpPr/>
          <p:nvPr/>
        </p:nvCxnSpPr>
        <p:spPr bwMode="auto">
          <a:xfrm>
            <a:off x="-2602523" y="-1167618"/>
            <a:ext cx="9144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096085" y="4375052"/>
            <a:ext cx="184666" cy="369332"/>
          </a:xfrm>
          <a:prstGeom prst="rect">
            <a:avLst/>
          </a:prstGeom>
          <a:noFill/>
        </p:spPr>
        <p:txBody>
          <a:bodyPr wrap="none" rtlCol="0">
            <a:spAutoFit/>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838200"/>
            <a:ext cx="7086600" cy="36753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Content Placeholder 1">
            <a:extLst>
              <a:ext uri="{FF2B5EF4-FFF2-40B4-BE49-F238E27FC236}">
                <a16:creationId xmlns:a16="http://schemas.microsoft.com/office/drawing/2014/main" id="{352C3368-5E51-450D-B39D-B973418B0F78}"/>
              </a:ext>
            </a:extLst>
          </p:cNvPr>
          <p:cNvSpPr>
            <a:spLocks noGrp="1"/>
          </p:cNvSpPr>
          <p:nvPr>
            <p:ph idx="1"/>
          </p:nvPr>
        </p:nvSpPr>
        <p:spPr>
          <a:xfrm>
            <a:off x="2133600" y="4648200"/>
            <a:ext cx="8382000" cy="3336700"/>
          </a:xfrm>
        </p:spPr>
        <p:txBody>
          <a:bodyPr>
            <a:normAutofit/>
          </a:bodyPr>
          <a:lstStyle/>
          <a:p>
            <a:r>
              <a:rPr lang="en-US" dirty="0"/>
              <a:t>Derive “silver-standard” training data automatically from Wikipedia markups and apply self-training</a:t>
            </a:r>
          </a:p>
          <a:p>
            <a:r>
              <a:rPr lang="en-US" dirty="0"/>
              <a:t>But DNN is very sensitive to noise...</a:t>
            </a:r>
          </a:p>
        </p:txBody>
      </p:sp>
      <p:sp>
        <p:nvSpPr>
          <p:cNvPr id="9"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151</a:t>
            </a:fld>
            <a:endParaRPr lang="en-US" sz="1400" b="1" dirty="0">
              <a:solidFill>
                <a:srgbClr val="0000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151</a:t>
            </a:fld>
            <a:endParaRPr lang="en-US" altLang="zh-TW" dirty="0">
              <a:solidFill>
                <a:prstClr val="black"/>
              </a:solidFill>
            </a:endParaRPr>
          </a:p>
        </p:txBody>
      </p:sp>
    </p:spTree>
    <p:extLst>
      <p:ext uri="{BB962C8B-B14F-4D97-AF65-F5344CB8AC3E}">
        <p14:creationId xmlns:p14="http://schemas.microsoft.com/office/powerpoint/2010/main" val="339955314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1506200" cy="1143000"/>
          </a:xfrm>
        </p:spPr>
        <p:txBody>
          <a:bodyPr>
            <a:noAutofit/>
          </a:bodyPr>
          <a:lstStyle/>
          <a:p>
            <a:r>
              <a:rPr lang="en-US" sz="2800" dirty="0"/>
              <a:t>Exploit Non-traditional Universal Linguistic Resources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53300" y="3543300"/>
            <a:ext cx="3657600" cy="2057400"/>
          </a:xfrm>
          <a:prstGeom prst="rect">
            <a:avLst/>
          </a:prstGeom>
        </p:spPr>
      </p:pic>
      <p:sp>
        <p:nvSpPr>
          <p:cNvPr id="6" name="Content Placeholder 2"/>
          <p:cNvSpPr>
            <a:spLocks noGrp="1"/>
          </p:cNvSpPr>
          <p:nvPr>
            <p:ph idx="1"/>
          </p:nvPr>
        </p:nvSpPr>
        <p:spPr>
          <a:xfrm>
            <a:off x="1676400" y="1219200"/>
            <a:ext cx="8763000" cy="5105400"/>
          </a:xfrm>
          <a:noFill/>
        </p:spPr>
        <p:txBody>
          <a:bodyPr>
            <a:noAutofit/>
          </a:bodyPr>
          <a:lstStyle/>
          <a:p>
            <a:pPr lvl="0">
              <a:lnSpc>
                <a:spcPct val="120000"/>
              </a:lnSpc>
            </a:pPr>
            <a:r>
              <a:rPr lang="en-US" sz="1800" dirty="0"/>
              <a:t>Grammar books from Lori Levin’s bookshelf and CIA Names from DARPA PM’s bookshelf</a:t>
            </a:r>
          </a:p>
          <a:p>
            <a:pPr lvl="0">
              <a:lnSpc>
                <a:spcPct val="120000"/>
              </a:lnSpc>
            </a:pPr>
            <a:r>
              <a:rPr lang="en-US" altLang="zh-CN" sz="1800" dirty="0"/>
              <a:t>Unicode Common Locale Data Repository, </a:t>
            </a:r>
            <a:r>
              <a:rPr lang="en-US" altLang="zh-CN" sz="1800" dirty="0" err="1"/>
              <a:t>Wikitionary</a:t>
            </a:r>
            <a:r>
              <a:rPr lang="en-US" altLang="zh-CN" sz="1800" dirty="0"/>
              <a:t>, </a:t>
            </a:r>
            <a:r>
              <a:rPr lang="en-US" altLang="zh-CN" sz="1800" dirty="0" err="1"/>
              <a:t>Panlex</a:t>
            </a:r>
            <a:r>
              <a:rPr lang="en-US" altLang="zh-CN" sz="1800" dirty="0"/>
              <a:t>, Multilingual </a:t>
            </a:r>
            <a:r>
              <a:rPr lang="en-US" altLang="zh-CN" sz="1800" dirty="0" err="1"/>
              <a:t>WordNet</a:t>
            </a:r>
            <a:r>
              <a:rPr lang="en-US" altLang="zh-CN" sz="1800" dirty="0"/>
              <a:t>, </a:t>
            </a:r>
            <a:r>
              <a:rPr lang="en-US" altLang="zh-CN" sz="1800" dirty="0" err="1"/>
              <a:t>GeoNames</a:t>
            </a:r>
            <a:r>
              <a:rPr lang="en-US" altLang="zh-CN" sz="1800" dirty="0"/>
              <a:t>, JRC Names, phrase pairs mined </a:t>
            </a:r>
            <a:br>
              <a:rPr lang="en-US" altLang="zh-CN" sz="1800" dirty="0"/>
            </a:br>
            <a:r>
              <a:rPr lang="en-US" altLang="zh-CN" sz="1800" dirty="0"/>
              <a:t>from Wikipedia</a:t>
            </a:r>
          </a:p>
          <a:p>
            <a:pPr lvl="0">
              <a:lnSpc>
                <a:spcPct val="120000"/>
              </a:lnSpc>
            </a:pPr>
            <a:r>
              <a:rPr lang="en-US" sz="1800" dirty="0"/>
              <a:t>Phrase Books from Language Survival Kits and </a:t>
            </a:r>
            <a:br>
              <a:rPr lang="en-US" sz="1800" dirty="0"/>
            </a:br>
            <a:r>
              <a:rPr lang="en-US" sz="1800" dirty="0"/>
              <a:t>Elicitation Corpus</a:t>
            </a:r>
          </a:p>
        </p:txBody>
      </p:sp>
      <p:pic>
        <p:nvPicPr>
          <p:cNvPr id="7" name="Content Placeholder 3"/>
          <p:cNvPicPr>
            <a:picLocks noChangeAspect="1"/>
          </p:cNvPicPr>
          <p:nvPr/>
        </p:nvPicPr>
        <p:blipFill rotWithShape="1">
          <a:blip r:embed="rId4"/>
          <a:srcRect l="362" t="935" r="432" b="1121"/>
          <a:stretch/>
        </p:blipFill>
        <p:spPr bwMode="auto">
          <a:xfrm>
            <a:off x="2057400" y="3962400"/>
            <a:ext cx="4762944" cy="2274474"/>
          </a:xfrm>
          <a:prstGeom prst="rect">
            <a:avLst/>
          </a:prstGeom>
          <a:noFill/>
          <a:ln>
            <a:noFill/>
          </a:ln>
          <a:effectLst>
            <a:outerShdw blurRad="2413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152</a:t>
            </a:fld>
            <a:endParaRPr lang="en-US" sz="1400" b="1" dirty="0">
              <a:solidFill>
                <a:srgbClr val="0000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152</a:t>
            </a:fld>
            <a:endParaRPr lang="en-US" altLang="zh-TW" dirty="0">
              <a:solidFill>
                <a:prstClr val="black"/>
              </a:solidFill>
            </a:endParaRPr>
          </a:p>
        </p:txBody>
      </p:sp>
    </p:spTree>
    <p:extLst>
      <p:ext uri="{BB962C8B-B14F-4D97-AF65-F5344CB8AC3E}">
        <p14:creationId xmlns:p14="http://schemas.microsoft.com/office/powerpoint/2010/main" val="65786222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228603"/>
            <a:ext cx="9448800" cy="752249"/>
          </a:xfrm>
        </p:spPr>
        <p:txBody>
          <a:bodyPr>
            <a:normAutofit fontScale="90000"/>
          </a:bodyPr>
          <a:lstStyle/>
          <a:p>
            <a:pPr lvl="2">
              <a:lnSpc>
                <a:spcPts val="3900"/>
              </a:lnSpc>
            </a:pPr>
            <a:r>
              <a:rPr lang="en-US" sz="3600" dirty="0"/>
              <a:t>Linguistic Structure from </a:t>
            </a:r>
            <a:r>
              <a:rPr lang="en-US" altLang="zh-CN" sz="3600" dirty="0"/>
              <a:t>WALS database and Syntactic Structures of the World's Languages</a:t>
            </a:r>
            <a:endParaRPr lang="en-US" sz="36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9144000" cy="32272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1676400" y="4315460"/>
            <a:ext cx="8382000" cy="2529840"/>
          </a:xfrm>
        </p:spPr>
        <p:txBody>
          <a:bodyPr>
            <a:noAutofit/>
          </a:bodyPr>
          <a:lstStyle/>
          <a:p>
            <a:pPr lvl="0">
              <a:lnSpc>
                <a:spcPct val="120000"/>
              </a:lnSpc>
            </a:pPr>
            <a:r>
              <a:rPr lang="en-US" dirty="0">
                <a:solidFill>
                  <a:srgbClr val="800000"/>
                </a:solidFill>
              </a:rPr>
              <a:t>Universal Morphology Analyzer based on Wikipedia Markups</a:t>
            </a:r>
          </a:p>
          <a:p>
            <a:pPr lvl="1">
              <a:lnSpc>
                <a:spcPct val="120000"/>
              </a:lnSpc>
            </a:pPr>
            <a:r>
              <a:rPr lang="en-US" sz="2000" i="1" dirty="0"/>
              <a:t>Kıta </a:t>
            </a:r>
            <a:r>
              <a:rPr lang="en-US" sz="2000" i="1" dirty="0" err="1"/>
              <a:t>Fransası</a:t>
            </a:r>
            <a:r>
              <a:rPr lang="en-US" sz="2000" i="1" dirty="0"/>
              <a:t>, </a:t>
            </a:r>
            <a:r>
              <a:rPr lang="en-US" sz="2000" i="1" dirty="0" err="1"/>
              <a:t>güneyde</a:t>
            </a:r>
            <a:r>
              <a:rPr lang="en-US" sz="2000" i="1" dirty="0"/>
              <a:t> [[</a:t>
            </a:r>
            <a:r>
              <a:rPr lang="en-US" sz="2000" i="1" dirty="0" err="1"/>
              <a:t>Akdeniz</a:t>
            </a:r>
            <a:r>
              <a:rPr lang="en-US" sz="2000" i="1" dirty="0"/>
              <a:t>]]</a:t>
            </a:r>
            <a:r>
              <a:rPr lang="en-US" sz="2000" b="1" i="1" dirty="0"/>
              <a:t>den</a:t>
            </a:r>
            <a:r>
              <a:rPr lang="en-US" sz="2000" i="1" dirty="0"/>
              <a:t> </a:t>
            </a:r>
            <a:r>
              <a:rPr lang="en-US" sz="2000" i="1" dirty="0" err="1"/>
              <a:t>kuzeyde</a:t>
            </a:r>
            <a:r>
              <a:rPr lang="en-US" sz="2000" i="1" dirty="0"/>
              <a:t> [[</a:t>
            </a:r>
            <a:r>
              <a:rPr lang="en-US" sz="2000" i="1" dirty="0" err="1"/>
              <a:t>Manş</a:t>
            </a:r>
            <a:r>
              <a:rPr lang="en-US" sz="2000" i="1" dirty="0"/>
              <a:t> </a:t>
            </a:r>
            <a:r>
              <a:rPr lang="en-US" sz="2000" i="1" dirty="0" err="1"/>
              <a:t>Denizi</a:t>
            </a:r>
            <a:r>
              <a:rPr lang="en-US" sz="2000" i="1" dirty="0"/>
              <a:t>]]</a:t>
            </a:r>
            <a:r>
              <a:rPr lang="en-US" sz="2000" b="1" i="1" dirty="0" err="1"/>
              <a:t>ve</a:t>
            </a:r>
            <a:r>
              <a:rPr lang="en-US" sz="2000" i="1" dirty="0"/>
              <a:t> [[</a:t>
            </a:r>
            <a:r>
              <a:rPr lang="en-US" sz="2000" i="1" dirty="0" err="1"/>
              <a:t>Kuzey</a:t>
            </a:r>
            <a:r>
              <a:rPr lang="en-US" sz="2000" i="1" dirty="0"/>
              <a:t> </a:t>
            </a:r>
            <a:r>
              <a:rPr lang="en-US" sz="2000" i="1" dirty="0" err="1"/>
              <a:t>Denizi</a:t>
            </a:r>
            <a:r>
              <a:rPr lang="en-US" sz="2000" i="1" dirty="0"/>
              <a:t>]]</a:t>
            </a:r>
            <a:r>
              <a:rPr lang="en-US" sz="2000" b="1" i="1" dirty="0"/>
              <a:t>ne</a:t>
            </a:r>
            <a:r>
              <a:rPr lang="en-US" sz="2000" i="1" dirty="0"/>
              <a:t>, </a:t>
            </a:r>
            <a:r>
              <a:rPr lang="en-US" sz="2000" i="1" dirty="0" err="1"/>
              <a:t>doğuda</a:t>
            </a:r>
            <a:r>
              <a:rPr lang="en-US" sz="2000" i="1" dirty="0"/>
              <a:t> [[</a:t>
            </a:r>
            <a:r>
              <a:rPr lang="en-US" sz="2000" i="1" dirty="0" err="1"/>
              <a:t>Ren</a:t>
            </a:r>
            <a:r>
              <a:rPr lang="en-US" sz="2000" i="1" dirty="0"/>
              <a:t> </a:t>
            </a:r>
            <a:r>
              <a:rPr lang="en-US" sz="2000" i="1" dirty="0" err="1"/>
              <a:t>Nehri</a:t>
            </a:r>
            <a:r>
              <a:rPr lang="en-US" sz="2000" i="1" dirty="0"/>
              <a:t>]]</a:t>
            </a:r>
            <a:r>
              <a:rPr lang="en-US" sz="2000" b="1" i="1" dirty="0" err="1"/>
              <a:t>nden</a:t>
            </a:r>
            <a:r>
              <a:rPr lang="en-US" sz="2000" i="1" dirty="0"/>
              <a:t> </a:t>
            </a:r>
            <a:r>
              <a:rPr lang="en-US" sz="2000" i="1" dirty="0" err="1"/>
              <a:t>batıda</a:t>
            </a:r>
            <a:r>
              <a:rPr lang="en-US" sz="2000" i="1" dirty="0"/>
              <a:t> [[Atlas </a:t>
            </a:r>
            <a:r>
              <a:rPr lang="en-US" sz="2000" i="1" dirty="0" err="1"/>
              <a:t>Okyanusu</a:t>
            </a:r>
            <a:r>
              <a:rPr lang="en-US" sz="2000" i="1" dirty="0"/>
              <a:t>]]</a:t>
            </a:r>
            <a:r>
              <a:rPr lang="en-US" sz="2000" b="1" i="1" dirty="0" err="1"/>
              <a:t>na</a:t>
            </a:r>
            <a:r>
              <a:rPr lang="en-US" sz="2000" i="1" dirty="0"/>
              <a:t> </a:t>
            </a:r>
            <a:r>
              <a:rPr lang="en-US" sz="2000" i="1" dirty="0" err="1"/>
              <a:t>kadar</a:t>
            </a:r>
            <a:r>
              <a:rPr lang="en-US" sz="2000" i="1" dirty="0"/>
              <a:t> </a:t>
            </a:r>
            <a:r>
              <a:rPr lang="en-US" sz="2000" i="1" dirty="0" err="1"/>
              <a:t>yayılan</a:t>
            </a:r>
            <a:r>
              <a:rPr lang="en-US" sz="2000" i="1" dirty="0"/>
              <a:t> </a:t>
            </a:r>
            <a:r>
              <a:rPr lang="en-US" sz="2000" i="1" dirty="0" err="1"/>
              <a:t>topraklarda</a:t>
            </a:r>
            <a:r>
              <a:rPr lang="en-US" sz="2000" i="1" dirty="0"/>
              <a:t> </a:t>
            </a:r>
            <a:r>
              <a:rPr lang="en-US" sz="2000" i="1" dirty="0" err="1"/>
              <a:t>yer</a:t>
            </a:r>
            <a:r>
              <a:rPr lang="en-US" sz="2000" i="1" dirty="0"/>
              <a:t> </a:t>
            </a:r>
            <a:r>
              <a:rPr lang="en-US" sz="2000" i="1" dirty="0" err="1"/>
              <a:t>alır</a:t>
            </a:r>
            <a:r>
              <a:rPr lang="en-US" sz="2000" i="1" dirty="0"/>
              <a:t>.  (Continental France is located in the south [[Mediterranean Sea]] in the north [[English Sea]] and [[North Sea]] in the east [[Rhine River]] to the west [[Atlantic Ocean]].)</a:t>
            </a:r>
          </a:p>
        </p:txBody>
      </p:sp>
      <p:sp>
        <p:nvSpPr>
          <p:cNvPr id="6"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153</a:t>
            </a:fld>
            <a:endParaRPr lang="en-US" sz="1400" b="1" dirty="0">
              <a:solidFill>
                <a:srgbClr val="000000"/>
              </a:solidFill>
            </a:endParaRP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153</a:t>
            </a:fld>
            <a:endParaRPr lang="en-US" altLang="zh-TW" dirty="0">
              <a:solidFill>
                <a:prstClr val="black"/>
              </a:solidFill>
            </a:endParaRPr>
          </a:p>
        </p:txBody>
      </p:sp>
    </p:spTree>
    <p:extLst>
      <p:ext uri="{BB962C8B-B14F-4D97-AF65-F5344CB8AC3E}">
        <p14:creationId xmlns:p14="http://schemas.microsoft.com/office/powerpoint/2010/main" val="332074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01058" y="381000"/>
            <a:ext cx="10314909" cy="685800"/>
          </a:xfrm>
        </p:spPr>
        <p:txBody>
          <a:bodyPr>
            <a:normAutofit fontScale="90000"/>
          </a:bodyPr>
          <a:lstStyle/>
          <a:p>
            <a:pPr>
              <a:defRPr/>
            </a:pPr>
            <a:r>
              <a:rPr lang="en-US" altLang="zh-CN" sz="3600" dirty="0">
                <a:effectLst/>
              </a:rPr>
              <a:t>Feed Non-traditional Linguistic Resources into DNN</a:t>
            </a:r>
            <a:endParaRPr lang="en-US" sz="3600" dirty="0">
              <a:effectLst/>
            </a:endParaRPr>
          </a:p>
        </p:txBody>
      </p:sp>
      <p:sp>
        <p:nvSpPr>
          <p:cNvPr id="2" name="TextBox 1"/>
          <p:cNvSpPr txBox="1"/>
          <p:nvPr/>
        </p:nvSpPr>
        <p:spPr>
          <a:xfrm>
            <a:off x="5139399" y="7779434"/>
            <a:ext cx="184666" cy="369332"/>
          </a:xfrm>
          <a:prstGeom prst="rect">
            <a:avLst/>
          </a:prstGeom>
          <a:noFill/>
        </p:spPr>
        <p:txBody>
          <a:bodyPr wrap="none" rtlCol="0">
            <a:spAutoFit/>
          </a:bodyPr>
          <a:lstStyle/>
          <a:p>
            <a:endParaRPr lang="en-US"/>
          </a:p>
        </p:txBody>
      </p:sp>
      <p:cxnSp>
        <p:nvCxnSpPr>
          <p:cNvPr id="6" name="Straight Arrow Connector 5"/>
          <p:cNvCxnSpPr/>
          <p:nvPr/>
        </p:nvCxnSpPr>
        <p:spPr bwMode="auto">
          <a:xfrm>
            <a:off x="-2602523" y="-1167618"/>
            <a:ext cx="9144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096085" y="4375052"/>
            <a:ext cx="184666" cy="369332"/>
          </a:xfrm>
          <a:prstGeom prst="rect">
            <a:avLst/>
          </a:prstGeom>
          <a:noFill/>
        </p:spPr>
        <p:txBody>
          <a:bodyPr wrap="none" rtlCol="0">
            <a:spAutoFit/>
          </a:bodyPr>
          <a:lstStyle/>
          <a:p>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115" y="1524000"/>
            <a:ext cx="9159140" cy="46581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154</a:t>
            </a:fld>
            <a:endParaRPr lang="en-US" sz="1400" b="1" dirty="0">
              <a:solidFill>
                <a:srgbClr val="0000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154</a:t>
            </a:fld>
            <a:endParaRPr lang="en-US" altLang="zh-TW" dirty="0">
              <a:solidFill>
                <a:prstClr val="black"/>
              </a:solidFill>
            </a:endParaRPr>
          </a:p>
        </p:txBody>
      </p:sp>
    </p:spTree>
    <p:extLst>
      <p:ext uri="{BB962C8B-B14F-4D97-AF65-F5344CB8AC3E}">
        <p14:creationId xmlns:p14="http://schemas.microsoft.com/office/powerpoint/2010/main" val="312538805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95DB-CA42-E94A-A53A-D76BC0CDF889}"/>
              </a:ext>
            </a:extLst>
          </p:cNvPr>
          <p:cNvSpPr>
            <a:spLocks noGrp="1"/>
          </p:cNvSpPr>
          <p:nvPr>
            <p:ph type="title"/>
          </p:nvPr>
        </p:nvSpPr>
        <p:spPr/>
        <p:txBody>
          <a:bodyPr>
            <a:normAutofit/>
          </a:bodyPr>
          <a:lstStyle/>
          <a:p>
            <a:r>
              <a:rPr lang="en-US" dirty="0"/>
              <a:t>Multi-lingual Multi-Task Learning</a:t>
            </a:r>
          </a:p>
        </p:txBody>
      </p:sp>
      <p:pic>
        <p:nvPicPr>
          <p:cNvPr id="6" name="Content Placeholder 5">
            <a:extLst>
              <a:ext uri="{FF2B5EF4-FFF2-40B4-BE49-F238E27FC236}">
                <a16:creationId xmlns:a16="http://schemas.microsoft.com/office/drawing/2014/main" id="{12557A61-98EA-4246-AA7D-24F263BC66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2062703"/>
            <a:ext cx="8229600" cy="3600963"/>
          </a:xfrm>
        </p:spPr>
      </p:pic>
      <p:sp>
        <p:nvSpPr>
          <p:cNvPr id="4" name="Slide Number Placeholder 3">
            <a:extLst>
              <a:ext uri="{FF2B5EF4-FFF2-40B4-BE49-F238E27FC236}">
                <a16:creationId xmlns:a16="http://schemas.microsoft.com/office/drawing/2014/main" id="{FD6A4DE9-0B60-A74D-A74A-50C1049F1EEA}"/>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155</a:t>
            </a:fld>
            <a:endParaRPr lang="en-US"/>
          </a:p>
        </p:txBody>
      </p:sp>
    </p:spTree>
    <p:extLst>
      <p:ext uri="{BB962C8B-B14F-4D97-AF65-F5344CB8AC3E}">
        <p14:creationId xmlns:p14="http://schemas.microsoft.com/office/powerpoint/2010/main" val="330733090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Extensions (2): Neural Architectures </a:t>
            </a:r>
            <a:endParaRPr lang="en-US" dirty="0"/>
          </a:p>
        </p:txBody>
      </p:sp>
      <p:sp>
        <p:nvSpPr>
          <p:cNvPr id="3" name="Content Placeholder 2"/>
          <p:cNvSpPr>
            <a:spLocks noGrp="1"/>
          </p:cNvSpPr>
          <p:nvPr>
            <p:ph idx="1"/>
          </p:nvPr>
        </p:nvSpPr>
        <p:spPr/>
        <p:txBody>
          <a:bodyPr/>
          <a:lstStyle/>
          <a:p>
            <a:r>
              <a:rPr lang="en-US" dirty="0"/>
              <a:t>The key use of the neural architectures is to induce better entity representations</a:t>
            </a:r>
          </a:p>
          <a:p>
            <a:endParaRPr lang="en-US" dirty="0"/>
          </a:p>
          <a:p>
            <a:r>
              <a:rPr lang="en-US" dirty="0"/>
              <a:t>What data should we use for that? </a:t>
            </a:r>
          </a:p>
          <a:p>
            <a:pPr lvl="1"/>
            <a:endParaRPr lang="en-US" dirty="0">
              <a:solidFill>
                <a:srgbClr val="FF0000"/>
              </a:solidFill>
            </a:endParaRPr>
          </a:p>
          <a:p>
            <a:pPr lvl="1"/>
            <a:r>
              <a:rPr lang="en-US" dirty="0">
                <a:solidFill>
                  <a:srgbClr val="FF0000"/>
                </a:solidFill>
              </a:rPr>
              <a:t>Joint Training on Multiple Languages</a:t>
            </a:r>
          </a:p>
          <a:p>
            <a:pPr lvl="2"/>
            <a:r>
              <a:rPr lang="en-US" dirty="0"/>
              <a:t>Facilitates linking from low resource languages, with little “training” data.</a:t>
            </a:r>
          </a:p>
          <a:p>
            <a:pPr lvl="2"/>
            <a:r>
              <a:rPr lang="en-US" dirty="0"/>
              <a:t>Facilitates “almost” zero-shot EDL, even on the </a:t>
            </a:r>
            <a:r>
              <a:rPr lang="en-US" dirty="0">
                <a:solidFill>
                  <a:srgbClr val="FF0000"/>
                </a:solidFill>
              </a:rPr>
              <a:t>hard cases</a:t>
            </a:r>
          </a:p>
          <a:p>
            <a:pPr lvl="2"/>
            <a:endParaRPr lang="en-US"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383089951"/>
      </p:ext>
    </p:extLst>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Cross-lingual Entity Linking (XEL)</a:t>
            </a: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157</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8" name="TextBox 7"/>
          <p:cNvSpPr txBox="1"/>
          <p:nvPr/>
        </p:nvSpPr>
        <p:spPr>
          <a:xfrm>
            <a:off x="-1255889" y="4445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37" name="Rectangle 36"/>
          <p:cNvSpPr/>
          <p:nvPr/>
        </p:nvSpPr>
        <p:spPr>
          <a:xfrm>
            <a:off x="1339781" y="2094840"/>
            <a:ext cx="86564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sein</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Leadsänger</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a:ln>
                  <a:noFill/>
                </a:ln>
                <a:solidFill>
                  <a:srgbClr val="0000FF"/>
                </a:solidFill>
                <a:effectLst/>
                <a:uLnTx/>
                <a:uFillTx/>
                <a:latin typeface="Calibri"/>
                <a:ea typeface="+mn-ea"/>
                <a:cs typeface="Arial"/>
              </a:rPr>
              <a:t>Nunn</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verließ</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a:ln>
                  <a:noFill/>
                </a:ln>
                <a:solidFill>
                  <a:srgbClr val="0000FF"/>
                </a:solidFill>
                <a:effectLst/>
                <a:uLnTx/>
                <a:uFillTx/>
                <a:latin typeface="Calibri"/>
                <a:ea typeface="+mn-ea"/>
                <a:cs typeface="Arial"/>
              </a:rPr>
              <a:t>Berlin</a:t>
            </a:r>
            <a:r>
              <a:rPr kumimoji="0" lang="en-US" sz="2000" b="0" i="0" u="none" strike="noStrike" kern="1200" cap="none" spc="0" normalizeH="0" baseline="0" noProof="0" dirty="0">
                <a:ln>
                  <a:noFill/>
                </a:ln>
                <a:solidFill>
                  <a:srgbClr val="000000"/>
                </a:solidFill>
                <a:effectLst/>
                <a:uLnTx/>
                <a:uFillTx/>
                <a:latin typeface="Calibri"/>
                <a:ea typeface="+mn-ea"/>
                <a:cs typeface="Arial"/>
              </a:rPr>
              <a:t>, um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für</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a:ln>
                  <a:noFill/>
                </a:ln>
                <a:solidFill>
                  <a:srgbClr val="0000FF"/>
                </a:solidFill>
                <a:effectLst/>
                <a:uLnTx/>
                <a:uFillTx/>
                <a:latin typeface="Calibri"/>
                <a:ea typeface="+mn-ea"/>
                <a:cs typeface="Arial"/>
              </a:rPr>
              <a:t>Star Wars</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vorzuspielen</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p>
        </p:txBody>
      </p:sp>
      <p:sp>
        <p:nvSpPr>
          <p:cNvPr id="38" name="Rectangle 37"/>
          <p:cNvSpPr/>
          <p:nvPr/>
        </p:nvSpPr>
        <p:spPr>
          <a:xfrm>
            <a:off x="2379010" y="2602839"/>
            <a:ext cx="67157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其主唱</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1" i="0" u="none" strike="noStrike" kern="1200" cap="none" spc="0" normalizeH="0" baseline="0" noProof="0" dirty="0">
                <a:ln>
                  <a:noFill/>
                </a:ln>
                <a:solidFill>
                  <a:srgbClr val="0000FF"/>
                </a:solidFill>
                <a:effectLst/>
                <a:uLnTx/>
                <a:uFillTx/>
                <a:latin typeface="Calibri"/>
                <a:ea typeface="+mn-ea"/>
                <a:cs typeface="Arial"/>
              </a:rPr>
              <a:t>纳恩</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离开</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1" i="0" u="none" strike="noStrike" kern="1200" cap="none" spc="0" normalizeH="0" baseline="0" noProof="0" dirty="0">
                <a:ln>
                  <a:noFill/>
                </a:ln>
                <a:solidFill>
                  <a:srgbClr val="0000FF"/>
                </a:solidFill>
                <a:effectLst/>
                <a:uLnTx/>
                <a:uFillTx/>
                <a:latin typeface="Calibri"/>
                <a:ea typeface="+mn-ea"/>
                <a:cs typeface="Arial"/>
              </a:rPr>
              <a:t>柏林</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去参加</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1" i="0" u="none" strike="noStrike" kern="1200" cap="none" spc="0" normalizeH="0" baseline="0" noProof="0" dirty="0">
                <a:ln>
                  <a:noFill/>
                </a:ln>
                <a:solidFill>
                  <a:srgbClr val="0000FF"/>
                </a:solidFill>
                <a:effectLst/>
                <a:uLnTx/>
                <a:uFillTx/>
                <a:latin typeface="Calibri"/>
                <a:ea typeface="+mn-ea"/>
                <a:cs typeface="Arial"/>
              </a:rPr>
              <a:t>星球大战</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的试镜 </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40" name="Rectangle 39"/>
          <p:cNvSpPr/>
          <p:nvPr/>
        </p:nvSpPr>
        <p:spPr>
          <a:xfrm>
            <a:off x="2099359" y="1488062"/>
            <a:ext cx="707457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r-IN" sz="2000" b="0" i="0" u="none" strike="noStrike" kern="1200" cap="none" spc="0" normalizeH="0" baseline="0" noProof="0" dirty="0">
                <a:ln>
                  <a:noFill/>
                </a:ln>
                <a:solidFill>
                  <a:srgbClr val="000000"/>
                </a:solidFill>
                <a:effectLst/>
                <a:uLnTx/>
                <a:uFillTx/>
                <a:latin typeface="Calibri"/>
                <a:ea typeface="+mn-ea"/>
              </a:rPr>
              <a:t>…</a:t>
            </a:r>
            <a:r>
              <a:rPr kumimoji="0" lang="en-US" sz="2000" b="0" i="0" u="none" strike="noStrike" kern="1200" cap="none" spc="0" normalizeH="0" baseline="0" noProof="0" dirty="0">
                <a:ln>
                  <a:noFill/>
                </a:ln>
                <a:solidFill>
                  <a:srgbClr val="000000"/>
                </a:solidFill>
                <a:effectLst/>
                <a:uLnTx/>
                <a:uFillTx/>
                <a:latin typeface="Calibri"/>
                <a:ea typeface="+mn-ea"/>
                <a:cs typeface="Arial"/>
              </a:rPr>
              <a:t> its lead singer </a:t>
            </a:r>
            <a:r>
              <a:rPr kumimoji="0" lang="en-US" sz="2000" b="0" i="0" u="none" strike="noStrike" kern="1200" cap="none" spc="0" normalizeH="0" baseline="0" noProof="0" dirty="0">
                <a:ln>
                  <a:noFill/>
                </a:ln>
                <a:solidFill>
                  <a:srgbClr val="0000FF"/>
                </a:solidFill>
                <a:effectLst/>
                <a:uLnTx/>
                <a:uFillTx/>
                <a:latin typeface="Calibri"/>
                <a:ea typeface="+mn-ea"/>
                <a:cs typeface="Arial"/>
              </a:rPr>
              <a:t>Nunn</a:t>
            </a:r>
            <a:r>
              <a:rPr kumimoji="0" lang="en-US" sz="2000" b="0" i="0" u="none" strike="noStrike" kern="1200" cap="none" spc="0" normalizeH="0" baseline="0" noProof="0" dirty="0">
                <a:ln>
                  <a:noFill/>
                </a:ln>
                <a:solidFill>
                  <a:srgbClr val="000000"/>
                </a:solidFill>
                <a:effectLst/>
                <a:uLnTx/>
                <a:uFillTx/>
                <a:latin typeface="Calibri"/>
                <a:ea typeface="+mn-ea"/>
                <a:cs typeface="Arial"/>
              </a:rPr>
              <a:t> left </a:t>
            </a:r>
            <a:r>
              <a:rPr kumimoji="0" lang="en-US" sz="2000" b="0" i="0" u="none" strike="noStrike" kern="1200" cap="none" spc="0" normalizeH="0" baseline="0" noProof="0" dirty="0">
                <a:ln>
                  <a:noFill/>
                </a:ln>
                <a:solidFill>
                  <a:srgbClr val="0000FF"/>
                </a:solidFill>
                <a:effectLst/>
                <a:uLnTx/>
                <a:uFillTx/>
                <a:latin typeface="Calibri"/>
                <a:ea typeface="+mn-ea"/>
                <a:cs typeface="Arial"/>
              </a:rPr>
              <a:t>Berlin</a:t>
            </a:r>
            <a:r>
              <a:rPr kumimoji="0" lang="en-US" sz="2000" b="0" i="0" u="none" strike="noStrike" kern="1200" cap="none" spc="0" normalizeH="0" baseline="0" noProof="0" dirty="0">
                <a:ln>
                  <a:noFill/>
                </a:ln>
                <a:solidFill>
                  <a:srgbClr val="000000"/>
                </a:solidFill>
                <a:effectLst/>
                <a:uLnTx/>
                <a:uFillTx/>
                <a:latin typeface="Calibri"/>
                <a:ea typeface="+mn-ea"/>
                <a:cs typeface="Arial"/>
              </a:rPr>
              <a:t> to audition for </a:t>
            </a:r>
            <a:r>
              <a:rPr kumimoji="0" lang="en-US" sz="2000" b="0" i="0" u="none" strike="noStrike" kern="1200" cap="none" spc="0" normalizeH="0" baseline="0" noProof="0" dirty="0">
                <a:ln>
                  <a:noFill/>
                </a:ln>
                <a:solidFill>
                  <a:srgbClr val="0000FF"/>
                </a:solidFill>
                <a:effectLst/>
                <a:uLnTx/>
                <a:uFillTx/>
                <a:latin typeface="Calibri"/>
                <a:ea typeface="+mn-ea"/>
                <a:cs typeface="Arial"/>
              </a:rPr>
              <a:t>Star Wars</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mr-IN" sz="2000" b="0" i="0" u="none" strike="noStrike" kern="1200" cap="none" spc="0" normalizeH="0" baseline="0" noProof="0" dirty="0">
                <a:ln>
                  <a:noFill/>
                </a:ln>
                <a:solidFill>
                  <a:srgbClr val="000000"/>
                </a:solidFill>
                <a:effectLst/>
                <a:uLnTx/>
                <a:uFillTx/>
                <a:latin typeface="Calibri"/>
                <a:ea typeface="+mn-ea"/>
              </a:rPr>
              <a:t>…</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pic>
        <p:nvPicPr>
          <p:cNvPr id="41" name="Picture 40" descr="Screen Shot 2017-12-29 at 12.10.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49" y="3652530"/>
            <a:ext cx="3586091" cy="2185169"/>
          </a:xfrm>
          <a:prstGeom prst="rect">
            <a:avLst/>
          </a:prstGeom>
        </p:spPr>
      </p:pic>
      <p:pic>
        <p:nvPicPr>
          <p:cNvPr id="43" name="Picture 42" descr="Screen Shot 2017-12-29 at 12.12.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967" y="3652531"/>
            <a:ext cx="3695946" cy="2185169"/>
          </a:xfrm>
          <a:prstGeom prst="rect">
            <a:avLst/>
          </a:prstGeom>
        </p:spPr>
      </p:pic>
      <p:pic>
        <p:nvPicPr>
          <p:cNvPr id="44" name="Picture 43" descr="Screen Shot 2017-12-29 at 12.13.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4807" y="3723085"/>
            <a:ext cx="3875318" cy="2185169"/>
          </a:xfrm>
          <a:prstGeom prst="rect">
            <a:avLst/>
          </a:prstGeom>
        </p:spPr>
      </p:pic>
      <p:cxnSp>
        <p:nvCxnSpPr>
          <p:cNvPr id="46" name="Straight Connector 45"/>
          <p:cNvCxnSpPr>
            <a:endCxn id="41" idx="0"/>
          </p:cNvCxnSpPr>
          <p:nvPr/>
        </p:nvCxnSpPr>
        <p:spPr>
          <a:xfrm flipH="1">
            <a:off x="2254795" y="1880561"/>
            <a:ext cx="2147872" cy="1771969"/>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1" idx="0"/>
          </p:cNvCxnSpPr>
          <p:nvPr/>
        </p:nvCxnSpPr>
        <p:spPr>
          <a:xfrm flipH="1">
            <a:off x="2254795" y="2487339"/>
            <a:ext cx="1696316" cy="1165191"/>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1" idx="0"/>
          </p:cNvCxnSpPr>
          <p:nvPr/>
        </p:nvCxnSpPr>
        <p:spPr>
          <a:xfrm flipH="1">
            <a:off x="2254795" y="3009450"/>
            <a:ext cx="1696316" cy="643080"/>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3" idx="0"/>
          </p:cNvCxnSpPr>
          <p:nvPr/>
        </p:nvCxnSpPr>
        <p:spPr>
          <a:xfrm>
            <a:off x="5305778" y="3037672"/>
            <a:ext cx="790162" cy="614859"/>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43" idx="0"/>
          </p:cNvCxnSpPr>
          <p:nvPr/>
        </p:nvCxnSpPr>
        <p:spPr>
          <a:xfrm>
            <a:off x="5489222" y="2459117"/>
            <a:ext cx="606718" cy="1193414"/>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0" idx="2"/>
            <a:endCxn id="43" idx="0"/>
          </p:cNvCxnSpPr>
          <p:nvPr/>
        </p:nvCxnSpPr>
        <p:spPr>
          <a:xfrm>
            <a:off x="5636646" y="1888172"/>
            <a:ext cx="459294" cy="1764359"/>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44" idx="0"/>
          </p:cNvCxnSpPr>
          <p:nvPr/>
        </p:nvCxnSpPr>
        <p:spPr>
          <a:xfrm>
            <a:off x="8255000" y="1894672"/>
            <a:ext cx="1877466" cy="1828413"/>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44" idx="0"/>
          </p:cNvCxnSpPr>
          <p:nvPr/>
        </p:nvCxnSpPr>
        <p:spPr>
          <a:xfrm>
            <a:off x="7436556" y="2473228"/>
            <a:ext cx="2695910" cy="1249857"/>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4" idx="0"/>
          </p:cNvCxnSpPr>
          <p:nvPr/>
        </p:nvCxnSpPr>
        <p:spPr>
          <a:xfrm>
            <a:off x="7154333" y="3023561"/>
            <a:ext cx="2978133" cy="699524"/>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376190" y="2600031"/>
            <a:ext cx="67295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其主唱</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纳恩</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离开</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柏林</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去参加</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星球大战</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的试镜 </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3" name="Rectangle 2"/>
          <p:cNvSpPr/>
          <p:nvPr/>
        </p:nvSpPr>
        <p:spPr>
          <a:xfrm>
            <a:off x="457200" y="872635"/>
            <a:ext cx="112849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Given a non-English document, extract named entities and disambiguate into the English Wikipedia (KB)</a:t>
            </a:r>
          </a:p>
        </p:txBody>
      </p:sp>
    </p:spTree>
    <p:extLst>
      <p:ext uri="{BB962C8B-B14F-4D97-AF65-F5344CB8AC3E}">
        <p14:creationId xmlns:p14="http://schemas.microsoft.com/office/powerpoint/2010/main" val="6021693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p:bldP spid="40" grpId="1"/>
      <p:bldP spid="61" grpId="0"/>
      <p:bldP spid="61" grpId="1"/>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9857297" y="4659933"/>
            <a:ext cx="43954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a:ea typeface="+mn-ea"/>
                <a:cs typeface="Arial"/>
              </a:rPr>
              <a:t>+</a:t>
            </a:r>
            <a:endParaRPr kumimoji="0" lang="en-US" sz="1800" b="0" i="0" u="none" strike="noStrike" kern="1200" cap="none" spc="0" normalizeH="0" baseline="0" noProof="0" dirty="0">
              <a:ln>
                <a:noFill/>
              </a:ln>
              <a:solidFill>
                <a:srgbClr val="FF0000"/>
              </a:solidFill>
              <a:effectLst/>
              <a:uLnTx/>
              <a:uFillTx/>
              <a:latin typeface="Calibri"/>
              <a:ea typeface="+mn-ea"/>
              <a:cs typeface="Arial"/>
            </a:endParaRPr>
          </a:p>
        </p:txBody>
      </p:sp>
      <p:sp>
        <p:nvSpPr>
          <p:cNvPr id="2" name="Title 1"/>
          <p:cNvSpPr>
            <a:spLocks noGrp="1"/>
          </p:cNvSpPr>
          <p:nvPr>
            <p:ph type="title"/>
          </p:nvPr>
        </p:nvSpPr>
        <p:spPr/>
        <p:txBody>
          <a:bodyPr/>
          <a:lstStyle/>
          <a:p>
            <a:r>
              <a:rPr lang="en-US" sz="3200" dirty="0"/>
              <a:t>Cross-lingual Entity Linking (XEL)</a:t>
            </a:r>
          </a:p>
        </p:txBody>
      </p:sp>
      <p:sp>
        <p:nvSpPr>
          <p:cNvPr id="3" name="Content Placeholder 2"/>
          <p:cNvSpPr>
            <a:spLocks noGrp="1"/>
          </p:cNvSpPr>
          <p:nvPr>
            <p:ph idx="1"/>
          </p:nvPr>
        </p:nvSpPr>
        <p:spPr>
          <a:xfrm>
            <a:off x="457200" y="1251856"/>
            <a:ext cx="11342916" cy="5224618"/>
          </a:xfrm>
        </p:spPr>
        <p:txBody>
          <a:bodyPr/>
          <a:lstStyle/>
          <a:p>
            <a:pPr marL="457200" indent="-457200">
              <a:buClr>
                <a:srgbClr val="FFCC99">
                  <a:lumMod val="25000"/>
                </a:srgbClr>
              </a:buClr>
              <a:buFont typeface="+mj-lt"/>
              <a:buAutoNum type="arabicPeriod"/>
              <a:defRPr/>
            </a:pPr>
            <a:endParaRPr lang="en-US" sz="2000" dirty="0">
              <a:solidFill>
                <a:srgbClr val="000080"/>
              </a:solidFill>
            </a:endParaRPr>
          </a:p>
          <a:p>
            <a:pPr marL="457200" indent="-457200">
              <a:buClr>
                <a:srgbClr val="FFCC99">
                  <a:lumMod val="25000"/>
                </a:srgbClr>
              </a:buClr>
              <a:buFont typeface="+mj-lt"/>
              <a:buAutoNum type="arabicPeriod"/>
              <a:defRPr/>
            </a:pPr>
            <a:endParaRPr lang="en-US" sz="2000" dirty="0">
              <a:solidFill>
                <a:srgbClr val="000080"/>
              </a:solidFill>
            </a:endParaRPr>
          </a:p>
          <a:p>
            <a:pPr marL="457200" indent="-457200">
              <a:buClr>
                <a:srgbClr val="FFCC99">
                  <a:lumMod val="25000"/>
                </a:srgbClr>
              </a:buClr>
              <a:buFont typeface="+mj-lt"/>
              <a:buAutoNum type="arabicPeriod"/>
              <a:defRPr/>
            </a:pPr>
            <a:endParaRPr lang="en-US" sz="2000" dirty="0">
              <a:solidFill>
                <a:srgbClr val="000080"/>
              </a:solidFill>
            </a:endParaRPr>
          </a:p>
          <a:p>
            <a:pPr marL="457200" indent="-457200">
              <a:buClr>
                <a:srgbClr val="FFCC99">
                  <a:lumMod val="25000"/>
                </a:srgbClr>
              </a:buClr>
              <a:buFont typeface="+mj-lt"/>
              <a:buAutoNum type="arabicPeriod"/>
              <a:defRPr/>
            </a:pPr>
            <a:endParaRPr lang="en-US" sz="2000" dirty="0">
              <a:solidFill>
                <a:srgbClr val="000080"/>
              </a:solidFill>
            </a:endParaRPr>
          </a:p>
          <a:p>
            <a:pPr marL="457200" indent="-457200">
              <a:buClr>
                <a:srgbClr val="FFCC99">
                  <a:lumMod val="25000"/>
                </a:srgbClr>
              </a:buClr>
              <a:buFont typeface="+mj-lt"/>
              <a:buAutoNum type="arabicPeriod"/>
              <a:defRPr/>
            </a:pPr>
            <a:endParaRPr lang="en-US" sz="2000" dirty="0">
              <a:solidFill>
                <a:srgbClr val="000080"/>
              </a:solidFill>
            </a:endParaRPr>
          </a:p>
          <a:p>
            <a:pPr marL="457200" indent="-457200">
              <a:buClr>
                <a:srgbClr val="FFCC99">
                  <a:lumMod val="25000"/>
                </a:srgbClr>
              </a:buClr>
              <a:buFont typeface="+mj-lt"/>
              <a:buAutoNum type="arabicPeriod"/>
              <a:defRPr/>
            </a:pPr>
            <a:endParaRPr lang="en-US" sz="2000" dirty="0">
              <a:solidFill>
                <a:srgbClr val="000080"/>
              </a:solidFill>
            </a:endParaRPr>
          </a:p>
          <a:p>
            <a:pPr marL="457200" indent="-457200">
              <a:buClr>
                <a:srgbClr val="FFCC99">
                  <a:lumMod val="25000"/>
                </a:srgbClr>
              </a:buClr>
              <a:buFont typeface="+mj-lt"/>
              <a:buAutoNum type="arabicPeriod"/>
              <a:defRPr/>
            </a:pPr>
            <a:endParaRPr lang="en-US" sz="2000" dirty="0">
              <a:solidFill>
                <a:srgbClr val="000080"/>
              </a:solidFill>
            </a:endParaRPr>
          </a:p>
          <a:p>
            <a:pPr marL="0" indent="0">
              <a:buClr>
                <a:srgbClr val="FFCC99">
                  <a:lumMod val="25000"/>
                </a:srgbClr>
              </a:buClr>
              <a:buNone/>
              <a:defRPr/>
            </a:pPr>
            <a:r>
              <a:rPr lang="en-US" b="1" dirty="0">
                <a:solidFill>
                  <a:srgbClr val="000080"/>
                </a:solidFill>
              </a:rPr>
              <a:t>Challenges:</a:t>
            </a:r>
          </a:p>
          <a:p>
            <a:pPr>
              <a:buClr>
                <a:srgbClr val="FFCC99">
                  <a:lumMod val="25000"/>
                </a:srgbClr>
              </a:buClr>
              <a:defRPr/>
            </a:pPr>
            <a:r>
              <a:rPr lang="en-US" dirty="0">
                <a:solidFill>
                  <a:srgbClr val="000080"/>
                </a:solidFill>
              </a:rPr>
              <a:t>Identifying name mentions</a:t>
            </a:r>
          </a:p>
          <a:p>
            <a:pPr>
              <a:buClr>
                <a:srgbClr val="FFCC99">
                  <a:lumMod val="25000"/>
                </a:srgbClr>
              </a:buClr>
              <a:defRPr/>
            </a:pPr>
            <a:r>
              <a:rPr lang="en-US" dirty="0">
                <a:solidFill>
                  <a:srgbClr val="000080"/>
                </a:solidFill>
              </a:rPr>
              <a:t>Identifying possible KB candidates</a:t>
            </a:r>
          </a:p>
          <a:p>
            <a:pPr>
              <a:buClr>
                <a:srgbClr val="FFCC99">
                  <a:lumMod val="25000"/>
                </a:srgbClr>
              </a:buClr>
              <a:defRPr/>
            </a:pPr>
            <a:r>
              <a:rPr lang="en-US" dirty="0">
                <a:solidFill>
                  <a:srgbClr val="000080"/>
                </a:solidFill>
              </a:rPr>
              <a:t>Computing similarity across languages</a:t>
            </a:r>
          </a:p>
          <a:p>
            <a:pPr lvl="1">
              <a:buClr>
                <a:srgbClr val="FFCC99">
                  <a:lumMod val="25000"/>
                </a:srgbClr>
              </a:buClr>
              <a:defRPr/>
            </a:pPr>
            <a:r>
              <a:rPr lang="en-US" dirty="0">
                <a:solidFill>
                  <a:srgbClr val="000080"/>
                </a:solidFill>
              </a:rPr>
              <a:t>Depends on Entity Representation + Cross-Lingual Approach</a:t>
            </a:r>
            <a:endParaRPr lang="en-US" sz="2000" dirty="0">
              <a:solidFill>
                <a:srgbClr val="000080"/>
              </a:solidFill>
            </a:endParaRPr>
          </a:p>
          <a:p>
            <a:pPr lvl="1">
              <a:buClr>
                <a:srgbClr val="FFCC99">
                  <a:lumMod val="50000"/>
                </a:srgbClr>
              </a:buClr>
              <a:defRPr/>
            </a:pPr>
            <a:endParaRPr lang="en-US" sz="1800" dirty="0">
              <a:solidFill>
                <a:srgbClr val="000000"/>
              </a:solidFill>
            </a:endParaRPr>
          </a:p>
          <a:p>
            <a:pPr>
              <a:buClr>
                <a:srgbClr val="FFCC99">
                  <a:lumMod val="25000"/>
                </a:srgbClr>
              </a:buClr>
              <a:defRPr/>
            </a:pPr>
            <a:endParaRPr lang="en-US" dirty="0">
              <a:solidFill>
                <a:srgbClr val="000000"/>
              </a:solidFill>
            </a:endParaRPr>
          </a:p>
          <a:p>
            <a:pPr>
              <a:buClr>
                <a:srgbClr val="FFCC99">
                  <a:lumMod val="25000"/>
                </a:srgbClr>
              </a:buClr>
              <a:defRPr/>
            </a:pPr>
            <a:endParaRPr lang="en-US" dirty="0">
              <a:solidFill>
                <a:srgbClr val="000000"/>
              </a:solidFill>
            </a:endParaRPr>
          </a:p>
          <a:p>
            <a:pPr marL="0" indent="0">
              <a:buClr>
                <a:srgbClr val="FFCC99">
                  <a:lumMod val="25000"/>
                </a:srgbClr>
              </a:buClr>
              <a:buNone/>
              <a:defRPr/>
            </a:pPr>
            <a:endParaRPr lang="en-US" dirty="0">
              <a:solidFill>
                <a:srgbClr val="000000"/>
              </a:solidFill>
            </a:endParaRPr>
          </a:p>
          <a:p>
            <a:endParaRPr lang="en-US"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8" name="TextBox 7"/>
          <p:cNvSpPr txBox="1"/>
          <p:nvPr/>
        </p:nvSpPr>
        <p:spPr>
          <a:xfrm>
            <a:off x="-1255889" y="4445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37" name="Rectangle 36"/>
          <p:cNvSpPr/>
          <p:nvPr/>
        </p:nvSpPr>
        <p:spPr>
          <a:xfrm>
            <a:off x="1339781" y="2094840"/>
            <a:ext cx="86564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sein</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Leadsänger</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a:ln>
                  <a:noFill/>
                </a:ln>
                <a:solidFill>
                  <a:srgbClr val="0000FF"/>
                </a:solidFill>
                <a:effectLst/>
                <a:uLnTx/>
                <a:uFillTx/>
                <a:latin typeface="Calibri"/>
                <a:ea typeface="+mn-ea"/>
                <a:cs typeface="Arial"/>
              </a:rPr>
              <a:t>Nunn</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verließ</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a:ln>
                  <a:noFill/>
                </a:ln>
                <a:solidFill>
                  <a:srgbClr val="0000FF"/>
                </a:solidFill>
                <a:effectLst/>
                <a:uLnTx/>
                <a:uFillTx/>
                <a:latin typeface="Calibri"/>
                <a:ea typeface="+mn-ea"/>
                <a:cs typeface="Arial"/>
              </a:rPr>
              <a:t>Berlin</a:t>
            </a:r>
            <a:r>
              <a:rPr kumimoji="0" lang="en-US" sz="2000" b="0" i="0" u="none" strike="noStrike" kern="1200" cap="none" spc="0" normalizeH="0" baseline="0" noProof="0" dirty="0">
                <a:ln>
                  <a:noFill/>
                </a:ln>
                <a:solidFill>
                  <a:srgbClr val="000000"/>
                </a:solidFill>
                <a:effectLst/>
                <a:uLnTx/>
                <a:uFillTx/>
                <a:latin typeface="Calibri"/>
                <a:ea typeface="+mn-ea"/>
                <a:cs typeface="Arial"/>
              </a:rPr>
              <a:t>, um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für</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a:ln>
                  <a:noFill/>
                </a:ln>
                <a:solidFill>
                  <a:srgbClr val="0000FF"/>
                </a:solidFill>
                <a:effectLst/>
                <a:uLnTx/>
                <a:uFillTx/>
                <a:latin typeface="Calibri"/>
                <a:ea typeface="+mn-ea"/>
                <a:cs typeface="Arial"/>
              </a:rPr>
              <a:t>Star Wars</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en-US" sz="2000" b="0" i="0" u="none" strike="noStrike" kern="1200" cap="none" spc="0" normalizeH="0" baseline="0" noProof="0" dirty="0" err="1">
                <a:ln>
                  <a:noFill/>
                </a:ln>
                <a:solidFill>
                  <a:srgbClr val="000000"/>
                </a:solidFill>
                <a:effectLst/>
                <a:uLnTx/>
                <a:uFillTx/>
                <a:latin typeface="Calibri"/>
                <a:ea typeface="+mn-ea"/>
                <a:cs typeface="Arial"/>
              </a:rPr>
              <a:t>vorzuspielen</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p>
        </p:txBody>
      </p:sp>
      <p:sp>
        <p:nvSpPr>
          <p:cNvPr id="38" name="Rectangle 37"/>
          <p:cNvSpPr/>
          <p:nvPr/>
        </p:nvSpPr>
        <p:spPr>
          <a:xfrm>
            <a:off x="2379010" y="2602839"/>
            <a:ext cx="67157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其主唱</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1" i="0" u="none" strike="noStrike" kern="1200" cap="none" spc="0" normalizeH="0" baseline="0" noProof="0" dirty="0">
                <a:ln>
                  <a:noFill/>
                </a:ln>
                <a:solidFill>
                  <a:srgbClr val="0000FF"/>
                </a:solidFill>
                <a:effectLst/>
                <a:uLnTx/>
                <a:uFillTx/>
                <a:latin typeface="Calibri"/>
                <a:ea typeface="+mn-ea"/>
                <a:cs typeface="Arial"/>
              </a:rPr>
              <a:t>纳恩</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离开</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1" i="0" u="none" strike="noStrike" kern="1200" cap="none" spc="0" normalizeH="0" baseline="0" noProof="0" dirty="0">
                <a:ln>
                  <a:noFill/>
                </a:ln>
                <a:solidFill>
                  <a:srgbClr val="0000FF"/>
                </a:solidFill>
                <a:effectLst/>
                <a:uLnTx/>
                <a:uFillTx/>
                <a:latin typeface="Calibri"/>
                <a:ea typeface="+mn-ea"/>
                <a:cs typeface="Arial"/>
              </a:rPr>
              <a:t>柏林</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去参加</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1" i="0" u="none" strike="noStrike" kern="1200" cap="none" spc="0" normalizeH="0" baseline="0" noProof="0" dirty="0">
                <a:ln>
                  <a:noFill/>
                </a:ln>
                <a:solidFill>
                  <a:srgbClr val="0000FF"/>
                </a:solidFill>
                <a:effectLst/>
                <a:uLnTx/>
                <a:uFillTx/>
                <a:latin typeface="Calibri"/>
                <a:ea typeface="+mn-ea"/>
                <a:cs typeface="Arial"/>
              </a:rPr>
              <a:t>星球大战</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的试镜 </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40" name="Rectangle 39"/>
          <p:cNvSpPr/>
          <p:nvPr/>
        </p:nvSpPr>
        <p:spPr>
          <a:xfrm>
            <a:off x="2099359" y="1488062"/>
            <a:ext cx="707457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r-IN" sz="2000" b="0" i="0" u="none" strike="noStrike" kern="1200" cap="none" spc="0" normalizeH="0" baseline="0" noProof="0" dirty="0">
                <a:ln>
                  <a:noFill/>
                </a:ln>
                <a:solidFill>
                  <a:srgbClr val="000000"/>
                </a:solidFill>
                <a:effectLst/>
                <a:uLnTx/>
                <a:uFillTx/>
                <a:latin typeface="Calibri"/>
                <a:ea typeface="+mn-ea"/>
              </a:rPr>
              <a:t>…</a:t>
            </a:r>
            <a:r>
              <a:rPr kumimoji="0" lang="en-US" sz="2000" b="0" i="0" u="none" strike="noStrike" kern="1200" cap="none" spc="0" normalizeH="0" baseline="0" noProof="0" dirty="0">
                <a:ln>
                  <a:noFill/>
                </a:ln>
                <a:solidFill>
                  <a:srgbClr val="000000"/>
                </a:solidFill>
                <a:effectLst/>
                <a:uLnTx/>
                <a:uFillTx/>
                <a:latin typeface="Calibri"/>
                <a:ea typeface="+mn-ea"/>
                <a:cs typeface="Arial"/>
              </a:rPr>
              <a:t> its lead singer </a:t>
            </a:r>
            <a:r>
              <a:rPr kumimoji="0" lang="en-US" sz="2000" b="0" i="0" u="none" strike="noStrike" kern="1200" cap="none" spc="0" normalizeH="0" baseline="0" noProof="0" dirty="0">
                <a:ln>
                  <a:noFill/>
                </a:ln>
                <a:solidFill>
                  <a:srgbClr val="0000FF"/>
                </a:solidFill>
                <a:effectLst/>
                <a:uLnTx/>
                <a:uFillTx/>
                <a:latin typeface="Calibri"/>
                <a:ea typeface="+mn-ea"/>
                <a:cs typeface="Arial"/>
              </a:rPr>
              <a:t>Nunn</a:t>
            </a:r>
            <a:r>
              <a:rPr kumimoji="0" lang="en-US" sz="2000" b="0" i="0" u="none" strike="noStrike" kern="1200" cap="none" spc="0" normalizeH="0" baseline="0" noProof="0" dirty="0">
                <a:ln>
                  <a:noFill/>
                </a:ln>
                <a:solidFill>
                  <a:srgbClr val="000000"/>
                </a:solidFill>
                <a:effectLst/>
                <a:uLnTx/>
                <a:uFillTx/>
                <a:latin typeface="Calibri"/>
                <a:ea typeface="+mn-ea"/>
                <a:cs typeface="Arial"/>
              </a:rPr>
              <a:t> left </a:t>
            </a:r>
            <a:r>
              <a:rPr kumimoji="0" lang="en-US" sz="2000" b="0" i="0" u="none" strike="noStrike" kern="1200" cap="none" spc="0" normalizeH="0" baseline="0" noProof="0" dirty="0">
                <a:ln>
                  <a:noFill/>
                </a:ln>
                <a:solidFill>
                  <a:srgbClr val="0000FF"/>
                </a:solidFill>
                <a:effectLst/>
                <a:uLnTx/>
                <a:uFillTx/>
                <a:latin typeface="Calibri"/>
                <a:ea typeface="+mn-ea"/>
                <a:cs typeface="Arial"/>
              </a:rPr>
              <a:t>Berlin</a:t>
            </a:r>
            <a:r>
              <a:rPr kumimoji="0" lang="en-US" sz="2000" b="0" i="0" u="none" strike="noStrike" kern="1200" cap="none" spc="0" normalizeH="0" baseline="0" noProof="0" dirty="0">
                <a:ln>
                  <a:noFill/>
                </a:ln>
                <a:solidFill>
                  <a:srgbClr val="000000"/>
                </a:solidFill>
                <a:effectLst/>
                <a:uLnTx/>
                <a:uFillTx/>
                <a:latin typeface="Calibri"/>
                <a:ea typeface="+mn-ea"/>
                <a:cs typeface="Arial"/>
              </a:rPr>
              <a:t> to audition for </a:t>
            </a:r>
            <a:r>
              <a:rPr kumimoji="0" lang="en-US" sz="2000" b="0" i="0" u="none" strike="noStrike" kern="1200" cap="none" spc="0" normalizeH="0" baseline="0" noProof="0" dirty="0">
                <a:ln>
                  <a:noFill/>
                </a:ln>
                <a:solidFill>
                  <a:srgbClr val="0000FF"/>
                </a:solidFill>
                <a:effectLst/>
                <a:uLnTx/>
                <a:uFillTx/>
                <a:latin typeface="Calibri"/>
                <a:ea typeface="+mn-ea"/>
                <a:cs typeface="Arial"/>
              </a:rPr>
              <a:t>Star Wars</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r>
              <a:rPr kumimoji="0" lang="mr-IN" sz="2000" b="0" i="0" u="none" strike="noStrike" kern="1200" cap="none" spc="0" normalizeH="0" baseline="0" noProof="0" dirty="0">
                <a:ln>
                  <a:noFill/>
                </a:ln>
                <a:solidFill>
                  <a:srgbClr val="000000"/>
                </a:solidFill>
                <a:effectLst/>
                <a:uLnTx/>
                <a:uFillTx/>
                <a:latin typeface="Calibri"/>
                <a:ea typeface="+mn-ea"/>
              </a:rPr>
              <a:t>…</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cxnSp>
        <p:nvCxnSpPr>
          <p:cNvPr id="46" name="Straight Connector 45"/>
          <p:cNvCxnSpPr>
            <a:endCxn id="41" idx="0"/>
          </p:cNvCxnSpPr>
          <p:nvPr/>
        </p:nvCxnSpPr>
        <p:spPr>
          <a:xfrm flipH="1">
            <a:off x="2254795" y="1880561"/>
            <a:ext cx="2147872" cy="1771969"/>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1" idx="0"/>
          </p:cNvCxnSpPr>
          <p:nvPr/>
        </p:nvCxnSpPr>
        <p:spPr>
          <a:xfrm flipH="1">
            <a:off x="2254795" y="2487339"/>
            <a:ext cx="1696316" cy="1165191"/>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1" idx="0"/>
          </p:cNvCxnSpPr>
          <p:nvPr/>
        </p:nvCxnSpPr>
        <p:spPr>
          <a:xfrm flipH="1">
            <a:off x="2254795" y="3009450"/>
            <a:ext cx="1696316" cy="643080"/>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3" idx="0"/>
          </p:cNvCxnSpPr>
          <p:nvPr/>
        </p:nvCxnSpPr>
        <p:spPr>
          <a:xfrm>
            <a:off x="5305778" y="3037672"/>
            <a:ext cx="790162" cy="614859"/>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43" idx="0"/>
          </p:cNvCxnSpPr>
          <p:nvPr/>
        </p:nvCxnSpPr>
        <p:spPr>
          <a:xfrm>
            <a:off x="5489222" y="2459117"/>
            <a:ext cx="606718" cy="1193414"/>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0" idx="2"/>
            <a:endCxn id="43" idx="0"/>
          </p:cNvCxnSpPr>
          <p:nvPr/>
        </p:nvCxnSpPr>
        <p:spPr>
          <a:xfrm>
            <a:off x="5636646" y="1888172"/>
            <a:ext cx="459294" cy="1764359"/>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44" idx="0"/>
          </p:cNvCxnSpPr>
          <p:nvPr/>
        </p:nvCxnSpPr>
        <p:spPr>
          <a:xfrm>
            <a:off x="8255000" y="1894672"/>
            <a:ext cx="1877466" cy="1828413"/>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44" idx="0"/>
          </p:cNvCxnSpPr>
          <p:nvPr/>
        </p:nvCxnSpPr>
        <p:spPr>
          <a:xfrm>
            <a:off x="7436556" y="2473228"/>
            <a:ext cx="2695910" cy="1249857"/>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4" idx="0"/>
          </p:cNvCxnSpPr>
          <p:nvPr/>
        </p:nvCxnSpPr>
        <p:spPr>
          <a:xfrm>
            <a:off x="7154333" y="3023561"/>
            <a:ext cx="2978133" cy="699524"/>
          </a:xfrm>
          <a:prstGeom prst="line">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376190" y="2600031"/>
            <a:ext cx="67295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其主唱</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纳恩</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离开</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柏林</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去参加</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星球大战</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  </a:t>
            </a:r>
            <a:r>
              <a:rPr kumimoji="0" lang="zh-TW" altLang="en-US" sz="2000" b="0" i="0" u="none" strike="noStrike" kern="1200" cap="none" spc="0" normalizeH="0" baseline="0" noProof="0" dirty="0">
                <a:ln>
                  <a:noFill/>
                </a:ln>
                <a:solidFill>
                  <a:srgbClr val="000000"/>
                </a:solidFill>
                <a:effectLst/>
                <a:uLnTx/>
                <a:uFillTx/>
                <a:latin typeface="Calibri"/>
                <a:ea typeface="+mn-ea"/>
                <a:cs typeface="Arial"/>
              </a:rPr>
              <a:t>的试镜 </a:t>
            </a:r>
            <a:r>
              <a:rPr kumimoji="0" lang="en-US" altLang="zh-TW" sz="2000" b="0" i="0" u="none" strike="noStrike" kern="1200" cap="none" spc="0" normalizeH="0" baseline="0" noProof="0" dirty="0">
                <a:ln>
                  <a:noFill/>
                </a:ln>
                <a:solidFill>
                  <a:srgbClr val="000000"/>
                </a:solidFill>
                <a:effectLst/>
                <a:uLnTx/>
                <a:uFillTx/>
                <a:latin typeface="Calibri"/>
                <a:ea typeface="+mn-ea"/>
                <a:cs typeface="Arial"/>
              </a:rPr>
              <a:t>...</a:t>
            </a:r>
            <a:endParaRPr kumimoji="0" lang="en-US" sz="20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5" name="Rectangular Callout 4"/>
          <p:cNvSpPr/>
          <p:nvPr/>
        </p:nvSpPr>
        <p:spPr>
          <a:xfrm>
            <a:off x="6751320" y="3770782"/>
            <a:ext cx="5303846" cy="1026539"/>
          </a:xfrm>
          <a:prstGeom prst="wedgeRectCallout">
            <a:avLst>
              <a:gd name="adj1" fmla="val -64901"/>
              <a:gd name="adj2" fmla="val 100461"/>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FFCC99">
                  <a:lumMod val="25000"/>
                </a:srgbClr>
              </a:buClr>
              <a:buSzTx/>
              <a:buFontTx/>
              <a:buNone/>
              <a:tabLst/>
              <a:defRPr/>
            </a:pPr>
            <a:r>
              <a:rPr kumimoji="0" lang="en-US" sz="2000" b="0" i="0" u="none" strike="noStrike" kern="1200" cap="none" spc="0" normalizeH="0" baseline="0" noProof="0" dirty="0">
                <a:ln>
                  <a:noFill/>
                </a:ln>
                <a:solidFill>
                  <a:srgbClr val="000080"/>
                </a:solidFill>
                <a:effectLst/>
                <a:uLnTx/>
                <a:uFillTx/>
                <a:latin typeface="Calibri"/>
                <a:ea typeface="+mn-ea"/>
                <a:cs typeface="Arial"/>
              </a:rPr>
              <a:t>We presented earlier models that address these challenges for all </a:t>
            </a:r>
            <a:r>
              <a:rPr kumimoji="0" lang="en-US" sz="2000" b="0" i="0" u="none" strike="noStrike" kern="1200" cap="none" spc="0" normalizeH="0" baseline="0" noProof="0" dirty="0">
                <a:ln>
                  <a:noFill/>
                </a:ln>
                <a:solidFill>
                  <a:srgbClr val="000080"/>
                </a:solidFill>
                <a:effectLst/>
                <a:uLnTx/>
                <a:uFillTx/>
                <a:latin typeface="Calibri"/>
                <a:ea typeface="+mn-ea"/>
                <a:cs typeface="Avenir Book"/>
              </a:rPr>
              <a:t>293</a:t>
            </a:r>
            <a:r>
              <a:rPr kumimoji="0" lang="en-US" sz="2000" b="0" i="0" u="none" strike="noStrike" kern="1200" cap="none" spc="0" normalizeH="0" baseline="0" noProof="0" dirty="0">
                <a:ln>
                  <a:noFill/>
                </a:ln>
                <a:solidFill>
                  <a:srgbClr val="000080"/>
                </a:solidFill>
                <a:effectLst/>
                <a:uLnTx/>
                <a:uFillTx/>
                <a:latin typeface="Calibri"/>
                <a:ea typeface="+mn-ea"/>
                <a:cs typeface="Arial"/>
              </a:rPr>
              <a:t> languages in Wikipedia </a:t>
            </a:r>
            <a:r>
              <a:rPr kumimoji="0" lang="en-US" sz="2000" b="0" i="0" u="none" strike="noStrike" kern="1200" cap="none" spc="0" normalizeH="0" baseline="0" noProof="0" dirty="0">
                <a:ln>
                  <a:noFill/>
                </a:ln>
                <a:solidFill>
                  <a:srgbClr val="400080"/>
                </a:solidFill>
                <a:effectLst/>
                <a:uLnTx/>
                <a:uFillTx/>
                <a:latin typeface="Calibri"/>
                <a:ea typeface="+mn-ea"/>
                <a:cs typeface="Arial"/>
              </a:rPr>
              <a:t>[Tsai et. a. NAACL’16; Ji et al.’17]</a:t>
            </a:r>
          </a:p>
        </p:txBody>
      </p:sp>
      <p:sp>
        <p:nvSpPr>
          <p:cNvPr id="24" name="Rectangular Callout 23"/>
          <p:cNvSpPr/>
          <p:nvPr/>
        </p:nvSpPr>
        <p:spPr>
          <a:xfrm>
            <a:off x="5791201" y="6018520"/>
            <a:ext cx="5245865" cy="619701"/>
          </a:xfrm>
          <a:prstGeom prst="wedgeRectCallout">
            <a:avLst>
              <a:gd name="adj1" fmla="val -116841"/>
              <a:gd name="adj2" fmla="val -49045"/>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FFCC99">
                  <a:lumMod val="25000"/>
                </a:srgbClr>
              </a:buClr>
              <a:buSzTx/>
              <a:buFontTx/>
              <a:buNone/>
              <a:tabLst/>
              <a:defRPr/>
            </a:pPr>
            <a:r>
              <a:rPr kumimoji="0" lang="en-US" sz="2000" b="0" i="0" u="none" strike="noStrike" kern="1200" cap="none" spc="0" normalizeH="0" baseline="0" noProof="0" dirty="0">
                <a:ln>
                  <a:noFill/>
                </a:ln>
                <a:solidFill>
                  <a:srgbClr val="000080"/>
                </a:solidFill>
                <a:effectLst/>
                <a:uLnTx/>
                <a:uFillTx/>
                <a:latin typeface="Calibri"/>
                <a:ea typeface="+mn-ea"/>
                <a:cs typeface="Arial"/>
              </a:rPr>
              <a:t>We presented new ways to represent entities [e.g., Gupta et al. EMNLP’17; Sil at al. </a:t>
            </a:r>
            <a:r>
              <a:rPr lang="en-US" sz="2000" dirty="0">
                <a:solidFill>
                  <a:srgbClr val="000080"/>
                </a:solidFill>
                <a:latin typeface="Calibri"/>
                <a:cs typeface="Arial"/>
              </a:rPr>
              <a:t>AAAI’18</a:t>
            </a:r>
            <a:r>
              <a:rPr kumimoji="0" lang="en-US" sz="2000" b="0" i="0" u="none" strike="noStrike" kern="1200" cap="none" spc="0" normalizeH="0" baseline="0" noProof="0" dirty="0">
                <a:ln>
                  <a:noFill/>
                </a:ln>
                <a:solidFill>
                  <a:srgbClr val="000080"/>
                </a:solidFill>
                <a:effectLst/>
                <a:uLnTx/>
                <a:uFillTx/>
                <a:latin typeface="Calibri"/>
                <a:ea typeface="+mn-ea"/>
                <a:cs typeface="Arial"/>
              </a:rPr>
              <a:t>]</a:t>
            </a:r>
            <a:endParaRPr kumimoji="0" lang="en-US" sz="2000" b="0" i="0" u="none" strike="noStrike" kern="1200" cap="none" spc="0" normalizeH="0" baseline="0" noProof="0" dirty="0">
              <a:ln>
                <a:noFill/>
              </a:ln>
              <a:solidFill>
                <a:srgbClr val="400080"/>
              </a:solidFill>
              <a:effectLst/>
              <a:uLnTx/>
              <a:uFillTx/>
              <a:latin typeface="Calibri"/>
              <a:ea typeface="+mn-ea"/>
              <a:cs typeface="Arial"/>
            </a:endParaRPr>
          </a:p>
        </p:txBody>
      </p:sp>
      <p:sp>
        <p:nvSpPr>
          <p:cNvPr id="26" name="TextBox 25"/>
          <p:cNvSpPr txBox="1"/>
          <p:nvPr/>
        </p:nvSpPr>
        <p:spPr>
          <a:xfrm>
            <a:off x="8004312" y="5195901"/>
            <a:ext cx="4050853" cy="646331"/>
          </a:xfrm>
          <a:prstGeom prst="rect">
            <a:avLst/>
          </a:prstGeom>
          <a:noFill/>
          <a:ln>
            <a:solidFill>
              <a:schemeClr val="accent2"/>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Ideas about multi-lingual representations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a:rPr>
              <a:t>Upadhyay et al. (in submission)</a:t>
            </a:r>
          </a:p>
        </p:txBody>
      </p:sp>
    </p:spTree>
    <p:extLst>
      <p:ext uri="{BB962C8B-B14F-4D97-AF65-F5344CB8AC3E}">
        <p14:creationId xmlns:p14="http://schemas.microsoft.com/office/powerpoint/2010/main" val="134283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24" grpId="0" animBg="1"/>
      <p:bldP spid="26"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Representation</a:t>
            </a:r>
          </a:p>
        </p:txBody>
      </p:sp>
      <p:sp>
        <p:nvSpPr>
          <p:cNvPr id="3" name="Content Placeholder 2"/>
          <p:cNvSpPr>
            <a:spLocks noGrp="1"/>
          </p:cNvSpPr>
          <p:nvPr>
            <p:ph idx="1"/>
          </p:nvPr>
        </p:nvSpPr>
        <p:spPr>
          <a:xfrm>
            <a:off x="609600" y="1251856"/>
            <a:ext cx="10972800" cy="5272065"/>
          </a:xfrm>
        </p:spPr>
        <p:txBody>
          <a:bodyPr/>
          <a:lstStyle/>
          <a:p>
            <a:r>
              <a:rPr lang="en-US" dirty="0"/>
              <a:t>Until 2016-2017, key EDL approaches were “</a:t>
            </a:r>
            <a:r>
              <a:rPr lang="en-US" dirty="0">
                <a:solidFill>
                  <a:srgbClr val="0000FF"/>
                </a:solidFill>
              </a:rPr>
              <a:t>similarity based</a:t>
            </a:r>
            <a:r>
              <a:rPr lang="en-US" dirty="0"/>
              <a:t>”</a:t>
            </a:r>
          </a:p>
          <a:p>
            <a:pPr lvl="1"/>
            <a:r>
              <a:rPr lang="en-US" dirty="0"/>
              <a:t>Entity Representation: tokens from the Wikipedia Page</a:t>
            </a:r>
          </a:p>
          <a:p>
            <a:pPr lvl="1"/>
            <a:r>
              <a:rPr lang="en-US" dirty="0"/>
              <a:t>Linking decision = Similarity between context and description</a:t>
            </a:r>
          </a:p>
          <a:p>
            <a:pPr lvl="1"/>
            <a:r>
              <a:rPr lang="en-US" b="1" dirty="0"/>
              <a:t>Sim</a:t>
            </a:r>
            <a:r>
              <a:rPr lang="en-US" dirty="0"/>
              <a:t>( Wikipedia(mention), Text(mention) )</a:t>
            </a:r>
          </a:p>
          <a:p>
            <a:pPr lvl="1"/>
            <a:endParaRPr lang="en-US" dirty="0"/>
          </a:p>
          <a:p>
            <a:r>
              <a:rPr lang="en-US" dirty="0"/>
              <a:t>The move to “</a:t>
            </a:r>
            <a:r>
              <a:rPr lang="en-US" dirty="0">
                <a:solidFill>
                  <a:srgbClr val="0000FF"/>
                </a:solidFill>
              </a:rPr>
              <a:t>entity based</a:t>
            </a:r>
            <a:r>
              <a:rPr lang="en-US" dirty="0"/>
              <a:t>”: it’s possible to represent additional information about an entity</a:t>
            </a:r>
          </a:p>
          <a:p>
            <a:pPr lvl="1"/>
            <a:r>
              <a:rPr lang="en-US" dirty="0"/>
              <a:t>Context in linked data</a:t>
            </a:r>
          </a:p>
          <a:p>
            <a:pPr lvl="1"/>
            <a:r>
              <a:rPr lang="en-US" dirty="0"/>
              <a:t>Types (possibly fine-grained)</a:t>
            </a:r>
          </a:p>
          <a:p>
            <a:r>
              <a:rPr lang="en-US" dirty="0"/>
              <a:t>Better sentence-level reasoning</a:t>
            </a:r>
          </a:p>
          <a:p>
            <a:r>
              <a:rPr lang="en-US" dirty="0"/>
              <a:t>Context at different granularity</a:t>
            </a:r>
          </a:p>
          <a:p>
            <a:r>
              <a:rPr lang="en-US" dirty="0"/>
              <a:t>Accomplished by </a:t>
            </a:r>
            <a:r>
              <a:rPr lang="en-US" dirty="0">
                <a:solidFill>
                  <a:srgbClr val="0000FF"/>
                </a:solidFill>
              </a:rPr>
              <a:t>acquiring (dense) representations </a:t>
            </a:r>
            <a:r>
              <a:rPr lang="en-US" dirty="0"/>
              <a:t>for entities.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464098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David D. Palmer and David S. Day. A Statistical Profile of the Named Entity Task. ACL 1997.</a:t>
            </a:r>
          </a:p>
          <a:p>
            <a:r>
              <a:rPr lang="en-US" sz="2000" dirty="0"/>
              <a:t>Andrew </a:t>
            </a:r>
            <a:r>
              <a:rPr lang="en-US" sz="2000" dirty="0" err="1"/>
              <a:t>Borthwick</a:t>
            </a:r>
            <a:r>
              <a:rPr lang="en-US" sz="2000" dirty="0"/>
              <a:t>, John Sterling, Eugene Agichtein, and Ralph </a:t>
            </a:r>
            <a:r>
              <a:rPr lang="en-US" sz="2000" dirty="0" err="1"/>
              <a:t>Grishman</a:t>
            </a:r>
            <a:r>
              <a:rPr lang="en-US" sz="2000" dirty="0"/>
              <a:t>. Exploiting Diverse Knowledge Sources via Maximum Entropy in Named Entity Recognition. ACL Workshop on Very Large Corpora 1998.</a:t>
            </a:r>
          </a:p>
          <a:p>
            <a:r>
              <a:rPr lang="en-US" sz="2000" dirty="0"/>
              <a:t>Michael Collins and </a:t>
            </a:r>
            <a:r>
              <a:rPr lang="en-US" sz="2000" dirty="0" err="1"/>
              <a:t>Yoram</a:t>
            </a:r>
            <a:r>
              <a:rPr lang="en-US" sz="2000" dirty="0"/>
              <a:t> Singer. Unsupervised models for named entity classification. EMNLP 1999.</a:t>
            </a:r>
          </a:p>
          <a:p>
            <a:r>
              <a:rPr lang="en-US" sz="2000" dirty="0"/>
              <a:t>Silviu Cucerzan and David </a:t>
            </a:r>
            <a:r>
              <a:rPr lang="en-US" sz="2000" dirty="0" err="1"/>
              <a:t>Yarowsky</a:t>
            </a:r>
            <a:r>
              <a:rPr lang="en-US" sz="2000" dirty="0"/>
              <a:t>. Language independent named entity recognition combining morphological and contextual evidence. EMNLP 1999.</a:t>
            </a:r>
          </a:p>
          <a:p>
            <a:r>
              <a:rPr lang="en-US" sz="2000" dirty="0"/>
              <a:t>Andrei </a:t>
            </a:r>
            <a:r>
              <a:rPr lang="en-US" sz="2000" dirty="0" err="1"/>
              <a:t>Mikheev</a:t>
            </a:r>
            <a:r>
              <a:rPr lang="en-US" sz="2000" dirty="0"/>
              <a:t>, Marc </a:t>
            </a:r>
            <a:r>
              <a:rPr lang="en-US" sz="2000" dirty="0" err="1"/>
              <a:t>Moens</a:t>
            </a:r>
            <a:r>
              <a:rPr lang="en-US" sz="2000" dirty="0"/>
              <a:t> and Claire Grover. Named Entity Recognition without Gazetteers, EACL 1999.</a:t>
            </a:r>
          </a:p>
          <a:p>
            <a:r>
              <a:rPr lang="en-US" sz="2000" dirty="0"/>
              <a:t>Sabine Buchholz and </a:t>
            </a:r>
            <a:r>
              <a:rPr lang="en-US" sz="2000" dirty="0" err="1"/>
              <a:t>Antal</a:t>
            </a:r>
            <a:r>
              <a:rPr lang="en-US" sz="2000" dirty="0"/>
              <a:t> van den Bosch. Integrating Seed Names and n-grams for a Named Entity List and Classifier, LREC 2000.</a:t>
            </a:r>
          </a:p>
          <a:p>
            <a:r>
              <a:rPr lang="en-US" sz="2000" dirty="0"/>
              <a:t>…</a:t>
            </a:r>
          </a:p>
        </p:txBody>
      </p:sp>
      <p:sp>
        <p:nvSpPr>
          <p:cNvPr id="3" name="Title 2"/>
          <p:cNvSpPr>
            <a:spLocks noGrp="1"/>
          </p:cNvSpPr>
          <p:nvPr>
            <p:ph type="title"/>
          </p:nvPr>
        </p:nvSpPr>
        <p:spPr/>
        <p:txBody>
          <a:bodyPr/>
          <a:lstStyle/>
          <a:p>
            <a:r>
              <a:rPr lang="en-US" dirty="0"/>
              <a:t>Early Work on Statistical NER</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16</a:t>
            </a:fld>
            <a:endParaRPr lang="en-US" altLang="zh-TW" dirty="0">
              <a:solidFill>
                <a:prstClr val="black"/>
              </a:solidFill>
            </a:endParaRPr>
          </a:p>
        </p:txBody>
      </p:sp>
    </p:spTree>
    <p:extLst>
      <p:ext uri="{BB962C8B-B14F-4D97-AF65-F5344CB8AC3E}">
        <p14:creationId xmlns:p14="http://schemas.microsoft.com/office/powerpoint/2010/main" val="1364674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2423" y="206829"/>
            <a:ext cx="9998491" cy="533400"/>
          </a:xfrm>
        </p:spPr>
        <p:txBody>
          <a:bodyPr/>
          <a:lstStyle/>
          <a:p>
            <a:r>
              <a:rPr lang="en-US" dirty="0"/>
              <a:t>New Approach to Entity Linking </a:t>
            </a:r>
            <a:r>
              <a:rPr lang="en-US" sz="2800" dirty="0">
                <a:solidFill>
                  <a:srgbClr val="0000FF"/>
                </a:solidFill>
              </a:rPr>
              <a:t>[Gupta et al’17]</a:t>
            </a:r>
            <a:r>
              <a:rPr lang="en-US" dirty="0"/>
              <a:t>	</a:t>
            </a:r>
          </a:p>
        </p:txBody>
      </p:sp>
      <p:sp>
        <p:nvSpPr>
          <p:cNvPr id="10" name="Content Placeholder 9"/>
          <p:cNvSpPr>
            <a:spLocks noGrp="1"/>
          </p:cNvSpPr>
          <p:nvPr>
            <p:ph idx="1"/>
          </p:nvPr>
        </p:nvSpPr>
        <p:spPr/>
        <p:txBody>
          <a:bodyPr/>
          <a:lstStyle/>
          <a:p>
            <a:r>
              <a:rPr lang="en-US" dirty="0"/>
              <a:t>Learn Entity Representations</a:t>
            </a:r>
          </a:p>
          <a:p>
            <a:pPr lvl="1"/>
            <a:r>
              <a:rPr lang="en-US" dirty="0"/>
              <a:t>Semantic Space of entities</a:t>
            </a:r>
          </a:p>
          <a:p>
            <a:pPr lvl="1"/>
            <a:r>
              <a:rPr lang="en-US" dirty="0"/>
              <a:t>Encode information from heterogeneous sources</a:t>
            </a:r>
          </a:p>
          <a:p>
            <a:pPr lvl="2"/>
            <a:r>
              <a:rPr lang="en-US" dirty="0">
                <a:solidFill>
                  <a:srgbClr val="0000FF"/>
                </a:solidFill>
              </a:rPr>
              <a:t>Description </a:t>
            </a:r>
            <a:r>
              <a:rPr lang="en-US" dirty="0"/>
              <a:t>of entity from KB (Wikipedia)</a:t>
            </a:r>
          </a:p>
          <a:p>
            <a:pPr lvl="2"/>
            <a:r>
              <a:rPr lang="en-US" dirty="0">
                <a:solidFill>
                  <a:srgbClr val="0000FF"/>
                </a:solidFill>
              </a:rPr>
              <a:t>Context</a:t>
            </a:r>
            <a:r>
              <a:rPr lang="en-US" dirty="0"/>
              <a:t> in which entity is mentioned (Wikipedia Linked Data)</a:t>
            </a:r>
          </a:p>
          <a:p>
            <a:pPr lvl="2"/>
            <a:r>
              <a:rPr lang="en-US" dirty="0"/>
              <a:t>Fine-Grained </a:t>
            </a:r>
            <a:r>
              <a:rPr lang="en-US" dirty="0">
                <a:solidFill>
                  <a:srgbClr val="0000FF"/>
                </a:solidFill>
              </a:rPr>
              <a:t>Types</a:t>
            </a:r>
            <a:r>
              <a:rPr lang="en-US" dirty="0"/>
              <a:t> (Freebase)</a:t>
            </a:r>
          </a:p>
          <a:p>
            <a:pPr lvl="1"/>
            <a:r>
              <a:rPr lang="en-US" dirty="0"/>
              <a:t>Hence, learn encoders from observed data to new representation space</a:t>
            </a:r>
          </a:p>
          <a:p>
            <a:pPr marL="457200" lvl="1" indent="0">
              <a:buNone/>
            </a:pPr>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930" y="5472986"/>
            <a:ext cx="2133600" cy="373204"/>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406" y="4541052"/>
            <a:ext cx="2679794" cy="7461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531" y="4616855"/>
            <a:ext cx="2411483" cy="541906"/>
          </a:xfrm>
          <a:prstGeom prst="rect">
            <a:avLst/>
          </a:prstGeom>
        </p:spPr>
      </p:pic>
      <p:sp>
        <p:nvSpPr>
          <p:cNvPr id="9" name="TextBox 8"/>
          <p:cNvSpPr txBox="1"/>
          <p:nvPr/>
        </p:nvSpPr>
        <p:spPr>
          <a:xfrm>
            <a:off x="4886275" y="6125424"/>
            <a:ext cx="264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sports_team, organization</a:t>
            </a:r>
          </a:p>
        </p:txBody>
      </p:sp>
      <p:cxnSp>
        <p:nvCxnSpPr>
          <p:cNvPr id="14" name="Straight Arrow Connector 13"/>
          <p:cNvCxnSpPr>
            <a:stCxn id="7" idx="2"/>
            <a:endCxn id="6" idx="1"/>
          </p:cNvCxnSpPr>
          <p:nvPr/>
        </p:nvCxnSpPr>
        <p:spPr>
          <a:xfrm>
            <a:off x="3689304" y="5287224"/>
            <a:ext cx="1453627" cy="3723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6" idx="3"/>
          </p:cNvCxnSpPr>
          <p:nvPr/>
        </p:nvCxnSpPr>
        <p:spPr>
          <a:xfrm flipH="1">
            <a:off x="7276530" y="5158762"/>
            <a:ext cx="1205742" cy="500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0"/>
            <a:endCxn id="6" idx="2"/>
          </p:cNvCxnSpPr>
          <p:nvPr/>
        </p:nvCxnSpPr>
        <p:spPr>
          <a:xfrm flipV="1">
            <a:off x="6209730" y="5846190"/>
            <a:ext cx="1" cy="2792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349406" y="4514722"/>
            <a:ext cx="2679794" cy="746172"/>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3" name="Rectangle 12"/>
          <p:cNvSpPr/>
          <p:nvPr/>
        </p:nvSpPr>
        <p:spPr>
          <a:xfrm>
            <a:off x="7276530" y="4616855"/>
            <a:ext cx="2401247" cy="527499"/>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7" name="Rectangle 16"/>
          <p:cNvSpPr/>
          <p:nvPr/>
        </p:nvSpPr>
        <p:spPr>
          <a:xfrm>
            <a:off x="4820693" y="6178149"/>
            <a:ext cx="2712490" cy="331602"/>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9" name="TextBox 18"/>
          <p:cNvSpPr txBox="1"/>
          <p:nvPr/>
        </p:nvSpPr>
        <p:spPr>
          <a:xfrm>
            <a:off x="3747201" y="3918990"/>
            <a:ext cx="4495800" cy="430887"/>
          </a:xfrm>
          <a:prstGeom prst="rect">
            <a:avLst/>
          </a:prstGeom>
          <a:no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Arial"/>
              </a:rPr>
              <a:t>Today </a:t>
            </a:r>
            <a:r>
              <a:rPr kumimoji="0" lang="en-US" sz="2200" b="1" i="0" u="none" strike="noStrike" kern="1200" cap="none" spc="0" normalizeH="0" baseline="0" noProof="0" dirty="0">
                <a:ln>
                  <a:noFill/>
                </a:ln>
                <a:solidFill>
                  <a:srgbClr val="000000"/>
                </a:solidFill>
                <a:effectLst/>
                <a:uLnTx/>
                <a:uFillTx/>
                <a:latin typeface="Calibri"/>
                <a:ea typeface="+mn-ea"/>
                <a:cs typeface="Arial"/>
              </a:rPr>
              <a:t>India</a:t>
            </a:r>
            <a:r>
              <a:rPr kumimoji="0" lang="en-US" sz="2200" b="0" i="0" u="none" strike="noStrike" kern="1200" cap="none" spc="0" normalizeH="0" baseline="0" noProof="0" dirty="0">
                <a:ln>
                  <a:noFill/>
                </a:ln>
                <a:solidFill>
                  <a:srgbClr val="000000"/>
                </a:solidFill>
                <a:effectLst/>
                <a:uLnTx/>
                <a:uFillTx/>
                <a:latin typeface="Calibri"/>
                <a:ea typeface="+mn-ea"/>
                <a:cs typeface="Arial"/>
              </a:rPr>
              <a:t> plays a match in </a:t>
            </a:r>
            <a:r>
              <a:rPr kumimoji="0" lang="en-US" sz="2200" b="1" i="0" u="none" strike="noStrike" kern="1200" cap="none" spc="0" normalizeH="0" baseline="0" noProof="0" dirty="0">
                <a:ln>
                  <a:noFill/>
                </a:ln>
                <a:solidFill>
                  <a:srgbClr val="000000"/>
                </a:solidFill>
                <a:effectLst/>
                <a:uLnTx/>
                <a:uFillTx/>
                <a:latin typeface="Calibri"/>
                <a:ea typeface="+mn-ea"/>
                <a:cs typeface="Arial"/>
              </a:rPr>
              <a:t>England</a:t>
            </a:r>
            <a:r>
              <a:rPr kumimoji="0" lang="en-US" sz="2200" b="0" i="0" u="none" strike="noStrike" kern="1200" cap="none" spc="0" normalizeH="0" baseline="0" noProof="0" dirty="0">
                <a:ln>
                  <a:noFill/>
                </a:ln>
                <a:solidFill>
                  <a:srgbClr val="000000"/>
                </a:solidFill>
                <a:effectLst/>
                <a:uLnTx/>
                <a:uFillTx/>
                <a:latin typeface="Calibri"/>
                <a:ea typeface="+mn-ea"/>
                <a:cs typeface="Arial"/>
              </a:rPr>
              <a:t>.</a:t>
            </a:r>
          </a:p>
        </p:txBody>
      </p:sp>
      <p:sp>
        <p:nvSpPr>
          <p:cNvPr id="11" name="Slide Number Placeholder 10"/>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56200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3" grpId="0" animBg="1"/>
      <p:bldP spid="1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Current Approaches for XEL</a:t>
            </a:r>
            <a:endParaRPr lang="en-US" sz="2800" dirty="0">
              <a:solidFill>
                <a:srgbClr val="0000FF"/>
              </a:solidFill>
            </a:endParaRPr>
          </a:p>
        </p:txBody>
      </p:sp>
      <p:sp>
        <p:nvSpPr>
          <p:cNvPr id="3" name="Content Placeholder 2"/>
          <p:cNvSpPr>
            <a:spLocks noGrp="1"/>
          </p:cNvSpPr>
          <p:nvPr>
            <p:ph idx="1"/>
          </p:nvPr>
        </p:nvSpPr>
        <p:spPr/>
        <p:txBody>
          <a:bodyPr/>
          <a:lstStyle/>
          <a:p>
            <a:r>
              <a:rPr lang="en-US" dirty="0"/>
              <a:t>Separate models for each language (Monolingual Supervision).</a:t>
            </a:r>
          </a:p>
          <a:p>
            <a:r>
              <a:rPr lang="en-US" dirty="0"/>
              <a:t>Use target language Wikipedia to derive supervision.</a:t>
            </a:r>
          </a:p>
          <a:p>
            <a:pPr lvl="1"/>
            <a:r>
              <a:rPr lang="en-US" dirty="0">
                <a:solidFill>
                  <a:srgbClr val="FF0000"/>
                </a:solidFill>
                <a:latin typeface="Helvetica "/>
                <a:cs typeface="Helvetica "/>
              </a:rPr>
              <a:t>Suffers when target language Wikipedia is small.</a:t>
            </a:r>
          </a:p>
          <a:p>
            <a:pPr lvl="1"/>
            <a:r>
              <a:rPr lang="en-US" dirty="0">
                <a:solidFill>
                  <a:srgbClr val="FF0000"/>
                </a:solidFill>
                <a:latin typeface="Helvetica "/>
                <a:cs typeface="Helvetica "/>
              </a:rPr>
              <a:t>Quality and length of Wikipedia articles varies </a:t>
            </a:r>
            <a:br>
              <a:rPr lang="en-US" dirty="0">
                <a:solidFill>
                  <a:srgbClr val="FF0000"/>
                </a:solidFill>
                <a:latin typeface="Helvetica "/>
                <a:cs typeface="Helvetica "/>
              </a:rPr>
            </a:br>
            <a:r>
              <a:rPr lang="en-US" dirty="0">
                <a:solidFill>
                  <a:srgbClr val="FF0000"/>
                </a:solidFill>
                <a:latin typeface="Helvetica "/>
                <a:cs typeface="Helvetica "/>
              </a:rPr>
              <a:t>with language (</a:t>
            </a:r>
            <a:r>
              <a:rPr lang="en-US" dirty="0" err="1">
                <a:solidFill>
                  <a:srgbClr val="FF0000"/>
                </a:solidFill>
                <a:latin typeface="Helvetica "/>
                <a:cs typeface="Helvetica "/>
              </a:rPr>
              <a:t>Lewoniewski</a:t>
            </a:r>
            <a:r>
              <a:rPr lang="en-US" dirty="0">
                <a:solidFill>
                  <a:srgbClr val="FF0000"/>
                </a:solidFill>
                <a:latin typeface="Helvetica "/>
                <a:cs typeface="Helvetica "/>
              </a:rPr>
              <a:t> et al., 2017).</a:t>
            </a:r>
          </a:p>
          <a:p>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5" name="Content Placeholder 4"/>
          <p:cNvGraphicFramePr>
            <a:graphicFrameLocks/>
          </p:cNvGraphicFramePr>
          <p:nvPr>
            <p:extLst/>
          </p:nvPr>
        </p:nvGraphicFramePr>
        <p:xfrm>
          <a:off x="7994923" y="1478313"/>
          <a:ext cx="3443112" cy="64008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b="1" dirty="0">
                          <a:solidFill>
                            <a:schemeClr val="tx1"/>
                          </a:solidFill>
                        </a:rPr>
                        <a:t>Lang.</a:t>
                      </a:r>
                    </a:p>
                  </a:txBody>
                  <a:tcPr>
                    <a:lnB w="12700" cap="flat" cmpd="sng" algn="ctr">
                      <a:solidFill>
                        <a:scrgbClr r="0" g="0" b="0"/>
                      </a:solidFill>
                      <a:prstDash val="solid"/>
                      <a:round/>
                      <a:headEnd type="none" w="med" len="med"/>
                      <a:tailEnd type="none" w="med" len="med"/>
                    </a:lnB>
                  </a:tcPr>
                </a:tc>
                <a:tc>
                  <a:txBody>
                    <a:bodyPr/>
                    <a:lstStyle/>
                    <a:p>
                      <a:pPr algn="ctr"/>
                      <a:r>
                        <a:rPr lang="en-US" b="1" dirty="0">
                          <a:solidFill>
                            <a:schemeClr val="tx1"/>
                          </a:solidFill>
                        </a:rPr>
                        <a:t>Size Relative to Eng. Wikipedia (%)</a:t>
                      </a:r>
                    </a:p>
                  </a:txBody>
                  <a:tcPr marL="0" marR="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Content Placeholder 4"/>
          <p:cNvGraphicFramePr>
            <a:graphicFrameLocks/>
          </p:cNvGraphicFramePr>
          <p:nvPr>
            <p:extLst/>
          </p:nvPr>
        </p:nvGraphicFramePr>
        <p:xfrm>
          <a:off x="8034434" y="2152825"/>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German</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43.7%</a:t>
                      </a:r>
                    </a:p>
                  </a:txBody>
                  <a:tcPr marL="0" marR="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7" name="Content Placeholder 4"/>
          <p:cNvGraphicFramePr>
            <a:graphicFrameLocks/>
          </p:cNvGraphicFramePr>
          <p:nvPr>
            <p:extLst/>
          </p:nvPr>
        </p:nvGraphicFramePr>
        <p:xfrm>
          <a:off x="8031613" y="2559223"/>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Spanish</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26.7%</a:t>
                      </a:r>
                    </a:p>
                  </a:txBody>
                  <a:tcPr marL="0" marR="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Content Placeholder 4"/>
          <p:cNvGraphicFramePr>
            <a:graphicFrameLocks/>
          </p:cNvGraphicFramePr>
          <p:nvPr>
            <p:extLst/>
          </p:nvPr>
        </p:nvGraphicFramePr>
        <p:xfrm>
          <a:off x="8028792" y="2895066"/>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French</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31.3%</a:t>
                      </a:r>
                    </a:p>
                  </a:txBody>
                  <a:tcPr marL="0" marR="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9" name="Content Placeholder 4"/>
          <p:cNvGraphicFramePr>
            <a:graphicFrameLocks/>
          </p:cNvGraphicFramePr>
          <p:nvPr>
            <p:extLst/>
          </p:nvPr>
        </p:nvGraphicFramePr>
        <p:xfrm>
          <a:off x="8040082" y="3259131"/>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Italian</a:t>
                      </a:r>
                    </a:p>
                  </a:txBody>
                  <a:tcPr>
                    <a:lnB w="12700" cap="flat" cmpd="sng" algn="ctr">
                      <a:solidFill>
                        <a:scrgbClr r="0" g="0" b="0"/>
                      </a:solidFill>
                      <a:prstDash val="solid"/>
                      <a:round/>
                      <a:headEnd type="none" w="med" len="med"/>
                      <a:tailEnd type="none" w="med" len="med"/>
                    </a:lnB>
                  </a:tcPr>
                </a:tc>
                <a:tc>
                  <a:txBody>
                    <a:bodyPr/>
                    <a:lstStyle/>
                    <a:p>
                      <a:pPr algn="ctr"/>
                      <a:r>
                        <a:rPr lang="en-US" dirty="0"/>
                        <a:t>22.2%</a:t>
                      </a:r>
                    </a:p>
                  </a:txBody>
                  <a:tcPr marL="0" marR="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0" name="Content Placeholder 4"/>
          <p:cNvGraphicFramePr>
            <a:graphicFrameLocks/>
          </p:cNvGraphicFramePr>
          <p:nvPr>
            <p:extLst/>
          </p:nvPr>
        </p:nvGraphicFramePr>
        <p:xfrm>
          <a:off x="8037261" y="3679640"/>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Chinese</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11.4%</a:t>
                      </a:r>
                    </a:p>
                  </a:txBody>
                  <a:tcPr marL="0" marR="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1" name="Content Placeholder 4"/>
          <p:cNvGraphicFramePr>
            <a:graphicFrameLocks/>
          </p:cNvGraphicFramePr>
          <p:nvPr>
            <p:extLst/>
          </p:nvPr>
        </p:nvGraphicFramePr>
        <p:xfrm>
          <a:off x="8034440" y="4057816"/>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Arabic</a:t>
                      </a:r>
                    </a:p>
                  </a:txBody>
                  <a:tcPr>
                    <a:lnB w="12700" cap="flat" cmpd="sng" algn="ctr">
                      <a:solidFill>
                        <a:scrgbClr r="0" g="0" b="0"/>
                      </a:solidFill>
                      <a:prstDash val="solid"/>
                      <a:round/>
                      <a:headEnd type="none" w="med" len="med"/>
                      <a:tailEnd type="none" w="med" len="med"/>
                    </a:lnB>
                  </a:tcPr>
                </a:tc>
                <a:tc>
                  <a:txBody>
                    <a:bodyPr/>
                    <a:lstStyle/>
                    <a:p>
                      <a:pPr algn="ctr"/>
                      <a:r>
                        <a:rPr lang="en-US" dirty="0"/>
                        <a:t>6.0%</a:t>
                      </a:r>
                    </a:p>
                  </a:txBody>
                  <a:tcPr marL="0" marR="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2" name="Content Placeholder 4"/>
          <p:cNvGraphicFramePr>
            <a:graphicFrameLocks/>
          </p:cNvGraphicFramePr>
          <p:nvPr>
            <p:extLst/>
          </p:nvPr>
        </p:nvGraphicFramePr>
        <p:xfrm>
          <a:off x="8031619" y="4379548"/>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Turkish</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3.5%</a:t>
                      </a:r>
                    </a:p>
                  </a:txBody>
                  <a:tcPr marL="0" marR="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Content Placeholder 4"/>
          <p:cNvGraphicFramePr>
            <a:graphicFrameLocks/>
          </p:cNvGraphicFramePr>
          <p:nvPr>
            <p:extLst/>
          </p:nvPr>
        </p:nvGraphicFramePr>
        <p:xfrm>
          <a:off x="8028798" y="4729502"/>
          <a:ext cx="3443112" cy="370840"/>
        </p:xfrm>
        <a:graphic>
          <a:graphicData uri="http://schemas.openxmlformats.org/drawingml/2006/table">
            <a:tbl>
              <a:tblPr firstRow="1" bandRow="1">
                <a:tableStyleId>{2D5ABB26-0587-4C30-8999-92F81FD0307C}</a:tableStyleId>
              </a:tblPr>
              <a:tblGrid>
                <a:gridCol w="1072446">
                  <a:extLst>
                    <a:ext uri="{9D8B030D-6E8A-4147-A177-3AD203B41FA5}">
                      <a16:colId xmlns:a16="http://schemas.microsoft.com/office/drawing/2014/main" val="20000"/>
                    </a:ext>
                  </a:extLst>
                </a:gridCol>
                <a:gridCol w="2370666">
                  <a:extLst>
                    <a:ext uri="{9D8B030D-6E8A-4147-A177-3AD203B41FA5}">
                      <a16:colId xmlns:a16="http://schemas.microsoft.com/office/drawing/2014/main" val="20001"/>
                    </a:ext>
                  </a:extLst>
                </a:gridCol>
              </a:tblGrid>
              <a:tr h="370840">
                <a:tc>
                  <a:txBody>
                    <a:bodyPr/>
                    <a:lstStyle/>
                    <a:p>
                      <a:pPr algn="ctr"/>
                      <a:r>
                        <a:rPr lang="en-US" dirty="0"/>
                        <a:t>Tamil</a:t>
                      </a:r>
                    </a:p>
                  </a:txBody>
                  <a:tcPr>
                    <a:lnB w="12700" cap="flat" cmpd="sng" algn="ctr">
                      <a:solidFill>
                        <a:scrgbClr r="0" g="0" b="0"/>
                      </a:solidFill>
                      <a:prstDash val="solid"/>
                      <a:round/>
                      <a:headEnd type="none" w="med" len="med"/>
                      <a:tailEnd type="none" w="med" len="med"/>
                    </a:lnB>
                  </a:tcPr>
                </a:tc>
                <a:tc>
                  <a:txBody>
                    <a:bodyPr/>
                    <a:lstStyle/>
                    <a:p>
                      <a:pPr algn="ctr"/>
                      <a:r>
                        <a:rPr lang="en-US" dirty="0"/>
                        <a:t>0.9%</a:t>
                      </a:r>
                    </a:p>
                  </a:txBody>
                  <a:tcPr marL="0" marR="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Picture 14" descr="Screen Shot 2018-01-02 at 11.20.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203" y="3781099"/>
            <a:ext cx="4353114" cy="2644055"/>
          </a:xfrm>
          <a:prstGeom prst="rect">
            <a:avLst/>
          </a:prstGeom>
        </p:spPr>
      </p:pic>
    </p:spTree>
    <p:extLst>
      <p:ext uri="{BB962C8B-B14F-4D97-AF65-F5344CB8AC3E}">
        <p14:creationId xmlns:p14="http://schemas.microsoft.com/office/powerpoint/2010/main" val="1292498847"/>
      </p:ext>
    </p:extLst>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785937" y="2385219"/>
            <a:ext cx="8620125" cy="2219325"/>
          </a:xfrm>
          <a:prstGeom prst="rect">
            <a:avLst/>
          </a:prstGeom>
        </p:spPr>
      </p:pic>
      <p:sp>
        <p:nvSpPr>
          <p:cNvPr id="2" name="Title 1"/>
          <p:cNvSpPr>
            <a:spLocks noGrp="1"/>
          </p:cNvSpPr>
          <p:nvPr>
            <p:ph type="title"/>
          </p:nvPr>
        </p:nvSpPr>
        <p:spPr/>
        <p:txBody>
          <a:bodyPr/>
          <a:lstStyle/>
          <a:p>
            <a:r>
              <a:rPr lang="en-US" dirty="0"/>
              <a:t>Why Do we Want Cross-Lingual Training?</a:t>
            </a: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Content Placeholder 2"/>
          <p:cNvSpPr txBox="1">
            <a:spLocks/>
          </p:cNvSpPr>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rPr>
              <a:t>The Entity “Liverpool” has 9 contexts in Tamil; 5300 in English</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rPr>
              <a:t>If we could learn a representation for it from multiple languages…</a:t>
            </a:r>
            <a:endParaRPr kumimoji="0" lang="en-US" sz="2400" b="0" i="0" u="none" strike="noStrike" kern="0" cap="none" spc="0" normalizeH="0" baseline="0" noProof="0" dirty="0">
              <a:ln>
                <a:noFill/>
              </a:ln>
              <a:solidFill>
                <a:srgbClr val="FF0000"/>
              </a:solidFill>
              <a:effectLst/>
              <a:uLnTx/>
              <a:uFillTx/>
              <a:latin typeface="Helvetica "/>
              <a:cs typeface="Helvetica "/>
            </a:endParaRPr>
          </a:p>
        </p:txBody>
      </p:sp>
    </p:spTree>
    <p:extLst>
      <p:ext uri="{BB962C8B-B14F-4D97-AF65-F5344CB8AC3E}">
        <p14:creationId xmlns:p14="http://schemas.microsoft.com/office/powerpoint/2010/main" val="13985983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Using Multilingual Supervision for XEL</a:t>
            </a:r>
          </a:p>
        </p:txBody>
      </p:sp>
      <p:sp>
        <p:nvSpPr>
          <p:cNvPr id="3" name="Content Placeholder 2"/>
          <p:cNvSpPr>
            <a:spLocks noGrp="1"/>
          </p:cNvSpPr>
          <p:nvPr>
            <p:ph idx="1"/>
          </p:nvPr>
        </p:nvSpPr>
        <p:spPr>
          <a:xfrm>
            <a:off x="609600" y="1816296"/>
            <a:ext cx="10972800" cy="4484915"/>
          </a:xfrm>
        </p:spPr>
        <p:txBody>
          <a:bodyPr/>
          <a:lstStyle/>
          <a:p>
            <a:endParaRPr lang="en-US" dirty="0"/>
          </a:p>
          <a:p>
            <a:endParaRPr lang="en-US" dirty="0"/>
          </a:p>
          <a:p>
            <a:endParaRPr lang="en-US" dirty="0"/>
          </a:p>
          <a:p>
            <a:endParaRPr lang="en-US" dirty="0"/>
          </a:p>
          <a:p>
            <a:pPr marL="0" indent="0">
              <a:buNone/>
            </a:pPr>
            <a:endParaRPr lang="en-US" sz="1600" dirty="0"/>
          </a:p>
          <a:p>
            <a:r>
              <a:rPr lang="en-US" dirty="0"/>
              <a:t>Advantage</a:t>
            </a:r>
          </a:p>
          <a:p>
            <a:pPr lvl="1"/>
            <a:r>
              <a:rPr lang="en-US" dirty="0"/>
              <a:t>Multilingual representation space allows parameter sharing between languages.</a:t>
            </a:r>
          </a:p>
          <a:p>
            <a:pPr lvl="1"/>
            <a:r>
              <a:rPr lang="en-US" dirty="0"/>
              <a:t>Allows to use supervision available in high resource languages to help for languages with little (or no) available supervision.</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163</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Rounded Rectangle 4"/>
          <p:cNvSpPr/>
          <p:nvPr/>
        </p:nvSpPr>
        <p:spPr>
          <a:xfrm>
            <a:off x="3950264" y="1000442"/>
            <a:ext cx="2936804" cy="607199"/>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a:rPr>
              <a:t>Unified XEL Model</a:t>
            </a:r>
          </a:p>
        </p:txBody>
      </p:sp>
      <p:sp>
        <p:nvSpPr>
          <p:cNvPr id="7" name="Rounded Rectangle 6"/>
          <p:cNvSpPr/>
          <p:nvPr/>
        </p:nvSpPr>
        <p:spPr>
          <a:xfrm>
            <a:off x="3308291" y="2082140"/>
            <a:ext cx="4299774" cy="414725"/>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Multilingual context representation space</a:t>
            </a:r>
          </a:p>
        </p:txBody>
      </p:sp>
      <p:sp>
        <p:nvSpPr>
          <p:cNvPr id="8" name="TextBox 7"/>
          <p:cNvSpPr txBox="1"/>
          <p:nvPr/>
        </p:nvSpPr>
        <p:spPr>
          <a:xfrm>
            <a:off x="3316111" y="2934383"/>
            <a:ext cx="94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English</a:t>
            </a:r>
          </a:p>
        </p:txBody>
      </p:sp>
      <p:sp>
        <p:nvSpPr>
          <p:cNvPr id="9" name="TextBox 8"/>
          <p:cNvSpPr txBox="1"/>
          <p:nvPr/>
        </p:nvSpPr>
        <p:spPr>
          <a:xfrm>
            <a:off x="4498622" y="2931560"/>
            <a:ext cx="1018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German</a:t>
            </a:r>
          </a:p>
        </p:txBody>
      </p:sp>
      <p:sp>
        <p:nvSpPr>
          <p:cNvPr id="10" name="TextBox 9"/>
          <p:cNvSpPr txBox="1"/>
          <p:nvPr/>
        </p:nvSpPr>
        <p:spPr>
          <a:xfrm>
            <a:off x="5779911" y="2928737"/>
            <a:ext cx="7233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Tamil</a:t>
            </a:r>
          </a:p>
        </p:txBody>
      </p:sp>
      <p:sp>
        <p:nvSpPr>
          <p:cNvPr id="11" name="TextBox 10"/>
          <p:cNvSpPr txBox="1"/>
          <p:nvPr/>
        </p:nvSpPr>
        <p:spPr>
          <a:xfrm>
            <a:off x="7004755" y="2940026"/>
            <a:ext cx="915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Urdu</a:t>
            </a:r>
            <a:r>
              <a:rPr kumimoji="0" lang="mr-IN" sz="1800" b="0" i="0" u="none" strike="noStrike" kern="1200" cap="none" spc="0" normalizeH="0" baseline="0" noProof="0" dirty="0">
                <a:ln>
                  <a:noFill/>
                </a:ln>
                <a:solidFill>
                  <a:srgbClr val="000000"/>
                </a:solidFill>
                <a:effectLst/>
                <a:uLnTx/>
                <a:uFillTx/>
                <a:latin typeface="Calibri"/>
                <a:ea typeface="+mn-ea"/>
              </a:rPr>
              <a:t>…</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cxnSp>
        <p:nvCxnSpPr>
          <p:cNvPr id="13" name="Straight Arrow Connector 12"/>
          <p:cNvCxnSpPr>
            <a:stCxn id="8" idx="0"/>
          </p:cNvCxnSpPr>
          <p:nvPr/>
        </p:nvCxnSpPr>
        <p:spPr>
          <a:xfrm flipV="1">
            <a:off x="3786985" y="2623939"/>
            <a:ext cx="361682" cy="31044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0"/>
          </p:cNvCxnSpPr>
          <p:nvPr/>
        </p:nvCxnSpPr>
        <p:spPr>
          <a:xfrm flipV="1">
            <a:off x="5007874" y="2581606"/>
            <a:ext cx="1570" cy="34995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0"/>
          </p:cNvCxnSpPr>
          <p:nvPr/>
        </p:nvCxnSpPr>
        <p:spPr>
          <a:xfrm flipH="1" flipV="1">
            <a:off x="6025446" y="2609829"/>
            <a:ext cx="116121" cy="31890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0"/>
          </p:cNvCxnSpPr>
          <p:nvPr/>
        </p:nvCxnSpPr>
        <p:spPr>
          <a:xfrm flipH="1" flipV="1">
            <a:off x="6731002" y="2623940"/>
            <a:ext cx="731665" cy="3160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3"/>
          </p:cNvCxnSpPr>
          <p:nvPr/>
        </p:nvCxnSpPr>
        <p:spPr>
          <a:xfrm flipV="1">
            <a:off x="6887068" y="1296986"/>
            <a:ext cx="761154" cy="705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79267" y="1371597"/>
            <a:ext cx="20964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Linked Documents</a:t>
            </a:r>
          </a:p>
        </p:txBody>
      </p:sp>
      <p:sp>
        <p:nvSpPr>
          <p:cNvPr id="18" name="TextBox 17"/>
          <p:cNvSpPr txBox="1"/>
          <p:nvPr/>
        </p:nvSpPr>
        <p:spPr>
          <a:xfrm>
            <a:off x="638349" y="1718047"/>
            <a:ext cx="2237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Entity Level Metadata</a:t>
            </a:r>
          </a:p>
        </p:txBody>
      </p:sp>
      <p:cxnSp>
        <p:nvCxnSpPr>
          <p:cNvPr id="19" name="Straight Arrow Connector 18"/>
          <p:cNvCxnSpPr>
            <a:stCxn id="18" idx="3"/>
          </p:cNvCxnSpPr>
          <p:nvPr/>
        </p:nvCxnSpPr>
        <p:spPr>
          <a:xfrm>
            <a:off x="2875598" y="1902713"/>
            <a:ext cx="133722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212826" y="1634879"/>
            <a:ext cx="2427113" cy="414725"/>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Shared Feature Space</a:t>
            </a:r>
          </a:p>
        </p:txBody>
      </p:sp>
    </p:spTree>
    <p:extLst>
      <p:ext uri="{BB962C8B-B14F-4D97-AF65-F5344CB8AC3E}">
        <p14:creationId xmlns:p14="http://schemas.microsoft.com/office/powerpoint/2010/main" val="11238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Approach to Entity Linking </a:t>
            </a:r>
            <a:r>
              <a:rPr lang="en-US" sz="2800" dirty="0">
                <a:solidFill>
                  <a:srgbClr val="0000FF"/>
                </a:solidFill>
              </a:rPr>
              <a:t>[Gupta et al’17] </a:t>
            </a:r>
            <a:r>
              <a:rPr lang="en-US" dirty="0"/>
              <a:t>	</a:t>
            </a:r>
          </a:p>
        </p:txBody>
      </p:sp>
      <p:sp>
        <p:nvSpPr>
          <p:cNvPr id="3" name="Content Placeholder 2"/>
          <p:cNvSpPr>
            <a:spLocks noGrp="1"/>
          </p:cNvSpPr>
          <p:nvPr>
            <p:ph idx="1"/>
          </p:nvPr>
        </p:nvSpPr>
        <p:spPr/>
        <p:txBody>
          <a:bodyPr/>
          <a:lstStyle/>
          <a:p>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167" r="3333"/>
          <a:stretch/>
        </p:blipFill>
        <p:spPr>
          <a:xfrm>
            <a:off x="1524001" y="1541396"/>
            <a:ext cx="9128555" cy="3716404"/>
          </a:xfrm>
          <a:prstGeom prst="rect">
            <a:avLst/>
          </a:prstGeom>
        </p:spPr>
      </p:pic>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149106282"/>
      </p:ext>
    </p:extLst>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Schema of the Multilingual XEL Model</a:t>
            </a:r>
          </a:p>
        </p:txBody>
      </p:sp>
      <p:sp>
        <p:nvSpPr>
          <p:cNvPr id="4" name="Rounded Rectangle 3"/>
          <p:cNvSpPr/>
          <p:nvPr/>
        </p:nvSpPr>
        <p:spPr>
          <a:xfrm rot="5400000">
            <a:off x="3962613" y="1549919"/>
            <a:ext cx="289649" cy="1297667"/>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 name="Oval 4"/>
          <p:cNvSpPr/>
          <p:nvPr/>
        </p:nvSpPr>
        <p:spPr>
          <a:xfrm rot="10800000">
            <a:off x="4332428" y="2121247"/>
            <a:ext cx="162924" cy="148122"/>
          </a:xfrm>
          <a:prstGeom prst="ellipse">
            <a:avLst/>
          </a:prstGeom>
          <a:pattFill prst="ltDnDiag">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6" name="Oval 5"/>
          <p:cNvSpPr/>
          <p:nvPr/>
        </p:nvSpPr>
        <p:spPr>
          <a:xfrm rot="10800000">
            <a:off x="4537580" y="2124095"/>
            <a:ext cx="162924" cy="148122"/>
          </a:xfrm>
          <a:prstGeom prst="ellipse">
            <a:avLst/>
          </a:prstGeom>
          <a:pattFill prst="ltDnDiag">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7" name="Oval 6"/>
          <p:cNvSpPr/>
          <p:nvPr/>
        </p:nvSpPr>
        <p:spPr>
          <a:xfrm rot="10800000">
            <a:off x="4123622" y="2121016"/>
            <a:ext cx="162924" cy="148122"/>
          </a:xfrm>
          <a:prstGeom prst="ellipse">
            <a:avLst/>
          </a:prstGeom>
          <a:pattFill prst="ltDnDiag">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8" name="Oval 7"/>
          <p:cNvSpPr/>
          <p:nvPr/>
        </p:nvSpPr>
        <p:spPr>
          <a:xfrm rot="10800000">
            <a:off x="3921597" y="2121019"/>
            <a:ext cx="162924" cy="148122"/>
          </a:xfrm>
          <a:prstGeom prst="ellipse">
            <a:avLst/>
          </a:prstGeom>
          <a:pattFill prst="ltDnDiag">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9" name="Oval 8"/>
          <p:cNvSpPr/>
          <p:nvPr/>
        </p:nvSpPr>
        <p:spPr>
          <a:xfrm rot="10800000">
            <a:off x="3716181" y="2123866"/>
            <a:ext cx="162924" cy="148122"/>
          </a:xfrm>
          <a:prstGeom prst="ellipse">
            <a:avLst/>
          </a:prstGeom>
          <a:pattFill prst="ltDnDiag">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0" name="Oval 9"/>
          <p:cNvSpPr/>
          <p:nvPr/>
        </p:nvSpPr>
        <p:spPr>
          <a:xfrm rot="10800000">
            <a:off x="3507638" y="2123866"/>
            <a:ext cx="162924" cy="148122"/>
          </a:xfrm>
          <a:prstGeom prst="ellipse">
            <a:avLst/>
          </a:prstGeom>
          <a:pattFill prst="ltDnDiag">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1" name="Rounded Rectangle 10"/>
          <p:cNvSpPr/>
          <p:nvPr/>
        </p:nvSpPr>
        <p:spPr>
          <a:xfrm rot="5400000">
            <a:off x="7627032" y="1514160"/>
            <a:ext cx="289649" cy="1297667"/>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2" name="Oval 11"/>
          <p:cNvSpPr/>
          <p:nvPr/>
        </p:nvSpPr>
        <p:spPr>
          <a:xfrm rot="10800000">
            <a:off x="7996847" y="2085488"/>
            <a:ext cx="162924" cy="148122"/>
          </a:xfrm>
          <a:prstGeom prst="ellipse">
            <a:avLst/>
          </a:prstGeom>
          <a:pattFill prst="pct50">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3" name="Oval 12"/>
          <p:cNvSpPr/>
          <p:nvPr/>
        </p:nvSpPr>
        <p:spPr>
          <a:xfrm rot="10800000">
            <a:off x="8201999" y="2088336"/>
            <a:ext cx="162924" cy="148122"/>
          </a:xfrm>
          <a:prstGeom prst="ellipse">
            <a:avLst/>
          </a:prstGeom>
          <a:pattFill prst="pct50">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4" name="Oval 13"/>
          <p:cNvSpPr/>
          <p:nvPr/>
        </p:nvSpPr>
        <p:spPr>
          <a:xfrm rot="10800000">
            <a:off x="7788041" y="2085257"/>
            <a:ext cx="162924" cy="148122"/>
          </a:xfrm>
          <a:prstGeom prst="ellipse">
            <a:avLst/>
          </a:prstGeom>
          <a:pattFill prst="pct50">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5" name="Oval 14"/>
          <p:cNvSpPr/>
          <p:nvPr/>
        </p:nvSpPr>
        <p:spPr>
          <a:xfrm rot="10800000">
            <a:off x="7586016" y="2085260"/>
            <a:ext cx="162924" cy="148122"/>
          </a:xfrm>
          <a:prstGeom prst="ellipse">
            <a:avLst/>
          </a:prstGeom>
          <a:pattFill prst="pct50">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6" name="Oval 15"/>
          <p:cNvSpPr/>
          <p:nvPr/>
        </p:nvSpPr>
        <p:spPr>
          <a:xfrm rot="10800000">
            <a:off x="7380600" y="2088107"/>
            <a:ext cx="162924" cy="148122"/>
          </a:xfrm>
          <a:prstGeom prst="ellipse">
            <a:avLst/>
          </a:prstGeom>
          <a:pattFill prst="pct50">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7" name="Oval 16"/>
          <p:cNvSpPr/>
          <p:nvPr/>
        </p:nvSpPr>
        <p:spPr>
          <a:xfrm rot="10800000">
            <a:off x="7172057" y="2088107"/>
            <a:ext cx="162924" cy="148122"/>
          </a:xfrm>
          <a:prstGeom prst="ellipse">
            <a:avLst/>
          </a:prstGeom>
          <a:pattFill prst="pct50">
            <a:fgClr>
              <a:schemeClr val="tx1"/>
            </a:fgClr>
            <a:bgClr>
              <a:prstClr val="white"/>
            </a:bgClr>
          </a:patt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18" name="Straight Arrow Connector 17"/>
          <p:cNvCxnSpPr/>
          <p:nvPr/>
        </p:nvCxnSpPr>
        <p:spPr>
          <a:xfrm>
            <a:off x="4775976" y="2155631"/>
            <a:ext cx="2362752" cy="0"/>
          </a:xfrm>
          <a:prstGeom prst="straightConnector1">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24248" y="3895996"/>
            <a:ext cx="3189834" cy="337217"/>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Mention Context Encoder</a:t>
            </a:r>
          </a:p>
        </p:txBody>
      </p:sp>
      <p:grpSp>
        <p:nvGrpSpPr>
          <p:cNvPr id="20" name="Group 19"/>
          <p:cNvGrpSpPr/>
          <p:nvPr/>
        </p:nvGrpSpPr>
        <p:grpSpPr>
          <a:xfrm rot="5400000">
            <a:off x="5835280" y="2655852"/>
            <a:ext cx="289649" cy="1297667"/>
            <a:chOff x="1277894" y="4993059"/>
            <a:chExt cx="197834" cy="805749"/>
          </a:xfrm>
        </p:grpSpPr>
        <p:sp>
          <p:nvSpPr>
            <p:cNvPr id="21" name="Rounded Rectangle 20"/>
            <p:cNvSpPr/>
            <p:nvPr/>
          </p:nvSpPr>
          <p:spPr>
            <a:xfrm>
              <a:off x="1277894" y="4993059"/>
              <a:ext cx="197834" cy="805749"/>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grpSp>
          <p:nvGrpSpPr>
            <p:cNvPr id="22" name="Group 21"/>
            <p:cNvGrpSpPr/>
            <p:nvPr/>
          </p:nvGrpSpPr>
          <p:grpSpPr>
            <a:xfrm rot="5400000">
              <a:off x="1005014" y="5346388"/>
              <a:ext cx="740676" cy="103272"/>
              <a:chOff x="1842199" y="5358550"/>
              <a:chExt cx="1921123" cy="267860"/>
            </a:xfrm>
          </p:grpSpPr>
          <p:sp>
            <p:nvSpPr>
              <p:cNvPr id="23" name="Oval 22"/>
              <p:cNvSpPr/>
              <p:nvPr/>
            </p:nvSpPr>
            <p:spPr>
              <a:xfrm>
                <a:off x="2172598" y="5363594"/>
                <a:ext cx="262391" cy="262406"/>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4" name="Oval 23"/>
              <p:cNvSpPr/>
              <p:nvPr/>
            </p:nvSpPr>
            <p:spPr>
              <a:xfrm>
                <a:off x="1842199" y="5358550"/>
                <a:ext cx="262391" cy="262406"/>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5" name="Oval 24"/>
              <p:cNvSpPr/>
              <p:nvPr/>
            </p:nvSpPr>
            <p:spPr>
              <a:xfrm>
                <a:off x="2508882" y="5364004"/>
                <a:ext cx="262391" cy="262406"/>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6" name="Oval 25"/>
              <p:cNvSpPr/>
              <p:nvPr/>
            </p:nvSpPr>
            <p:spPr>
              <a:xfrm>
                <a:off x="2834245" y="5363999"/>
                <a:ext cx="262391" cy="262406"/>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7" name="Oval 26"/>
              <p:cNvSpPr/>
              <p:nvPr/>
            </p:nvSpPr>
            <p:spPr>
              <a:xfrm>
                <a:off x="3165071" y="5358955"/>
                <a:ext cx="262391" cy="262406"/>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28" name="Oval 27"/>
              <p:cNvSpPr/>
              <p:nvPr/>
            </p:nvSpPr>
            <p:spPr>
              <a:xfrm>
                <a:off x="3500931" y="5358955"/>
                <a:ext cx="262391" cy="262406"/>
              </a:xfrm>
              <a:prstGeom prst="ellipse">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grpSp>
      </p:grpSp>
      <p:sp>
        <p:nvSpPr>
          <p:cNvPr id="29" name="TextBox 28"/>
          <p:cNvSpPr txBox="1"/>
          <p:nvPr/>
        </p:nvSpPr>
        <p:spPr>
          <a:xfrm>
            <a:off x="5114167" y="2733950"/>
            <a:ext cx="1775358" cy="335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(context vector)</a:t>
            </a:r>
          </a:p>
        </p:txBody>
      </p:sp>
      <p:cxnSp>
        <p:nvCxnSpPr>
          <p:cNvPr id="30" name="Straight Arrow Connector 29"/>
          <p:cNvCxnSpPr/>
          <p:nvPr/>
        </p:nvCxnSpPr>
        <p:spPr>
          <a:xfrm>
            <a:off x="4286546" y="2437869"/>
            <a:ext cx="827621" cy="789080"/>
          </a:xfrm>
          <a:prstGeom prst="straightConnector1">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828033" y="2437869"/>
            <a:ext cx="814758" cy="789080"/>
          </a:xfrm>
          <a:prstGeom prst="straightConnector1">
            <a:avLst/>
          </a:prstGeom>
          <a:ln w="1270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358157" y="1257477"/>
            <a:ext cx="1582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(entity vector)</a:t>
            </a:r>
          </a:p>
        </p:txBody>
      </p:sp>
      <p:sp>
        <p:nvSpPr>
          <p:cNvPr id="33" name="TextBox 32"/>
          <p:cNvSpPr txBox="1"/>
          <p:nvPr/>
        </p:nvSpPr>
        <p:spPr>
          <a:xfrm>
            <a:off x="7038222" y="1268758"/>
            <a:ext cx="14674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(type vector)</a:t>
            </a:r>
          </a:p>
        </p:txBody>
      </p:sp>
      <p:sp>
        <p:nvSpPr>
          <p:cNvPr id="34" name="Up Arrow 33"/>
          <p:cNvSpPr/>
          <p:nvPr/>
        </p:nvSpPr>
        <p:spPr>
          <a:xfrm>
            <a:off x="4451829" y="4303925"/>
            <a:ext cx="220277" cy="283228"/>
          </a:xfrm>
          <a:prstGeom prst="upArrow">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35" name="Up Arrow 34"/>
          <p:cNvSpPr/>
          <p:nvPr/>
        </p:nvSpPr>
        <p:spPr>
          <a:xfrm>
            <a:off x="7097114" y="4299526"/>
            <a:ext cx="220277" cy="283228"/>
          </a:xfrm>
          <a:prstGeom prst="upArrow">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grpSp>
        <p:nvGrpSpPr>
          <p:cNvPr id="36" name="Group 35"/>
          <p:cNvGrpSpPr/>
          <p:nvPr/>
        </p:nvGrpSpPr>
        <p:grpSpPr>
          <a:xfrm>
            <a:off x="6388441" y="4590225"/>
            <a:ext cx="2609264" cy="2170067"/>
            <a:chOff x="2336082" y="4607880"/>
            <a:chExt cx="2609264" cy="2170067"/>
          </a:xfrm>
        </p:grpSpPr>
        <p:sp>
          <p:nvSpPr>
            <p:cNvPr id="37" name="TextBox 36"/>
            <p:cNvSpPr txBox="1"/>
            <p:nvPr/>
          </p:nvSpPr>
          <p:spPr>
            <a:xfrm>
              <a:off x="2336082" y="4607880"/>
              <a:ext cx="26092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a:t>
              </a:r>
              <a:r>
                <a:rPr kumimoji="0" lang="mr-IN" sz="1600" b="0" i="0" u="none" strike="noStrike" kern="1200" cap="none" spc="0" normalizeH="0" baseline="0" noProof="0" dirty="0">
                  <a:ln>
                    <a:noFill/>
                  </a:ln>
                  <a:solidFill>
                    <a:srgbClr val="0000FF"/>
                  </a:solidFill>
                  <a:effectLst/>
                  <a:uLnTx/>
                  <a:uFillTx/>
                  <a:latin typeface="Calibri"/>
                  <a:ea typeface="+mn-ea"/>
                </a:rPr>
                <a:t>…</a:t>
              </a:r>
              <a:r>
                <a:rPr kumimoji="0" lang="en-US" sz="1600" b="0" i="0" u="none" strike="noStrike" kern="1200" cap="none" spc="0" normalizeH="0" baseline="0" noProof="0" dirty="0">
                  <a:ln>
                    <a:noFill/>
                  </a:ln>
                  <a:solidFill>
                    <a:srgbClr val="0000FF"/>
                  </a:solidFill>
                  <a:effectLst/>
                  <a:uLnTx/>
                  <a:uFillTx/>
                  <a:latin typeface="Calibri"/>
                  <a:ea typeface="+mn-ea"/>
                  <a:cs typeface="Arial"/>
                </a:rPr>
                <a:t>, </a:t>
              </a:r>
              <a:r>
                <a:rPr kumimoji="0" lang="en-US" sz="1600" b="0" i="0" u="none" strike="noStrike" kern="1200" cap="none" spc="0" normalizeH="0" baseline="0" noProof="0" dirty="0" err="1">
                  <a:ln>
                    <a:noFill/>
                  </a:ln>
                  <a:solidFill>
                    <a:srgbClr val="0000FF"/>
                  </a:solidFill>
                  <a:effectLst/>
                  <a:uLnTx/>
                  <a:uFillTx/>
                  <a:latin typeface="Calibri"/>
                  <a:ea typeface="+mn-ea"/>
                  <a:cs typeface="Arial"/>
                </a:rPr>
                <a:t>Irene_Cara</a:t>
              </a:r>
              <a:r>
                <a:rPr kumimoji="0" lang="en-US" sz="1600" b="0" i="0" u="none" strike="noStrike" kern="1200" cap="none" spc="0" normalizeH="0" baseline="0" noProof="0" dirty="0">
                  <a:ln>
                    <a:noFill/>
                  </a:ln>
                  <a:solidFill>
                    <a:srgbClr val="0000FF"/>
                  </a:solidFill>
                  <a:effectLst/>
                  <a:uLnTx/>
                  <a:uFillTx/>
                  <a:latin typeface="Calibri"/>
                  <a:ea typeface="+mn-ea"/>
                  <a:cs typeface="Arial"/>
                </a:rPr>
                <a:t>, </a:t>
              </a:r>
              <a:r>
                <a:rPr kumimoji="0" lang="en-US" sz="1600" b="0" i="0" u="none" strike="noStrike" kern="1200" cap="none" spc="0" normalizeH="0" baseline="0" noProof="0" dirty="0" err="1">
                  <a:ln>
                    <a:noFill/>
                  </a:ln>
                  <a:solidFill>
                    <a:srgbClr val="0000FF"/>
                  </a:solidFill>
                  <a:effectLst/>
                  <a:uLnTx/>
                  <a:uFillTx/>
                  <a:latin typeface="Calibri"/>
                  <a:ea typeface="+mn-ea"/>
                  <a:cs typeface="Arial"/>
                </a:rPr>
                <a:t>Laura_Branigan</a:t>
              </a:r>
              <a:r>
                <a:rPr kumimoji="0" lang="en-US" sz="1600" b="0" i="0" u="none" strike="noStrike" kern="1200" cap="none" spc="0" normalizeH="0" baseline="0" noProof="0" dirty="0">
                  <a:ln>
                    <a:noFill/>
                  </a:ln>
                  <a:solidFill>
                    <a:srgbClr val="0000FF"/>
                  </a:solidFill>
                  <a:effectLst/>
                  <a:uLnTx/>
                  <a:uFillTx/>
                  <a:latin typeface="Calibri"/>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600" b="0" i="0" u="none" strike="noStrike" kern="1200" cap="none" spc="0" normalizeH="0" baseline="0" noProof="0" dirty="0">
                  <a:ln>
                    <a:noFill/>
                  </a:ln>
                  <a:solidFill>
                    <a:srgbClr val="0000FF"/>
                  </a:solidFill>
                  <a:effectLst/>
                  <a:uLnTx/>
                  <a:uFillTx/>
                  <a:latin typeface="Calibri"/>
                  <a:ea typeface="+mn-ea"/>
                </a:rPr>
                <a:t>…</a:t>
              </a:r>
              <a:r>
                <a:rPr kumimoji="0" lang="en-US" sz="1600" b="0" i="0" u="none" strike="noStrike" kern="1200" cap="none" spc="0" normalizeH="0" baseline="0" noProof="0" dirty="0">
                  <a:ln>
                    <a:noFill/>
                  </a:ln>
                  <a:solidFill>
                    <a:srgbClr val="000000"/>
                  </a:solidFill>
                  <a:effectLst/>
                  <a:uLnTx/>
                  <a:uFillTx/>
                  <a:latin typeface="Calibri"/>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a:t>
              </a:r>
              <a:r>
                <a:rPr kumimoji="0" lang="mr-IN" sz="1600" b="0" i="0" u="none" strike="noStrike" kern="1200" cap="none" spc="0" normalizeH="0" baseline="0" noProof="0" dirty="0">
                  <a:ln>
                    <a:noFill/>
                  </a:ln>
                  <a:solidFill>
                    <a:srgbClr val="FF0000"/>
                  </a:solidFill>
                  <a:effectLst/>
                  <a:uLnTx/>
                  <a:uFillTx/>
                  <a:latin typeface="Calibri"/>
                  <a:ea typeface="+mn-ea"/>
                </a:rPr>
                <a:t>…</a:t>
              </a:r>
              <a:r>
                <a:rPr kumimoji="0" lang="en-US" sz="1600" b="0" i="0" u="none" strike="noStrike" kern="1200" cap="none" spc="0" normalizeH="0" baseline="0" noProof="0" dirty="0">
                  <a:ln>
                    <a:noFill/>
                  </a:ln>
                  <a:solidFill>
                    <a:srgbClr val="FF0000"/>
                  </a:solidFill>
                  <a:effectLst/>
                  <a:uLnTx/>
                  <a:uFillTx/>
                  <a:latin typeface="Calibri"/>
                  <a:ea typeface="+mn-ea"/>
                  <a:cs typeface="Arial"/>
                </a:rPr>
                <a:t>, </a:t>
              </a:r>
              <a:r>
                <a:rPr kumimoji="0" lang="en-US" sz="1600" b="0" i="0" u="none" strike="noStrike" kern="1200" cap="none" spc="0" normalizeH="0" baseline="0" noProof="0" dirty="0" err="1">
                  <a:ln>
                    <a:noFill/>
                  </a:ln>
                  <a:solidFill>
                    <a:srgbClr val="FF0000"/>
                  </a:solidFill>
                  <a:effectLst/>
                  <a:uLnTx/>
                  <a:uFillTx/>
                  <a:latin typeface="Calibri"/>
                  <a:ea typeface="+mn-ea"/>
                  <a:cs typeface="Arial"/>
                </a:rPr>
                <a:t>Giorgio_Moroder</a:t>
              </a:r>
              <a:r>
                <a:rPr kumimoji="0" lang="en-US" sz="1600" b="0" i="0" u="none" strike="noStrike" kern="1200" cap="none" spc="0" normalizeH="0" baseline="0" noProof="0" dirty="0">
                  <a:ln>
                    <a:noFill/>
                  </a:ln>
                  <a:solidFill>
                    <a:srgbClr val="FF0000"/>
                  </a:solidFill>
                  <a:effectLst/>
                  <a:uLnTx/>
                  <a:uFillTx/>
                  <a:latin typeface="Calibri"/>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Calibri"/>
                  <a:ea typeface="+mn-ea"/>
                  <a:cs typeface="Arial"/>
                </a:rPr>
                <a:t>Take_My_Breath_Away</a:t>
              </a:r>
              <a:r>
                <a:rPr kumimoji="0" lang="en-US" sz="1600" b="0" i="0" u="none" strike="noStrike" kern="1200" cap="none" spc="0" normalizeH="0" baseline="0" noProof="0" dirty="0">
                  <a:ln>
                    <a:noFill/>
                  </a:ln>
                  <a:solidFill>
                    <a:srgbClr val="FF0000"/>
                  </a:solidFill>
                  <a:effectLst/>
                  <a:uLnTx/>
                  <a:uFillTx/>
                  <a:latin typeface="Calibri"/>
                  <a:ea typeface="+mn-ea"/>
                  <a:cs typeface="Arial"/>
                </a:rPr>
                <a:t>, </a:t>
              </a:r>
              <a:r>
                <a:rPr kumimoji="0" lang="mr-IN" sz="1600" b="0" i="0" u="none" strike="noStrike" kern="1200" cap="none" spc="0" normalizeH="0" baseline="0" noProof="0" dirty="0">
                  <a:ln>
                    <a:noFill/>
                  </a:ln>
                  <a:solidFill>
                    <a:srgbClr val="FF0000"/>
                  </a:solidFill>
                  <a:effectLst/>
                  <a:uLnTx/>
                  <a:uFillTx/>
                  <a:latin typeface="Calibri"/>
                  <a:ea typeface="+mn-ea"/>
                </a:rPr>
                <a:t>…</a:t>
              </a:r>
              <a:r>
                <a:rPr kumimoji="0" lang="en-US" sz="1600" b="0" i="0" u="none" strike="noStrike" kern="1200" cap="none" spc="0" normalizeH="0" baseline="0" noProof="0" dirty="0">
                  <a:ln>
                    <a:noFill/>
                  </a:ln>
                  <a:solidFill>
                    <a:srgbClr val="000000"/>
                  </a:solidFill>
                  <a:effectLst/>
                  <a:uLnTx/>
                  <a:uFillTx/>
                  <a:latin typeface="Calibri"/>
                  <a:ea typeface="+mn-ea"/>
                  <a:cs typeface="Arial"/>
                </a:rPr>
                <a:t>}</a:t>
              </a:r>
            </a:p>
          </p:txBody>
        </p:sp>
        <p:sp useBgFill="1">
          <p:nvSpPr>
            <p:cNvPr id="38" name="TextBox 37"/>
            <p:cNvSpPr txBox="1"/>
            <p:nvPr/>
          </p:nvSpPr>
          <p:spPr>
            <a:xfrm>
              <a:off x="2683558" y="6439393"/>
              <a:ext cx="2008583" cy="33855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a:rPr>
                <a:t>Document Context</a:t>
              </a:r>
            </a:p>
          </p:txBody>
        </p:sp>
      </p:grpSp>
      <p:grpSp>
        <p:nvGrpSpPr>
          <p:cNvPr id="39" name="Group 38"/>
          <p:cNvGrpSpPr/>
          <p:nvPr/>
        </p:nvGrpSpPr>
        <p:grpSpPr>
          <a:xfrm>
            <a:off x="3383517" y="4575226"/>
            <a:ext cx="3381287" cy="2202399"/>
            <a:chOff x="4771517" y="4585351"/>
            <a:chExt cx="3381287" cy="2202399"/>
          </a:xfrm>
        </p:grpSpPr>
        <p:sp>
          <p:nvSpPr>
            <p:cNvPr id="40" name="TextBox 39"/>
            <p:cNvSpPr txBox="1"/>
            <p:nvPr/>
          </p:nvSpPr>
          <p:spPr>
            <a:xfrm>
              <a:off x="4771517" y="4585351"/>
              <a:ext cx="338128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a:t>
              </a:r>
              <a:r>
                <a:rPr kumimoji="0" lang="mr-IN" sz="1600" b="0" i="0" u="none" strike="noStrike" kern="1200" cap="none" spc="0" normalizeH="0" baseline="0" noProof="0" dirty="0">
                  <a:ln>
                    <a:noFill/>
                  </a:ln>
                  <a:solidFill>
                    <a:srgbClr val="0000FF"/>
                  </a:solidFill>
                  <a:effectLst/>
                  <a:uLnTx/>
                  <a:uFillTx/>
                  <a:latin typeface="Calibri"/>
                  <a:ea typeface="+mn-ea"/>
                </a:rPr>
                <a:t>…</a:t>
              </a:r>
              <a:r>
                <a:rPr kumimoji="0" lang="en-US" sz="1600" b="0" i="0" u="none" strike="noStrike" kern="1200" cap="none" spc="0" normalizeH="0" baseline="0" noProof="0" dirty="0">
                  <a:ln>
                    <a:noFill/>
                  </a:ln>
                  <a:solidFill>
                    <a:srgbClr val="0000FF"/>
                  </a:solidFill>
                  <a:effectLst/>
                  <a:uLnTx/>
                  <a:uFillTx/>
                  <a:latin typeface="Calibri"/>
                  <a:ea typeface="+mn-ea"/>
                  <a:cs typeface="Arial"/>
                </a:rPr>
                <a:t> Artists such as Irene Cara , </a:t>
              </a:r>
              <a:r>
                <a:rPr kumimoji="0" lang="en-US" sz="1600" b="1" i="0" u="none" strike="noStrike" kern="1200" cap="none" spc="0" normalizeH="0" baseline="0" noProof="0" dirty="0">
                  <a:ln>
                    <a:noFill/>
                  </a:ln>
                  <a:solidFill>
                    <a:srgbClr val="0000FF"/>
                  </a:solidFill>
                  <a:effectLst/>
                  <a:uLnTx/>
                  <a:uFillTx/>
                  <a:latin typeface="Calibri"/>
                  <a:ea typeface="+mn-ea"/>
                  <a:cs typeface="Arial"/>
                </a:rPr>
                <a:t>[Berlin]</a:t>
              </a:r>
              <a:r>
                <a:rPr kumimoji="0" lang="en-US" sz="1600" b="0" i="0" u="none" strike="noStrike" kern="1200" cap="none" spc="0" normalizeH="0" baseline="0" noProof="0" dirty="0">
                  <a:ln>
                    <a:noFill/>
                  </a:ln>
                  <a:solidFill>
                    <a:srgbClr val="0000FF"/>
                  </a:solidFill>
                  <a:effectLst/>
                  <a:uLnTx/>
                  <a:uFillTx/>
                  <a:latin typeface="Calibri"/>
                  <a:ea typeface="+mn-ea"/>
                  <a:cs typeface="Arial"/>
                </a:rPr>
                <a:t> and the late Laura </a:t>
              </a:r>
              <a:r>
                <a:rPr kumimoji="0" lang="en-US" sz="1600" b="0" i="0" u="none" strike="noStrike" kern="1200" cap="none" spc="0" normalizeH="0" baseline="0" noProof="0" dirty="0" err="1">
                  <a:ln>
                    <a:noFill/>
                  </a:ln>
                  <a:solidFill>
                    <a:srgbClr val="0000FF"/>
                  </a:solidFill>
                  <a:effectLst/>
                  <a:uLnTx/>
                  <a:uFillTx/>
                  <a:latin typeface="Calibri"/>
                  <a:ea typeface="+mn-ea"/>
                  <a:cs typeface="Arial"/>
                </a:rPr>
                <a:t>Branigan</a:t>
              </a:r>
              <a:r>
                <a:rPr kumimoji="0" lang="en-US" sz="1600" b="0" i="0" u="none" strike="noStrike" kern="1200" cap="none" spc="0" normalizeH="0" baseline="0" noProof="0" dirty="0">
                  <a:ln>
                    <a:noFill/>
                  </a:ln>
                  <a:solidFill>
                    <a:srgbClr val="0000FF"/>
                  </a:solidFill>
                  <a:effectLst/>
                  <a:uLnTx/>
                  <a:uFillTx/>
                  <a:latin typeface="Calibri"/>
                  <a:ea typeface="+mn-ea"/>
                  <a:cs typeface="Arial"/>
                </a:rPr>
                <a:t> saw a surge </a:t>
              </a:r>
              <a:r>
                <a:rPr kumimoji="0" lang="mr-IN" sz="1600" b="0" i="0" u="none" strike="noStrike" kern="1200" cap="none" spc="0" normalizeH="0" baseline="0" noProof="0" dirty="0">
                  <a:ln>
                    <a:noFill/>
                  </a:ln>
                  <a:solidFill>
                    <a:srgbClr val="0000FF"/>
                  </a:solidFill>
                  <a:effectLst/>
                  <a:uLnTx/>
                  <a:uFillTx/>
                  <a:latin typeface="Calibri"/>
                  <a:ea typeface="+mn-ea"/>
                </a:rPr>
                <a:t>…</a:t>
              </a:r>
              <a:r>
                <a:rPr kumimoji="0" lang="en-US" sz="1600" b="0" i="0" u="none" strike="noStrike" kern="1200" cap="none" spc="0" normalizeH="0" baseline="0" noProof="0" dirty="0">
                  <a:ln>
                    <a:noFill/>
                  </a:ln>
                  <a:solidFill>
                    <a:srgbClr val="000000"/>
                  </a:solidFill>
                  <a:effectLst/>
                  <a:uLnTx/>
                  <a:uFillTx/>
                  <a:latin typeface="Calibri"/>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a:t>
              </a:r>
              <a:r>
                <a:rPr kumimoji="0" lang="mr-IN" sz="1600" b="0" i="0" u="none" strike="noStrike" kern="1200" cap="none" spc="0" normalizeH="0" baseline="0" noProof="0" dirty="0">
                  <a:ln>
                    <a:noFill/>
                  </a:ln>
                  <a:solidFill>
                    <a:srgbClr val="FF0000"/>
                  </a:solidFill>
                  <a:effectLst/>
                  <a:uLnTx/>
                  <a:uFillTx/>
                  <a:latin typeface="Calibri"/>
                  <a:ea typeface="+mn-ea"/>
                </a:rPr>
                <a:t>…</a:t>
              </a:r>
              <a:r>
                <a:rPr kumimoji="0" lang="en-US" sz="1600" b="0" i="0" u="none" strike="noStrike" kern="1200" cap="none" spc="0" normalizeH="0" baseline="0" noProof="0" dirty="0">
                  <a:ln>
                    <a:noFill/>
                  </a:ln>
                  <a:solidFill>
                    <a:srgbClr val="FF0000"/>
                  </a:solidFill>
                  <a:effectLst/>
                  <a:uLnTx/>
                  <a:uFillTx/>
                  <a:latin typeface="Calibri"/>
                  <a:ea typeface="+mn-ea"/>
                  <a:cs typeface="Arial"/>
                </a:rPr>
                <a:t>Take My Breath Away der Band </a:t>
              </a:r>
              <a:r>
                <a:rPr kumimoji="0" lang="en-US" sz="1600" b="1" i="0" u="none" strike="noStrike" kern="1200" cap="none" spc="0" normalizeH="0" baseline="0" noProof="0" dirty="0">
                  <a:ln>
                    <a:noFill/>
                  </a:ln>
                  <a:solidFill>
                    <a:srgbClr val="FF0000"/>
                  </a:solidFill>
                  <a:effectLst/>
                  <a:uLnTx/>
                  <a:uFillTx/>
                  <a:latin typeface="Calibri"/>
                  <a:ea typeface="+mn-ea"/>
                  <a:cs typeface="Arial"/>
                </a:rPr>
                <a:t>[Berlin] </a:t>
              </a:r>
              <a:r>
                <a:rPr kumimoji="0" lang="en-US" sz="1600" b="0" i="0" u="none" strike="noStrike" kern="1200" cap="none" spc="0" normalizeH="0" baseline="0" noProof="0" dirty="0">
                  <a:ln>
                    <a:noFill/>
                  </a:ln>
                  <a:solidFill>
                    <a:srgbClr val="FF0000"/>
                  </a:solidFill>
                  <a:effectLst/>
                  <a:uLnTx/>
                  <a:uFillTx/>
                  <a:latin typeface="Calibri"/>
                  <a:ea typeface="+mn-ea"/>
                  <a:cs typeface="Arial"/>
                </a:rPr>
                <a:t>, </a:t>
              </a:r>
              <a:r>
                <a:rPr kumimoji="0" lang="en-US" sz="1600" b="0" i="0" u="none" strike="noStrike" kern="1200" cap="none" spc="0" normalizeH="0" baseline="0" noProof="0" dirty="0" err="1">
                  <a:ln>
                    <a:noFill/>
                  </a:ln>
                  <a:solidFill>
                    <a:srgbClr val="FF0000"/>
                  </a:solidFill>
                  <a:effectLst/>
                  <a:uLnTx/>
                  <a:uFillTx/>
                  <a:latin typeface="Calibri"/>
                  <a:ea typeface="+mn-ea"/>
                  <a:cs typeface="Arial"/>
                </a:rPr>
                <a:t>komponiert</a:t>
              </a:r>
              <a:r>
                <a:rPr kumimoji="0" lang="en-US" sz="1600" b="0" i="0" u="none" strike="noStrike" kern="1200" cap="none" spc="0" normalizeH="0" baseline="0" noProof="0" dirty="0">
                  <a:ln>
                    <a:noFill/>
                  </a:ln>
                  <a:solidFill>
                    <a:srgbClr val="FF0000"/>
                  </a:solidFill>
                  <a:effectLst/>
                  <a:uLnTx/>
                  <a:uFillTx/>
                  <a:latin typeface="Calibri"/>
                  <a:ea typeface="+mn-ea"/>
                  <a:cs typeface="Arial"/>
                </a:rPr>
                <a:t> von Giorgio </a:t>
              </a:r>
              <a:r>
                <a:rPr kumimoji="0" lang="en-US" sz="1600" b="0" i="0" u="none" strike="noStrike" kern="1200" cap="none" spc="0" normalizeH="0" baseline="0" noProof="0" dirty="0" err="1">
                  <a:ln>
                    <a:noFill/>
                  </a:ln>
                  <a:solidFill>
                    <a:srgbClr val="FF0000"/>
                  </a:solidFill>
                  <a:effectLst/>
                  <a:uLnTx/>
                  <a:uFillTx/>
                  <a:latin typeface="Calibri"/>
                  <a:ea typeface="+mn-ea"/>
                  <a:cs typeface="Arial"/>
                </a:rPr>
                <a:t>Moroder</a:t>
              </a:r>
              <a:r>
                <a:rPr kumimoji="0" lang="en-US" sz="1600" b="0" i="0" u="none" strike="noStrike" kern="1200" cap="none" spc="0" normalizeH="0" baseline="0" noProof="0" dirty="0">
                  <a:ln>
                    <a:noFill/>
                  </a:ln>
                  <a:solidFill>
                    <a:srgbClr val="FF0000"/>
                  </a:solidFill>
                  <a:effectLst/>
                  <a:uLnTx/>
                  <a:uFillTx/>
                  <a:latin typeface="Calibri"/>
                  <a:ea typeface="+mn-ea"/>
                  <a:cs typeface="Arial"/>
                </a:rPr>
                <a:t> und </a:t>
              </a:r>
              <a:r>
                <a:rPr kumimoji="0" lang="mr-IN" sz="1600" b="0" i="0" u="none" strike="noStrike" kern="1200" cap="none" spc="0" normalizeH="0" baseline="0" noProof="0" dirty="0">
                  <a:ln>
                    <a:noFill/>
                  </a:ln>
                  <a:solidFill>
                    <a:srgbClr val="FF0000"/>
                  </a:solidFill>
                  <a:effectLst/>
                  <a:uLnTx/>
                  <a:uFillTx/>
                  <a:latin typeface="Calibri"/>
                  <a:ea typeface="+mn-ea"/>
                </a:rPr>
                <a:t>…</a:t>
              </a:r>
              <a:r>
                <a:rPr kumimoji="0" lang="en-US" sz="1600" b="0" i="0" u="none" strike="noStrike" kern="1200" cap="none" spc="0" normalizeH="0" baseline="0" noProof="0" dirty="0">
                  <a:ln>
                    <a:noFill/>
                  </a:ln>
                  <a:solidFill>
                    <a:srgbClr val="000000"/>
                  </a:solidFill>
                  <a:effectLst/>
                  <a:uLnTx/>
                  <a:uFillTx/>
                  <a:latin typeface="Calibri"/>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Arial"/>
              </a:endParaRPr>
            </a:p>
          </p:txBody>
        </p:sp>
        <p:sp useBgFill="1">
          <p:nvSpPr>
            <p:cNvPr id="41" name="TextBox 40"/>
            <p:cNvSpPr txBox="1"/>
            <p:nvPr/>
          </p:nvSpPr>
          <p:spPr>
            <a:xfrm>
              <a:off x="5438582" y="6449196"/>
              <a:ext cx="1541307" cy="33855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a:rPr>
                <a:t>Local Context</a:t>
              </a:r>
            </a:p>
          </p:txBody>
        </p:sp>
      </p:grpSp>
      <p:sp>
        <p:nvSpPr>
          <p:cNvPr id="42" name="Up Arrow 41"/>
          <p:cNvSpPr/>
          <p:nvPr/>
        </p:nvSpPr>
        <p:spPr>
          <a:xfrm>
            <a:off x="5811478" y="3502287"/>
            <a:ext cx="220277" cy="342706"/>
          </a:xfrm>
          <a:prstGeom prst="upArrow">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43" name="Picture 4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397" y="2385620"/>
            <a:ext cx="178430" cy="178430"/>
          </a:xfrm>
          <a:prstGeom prst="rect">
            <a:avLst/>
          </a:prstGeom>
        </p:spPr>
      </p:pic>
      <p:pic>
        <p:nvPicPr>
          <p:cNvPr id="44" name="Picture 4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962" y="2332390"/>
            <a:ext cx="146942" cy="251901"/>
          </a:xfrm>
          <a:prstGeom prst="rect">
            <a:avLst/>
          </a:prstGeom>
        </p:spPr>
      </p:pic>
      <p:pic>
        <p:nvPicPr>
          <p:cNvPr id="45" name="Picture 4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741" y="3386744"/>
            <a:ext cx="209917" cy="251901"/>
          </a:xfrm>
          <a:prstGeom prst="rect">
            <a:avLst/>
          </a:prstGeom>
        </p:spPr>
      </p:pic>
      <p:cxnSp>
        <p:nvCxnSpPr>
          <p:cNvPr id="46" name="Straight Arrow Connector 9"/>
          <p:cNvCxnSpPr>
            <a:stCxn id="43" idx="0"/>
          </p:cNvCxnSpPr>
          <p:nvPr/>
        </p:nvCxnSpPr>
        <p:spPr>
          <a:xfrm rot="5400000" flipH="1" flipV="1">
            <a:off x="4654705" y="1407587"/>
            <a:ext cx="1147940" cy="808127"/>
          </a:xfrm>
          <a:prstGeom prst="curved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51"/>
          <p:cNvCxnSpPr>
            <a:stCxn id="45" idx="0"/>
          </p:cNvCxnSpPr>
          <p:nvPr/>
        </p:nvCxnSpPr>
        <p:spPr>
          <a:xfrm rot="16200000" flipV="1">
            <a:off x="5203204" y="1786248"/>
            <a:ext cx="2149064" cy="1051928"/>
          </a:xfrm>
          <a:prstGeom prst="curved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8" name="Picture 4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9752" y="1711074"/>
            <a:ext cx="1670335" cy="207895"/>
          </a:xfrm>
          <a:prstGeom prst="rect">
            <a:avLst/>
          </a:prstGeom>
        </p:spPr>
      </p:pic>
      <p:pic>
        <p:nvPicPr>
          <p:cNvPr id="49" name="Picture 4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126" y="1707841"/>
            <a:ext cx="859541" cy="181371"/>
          </a:xfrm>
          <a:prstGeom prst="rect">
            <a:avLst/>
          </a:prstGeom>
        </p:spPr>
      </p:pic>
      <p:pic>
        <p:nvPicPr>
          <p:cNvPr id="50" name="Picture 4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2160" y="877352"/>
            <a:ext cx="3051766" cy="291771"/>
          </a:xfrm>
          <a:prstGeom prst="rect">
            <a:avLst/>
          </a:prstGeom>
        </p:spPr>
      </p:pic>
      <p:grpSp>
        <p:nvGrpSpPr>
          <p:cNvPr id="51" name="Group 50"/>
          <p:cNvGrpSpPr/>
          <p:nvPr/>
        </p:nvGrpSpPr>
        <p:grpSpPr>
          <a:xfrm>
            <a:off x="2599038" y="4835296"/>
            <a:ext cx="642342" cy="1138161"/>
            <a:chOff x="1854778" y="4915671"/>
            <a:chExt cx="642342" cy="1138161"/>
          </a:xfrm>
        </p:grpSpPr>
        <p:pic>
          <p:nvPicPr>
            <p:cNvPr id="52" name="Picture 5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6872" y="4915671"/>
              <a:ext cx="640248" cy="230909"/>
            </a:xfrm>
            <a:prstGeom prst="rect">
              <a:avLst/>
            </a:prstGeom>
          </p:spPr>
        </p:pic>
        <p:pic>
          <p:nvPicPr>
            <p:cNvPr id="53" name="Picture 5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4778" y="5822923"/>
              <a:ext cx="608760" cy="230909"/>
            </a:xfrm>
            <a:prstGeom prst="rect">
              <a:avLst/>
            </a:prstGeom>
          </p:spPr>
        </p:pic>
      </p:gr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419731442"/>
      </p:ext>
    </p:extLst>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Results on TAC 2015</a:t>
            </a:r>
          </a:p>
        </p:txBody>
      </p:sp>
      <p:graphicFrame>
        <p:nvGraphicFramePr>
          <p:cNvPr id="5" name="Content Placeholder 4"/>
          <p:cNvGraphicFramePr>
            <a:graphicFrameLocks noGrp="1"/>
          </p:cNvGraphicFramePr>
          <p:nvPr>
            <p:ph idx="1"/>
            <p:extLst/>
          </p:nvPr>
        </p:nvGraphicFramePr>
        <p:xfrm>
          <a:off x="123372" y="1252538"/>
          <a:ext cx="11892842" cy="448468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166</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8165003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4" categoryIdx="4" bldStep="category"/>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chart seriesIdx="-4" categoryIdx="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Results on Tsai and Roth 2016 (Hard Mentions)</a:t>
            </a:r>
          </a:p>
        </p:txBody>
      </p:sp>
      <p:graphicFrame>
        <p:nvGraphicFramePr>
          <p:cNvPr id="5" name="Content Placeholder 4"/>
          <p:cNvGraphicFramePr>
            <a:graphicFrameLocks noGrp="1"/>
          </p:cNvGraphicFramePr>
          <p:nvPr>
            <p:ph idx="1"/>
            <p:extLst/>
          </p:nvPr>
        </p:nvGraphicFramePr>
        <p:xfrm>
          <a:off x="123372" y="1252538"/>
          <a:ext cx="11459028" cy="448468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7755240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chart seriesIdx="-4" categoryIdx="4"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chart seriesIdx="-4" categoryIdx="5" bldStep="category"/>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chart seriesIdx="-4" categoryIdx="6"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Results on Tsai and Roth 2016 (Hard Mentions) Continued</a:t>
            </a:r>
          </a:p>
        </p:txBody>
      </p:sp>
      <p:graphicFrame>
        <p:nvGraphicFramePr>
          <p:cNvPr id="5" name="Content Placeholder 4"/>
          <p:cNvGraphicFramePr>
            <a:graphicFrameLocks noGrp="1"/>
          </p:cNvGraphicFramePr>
          <p:nvPr>
            <p:ph idx="1"/>
            <p:extLst/>
          </p:nvPr>
        </p:nvGraphicFramePr>
        <p:xfrm>
          <a:off x="609600" y="1252538"/>
          <a:ext cx="10972800" cy="448468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168</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TextBox 5"/>
          <p:cNvSpPr txBox="1"/>
          <p:nvPr/>
        </p:nvSpPr>
        <p:spPr>
          <a:xfrm>
            <a:off x="2246637" y="5816035"/>
            <a:ext cx="7278363" cy="707886"/>
          </a:xfrm>
          <a:prstGeom prst="rect">
            <a:avLst/>
          </a:prstGeom>
          <a:solidFill>
            <a:srgbClr val="FFFFCC"/>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The improvements of Joint training over multiple language is larger on</a:t>
            </a:r>
            <a:r>
              <a:rPr kumimoji="0" lang="en-US" sz="2000" b="0" i="0" u="none" strike="noStrike" kern="1200" cap="none" spc="0" normalizeH="0" noProof="0" dirty="0">
                <a:ln>
                  <a:noFill/>
                </a:ln>
                <a:solidFill>
                  <a:srgbClr val="000000"/>
                </a:solidFill>
                <a:effectLst/>
                <a:uLnTx/>
                <a:uFillTx/>
                <a:latin typeface="Calibri"/>
                <a:ea typeface="+mn-ea"/>
                <a:cs typeface="Arial"/>
              </a:rPr>
              <a:t> smaller languages, and on the hard instances. </a:t>
            </a:r>
            <a:r>
              <a:rPr kumimoji="0" lang="en-US" sz="2000" b="0" i="0" u="none" strike="noStrike" kern="1200" cap="none" spc="0" normalizeH="0" baseline="0" noProof="0" dirty="0">
                <a:ln>
                  <a:noFill/>
                </a:ln>
                <a:solidFill>
                  <a:srgbClr val="000000"/>
                </a:solidFill>
                <a:effectLst/>
                <a:uLnTx/>
                <a:uFillTx/>
                <a:latin typeface="Calibri"/>
                <a:ea typeface="+mn-ea"/>
                <a:cs typeface="Arial"/>
              </a:rPr>
              <a:t>. </a:t>
            </a:r>
          </a:p>
        </p:txBody>
      </p:sp>
    </p:spTree>
    <p:extLst>
      <p:ext uri="{BB962C8B-B14F-4D97-AF65-F5344CB8AC3E}">
        <p14:creationId xmlns:p14="http://schemas.microsoft.com/office/powerpoint/2010/main" val="33203429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chart seriesIdx="-4" categoryIdx="2" bldStep="category"/>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chart seriesIdx="-4" categoryIdx="3" bldStep="category"/>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chart seriesIdx="-4" categoryIdx="4"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Zero-shot Results </a:t>
            </a:r>
            <a:r>
              <a:rPr lang="en-US" sz="3200" dirty="0"/>
              <a:t>[in submission]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2370778"/>
              </p:ext>
            </p:extLst>
          </p:nvPr>
        </p:nvGraphicFramePr>
        <p:xfrm>
          <a:off x="233597" y="1740022"/>
          <a:ext cx="11653603" cy="43440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8377" y="5991169"/>
            <a:ext cx="11433323" cy="400110"/>
          </a:xfrm>
          <a:prstGeom prst="rect">
            <a:avLst/>
          </a:prstGeom>
          <a:solidFill>
            <a:srgbClr val="FFFFCC"/>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It’s not working well on the </a:t>
            </a:r>
            <a:r>
              <a:rPr kumimoji="0" lang="en-US" sz="2000" b="1" i="0" u="none" strike="noStrike" kern="1200" cap="none" spc="0" normalizeH="0" baseline="0" noProof="0" dirty="0">
                <a:ln>
                  <a:noFill/>
                </a:ln>
                <a:solidFill>
                  <a:srgbClr val="000000"/>
                </a:solidFill>
                <a:effectLst/>
                <a:uLnTx/>
                <a:uFillTx/>
                <a:latin typeface="Calibri"/>
                <a:ea typeface="+mn-ea"/>
                <a:cs typeface="Arial"/>
              </a:rPr>
              <a:t>hard cases</a:t>
            </a:r>
            <a:r>
              <a:rPr kumimoji="0" lang="en-US" sz="2000" b="0" i="0" u="none" strike="noStrike" kern="1200" cap="none" spc="0" normalizeH="0" baseline="0" noProof="0" dirty="0">
                <a:ln>
                  <a:noFill/>
                </a:ln>
                <a:solidFill>
                  <a:srgbClr val="000000"/>
                </a:solidFill>
                <a:effectLst/>
                <a:uLnTx/>
                <a:uFillTx/>
                <a:latin typeface="Calibri"/>
                <a:ea typeface="+mn-ea"/>
                <a:cs typeface="Arial"/>
              </a:rPr>
              <a:t>. But, even a little supervision in the target language gives a big boost. </a:t>
            </a:r>
          </a:p>
        </p:txBody>
      </p:sp>
      <p:sp>
        <p:nvSpPr>
          <p:cNvPr id="3" name="Rectangle 2"/>
          <p:cNvSpPr/>
          <p:nvPr/>
        </p:nvSpPr>
        <p:spPr>
          <a:xfrm>
            <a:off x="914399" y="1065399"/>
            <a:ext cx="1024128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a:rPr>
              <a:t>No training mention contexts are available for the target language.</a:t>
            </a:r>
          </a:p>
        </p:txBody>
      </p:sp>
      <p:sp>
        <p:nvSpPr>
          <p:cNvPr id="6" name="Slide Number Placeholder 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7" name="TextBox 6"/>
          <p:cNvSpPr txBox="1"/>
          <p:nvPr/>
        </p:nvSpPr>
        <p:spPr>
          <a:xfrm>
            <a:off x="970590" y="1449752"/>
            <a:ext cx="10250820" cy="400110"/>
          </a:xfrm>
          <a:prstGeom prst="rect">
            <a:avLst/>
          </a:prstGeom>
          <a:solidFill>
            <a:srgbClr val="FFFFCC"/>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Zero-Shot was thought to work when people only looked at large languages; due to good priors. </a:t>
            </a:r>
          </a:p>
        </p:txBody>
      </p:sp>
    </p:spTree>
    <p:extLst>
      <p:ext uri="{BB962C8B-B14F-4D97-AF65-F5344CB8AC3E}">
        <p14:creationId xmlns:p14="http://schemas.microsoft.com/office/powerpoint/2010/main" val="36998119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chart seriesIdx="-4" categoryIdx="1" bldStep="category"/>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chart seriesIdx="-4" categoryIdx="2" bldStep="category"/>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chart seriesIdx="-4" categoryIdx="3" bldStep="category"/>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chart seriesIdx="-4" categoryIdx="4" bldStep="category"/>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chart seriesIdx="-4" categoryIdx="5" bldStep="category"/>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Real			B</a:t>
            </a:r>
            <a:r>
              <a:rPr lang="en-US" baseline="-25000" dirty="0"/>
              <a:t>ORG</a:t>
            </a:r>
          </a:p>
          <a:p>
            <a:pPr marL="0" indent="0">
              <a:buNone/>
            </a:pPr>
            <a:r>
              <a:rPr lang="en-US" dirty="0"/>
              <a:t>Madrid			I</a:t>
            </a:r>
            <a:r>
              <a:rPr lang="en-US" baseline="-25000" dirty="0"/>
              <a:t>ORG</a:t>
            </a:r>
          </a:p>
          <a:p>
            <a:pPr marL="0" indent="0">
              <a:buNone/>
            </a:pPr>
            <a:r>
              <a:rPr lang="en-US" dirty="0"/>
              <a:t>won			O</a:t>
            </a:r>
          </a:p>
          <a:p>
            <a:pPr marL="0" indent="0">
              <a:buNone/>
            </a:pPr>
            <a:r>
              <a:rPr lang="en-US" dirty="0"/>
              <a:t>the			O</a:t>
            </a:r>
          </a:p>
          <a:p>
            <a:pPr marL="0" indent="0">
              <a:buNone/>
            </a:pPr>
            <a:r>
              <a:rPr lang="en-US" dirty="0"/>
              <a:t>competition		O</a:t>
            </a:r>
          </a:p>
          <a:p>
            <a:pPr marL="0" indent="0">
              <a:buNone/>
            </a:pPr>
            <a:r>
              <a:rPr lang="en-US" dirty="0"/>
              <a:t>in			O</a:t>
            </a:r>
          </a:p>
          <a:p>
            <a:pPr marL="0" indent="0">
              <a:buNone/>
            </a:pPr>
            <a:r>
              <a:rPr lang="en-US" dirty="0"/>
              <a:t>2002			O</a:t>
            </a:r>
          </a:p>
          <a:p>
            <a:pPr marL="0" indent="0">
              <a:buNone/>
            </a:pPr>
            <a:r>
              <a:rPr lang="en-US" dirty="0"/>
              <a:t>.			O</a:t>
            </a:r>
          </a:p>
        </p:txBody>
      </p:sp>
      <p:sp>
        <p:nvSpPr>
          <p:cNvPr id="3" name="Title 2"/>
          <p:cNvSpPr>
            <a:spLocks noGrp="1"/>
          </p:cNvSpPr>
          <p:nvPr>
            <p:ph type="title"/>
          </p:nvPr>
        </p:nvSpPr>
        <p:spPr/>
        <p:txBody>
          <a:bodyPr/>
          <a:lstStyle/>
          <a:p>
            <a:r>
              <a:rPr lang="en-US" dirty="0"/>
              <a:t>Named Entity Recognition as Sequence Labeling (I-O-B)</a:t>
            </a:r>
          </a:p>
        </p:txBody>
      </p:sp>
      <p:grpSp>
        <p:nvGrpSpPr>
          <p:cNvPr id="7" name="Group 6"/>
          <p:cNvGrpSpPr/>
          <p:nvPr/>
        </p:nvGrpSpPr>
        <p:grpSpPr>
          <a:xfrm>
            <a:off x="3881423" y="2661690"/>
            <a:ext cx="2685221" cy="390885"/>
            <a:chOff x="3641834" y="3031908"/>
            <a:chExt cx="2685221" cy="390885"/>
          </a:xfrm>
        </p:grpSpPr>
        <p:sp>
          <p:nvSpPr>
            <p:cNvPr id="5" name="Right Brace 4"/>
            <p:cNvSpPr/>
            <p:nvPr/>
          </p:nvSpPr>
          <p:spPr bwMode="auto">
            <a:xfrm>
              <a:off x="3641834" y="3042745"/>
              <a:ext cx="275897" cy="380048"/>
            </a:xfrm>
            <a:prstGeom prst="rightBrace">
              <a:avLst/>
            </a:prstGeom>
            <a:noFill/>
            <a:ln w="12700" cap="flat" cmpd="sng" algn="ctr">
              <a:solidFill>
                <a:schemeClr val="tx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a:off x="4010458" y="3031908"/>
              <a:ext cx="2316597" cy="369332"/>
            </a:xfrm>
            <a:prstGeom prst="rect">
              <a:avLst/>
            </a:prstGeom>
            <a:noFill/>
          </p:spPr>
          <p:txBody>
            <a:bodyPr wrap="none" rtlCol="0">
              <a:spAutoFit/>
            </a:bodyPr>
            <a:lstStyle/>
            <a:p>
              <a:r>
                <a:rPr lang="en-US" dirty="0"/>
                <a:t>the Champions League</a:t>
              </a:r>
            </a:p>
          </p:txBody>
        </p:sp>
      </p:grpSp>
      <p:grpSp>
        <p:nvGrpSpPr>
          <p:cNvPr id="10" name="Group 9"/>
          <p:cNvGrpSpPr/>
          <p:nvPr/>
        </p:nvGrpSpPr>
        <p:grpSpPr>
          <a:xfrm>
            <a:off x="5411585" y="514363"/>
            <a:ext cx="1897212" cy="2651799"/>
            <a:chOff x="3887581" y="1022970"/>
            <a:chExt cx="1897211" cy="2377440"/>
          </a:xfrm>
        </p:grpSpPr>
        <p:sp>
          <p:nvSpPr>
            <p:cNvPr id="8" name="Circular Arrow 7"/>
            <p:cNvSpPr/>
            <p:nvPr/>
          </p:nvSpPr>
          <p:spPr bwMode="auto">
            <a:xfrm rot="15431926" flipV="1">
              <a:off x="3860398" y="1877005"/>
              <a:ext cx="2377440" cy="669369"/>
            </a:xfrm>
            <a:prstGeom prst="circularArrow">
              <a:avLst>
                <a:gd name="adj1" fmla="val 8923"/>
                <a:gd name="adj2" fmla="val 2345852"/>
                <a:gd name="adj3" fmla="val 17702046"/>
                <a:gd name="adj4" fmla="val 10800000"/>
                <a:gd name="adj5" fmla="val 15698"/>
              </a:avLst>
            </a:prstGeom>
            <a:solidFill>
              <a:schemeClr val="tx2"/>
            </a:solidFill>
            <a:ln w="635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vert="horz" wrap="square" lIns="0" tIns="0" rIns="0" bIns="0" numCol="1" rtlCol="0" anchor="t" anchorCtr="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9" name="TextBox 8"/>
            <p:cNvSpPr txBox="1"/>
            <p:nvPr/>
          </p:nvSpPr>
          <p:spPr>
            <a:xfrm>
              <a:off x="3887581" y="2079206"/>
              <a:ext cx="1897211" cy="331120"/>
            </a:xfrm>
            <a:prstGeom prst="rect">
              <a:avLst/>
            </a:prstGeom>
            <a:noFill/>
          </p:spPr>
          <p:txBody>
            <a:bodyPr wrap="none" rtlCol="0">
              <a:spAutoFit/>
            </a:bodyPr>
            <a:lstStyle/>
            <a:p>
              <a:r>
                <a:rPr lang="en-US" i="1" dirty="0"/>
                <a:t>coreference chain</a:t>
              </a:r>
            </a:p>
          </p:txBody>
        </p:sp>
      </p:grpSp>
      <p:sp>
        <p:nvSpPr>
          <p:cNvPr id="11" name="TextBox 10"/>
          <p:cNvSpPr txBox="1"/>
          <p:nvPr/>
        </p:nvSpPr>
        <p:spPr>
          <a:xfrm>
            <a:off x="609601" y="5351555"/>
            <a:ext cx="6449327" cy="1384995"/>
          </a:xfrm>
          <a:prstGeom prst="rect">
            <a:avLst/>
          </a:prstGeom>
          <a:noFill/>
        </p:spPr>
        <p:txBody>
          <a:bodyPr wrap="none" rtlCol="0">
            <a:spAutoFit/>
          </a:bodyPr>
          <a:lstStyle/>
          <a:p>
            <a:r>
              <a:rPr lang="en-US" sz="2800" dirty="0"/>
              <a:t>2</a:t>
            </a:r>
            <a:r>
              <a:rPr lang="en-US" sz="2800" i="1" dirty="0"/>
              <a:t>N</a:t>
            </a:r>
            <a:r>
              <a:rPr lang="en-US" sz="2800" dirty="0"/>
              <a:t> + 1 tags</a:t>
            </a:r>
          </a:p>
          <a:p>
            <a:endParaRPr lang="en-US" sz="2800" dirty="0"/>
          </a:p>
          <a:p>
            <a:r>
              <a:rPr lang="en-US" sz="2800" dirty="0"/>
              <a:t>Entity performance ≠ Tagging performance</a:t>
            </a:r>
          </a:p>
        </p:txBody>
      </p:sp>
      <p:sp>
        <p:nvSpPr>
          <p:cNvPr id="13" name="Oval Callout 12"/>
          <p:cNvSpPr/>
          <p:nvPr/>
        </p:nvSpPr>
        <p:spPr bwMode="auto">
          <a:xfrm>
            <a:off x="2748694" y="4796895"/>
            <a:ext cx="2167759" cy="519351"/>
          </a:xfrm>
          <a:prstGeom prst="wedgeEllipseCallout">
            <a:avLst/>
          </a:prstGeom>
          <a:solidFill>
            <a:schemeClr val="bg1"/>
          </a:solidFill>
          <a:ln w="6350" cap="flat" cmpd="sng" algn="ctr">
            <a:solidFill>
              <a:schemeClr val="bg1">
                <a:lumMod val="75000"/>
              </a:schemeClr>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vert="horz" wrap="square" lIns="0" tIns="0" rIns="0" bIns="0" numCol="1" rtlCol="0" anchor="t" anchorCtr="0" compatLnSpc="1">
            <a:prstTxWarp prst="textNoShape">
              <a:avLst/>
            </a:prstTxWarp>
            <a:spAutoFit/>
          </a:bodyPr>
          <a:lstStyle/>
          <a:p>
            <a:pPr eaLnBrk="0" fontAlgn="base" hangingPunct="0">
              <a:spcBef>
                <a:spcPct val="50000"/>
              </a:spcBef>
              <a:spcAft>
                <a:spcPct val="0"/>
              </a:spcAft>
            </a:pPr>
            <a:r>
              <a:rPr lang="en-US" sz="2400" dirty="0">
                <a:effectLst>
                  <a:outerShdw blurRad="38100" dist="38100" dir="2700000" algn="tl">
                    <a:srgbClr val="000000">
                      <a:alpha val="43137"/>
                    </a:srgbClr>
                  </a:outerShdw>
                </a:effectLst>
                <a:latin typeface="Segoe" pitchFamily="34" charset="0"/>
              </a:rPr>
              <a:t>F-measure</a:t>
            </a:r>
          </a:p>
        </p:txBody>
      </p:sp>
      <p:sp>
        <p:nvSpPr>
          <p:cNvPr id="14" name="Oval Callout 13"/>
          <p:cNvSpPr/>
          <p:nvPr/>
        </p:nvSpPr>
        <p:spPr bwMode="auto">
          <a:xfrm>
            <a:off x="5303783" y="4782799"/>
            <a:ext cx="2655196" cy="519351"/>
          </a:xfrm>
          <a:prstGeom prst="wedgeEllipseCallout">
            <a:avLst/>
          </a:prstGeom>
          <a:solidFill>
            <a:schemeClr val="bg1"/>
          </a:solidFill>
          <a:ln w="6350" cap="flat" cmpd="sng" algn="ctr">
            <a:solidFill>
              <a:schemeClr val="bg1">
                <a:lumMod val="75000"/>
              </a:schemeClr>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vert="horz" wrap="square" lIns="0" tIns="0" rIns="0" bIns="0" numCol="1" rtlCol="0" anchor="t" anchorCtr="0" compatLnSpc="1">
            <a:prstTxWarp prst="textNoShape">
              <a:avLst/>
            </a:prstTxWarp>
            <a:spAutoFit/>
          </a:bodyPr>
          <a:lstStyle/>
          <a:p>
            <a:pPr eaLnBrk="0" fontAlgn="base" hangingPunct="0">
              <a:spcBef>
                <a:spcPct val="50000"/>
              </a:spcBef>
              <a:spcAft>
                <a:spcPct val="0"/>
              </a:spcAft>
            </a:pPr>
            <a:r>
              <a:rPr lang="en-US" sz="2400" dirty="0">
                <a:effectLst>
                  <a:outerShdw blurRad="38100" dist="38100" dir="2700000" algn="tl">
                    <a:srgbClr val="000000">
                      <a:alpha val="43137"/>
                    </a:srgbClr>
                  </a:outerShdw>
                </a:effectLst>
                <a:latin typeface="Segoe" pitchFamily="34" charset="0"/>
              </a:rPr>
              <a:t>Tag accuracy</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17</a:t>
            </a:fld>
            <a:endParaRPr lang="en-US" altLang="zh-TW" dirty="0">
              <a:solidFill>
                <a:prstClr val="black"/>
              </a:solidFill>
            </a:endParaRPr>
          </a:p>
        </p:txBody>
      </p:sp>
    </p:spTree>
    <p:extLst>
      <p:ext uri="{BB962C8B-B14F-4D97-AF65-F5344CB8AC3E}">
        <p14:creationId xmlns:p14="http://schemas.microsoft.com/office/powerpoint/2010/main" val="1361479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Working with Low Supervision in Target Language</a:t>
            </a: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AC8992-FF6C-4D70-B326-58185E6C3B6F}" type="slidenum">
              <a:rPr kumimoji="0" lang="en-US" altLang="zh-TW"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170</a:t>
            </a:fld>
            <a:endParaRPr kumimoji="0" lang="en-US" altLang="zh-TW"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0" name="Picture 9">
            <a:extLst>
              <a:ext uri="{FF2B5EF4-FFF2-40B4-BE49-F238E27FC236}">
                <a16:creationId xmlns:a16="http://schemas.microsoft.com/office/drawing/2014/main" id="{EFF53222-08F7-A044-AF42-FCAADDADD28C}"/>
              </a:ext>
            </a:extLst>
          </p:cNvPr>
          <p:cNvPicPr>
            <a:picLocks noChangeAspect="1"/>
          </p:cNvPicPr>
          <p:nvPr/>
        </p:nvPicPr>
        <p:blipFill>
          <a:blip r:embed="rId2"/>
          <a:stretch>
            <a:fillRect/>
          </a:stretch>
        </p:blipFill>
        <p:spPr>
          <a:xfrm>
            <a:off x="3007233" y="1062482"/>
            <a:ext cx="6177534" cy="4733036"/>
          </a:xfrm>
          <a:prstGeom prst="rect">
            <a:avLst/>
          </a:prstGeom>
        </p:spPr>
      </p:pic>
      <p:sp>
        <p:nvSpPr>
          <p:cNvPr id="7" name="Down Arrow 6"/>
          <p:cNvSpPr/>
          <p:nvPr/>
        </p:nvSpPr>
        <p:spPr>
          <a:xfrm rot="17564660">
            <a:off x="2488223" y="1404581"/>
            <a:ext cx="770861" cy="1235848"/>
          </a:xfrm>
          <a:prstGeom prst="down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8" name="TextBox 7"/>
          <p:cNvSpPr txBox="1"/>
          <p:nvPr/>
        </p:nvSpPr>
        <p:spPr>
          <a:xfrm>
            <a:off x="2154249" y="6345338"/>
            <a:ext cx="8384652" cy="400110"/>
          </a:xfrm>
          <a:prstGeom prst="rect">
            <a:avLst/>
          </a:prstGeom>
          <a:solidFill>
            <a:srgbClr val="FFFFCC"/>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Even a small amount of training mentions from the target language helps a lot.</a:t>
            </a:r>
          </a:p>
        </p:txBody>
      </p:sp>
      <p:sp>
        <p:nvSpPr>
          <p:cNvPr id="9" name="TextBox 8"/>
          <p:cNvSpPr txBox="1"/>
          <p:nvPr/>
        </p:nvSpPr>
        <p:spPr>
          <a:xfrm>
            <a:off x="935168" y="5835006"/>
            <a:ext cx="10294934" cy="400110"/>
          </a:xfrm>
          <a:prstGeom prst="rect">
            <a:avLst/>
          </a:prstGeom>
          <a:solidFill>
            <a:srgbClr val="FFFFCC"/>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a:rPr>
              <a:t>While Joint is always better, this is a lot </a:t>
            </a:r>
            <a:r>
              <a:rPr kumimoji="0" lang="en-US" sz="2000" b="0" i="0" u="none" strike="noStrike" kern="1200" cap="none" spc="0" normalizeH="0" baseline="0" noProof="0" dirty="0">
                <a:ln>
                  <a:noFill/>
                </a:ln>
                <a:solidFill>
                  <a:srgbClr val="0000FF"/>
                </a:solidFill>
                <a:effectLst/>
                <a:uLnTx/>
                <a:uFillTx/>
                <a:latin typeface="Calibri"/>
                <a:ea typeface="+mn-ea"/>
                <a:cs typeface="Arial"/>
              </a:rPr>
              <a:t>more significant in the low data regime </a:t>
            </a:r>
            <a:r>
              <a:rPr kumimoji="0" lang="en-US" sz="2000" b="0" i="0" u="none" strike="noStrike" kern="1200" cap="none" spc="0" normalizeH="0" baseline="0" noProof="0" dirty="0">
                <a:ln>
                  <a:noFill/>
                </a:ln>
                <a:solidFill>
                  <a:srgbClr val="000000"/>
                </a:solidFill>
                <a:effectLst/>
                <a:uLnTx/>
                <a:uFillTx/>
                <a:latin typeface="Calibri"/>
                <a:ea typeface="+mn-ea"/>
                <a:cs typeface="Arial"/>
              </a:rPr>
              <a:t>(&lt;0.5M mentions)</a:t>
            </a:r>
          </a:p>
        </p:txBody>
      </p:sp>
    </p:spTree>
    <p:extLst>
      <p:ext uri="{BB962C8B-B14F-4D97-AF65-F5344CB8AC3E}">
        <p14:creationId xmlns:p14="http://schemas.microsoft.com/office/powerpoint/2010/main" val="2192667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676400" y="304800"/>
            <a:ext cx="8077200" cy="685800"/>
          </a:xfrm>
        </p:spPr>
        <p:txBody>
          <a:bodyPr>
            <a:noAutofit/>
          </a:bodyPr>
          <a:lstStyle/>
          <a:p>
            <a:pPr eaLnBrk="1" hangingPunct="1">
              <a:defRPr/>
            </a:pPr>
            <a:r>
              <a:rPr lang="en-US" altLang="zh-CN" sz="3600" dirty="0">
                <a:effectLst/>
              </a:rPr>
              <a:t>Overall Name Tagging Results</a:t>
            </a:r>
            <a:endParaRPr lang="en-US" sz="3600" dirty="0">
              <a:effectLst/>
            </a:endParaRPr>
          </a:p>
        </p:txBody>
      </p:sp>
      <p:sp>
        <p:nvSpPr>
          <p:cNvPr id="2" name="TextBox 1"/>
          <p:cNvSpPr txBox="1"/>
          <p:nvPr/>
        </p:nvSpPr>
        <p:spPr>
          <a:xfrm>
            <a:off x="5139399" y="7779434"/>
            <a:ext cx="184666" cy="369332"/>
          </a:xfrm>
          <a:prstGeom prst="rect">
            <a:avLst/>
          </a:prstGeom>
          <a:noFill/>
        </p:spPr>
        <p:txBody>
          <a:bodyPr wrap="none" rtlCol="0">
            <a:spAutoFit/>
          </a:bodyPr>
          <a:lstStyle/>
          <a:p>
            <a:endParaRPr lang="en-US"/>
          </a:p>
        </p:txBody>
      </p:sp>
      <p:cxnSp>
        <p:nvCxnSpPr>
          <p:cNvPr id="6" name="Straight Arrow Connector 5"/>
          <p:cNvCxnSpPr/>
          <p:nvPr/>
        </p:nvCxnSpPr>
        <p:spPr bwMode="auto">
          <a:xfrm>
            <a:off x="-2602523" y="-1167618"/>
            <a:ext cx="914400" cy="914400"/>
          </a:xfrm>
          <a:prstGeom prst="straightConnector1">
            <a:avLst/>
          </a:prstGeom>
          <a:noFill/>
          <a:ln>
            <a:no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1" name="TextBox 30"/>
          <p:cNvSpPr txBox="1"/>
          <p:nvPr/>
        </p:nvSpPr>
        <p:spPr>
          <a:xfrm>
            <a:off x="-2096085" y="4375052"/>
            <a:ext cx="184666" cy="369332"/>
          </a:xfrm>
          <a:prstGeom prst="rect">
            <a:avLst/>
          </a:prstGeom>
          <a:noFill/>
        </p:spPr>
        <p:txBody>
          <a:bodyPr wrap="none" rtlCol="0">
            <a:spAutoFit/>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2" y="1371602"/>
            <a:ext cx="6905625" cy="52014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内容占位符 2"/>
          <p:cNvSpPr>
            <a:spLocks noGrp="1"/>
          </p:cNvSpPr>
          <p:nvPr>
            <p:ph idx="1"/>
          </p:nvPr>
        </p:nvSpPr>
        <p:spPr>
          <a:xfrm>
            <a:off x="1549400" y="990600"/>
            <a:ext cx="8229600" cy="533400"/>
          </a:xfrm>
        </p:spPr>
        <p:txBody>
          <a:bodyPr>
            <a:normAutofit/>
          </a:bodyPr>
          <a:lstStyle/>
          <a:p>
            <a:r>
              <a:rPr lang="en-US" dirty="0"/>
              <a:t>(Pan et al., ACL2017)</a:t>
            </a:r>
          </a:p>
        </p:txBody>
      </p:sp>
      <p:sp>
        <p:nvSpPr>
          <p:cNvPr id="8"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171</a:t>
            </a:fld>
            <a:endParaRPr lang="en-US" sz="1400" b="1" dirty="0">
              <a:solidFill>
                <a:srgbClr val="0000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171</a:t>
            </a:fld>
            <a:endParaRPr lang="en-US" altLang="zh-TW" dirty="0">
              <a:solidFill>
                <a:prstClr val="black"/>
              </a:solidFill>
            </a:endParaRPr>
          </a:p>
        </p:txBody>
      </p:sp>
    </p:spTree>
    <p:extLst>
      <p:ext uri="{BB962C8B-B14F-4D97-AF65-F5344CB8AC3E}">
        <p14:creationId xmlns:p14="http://schemas.microsoft.com/office/powerpoint/2010/main" val="96943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533197" y="304800"/>
            <a:ext cx="9220404" cy="685800"/>
          </a:xfrm>
        </p:spPr>
        <p:txBody>
          <a:bodyPr>
            <a:noAutofit/>
          </a:bodyPr>
          <a:lstStyle/>
          <a:p>
            <a:pPr>
              <a:defRPr/>
            </a:pPr>
            <a:r>
              <a:rPr lang="en-US" altLang="zh-CN" sz="3600" dirty="0">
                <a:effectLst/>
              </a:rPr>
              <a:t>Overall Cross-lingual Entity Linking Results</a:t>
            </a:r>
            <a:endParaRPr lang="en-US" sz="3600" dirty="0">
              <a:effectLst/>
            </a:endParaRPr>
          </a:p>
        </p:txBody>
      </p:sp>
      <p:sp>
        <p:nvSpPr>
          <p:cNvPr id="2" name="TextBox 1"/>
          <p:cNvSpPr txBox="1"/>
          <p:nvPr/>
        </p:nvSpPr>
        <p:spPr>
          <a:xfrm>
            <a:off x="5139399" y="7779434"/>
            <a:ext cx="184666" cy="369332"/>
          </a:xfrm>
          <a:prstGeom prst="rect">
            <a:avLst/>
          </a:prstGeom>
          <a:noFill/>
        </p:spPr>
        <p:txBody>
          <a:bodyPr wrap="none" rtlCol="0">
            <a:spAutoFit/>
          </a:bodyPr>
          <a:lstStyle/>
          <a:p>
            <a:endParaRPr lang="en-US"/>
          </a:p>
        </p:txBody>
      </p:sp>
      <p:cxnSp>
        <p:nvCxnSpPr>
          <p:cNvPr id="6" name="Straight Arrow Connector 5"/>
          <p:cNvCxnSpPr/>
          <p:nvPr/>
        </p:nvCxnSpPr>
        <p:spPr bwMode="auto">
          <a:xfrm>
            <a:off x="-2602523" y="-1167618"/>
            <a:ext cx="914400" cy="914400"/>
          </a:xfrm>
          <a:prstGeom prst="straightConnector1">
            <a:avLst/>
          </a:prstGeom>
          <a:noFill/>
          <a:ln>
            <a:no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1" name="TextBox 30"/>
          <p:cNvSpPr txBox="1"/>
          <p:nvPr/>
        </p:nvSpPr>
        <p:spPr>
          <a:xfrm>
            <a:off x="-2096085" y="4375052"/>
            <a:ext cx="184666" cy="369332"/>
          </a:xfrm>
          <a:prstGeom prst="rect">
            <a:avLst/>
          </a:prstGeom>
          <a:noFill/>
        </p:spPr>
        <p:txBody>
          <a:bodyPr wrap="none" rtlCol="0">
            <a:spAutoFit/>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2" y="1371601"/>
            <a:ext cx="7219287" cy="507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172</a:t>
            </a:fld>
            <a:endParaRPr lang="en-US" sz="1400" b="1" dirty="0">
              <a:solidFill>
                <a:srgbClr val="0000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172</a:t>
            </a:fld>
            <a:endParaRPr lang="en-US" altLang="zh-TW" dirty="0">
              <a:solidFill>
                <a:prstClr val="black"/>
              </a:solidFill>
            </a:endParaRPr>
          </a:p>
        </p:txBody>
      </p:sp>
    </p:spTree>
    <p:extLst>
      <p:ext uri="{BB962C8B-B14F-4D97-AF65-F5344CB8AC3E}">
        <p14:creationId xmlns:p14="http://schemas.microsoft.com/office/powerpoint/2010/main" val="3957555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2" y="1349317"/>
            <a:ext cx="4843869" cy="53132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标题 1"/>
          <p:cNvSpPr>
            <a:spLocks noGrp="1"/>
          </p:cNvSpPr>
          <p:nvPr>
            <p:ph type="title"/>
          </p:nvPr>
        </p:nvSpPr>
        <p:spPr>
          <a:xfrm>
            <a:off x="814337" y="128755"/>
            <a:ext cx="9853665" cy="1143000"/>
          </a:xfrm>
        </p:spPr>
        <p:txBody>
          <a:bodyPr>
            <a:noAutofit/>
          </a:bodyPr>
          <a:lstStyle/>
          <a:p>
            <a:r>
              <a:rPr lang="en-US" altLang="zh-CN" sz="3600" dirty="0">
                <a:effectLst/>
              </a:rPr>
              <a:t>Impact of Non-Traditional Linguistic Resources: More Robust to Noise</a:t>
            </a:r>
            <a:endParaRPr lang="zh-CN" altLang="en-US" sz="3600" dirty="0">
              <a:effectLst/>
            </a:endParaRPr>
          </a:p>
        </p:txBody>
      </p:sp>
      <p:sp>
        <p:nvSpPr>
          <p:cNvPr id="5" name="Content Placeholder 1">
            <a:extLst>
              <a:ext uri="{FF2B5EF4-FFF2-40B4-BE49-F238E27FC236}">
                <a16:creationId xmlns:a16="http://schemas.microsoft.com/office/drawing/2014/main" id="{352C3368-5E51-450D-B39D-B973418B0F78}"/>
              </a:ext>
            </a:extLst>
          </p:cNvPr>
          <p:cNvSpPr>
            <a:spLocks noGrp="1"/>
          </p:cNvSpPr>
          <p:nvPr>
            <p:ph idx="1"/>
          </p:nvPr>
        </p:nvSpPr>
        <p:spPr>
          <a:xfrm>
            <a:off x="8001001" y="1600203"/>
            <a:ext cx="2495551" cy="5419725"/>
          </a:xfrm>
        </p:spPr>
        <p:txBody>
          <a:bodyPr>
            <a:normAutofit/>
          </a:bodyPr>
          <a:lstStyle/>
          <a:p>
            <a:pPr marL="0" lvl="1" indent="0">
              <a:buNone/>
            </a:pPr>
            <a:r>
              <a:rPr lang="en-US" altLang="zh-CN" sz="2000" dirty="0"/>
              <a:t>(Zhang et al., 2017)</a:t>
            </a:r>
          </a:p>
        </p:txBody>
      </p:sp>
      <p:sp>
        <p:nvSpPr>
          <p:cNvPr id="6" name="Slide Number Placeholder 2"/>
          <p:cNvSpPr txBox="1">
            <a:spLocks/>
          </p:cNvSpPr>
          <p:nvPr/>
        </p:nvSpPr>
        <p:spPr>
          <a:xfrm>
            <a:off x="9731377" y="6569078"/>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173</a:t>
            </a:fld>
            <a:endParaRPr lang="en-US" sz="1400" b="1" dirty="0">
              <a:solidFill>
                <a:srgbClr val="000000"/>
              </a:solidFill>
            </a:endParaRP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173</a:t>
            </a:fld>
            <a:endParaRPr lang="en-US" altLang="zh-TW" dirty="0">
              <a:solidFill>
                <a:prstClr val="black"/>
              </a:solidFill>
            </a:endParaRPr>
          </a:p>
        </p:txBody>
      </p:sp>
    </p:spTree>
    <p:extLst>
      <p:ext uri="{BB962C8B-B14F-4D97-AF65-F5344CB8AC3E}">
        <p14:creationId xmlns:p14="http://schemas.microsoft.com/office/powerpoint/2010/main" val="152711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174</a:t>
            </a:fld>
            <a:endParaRPr lang="en-US" altLang="zh-TW" dirty="0">
              <a:solidFill>
                <a:prstClr val="black"/>
              </a:solidFill>
            </a:endParaRPr>
          </a:p>
        </p:txBody>
      </p:sp>
      <p:sp>
        <p:nvSpPr>
          <p:cNvPr id="3" name="Title 2"/>
          <p:cNvSpPr>
            <a:spLocks noGrp="1"/>
          </p:cNvSpPr>
          <p:nvPr>
            <p:ph type="title"/>
          </p:nvPr>
        </p:nvSpPr>
        <p:spPr/>
        <p:txBody>
          <a:bodyPr/>
          <a:lstStyle/>
          <a:p>
            <a:r>
              <a:rPr lang="en-US" dirty="0" smtClean="0"/>
              <a:t>Dealing with low resource languages</a:t>
            </a:r>
            <a:endParaRPr lang="en-US" dirty="0"/>
          </a:p>
        </p:txBody>
      </p:sp>
      <p:sp>
        <p:nvSpPr>
          <p:cNvPr id="4" name="Content Placeholder 3"/>
          <p:cNvSpPr>
            <a:spLocks noGrp="1"/>
          </p:cNvSpPr>
          <p:nvPr>
            <p:ph idx="1"/>
          </p:nvPr>
        </p:nvSpPr>
        <p:spPr>
          <a:xfrm>
            <a:off x="609600" y="1100199"/>
            <a:ext cx="10972800" cy="5001419"/>
          </a:xfrm>
        </p:spPr>
        <p:txBody>
          <a:bodyPr/>
          <a:lstStyle/>
          <a:p>
            <a:r>
              <a:rPr lang="en-US" dirty="0" smtClean="0"/>
              <a:t>All our methods rely on multi-lingual embeddings</a:t>
            </a:r>
          </a:p>
          <a:p>
            <a:r>
              <a:rPr lang="en-US" dirty="0" smtClean="0"/>
              <a:t>For “small” languages, the quality of these is low.</a:t>
            </a:r>
          </a:p>
          <a:p>
            <a:endParaRPr lang="en-US" dirty="0"/>
          </a:p>
          <a:p>
            <a:r>
              <a:rPr lang="en-US" dirty="0" smtClean="0"/>
              <a:t>It’s possible to improve by: [Lin et al. ACL’18; in submission]</a:t>
            </a:r>
          </a:p>
          <a:p>
            <a:pPr lvl="1"/>
            <a:r>
              <a:rPr lang="en-US" dirty="0" smtClean="0"/>
              <a:t> clustering together “similar” low resource languages.</a:t>
            </a:r>
          </a:p>
          <a:p>
            <a:pPr lvl="2"/>
            <a:r>
              <a:rPr lang="en-US" dirty="0" smtClean="0"/>
              <a:t>This was shown in the context of entity tagging</a:t>
            </a:r>
          </a:p>
          <a:p>
            <a:pPr lvl="1"/>
            <a:r>
              <a:rPr lang="en-US" dirty="0" smtClean="0"/>
              <a:t>Training embeddings for words and entities in the same space</a:t>
            </a:r>
            <a:endParaRPr lang="en-US" dirty="0"/>
          </a:p>
        </p:txBody>
      </p:sp>
    </p:spTree>
    <p:extLst>
      <p:ext uri="{BB962C8B-B14F-4D97-AF65-F5344CB8AC3E}">
        <p14:creationId xmlns:p14="http://schemas.microsoft.com/office/powerpoint/2010/main" val="178811418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05000" y="1347621"/>
            <a:ext cx="8305800" cy="4876800"/>
          </a:xfrm>
        </p:spPr>
        <p:txBody>
          <a:bodyPr>
            <a:normAutofit lnSpcReduction="10000"/>
          </a:bodyPr>
          <a:lstStyle/>
          <a:p>
            <a:r>
              <a:rPr lang="en-US" sz="2800" dirty="0"/>
              <a:t>Data</a:t>
            </a:r>
          </a:p>
          <a:p>
            <a:pPr lvl="1"/>
            <a:r>
              <a:rPr lang="en-US" altLang="zh-CN" sz="2400" dirty="0"/>
              <a:t>2</a:t>
            </a:r>
            <a:r>
              <a:rPr lang="zh-CN" altLang="en-US" sz="2400" dirty="0"/>
              <a:t> </a:t>
            </a:r>
            <a:r>
              <a:rPr lang="en-US" altLang="zh-CN" sz="2400" dirty="0"/>
              <a:t>sets</a:t>
            </a:r>
            <a:r>
              <a:rPr lang="zh-CN" altLang="en-US" sz="2400" dirty="0"/>
              <a:t> </a:t>
            </a:r>
            <a:r>
              <a:rPr lang="en-US" altLang="zh-CN" sz="2400" dirty="0"/>
              <a:t>of</a:t>
            </a:r>
            <a:r>
              <a:rPr lang="zh-CN" altLang="en-US" sz="2400" dirty="0"/>
              <a:t> </a:t>
            </a:r>
            <a:r>
              <a:rPr lang="en-US" altLang="zh-CN" sz="2400" dirty="0"/>
              <a:t>languages:</a:t>
            </a:r>
            <a:r>
              <a:rPr lang="zh-CN" altLang="en-US" sz="2400" dirty="0"/>
              <a:t> </a:t>
            </a:r>
            <a:r>
              <a:rPr lang="en-US" altLang="zh-CN" sz="2400" dirty="0"/>
              <a:t>(Amharic</a:t>
            </a:r>
            <a:r>
              <a:rPr lang="zh-CN" altLang="en-US" sz="2400" dirty="0"/>
              <a:t> </a:t>
            </a:r>
            <a:r>
              <a:rPr lang="en-US" altLang="zh-CN" sz="2400" dirty="0"/>
              <a:t>and</a:t>
            </a:r>
            <a:r>
              <a:rPr lang="zh-CN" altLang="en-US" sz="2400" dirty="0"/>
              <a:t> </a:t>
            </a:r>
            <a:r>
              <a:rPr lang="en-US" altLang="zh-CN" sz="2400" dirty="0"/>
              <a:t>Tigrinya),</a:t>
            </a:r>
            <a:r>
              <a:rPr lang="zh-CN" altLang="en-US" sz="2400" dirty="0"/>
              <a:t> </a:t>
            </a:r>
            <a:r>
              <a:rPr lang="en-US" altLang="zh-CN" sz="2400" dirty="0"/>
              <a:t>(English,</a:t>
            </a:r>
            <a:r>
              <a:rPr lang="zh-CN" altLang="en-US" sz="2400" dirty="0"/>
              <a:t> </a:t>
            </a:r>
            <a:r>
              <a:rPr lang="en-US" altLang="zh-CN" sz="2400" dirty="0"/>
              <a:t>Uighur,</a:t>
            </a:r>
            <a:r>
              <a:rPr lang="zh-CN" altLang="en-US" sz="2400" dirty="0"/>
              <a:t> </a:t>
            </a:r>
            <a:r>
              <a:rPr lang="en-US" altLang="zh-CN" sz="2400" dirty="0"/>
              <a:t>Turkish)</a:t>
            </a:r>
          </a:p>
          <a:p>
            <a:pPr lvl="1"/>
            <a:endParaRPr lang="en-US" altLang="zh-CN" sz="2400" dirty="0"/>
          </a:p>
          <a:p>
            <a:pPr lvl="1"/>
            <a:endParaRPr lang="en-US" altLang="zh-CN" sz="2400" dirty="0"/>
          </a:p>
          <a:p>
            <a:pPr lvl="1"/>
            <a:endParaRPr lang="en-US" altLang="zh-CN" sz="2400" dirty="0"/>
          </a:p>
          <a:p>
            <a:pPr lvl="1"/>
            <a:endParaRPr lang="en-US" altLang="zh-CN" sz="2400" dirty="0"/>
          </a:p>
          <a:p>
            <a:pPr lvl="1"/>
            <a:endParaRPr lang="en-US" altLang="zh-CN" sz="2400" dirty="0"/>
          </a:p>
          <a:p>
            <a:pPr lvl="1"/>
            <a:endParaRPr lang="en-US" altLang="zh-CN" sz="2400" dirty="0"/>
          </a:p>
          <a:p>
            <a:r>
              <a:rPr lang="en-US" sz="2800" dirty="0"/>
              <a:t>Linguistic properties extracted from CLDR, Wiktionary, </a:t>
            </a:r>
            <a:r>
              <a:rPr lang="en-US" sz="2800" dirty="0" err="1"/>
              <a:t>PanLex</a:t>
            </a:r>
            <a:endParaRPr lang="en-US" sz="2800" dirty="0"/>
          </a:p>
          <a:p>
            <a:pPr lvl="1"/>
            <a:endParaRPr lang="en-US" altLang="zh-CN" dirty="0"/>
          </a:p>
          <a:p>
            <a:pPr marL="457200" lvl="1" indent="0">
              <a:buNone/>
            </a:pPr>
            <a:endParaRPr lang="en-US" sz="2400" dirty="0"/>
          </a:p>
          <a:p>
            <a:pPr marL="457200" lvl="1" indent="0">
              <a:buNone/>
            </a:pPr>
            <a:endParaRPr lang="en-US" sz="2400" dirty="0"/>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175</a:t>
            </a:fld>
            <a:endParaRPr lang="en-US"/>
          </a:p>
        </p:txBody>
      </p:sp>
      <p:pic>
        <p:nvPicPr>
          <p:cNvPr id="5" name="图片 4"/>
          <p:cNvPicPr>
            <a:picLocks noChangeAspect="1"/>
          </p:cNvPicPr>
          <p:nvPr/>
        </p:nvPicPr>
        <p:blipFill>
          <a:blip r:embed="rId3"/>
          <a:stretch>
            <a:fillRect/>
          </a:stretch>
        </p:blipFill>
        <p:spPr>
          <a:xfrm>
            <a:off x="2514601" y="3048000"/>
            <a:ext cx="7295105" cy="1828800"/>
          </a:xfrm>
          <a:prstGeom prst="rect">
            <a:avLst/>
          </a:prstGeom>
        </p:spPr>
      </p:pic>
      <p:sp>
        <p:nvSpPr>
          <p:cNvPr id="9" name="Title 1">
            <a:extLst>
              <a:ext uri="{FF2B5EF4-FFF2-40B4-BE49-F238E27FC236}">
                <a16:creationId xmlns:a16="http://schemas.microsoft.com/office/drawing/2014/main" id="{1730F170-35D1-2348-955A-E3113D05D06E}"/>
              </a:ext>
            </a:extLst>
          </p:cNvPr>
          <p:cNvSpPr>
            <a:spLocks noGrp="1"/>
          </p:cNvSpPr>
          <p:nvPr>
            <p:ph type="title"/>
          </p:nvPr>
        </p:nvSpPr>
        <p:spPr>
          <a:xfrm>
            <a:off x="1447800" y="28243"/>
            <a:ext cx="10001363" cy="1143000"/>
          </a:xfrm>
        </p:spPr>
        <p:txBody>
          <a:bodyPr>
            <a:normAutofit fontScale="90000"/>
          </a:bodyPr>
          <a:lstStyle/>
          <a:p>
            <a:r>
              <a:rPr lang="en-US" dirty="0"/>
              <a:t>Impact of Cluster-Consistent Multi-lingual Embedding</a:t>
            </a:r>
          </a:p>
        </p:txBody>
      </p:sp>
    </p:spTree>
    <p:extLst>
      <p:ext uri="{BB962C8B-B14F-4D97-AF65-F5344CB8AC3E}">
        <p14:creationId xmlns:p14="http://schemas.microsoft.com/office/powerpoint/2010/main" val="292822675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81200" y="1309521"/>
            <a:ext cx="8534400" cy="4876800"/>
          </a:xfrm>
        </p:spPr>
        <p:txBody>
          <a:bodyPr>
            <a:normAutofit/>
          </a:bodyPr>
          <a:lstStyle/>
          <a:p>
            <a:r>
              <a:rPr lang="en-US" altLang="zh-CN" dirty="0"/>
              <a:t>Cross-lingual</a:t>
            </a:r>
            <a:r>
              <a:rPr lang="zh-CN" altLang="en-US" dirty="0"/>
              <a:t> </a:t>
            </a:r>
            <a:r>
              <a:rPr lang="en-US" altLang="zh-CN" dirty="0"/>
              <a:t>direct</a:t>
            </a:r>
            <a:r>
              <a:rPr lang="zh-CN" altLang="en-US" dirty="0"/>
              <a:t> </a:t>
            </a:r>
            <a:r>
              <a:rPr lang="en-US" altLang="zh-CN" dirty="0"/>
              <a:t>transfer: trained on a related language and tested on a target language</a:t>
            </a:r>
            <a:endParaRPr lang="en-US" dirty="0"/>
          </a:p>
          <a:p>
            <a:pPr lvl="1"/>
            <a:endParaRPr lang="en-US" sz="2400" dirty="0"/>
          </a:p>
          <a:p>
            <a:pPr lvl="1"/>
            <a:endParaRPr lang="en-US" sz="2400" dirty="0"/>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176</a:t>
            </a:fld>
            <a:endParaRPr lang="en-US"/>
          </a:p>
        </p:txBody>
      </p:sp>
      <p:pic>
        <p:nvPicPr>
          <p:cNvPr id="6" name="图片 5"/>
          <p:cNvPicPr>
            <a:picLocks noChangeAspect="1"/>
          </p:cNvPicPr>
          <p:nvPr/>
        </p:nvPicPr>
        <p:blipFill>
          <a:blip r:embed="rId3"/>
          <a:stretch>
            <a:fillRect/>
          </a:stretch>
        </p:blipFill>
        <p:spPr>
          <a:xfrm>
            <a:off x="3009900" y="2819403"/>
            <a:ext cx="5410200" cy="2908861"/>
          </a:xfrm>
          <a:prstGeom prst="rect">
            <a:avLst/>
          </a:prstGeom>
        </p:spPr>
      </p:pic>
      <p:sp>
        <p:nvSpPr>
          <p:cNvPr id="8" name="Title 1">
            <a:extLst>
              <a:ext uri="{FF2B5EF4-FFF2-40B4-BE49-F238E27FC236}">
                <a16:creationId xmlns:a16="http://schemas.microsoft.com/office/drawing/2014/main" id="{1730F170-35D1-2348-955A-E3113D05D06E}"/>
              </a:ext>
            </a:extLst>
          </p:cNvPr>
          <p:cNvSpPr>
            <a:spLocks noGrp="1"/>
          </p:cNvSpPr>
          <p:nvPr>
            <p:ph type="title"/>
          </p:nvPr>
        </p:nvSpPr>
        <p:spPr>
          <a:xfrm>
            <a:off x="1447800" y="28243"/>
            <a:ext cx="10001363" cy="1143000"/>
          </a:xfrm>
        </p:spPr>
        <p:txBody>
          <a:bodyPr>
            <a:normAutofit fontScale="90000"/>
          </a:bodyPr>
          <a:lstStyle/>
          <a:p>
            <a:r>
              <a:rPr lang="en-US" dirty="0"/>
              <a:t>Impact of Cluster-Consistent Multi-lingual Embedding</a:t>
            </a:r>
          </a:p>
        </p:txBody>
      </p:sp>
    </p:spTree>
    <p:extLst>
      <p:ext uri="{BB962C8B-B14F-4D97-AF65-F5344CB8AC3E}">
        <p14:creationId xmlns:p14="http://schemas.microsoft.com/office/powerpoint/2010/main" val="423785577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81200" y="1600200"/>
            <a:ext cx="8305800" cy="4876800"/>
          </a:xfrm>
        </p:spPr>
        <p:txBody>
          <a:bodyPr>
            <a:normAutofit/>
          </a:bodyPr>
          <a:lstStyle/>
          <a:p>
            <a:r>
              <a:rPr lang="en-US" altLang="zh-CN" dirty="0"/>
              <a:t>Mutual</a:t>
            </a:r>
            <a:r>
              <a:rPr lang="zh-CN" altLang="en-US" dirty="0"/>
              <a:t> </a:t>
            </a:r>
            <a:r>
              <a:rPr lang="en-US" altLang="zh-CN" dirty="0"/>
              <a:t>enhancement: training</a:t>
            </a:r>
            <a:r>
              <a:rPr lang="zh-CN" altLang="en-US" dirty="0"/>
              <a:t> </a:t>
            </a:r>
            <a:r>
              <a:rPr lang="en-US" altLang="zh-CN" dirty="0"/>
              <a:t>set</a:t>
            </a:r>
            <a:r>
              <a:rPr lang="zh-CN" altLang="en-US" dirty="0"/>
              <a:t> </a:t>
            </a:r>
            <a:r>
              <a:rPr lang="en-US" altLang="zh-CN" dirty="0"/>
              <a:t>expanded by annotated</a:t>
            </a:r>
            <a:r>
              <a:rPr lang="zh-CN" altLang="en-US" dirty="0"/>
              <a:t> </a:t>
            </a:r>
            <a:r>
              <a:rPr lang="en-US" altLang="zh-CN" dirty="0"/>
              <a:t>instances in</a:t>
            </a:r>
            <a:r>
              <a:rPr lang="zh-CN" altLang="en-US" dirty="0"/>
              <a:t> </a:t>
            </a:r>
            <a:r>
              <a:rPr lang="en-US" altLang="zh-CN" dirty="0"/>
              <a:t>related</a:t>
            </a:r>
            <a:r>
              <a:rPr lang="zh-CN" altLang="en-US" dirty="0"/>
              <a:t> </a:t>
            </a:r>
            <a:r>
              <a:rPr lang="en-US" altLang="zh-CN" dirty="0"/>
              <a:t>languages</a:t>
            </a:r>
            <a:endParaRPr lang="en-US" dirty="0"/>
          </a:p>
          <a:p>
            <a:pPr lvl="1"/>
            <a:endParaRPr lang="en-US" sz="2400" dirty="0"/>
          </a:p>
          <a:p>
            <a:pPr lvl="1"/>
            <a:endParaRPr lang="en-US" sz="2400" dirty="0"/>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177</a:t>
            </a:fld>
            <a:endParaRPr lang="en-US"/>
          </a:p>
        </p:txBody>
      </p:sp>
      <p:pic>
        <p:nvPicPr>
          <p:cNvPr id="5" name="图片 4"/>
          <p:cNvPicPr>
            <a:picLocks noChangeAspect="1"/>
          </p:cNvPicPr>
          <p:nvPr/>
        </p:nvPicPr>
        <p:blipFill>
          <a:blip r:embed="rId3"/>
          <a:stretch>
            <a:fillRect/>
          </a:stretch>
        </p:blipFill>
        <p:spPr>
          <a:xfrm>
            <a:off x="2743201" y="2819403"/>
            <a:ext cx="6255507" cy="3216275"/>
          </a:xfrm>
          <a:prstGeom prst="rect">
            <a:avLst/>
          </a:prstGeom>
        </p:spPr>
      </p:pic>
      <p:sp>
        <p:nvSpPr>
          <p:cNvPr id="8" name="Title 1">
            <a:extLst>
              <a:ext uri="{FF2B5EF4-FFF2-40B4-BE49-F238E27FC236}">
                <a16:creationId xmlns:a16="http://schemas.microsoft.com/office/drawing/2014/main" id="{1730F170-35D1-2348-955A-E3113D05D06E}"/>
              </a:ext>
            </a:extLst>
          </p:cNvPr>
          <p:cNvSpPr>
            <a:spLocks noGrp="1"/>
          </p:cNvSpPr>
          <p:nvPr>
            <p:ph type="title"/>
          </p:nvPr>
        </p:nvSpPr>
        <p:spPr>
          <a:xfrm>
            <a:off x="1447800" y="28243"/>
            <a:ext cx="10001363" cy="1143000"/>
          </a:xfrm>
        </p:spPr>
        <p:txBody>
          <a:bodyPr>
            <a:normAutofit fontScale="90000"/>
          </a:bodyPr>
          <a:lstStyle/>
          <a:p>
            <a:r>
              <a:rPr lang="en-US" dirty="0"/>
              <a:t>Impact of Cluster-Consistent Multi-lingual Embedding</a:t>
            </a:r>
          </a:p>
        </p:txBody>
      </p:sp>
    </p:spTree>
    <p:extLst>
      <p:ext uri="{BB962C8B-B14F-4D97-AF65-F5344CB8AC3E}">
        <p14:creationId xmlns:p14="http://schemas.microsoft.com/office/powerpoint/2010/main" val="274490761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9399"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2602523" y="-1167618"/>
            <a:ext cx="914400" cy="914400"/>
          </a:xfrm>
          <a:prstGeom prst="straightConnector1">
            <a:avLst/>
          </a:prstGeom>
          <a:noFill/>
          <a:ln>
            <a:no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1" name="TextBox 30"/>
          <p:cNvSpPr txBox="1"/>
          <p:nvPr/>
        </p:nvSpPr>
        <p:spPr>
          <a:xfrm>
            <a:off x="-2096085"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1828800" y="1143003"/>
            <a:ext cx="8382000" cy="4525963"/>
          </a:xfrm>
        </p:spPr>
        <p:txBody>
          <a:bodyPr>
            <a:noAutofit/>
          </a:bodyPr>
          <a:lstStyle/>
          <a:p>
            <a:pPr>
              <a:lnSpc>
                <a:spcPct val="120000"/>
              </a:lnSpc>
            </a:pPr>
            <a:r>
              <a:rPr lang="en-US" altLang="zh-CN" sz="2000" dirty="0"/>
              <a:t>Data: KBP2015 Entity Linking with perfect mentions</a:t>
            </a:r>
          </a:p>
          <a:p>
            <a:pPr>
              <a:lnSpc>
                <a:spcPct val="120000"/>
              </a:lnSpc>
            </a:pPr>
            <a:r>
              <a:rPr lang="en-US" altLang="zh-CN" sz="2000" dirty="0"/>
              <a:t>Metric: NERLC (mention boundary + type + KBID)</a:t>
            </a:r>
          </a:p>
          <a:p>
            <a:pPr>
              <a:lnSpc>
                <a:spcPct val="120000"/>
              </a:lnSpc>
            </a:pPr>
            <a:endParaRPr lang="en-US" altLang="zh-CN" sz="2000" dirty="0"/>
          </a:p>
          <a:p>
            <a:pPr>
              <a:lnSpc>
                <a:spcPct val="120000"/>
              </a:lnSpc>
            </a:pPr>
            <a:endParaRPr lang="en-US" altLang="zh-CN" sz="2000" dirty="0"/>
          </a:p>
        </p:txBody>
      </p:sp>
      <p:graphicFrame>
        <p:nvGraphicFramePr>
          <p:cNvPr id="3" name="Table 2"/>
          <p:cNvGraphicFramePr>
            <a:graphicFrameLocks noGrp="1"/>
          </p:cNvGraphicFramePr>
          <p:nvPr>
            <p:extLst/>
          </p:nvPr>
        </p:nvGraphicFramePr>
        <p:xfrm>
          <a:off x="2183763" y="2286002"/>
          <a:ext cx="8027042" cy="3749040"/>
        </p:xfrm>
        <a:graphic>
          <a:graphicData uri="http://schemas.openxmlformats.org/drawingml/2006/table">
            <a:tbl>
              <a:tblPr firstRow="1" bandRow="1">
                <a:tableStyleId>{9DCAF9ED-07DC-4A11-8D7F-57B35C25682E}</a:tableStyleId>
              </a:tblPr>
              <a:tblGrid>
                <a:gridCol w="1245239">
                  <a:extLst>
                    <a:ext uri="{9D8B030D-6E8A-4147-A177-3AD203B41FA5}">
                      <a16:colId xmlns:a16="http://schemas.microsoft.com/office/drawing/2014/main" val="20000"/>
                    </a:ext>
                  </a:extLst>
                </a:gridCol>
                <a:gridCol w="1965579">
                  <a:extLst>
                    <a:ext uri="{9D8B030D-6E8A-4147-A177-3AD203B41FA5}">
                      <a16:colId xmlns:a16="http://schemas.microsoft.com/office/drawing/2014/main" val="20001"/>
                    </a:ext>
                  </a:extLst>
                </a:gridCol>
                <a:gridCol w="1605408">
                  <a:extLst>
                    <a:ext uri="{9D8B030D-6E8A-4147-A177-3AD203B41FA5}">
                      <a16:colId xmlns:a16="http://schemas.microsoft.com/office/drawing/2014/main" val="20002"/>
                    </a:ext>
                  </a:extLst>
                </a:gridCol>
                <a:gridCol w="1605408">
                  <a:extLst>
                    <a:ext uri="{9D8B030D-6E8A-4147-A177-3AD203B41FA5}">
                      <a16:colId xmlns:a16="http://schemas.microsoft.com/office/drawing/2014/main" val="20003"/>
                    </a:ext>
                  </a:extLst>
                </a:gridCol>
                <a:gridCol w="1605408">
                  <a:extLst>
                    <a:ext uri="{9D8B030D-6E8A-4147-A177-3AD203B41FA5}">
                      <a16:colId xmlns:a16="http://schemas.microsoft.com/office/drawing/2014/main" val="20004"/>
                    </a:ext>
                  </a:extLst>
                </a:gridCol>
              </a:tblGrid>
              <a:tr h="370840">
                <a:tc>
                  <a:txBody>
                    <a:bodyPr/>
                    <a:lstStyle/>
                    <a:p>
                      <a:r>
                        <a:rPr lang="en-US" dirty="0"/>
                        <a:t>Source</a:t>
                      </a:r>
                    </a:p>
                    <a:p>
                      <a:r>
                        <a:rPr lang="en-US" dirty="0"/>
                        <a:t>Language</a:t>
                      </a:r>
                    </a:p>
                  </a:txBody>
                  <a:tcPr/>
                </a:tc>
                <a:tc>
                  <a:txBody>
                    <a:bodyPr/>
                    <a:lstStyle/>
                    <a:p>
                      <a:r>
                        <a:rPr lang="en-US" dirty="0"/>
                        <a:t>Method</a:t>
                      </a:r>
                    </a:p>
                  </a:txBody>
                  <a:tcPr/>
                </a:tc>
                <a:tc>
                  <a:txBody>
                    <a:bodyPr/>
                    <a:lstStyle/>
                    <a:p>
                      <a:pPr algn="ctr"/>
                      <a:r>
                        <a:rPr lang="en-US" dirty="0"/>
                        <a:t>Precision</a:t>
                      </a:r>
                    </a:p>
                  </a:txBody>
                  <a:tcPr/>
                </a:tc>
                <a:tc>
                  <a:txBody>
                    <a:bodyPr/>
                    <a:lstStyle/>
                    <a:p>
                      <a:pPr algn="ctr"/>
                      <a:r>
                        <a:rPr lang="en-US" dirty="0"/>
                        <a:t>Recall</a:t>
                      </a:r>
                    </a:p>
                  </a:txBody>
                  <a:tcPr/>
                </a:tc>
                <a:tc>
                  <a:txBody>
                    <a:bodyPr/>
                    <a:lstStyle/>
                    <a:p>
                      <a:pPr algn="ctr"/>
                      <a:r>
                        <a:rPr lang="en-US" dirty="0"/>
                        <a:t>F-score</a:t>
                      </a:r>
                    </a:p>
                  </a:txBody>
                  <a:tcPr/>
                </a:tc>
                <a:extLst>
                  <a:ext uri="{0D108BD9-81ED-4DB2-BD59-A6C34878D82A}">
                    <a16:rowId xmlns:a16="http://schemas.microsoft.com/office/drawing/2014/main" val="10000"/>
                  </a:ext>
                </a:extLst>
              </a:tr>
              <a:tr h="370840">
                <a:tc rowSpan="2">
                  <a:txBody>
                    <a:bodyPr/>
                    <a:lstStyle/>
                    <a:p>
                      <a:r>
                        <a:rPr lang="en-US" dirty="0"/>
                        <a:t>English</a:t>
                      </a:r>
                    </a:p>
                  </a:txBody>
                  <a:tcPr/>
                </a:tc>
                <a:tc>
                  <a:txBody>
                    <a:bodyPr/>
                    <a:lstStyle/>
                    <a:p>
                      <a:r>
                        <a:rPr lang="en-US" dirty="0"/>
                        <a:t>State-of-the-art (Pan et al., 2015)</a:t>
                      </a:r>
                    </a:p>
                  </a:txBody>
                  <a:tcPr/>
                </a:tc>
                <a:tc>
                  <a:txBody>
                    <a:bodyPr/>
                    <a:lstStyle/>
                    <a:p>
                      <a:pPr algn="ctr"/>
                      <a:r>
                        <a:rPr lang="en-US" dirty="0"/>
                        <a:t>66.1%</a:t>
                      </a:r>
                    </a:p>
                  </a:txBody>
                  <a:tcPr/>
                </a:tc>
                <a:tc>
                  <a:txBody>
                    <a:bodyPr/>
                    <a:lstStyle/>
                    <a:p>
                      <a:pPr algn="ctr"/>
                      <a:r>
                        <a:rPr lang="en-US" dirty="0"/>
                        <a:t>68.1%</a:t>
                      </a:r>
                    </a:p>
                  </a:txBody>
                  <a:tcPr/>
                </a:tc>
                <a:tc>
                  <a:txBody>
                    <a:bodyPr/>
                    <a:lstStyle/>
                    <a:p>
                      <a:pPr algn="ctr"/>
                      <a:r>
                        <a:rPr lang="en-US" dirty="0"/>
                        <a:t>67.1%</a:t>
                      </a:r>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r>
                        <a:rPr lang="en-US" dirty="0"/>
                        <a:t>+ Cross-lingual Joint Entity and Word Embedding</a:t>
                      </a:r>
                    </a:p>
                  </a:txBody>
                  <a:tcPr/>
                </a:tc>
                <a:tc>
                  <a:txBody>
                    <a:bodyPr/>
                    <a:lstStyle/>
                    <a:p>
                      <a:pPr algn="ctr"/>
                      <a:r>
                        <a:rPr lang="en-US" b="1" dirty="0"/>
                        <a:t>69.3%</a:t>
                      </a:r>
                    </a:p>
                  </a:txBody>
                  <a:tcPr/>
                </a:tc>
                <a:tc>
                  <a:txBody>
                    <a:bodyPr/>
                    <a:lstStyle/>
                    <a:p>
                      <a:pPr algn="ctr"/>
                      <a:r>
                        <a:rPr lang="en-US" b="1" dirty="0"/>
                        <a:t>70.8%</a:t>
                      </a:r>
                    </a:p>
                  </a:txBody>
                  <a:tcPr/>
                </a:tc>
                <a:tc>
                  <a:txBody>
                    <a:bodyPr/>
                    <a:lstStyle/>
                    <a:p>
                      <a:pPr algn="ctr"/>
                      <a:r>
                        <a:rPr lang="en-US" b="1" dirty="0"/>
                        <a:t>70%</a:t>
                      </a:r>
                    </a:p>
                  </a:txBody>
                  <a:tcPr/>
                </a:tc>
                <a:extLst>
                  <a:ext uri="{0D108BD9-81ED-4DB2-BD59-A6C34878D82A}">
                    <a16:rowId xmlns:a16="http://schemas.microsoft.com/office/drawing/2014/main" val="10002"/>
                  </a:ext>
                </a:extLst>
              </a:tr>
              <a:tr h="370840">
                <a:tc rowSpan="2">
                  <a:txBody>
                    <a:bodyPr/>
                    <a:lstStyle/>
                    <a:p>
                      <a:r>
                        <a:rPr lang="en-US" dirty="0"/>
                        <a:t>Chinese</a:t>
                      </a:r>
                    </a:p>
                  </a:txBody>
                  <a:tcPr/>
                </a:tc>
                <a:tc>
                  <a:txBody>
                    <a:bodyPr/>
                    <a:lstStyle/>
                    <a:p>
                      <a:r>
                        <a:rPr lang="en-US" dirty="0"/>
                        <a:t>State-of-the-art (Pan et al., 2015)</a:t>
                      </a:r>
                    </a:p>
                  </a:txBody>
                  <a:tcPr/>
                </a:tc>
                <a:tc>
                  <a:txBody>
                    <a:bodyPr/>
                    <a:lstStyle/>
                    <a:p>
                      <a:pPr algn="ctr"/>
                      <a:r>
                        <a:rPr lang="en-US" dirty="0"/>
                        <a:t>78.1%</a:t>
                      </a:r>
                    </a:p>
                  </a:txBody>
                  <a:tcPr/>
                </a:tc>
                <a:tc>
                  <a:txBody>
                    <a:bodyPr/>
                    <a:lstStyle/>
                    <a:p>
                      <a:pPr algn="ctr"/>
                      <a:r>
                        <a:rPr lang="en-US" dirty="0"/>
                        <a:t>78.1%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78.1%</a:t>
                      </a:r>
                    </a:p>
                    <a:p>
                      <a:pPr algn="ctr"/>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Cross-lingual Joint Entity and Word Embedding</a:t>
                      </a:r>
                    </a:p>
                  </a:txBody>
                  <a:tcPr/>
                </a:tc>
                <a:tc>
                  <a:txBody>
                    <a:bodyPr/>
                    <a:lstStyle/>
                    <a:p>
                      <a:pPr algn="ctr"/>
                      <a:r>
                        <a:rPr lang="en-US" b="1" dirty="0"/>
                        <a:t>80.5%</a:t>
                      </a:r>
                    </a:p>
                  </a:txBody>
                  <a:tcPr/>
                </a:tc>
                <a:tc>
                  <a:txBody>
                    <a:bodyPr/>
                    <a:lstStyle/>
                    <a:p>
                      <a:pPr algn="ctr"/>
                      <a:r>
                        <a:rPr lang="en-US" b="1" dirty="0"/>
                        <a:t>81.9%</a:t>
                      </a:r>
                    </a:p>
                  </a:txBody>
                  <a:tcPr/>
                </a:tc>
                <a:tc>
                  <a:txBody>
                    <a:bodyPr/>
                    <a:lstStyle/>
                    <a:p>
                      <a:pPr algn="ctr"/>
                      <a:r>
                        <a:rPr lang="en-US" b="1" dirty="0"/>
                        <a:t>81.2%</a:t>
                      </a:r>
                    </a:p>
                  </a:txBody>
                  <a:tcPr/>
                </a:tc>
                <a:extLst>
                  <a:ext uri="{0D108BD9-81ED-4DB2-BD59-A6C34878D82A}">
                    <a16:rowId xmlns:a16="http://schemas.microsoft.com/office/drawing/2014/main" val="10004"/>
                  </a:ext>
                </a:extLst>
              </a:tr>
            </a:tbl>
          </a:graphicData>
        </a:graphic>
      </p:graphicFrame>
      <p:sp>
        <p:nvSpPr>
          <p:cNvPr id="9" name="Title 1">
            <a:extLst>
              <a:ext uri="{FF2B5EF4-FFF2-40B4-BE49-F238E27FC236}">
                <a16:creationId xmlns:a16="http://schemas.microsoft.com/office/drawing/2014/main" id="{1730F170-35D1-2348-955A-E3113D05D06E}"/>
              </a:ext>
            </a:extLst>
          </p:cNvPr>
          <p:cNvSpPr>
            <a:spLocks noGrp="1"/>
          </p:cNvSpPr>
          <p:nvPr>
            <p:ph type="title"/>
          </p:nvPr>
        </p:nvSpPr>
        <p:spPr>
          <a:xfrm>
            <a:off x="1447800" y="28243"/>
            <a:ext cx="10001363" cy="1143000"/>
          </a:xfrm>
        </p:spPr>
        <p:txBody>
          <a:bodyPr>
            <a:normAutofit fontScale="90000"/>
          </a:bodyPr>
          <a:lstStyle/>
          <a:p>
            <a:r>
              <a:rPr lang="en-US" dirty="0"/>
              <a:t>Impact of Cross-lingual Joint Entity and Word Embedding</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178</a:t>
            </a:fld>
            <a:endParaRPr lang="en-US" altLang="zh-TW" dirty="0">
              <a:solidFill>
                <a:prstClr val="black"/>
              </a:solidFill>
            </a:endParaRPr>
          </a:p>
        </p:txBody>
      </p:sp>
    </p:spTree>
    <p:extLst>
      <p:ext uri="{BB962C8B-B14F-4D97-AF65-F5344CB8AC3E}">
        <p14:creationId xmlns:p14="http://schemas.microsoft.com/office/powerpoint/2010/main" val="349675955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95DB-CA42-E94A-A53A-D76BC0CDF889}"/>
              </a:ext>
            </a:extLst>
          </p:cNvPr>
          <p:cNvSpPr>
            <a:spLocks noGrp="1"/>
          </p:cNvSpPr>
          <p:nvPr>
            <p:ph type="title"/>
          </p:nvPr>
        </p:nvSpPr>
        <p:spPr>
          <a:xfrm>
            <a:off x="1205643" y="1097070"/>
            <a:ext cx="9894519" cy="1143000"/>
          </a:xfrm>
        </p:spPr>
        <p:txBody>
          <a:bodyPr>
            <a:noAutofit/>
          </a:bodyPr>
          <a:lstStyle/>
          <a:p>
            <a:r>
              <a:rPr lang="en-US" sz="1400" dirty="0"/>
              <a:t>English POS Tagging + English Name Tagging +Spanish POS Tagging + Spanish Name Tagging </a:t>
            </a:r>
            <a:r>
              <a:rPr lang="en-US" sz="1400" dirty="0">
                <a:sym typeface="Wingdings"/>
              </a:rPr>
              <a:t> Spanish Name Tagging</a:t>
            </a:r>
            <a:endParaRPr lang="en-US" sz="1400" dirty="0"/>
          </a:p>
        </p:txBody>
      </p:sp>
      <p:sp>
        <p:nvSpPr>
          <p:cNvPr id="4" name="Slide Number Placeholder 3">
            <a:extLst>
              <a:ext uri="{FF2B5EF4-FFF2-40B4-BE49-F238E27FC236}">
                <a16:creationId xmlns:a16="http://schemas.microsoft.com/office/drawing/2014/main" id="{FD6A4DE9-0B60-A74D-A74A-50C1049F1EEA}"/>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179</a:t>
            </a:fld>
            <a:endParaRPr lang="en-US"/>
          </a:p>
        </p:txBody>
      </p:sp>
      <p:pic>
        <p:nvPicPr>
          <p:cNvPr id="7" name="Content Placeholder 7">
            <a:extLst>
              <a:ext uri="{FF2B5EF4-FFF2-40B4-BE49-F238E27FC236}">
                <a16:creationId xmlns:a16="http://schemas.microsoft.com/office/drawing/2014/main" id="{12EBB2B0-98E1-E841-84EF-635414BB9C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7348" y="2163762"/>
            <a:ext cx="6627253" cy="4343400"/>
          </a:xfrm>
        </p:spPr>
      </p:pic>
      <p:sp>
        <p:nvSpPr>
          <p:cNvPr id="5" name="Title 1">
            <a:extLst>
              <a:ext uri="{FF2B5EF4-FFF2-40B4-BE49-F238E27FC236}">
                <a16:creationId xmlns:a16="http://schemas.microsoft.com/office/drawing/2014/main" id="{1730F170-35D1-2348-955A-E3113D05D06E}"/>
              </a:ext>
            </a:extLst>
          </p:cNvPr>
          <p:cNvSpPr txBox="1">
            <a:spLocks/>
          </p:cNvSpPr>
          <p:nvPr/>
        </p:nvSpPr>
        <p:spPr>
          <a:xfrm>
            <a:off x="1447800" y="28243"/>
            <a:ext cx="10001363" cy="1143000"/>
          </a:xfrm>
          <a:prstGeom prst="rect">
            <a:avLst/>
          </a:prstGeom>
        </p:spPr>
        <p:txBody>
          <a:bodyPr vert="horz" lIns="91440" tIns="45720" rIns="91440" bIns="45720" rtlCol="0" anchor="ctr">
            <a:norm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a:t>Impact of Cross-lingual Cross-task Transfer Learning</a:t>
            </a:r>
          </a:p>
        </p:txBody>
      </p:sp>
    </p:spTree>
    <p:extLst>
      <p:ext uri="{BB962C8B-B14F-4D97-AF65-F5344CB8AC3E}">
        <p14:creationId xmlns:p14="http://schemas.microsoft.com/office/powerpoint/2010/main" val="86588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14832" y="271810"/>
            <a:ext cx="8382000" cy="609398"/>
          </a:xfrm>
        </p:spPr>
        <p:txBody>
          <a:bodyPr/>
          <a:lstStyle/>
          <a:p>
            <a:pPr defTabSz="1095376">
              <a:defRPr/>
            </a:pPr>
            <a:r>
              <a:rPr dirty="0"/>
              <a:t>Named Entity Recognition</a:t>
            </a:r>
            <a:r>
              <a:rPr lang="en-US" dirty="0"/>
              <a:t> - </a:t>
            </a:r>
            <a:r>
              <a:rPr lang="en-US" dirty="0" err="1"/>
              <a:t>CoNLL</a:t>
            </a:r>
            <a:endParaRPr dirty="0"/>
          </a:p>
        </p:txBody>
      </p:sp>
      <p:sp>
        <p:nvSpPr>
          <p:cNvPr id="30" name="TextBox 29"/>
          <p:cNvSpPr txBox="1"/>
          <p:nvPr/>
        </p:nvSpPr>
        <p:spPr>
          <a:xfrm>
            <a:off x="1669933" y="1483881"/>
            <a:ext cx="8213416" cy="5294358"/>
          </a:xfrm>
          <a:prstGeom prst="rect">
            <a:avLst/>
          </a:prstGeom>
        </p:spPr>
        <p:txBody>
          <a:bodyPr vert="horz" wrap="none" lIns="0" tIns="0" rIns="0" bIns="0" rtlCol="0" anchor="ctr" anchorCtr="0">
            <a:noAutofit/>
          </a:bodyPr>
          <a:lstStyle/>
          <a:p>
            <a:pPr defTabSz="1095376" eaLnBrk="0" fontAlgn="base" hangingPunct="0">
              <a:lnSpc>
                <a:spcPct val="90000"/>
              </a:lnSpc>
              <a:spcAft>
                <a:spcPct val="0"/>
              </a:spcAft>
            </a:pPr>
            <a:r>
              <a:rPr lang="en-US" sz="3600" spc="-150" dirty="0" err="1">
                <a:ln w="3175">
                  <a:noFill/>
                </a:ln>
                <a:effectLst>
                  <a:outerShdw blurRad="50800" dist="38100" dir="2700000" algn="tl" rotWithShape="0">
                    <a:prstClr val="black">
                      <a:alpha val="17000"/>
                    </a:prstClr>
                  </a:outerShdw>
                </a:effectLst>
                <a:latin typeface="Segoe" pitchFamily="34" charset="0"/>
                <a:cs typeface="Arial" charset="0"/>
              </a:rPr>
              <a:t>CoNLL</a:t>
            </a:r>
            <a:r>
              <a:rPr lang="en-US" sz="3600" spc="-150" dirty="0">
                <a:ln w="3175">
                  <a:noFill/>
                </a:ln>
                <a:effectLst>
                  <a:outerShdw blurRad="50800" dist="38100" dir="2700000" algn="tl" rotWithShape="0">
                    <a:prstClr val="black">
                      <a:alpha val="17000"/>
                    </a:prstClr>
                  </a:outerShdw>
                </a:effectLst>
                <a:latin typeface="Segoe" pitchFamily="34" charset="0"/>
                <a:cs typeface="Arial" charset="0"/>
              </a:rPr>
              <a:t> Shared Task 2002 – 2003:</a:t>
            </a:r>
          </a:p>
          <a:p>
            <a:pPr defTabSz="1095376">
              <a:lnSpc>
                <a:spcPct val="90000"/>
              </a:lnSpc>
              <a:spcBef>
                <a:spcPts val="600"/>
              </a:spcBef>
              <a:buFont typeface="Wingdings" pitchFamily="2" charset="2"/>
              <a:buChar char="v"/>
            </a:pPr>
            <a:r>
              <a:rPr lang="en-US" sz="2000" dirty="0">
                <a:ln w="3175">
                  <a:noFill/>
                </a:ln>
                <a:cs typeface="Arial" charset="0"/>
              </a:rPr>
              <a:t>ENAMEX-style </a:t>
            </a:r>
            <a:r>
              <a:rPr lang="en-US" sz="2000" dirty="0"/>
              <a:t>language-independent named entity recognition</a:t>
            </a:r>
          </a:p>
          <a:p>
            <a:pPr defTabSz="1095376">
              <a:lnSpc>
                <a:spcPct val="90000"/>
              </a:lnSpc>
              <a:spcBef>
                <a:spcPts val="600"/>
              </a:spcBef>
            </a:pPr>
            <a:r>
              <a:rPr lang="en-US" sz="2000" dirty="0">
                <a:ln w="3175">
                  <a:noFill/>
                </a:ln>
                <a:cs typeface="Arial" charset="0"/>
              </a:rPr>
              <a:t>	</a:t>
            </a:r>
            <a:r>
              <a:rPr lang="en-US" sz="2000" i="1" dirty="0">
                <a:ln w="3175">
                  <a:noFill/>
                </a:ln>
                <a:cs typeface="Arial" charset="0"/>
              </a:rPr>
              <a:t>Person, Location, Organization, </a:t>
            </a:r>
            <a:r>
              <a:rPr lang="en-US" sz="2000" dirty="0">
                <a:ln w="3175">
                  <a:noFill/>
                </a:ln>
                <a:cs typeface="Arial" charset="0"/>
              </a:rPr>
              <a:t>and</a:t>
            </a:r>
            <a:r>
              <a:rPr lang="en-US" sz="2000" i="1" dirty="0">
                <a:ln w="3175">
                  <a:noFill/>
                </a:ln>
                <a:cs typeface="Arial" charset="0"/>
              </a:rPr>
              <a:t> Miscellaneous entities</a:t>
            </a:r>
          </a:p>
          <a:p>
            <a:pPr defTabSz="1095376">
              <a:lnSpc>
                <a:spcPct val="90000"/>
              </a:lnSpc>
              <a:spcBef>
                <a:spcPts val="600"/>
              </a:spcBef>
            </a:pPr>
            <a:endParaRPr lang="en-US" sz="1600" dirty="0"/>
          </a:p>
          <a:p>
            <a:pPr defTabSz="1095376">
              <a:lnSpc>
                <a:spcPct val="90000"/>
              </a:lnSpc>
              <a:spcBef>
                <a:spcPts val="600"/>
              </a:spcBef>
            </a:pPr>
            <a:r>
              <a:rPr lang="en-US" sz="1600" dirty="0"/>
              <a:t>e.g.:	[PER </a:t>
            </a:r>
            <a:r>
              <a:rPr lang="en-US" sz="1600" dirty="0">
                <a:solidFill>
                  <a:schemeClr val="tx2"/>
                </a:solidFill>
              </a:rPr>
              <a:t>Wolff</a:t>
            </a:r>
            <a:r>
              <a:rPr lang="en-US" sz="1600" dirty="0"/>
              <a:t> ] , currently a journalist in [LOC </a:t>
            </a:r>
            <a:r>
              <a:rPr lang="en-US" sz="1600" dirty="0">
                <a:solidFill>
                  <a:schemeClr val="tx2"/>
                </a:solidFill>
              </a:rPr>
              <a:t>Argentina</a:t>
            </a:r>
            <a:r>
              <a:rPr lang="en-US" sz="1600" dirty="0"/>
              <a:t> ] , played with [PER </a:t>
            </a:r>
            <a:r>
              <a:rPr lang="en-US" sz="1600" dirty="0">
                <a:solidFill>
                  <a:schemeClr val="tx2"/>
                </a:solidFill>
              </a:rPr>
              <a:t>Del Bosque </a:t>
            </a:r>
            <a:r>
              <a:rPr lang="en-US" sz="1600" dirty="0"/>
              <a:t>] </a:t>
            </a:r>
          </a:p>
          <a:p>
            <a:pPr defTabSz="1095376">
              <a:lnSpc>
                <a:spcPct val="90000"/>
              </a:lnSpc>
              <a:spcBef>
                <a:spcPts val="600"/>
              </a:spcBef>
            </a:pPr>
            <a:r>
              <a:rPr lang="en-US" sz="1600" dirty="0"/>
              <a:t>	in the final years of the seventies in [ORG </a:t>
            </a:r>
            <a:r>
              <a:rPr lang="en-US" sz="1600" dirty="0">
                <a:solidFill>
                  <a:schemeClr val="tx2"/>
                </a:solidFill>
              </a:rPr>
              <a:t>Real Madrid </a:t>
            </a:r>
            <a:r>
              <a:rPr lang="en-US" sz="1600" dirty="0"/>
              <a:t>] . </a:t>
            </a:r>
            <a:endParaRPr lang="en-US" sz="1600" dirty="0">
              <a:ln w="3175">
                <a:noFill/>
              </a:ln>
              <a:cs typeface="Arial" charset="0"/>
            </a:endParaRPr>
          </a:p>
          <a:p>
            <a:pPr defTabSz="1095376" eaLnBrk="0" fontAlgn="base" hangingPunct="0">
              <a:lnSpc>
                <a:spcPct val="90000"/>
              </a:lnSpc>
              <a:spcBef>
                <a:spcPts val="600"/>
              </a:spcBef>
              <a:spcAft>
                <a:spcPct val="0"/>
              </a:spcAft>
              <a:buFont typeface="Wingdings" pitchFamily="2" charset="2"/>
              <a:buChar char="v"/>
            </a:pPr>
            <a:endParaRPr lang="en-US" sz="2000" dirty="0">
              <a:ln w="3175">
                <a:noFill/>
              </a:ln>
              <a:cs typeface="Arial" charset="0"/>
            </a:endParaRPr>
          </a:p>
          <a:p>
            <a:pPr defTabSz="1095376">
              <a:lnSpc>
                <a:spcPct val="90000"/>
              </a:lnSpc>
              <a:spcBef>
                <a:spcPts val="600"/>
              </a:spcBef>
              <a:buFont typeface="Wingdings" pitchFamily="2" charset="2"/>
              <a:buChar char="v"/>
            </a:pPr>
            <a:r>
              <a:rPr lang="en-US" sz="2000" dirty="0">
                <a:ln w="3175">
                  <a:noFill/>
                </a:ln>
                <a:cs typeface="Arial" charset="0"/>
              </a:rPr>
              <a:t>Methods (</a:t>
            </a:r>
            <a:r>
              <a:rPr lang="en-US" dirty="0">
                <a:ln w="3175">
                  <a:noFill/>
                </a:ln>
                <a:cs typeface="Arial" charset="0"/>
                <a:hlinkClick r:id="rId3"/>
              </a:rPr>
              <a:t>http://www.cnts.ua.ac.be/conll2002/ner</a:t>
            </a:r>
            <a:r>
              <a:rPr lang="en-US" dirty="0">
                <a:ln w="3175">
                  <a:noFill/>
                </a:ln>
                <a:cs typeface="Arial" charset="0"/>
              </a:rPr>
              <a:t>, </a:t>
            </a:r>
            <a:r>
              <a:rPr lang="en-US" dirty="0">
                <a:ln w="3175">
                  <a:noFill/>
                </a:ln>
                <a:cs typeface="Arial" charset="0"/>
                <a:hlinkClick r:id="rId4"/>
              </a:rPr>
              <a:t>http://www.cnts.ua.ac.be/conll2003/ner</a:t>
            </a:r>
            <a:r>
              <a:rPr lang="en-US" sz="2000" dirty="0">
                <a:ln w="3175">
                  <a:noFill/>
                </a:ln>
                <a:cs typeface="Arial" charset="0"/>
              </a:rPr>
              <a:t>):</a:t>
            </a:r>
          </a:p>
          <a:p>
            <a:pPr lvl="1" defTabSz="1095376" eaLnBrk="0" hangingPunct="0">
              <a:lnSpc>
                <a:spcPct val="90000"/>
              </a:lnSpc>
              <a:spcBef>
                <a:spcPts val="600"/>
              </a:spcBef>
              <a:buFont typeface="Wingdings" pitchFamily="2" charset="2"/>
              <a:buChar char="v"/>
            </a:pPr>
            <a:r>
              <a:rPr lang="en-US" dirty="0">
                <a:ln w="3175">
                  <a:noFill/>
                </a:ln>
                <a:cs typeface="Arial" charset="0"/>
              </a:rPr>
              <a:t>Hidden Markov models (Burger et al., 2002; Klein et al., 2003)</a:t>
            </a:r>
          </a:p>
          <a:p>
            <a:pPr lvl="1" defTabSz="1095376" eaLnBrk="0" hangingPunct="0">
              <a:lnSpc>
                <a:spcPct val="90000"/>
              </a:lnSpc>
              <a:spcBef>
                <a:spcPts val="600"/>
              </a:spcBef>
              <a:buFont typeface="Wingdings" pitchFamily="2" charset="2"/>
              <a:buChar char="v"/>
            </a:pPr>
            <a:r>
              <a:rPr lang="en-US" dirty="0">
                <a:ln w="3175">
                  <a:noFill/>
                </a:ln>
                <a:cs typeface="Arial" charset="0"/>
              </a:rPr>
              <a:t>Maximum entropy (</a:t>
            </a:r>
            <a:r>
              <a:rPr lang="en-US" dirty="0" err="1">
                <a:ln w="3175">
                  <a:noFill/>
                </a:ln>
                <a:cs typeface="Arial" charset="0"/>
              </a:rPr>
              <a:t>Borthwick</a:t>
            </a:r>
            <a:r>
              <a:rPr lang="en-US" dirty="0">
                <a:ln w="3175">
                  <a:noFill/>
                </a:ln>
                <a:cs typeface="Arial" charset="0"/>
              </a:rPr>
              <a:t>, 1999; </a:t>
            </a:r>
            <a:r>
              <a:rPr lang="en-US" dirty="0" err="1">
                <a:ln w="3175">
                  <a:noFill/>
                </a:ln>
                <a:cs typeface="Arial" charset="0"/>
              </a:rPr>
              <a:t>Malouf</a:t>
            </a:r>
            <a:r>
              <a:rPr lang="en-US" dirty="0">
                <a:ln w="3175">
                  <a:noFill/>
                </a:ln>
                <a:cs typeface="Arial" charset="0"/>
              </a:rPr>
              <a:t>, 2002; </a:t>
            </a:r>
            <a:r>
              <a:rPr lang="en-US" dirty="0" err="1">
                <a:ln w="3175">
                  <a:noFill/>
                </a:ln>
                <a:cs typeface="Arial" charset="0"/>
              </a:rPr>
              <a:t>Chieu</a:t>
            </a:r>
            <a:r>
              <a:rPr lang="en-US" dirty="0">
                <a:ln w="3175">
                  <a:noFill/>
                </a:ln>
                <a:cs typeface="Arial" charset="0"/>
              </a:rPr>
              <a:t> and Ng, 2003)</a:t>
            </a:r>
          </a:p>
          <a:p>
            <a:pPr lvl="1" defTabSz="1095376" eaLnBrk="0" hangingPunct="0">
              <a:lnSpc>
                <a:spcPct val="90000"/>
              </a:lnSpc>
              <a:spcBef>
                <a:spcPts val="600"/>
              </a:spcBef>
              <a:buFont typeface="Wingdings" pitchFamily="2" charset="2"/>
              <a:buChar char="v"/>
            </a:pPr>
            <a:r>
              <a:rPr lang="en-US" dirty="0">
                <a:ln w="3175">
                  <a:noFill/>
                </a:ln>
                <a:cs typeface="Arial" charset="0"/>
              </a:rPr>
              <a:t>Bootstrapped hierarchical smoothed tries (Cucerzan and </a:t>
            </a:r>
            <a:r>
              <a:rPr lang="en-US" dirty="0" err="1">
                <a:ln w="3175">
                  <a:noFill/>
                </a:ln>
                <a:cs typeface="Arial" charset="0"/>
              </a:rPr>
              <a:t>Yarowksy</a:t>
            </a:r>
            <a:r>
              <a:rPr lang="en-US" dirty="0">
                <a:ln w="3175">
                  <a:noFill/>
                </a:ln>
                <a:cs typeface="Arial" charset="0"/>
              </a:rPr>
              <a:t>, 1998; 2002)</a:t>
            </a:r>
          </a:p>
          <a:p>
            <a:pPr lvl="1" defTabSz="1095376" eaLnBrk="0" hangingPunct="0">
              <a:lnSpc>
                <a:spcPct val="90000"/>
              </a:lnSpc>
              <a:spcBef>
                <a:spcPts val="600"/>
              </a:spcBef>
              <a:buFont typeface="Wingdings" pitchFamily="2" charset="2"/>
              <a:buChar char="v"/>
            </a:pPr>
            <a:r>
              <a:rPr lang="en-US" dirty="0">
                <a:ln w="3175">
                  <a:noFill/>
                </a:ln>
                <a:cs typeface="Arial" charset="0"/>
              </a:rPr>
              <a:t>Transformation-based learning (</a:t>
            </a:r>
            <a:r>
              <a:rPr lang="en-US" dirty="0" err="1">
                <a:ln w="3175">
                  <a:noFill/>
                </a:ln>
                <a:cs typeface="Arial" charset="0"/>
              </a:rPr>
              <a:t>Florian</a:t>
            </a:r>
            <a:r>
              <a:rPr lang="en-US" dirty="0">
                <a:ln w="3175">
                  <a:noFill/>
                </a:ln>
                <a:cs typeface="Arial" charset="0"/>
              </a:rPr>
              <a:t>, 2002; Black and </a:t>
            </a:r>
            <a:r>
              <a:rPr lang="en-US" dirty="0" err="1">
                <a:ln w="3175">
                  <a:noFill/>
                </a:ln>
                <a:cs typeface="Arial" charset="0"/>
              </a:rPr>
              <a:t>Vasilakopoulos</a:t>
            </a:r>
            <a:r>
              <a:rPr lang="en-US" dirty="0">
                <a:ln w="3175">
                  <a:noFill/>
                </a:ln>
                <a:cs typeface="Arial" charset="0"/>
              </a:rPr>
              <a:t>, 2002)</a:t>
            </a:r>
          </a:p>
          <a:p>
            <a:pPr lvl="1" defTabSz="1095376" eaLnBrk="0" hangingPunct="0">
              <a:lnSpc>
                <a:spcPct val="90000"/>
              </a:lnSpc>
              <a:spcBef>
                <a:spcPts val="600"/>
              </a:spcBef>
              <a:buFont typeface="Wingdings" pitchFamily="2" charset="2"/>
              <a:buChar char="v"/>
            </a:pPr>
            <a:r>
              <a:rPr lang="en-US" dirty="0">
                <a:ln w="3175">
                  <a:noFill/>
                </a:ln>
                <a:cs typeface="Arial" charset="0"/>
              </a:rPr>
              <a:t>Memory-based learning (</a:t>
            </a:r>
            <a:r>
              <a:rPr lang="en-US" dirty="0" err="1">
                <a:ln w="3175">
                  <a:noFill/>
                </a:ln>
                <a:cs typeface="Arial" charset="0"/>
              </a:rPr>
              <a:t>Tjong</a:t>
            </a:r>
            <a:r>
              <a:rPr lang="en-US" dirty="0">
                <a:ln w="3175">
                  <a:noFill/>
                </a:ln>
                <a:cs typeface="Arial" charset="0"/>
              </a:rPr>
              <a:t> Kim Sang, 2002)</a:t>
            </a:r>
          </a:p>
          <a:p>
            <a:pPr lvl="1" defTabSz="1095376" eaLnBrk="0" hangingPunct="0">
              <a:lnSpc>
                <a:spcPct val="90000"/>
              </a:lnSpc>
              <a:spcBef>
                <a:spcPts val="600"/>
              </a:spcBef>
              <a:buFont typeface="Wingdings" pitchFamily="2" charset="2"/>
              <a:buChar char="v"/>
            </a:pPr>
            <a:r>
              <a:rPr lang="en-US" dirty="0">
                <a:ln w="3175">
                  <a:noFill/>
                </a:ln>
                <a:cs typeface="Arial" charset="0"/>
              </a:rPr>
              <a:t>Decision trees (Carreras et al., 2002)</a:t>
            </a:r>
          </a:p>
          <a:p>
            <a:pPr lvl="1" defTabSz="1095376" eaLnBrk="0" hangingPunct="0">
              <a:lnSpc>
                <a:spcPct val="90000"/>
              </a:lnSpc>
              <a:spcBef>
                <a:spcPts val="600"/>
              </a:spcBef>
              <a:buFont typeface="Wingdings" pitchFamily="2" charset="2"/>
              <a:buChar char="v"/>
            </a:pPr>
            <a:r>
              <a:rPr lang="en-US" dirty="0">
                <a:ln w="3175">
                  <a:noFill/>
                </a:ln>
                <a:cs typeface="Arial" charset="0"/>
              </a:rPr>
              <a:t>Decision lists (Wu et al., 2002)</a:t>
            </a:r>
          </a:p>
          <a:p>
            <a:pPr lvl="1" defTabSz="1095376" eaLnBrk="0" hangingPunct="0">
              <a:lnSpc>
                <a:spcPct val="90000"/>
              </a:lnSpc>
              <a:spcBef>
                <a:spcPts val="600"/>
              </a:spcBef>
              <a:buFont typeface="Wingdings" pitchFamily="2" charset="2"/>
              <a:buChar char="v"/>
            </a:pPr>
            <a:r>
              <a:rPr lang="en-US" dirty="0">
                <a:ln w="3175">
                  <a:noFill/>
                </a:ln>
                <a:cs typeface="Arial" charset="0"/>
              </a:rPr>
              <a:t>Robust risk minimization (Zhang and Johnson, 2003)</a:t>
            </a:r>
          </a:p>
          <a:p>
            <a:pPr lvl="1" defTabSz="1095376" eaLnBrk="0" hangingPunct="0">
              <a:lnSpc>
                <a:spcPct val="90000"/>
              </a:lnSpc>
              <a:spcBef>
                <a:spcPts val="600"/>
              </a:spcBef>
              <a:buFont typeface="Wingdings" pitchFamily="2" charset="2"/>
              <a:buChar char="v"/>
            </a:pPr>
            <a:endParaRPr lang="en-US" dirty="0">
              <a:ln w="3175">
                <a:noFill/>
              </a:ln>
              <a:latin typeface="Calibri" pitchFamily="34" charset="0"/>
              <a:cs typeface="Arial" charset="0"/>
            </a:endParaRPr>
          </a:p>
          <a:p>
            <a:pPr defTabSz="1095376">
              <a:lnSpc>
                <a:spcPct val="90000"/>
              </a:lnSpc>
            </a:pPr>
            <a:endParaRPr lang="en-US" sz="2000" dirty="0">
              <a:ln w="3175">
                <a:noFill/>
              </a:ln>
              <a:effectLst>
                <a:outerShdw blurRad="50800" dist="38100" dir="2700000" algn="tl" rotWithShape="0">
                  <a:prstClr val="black">
                    <a:alpha val="17000"/>
                  </a:prstClr>
                </a:outerShdw>
              </a:effectLst>
              <a:cs typeface="Arial" charset="0"/>
            </a:endParaRPr>
          </a:p>
        </p:txBody>
      </p:sp>
      <p:sp>
        <p:nvSpPr>
          <p:cNvPr id="2" name="TextBox 1"/>
          <p:cNvSpPr txBox="1"/>
          <p:nvPr/>
        </p:nvSpPr>
        <p:spPr>
          <a:xfrm>
            <a:off x="8985250" y="5554646"/>
            <a:ext cx="2070679" cy="1077218"/>
          </a:xfrm>
          <a:prstGeom prst="rect">
            <a:avLst/>
          </a:prstGeom>
          <a:noFill/>
          <a:ln w="38100">
            <a:solidFill>
              <a:srgbClr val="0075CC"/>
            </a:solidFill>
          </a:ln>
          <a:effectLst>
            <a:outerShdw blurRad="50800" dist="38100" dir="2700000" algn="tl" rotWithShape="0">
              <a:prstClr val="black">
                <a:alpha val="40000"/>
              </a:prstClr>
            </a:outerShdw>
          </a:effectLst>
        </p:spPr>
        <p:txBody>
          <a:bodyPr wrap="square" rtlCol="0">
            <a:spAutoFit/>
          </a:bodyPr>
          <a:lstStyle/>
          <a:p>
            <a:r>
              <a:rPr lang="en-US" sz="1600" dirty="0"/>
              <a:t>2002:	Spanish</a:t>
            </a:r>
          </a:p>
          <a:p>
            <a:r>
              <a:rPr lang="en-US" sz="1600" dirty="0"/>
              <a:t>	Dutch</a:t>
            </a:r>
          </a:p>
          <a:p>
            <a:r>
              <a:rPr lang="en-US" sz="1600" dirty="0"/>
              <a:t>2003:	English</a:t>
            </a:r>
          </a:p>
          <a:p>
            <a:r>
              <a:rPr lang="en-US" sz="1600" dirty="0"/>
              <a:t>	German</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a:t>
            </a:fld>
            <a:endParaRPr lang="en-US" altLang="zh-TW" dirty="0">
              <a:solidFill>
                <a:prstClr val="black"/>
              </a:solidFill>
            </a:endParaRPr>
          </a:p>
        </p:txBody>
      </p:sp>
    </p:spTree>
    <p:extLst>
      <p:ext uri="{BB962C8B-B14F-4D97-AF65-F5344CB8AC3E}">
        <p14:creationId xmlns:p14="http://schemas.microsoft.com/office/powerpoint/2010/main" val="1911393793"/>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A4DE9-0B60-A74D-A74A-50C1049F1EEA}"/>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180</a:t>
            </a:fld>
            <a:endParaRPr lang="en-US"/>
          </a:p>
        </p:txBody>
      </p:sp>
      <p:pic>
        <p:nvPicPr>
          <p:cNvPr id="8" name="Content Placeholder 7">
            <a:extLst>
              <a:ext uri="{FF2B5EF4-FFF2-40B4-BE49-F238E27FC236}">
                <a16:creationId xmlns:a16="http://schemas.microsoft.com/office/drawing/2014/main" id="{12EBB2B0-98E1-E841-84EF-635414BB9C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5152" y="2286003"/>
            <a:ext cx="6183496" cy="3945297"/>
          </a:xfrm>
        </p:spPr>
      </p:pic>
      <p:sp>
        <p:nvSpPr>
          <p:cNvPr id="7" name="Title 1">
            <a:extLst>
              <a:ext uri="{FF2B5EF4-FFF2-40B4-BE49-F238E27FC236}">
                <a16:creationId xmlns:a16="http://schemas.microsoft.com/office/drawing/2014/main" id="{C72995DB-CA42-E94A-A53A-D76BC0CDF889}"/>
              </a:ext>
            </a:extLst>
          </p:cNvPr>
          <p:cNvSpPr>
            <a:spLocks noGrp="1"/>
          </p:cNvSpPr>
          <p:nvPr>
            <p:ph type="title"/>
          </p:nvPr>
        </p:nvSpPr>
        <p:spPr>
          <a:xfrm>
            <a:off x="1250587" y="1028700"/>
            <a:ext cx="11061383" cy="1143000"/>
          </a:xfrm>
        </p:spPr>
        <p:txBody>
          <a:bodyPr>
            <a:noAutofit/>
          </a:bodyPr>
          <a:lstStyle/>
          <a:p>
            <a:r>
              <a:rPr lang="en-US" sz="1400" dirty="0"/>
              <a:t>English POS Tagging + English Name Tagging +Dutch POS Tagging + Dutch Name Tagging </a:t>
            </a:r>
            <a:r>
              <a:rPr lang="en-US" sz="1400" dirty="0">
                <a:sym typeface="Wingdings"/>
              </a:rPr>
              <a:t> Dutch Name Tagging</a:t>
            </a:r>
            <a:endParaRPr lang="en-US" sz="1400" dirty="0"/>
          </a:p>
        </p:txBody>
      </p:sp>
      <p:sp>
        <p:nvSpPr>
          <p:cNvPr id="5" name="Title 1">
            <a:extLst>
              <a:ext uri="{FF2B5EF4-FFF2-40B4-BE49-F238E27FC236}">
                <a16:creationId xmlns:a16="http://schemas.microsoft.com/office/drawing/2014/main" id="{1730F170-35D1-2348-955A-E3113D05D06E}"/>
              </a:ext>
            </a:extLst>
          </p:cNvPr>
          <p:cNvSpPr txBox="1">
            <a:spLocks/>
          </p:cNvSpPr>
          <p:nvPr/>
        </p:nvSpPr>
        <p:spPr>
          <a:xfrm>
            <a:off x="1447800" y="28243"/>
            <a:ext cx="10001363" cy="1143000"/>
          </a:xfrm>
          <a:prstGeom prst="rect">
            <a:avLst/>
          </a:prstGeom>
        </p:spPr>
        <p:txBody>
          <a:bodyPr vert="horz" lIns="91440" tIns="45720" rIns="91440" bIns="45720" rtlCol="0" anchor="ctr">
            <a:norm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a:t>Impact of Cross-lingual Cross-task Transfer Learning</a:t>
            </a:r>
          </a:p>
        </p:txBody>
      </p:sp>
    </p:spTree>
    <p:extLst>
      <p:ext uri="{BB962C8B-B14F-4D97-AF65-F5344CB8AC3E}">
        <p14:creationId xmlns:p14="http://schemas.microsoft.com/office/powerpoint/2010/main" val="22851443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95DB-CA42-E94A-A53A-D76BC0CDF889}"/>
              </a:ext>
            </a:extLst>
          </p:cNvPr>
          <p:cNvSpPr>
            <a:spLocks noGrp="1"/>
          </p:cNvSpPr>
          <p:nvPr>
            <p:ph type="title"/>
          </p:nvPr>
        </p:nvSpPr>
        <p:spPr>
          <a:xfrm>
            <a:off x="1981200" y="874085"/>
            <a:ext cx="9109267" cy="1143000"/>
          </a:xfrm>
        </p:spPr>
        <p:txBody>
          <a:bodyPr>
            <a:noAutofit/>
          </a:bodyPr>
          <a:lstStyle/>
          <a:p>
            <a:r>
              <a:rPr lang="en-US" sz="1400" dirty="0"/>
              <a:t>Russian POS tagging + Russian Name Tagging</a:t>
            </a:r>
            <a:r>
              <a:rPr lang="en-US" sz="1400" dirty="0">
                <a:sym typeface="Wingdings"/>
              </a:rPr>
              <a:t> +</a:t>
            </a:r>
            <a:r>
              <a:rPr lang="en-US" sz="1400" dirty="0"/>
              <a:t> Chechen Name Tagging </a:t>
            </a:r>
            <a:r>
              <a:rPr lang="en-US" sz="1400" dirty="0">
                <a:sym typeface="Wingdings"/>
              </a:rPr>
              <a:t> Chechen Name Tagging</a:t>
            </a:r>
            <a:endParaRPr lang="en-US" sz="1400" dirty="0"/>
          </a:p>
        </p:txBody>
      </p:sp>
      <p:sp>
        <p:nvSpPr>
          <p:cNvPr id="4" name="Slide Number Placeholder 3">
            <a:extLst>
              <a:ext uri="{FF2B5EF4-FFF2-40B4-BE49-F238E27FC236}">
                <a16:creationId xmlns:a16="http://schemas.microsoft.com/office/drawing/2014/main" id="{FD6A4DE9-0B60-A74D-A74A-50C1049F1EEA}"/>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181</a:t>
            </a:fld>
            <a:endParaRPr lang="en-US"/>
          </a:p>
        </p:txBody>
      </p:sp>
      <p:pic>
        <p:nvPicPr>
          <p:cNvPr id="6" name="Content Placeholder 7">
            <a:extLst>
              <a:ext uri="{FF2B5EF4-FFF2-40B4-BE49-F238E27FC236}">
                <a16:creationId xmlns:a16="http://schemas.microsoft.com/office/drawing/2014/main" id="{12EBB2B0-98E1-E841-84EF-635414BB9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2096294"/>
            <a:ext cx="6462603" cy="4215606"/>
          </a:xfrm>
          <a:prstGeom prst="rect">
            <a:avLst/>
          </a:prstGeom>
        </p:spPr>
      </p:pic>
      <p:sp>
        <p:nvSpPr>
          <p:cNvPr id="5" name="Title 1">
            <a:extLst>
              <a:ext uri="{FF2B5EF4-FFF2-40B4-BE49-F238E27FC236}">
                <a16:creationId xmlns:a16="http://schemas.microsoft.com/office/drawing/2014/main" id="{1730F170-35D1-2348-955A-E3113D05D06E}"/>
              </a:ext>
            </a:extLst>
          </p:cNvPr>
          <p:cNvSpPr txBox="1">
            <a:spLocks/>
          </p:cNvSpPr>
          <p:nvPr/>
        </p:nvSpPr>
        <p:spPr>
          <a:xfrm>
            <a:off x="1447800" y="28243"/>
            <a:ext cx="10001363" cy="1143000"/>
          </a:xfrm>
          <a:prstGeom prst="rect">
            <a:avLst/>
          </a:prstGeom>
        </p:spPr>
        <p:txBody>
          <a:bodyPr vert="horz" lIns="91440" tIns="45720" rIns="91440" bIns="45720" rtlCol="0" anchor="ctr">
            <a:norm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a:t>Impact of Cross-lingual Cross-task Transfer Learning</a:t>
            </a:r>
          </a:p>
        </p:txBody>
      </p:sp>
    </p:spTree>
    <p:extLst>
      <p:ext uri="{BB962C8B-B14F-4D97-AF65-F5344CB8AC3E}">
        <p14:creationId xmlns:p14="http://schemas.microsoft.com/office/powerpoint/2010/main" val="183050760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A4DE9-0B60-A74D-A74A-50C1049F1EEA}"/>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182</a:t>
            </a:fld>
            <a:endParaRPr lang="en-US"/>
          </a:p>
        </p:txBody>
      </p:sp>
      <p:pic>
        <p:nvPicPr>
          <p:cNvPr id="8" name="Content Placeholder 7">
            <a:extLst>
              <a:ext uri="{FF2B5EF4-FFF2-40B4-BE49-F238E27FC236}">
                <a16:creationId xmlns:a16="http://schemas.microsoft.com/office/drawing/2014/main" id="{12EBB2B0-98E1-E841-84EF-635414BB9C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1" y="1600200"/>
            <a:ext cx="7134227" cy="3733800"/>
          </a:xfrm>
        </p:spPr>
      </p:pic>
      <p:sp>
        <p:nvSpPr>
          <p:cNvPr id="12" name="Rectangle 11">
            <a:extLst>
              <a:ext uri="{FF2B5EF4-FFF2-40B4-BE49-F238E27FC236}">
                <a16:creationId xmlns:a16="http://schemas.microsoft.com/office/drawing/2014/main" id="{12C4BDD8-EA3A-CA41-819C-15B8E56A832F}"/>
              </a:ext>
            </a:extLst>
          </p:cNvPr>
          <p:cNvSpPr/>
          <p:nvPr/>
        </p:nvSpPr>
        <p:spPr>
          <a:xfrm>
            <a:off x="1984744" y="5616714"/>
            <a:ext cx="8153400" cy="707886"/>
          </a:xfrm>
          <a:prstGeom prst="rect">
            <a:avLst/>
          </a:prstGeom>
        </p:spPr>
        <p:txBody>
          <a:bodyPr wrap="square">
            <a:spAutoFit/>
          </a:bodyPr>
          <a:lstStyle/>
          <a:p>
            <a:pPr marL="342900" indent="-342900">
              <a:buFont typeface="Arial" panose="020B0604020202020204" pitchFamily="34" charset="0"/>
              <a:buChar char="•"/>
            </a:pPr>
            <a:r>
              <a:rPr lang="en-US" sz="2000"/>
              <a:t>With </a:t>
            </a:r>
            <a:r>
              <a:rPr lang="en-US" sz="2000" dirty="0"/>
              <a:t>only 1% auxiliary task data, our model already obtains 3.9% to 10.5% absolute gains in F-score.</a:t>
            </a:r>
          </a:p>
        </p:txBody>
      </p:sp>
      <p:sp>
        <p:nvSpPr>
          <p:cNvPr id="7" name="Title 1">
            <a:extLst>
              <a:ext uri="{FF2B5EF4-FFF2-40B4-BE49-F238E27FC236}">
                <a16:creationId xmlns:a16="http://schemas.microsoft.com/office/drawing/2014/main" id="{1730F170-35D1-2348-955A-E3113D05D06E}"/>
              </a:ext>
            </a:extLst>
          </p:cNvPr>
          <p:cNvSpPr txBox="1">
            <a:spLocks/>
          </p:cNvSpPr>
          <p:nvPr/>
        </p:nvSpPr>
        <p:spPr>
          <a:xfrm>
            <a:off x="1447800" y="28243"/>
            <a:ext cx="10001363" cy="1143000"/>
          </a:xfrm>
          <a:prstGeom prst="rect">
            <a:avLst/>
          </a:prstGeom>
        </p:spPr>
        <p:txBody>
          <a:bodyPr vert="horz" lIns="91440" tIns="45720" rIns="91440" bIns="45720" rtlCol="0" anchor="ctr">
            <a:norm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a:t>Impact of Cross-lingual Cross-task Transfer Learning</a:t>
            </a:r>
          </a:p>
        </p:txBody>
      </p:sp>
    </p:spTree>
    <p:extLst>
      <p:ext uri="{BB962C8B-B14F-4D97-AF65-F5344CB8AC3E}">
        <p14:creationId xmlns:p14="http://schemas.microsoft.com/office/powerpoint/2010/main" val="204681258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AEDF79-8F87-A94E-9E5A-BB412C790B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9615" y="1295403"/>
            <a:ext cx="7526140" cy="5105399"/>
          </a:xfrm>
        </p:spPr>
      </p:pic>
      <p:sp>
        <p:nvSpPr>
          <p:cNvPr id="4" name="Slide Number Placeholder 3">
            <a:extLst>
              <a:ext uri="{FF2B5EF4-FFF2-40B4-BE49-F238E27FC236}">
                <a16:creationId xmlns:a16="http://schemas.microsoft.com/office/drawing/2014/main" id="{435010D3-BA46-4445-B182-60A06FB3A35F}"/>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183</a:t>
            </a:fld>
            <a:endParaRPr lang="en-US"/>
          </a:p>
        </p:txBody>
      </p:sp>
      <p:sp>
        <p:nvSpPr>
          <p:cNvPr id="7" name="Title 1">
            <a:extLst>
              <a:ext uri="{FF2B5EF4-FFF2-40B4-BE49-F238E27FC236}">
                <a16:creationId xmlns:a16="http://schemas.microsoft.com/office/drawing/2014/main" id="{1730F170-35D1-2348-955A-E3113D05D06E}"/>
              </a:ext>
            </a:extLst>
          </p:cNvPr>
          <p:cNvSpPr txBox="1">
            <a:spLocks/>
          </p:cNvSpPr>
          <p:nvPr/>
        </p:nvSpPr>
        <p:spPr>
          <a:xfrm>
            <a:off x="1447800" y="28243"/>
            <a:ext cx="10001363" cy="1143000"/>
          </a:xfrm>
          <a:prstGeom prst="rect">
            <a:avLst/>
          </a:prstGeom>
        </p:spPr>
        <p:txBody>
          <a:bodyPr vert="horz" lIns="91440" tIns="45720" rIns="91440" bIns="45720" rtlCol="0" anchor="ctr">
            <a:normAutofit/>
          </a:bodyPr>
          <a:lstStyle>
            <a:lvl1pPr algn="l" rtl="0" fontAlgn="base">
              <a:lnSpc>
                <a:spcPts val="5800"/>
              </a:lnSpc>
              <a:spcBef>
                <a:spcPct val="0"/>
              </a:spcBef>
              <a:spcAft>
                <a:spcPct val="0"/>
              </a:spcAft>
              <a:defRPr lang="en-US" sz="3200" kern="120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dirty="0"/>
              <a:t>Impact of Cross-lingual Cross-task Transfer Learning</a:t>
            </a:r>
          </a:p>
        </p:txBody>
      </p:sp>
    </p:spTree>
    <p:extLst>
      <p:ext uri="{BB962C8B-B14F-4D97-AF65-F5344CB8AC3E}">
        <p14:creationId xmlns:p14="http://schemas.microsoft.com/office/powerpoint/2010/main" val="178518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705A-1C9C-6449-9161-DD5ABEE393B7}"/>
              </a:ext>
            </a:extLst>
          </p:cNvPr>
          <p:cNvSpPr>
            <a:spLocks noGrp="1"/>
          </p:cNvSpPr>
          <p:nvPr>
            <p:ph type="title"/>
          </p:nvPr>
        </p:nvSpPr>
        <p:spPr/>
        <p:txBody>
          <a:bodyPr/>
          <a:lstStyle/>
          <a:p>
            <a:r>
              <a:rPr lang="en-US"/>
              <a:t>Cross-lingual Vs. Cross-task</a:t>
            </a:r>
          </a:p>
        </p:txBody>
      </p:sp>
      <p:pic>
        <p:nvPicPr>
          <p:cNvPr id="6" name="Content Placeholder 5">
            <a:extLst>
              <a:ext uri="{FF2B5EF4-FFF2-40B4-BE49-F238E27FC236}">
                <a16:creationId xmlns:a16="http://schemas.microsoft.com/office/drawing/2014/main" id="{1F6C0951-0B33-B34C-B947-A87AF47D27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2" y="2111188"/>
            <a:ext cx="4441129" cy="2971800"/>
          </a:xfrm>
        </p:spPr>
      </p:pic>
      <p:sp>
        <p:nvSpPr>
          <p:cNvPr id="4" name="Slide Number Placeholder 3">
            <a:extLst>
              <a:ext uri="{FF2B5EF4-FFF2-40B4-BE49-F238E27FC236}">
                <a16:creationId xmlns:a16="http://schemas.microsoft.com/office/drawing/2014/main" id="{28980A2B-15D6-5C4A-AA76-038847355AEE}"/>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184</a:t>
            </a:fld>
            <a:endParaRPr lang="en-US"/>
          </a:p>
        </p:txBody>
      </p:sp>
      <p:sp>
        <p:nvSpPr>
          <p:cNvPr id="7" name="Content Placeholder 2">
            <a:extLst>
              <a:ext uri="{FF2B5EF4-FFF2-40B4-BE49-F238E27FC236}">
                <a16:creationId xmlns:a16="http://schemas.microsoft.com/office/drawing/2014/main" id="{294CCE11-D43D-9C48-9F5E-B55B9D4F5C4C}"/>
              </a:ext>
            </a:extLst>
          </p:cNvPr>
          <p:cNvSpPr txBox="1">
            <a:spLocks/>
          </p:cNvSpPr>
          <p:nvPr/>
        </p:nvSpPr>
        <p:spPr>
          <a:xfrm>
            <a:off x="6656952" y="2133600"/>
            <a:ext cx="3724179" cy="403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Both transfer models can identify “</a:t>
            </a:r>
            <a:r>
              <a:rPr lang="en-US" sz="2000" i="1" dirty="0"/>
              <a:t>Ingeborg Marx</a:t>
            </a:r>
            <a:r>
              <a:rPr lang="en-US" sz="2000" dirty="0"/>
              <a:t>”.</a:t>
            </a:r>
          </a:p>
          <a:p>
            <a:r>
              <a:rPr lang="en-US" sz="2000" dirty="0"/>
              <a:t>In the </a:t>
            </a:r>
            <a:r>
              <a:rPr lang="en-US" sz="2000" b="1" dirty="0"/>
              <a:t>cross-lingual</a:t>
            </a:r>
            <a:r>
              <a:rPr lang="en-US" sz="2000" dirty="0"/>
              <a:t> transfer setting, the CRFs layer is shared between Dutch and English models. Invalid transitions, such as B-PER </a:t>
            </a:r>
            <a:r>
              <a:rPr lang="en-US" sz="2000" dirty="0">
                <a:sym typeface="Wingdings" pitchFamily="2" charset="2"/>
              </a:rPr>
              <a:t> S-PER, will be punished by the CRFs layer fully trained on high-resource English data.</a:t>
            </a:r>
            <a:endParaRPr lang="en-US" sz="2000" dirty="0"/>
          </a:p>
        </p:txBody>
      </p:sp>
    </p:spTree>
    <p:extLst>
      <p:ext uri="{BB962C8B-B14F-4D97-AF65-F5344CB8AC3E}">
        <p14:creationId xmlns:p14="http://schemas.microsoft.com/office/powerpoint/2010/main" val="75269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Extended to Thousands of Entities</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3" name="Content Placeholder 2"/>
          <p:cNvSpPr>
            <a:spLocks noGrp="1"/>
          </p:cNvSpPr>
          <p:nvPr>
            <p:ph idx="1"/>
          </p:nvPr>
        </p:nvSpPr>
        <p:spPr>
          <a:xfrm>
            <a:off x="406400" y="996462"/>
            <a:ext cx="11480800" cy="5334000"/>
          </a:xfrm>
        </p:spPr>
        <p:txBody>
          <a:bodyPr>
            <a:normAutofit/>
          </a:bodyPr>
          <a:lstStyle/>
          <a:p>
            <a:r>
              <a:rPr lang="en-US" sz="1800" dirty="0"/>
              <a:t>7,297 hierarchical entity types defined in YAGO, derived from WordNet </a:t>
            </a:r>
            <a:r>
              <a:rPr lang="en-US" sz="1800" dirty="0" err="1"/>
              <a:t>synsets</a:t>
            </a:r>
            <a:endParaRPr lang="en-US" sz="1800" dirty="0"/>
          </a:p>
          <a:p>
            <a:pPr lvl="1"/>
            <a:r>
              <a:rPr lang="en-US" sz="1600" dirty="0"/>
              <a:t>Top level: thing</a:t>
            </a:r>
          </a:p>
          <a:p>
            <a:pPr lvl="1"/>
            <a:r>
              <a:rPr lang="en-US" sz="1600" dirty="0"/>
              <a:t>Second level: person, organization, building, artifact, abstraction, physical entity, geographical entity</a:t>
            </a:r>
          </a:p>
          <a:p>
            <a:pPr lvl="1"/>
            <a:r>
              <a:rPr lang="en-US" sz="1600" dirty="0"/>
              <a:t>Each type has at least 10 Wikipedia entries</a:t>
            </a:r>
          </a:p>
          <a:p>
            <a:r>
              <a:rPr lang="en-US" sz="1800" dirty="0"/>
              <a:t>KBP2018 EDL task: 7,297 hierarchical entity types defined in YAGO and WordNet, each type has at least 10 Wikipedia entries</a:t>
            </a:r>
            <a:endParaRPr lang="en-US" altLang="zh-CN" sz="1800" dirty="0"/>
          </a:p>
          <a:p>
            <a:endParaRPr lang="en-US" sz="2000" dirty="0"/>
          </a:p>
          <a:p>
            <a:pPr lvl="1"/>
            <a:endParaRPr lang="en-US" sz="1600" dirty="0"/>
          </a:p>
          <a:p>
            <a:pPr marL="0" indent="0">
              <a:buNone/>
            </a:pPr>
            <a:endParaRPr lang="en-US" sz="2400" dirty="0"/>
          </a:p>
          <a:p>
            <a:endParaRPr lang="en-US" sz="2400" dirty="0"/>
          </a:p>
          <a:p>
            <a:endParaRPr lang="en-US" sz="2400" dirty="0"/>
          </a:p>
        </p:txBody>
      </p:sp>
      <p:pic>
        <p:nvPicPr>
          <p:cNvPr id="5" name="Picture 4"/>
          <p:cNvPicPr>
            <a:picLocks noChangeAspect="1"/>
          </p:cNvPicPr>
          <p:nvPr/>
        </p:nvPicPr>
        <p:blipFill>
          <a:blip r:embed="rId2"/>
          <a:stretch>
            <a:fillRect/>
          </a:stretch>
        </p:blipFill>
        <p:spPr>
          <a:xfrm>
            <a:off x="1016000" y="2983260"/>
            <a:ext cx="9144000" cy="4071688"/>
          </a:xfrm>
          <a:prstGeom prst="rect">
            <a:avLst/>
          </a:prstGeom>
        </p:spPr>
      </p:pic>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185</a:t>
            </a:fld>
            <a:endParaRPr lang="en-US" altLang="zh-TW" dirty="0">
              <a:solidFill>
                <a:prstClr val="black"/>
              </a:solidFill>
            </a:endParaRPr>
          </a:p>
        </p:txBody>
      </p:sp>
    </p:spTree>
    <p:extLst>
      <p:ext uri="{BB962C8B-B14F-4D97-AF65-F5344CB8AC3E}">
        <p14:creationId xmlns:p14="http://schemas.microsoft.com/office/powerpoint/2010/main" val="115720899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Entity Extraction Results &amp; Examples</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Mention extraction F-score 70% for Chinese and 75% for English</a:t>
            </a:r>
          </a:p>
          <a:p>
            <a:pPr>
              <a:lnSpc>
                <a:spcPct val="120000"/>
              </a:lnSpc>
            </a:pPr>
            <a:r>
              <a:rPr lang="en-US" altLang="zh-CN" sz="2000" dirty="0"/>
              <a:t>Hormone</a:t>
            </a:r>
          </a:p>
          <a:p>
            <a:pPr lvl="1">
              <a:lnSpc>
                <a:spcPct val="120000"/>
              </a:lnSpc>
            </a:pPr>
            <a:r>
              <a:rPr lang="en-US" altLang="zh-CN" sz="1600" b="1" i="1" dirty="0" err="1"/>
              <a:t>Briain</a:t>
            </a:r>
            <a:r>
              <a:rPr lang="en-US" altLang="zh-CN" sz="1600" b="1" i="1" dirty="0"/>
              <a:t>-derived </a:t>
            </a:r>
            <a:r>
              <a:rPr lang="en-US" altLang="zh-CN" sz="1600" b="1" i="1" dirty="0" err="1"/>
              <a:t>neuotrophic</a:t>
            </a:r>
            <a:r>
              <a:rPr lang="en-US" altLang="zh-CN" sz="1600" b="1" i="1" dirty="0"/>
              <a:t> factor</a:t>
            </a:r>
            <a:r>
              <a:rPr lang="en-US" altLang="zh-CN" sz="1600" dirty="0"/>
              <a:t> (“</a:t>
            </a:r>
            <a:r>
              <a:rPr lang="en-US" altLang="zh-CN" sz="1600" b="1" i="1" dirty="0"/>
              <a:t>BDNF</a:t>
            </a:r>
            <a:r>
              <a:rPr lang="en-US" altLang="zh-CN" sz="1600" dirty="0"/>
              <a:t>”), another important gene in neural plasticity, has also been shown to have reduced methylation and increased transcription in animals that have undergone learning.</a:t>
            </a:r>
            <a:endParaRPr lang="en-US" altLang="zh-CN" sz="2000" dirty="0"/>
          </a:p>
          <a:p>
            <a:pPr>
              <a:lnSpc>
                <a:spcPct val="120000"/>
              </a:lnSpc>
            </a:pPr>
            <a:r>
              <a:rPr lang="en-US" altLang="zh-CN" sz="2000" dirty="0"/>
              <a:t>Infectious Disease</a:t>
            </a:r>
          </a:p>
          <a:p>
            <a:pPr lvl="1">
              <a:lnSpc>
                <a:spcPct val="120000"/>
              </a:lnSpc>
            </a:pPr>
            <a:r>
              <a:rPr lang="en-US" altLang="zh-CN" sz="1600" dirty="0"/>
              <a:t>Notable exceptions include the </a:t>
            </a:r>
            <a:r>
              <a:rPr lang="en-US" altLang="zh-CN" sz="1600" b="1" i="1" dirty="0"/>
              <a:t>Large Pine Weevil </a:t>
            </a:r>
            <a:r>
              <a:rPr lang="en-US" altLang="zh-CN" sz="1600" dirty="0"/>
              <a:t>(“</a:t>
            </a:r>
            <a:r>
              <a:rPr lang="en-US" altLang="zh-CN" sz="1600" b="1" i="1" dirty="0" err="1"/>
              <a:t>Hylobius</a:t>
            </a:r>
            <a:r>
              <a:rPr lang="en-US" altLang="zh-CN" sz="1600" b="1" i="1" dirty="0"/>
              <a:t> </a:t>
            </a:r>
            <a:r>
              <a:rPr lang="en-US" altLang="zh-CN" sz="1600" b="1" i="1" dirty="0" err="1"/>
              <a:t>abietis</a:t>
            </a:r>
            <a:r>
              <a:rPr lang="en-US" altLang="zh-CN" sz="1600" dirty="0"/>
              <a:t>”), which can kill young conifers. </a:t>
            </a:r>
          </a:p>
          <a:p>
            <a:pPr>
              <a:lnSpc>
                <a:spcPct val="120000"/>
              </a:lnSpc>
            </a:pPr>
            <a:r>
              <a:rPr lang="en-US" altLang="zh-CN" sz="2000" dirty="0"/>
              <a:t>Dumpling</a:t>
            </a:r>
          </a:p>
          <a:p>
            <a:pPr lvl="1">
              <a:lnSpc>
                <a:spcPct val="120000"/>
              </a:lnSpc>
            </a:pPr>
            <a:r>
              <a:rPr lang="en-US" altLang="zh-CN" sz="1600" b="1" i="1" dirty="0" err="1"/>
              <a:t>Shengjian</a:t>
            </a:r>
            <a:r>
              <a:rPr lang="en-US" altLang="zh-CN" sz="1600" b="1" i="1" dirty="0"/>
              <a:t>  </a:t>
            </a:r>
            <a:r>
              <a:rPr lang="en-US" altLang="zh-CN" sz="1600" b="1" i="1" dirty="0" err="1"/>
              <a:t>mantou</a:t>
            </a:r>
            <a:r>
              <a:rPr lang="en-US" altLang="zh-CN" sz="1600" dirty="0"/>
              <a:t>  is  a  type  of  small  ,  pan  -  fried  "   baozi  "  (  steamed  buns  )  which  is  a  specialty  of  Shanghai  .</a:t>
            </a:r>
          </a:p>
          <a:p>
            <a:pPr>
              <a:lnSpc>
                <a:spcPct val="120000"/>
              </a:lnSpc>
            </a:pPr>
            <a:r>
              <a:rPr lang="en-US" altLang="zh-CN" sz="2000" dirty="0"/>
              <a:t>Fairy</a:t>
            </a:r>
          </a:p>
          <a:p>
            <a:pPr lvl="1">
              <a:lnSpc>
                <a:spcPct val="120000"/>
              </a:lnSpc>
            </a:pPr>
            <a:r>
              <a:rPr lang="en-US" altLang="zh-CN" sz="1600" dirty="0"/>
              <a:t>The  background  story  of  the  game  starts  somewhere  in  the  desert  where  Anwar  ,  a  pure  hearted  young  man  finds  a  rusty  oil  lamp  from  what  he  releases  a  very  powerful  and  evil   </a:t>
            </a:r>
            <a:r>
              <a:rPr lang="en-US" altLang="zh-CN" sz="1600" b="1" i="1" dirty="0"/>
              <a:t>djinn </a:t>
            </a:r>
            <a:r>
              <a:rPr lang="en-US" altLang="zh-CN" sz="1600" dirty="0"/>
              <a:t> the  Nadir  .</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186</a:t>
            </a:fld>
            <a:endParaRPr lang="en-US" altLang="zh-TW" dirty="0">
              <a:solidFill>
                <a:prstClr val="black"/>
              </a:solidFill>
            </a:endParaRPr>
          </a:p>
        </p:txBody>
      </p:sp>
    </p:spTree>
    <p:extLst>
      <p:ext uri="{BB962C8B-B14F-4D97-AF65-F5344CB8AC3E}">
        <p14:creationId xmlns:p14="http://schemas.microsoft.com/office/powerpoint/2010/main" val="318982359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English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Lawsuit</a:t>
            </a:r>
          </a:p>
          <a:p>
            <a:pPr lvl="1">
              <a:lnSpc>
                <a:spcPct val="120000"/>
              </a:lnSpc>
            </a:pPr>
            <a:r>
              <a:rPr lang="en-US" altLang="zh-CN" sz="1600" dirty="0"/>
              <a:t>The landmark </a:t>
            </a:r>
            <a:r>
              <a:rPr lang="en-US" altLang="zh-CN" sz="1600" b="1" i="1" dirty="0"/>
              <a:t>Brown v. Board of Education</a:t>
            </a:r>
            <a:r>
              <a:rPr lang="en-US" altLang="zh-CN" sz="1600" dirty="0"/>
              <a:t> decision paved they way for PARC v. Commonwealth of Pennsylvania and Mills vs. Board of Education of District of Columbia, which challenged the segregation of students with special needs.</a:t>
            </a:r>
          </a:p>
          <a:p>
            <a:pPr>
              <a:lnSpc>
                <a:spcPct val="120000"/>
              </a:lnSpc>
            </a:pPr>
            <a:r>
              <a:rPr lang="en-US" altLang="zh-CN" sz="2000" dirty="0"/>
              <a:t>Mental Disorder</a:t>
            </a:r>
          </a:p>
          <a:p>
            <a:pPr lvl="1">
              <a:lnSpc>
                <a:spcPct val="120000"/>
              </a:lnSpc>
            </a:pPr>
            <a:r>
              <a:rPr lang="en-US" altLang="zh-CN" sz="1600" dirty="0"/>
              <a:t>Many of these veterans suffer from post </a:t>
            </a:r>
            <a:r>
              <a:rPr lang="en-US" altLang="zh-CN" sz="1600" b="1" i="1" dirty="0"/>
              <a:t>traumatic stress disorder</a:t>
            </a:r>
            <a:r>
              <a:rPr lang="en-US" altLang="zh-CN" sz="1600" dirty="0"/>
              <a:t>, an anxiety disorder that often occurs after extreme emotional trauma involving threat or injury.</a:t>
            </a:r>
          </a:p>
          <a:p>
            <a:pPr>
              <a:lnSpc>
                <a:spcPct val="120000"/>
              </a:lnSpc>
            </a:pPr>
            <a:r>
              <a:rPr lang="en-US" altLang="zh-CN" sz="2000" dirty="0"/>
              <a:t>Military Academy</a:t>
            </a:r>
          </a:p>
          <a:p>
            <a:pPr lvl="1">
              <a:lnSpc>
                <a:spcPct val="120000"/>
              </a:lnSpc>
            </a:pPr>
            <a:r>
              <a:rPr lang="en-US" altLang="zh-CN" sz="1600" dirty="0"/>
              <a:t>The year after, the prince went back to France,[2] where he eventually entered the prestigious academy of </a:t>
            </a:r>
            <a:r>
              <a:rPr lang="en-US" altLang="zh-CN" sz="1600" b="1" i="1" dirty="0" err="1"/>
              <a:t>École</a:t>
            </a:r>
            <a:r>
              <a:rPr lang="en-US" altLang="zh-CN" sz="1600" b="1" i="1" dirty="0"/>
              <a:t> </a:t>
            </a:r>
            <a:r>
              <a:rPr lang="en-US" altLang="zh-CN" sz="1600" b="1" i="1" dirty="0" err="1"/>
              <a:t>spéciale</a:t>
            </a:r>
            <a:r>
              <a:rPr lang="en-US" altLang="zh-CN" sz="1600" b="1" i="1" dirty="0"/>
              <a:t> </a:t>
            </a:r>
            <a:r>
              <a:rPr lang="en-US" altLang="zh-CN" sz="1600" b="1" i="1" dirty="0" err="1"/>
              <a:t>militaire</a:t>
            </a:r>
            <a:r>
              <a:rPr lang="en-US" altLang="zh-CN" sz="1600" b="1" i="1" dirty="0"/>
              <a:t> de Saint-Cyr-</a:t>
            </a:r>
            <a:r>
              <a:rPr lang="en-US" altLang="zh-CN" sz="1600" b="1" i="1" dirty="0" err="1"/>
              <a:t>Coëtquidan</a:t>
            </a:r>
            <a:r>
              <a:rPr lang="en-US" altLang="zh-CN" sz="1600" dirty="0"/>
              <a:t>. </a:t>
            </a:r>
          </a:p>
          <a:p>
            <a:pPr>
              <a:lnSpc>
                <a:spcPct val="120000"/>
              </a:lnSpc>
            </a:pPr>
            <a:r>
              <a:rPr lang="en-US" altLang="zh-CN" sz="2000" dirty="0"/>
              <a:t>Military Uniform</a:t>
            </a:r>
          </a:p>
          <a:p>
            <a:pPr lvl="1">
              <a:lnSpc>
                <a:spcPct val="120000"/>
              </a:lnSpc>
            </a:pPr>
            <a:r>
              <a:rPr lang="en-US" altLang="zh-CN" sz="1600" dirty="0"/>
              <a:t>The following below depicted gallery of mounting loops are practically in use in conjunction with the </a:t>
            </a:r>
            <a:r>
              <a:rPr lang="en-US" altLang="zh-CN" sz="1600" b="1" i="1" dirty="0"/>
              <a:t>5- or 3 color </a:t>
            </a:r>
            <a:r>
              <a:rPr lang="en-US" altLang="zh-CN" sz="1600" b="1" i="1" dirty="0" err="1"/>
              <a:t>flectarn</a:t>
            </a:r>
            <a:r>
              <a:rPr lang="en-US" altLang="zh-CN" sz="1600" dirty="0"/>
              <a:t> fighting suit. </a:t>
            </a:r>
          </a:p>
          <a:p>
            <a:pPr>
              <a:lnSpc>
                <a:spcPct val="120000"/>
              </a:lnSpc>
            </a:pPr>
            <a:endParaRPr lang="en-US" altLang="zh-CN" sz="2000" dirty="0"/>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187</a:t>
            </a:fld>
            <a:endParaRPr lang="en-US" altLang="zh-TW" dirty="0">
              <a:solidFill>
                <a:prstClr val="black"/>
              </a:solidFill>
            </a:endParaRPr>
          </a:p>
        </p:txBody>
      </p:sp>
    </p:spTree>
    <p:extLst>
      <p:ext uri="{BB962C8B-B14F-4D97-AF65-F5344CB8AC3E}">
        <p14:creationId xmlns:p14="http://schemas.microsoft.com/office/powerpoint/2010/main" val="50799834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English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Fundraiser</a:t>
            </a:r>
          </a:p>
          <a:p>
            <a:pPr lvl="1">
              <a:lnSpc>
                <a:spcPct val="120000"/>
              </a:lnSpc>
            </a:pPr>
            <a:r>
              <a:rPr lang="en-US" altLang="zh-CN" sz="1600" dirty="0"/>
              <a:t>The U.S. Fund administers the long-running </a:t>
            </a:r>
            <a:r>
              <a:rPr lang="en-US" altLang="zh-CN" sz="1600" b="1" i="1" dirty="0"/>
              <a:t>Trick-or-Treat for UNICEF </a:t>
            </a:r>
            <a:r>
              <a:rPr lang="en-US" altLang="zh-CN" sz="1600" dirty="0" err="1"/>
              <a:t>compaign</a:t>
            </a:r>
            <a:r>
              <a:rPr lang="en-US" altLang="zh-CN" sz="1600" dirty="0"/>
              <a:t> which began as a local fundraising event in Pennsylvania in 1950 and has since raised more than US $170 million to support UNICEF’s work.</a:t>
            </a:r>
          </a:p>
          <a:p>
            <a:pPr>
              <a:lnSpc>
                <a:spcPct val="120000"/>
              </a:lnSpc>
            </a:pPr>
            <a:r>
              <a:rPr lang="en-US" altLang="zh-CN" sz="2000" dirty="0"/>
              <a:t>Investigator</a:t>
            </a:r>
          </a:p>
          <a:p>
            <a:pPr lvl="1">
              <a:lnSpc>
                <a:spcPct val="120000"/>
              </a:lnSpc>
            </a:pPr>
            <a:r>
              <a:rPr lang="en-US" altLang="zh-CN" sz="1600" dirty="0"/>
              <a:t>Samuel Hume was born in San Francisco, California in 1885, the son of </a:t>
            </a:r>
            <a:r>
              <a:rPr lang="en-US" altLang="zh-CN" sz="1600" b="1" i="1" dirty="0"/>
              <a:t>James B. Hume</a:t>
            </a:r>
            <a:r>
              <a:rPr lang="en-US" altLang="zh-CN" sz="1600" dirty="0"/>
              <a:t>, a famous Wells Fargo detective.</a:t>
            </a:r>
          </a:p>
          <a:p>
            <a:pPr>
              <a:lnSpc>
                <a:spcPct val="120000"/>
              </a:lnSpc>
            </a:pPr>
            <a:r>
              <a:rPr lang="en-US" altLang="zh-CN" sz="2000" dirty="0"/>
              <a:t>Lobbyist</a:t>
            </a:r>
          </a:p>
          <a:p>
            <a:pPr lvl="1">
              <a:lnSpc>
                <a:spcPct val="120000"/>
              </a:lnSpc>
            </a:pPr>
            <a:r>
              <a:rPr lang="en-US" altLang="zh-CN" sz="1600" dirty="0"/>
              <a:t>Represented by </a:t>
            </a:r>
            <a:r>
              <a:rPr lang="en-US" altLang="zh-CN" sz="1600" b="1" i="1" dirty="0"/>
              <a:t>Lanny Davis</a:t>
            </a:r>
            <a:r>
              <a:rPr lang="en-US" altLang="zh-CN" sz="1600" dirty="0"/>
              <a:t>, the CES lobbied for changes to the “gainful employment rule”.</a:t>
            </a:r>
            <a:endParaRPr lang="en-US" altLang="zh-CN" sz="2000" dirty="0"/>
          </a:p>
          <a:p>
            <a:pPr>
              <a:lnSpc>
                <a:spcPct val="120000"/>
              </a:lnSpc>
            </a:pPr>
            <a:r>
              <a:rPr lang="en-US" altLang="zh-CN" sz="2000" dirty="0"/>
              <a:t>Medical Scientist</a:t>
            </a:r>
          </a:p>
          <a:p>
            <a:pPr lvl="1">
              <a:lnSpc>
                <a:spcPct val="120000"/>
              </a:lnSpc>
            </a:pPr>
            <a:r>
              <a:rPr lang="en-US" altLang="zh-CN" sz="1600" dirty="0" err="1"/>
              <a:t>Pillemer</a:t>
            </a:r>
            <a:r>
              <a:rPr lang="en-US" altLang="zh-CN" sz="1600" dirty="0"/>
              <a:t> was born on October 15, 1954, to Jean Burrell </a:t>
            </a:r>
            <a:r>
              <a:rPr lang="en-US" altLang="zh-CN" sz="1600" dirty="0" err="1"/>
              <a:t>Pillemer</a:t>
            </a:r>
            <a:r>
              <a:rPr lang="en-US" altLang="zh-CN" sz="1600" dirty="0"/>
              <a:t> and </a:t>
            </a:r>
            <a:r>
              <a:rPr lang="en-US" altLang="zh-CN" sz="1600" b="1" i="1" dirty="0"/>
              <a:t>Louis </a:t>
            </a:r>
            <a:r>
              <a:rPr lang="en-US" altLang="zh-CN" sz="1600" b="1" i="1" dirty="0" err="1"/>
              <a:t>Pillemer</a:t>
            </a:r>
            <a:r>
              <a:rPr lang="en-US" altLang="zh-CN" sz="1600" dirty="0"/>
              <a:t>, and early pioneer in the filed of immunology at Case Western Reserve University.</a:t>
            </a:r>
          </a:p>
          <a:p>
            <a:pPr lvl="1">
              <a:lnSpc>
                <a:spcPct val="120000"/>
              </a:lnSpc>
            </a:pPr>
            <a:endParaRPr lang="en-US" altLang="zh-CN" sz="1600" dirty="0"/>
          </a:p>
          <a:p>
            <a:pPr lvl="1">
              <a:lnSpc>
                <a:spcPct val="120000"/>
              </a:lnSpc>
            </a:pPr>
            <a:endParaRPr lang="en-US" altLang="zh-CN" sz="1600" dirty="0"/>
          </a:p>
          <a:p>
            <a:pPr>
              <a:lnSpc>
                <a:spcPct val="120000"/>
              </a:lnSpc>
            </a:pPr>
            <a:endParaRPr lang="en-US" altLang="zh-CN" sz="2000" dirty="0"/>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188</a:t>
            </a:fld>
            <a:endParaRPr lang="en-US" altLang="zh-TW" dirty="0">
              <a:solidFill>
                <a:prstClr val="black"/>
              </a:solidFill>
            </a:endParaRPr>
          </a:p>
        </p:txBody>
      </p:sp>
    </p:spTree>
    <p:extLst>
      <p:ext uri="{BB962C8B-B14F-4D97-AF65-F5344CB8AC3E}">
        <p14:creationId xmlns:p14="http://schemas.microsoft.com/office/powerpoint/2010/main" val="308435729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English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Molecular Biologist</a:t>
            </a:r>
          </a:p>
          <a:p>
            <a:pPr lvl="1">
              <a:lnSpc>
                <a:spcPct val="120000"/>
              </a:lnSpc>
            </a:pPr>
            <a:r>
              <a:rPr lang="en-US" altLang="zh-CN" sz="1600" dirty="0"/>
              <a:t>Meanwhile  an  overlapping  class  of  transposable  element  was  described  under  the  name  " </a:t>
            </a:r>
            <a:r>
              <a:rPr lang="en-US" altLang="zh-CN" sz="1600" dirty="0" err="1"/>
              <a:t>polintons</a:t>
            </a:r>
            <a:r>
              <a:rPr lang="en-US" altLang="zh-CN" sz="1600" dirty="0"/>
              <a:t>",  derived  from  the  key  proteins  polymerase  and  integrase,  by  </a:t>
            </a:r>
            <a:r>
              <a:rPr lang="en-US" altLang="zh-CN" sz="1600" b="1" i="1" dirty="0"/>
              <a:t>Vladimir  </a:t>
            </a:r>
            <a:r>
              <a:rPr lang="en-US" altLang="zh-CN" sz="1600" b="1" i="1" dirty="0" err="1"/>
              <a:t>Kapitonov</a:t>
            </a:r>
            <a:r>
              <a:rPr lang="en-US" altLang="zh-CN" sz="1600" b="1" i="1" dirty="0"/>
              <a:t> </a:t>
            </a:r>
            <a:r>
              <a:rPr lang="en-US" altLang="zh-CN" sz="1600" dirty="0"/>
              <a:t> and  </a:t>
            </a:r>
            <a:r>
              <a:rPr lang="en-US" altLang="zh-CN" sz="1600" b="1" i="1" dirty="0"/>
              <a:t>Jerzy  Jurka</a:t>
            </a:r>
            <a:r>
              <a:rPr lang="en-US" altLang="zh-CN" sz="1600" dirty="0"/>
              <a:t>.</a:t>
            </a:r>
          </a:p>
          <a:p>
            <a:pPr>
              <a:lnSpc>
                <a:spcPct val="120000"/>
              </a:lnSpc>
            </a:pPr>
            <a:r>
              <a:rPr lang="en-US" altLang="zh-CN" sz="2000" dirty="0"/>
              <a:t>Natural Language</a:t>
            </a:r>
          </a:p>
          <a:p>
            <a:pPr lvl="1">
              <a:lnSpc>
                <a:spcPct val="120000"/>
              </a:lnSpc>
            </a:pPr>
            <a:r>
              <a:rPr lang="en-US" altLang="zh-CN" sz="1600" dirty="0"/>
              <a:t>The   </a:t>
            </a:r>
            <a:r>
              <a:rPr lang="en-US" altLang="zh-CN" sz="1600" b="1" i="1" dirty="0" err="1"/>
              <a:t>Vai</a:t>
            </a:r>
            <a:r>
              <a:rPr lang="en-US" altLang="zh-CN" sz="1600" dirty="0"/>
              <a:t>  language  ,  also  called  </a:t>
            </a:r>
            <a:r>
              <a:rPr lang="en-US" altLang="zh-CN" sz="1600" b="1" i="1" dirty="0" err="1"/>
              <a:t>Vy</a:t>
            </a:r>
            <a:r>
              <a:rPr lang="en-US" altLang="zh-CN" sz="1600" dirty="0"/>
              <a:t>  or  </a:t>
            </a:r>
            <a:r>
              <a:rPr lang="en-US" altLang="zh-CN" sz="1600" b="1" i="1" dirty="0"/>
              <a:t>Gallinas</a:t>
            </a:r>
            <a:r>
              <a:rPr lang="en-US" altLang="zh-CN" sz="1600" dirty="0"/>
              <a:t>  ,  is  a  Mande  language  spoken  by  the  </a:t>
            </a:r>
            <a:r>
              <a:rPr lang="en-US" altLang="zh-CN" sz="1600" dirty="0" err="1"/>
              <a:t>Vai</a:t>
            </a:r>
            <a:r>
              <a:rPr lang="en-US" altLang="zh-CN" sz="1600" dirty="0"/>
              <a:t>  people  ,  roughly  104,000  in  Liberia ,  and  by  smaller  populations  ,  some  15,500  ,  in  Sierra  Leone </a:t>
            </a:r>
          </a:p>
          <a:p>
            <a:pPr>
              <a:lnSpc>
                <a:spcPct val="120000"/>
              </a:lnSpc>
            </a:pPr>
            <a:r>
              <a:rPr lang="en-US" altLang="zh-CN" sz="2000" dirty="0"/>
              <a:t>Naval Commander</a:t>
            </a:r>
          </a:p>
          <a:p>
            <a:pPr lvl="1">
              <a:lnSpc>
                <a:spcPct val="120000"/>
              </a:lnSpc>
            </a:pPr>
            <a:r>
              <a:rPr lang="en-US" altLang="zh-CN" sz="1600" dirty="0"/>
              <a:t>His  ship  drifting  dangerously  inshore ,  at  14:30  Captain  </a:t>
            </a:r>
            <a:r>
              <a:rPr lang="en-US" altLang="zh-CN" sz="1600" b="1" i="1" dirty="0"/>
              <a:t>Thomas  Frederick</a:t>
            </a:r>
            <a:r>
              <a:rPr lang="en-US" altLang="zh-CN" sz="1600" dirty="0"/>
              <a:t>  gave  control  to  a  sailor  on  board  who  claimed  to  have  navigated  the  region  and  knew  a  safe  anchorage  .</a:t>
            </a:r>
          </a:p>
          <a:p>
            <a:pPr>
              <a:lnSpc>
                <a:spcPct val="120000"/>
              </a:lnSpc>
            </a:pPr>
            <a:r>
              <a:rPr lang="en-US" altLang="zh-CN" sz="2000" dirty="0"/>
              <a:t>Naval Gun</a:t>
            </a:r>
          </a:p>
          <a:p>
            <a:pPr lvl="1">
              <a:lnSpc>
                <a:spcPct val="120000"/>
              </a:lnSpc>
            </a:pPr>
            <a:r>
              <a:rPr lang="mr-IN" altLang="zh-CN" sz="1600" dirty="0" err="1"/>
              <a:t>She</a:t>
            </a:r>
            <a:r>
              <a:rPr lang="mr-IN" altLang="zh-CN" sz="1600" dirty="0"/>
              <a:t> </a:t>
            </a:r>
            <a:r>
              <a:rPr lang="mr-IN" altLang="zh-CN" sz="1600" dirty="0" err="1"/>
              <a:t>carried</a:t>
            </a:r>
            <a:r>
              <a:rPr lang="mr-IN" altLang="zh-CN" sz="1600" dirty="0"/>
              <a:t> one</a:t>
            </a:r>
            <a:r>
              <a:rPr lang="mr-IN" altLang="zh-CN" sz="1600" b="1" i="1" dirty="0"/>
              <a:t>15 </a:t>
            </a:r>
            <a:r>
              <a:rPr lang="mr-IN" altLang="zh-CN" sz="1600" b="1" i="1" dirty="0" err="1"/>
              <a:t>cm</a:t>
            </a:r>
            <a:r>
              <a:rPr lang="mr-IN" altLang="zh-CN" sz="1600" b="1" i="1" dirty="0"/>
              <a:t>  SK  L/45  </a:t>
            </a:r>
            <a:r>
              <a:rPr lang="mr-IN" altLang="zh-CN" sz="1600" b="1" i="1" dirty="0" err="1"/>
              <a:t>gun</a:t>
            </a:r>
            <a:r>
              <a:rPr lang="mr-IN" altLang="zh-CN" sz="1600" dirty="0"/>
              <a:t>, </a:t>
            </a:r>
            <a:r>
              <a:rPr lang="mr-IN" altLang="zh-CN" sz="1600" dirty="0" err="1"/>
              <a:t>four</a:t>
            </a:r>
            <a:r>
              <a:rPr lang="en-US" altLang="zh-CN" sz="1600" dirty="0"/>
              <a:t> </a:t>
            </a:r>
            <a:r>
              <a:rPr lang="mr-IN" altLang="zh-CN" sz="1600" b="1" i="1" dirty="0"/>
              <a:t>10.5  </a:t>
            </a:r>
            <a:r>
              <a:rPr lang="mr-IN" altLang="zh-CN" sz="1600" b="1" i="1" dirty="0" err="1"/>
              <a:t>cm</a:t>
            </a:r>
            <a:r>
              <a:rPr lang="mr-IN" altLang="zh-CN" sz="1600" b="1" i="1" dirty="0"/>
              <a:t>  SK  L/45  </a:t>
            </a:r>
            <a:r>
              <a:rPr lang="mr-IN" altLang="zh-CN" sz="1600" b="1" i="1" dirty="0" err="1"/>
              <a:t>guns</a:t>
            </a:r>
            <a:r>
              <a:rPr lang="mr-IN" altLang="zh-CN" sz="1600" dirty="0"/>
              <a:t>,  </a:t>
            </a:r>
            <a:r>
              <a:rPr lang="mr-IN" altLang="zh-CN" sz="1600" dirty="0" err="1"/>
              <a:t>four</a:t>
            </a:r>
            <a:r>
              <a:rPr lang="mr-IN" altLang="zh-CN" sz="1600" dirty="0"/>
              <a:t> </a:t>
            </a:r>
            <a:r>
              <a:rPr lang="mr-IN" altLang="zh-CN" sz="1600" b="1" i="1" dirty="0"/>
              <a:t>SK  L/45  </a:t>
            </a:r>
            <a:r>
              <a:rPr lang="mr-IN" altLang="zh-CN" sz="1600" b="1" i="1" dirty="0" err="1"/>
              <a:t>gun</a:t>
            </a:r>
            <a:r>
              <a:rPr lang="mr-IN" altLang="zh-CN" sz="1600" dirty="0"/>
              <a:t>, </a:t>
            </a:r>
            <a:r>
              <a:rPr lang="mr-IN" altLang="zh-CN" sz="1600" dirty="0" err="1"/>
              <a:t>four</a:t>
            </a:r>
            <a:r>
              <a:rPr lang="mr-IN" altLang="zh-CN" sz="1600" dirty="0"/>
              <a:t> </a:t>
            </a:r>
            <a:r>
              <a:rPr lang="mr-IN" altLang="zh-CN" sz="1600" b="1" i="1" dirty="0"/>
              <a:t>8.8 </a:t>
            </a:r>
            <a:r>
              <a:rPr lang="mr-IN" altLang="zh-CN" sz="1600" b="1" i="1" dirty="0" err="1"/>
              <a:t>cm</a:t>
            </a:r>
            <a:r>
              <a:rPr lang="mr-IN" altLang="zh-CN" sz="1600" b="1" i="1" dirty="0"/>
              <a:t>  SK  L/35  </a:t>
            </a:r>
            <a:r>
              <a:rPr lang="mr-IN" altLang="zh-CN" sz="1600" b="1" i="1" dirty="0" err="1"/>
              <a:t>guns</a:t>
            </a:r>
            <a:r>
              <a:rPr lang="mr-IN" altLang="zh-CN" sz="1600" dirty="0"/>
              <a:t>,  </a:t>
            </a:r>
            <a:r>
              <a:rPr lang="mr-IN" altLang="zh-CN" sz="1600" dirty="0" err="1"/>
              <a:t>five</a:t>
            </a:r>
            <a:r>
              <a:rPr lang="en-US" altLang="zh-CN" sz="1600" dirty="0"/>
              <a:t> </a:t>
            </a:r>
            <a:r>
              <a:rPr lang="mr-IN" altLang="zh-CN" sz="1600" b="1" i="1" dirty="0"/>
              <a:t>8.8  </a:t>
            </a:r>
            <a:r>
              <a:rPr lang="mr-IN" altLang="zh-CN" sz="1600" b="1" i="1" dirty="0" err="1"/>
              <a:t>cm</a:t>
            </a:r>
            <a:r>
              <a:rPr lang="mr-IN" altLang="zh-CN" sz="1600" b="1" i="1" dirty="0"/>
              <a:t>  SK  L/30  </a:t>
            </a:r>
            <a:r>
              <a:rPr lang="mr-IN" altLang="zh-CN" sz="1600" b="1" i="1" dirty="0" err="1"/>
              <a:t>guns</a:t>
            </a:r>
            <a:r>
              <a:rPr lang="mr-IN" altLang="zh-CN" sz="1600" dirty="0"/>
              <a:t>,  </a:t>
            </a:r>
            <a:r>
              <a:rPr lang="mr-IN" altLang="zh-CN" sz="1600" dirty="0" err="1"/>
              <a:t>and</a:t>
            </a:r>
            <a:r>
              <a:rPr lang="mr-IN" altLang="zh-CN" sz="1600" dirty="0"/>
              <a:t> </a:t>
            </a:r>
            <a:r>
              <a:rPr lang="mr-IN" altLang="zh-CN" sz="1600" dirty="0" err="1"/>
              <a:t>one</a:t>
            </a:r>
            <a:r>
              <a:rPr lang="mr-IN" altLang="zh-CN" sz="1600" dirty="0"/>
              <a:t> </a:t>
            </a:r>
            <a:r>
              <a:rPr lang="mr-IN" altLang="zh-CN" sz="1600" b="1" i="1" dirty="0"/>
              <a:t>8.8  </a:t>
            </a:r>
            <a:r>
              <a:rPr lang="mr-IN" altLang="zh-CN" sz="1600" b="1" i="1" dirty="0" err="1"/>
              <a:t>cm</a:t>
            </a:r>
            <a:r>
              <a:rPr lang="mr-IN" altLang="zh-CN" sz="1600" b="1" i="1" dirty="0"/>
              <a:t>  SK  L/30  </a:t>
            </a:r>
            <a:r>
              <a:rPr lang="mr-IN" altLang="zh-CN" sz="1600" b="1" i="1" dirty="0" err="1"/>
              <a:t>gun</a:t>
            </a:r>
            <a:r>
              <a:rPr lang="mr-IN" altLang="zh-CN" sz="1600" dirty="0"/>
              <a:t> </a:t>
            </a:r>
            <a:r>
              <a:rPr lang="mr-IN" altLang="zh-CN" sz="1600" dirty="0" err="1"/>
              <a:t>in</a:t>
            </a:r>
            <a:r>
              <a:rPr lang="mr-IN" altLang="zh-CN" sz="1600" dirty="0"/>
              <a:t> </a:t>
            </a:r>
            <a:r>
              <a:rPr lang="mr-IN" altLang="zh-CN" sz="1600" dirty="0" err="1"/>
              <a:t>a</a:t>
            </a:r>
            <a:r>
              <a:rPr lang="mr-IN" altLang="zh-CN" sz="1600" dirty="0"/>
              <a:t>  </a:t>
            </a:r>
            <a:r>
              <a:rPr lang="mr-IN" altLang="zh-CN" sz="1600" dirty="0" err="1"/>
              <a:t>U</a:t>
            </a:r>
            <a:r>
              <a:rPr lang="mr-IN" altLang="zh-CN" sz="1600" dirty="0"/>
              <a:t>- </a:t>
            </a:r>
            <a:r>
              <a:rPr lang="mr-IN" altLang="zh-CN" sz="1600" dirty="0" err="1"/>
              <a:t>boat</a:t>
            </a:r>
            <a:r>
              <a:rPr lang="mr-IN" altLang="zh-CN" sz="1600" dirty="0"/>
              <a:t> </a:t>
            </a:r>
            <a:r>
              <a:rPr lang="mr-IN" altLang="zh-CN" sz="1600" dirty="0" err="1"/>
              <a:t>mounting</a:t>
            </a:r>
            <a:r>
              <a:rPr lang="mr-IN" altLang="zh-CN" sz="1600" dirty="0"/>
              <a:t>.</a:t>
            </a:r>
            <a:endParaRPr lang="en-US" altLang="zh-CN" sz="1600" dirty="0"/>
          </a:p>
          <a:p>
            <a:pPr>
              <a:lnSpc>
                <a:spcPct val="120000"/>
              </a:lnSpc>
            </a:pPr>
            <a:endParaRPr lang="en-US" altLang="zh-CN" sz="2000" dirty="0"/>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189</a:t>
            </a:fld>
            <a:endParaRPr lang="en-US" altLang="zh-TW" dirty="0">
              <a:solidFill>
                <a:prstClr val="black"/>
              </a:solidFill>
            </a:endParaRPr>
          </a:p>
        </p:txBody>
      </p:sp>
    </p:spTree>
    <p:extLst>
      <p:ext uri="{BB962C8B-B14F-4D97-AF65-F5344CB8AC3E}">
        <p14:creationId xmlns:p14="http://schemas.microsoft.com/office/powerpoint/2010/main" val="2298336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3985" y="905138"/>
            <a:ext cx="8408987" cy="4955683"/>
          </a:xfrm>
        </p:spPr>
        <p:txBody>
          <a:bodyPr/>
          <a:lstStyle/>
          <a:p>
            <a:pPr marL="0" indent="0">
              <a:buNone/>
            </a:pPr>
            <a:r>
              <a:rPr lang="en-US" sz="2000" dirty="0"/>
              <a:t>3 tags</a:t>
            </a:r>
          </a:p>
          <a:p>
            <a:pPr marL="0" indent="0">
              <a:buNone/>
            </a:pPr>
            <a:endParaRPr lang="en-US" sz="1600" dirty="0"/>
          </a:p>
          <a:p>
            <a:pPr marL="0" indent="0">
              <a:buNone/>
            </a:pPr>
            <a:r>
              <a:rPr lang="en-US" sz="1600" dirty="0"/>
              <a:t>(Michael Collins. Ranking Algorithms for Named-Entity Extraction: Boosting and the Voted Perceptron. ACL 2002.)</a:t>
            </a:r>
          </a:p>
          <a:p>
            <a:pPr marL="0" indent="0">
              <a:buNone/>
            </a:pPr>
            <a:r>
              <a:rPr lang="en-US" sz="1800" dirty="0">
                <a:solidFill>
                  <a:schemeClr val="tx2"/>
                </a:solidFill>
              </a:rPr>
              <a:t>Features employed:</a:t>
            </a:r>
          </a:p>
          <a:p>
            <a:r>
              <a:rPr lang="en-US" sz="1800" dirty="0"/>
              <a:t>The word being tagged, the previous word, and the next word.</a:t>
            </a:r>
          </a:p>
          <a:p>
            <a:r>
              <a:rPr lang="en-US" sz="1800" dirty="0"/>
              <a:t>The previous tag, and the previous two tags (bigram and trigram features).</a:t>
            </a:r>
          </a:p>
          <a:p>
            <a:r>
              <a:rPr lang="en-US" sz="1800" dirty="0"/>
              <a:t>Is the word at the start of a sentence?</a:t>
            </a:r>
          </a:p>
          <a:p>
            <a:r>
              <a:rPr lang="en-US" sz="1800" dirty="0"/>
              <a:t>Does the word occur in a list of words which occur more frequently as lower case rather than upper case words in a large corpus of text?</a:t>
            </a:r>
          </a:p>
          <a:p>
            <a:r>
              <a:rPr lang="en-US" sz="1800" dirty="0"/>
              <a:t>The type of the first letter of the word, defined as ‘A’ if is a capitalized letter, ‘a’ if it is a lower-case letter, ‘0’ if it is a digit, and the letter itself otherwise.</a:t>
            </a:r>
          </a:p>
          <a:p>
            <a:r>
              <a:rPr lang="en-US" sz="1800" dirty="0"/>
              <a:t>The word with each character mapped to its type.</a:t>
            </a:r>
          </a:p>
          <a:p>
            <a:r>
              <a:rPr lang="en-US" sz="1800" dirty="0"/>
              <a:t>The word with each character mapped to its type, but repeated consecutive character types are not repeated in the mapped string.</a:t>
            </a:r>
          </a:p>
          <a:p>
            <a:endParaRPr lang="en-US" sz="1800" dirty="0"/>
          </a:p>
        </p:txBody>
      </p:sp>
      <p:sp>
        <p:nvSpPr>
          <p:cNvPr id="3" name="Title 2"/>
          <p:cNvSpPr>
            <a:spLocks noGrp="1"/>
          </p:cNvSpPr>
          <p:nvPr>
            <p:ph type="title"/>
          </p:nvPr>
        </p:nvSpPr>
        <p:spPr/>
        <p:txBody>
          <a:bodyPr/>
          <a:lstStyle/>
          <a:p>
            <a:r>
              <a:rPr lang="en-US" dirty="0"/>
              <a:t>Detecting Entity Boundaries</a:t>
            </a:r>
          </a:p>
        </p:txBody>
      </p:sp>
      <p:graphicFrame>
        <p:nvGraphicFramePr>
          <p:cNvPr id="4" name="Table 3"/>
          <p:cNvGraphicFramePr>
            <a:graphicFrameLocks noGrp="1"/>
          </p:cNvGraphicFramePr>
          <p:nvPr>
            <p:extLst>
              <p:ext uri="{D42A27DB-BD31-4B8C-83A1-F6EECF244321}">
                <p14:modId xmlns:p14="http://schemas.microsoft.com/office/powerpoint/2010/main" val="611395371"/>
              </p:ext>
            </p:extLst>
          </p:nvPr>
        </p:nvGraphicFramePr>
        <p:xfrm>
          <a:off x="2109029" y="5776745"/>
          <a:ext cx="4105215" cy="981456"/>
        </p:xfrm>
        <a:graphic>
          <a:graphicData uri="http://schemas.openxmlformats.org/drawingml/2006/table">
            <a:tbl>
              <a:tblPr firstRow="1" firstCol="1" bandRow="1">
                <a:tableStyleId>{5C22544A-7EE6-4342-B048-85BDC9FD1C3A}</a:tableStyleId>
              </a:tblPr>
              <a:tblGrid>
                <a:gridCol w="1495371">
                  <a:extLst>
                    <a:ext uri="{9D8B030D-6E8A-4147-A177-3AD203B41FA5}">
                      <a16:colId xmlns:a16="http://schemas.microsoft.com/office/drawing/2014/main" val="20000"/>
                    </a:ext>
                  </a:extLst>
                </a:gridCol>
                <a:gridCol w="846436">
                  <a:extLst>
                    <a:ext uri="{9D8B030D-6E8A-4147-A177-3AD203B41FA5}">
                      <a16:colId xmlns:a16="http://schemas.microsoft.com/office/drawing/2014/main" val="20001"/>
                    </a:ext>
                  </a:extLst>
                </a:gridCol>
                <a:gridCol w="705363">
                  <a:extLst>
                    <a:ext uri="{9D8B030D-6E8A-4147-A177-3AD203B41FA5}">
                      <a16:colId xmlns:a16="http://schemas.microsoft.com/office/drawing/2014/main" val="20002"/>
                    </a:ext>
                  </a:extLst>
                </a:gridCol>
                <a:gridCol w="1058045">
                  <a:extLst>
                    <a:ext uri="{9D8B030D-6E8A-4147-A177-3AD203B41FA5}">
                      <a16:colId xmlns:a16="http://schemas.microsoft.com/office/drawing/2014/main" val="20003"/>
                    </a:ext>
                  </a:extLst>
                </a:gridCol>
              </a:tblGrid>
              <a:tr h="0">
                <a:tc>
                  <a:txBody>
                    <a:bodyPr/>
                    <a:lstStyle/>
                    <a:p>
                      <a:pPr marL="0" marR="0">
                        <a:lnSpc>
                          <a:spcPct val="115000"/>
                        </a:lnSpc>
                        <a:spcBef>
                          <a:spcPts val="0"/>
                        </a:spcBef>
                        <a:spcAft>
                          <a:spcPts val="0"/>
                        </a:spcAft>
                      </a:pPr>
                      <a:r>
                        <a:rPr lang="en-US" sz="1400">
                          <a:effectLst/>
                        </a:rPr>
                        <a:t>Method</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Precision</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Recall</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F-measure</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400">
                          <a:effectLst/>
                        </a:rPr>
                        <a:t>MaxEnt</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84.4</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86.3</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85.3</a:t>
                      </a:r>
                      <a:endParaRPr lang="en-US" sz="14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400">
                          <a:effectLst/>
                        </a:rPr>
                        <a:t>Boosting</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87.3</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87.9</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87.6</a:t>
                      </a:r>
                      <a:endParaRPr lang="en-US" sz="14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400">
                          <a:effectLst/>
                        </a:rPr>
                        <a:t>Voted Perceptron</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87.3</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88.6</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87.9</a:t>
                      </a:r>
                      <a:endParaRPr lang="en-US"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5" name="Right Arrow 4"/>
          <p:cNvSpPr/>
          <p:nvPr/>
        </p:nvSpPr>
        <p:spPr bwMode="auto">
          <a:xfrm flipH="1">
            <a:off x="6327782" y="5860821"/>
            <a:ext cx="808743" cy="733663"/>
          </a:xfrm>
          <a:prstGeom prst="rightArrow">
            <a:avLst>
              <a:gd name="adj1" fmla="val 50000"/>
              <a:gd name="adj2" fmla="val 50000"/>
            </a:avLst>
          </a:prstGeom>
          <a:solidFill>
            <a:schemeClr val="bg1"/>
          </a:solidFill>
          <a:ln w="6350" cap="flat" cmpd="sng" algn="ctr">
            <a:solidFill>
              <a:schemeClr val="bg1">
                <a:lumMod val="75000"/>
              </a:schemeClr>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vert="horz" wrap="square" lIns="0" tIns="0" rIns="0" bIns="0" numCol="1" rtlCol="0" anchor="t" anchorCtr="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a:off x="7136523" y="6042984"/>
            <a:ext cx="1098077" cy="369332"/>
          </a:xfrm>
          <a:prstGeom prst="rect">
            <a:avLst/>
          </a:prstGeom>
          <a:noFill/>
        </p:spPr>
        <p:txBody>
          <a:bodyPr wrap="none" rtlCol="0">
            <a:spAutoFit/>
          </a:bodyPr>
          <a:lstStyle/>
          <a:p>
            <a:r>
              <a:rPr lang="en-US" dirty="0"/>
              <a:t>Web data</a:t>
            </a:r>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a:t>
            </a:fld>
            <a:endParaRPr lang="en-US" altLang="zh-TW" dirty="0">
              <a:solidFill>
                <a:prstClr val="black"/>
              </a:solidFill>
            </a:endParaRPr>
          </a:p>
        </p:txBody>
      </p:sp>
    </p:spTree>
    <p:extLst>
      <p:ext uri="{BB962C8B-B14F-4D97-AF65-F5344CB8AC3E}">
        <p14:creationId xmlns:p14="http://schemas.microsoft.com/office/powerpoint/2010/main" val="1848737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English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Poisoner</a:t>
            </a:r>
          </a:p>
          <a:p>
            <a:pPr lvl="1">
              <a:lnSpc>
                <a:spcPct val="120000"/>
              </a:lnSpc>
            </a:pPr>
            <a:r>
              <a:rPr lang="en-US" altLang="zh-CN" sz="1600" dirty="0"/>
              <a:t>It  began  to  be  used  for  murderers  who  used  poisons  after  the  Bishop  of  Rochester  's  cook  ,   </a:t>
            </a:r>
            <a:r>
              <a:rPr lang="en-US" altLang="zh-CN" sz="1600" b="1" i="1" dirty="0"/>
              <a:t>Richard  Rice</a:t>
            </a:r>
            <a:r>
              <a:rPr lang="en-US" altLang="zh-CN" sz="1600" dirty="0"/>
              <a:t>  ,  gave  a  number  of  people  poisoned  porridge  ,  resulting  in  two  deaths  in  February  1532  .</a:t>
            </a:r>
          </a:p>
          <a:p>
            <a:pPr>
              <a:lnSpc>
                <a:spcPct val="120000"/>
              </a:lnSpc>
            </a:pPr>
            <a:r>
              <a:rPr lang="en-US" altLang="zh-CN" sz="2000" dirty="0"/>
              <a:t>President</a:t>
            </a:r>
          </a:p>
          <a:p>
            <a:pPr lvl="1">
              <a:lnSpc>
                <a:spcPct val="120000"/>
              </a:lnSpc>
            </a:pPr>
            <a:r>
              <a:rPr lang="en-US" altLang="zh-CN" sz="1600" dirty="0"/>
              <a:t>Founder 's  Day  is  national  public  holiday  observed  in  Ghana  to  mark  the  birthday  of  Ghana  's  first  president ,   Dr.  </a:t>
            </a:r>
            <a:r>
              <a:rPr lang="en-US" altLang="zh-CN" sz="1600" b="1" i="1" dirty="0"/>
              <a:t>Kwame  Nkrumah  </a:t>
            </a:r>
            <a:r>
              <a:rPr lang="en-US" altLang="zh-CN" sz="1600" dirty="0"/>
              <a:t>the  key  founding  father  of  Ghana  .</a:t>
            </a:r>
          </a:p>
          <a:p>
            <a:pPr>
              <a:lnSpc>
                <a:spcPct val="120000"/>
              </a:lnSpc>
            </a:pPr>
            <a:r>
              <a:rPr lang="en-US" altLang="zh-CN" sz="2000" dirty="0"/>
              <a:t>Queen</a:t>
            </a:r>
          </a:p>
          <a:p>
            <a:pPr lvl="1">
              <a:lnSpc>
                <a:spcPct val="120000"/>
              </a:lnSpc>
            </a:pPr>
            <a:r>
              <a:rPr lang="en-US" altLang="zh-CN" sz="1600" dirty="0"/>
              <a:t>He  later  became  the  King  of  Spain  and  married  twice  to  </a:t>
            </a:r>
            <a:r>
              <a:rPr lang="en-US" altLang="zh-CN" sz="1600" b="1" i="1" dirty="0"/>
              <a:t>Marie  Louise  of  Savoy  </a:t>
            </a:r>
            <a:r>
              <a:rPr lang="en-US" altLang="zh-CN" sz="1600" dirty="0"/>
              <a:t>and  then   </a:t>
            </a:r>
            <a:r>
              <a:rPr lang="en-US" altLang="zh-CN" sz="1600" b="1" i="1" dirty="0"/>
              <a:t>Elisabeth  Farnese</a:t>
            </a:r>
            <a:r>
              <a:rPr lang="en-US" altLang="zh-CN" sz="1600" dirty="0"/>
              <a:t>  .</a:t>
            </a:r>
          </a:p>
          <a:p>
            <a:pPr>
              <a:lnSpc>
                <a:spcPct val="120000"/>
              </a:lnSpc>
            </a:pPr>
            <a:r>
              <a:rPr lang="en-US" altLang="zh-CN" sz="2000" dirty="0"/>
              <a:t>Religion</a:t>
            </a:r>
          </a:p>
          <a:p>
            <a:pPr lvl="1">
              <a:lnSpc>
                <a:spcPct val="120000"/>
              </a:lnSpc>
            </a:pPr>
            <a:r>
              <a:rPr lang="en-US" altLang="zh-CN" sz="1600" dirty="0"/>
              <a:t>The   </a:t>
            </a:r>
            <a:r>
              <a:rPr lang="en-US" altLang="zh-CN" sz="1600" b="1" i="1" dirty="0" err="1"/>
              <a:t>Mu'tazila</a:t>
            </a:r>
            <a:r>
              <a:rPr lang="en-US" altLang="zh-CN" sz="1600" dirty="0"/>
              <a:t>  tradition  of  </a:t>
            </a:r>
            <a:r>
              <a:rPr lang="en-US" altLang="zh-CN" sz="1600" dirty="0" err="1"/>
              <a:t>tafsir</a:t>
            </a:r>
            <a:r>
              <a:rPr lang="en-US" altLang="zh-CN" sz="1600" dirty="0"/>
              <a:t>  has  received  little  attention  in  modern  scholarship  ,  owing  to  several  reasons  .</a:t>
            </a:r>
          </a:p>
          <a:p>
            <a:pPr>
              <a:lnSpc>
                <a:spcPct val="120000"/>
              </a:lnSpc>
            </a:pPr>
            <a:r>
              <a:rPr lang="en-US" altLang="zh-CN" sz="2000" dirty="0"/>
              <a:t>Salad</a:t>
            </a:r>
          </a:p>
          <a:p>
            <a:pPr lvl="1">
              <a:lnSpc>
                <a:spcPct val="120000"/>
              </a:lnSpc>
            </a:pPr>
            <a:r>
              <a:rPr lang="en-US" altLang="zh-CN" sz="1600" b="1" i="1" dirty="0"/>
              <a:t>Texas  caviar</a:t>
            </a:r>
            <a:r>
              <a:rPr lang="en-US" altLang="zh-CN" sz="1600" dirty="0"/>
              <a:t>  is  a  salad  of  black  -  eyed  peas  lightly  pickled  in  a  vinaigrette  -  style  dressing  ,  often  eaten  as  a  dip  accompaniment  to  tortilla  chips  .</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190</a:t>
            </a:fld>
            <a:endParaRPr lang="en-US" altLang="zh-TW" dirty="0">
              <a:solidFill>
                <a:prstClr val="black"/>
              </a:solidFill>
            </a:endParaRPr>
          </a:p>
        </p:txBody>
      </p:sp>
    </p:spTree>
    <p:extLst>
      <p:ext uri="{BB962C8B-B14F-4D97-AF65-F5344CB8AC3E}">
        <p14:creationId xmlns:p14="http://schemas.microsoft.com/office/powerpoint/2010/main" val="106481783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English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Seafood</a:t>
            </a:r>
          </a:p>
          <a:p>
            <a:pPr lvl="1">
              <a:lnSpc>
                <a:spcPct val="120000"/>
              </a:lnSpc>
            </a:pPr>
            <a:r>
              <a:rPr lang="en-US" altLang="zh-CN" sz="1600" b="1" i="1" dirty="0" err="1"/>
              <a:t>Lauriea</a:t>
            </a:r>
            <a:r>
              <a:rPr lang="en-US" altLang="zh-CN" sz="1600" b="1" i="1" dirty="0"/>
              <a:t>  </a:t>
            </a:r>
            <a:r>
              <a:rPr lang="en-US" altLang="zh-CN" sz="1600" b="1" i="1" dirty="0" err="1"/>
              <a:t>siagiani</a:t>
            </a:r>
            <a:r>
              <a:rPr lang="en-US" altLang="zh-CN" sz="1600" dirty="0"/>
              <a:t>,  is  a  species  of  </a:t>
            </a:r>
            <a:r>
              <a:rPr lang="en-US" altLang="zh-CN" sz="1600" b="1" i="1" dirty="0"/>
              <a:t>squat lobster</a:t>
            </a:r>
            <a:r>
              <a:rPr lang="en-US" altLang="zh-CN" sz="1600" dirty="0"/>
              <a:t>  in  the  family  </a:t>
            </a:r>
            <a:r>
              <a:rPr lang="en-US" altLang="zh-CN" sz="1600" dirty="0" err="1"/>
              <a:t>Galatheidae</a:t>
            </a:r>
            <a:r>
              <a:rPr lang="en-US" altLang="zh-CN" sz="1600" dirty="0"/>
              <a:t>,  genus "   </a:t>
            </a:r>
            <a:r>
              <a:rPr lang="en-US" altLang="zh-CN" sz="1600" b="1" i="1" dirty="0" err="1"/>
              <a:t>Lauriea</a:t>
            </a:r>
            <a:r>
              <a:rPr lang="en-US" altLang="zh-CN" sz="1600" dirty="0"/>
              <a:t>"  . </a:t>
            </a:r>
          </a:p>
          <a:p>
            <a:pPr>
              <a:lnSpc>
                <a:spcPct val="120000"/>
              </a:lnSpc>
            </a:pPr>
            <a:r>
              <a:rPr lang="en-US" altLang="zh-CN" sz="2000" dirty="0"/>
              <a:t>Sign Language</a:t>
            </a:r>
          </a:p>
          <a:p>
            <a:pPr lvl="1">
              <a:lnSpc>
                <a:spcPct val="120000"/>
              </a:lnSpc>
            </a:pPr>
            <a:r>
              <a:rPr lang="en-US" altLang="zh-CN" sz="1600" dirty="0"/>
              <a:t>Following  this  ,  he  has  been  at  many  festivals  ,  including  </a:t>
            </a:r>
            <a:r>
              <a:rPr lang="en-US" altLang="zh-CN" sz="1600" dirty="0" err="1"/>
              <a:t>Ferstival</a:t>
            </a:r>
            <a:r>
              <a:rPr lang="en-US" altLang="zh-CN" sz="1600" dirty="0"/>
              <a:t>  </a:t>
            </a:r>
            <a:r>
              <a:rPr lang="en-US" altLang="zh-CN" sz="1600" dirty="0" err="1"/>
              <a:t>Clin</a:t>
            </a:r>
            <a:r>
              <a:rPr lang="en-US" altLang="zh-CN" sz="1600" dirty="0"/>
              <a:t>  </a:t>
            </a:r>
            <a:r>
              <a:rPr lang="en-US" altLang="zh-CN" sz="1600" dirty="0" err="1"/>
              <a:t>d’Œil</a:t>
            </a:r>
            <a:r>
              <a:rPr lang="en-US" altLang="zh-CN" sz="1600" dirty="0"/>
              <a:t>  throughout  Europe  as  an  actor  ,  performer  in  various  sign  languages  like  </a:t>
            </a:r>
            <a:r>
              <a:rPr lang="en-US" altLang="zh-CN" sz="1600" b="1" i="1" dirty="0"/>
              <a:t>DGS</a:t>
            </a:r>
            <a:r>
              <a:rPr lang="en-US" altLang="zh-CN" sz="1600" dirty="0"/>
              <a:t>  ,   </a:t>
            </a:r>
            <a:r>
              <a:rPr lang="en-US" altLang="zh-CN" sz="1600" b="1" i="1" dirty="0"/>
              <a:t>BSL</a:t>
            </a:r>
            <a:r>
              <a:rPr lang="en-US" altLang="zh-CN" sz="1600" dirty="0"/>
              <a:t>  ,   </a:t>
            </a:r>
            <a:r>
              <a:rPr lang="en-US" altLang="zh-CN" sz="1600" b="1" i="1" dirty="0"/>
              <a:t>LIS</a:t>
            </a:r>
            <a:r>
              <a:rPr lang="en-US" altLang="zh-CN" sz="1600" dirty="0"/>
              <a:t>  and  </a:t>
            </a:r>
            <a:r>
              <a:rPr lang="en-US" altLang="zh-CN" sz="1600" b="1" i="1" dirty="0"/>
              <a:t>LSF</a:t>
            </a:r>
            <a:r>
              <a:rPr lang="en-US" altLang="zh-CN" sz="1600" dirty="0"/>
              <a:t>  .</a:t>
            </a:r>
          </a:p>
          <a:p>
            <a:pPr>
              <a:lnSpc>
                <a:spcPct val="120000"/>
              </a:lnSpc>
            </a:pPr>
            <a:r>
              <a:rPr lang="en-US" altLang="zh-CN" sz="2000" dirty="0"/>
              <a:t>Appetizer</a:t>
            </a:r>
          </a:p>
          <a:p>
            <a:pPr lvl="1">
              <a:lnSpc>
                <a:spcPct val="120000"/>
              </a:lnSpc>
            </a:pPr>
            <a:r>
              <a:rPr lang="en-US" altLang="zh-CN" sz="1600" dirty="0"/>
              <a:t>This  invention  of  a  faux  Polynesian  experience  is  heavily  influenced  by  Don  the  Beachcomber  ,  who  is  credited  for  the  creation  of  the   </a:t>
            </a:r>
            <a:r>
              <a:rPr lang="en-US" altLang="zh-CN" sz="1600" b="1" i="1" dirty="0"/>
              <a:t>"</a:t>
            </a:r>
            <a:r>
              <a:rPr lang="en-US" altLang="zh-CN" sz="1600" b="1" i="1" dirty="0" err="1"/>
              <a:t>pūpū</a:t>
            </a:r>
            <a:r>
              <a:rPr lang="en-US" altLang="zh-CN" sz="1600" b="1" i="1" dirty="0"/>
              <a:t>"  platter  </a:t>
            </a:r>
            <a:r>
              <a:rPr lang="en-US" altLang="zh-CN" sz="1600" dirty="0"/>
              <a:t>and  the  drink  named  the  "  Zombie  "  for  his  Hollywood  restaurant  .</a:t>
            </a:r>
          </a:p>
          <a:p>
            <a:pPr>
              <a:lnSpc>
                <a:spcPct val="120000"/>
              </a:lnSpc>
            </a:pPr>
            <a:r>
              <a:rPr lang="en-US" altLang="zh-CN" sz="2000" dirty="0"/>
              <a:t>Bomber</a:t>
            </a:r>
          </a:p>
          <a:p>
            <a:pPr lvl="1">
              <a:lnSpc>
                <a:spcPct val="120000"/>
              </a:lnSpc>
            </a:pPr>
            <a:r>
              <a:rPr lang="en-US" altLang="zh-CN" sz="1600" dirty="0"/>
              <a:t>The  carburetor  intake  was  much  larger  ,  a  long  duct  like  that  on  the  Nakajima  B6N  </a:t>
            </a:r>
            <a:r>
              <a:rPr lang="en-US" altLang="zh-CN" sz="1600" dirty="0" err="1"/>
              <a:t>Tenzan</a:t>
            </a:r>
            <a:r>
              <a:rPr lang="en-US" altLang="zh-CN" sz="1600" dirty="0"/>
              <a:t>  was  added  ,  and  a  large  spinner  —  like  that  on  the   </a:t>
            </a:r>
            <a:r>
              <a:rPr lang="en-US" altLang="zh-CN" sz="1600" b="1" i="1" dirty="0"/>
              <a:t>Yokosuka  D4Y  </a:t>
            </a:r>
            <a:r>
              <a:rPr lang="en-US" altLang="zh-CN" sz="1600" b="1" i="1" dirty="0" err="1"/>
              <a:t>Suisei</a:t>
            </a:r>
            <a:r>
              <a:rPr lang="en-US" altLang="zh-CN" sz="1600" b="1" i="1" dirty="0"/>
              <a:t>  </a:t>
            </a:r>
            <a:r>
              <a:rPr lang="en-US" altLang="zh-CN" sz="1600" dirty="0"/>
              <a:t>with  the  </a:t>
            </a:r>
            <a:r>
              <a:rPr lang="en-US" altLang="zh-CN" sz="1600" dirty="0" err="1"/>
              <a:t>Kinsei</a:t>
            </a:r>
            <a:r>
              <a:rPr lang="en-US" altLang="zh-CN" sz="1600" dirty="0"/>
              <a:t>  62—was  mounted  .</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191</a:t>
            </a:fld>
            <a:endParaRPr lang="en-US" altLang="zh-TW" dirty="0">
              <a:solidFill>
                <a:prstClr val="black"/>
              </a:solidFill>
            </a:endParaRPr>
          </a:p>
        </p:txBody>
      </p:sp>
    </p:spTree>
    <p:extLst>
      <p:ext uri="{BB962C8B-B14F-4D97-AF65-F5344CB8AC3E}">
        <p14:creationId xmlns:p14="http://schemas.microsoft.com/office/powerpoint/2010/main" val="146053679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Chinese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a:t>Vector</a:t>
            </a:r>
          </a:p>
          <a:p>
            <a:pPr lvl="1">
              <a:lnSpc>
                <a:spcPct val="120000"/>
              </a:lnSpc>
            </a:pPr>
            <a:r>
              <a:rPr lang="sk-SK" sz="1600" dirty="0"/>
              <a:t> </a:t>
            </a:r>
            <a:r>
              <a:rPr lang="sk-SK" sz="1600" dirty="0" err="1"/>
              <a:t>一般</a:t>
            </a:r>
            <a:r>
              <a:rPr lang="sk-SK" sz="1600" dirty="0"/>
              <a:t> </a:t>
            </a:r>
            <a:r>
              <a:rPr lang="sk-SK" sz="1600" dirty="0" err="1"/>
              <a:t>的</a:t>
            </a:r>
            <a:r>
              <a:rPr lang="sk-SK" sz="1600" dirty="0"/>
              <a:t> ， </a:t>
            </a:r>
            <a:r>
              <a:rPr lang="sk-SK" sz="1600" dirty="0" err="1"/>
              <a:t>令</a:t>
            </a:r>
            <a:r>
              <a:rPr lang="sk-SK" sz="1600" dirty="0"/>
              <a:t> D </a:t>
            </a:r>
            <a:r>
              <a:rPr lang="sk-SK" sz="1600" dirty="0" err="1"/>
              <a:t>是</a:t>
            </a:r>
            <a:r>
              <a:rPr lang="sk-SK" sz="1600" dirty="0"/>
              <a:t> </a:t>
            </a:r>
            <a:r>
              <a:rPr lang="sk-SK" sz="1600" dirty="0" err="1"/>
              <a:t>作用</a:t>
            </a:r>
            <a:r>
              <a:rPr lang="sk-SK" sz="1600" dirty="0"/>
              <a:t> </a:t>
            </a:r>
            <a:r>
              <a:rPr lang="sk-SK" sz="1600" dirty="0" err="1"/>
              <a:t>于</a:t>
            </a:r>
            <a:r>
              <a:rPr lang="sk-SK" sz="1600" dirty="0"/>
              <a:t> </a:t>
            </a:r>
            <a:r>
              <a:rPr lang="sk-SK" sz="1600" dirty="0" err="1"/>
              <a:t>黎曼流</a:t>
            </a:r>
            <a:r>
              <a:rPr lang="sk-SK" sz="1600" dirty="0"/>
              <a:t> </a:t>
            </a:r>
            <a:r>
              <a:rPr lang="sk-SK" sz="1600" dirty="0" err="1"/>
              <a:t>形</a:t>
            </a:r>
            <a:r>
              <a:rPr lang="sk-SK" sz="1600" dirty="0"/>
              <a:t> M </a:t>
            </a:r>
            <a:r>
              <a:rPr lang="sk-SK" sz="1600" dirty="0" err="1"/>
              <a:t>上</a:t>
            </a:r>
            <a:r>
              <a:rPr lang="sk-SK" sz="1600" dirty="0"/>
              <a:t> </a:t>
            </a:r>
            <a:r>
              <a:rPr lang="sk-SK" sz="1600" dirty="0" err="1"/>
              <a:t>的</a:t>
            </a:r>
            <a:r>
              <a:rPr lang="sk-SK" sz="1600" dirty="0"/>
              <a:t> </a:t>
            </a:r>
            <a:r>
              <a:rPr lang="sk-SK" sz="1600" b="1" dirty="0"/>
              <a:t> </a:t>
            </a:r>
            <a:r>
              <a:rPr lang="sk-SK" sz="1600" b="1" i="1" dirty="0" err="1"/>
              <a:t>向量丛</a:t>
            </a:r>
            <a:r>
              <a:rPr lang="sk-SK" sz="1600" dirty="0"/>
              <a:t> V </a:t>
            </a:r>
            <a:r>
              <a:rPr lang="sk-SK" sz="1600" dirty="0" err="1"/>
              <a:t>的</a:t>
            </a:r>
            <a:r>
              <a:rPr lang="sk-SK" sz="1600" dirty="0"/>
              <a:t> </a:t>
            </a:r>
            <a:r>
              <a:rPr lang="sk-SK" sz="1600" dirty="0" err="1"/>
              <a:t>一阶</a:t>
            </a:r>
            <a:r>
              <a:rPr lang="sk-SK" sz="1600" dirty="0"/>
              <a:t> </a:t>
            </a:r>
            <a:r>
              <a:rPr lang="sk-SK" sz="1600" dirty="0" err="1"/>
              <a:t>微分</a:t>
            </a:r>
            <a:r>
              <a:rPr lang="sk-SK" sz="1600" dirty="0"/>
              <a:t> </a:t>
            </a:r>
            <a:r>
              <a:rPr lang="sk-SK" sz="1600" dirty="0" err="1"/>
              <a:t>算子</a:t>
            </a:r>
            <a:r>
              <a:rPr lang="sk-SK" sz="1600" dirty="0"/>
              <a:t> </a:t>
            </a:r>
            <a:r>
              <a:rPr lang="sk-SK" sz="1600" dirty="0">
                <a:latin typeface="+mj-lt"/>
              </a:rPr>
              <a:t>。</a:t>
            </a:r>
            <a:br>
              <a:rPr lang="sk-SK" sz="1600" dirty="0">
                <a:latin typeface="+mj-lt"/>
              </a:rPr>
            </a:br>
            <a:r>
              <a:rPr lang="sk-SK" sz="1600" dirty="0">
                <a:latin typeface="+mj-lt"/>
              </a:rPr>
              <a:t>(In </a:t>
            </a:r>
            <a:r>
              <a:rPr lang="sk-SK" sz="1600" dirty="0" err="1">
                <a:latin typeface="+mj-lt"/>
              </a:rPr>
              <a:t>general</a:t>
            </a:r>
            <a:r>
              <a:rPr lang="sk-SK" sz="1600" dirty="0">
                <a:latin typeface="+mj-lt"/>
              </a:rPr>
              <a:t>, let D </a:t>
            </a:r>
            <a:r>
              <a:rPr lang="sk-SK" sz="1600" dirty="0" err="1">
                <a:latin typeface="+mj-lt"/>
              </a:rPr>
              <a:t>be</a:t>
            </a:r>
            <a:r>
              <a:rPr lang="sk-SK" sz="1600" dirty="0">
                <a:latin typeface="+mj-lt"/>
              </a:rPr>
              <a:t> </a:t>
            </a:r>
            <a:r>
              <a:rPr lang="sk-SK" sz="1600" dirty="0" err="1">
                <a:latin typeface="+mj-lt"/>
              </a:rPr>
              <a:t>the</a:t>
            </a:r>
            <a:r>
              <a:rPr lang="sk-SK" sz="1600" dirty="0">
                <a:latin typeface="+mj-lt"/>
              </a:rPr>
              <a:t> </a:t>
            </a:r>
            <a:r>
              <a:rPr lang="sk-SK" sz="1600" dirty="0" err="1">
                <a:latin typeface="+mj-lt"/>
              </a:rPr>
              <a:t>first-order</a:t>
            </a:r>
            <a:r>
              <a:rPr lang="sk-SK" sz="1600" dirty="0">
                <a:latin typeface="+mj-lt"/>
              </a:rPr>
              <a:t> </a:t>
            </a:r>
            <a:r>
              <a:rPr lang="sk-SK" sz="1600" dirty="0" err="1">
                <a:latin typeface="+mj-lt"/>
              </a:rPr>
              <a:t>differential</a:t>
            </a:r>
            <a:r>
              <a:rPr lang="sk-SK" sz="1600" dirty="0">
                <a:latin typeface="+mj-lt"/>
              </a:rPr>
              <a:t> </a:t>
            </a:r>
            <a:r>
              <a:rPr lang="sk-SK" sz="1600" dirty="0" err="1">
                <a:latin typeface="+mj-lt"/>
              </a:rPr>
              <a:t>operator</a:t>
            </a:r>
            <a:r>
              <a:rPr lang="sk-SK" sz="1600" dirty="0">
                <a:latin typeface="+mj-lt"/>
              </a:rPr>
              <a:t> of </a:t>
            </a:r>
            <a:r>
              <a:rPr lang="sk-SK" sz="1600" b="1" i="1" dirty="0" err="1">
                <a:latin typeface="+mj-lt"/>
              </a:rPr>
              <a:t>the</a:t>
            </a:r>
            <a:r>
              <a:rPr lang="sk-SK" sz="1600" b="1" i="1" dirty="0">
                <a:latin typeface="+mj-lt"/>
              </a:rPr>
              <a:t> </a:t>
            </a:r>
            <a:r>
              <a:rPr lang="sk-SK" sz="1600" b="1" i="1" dirty="0" err="1">
                <a:latin typeface="+mj-lt"/>
              </a:rPr>
              <a:t>vector</a:t>
            </a:r>
            <a:r>
              <a:rPr lang="sk-SK" sz="1600" b="1" i="1" dirty="0">
                <a:latin typeface="+mj-lt"/>
              </a:rPr>
              <a:t> </a:t>
            </a:r>
            <a:r>
              <a:rPr lang="sk-SK" sz="1600" b="1" i="1" dirty="0" err="1">
                <a:latin typeface="+mj-lt"/>
              </a:rPr>
              <a:t>bundle</a:t>
            </a:r>
            <a:r>
              <a:rPr lang="sk-SK" sz="1600" dirty="0">
                <a:latin typeface="+mj-lt"/>
              </a:rPr>
              <a:t> V </a:t>
            </a:r>
            <a:r>
              <a:rPr lang="sk-SK" sz="1600" dirty="0" err="1">
                <a:latin typeface="+mj-lt"/>
              </a:rPr>
              <a:t>acting</a:t>
            </a:r>
            <a:r>
              <a:rPr lang="sk-SK" sz="1600" dirty="0">
                <a:latin typeface="+mj-lt"/>
              </a:rPr>
              <a:t> on </a:t>
            </a:r>
            <a:r>
              <a:rPr lang="sk-SK" sz="1600" dirty="0" err="1">
                <a:latin typeface="+mj-lt"/>
              </a:rPr>
              <a:t>the</a:t>
            </a:r>
            <a:r>
              <a:rPr lang="sk-SK" sz="1600" dirty="0">
                <a:latin typeface="+mj-lt"/>
              </a:rPr>
              <a:t> </a:t>
            </a:r>
            <a:r>
              <a:rPr lang="sk-SK" sz="1600" dirty="0" err="1">
                <a:latin typeface="+mj-lt"/>
              </a:rPr>
              <a:t>Riemannian</a:t>
            </a:r>
            <a:r>
              <a:rPr lang="sk-SK" sz="1600" dirty="0">
                <a:latin typeface="+mj-lt"/>
              </a:rPr>
              <a:t> </a:t>
            </a:r>
            <a:r>
              <a:rPr lang="sk-SK" sz="1600" dirty="0" err="1">
                <a:latin typeface="+mj-lt"/>
              </a:rPr>
              <a:t>manifold</a:t>
            </a:r>
            <a:r>
              <a:rPr lang="sk-SK" sz="1600" dirty="0">
                <a:latin typeface="+mj-lt"/>
              </a:rPr>
              <a:t> M.)</a:t>
            </a:r>
            <a:endParaRPr lang="en-US" altLang="zh-CN" sz="2000" dirty="0">
              <a:latin typeface="+mj-lt"/>
            </a:endParaRPr>
          </a:p>
          <a:p>
            <a:pPr lvl="1">
              <a:lnSpc>
                <a:spcPct val="120000"/>
              </a:lnSpc>
            </a:pPr>
            <a:r>
              <a:rPr lang="zh-CN" altLang="en-US" sz="1600" dirty="0"/>
              <a:t> 柯西 </a:t>
            </a:r>
            <a:r>
              <a:rPr lang="en-US" altLang="zh-CN" sz="1600" dirty="0"/>
              <a:t>- </a:t>
            </a:r>
            <a:r>
              <a:rPr lang="zh-CN" altLang="en-US" sz="1600" dirty="0"/>
              <a:t>施瓦茨 不等式 叙述 ， 对于 一个 </a:t>
            </a:r>
            <a:r>
              <a:rPr lang="zh-CN" altLang="en-US" sz="1600" b="1" dirty="0"/>
              <a:t> </a:t>
            </a:r>
            <a:r>
              <a:rPr lang="zh-CN" altLang="en-US" sz="1600" b="1" i="1" dirty="0"/>
              <a:t>内积空间</a:t>
            </a:r>
            <a:r>
              <a:rPr lang="zh-CN" altLang="en-US" sz="1600" dirty="0"/>
              <a:t> 所有 向量 </a:t>
            </a:r>
            <a:r>
              <a:rPr lang="en-US" altLang="zh-CN" sz="1600" dirty="0"/>
              <a:t>" x " </a:t>
            </a:r>
            <a:r>
              <a:rPr lang="zh-CN" altLang="en-US" sz="1600" dirty="0"/>
              <a:t>和 </a:t>
            </a:r>
            <a:r>
              <a:rPr lang="en-US" altLang="zh-CN" sz="1600" dirty="0"/>
              <a:t>" y " </a:t>
            </a:r>
            <a:br>
              <a:rPr lang="en-US" altLang="zh-CN" sz="1600" dirty="0"/>
            </a:br>
            <a:r>
              <a:rPr lang="en-US" altLang="zh-CN" sz="1600" dirty="0"/>
              <a:t>(Cauchy - Schwarz inequality description, for </a:t>
            </a:r>
            <a:r>
              <a:rPr lang="en-US" altLang="zh-CN" sz="1600" b="1" i="1" dirty="0"/>
              <a:t>an inner product space</a:t>
            </a:r>
            <a:r>
              <a:rPr lang="en-US" altLang="zh-CN" sz="1600" dirty="0"/>
              <a:t> of all vectors "x" and "y”)</a:t>
            </a:r>
          </a:p>
          <a:p>
            <a:pPr>
              <a:lnSpc>
                <a:spcPct val="120000"/>
              </a:lnSpc>
            </a:pPr>
            <a:r>
              <a:rPr lang="en-US" altLang="zh-CN" sz="2000" dirty="0"/>
              <a:t>Footbridge</a:t>
            </a:r>
          </a:p>
          <a:p>
            <a:pPr lvl="1">
              <a:lnSpc>
                <a:spcPct val="120000"/>
              </a:lnSpc>
            </a:pPr>
            <a:r>
              <a:rPr lang="mr-IN" altLang="zh-CN" sz="1600" dirty="0"/>
              <a:t> </a:t>
            </a:r>
            <a:r>
              <a:rPr lang="zh-CN" altLang="mr-IN" sz="1600" dirty="0"/>
              <a:t>而  较  高  的  一座  哥特式  塔楼  于  </a:t>
            </a:r>
            <a:r>
              <a:rPr lang="mr-IN" altLang="zh-CN" sz="1600" dirty="0"/>
              <a:t>1357  </a:t>
            </a:r>
            <a:r>
              <a:rPr lang="zh-CN" altLang="mr-IN" sz="1600" dirty="0"/>
              <a:t>年  与   </a:t>
            </a:r>
            <a:r>
              <a:rPr lang="zh-CN" altLang="mr-IN" sz="1600" b="1" i="1" dirty="0"/>
              <a:t>查理大桥</a:t>
            </a:r>
            <a:r>
              <a:rPr lang="zh-CN" altLang="mr-IN" sz="1600" dirty="0"/>
              <a:t>  一起  由  彼得  帕尔  莱勒  兴建  ，  直到  </a:t>
            </a:r>
            <a:r>
              <a:rPr lang="mr-IN" altLang="zh-CN" sz="1600" dirty="0"/>
              <a:t>1464  </a:t>
            </a:r>
            <a:r>
              <a:rPr lang="zh-CN" altLang="mr-IN" sz="1600" dirty="0"/>
              <a:t>年  才  完成  。</a:t>
            </a:r>
            <a:r>
              <a:rPr lang="en-US" altLang="zh-CN" sz="1600" dirty="0"/>
              <a:t/>
            </a:r>
            <a:br>
              <a:rPr lang="en-US" altLang="zh-CN" sz="1600" dirty="0"/>
            </a:br>
            <a:r>
              <a:rPr lang="en-US" altLang="zh-CN" sz="1600" dirty="0"/>
              <a:t>(The taller Gothic tower was built in 1357 by Peter </a:t>
            </a:r>
            <a:r>
              <a:rPr lang="en-US" altLang="zh-CN" sz="1600" dirty="0" err="1"/>
              <a:t>Parleler</a:t>
            </a:r>
            <a:r>
              <a:rPr lang="en-US" altLang="zh-CN" sz="1600" dirty="0"/>
              <a:t> with the </a:t>
            </a:r>
            <a:r>
              <a:rPr lang="en-US" altLang="zh-CN" sz="1600" b="1" i="1" dirty="0"/>
              <a:t>Charles Bridge </a:t>
            </a:r>
            <a:r>
              <a:rPr lang="en-US" altLang="zh-CN" sz="1600" dirty="0"/>
              <a:t>until 1464.)</a:t>
            </a:r>
          </a:p>
          <a:p>
            <a:pPr lvl="1">
              <a:lnSpc>
                <a:spcPct val="120000"/>
              </a:lnSpc>
            </a:pPr>
            <a:r>
              <a:rPr lang="zh-CN" altLang="en-US" sz="1600" dirty="0"/>
              <a:t> 而 中国 最着 名 的 铁索 吊桥 是 四川省 甘孜 的 </a:t>
            </a:r>
            <a:r>
              <a:rPr lang="zh-CN" altLang="en-US" sz="1600" b="1" dirty="0"/>
              <a:t> </a:t>
            </a:r>
            <a:r>
              <a:rPr lang="zh-CN" altLang="en-US" sz="1600" b="1" i="1" dirty="0"/>
              <a:t>泸定桥</a:t>
            </a:r>
            <a:r>
              <a:rPr lang="zh-CN" altLang="en-US" sz="1600" dirty="0"/>
              <a:t> 。</a:t>
            </a:r>
            <a:r>
              <a:rPr lang="en-US" altLang="zh-CN" sz="1600" dirty="0"/>
              <a:t/>
            </a:r>
            <a:br>
              <a:rPr lang="en-US" altLang="zh-CN" sz="1600" dirty="0"/>
            </a:br>
            <a:r>
              <a:rPr lang="en-US" altLang="zh-CN" sz="1600" dirty="0"/>
              <a:t>(The most famous iron suspension bridge in China is</a:t>
            </a:r>
            <a:r>
              <a:rPr lang="en-US" altLang="zh-CN" sz="1600" b="1" i="1" dirty="0"/>
              <a:t> </a:t>
            </a:r>
            <a:r>
              <a:rPr lang="en-US" altLang="zh-CN" sz="1600" b="1" i="1" dirty="0" err="1"/>
              <a:t>Luding</a:t>
            </a:r>
            <a:r>
              <a:rPr lang="en-US" altLang="zh-CN" sz="1600" b="1" i="1" dirty="0"/>
              <a:t> Bridge</a:t>
            </a:r>
            <a:r>
              <a:rPr lang="en-US" altLang="zh-CN" sz="1600" dirty="0"/>
              <a:t> in </a:t>
            </a:r>
            <a:r>
              <a:rPr lang="en-US" altLang="zh-CN" sz="1600" dirty="0" err="1"/>
              <a:t>Garze</a:t>
            </a:r>
            <a:r>
              <a:rPr lang="en-US" altLang="zh-CN" sz="1600" dirty="0"/>
              <a:t>, Sichuan Province.)</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192</a:t>
            </a:fld>
            <a:endParaRPr lang="en-US" altLang="zh-TW" dirty="0">
              <a:solidFill>
                <a:prstClr val="black"/>
              </a:solidFill>
            </a:endParaRPr>
          </a:p>
        </p:txBody>
      </p:sp>
    </p:spTree>
    <p:extLst>
      <p:ext uri="{BB962C8B-B14F-4D97-AF65-F5344CB8AC3E}">
        <p14:creationId xmlns:p14="http://schemas.microsoft.com/office/powerpoint/2010/main" val="290469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03200" y="304800"/>
            <a:ext cx="10769600" cy="685800"/>
          </a:xfrm>
        </p:spPr>
        <p:txBody>
          <a:bodyPr>
            <a:normAutofit fontScale="90000"/>
          </a:bodyPr>
          <a:lstStyle/>
          <a:p>
            <a:pPr eaLnBrk="1" hangingPunct="1">
              <a:defRPr/>
            </a:pPr>
            <a:r>
              <a:rPr lang="en-US" altLang="zh-CN" dirty="0">
                <a:ea typeface="Times New Roman" charset="0"/>
                <a:cs typeface="Times New Roman" charset="0"/>
              </a:rPr>
              <a:t>Chinese Results &amp; Examples (</a:t>
            </a:r>
            <a:r>
              <a:rPr lang="en-US" altLang="zh-CN" dirty="0" err="1">
                <a:ea typeface="Times New Roman" charset="0"/>
                <a:cs typeface="Times New Roman" charset="0"/>
              </a:rPr>
              <a:t>Cont</a:t>
            </a:r>
            <a:r>
              <a:rPr lang="en-US" altLang="zh-CN" dirty="0">
                <a:ea typeface="Times New Roman" charset="0"/>
                <a:cs typeface="Times New Roman" charset="0"/>
              </a:rPr>
              <a:t>’)</a:t>
            </a:r>
            <a:endParaRPr lang="en-US" dirty="0">
              <a:ea typeface="Times New Roman" charset="0"/>
              <a:cs typeface="Times New Roman" charset="0"/>
            </a:endParaRPr>
          </a:p>
        </p:txBody>
      </p:sp>
      <p:sp>
        <p:nvSpPr>
          <p:cNvPr id="2" name="TextBox 1"/>
          <p:cNvSpPr txBox="1"/>
          <p:nvPr/>
        </p:nvSpPr>
        <p:spPr>
          <a:xfrm>
            <a:off x="4820530" y="7779434"/>
            <a:ext cx="184666" cy="369332"/>
          </a:xfrm>
          <a:prstGeom prst="rect">
            <a:avLst/>
          </a:prstGeom>
          <a:noFill/>
        </p:spPr>
        <p:txBody>
          <a:bodyPr wrap="none" rtlCol="0">
            <a:spAutoFit/>
          </a:bodyPr>
          <a:lstStyle/>
          <a:p>
            <a:endParaRPr lang="en-US">
              <a:solidFill>
                <a:prstClr val="black"/>
              </a:solidFill>
            </a:endParaRPr>
          </a:p>
        </p:txBody>
      </p:sp>
      <p:cxnSp>
        <p:nvCxnSpPr>
          <p:cNvPr id="6" name="Straight Arrow Connector 5"/>
          <p:cNvCxnSpPr/>
          <p:nvPr/>
        </p:nvCxnSpPr>
        <p:spPr bwMode="auto">
          <a:xfrm>
            <a:off x="-3470031" y="-1167618"/>
            <a:ext cx="1219200" cy="9144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794781" y="4375052"/>
            <a:ext cx="184666" cy="369332"/>
          </a:xfrm>
          <a:prstGeom prst="rect">
            <a:avLst/>
          </a:prstGeom>
          <a:noFill/>
        </p:spPr>
        <p:txBody>
          <a:bodyPr wrap="none" rtlCol="0">
            <a:spAutoFit/>
          </a:bodyPr>
          <a:lstStyle/>
          <a:p>
            <a:endParaRPr lang="en-US">
              <a:solidFill>
                <a:prstClr val="black"/>
              </a:solidFill>
            </a:endParaRPr>
          </a:p>
        </p:txBody>
      </p:sp>
      <p:sp>
        <p:nvSpPr>
          <p:cNvPr id="7" name="Content Placeholder 2"/>
          <p:cNvSpPr>
            <a:spLocks noGrp="1"/>
          </p:cNvSpPr>
          <p:nvPr>
            <p:ph idx="1"/>
          </p:nvPr>
        </p:nvSpPr>
        <p:spPr>
          <a:xfrm>
            <a:off x="406400" y="1143001"/>
            <a:ext cx="11176000" cy="4525963"/>
          </a:xfrm>
        </p:spPr>
        <p:txBody>
          <a:bodyPr>
            <a:noAutofit/>
          </a:bodyPr>
          <a:lstStyle/>
          <a:p>
            <a:pPr>
              <a:lnSpc>
                <a:spcPct val="120000"/>
              </a:lnSpc>
            </a:pPr>
            <a:r>
              <a:rPr lang="en-US" altLang="zh-CN" sz="2000" dirty="0" err="1"/>
              <a:t>AutomotiveTechnology</a:t>
            </a:r>
            <a:endParaRPr lang="en-US" altLang="zh-CN" sz="2000" dirty="0"/>
          </a:p>
          <a:p>
            <a:pPr lvl="1">
              <a:lnSpc>
                <a:spcPct val="120000"/>
              </a:lnSpc>
            </a:pPr>
            <a:r>
              <a:rPr lang="sk-SK" sz="1600" dirty="0"/>
              <a:t> </a:t>
            </a:r>
            <a:r>
              <a:rPr lang="zh-CN" altLang="en-US" sz="1600" dirty="0"/>
              <a:t>同时， 奥迪 也 在 这 一代 </a:t>
            </a:r>
            <a:r>
              <a:rPr lang="en-US" altLang="zh-CN" sz="1600" dirty="0"/>
              <a:t>A4 </a:t>
            </a:r>
            <a:r>
              <a:rPr lang="zh-CN" altLang="en-US" sz="1600" dirty="0"/>
              <a:t>中 引入 了 当时 全新 开发 的 </a:t>
            </a:r>
            <a:r>
              <a:rPr lang="en-US" altLang="zh-CN" sz="1600" dirty="0" err="1"/>
              <a:t>Tiptronic</a:t>
            </a:r>
            <a:r>
              <a:rPr lang="en-US" altLang="zh-CN" sz="1600" dirty="0"/>
              <a:t> </a:t>
            </a:r>
            <a:r>
              <a:rPr lang="zh-CN" altLang="en-US" sz="1600" b="1" dirty="0"/>
              <a:t> </a:t>
            </a:r>
            <a:r>
              <a:rPr lang="zh-CN" altLang="en-US" sz="1600" b="1" i="1" dirty="0"/>
              <a:t>手自一体变速箱 </a:t>
            </a:r>
            <a:r>
              <a:rPr lang="en-US" altLang="zh-CN" sz="1600" b="1" dirty="0"/>
              <a:t/>
            </a:r>
            <a:br>
              <a:rPr lang="en-US" altLang="zh-CN" sz="1600" b="1" dirty="0"/>
            </a:br>
            <a:r>
              <a:rPr lang="sk-SK" sz="1600" dirty="0">
                <a:latin typeface="+mj-lt"/>
              </a:rPr>
              <a:t>(At </a:t>
            </a:r>
            <a:r>
              <a:rPr lang="sk-SK" sz="1600" dirty="0" err="1">
                <a:latin typeface="+mj-lt"/>
              </a:rPr>
              <a:t>the</a:t>
            </a:r>
            <a:r>
              <a:rPr lang="sk-SK" sz="1600" dirty="0">
                <a:latin typeface="+mj-lt"/>
              </a:rPr>
              <a:t> </a:t>
            </a:r>
            <a:r>
              <a:rPr lang="sk-SK" sz="1600" dirty="0" err="1">
                <a:latin typeface="+mj-lt"/>
              </a:rPr>
              <a:t>same</a:t>
            </a:r>
            <a:r>
              <a:rPr lang="sk-SK" sz="1600" dirty="0">
                <a:latin typeface="+mj-lt"/>
              </a:rPr>
              <a:t> </a:t>
            </a:r>
            <a:r>
              <a:rPr lang="sk-SK" sz="1600" dirty="0" err="1">
                <a:latin typeface="+mj-lt"/>
              </a:rPr>
              <a:t>time</a:t>
            </a:r>
            <a:r>
              <a:rPr lang="sk-SK" sz="1600" dirty="0">
                <a:latin typeface="+mj-lt"/>
              </a:rPr>
              <a:t>, Audi </a:t>
            </a:r>
            <a:r>
              <a:rPr lang="sk-SK" sz="1600" dirty="0" err="1">
                <a:latin typeface="+mj-lt"/>
              </a:rPr>
              <a:t>also</a:t>
            </a:r>
            <a:r>
              <a:rPr lang="sk-SK" sz="1600" dirty="0">
                <a:latin typeface="+mj-lt"/>
              </a:rPr>
              <a:t> </a:t>
            </a:r>
            <a:r>
              <a:rPr lang="sk-SK" sz="1600" dirty="0" err="1">
                <a:latin typeface="+mj-lt"/>
              </a:rPr>
              <a:t>introduced</a:t>
            </a:r>
            <a:r>
              <a:rPr lang="sk-SK" sz="1600" dirty="0">
                <a:latin typeface="+mj-lt"/>
              </a:rPr>
              <a:t> a </a:t>
            </a:r>
            <a:r>
              <a:rPr lang="sk-SK" sz="1600" dirty="0" err="1">
                <a:latin typeface="+mj-lt"/>
              </a:rPr>
              <a:t>newly</a:t>
            </a:r>
            <a:r>
              <a:rPr lang="sk-SK" sz="1600" dirty="0">
                <a:latin typeface="+mj-lt"/>
              </a:rPr>
              <a:t> </a:t>
            </a:r>
            <a:r>
              <a:rPr lang="sk-SK" sz="1600" dirty="0" err="1">
                <a:latin typeface="+mj-lt"/>
              </a:rPr>
              <a:t>developed</a:t>
            </a:r>
            <a:r>
              <a:rPr lang="sk-SK" sz="1600" dirty="0">
                <a:latin typeface="+mj-lt"/>
              </a:rPr>
              <a:t> </a:t>
            </a:r>
            <a:r>
              <a:rPr lang="sk-SK" sz="1600" b="1" i="1" dirty="0" err="1">
                <a:latin typeface="+mj-lt"/>
              </a:rPr>
              <a:t>Tiptronic</a:t>
            </a:r>
            <a:r>
              <a:rPr lang="sk-SK" sz="1600" b="1" i="1" dirty="0">
                <a:latin typeface="+mj-lt"/>
              </a:rPr>
              <a:t> </a:t>
            </a:r>
            <a:r>
              <a:rPr lang="sk-SK" sz="1600" b="1" i="1" dirty="0" err="1">
                <a:latin typeface="+mj-lt"/>
              </a:rPr>
              <a:t>tiptronic</a:t>
            </a:r>
            <a:r>
              <a:rPr lang="sk-SK" sz="1600" b="1" i="1" dirty="0">
                <a:latin typeface="+mj-lt"/>
              </a:rPr>
              <a:t> </a:t>
            </a:r>
            <a:r>
              <a:rPr lang="sk-SK" sz="1600" b="1" i="1" dirty="0" err="1">
                <a:latin typeface="+mj-lt"/>
              </a:rPr>
              <a:t>transmission</a:t>
            </a:r>
            <a:r>
              <a:rPr lang="sk-SK" sz="1600" b="1" i="1" dirty="0">
                <a:latin typeface="+mj-lt"/>
              </a:rPr>
              <a:t> </a:t>
            </a:r>
            <a:r>
              <a:rPr lang="sk-SK" sz="1600" dirty="0"/>
              <a:t>to </a:t>
            </a:r>
            <a:r>
              <a:rPr lang="sk-SK" sz="1600" dirty="0" err="1"/>
              <a:t>this</a:t>
            </a:r>
            <a:r>
              <a:rPr lang="sk-SK" sz="1600" dirty="0"/>
              <a:t> </a:t>
            </a:r>
            <a:r>
              <a:rPr lang="sk-SK" sz="1600" dirty="0" err="1"/>
              <a:t>generation</a:t>
            </a:r>
            <a:r>
              <a:rPr lang="sk-SK" sz="1600" dirty="0"/>
              <a:t> of A4 </a:t>
            </a:r>
            <a:r>
              <a:rPr lang="sk-SK" sz="1600" dirty="0">
                <a:latin typeface="+mj-lt"/>
              </a:rPr>
              <a:t>)</a:t>
            </a:r>
            <a:endParaRPr lang="en-US" altLang="zh-CN" sz="2000" dirty="0">
              <a:latin typeface="+mj-lt"/>
            </a:endParaRPr>
          </a:p>
          <a:p>
            <a:pPr lvl="1">
              <a:lnSpc>
                <a:spcPct val="120000"/>
              </a:lnSpc>
            </a:pPr>
            <a:r>
              <a:rPr lang="zh-CN" altLang="en-US" sz="1600" b="1" dirty="0"/>
              <a:t> </a:t>
            </a:r>
            <a:r>
              <a:rPr lang="zh-CN" altLang="en-US" sz="1600" b="1" i="1" dirty="0"/>
              <a:t>电子稳定程序</a:t>
            </a:r>
            <a:r>
              <a:rPr lang="zh-CN" altLang="en-US" sz="1600" dirty="0"/>
              <a:t> ， 亦 称 </a:t>
            </a:r>
            <a:r>
              <a:rPr lang="zh-CN" altLang="en-US" sz="1600" b="1" dirty="0"/>
              <a:t> </a:t>
            </a:r>
            <a:r>
              <a:rPr lang="zh-CN" altLang="en-US" sz="1600" b="1" i="1" dirty="0"/>
              <a:t>车身动态稳定系统</a:t>
            </a:r>
            <a:r>
              <a:rPr lang="zh-CN" altLang="en-US" sz="1600" dirty="0"/>
              <a:t> （ 常 缩写 为 </a:t>
            </a:r>
            <a:r>
              <a:rPr lang="zh-CN" altLang="en-US" sz="1600" b="1" dirty="0"/>
              <a:t> </a:t>
            </a:r>
            <a:r>
              <a:rPr lang="en-US" altLang="zh-CN" sz="1600" b="1" i="1" dirty="0"/>
              <a:t>ESP®</a:t>
            </a:r>
            <a:r>
              <a:rPr lang="zh-CN" altLang="en-US" sz="1600" dirty="0"/>
              <a:t> ） ， 又称 </a:t>
            </a:r>
            <a:r>
              <a:rPr lang="zh-CN" altLang="en-US" sz="1600" b="1" dirty="0"/>
              <a:t> </a:t>
            </a:r>
            <a:r>
              <a:rPr lang="zh-CN" altLang="en-US" sz="1600" b="1" i="1" dirty="0"/>
              <a:t>电子稳定控制系统</a:t>
            </a:r>
            <a:r>
              <a:rPr lang="zh-CN" altLang="en-US" sz="1600" dirty="0"/>
              <a:t> （ 缩写 ： </a:t>
            </a:r>
            <a:r>
              <a:rPr lang="zh-CN" altLang="en-US" sz="1600" b="1" dirty="0"/>
              <a:t> </a:t>
            </a:r>
            <a:r>
              <a:rPr lang="en-US" altLang="zh-CN" sz="1600" b="1" i="1" dirty="0"/>
              <a:t>ESC</a:t>
            </a:r>
            <a:r>
              <a:rPr lang="zh-CN" altLang="en-US" sz="1600" dirty="0"/>
              <a:t> ） ， 是 对 旨在 提升 车辆 的 操控 表现 的 同时 、 有效 地 防止 汽车 达到 其 动态 极限 时 失控 的 系统 或 程序 的 通称。</a:t>
            </a:r>
            <a:r>
              <a:rPr lang="en-US" altLang="zh-CN" sz="1600" dirty="0"/>
              <a:t/>
            </a:r>
            <a:br>
              <a:rPr lang="en-US" altLang="zh-CN" sz="1600" dirty="0"/>
            </a:br>
            <a:r>
              <a:rPr lang="en-US" altLang="zh-CN" sz="1600" dirty="0"/>
              <a:t>(</a:t>
            </a:r>
            <a:r>
              <a:rPr lang="en-US" altLang="zh-CN" sz="1600" b="1" i="1" dirty="0"/>
              <a:t>Electronic stability program</a:t>
            </a:r>
            <a:r>
              <a:rPr lang="en-US" altLang="zh-CN" sz="1600" dirty="0"/>
              <a:t>, also known as </a:t>
            </a:r>
            <a:r>
              <a:rPr lang="en-US" altLang="zh-CN" sz="1600" b="1" i="1" dirty="0"/>
              <a:t>dynamic body stability system</a:t>
            </a:r>
            <a:r>
              <a:rPr lang="en-US" altLang="zh-CN" sz="1600" dirty="0"/>
              <a:t> (often abbreviated as </a:t>
            </a:r>
            <a:r>
              <a:rPr lang="en-US" altLang="zh-CN" sz="1600" b="1" i="1" dirty="0"/>
              <a:t>ESP®</a:t>
            </a:r>
            <a:r>
              <a:rPr lang="en-US" altLang="zh-CN" sz="1600" dirty="0"/>
              <a:t>), also known as electronic stability control system (abbreviation: </a:t>
            </a:r>
            <a:r>
              <a:rPr lang="en-US" altLang="zh-CN" sz="1600" b="1" i="1" dirty="0"/>
              <a:t>ESC</a:t>
            </a:r>
            <a:r>
              <a:rPr lang="en-US" altLang="zh-CN" sz="1600" dirty="0"/>
              <a:t>), is designed to improve vehicle handling performance, while effectively preventing the car to reach The generic term for a system or program out of control at its dynamic limits.)</a:t>
            </a:r>
          </a:p>
          <a:p>
            <a:pPr>
              <a:lnSpc>
                <a:spcPct val="120000"/>
              </a:lnSpc>
            </a:pPr>
            <a:r>
              <a:rPr lang="en-US" altLang="zh-CN" sz="2000" dirty="0" err="1"/>
              <a:t>DataInputDevice</a:t>
            </a:r>
            <a:endParaRPr lang="en-US" altLang="zh-CN" sz="2000" dirty="0"/>
          </a:p>
          <a:p>
            <a:pPr lvl="1">
              <a:lnSpc>
                <a:spcPct val="120000"/>
              </a:lnSpc>
            </a:pPr>
            <a:r>
              <a:rPr lang="zh-CN" altLang="en-US" sz="1600" dirty="0"/>
              <a:t>多数 </a:t>
            </a:r>
            <a:r>
              <a:rPr lang="zh-CN" altLang="en-US" sz="1600" b="1" dirty="0"/>
              <a:t> </a:t>
            </a:r>
            <a:r>
              <a:rPr lang="zh-CN" altLang="en-US" sz="1600" b="1" i="1" dirty="0"/>
              <a:t>键盘布局</a:t>
            </a:r>
            <a:r>
              <a:rPr lang="zh-CN" altLang="en-US" sz="1600" dirty="0"/>
              <a:t> 及 输入法 皆 可 用于 输入 拉丁文 字 或 汉字 。</a:t>
            </a:r>
            <a:r>
              <a:rPr lang="en-US" altLang="zh-CN" sz="1600" dirty="0"/>
              <a:t/>
            </a:r>
            <a:br>
              <a:rPr lang="en-US" altLang="zh-CN" sz="1600" dirty="0"/>
            </a:br>
            <a:r>
              <a:rPr lang="en-US" altLang="zh-CN" sz="1600" dirty="0"/>
              <a:t>(Most </a:t>
            </a:r>
            <a:r>
              <a:rPr lang="en-US" altLang="zh-CN" sz="1600" b="1" i="1" dirty="0"/>
              <a:t>keyboard layouts </a:t>
            </a:r>
            <a:r>
              <a:rPr lang="en-US" altLang="zh-CN" sz="1600" dirty="0"/>
              <a:t>and input methods are available for entering Latin text or Chinese characters.)</a:t>
            </a:r>
          </a:p>
          <a:p>
            <a:pPr lvl="1">
              <a:lnSpc>
                <a:spcPct val="120000"/>
              </a:lnSpc>
            </a:pPr>
            <a:endParaRPr lang="en-US" altLang="zh-CN" sz="1600" dirty="0"/>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193</a:t>
            </a:fld>
            <a:endParaRPr lang="en-US" altLang="zh-TW" dirty="0">
              <a:solidFill>
                <a:prstClr val="black"/>
              </a:solidFill>
            </a:endParaRPr>
          </a:p>
        </p:txBody>
      </p:sp>
    </p:spTree>
    <p:extLst>
      <p:ext uri="{BB962C8B-B14F-4D97-AF65-F5344CB8AC3E}">
        <p14:creationId xmlns:p14="http://schemas.microsoft.com/office/powerpoint/2010/main" val="251632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a:t>
            </a:r>
            <a:r>
              <a:rPr lang="en-US" altLang="en-US" dirty="0" smtClean="0"/>
              <a:t>		</a:t>
            </a:r>
            <a:r>
              <a:rPr lang="en-US" altLang="en-US" dirty="0"/>
              <a:t>				</a:t>
            </a:r>
            <a:r>
              <a:rPr lang="en-US" altLang="en-US" dirty="0" smtClean="0"/>
              <a:t>20 </a:t>
            </a:r>
            <a:r>
              <a:rPr lang="en-US" altLang="en-US" dirty="0"/>
              <a:t>min Silviu</a:t>
            </a:r>
          </a:p>
          <a:p>
            <a:r>
              <a:rPr lang="en-US" altLang="en-US" dirty="0"/>
              <a:t>Introduction to Entity Discovery and Linking (EDL) System 		</a:t>
            </a:r>
            <a:r>
              <a:rPr lang="en-US" altLang="en-US" dirty="0" smtClean="0"/>
              <a:t>20 </a:t>
            </a:r>
            <a:r>
              <a:rPr lang="en-US" altLang="en-US" dirty="0"/>
              <a:t>min  Dan</a:t>
            </a:r>
          </a:p>
          <a:p>
            <a:pPr lvl="1"/>
            <a:r>
              <a:rPr lang="en-US" altLang="en-US" dirty="0"/>
              <a:t>Challenges: English, and Multilingual</a:t>
            </a:r>
          </a:p>
          <a:p>
            <a:r>
              <a:rPr lang="en-US" altLang="en-US" dirty="0" smtClean="0"/>
              <a:t>Mono-lingual </a:t>
            </a:r>
            <a:r>
              <a:rPr lang="en-US" altLang="en-US" dirty="0"/>
              <a:t>EDL approaches </a:t>
            </a:r>
            <a:r>
              <a:rPr lang="en-US" altLang="en-US" dirty="0" smtClean="0"/>
              <a:t>						30 </a:t>
            </a:r>
            <a:r>
              <a:rPr lang="en-US" altLang="en-US" dirty="0"/>
              <a:t>min </a:t>
            </a:r>
            <a:r>
              <a:rPr lang="en-US" altLang="en-US" dirty="0" err="1"/>
              <a:t>Avi</a:t>
            </a:r>
            <a:r>
              <a:rPr lang="en-US" altLang="en-US" dirty="0"/>
              <a:t>, Dan</a:t>
            </a:r>
          </a:p>
          <a:p>
            <a:pPr lvl="1"/>
            <a:r>
              <a:rPr lang="en-US" altLang="en-US" dirty="0" smtClean="0"/>
              <a:t>High </a:t>
            </a:r>
            <a:r>
              <a:rPr lang="en-US" altLang="en-US" dirty="0"/>
              <a:t>Level Algorithmic Approaches</a:t>
            </a:r>
          </a:p>
          <a:p>
            <a:pPr lvl="1"/>
            <a:r>
              <a:rPr lang="en-US" altLang="en-US" dirty="0" smtClean="0">
                <a:solidFill>
                  <a:srgbClr val="234271"/>
                </a:solidFill>
              </a:rPr>
              <a:t>Old </a:t>
            </a:r>
            <a:r>
              <a:rPr lang="en-US" altLang="en-US" dirty="0">
                <a:solidFill>
                  <a:srgbClr val="234271"/>
                </a:solidFill>
              </a:rPr>
              <a:t>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519469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194</a:t>
            </a:fld>
            <a:endParaRPr lang="en-US" altLang="zh-TW" dirty="0"/>
          </a:p>
        </p:txBody>
      </p:sp>
    </p:spTree>
    <p:extLst>
      <p:ext uri="{BB962C8B-B14F-4D97-AF65-F5344CB8AC3E}">
        <p14:creationId xmlns:p14="http://schemas.microsoft.com/office/powerpoint/2010/main" val="39897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20 min Silviu</a:t>
            </a:r>
          </a:p>
          <a:p>
            <a:r>
              <a:rPr lang="en-US" altLang="en-US" dirty="0"/>
              <a:t>Introduction to Entity Discovery and Linking (EDL) System 		20 min  Dan</a:t>
            </a:r>
          </a:p>
          <a:p>
            <a:pPr lvl="1"/>
            <a:r>
              <a:rPr lang="en-US" altLang="en-US" dirty="0"/>
              <a:t>Challenges: English, and Multilingual</a:t>
            </a:r>
          </a:p>
          <a:p>
            <a:r>
              <a:rPr lang="en-US" altLang="en-US" dirty="0"/>
              <a:t>Mono-lingual EDL approaches 						30 min </a:t>
            </a:r>
            <a:r>
              <a:rPr lang="en-US" altLang="en-US" dirty="0" err="1"/>
              <a:t>Avi</a:t>
            </a:r>
            <a:r>
              <a:rPr lang="en-US" altLang="en-US" dirty="0"/>
              <a:t>, Dan</a:t>
            </a:r>
          </a:p>
          <a:p>
            <a:pPr lvl="1"/>
            <a:r>
              <a:rPr lang="en-US" altLang="en-US" dirty="0"/>
              <a:t>High Level Algorithmic Approaches</a:t>
            </a:r>
          </a:p>
          <a:p>
            <a:pPr lvl="1"/>
            <a:r>
              <a:rPr lang="en-US" altLang="en-US" dirty="0">
                <a:solidFill>
                  <a:srgbClr val="234271"/>
                </a:solidFill>
              </a:rPr>
              <a:t>Old 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519469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195</a:t>
            </a:fld>
            <a:endParaRPr lang="en-US" altLang="zh-TW" dirty="0"/>
          </a:p>
        </p:txBody>
      </p:sp>
    </p:spTree>
    <p:extLst>
      <p:ext uri="{BB962C8B-B14F-4D97-AF65-F5344CB8AC3E}">
        <p14:creationId xmlns:p14="http://schemas.microsoft.com/office/powerpoint/2010/main" val="207235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0755" y="1296956"/>
            <a:ext cx="8188037" cy="5197150"/>
          </a:xfrm>
        </p:spPr>
        <p:txBody>
          <a:bodyPr/>
          <a:lstStyle/>
          <a:p>
            <a:pPr marL="0" indent="0">
              <a:buNone/>
            </a:pPr>
            <a:r>
              <a:rPr lang="en-US" sz="2000" dirty="0"/>
              <a:t>Although he initially laid low, </a:t>
            </a:r>
            <a:r>
              <a:rPr lang="en-US" sz="2000" dirty="0">
                <a:hlinkClick r:id="rId3" action="ppaction://hlinkfile"/>
              </a:rPr>
              <a:t>Voldemort</a:t>
            </a:r>
            <a:r>
              <a:rPr lang="en-US" sz="2000" dirty="0"/>
              <a:t> was soon forced into the open, and began his bloody conquest of the wizarding world anew. After two years of constant warfare, </a:t>
            </a:r>
            <a:r>
              <a:rPr lang="en-US" sz="2000" dirty="0">
                <a:hlinkClick r:id="rId3" action="ppaction://hlinkfile"/>
              </a:rPr>
              <a:t>Voldemort</a:t>
            </a:r>
            <a:r>
              <a:rPr lang="en-US" sz="2000" dirty="0"/>
              <a:t> finally gained control of the </a:t>
            </a:r>
            <a:r>
              <a:rPr lang="en-US" sz="2000" dirty="0">
                <a:hlinkClick r:id="rId4" action="ppaction://hlinkfile"/>
              </a:rPr>
              <a:t>MOM</a:t>
            </a:r>
            <a:r>
              <a:rPr lang="en-US" sz="2000" dirty="0"/>
              <a:t>, and ruled relatively unopposed, save for a few pockets of resistance. Despite his hold over the country, </a:t>
            </a:r>
            <a:r>
              <a:rPr lang="en-US" sz="2000" dirty="0">
                <a:hlinkClick r:id="rId3" action="ppaction://hlinkfile"/>
              </a:rPr>
              <a:t>Voldemort</a:t>
            </a:r>
            <a:r>
              <a:rPr lang="en-US" sz="2000" dirty="0"/>
              <a:t> was still unsatisfied, as he had yet to remove the danger the prophecy presented to him. After learning of </a:t>
            </a:r>
            <a:r>
              <a:rPr lang="en-US" sz="2000" dirty="0">
                <a:hlinkClick r:id="rId5" action="ppaction://hlinkfile"/>
              </a:rPr>
              <a:t>Potter</a:t>
            </a:r>
            <a:r>
              <a:rPr lang="en-US" sz="2000" dirty="0"/>
              <a:t>'s location, </a:t>
            </a:r>
            <a:r>
              <a:rPr lang="en-US" sz="2000" dirty="0">
                <a:hlinkClick r:id="rId3" action="ppaction://hlinkfile"/>
              </a:rPr>
              <a:t>Voldemort</a:t>
            </a:r>
            <a:r>
              <a:rPr lang="en-US" sz="2000" dirty="0"/>
              <a:t> set out to destroy the boy once and for all launching his entire amassed force against </a:t>
            </a:r>
            <a:r>
              <a:rPr lang="en-US" sz="2000" dirty="0">
                <a:hlinkClick r:id="rId6" action="ppaction://hlinkfile"/>
              </a:rPr>
              <a:t>Hogwarts</a:t>
            </a:r>
            <a:r>
              <a:rPr lang="en-US" sz="2000" dirty="0"/>
              <a:t>. Upon arriving at the school, </a:t>
            </a:r>
            <a:r>
              <a:rPr lang="en-US" sz="2000" dirty="0">
                <a:hlinkClick r:id="rId3" action="ppaction://hlinkfile"/>
              </a:rPr>
              <a:t>Voldemort</a:t>
            </a:r>
            <a:r>
              <a:rPr lang="en-US" sz="2000" dirty="0"/>
              <a:t> was met by a full scale rebellion of </a:t>
            </a:r>
            <a:r>
              <a:rPr lang="en-US" sz="2000" dirty="0">
                <a:hlinkClick r:id="rId6" action="ppaction://hlinkfile"/>
              </a:rPr>
              <a:t>Hogwarts</a:t>
            </a:r>
            <a:r>
              <a:rPr lang="en-US" sz="2000" dirty="0"/>
              <a:t> staff and students, along with the members of the </a:t>
            </a:r>
            <a:r>
              <a:rPr lang="en-US" sz="2000" dirty="0">
                <a:hlinkClick r:id="rId5" action="ppaction://hlinkfile"/>
              </a:rPr>
              <a:t>Order of the Phoenix</a:t>
            </a:r>
            <a:r>
              <a:rPr lang="en-US" sz="2000" dirty="0"/>
              <a:t> and the residents of </a:t>
            </a:r>
            <a:r>
              <a:rPr lang="en-US" sz="2000" dirty="0">
                <a:hlinkClick r:id="rId7" action="ppaction://hlinkfile"/>
              </a:rPr>
              <a:t>Hogsmeade</a:t>
            </a:r>
            <a:r>
              <a:rPr lang="en-US" sz="2000" dirty="0"/>
              <a:t>. As the battle progressed the </a:t>
            </a:r>
            <a:r>
              <a:rPr lang="en-US" sz="2000" dirty="0">
                <a:hlinkClick r:id="rId8" action="ppaction://hlinkfile"/>
              </a:rPr>
              <a:t>Death Eaters</a:t>
            </a:r>
            <a:r>
              <a:rPr lang="en-US" sz="2000" dirty="0"/>
              <a:t> were driven into the </a:t>
            </a:r>
            <a:r>
              <a:rPr lang="en-US" sz="2000" dirty="0">
                <a:hlinkClick r:id="rId9" action="ppaction://hlinkfile"/>
              </a:rPr>
              <a:t>Great Hall</a:t>
            </a:r>
            <a:r>
              <a:rPr lang="en-US" sz="2000" dirty="0"/>
              <a:t>, where </a:t>
            </a:r>
            <a:r>
              <a:rPr lang="en-US" sz="2000" dirty="0">
                <a:hlinkClick r:id="rId3" action="ppaction://hlinkfile"/>
              </a:rPr>
              <a:t>Voldemort</a:t>
            </a:r>
            <a:r>
              <a:rPr lang="en-US" sz="2000" dirty="0"/>
              <a:t> engaged </a:t>
            </a:r>
            <a:r>
              <a:rPr lang="en-US" sz="2000" dirty="0">
                <a:hlinkClick r:id="rId10" action="ppaction://hlinkfile"/>
              </a:rPr>
              <a:t>Harry Potter</a:t>
            </a:r>
            <a:r>
              <a:rPr lang="en-US" sz="2000" dirty="0"/>
              <a:t> in a duel, and, because all of his </a:t>
            </a:r>
            <a:r>
              <a:rPr lang="en-US" sz="2000" dirty="0">
                <a:hlinkClick r:id="rId11" action="ppaction://hlinkfile"/>
              </a:rPr>
              <a:t>Horcruxes</a:t>
            </a:r>
            <a:r>
              <a:rPr lang="en-US" sz="2000" dirty="0"/>
              <a:t> were destroyed, </a:t>
            </a:r>
            <a:r>
              <a:rPr lang="en-US" sz="2000" dirty="0">
                <a:hlinkClick r:id="rId3" action="ppaction://hlinkfile"/>
              </a:rPr>
              <a:t>Tom </a:t>
            </a:r>
            <a:r>
              <a:rPr lang="en-US" sz="2000" dirty="0" err="1">
                <a:hlinkClick r:id="rId3" action="ppaction://hlinkfile"/>
              </a:rPr>
              <a:t>Marvolo</a:t>
            </a:r>
            <a:r>
              <a:rPr lang="en-US" sz="2000" dirty="0">
                <a:hlinkClick r:id="rId3" action="ppaction://hlinkfile"/>
              </a:rPr>
              <a:t> Riddle</a:t>
            </a:r>
            <a:r>
              <a:rPr lang="en-US" sz="2000" dirty="0"/>
              <a:t> was finally killed once and for all. […]</a:t>
            </a:r>
          </a:p>
          <a:p>
            <a:pPr marL="0" indent="0">
              <a:buNone/>
            </a:pPr>
            <a:endParaRPr lang="en-US" sz="2000" dirty="0"/>
          </a:p>
        </p:txBody>
      </p:sp>
      <p:sp>
        <p:nvSpPr>
          <p:cNvPr id="3" name="Title 2"/>
          <p:cNvSpPr>
            <a:spLocks noGrp="1"/>
          </p:cNvSpPr>
          <p:nvPr>
            <p:ph type="title"/>
          </p:nvPr>
        </p:nvSpPr>
        <p:spPr>
          <a:xfrm>
            <a:off x="800101" y="230242"/>
            <a:ext cx="10577944" cy="662039"/>
          </a:xfrm>
        </p:spPr>
        <p:txBody>
          <a:bodyPr/>
          <a:lstStyle/>
          <a:p>
            <a:r>
              <a:rPr lang="en-US" dirty="0"/>
              <a:t>How Deep Should One Single Knowledge Repository Go</a:t>
            </a:r>
          </a:p>
        </p:txBody>
      </p:sp>
      <p:sp>
        <p:nvSpPr>
          <p:cNvPr id="5" name="Freeform 4"/>
          <p:cNvSpPr/>
          <p:nvPr/>
        </p:nvSpPr>
        <p:spPr>
          <a:xfrm>
            <a:off x="4877638" y="1283927"/>
            <a:ext cx="1319000" cy="408925"/>
          </a:xfrm>
          <a:custGeom>
            <a:avLst/>
            <a:gdLst>
              <a:gd name="connsiteX0" fmla="*/ 781538 w 1109784"/>
              <a:gd name="connsiteY0" fmla="*/ 219402 h 571094"/>
              <a:gd name="connsiteX1" fmla="*/ 742461 w 1109784"/>
              <a:gd name="connsiteY1" fmla="*/ 211587 h 571094"/>
              <a:gd name="connsiteX2" fmla="*/ 719015 w 1109784"/>
              <a:gd name="connsiteY2" fmla="*/ 195956 h 571094"/>
              <a:gd name="connsiteX3" fmla="*/ 633046 w 1109784"/>
              <a:gd name="connsiteY3" fmla="*/ 156879 h 571094"/>
              <a:gd name="connsiteX4" fmla="*/ 601784 w 1109784"/>
              <a:gd name="connsiteY4" fmla="*/ 149063 h 571094"/>
              <a:gd name="connsiteX5" fmla="*/ 578338 w 1109784"/>
              <a:gd name="connsiteY5" fmla="*/ 141248 h 571094"/>
              <a:gd name="connsiteX6" fmla="*/ 351692 w 1109784"/>
              <a:gd name="connsiteY6" fmla="*/ 125617 h 571094"/>
              <a:gd name="connsiteX7" fmla="*/ 140677 w 1109784"/>
              <a:gd name="connsiteY7" fmla="*/ 133433 h 571094"/>
              <a:gd name="connsiteX8" fmla="*/ 93784 w 1109784"/>
              <a:gd name="connsiteY8" fmla="*/ 149063 h 571094"/>
              <a:gd name="connsiteX9" fmla="*/ 7815 w 1109784"/>
              <a:gd name="connsiteY9" fmla="*/ 227217 h 571094"/>
              <a:gd name="connsiteX10" fmla="*/ 0 w 1109784"/>
              <a:gd name="connsiteY10" fmla="*/ 250663 h 571094"/>
              <a:gd name="connsiteX11" fmla="*/ 7815 w 1109784"/>
              <a:gd name="connsiteY11" fmla="*/ 336633 h 571094"/>
              <a:gd name="connsiteX12" fmla="*/ 23446 w 1109784"/>
              <a:gd name="connsiteY12" fmla="*/ 360079 h 571094"/>
              <a:gd name="connsiteX13" fmla="*/ 46892 w 1109784"/>
              <a:gd name="connsiteY13" fmla="*/ 391340 h 571094"/>
              <a:gd name="connsiteX14" fmla="*/ 140677 w 1109784"/>
              <a:gd name="connsiteY14" fmla="*/ 453863 h 571094"/>
              <a:gd name="connsiteX15" fmla="*/ 211015 w 1109784"/>
              <a:gd name="connsiteY15" fmla="*/ 492940 h 571094"/>
              <a:gd name="connsiteX16" fmla="*/ 281354 w 1109784"/>
              <a:gd name="connsiteY16" fmla="*/ 516387 h 571094"/>
              <a:gd name="connsiteX17" fmla="*/ 320430 w 1109784"/>
              <a:gd name="connsiteY17" fmla="*/ 532017 h 571094"/>
              <a:gd name="connsiteX18" fmla="*/ 351692 w 1109784"/>
              <a:gd name="connsiteY18" fmla="*/ 539833 h 571094"/>
              <a:gd name="connsiteX19" fmla="*/ 382954 w 1109784"/>
              <a:gd name="connsiteY19" fmla="*/ 555463 h 571094"/>
              <a:gd name="connsiteX20" fmla="*/ 492369 w 1109784"/>
              <a:gd name="connsiteY20" fmla="*/ 563279 h 571094"/>
              <a:gd name="connsiteX21" fmla="*/ 570523 w 1109784"/>
              <a:gd name="connsiteY21" fmla="*/ 571094 h 571094"/>
              <a:gd name="connsiteX22" fmla="*/ 820615 w 1109784"/>
              <a:gd name="connsiteY22" fmla="*/ 555463 h 571094"/>
              <a:gd name="connsiteX23" fmla="*/ 867507 w 1109784"/>
              <a:gd name="connsiteY23" fmla="*/ 539833 h 571094"/>
              <a:gd name="connsiteX24" fmla="*/ 906584 w 1109784"/>
              <a:gd name="connsiteY24" fmla="*/ 532017 h 571094"/>
              <a:gd name="connsiteX25" fmla="*/ 992554 w 1109784"/>
              <a:gd name="connsiteY25" fmla="*/ 477310 h 571094"/>
              <a:gd name="connsiteX26" fmla="*/ 1047261 w 1109784"/>
              <a:gd name="connsiteY26" fmla="*/ 430417 h 571094"/>
              <a:gd name="connsiteX27" fmla="*/ 1070707 w 1109784"/>
              <a:gd name="connsiteY27" fmla="*/ 414787 h 571094"/>
              <a:gd name="connsiteX28" fmla="*/ 1086338 w 1109784"/>
              <a:gd name="connsiteY28" fmla="*/ 391340 h 571094"/>
              <a:gd name="connsiteX29" fmla="*/ 1094154 w 1109784"/>
              <a:gd name="connsiteY29" fmla="*/ 367894 h 571094"/>
              <a:gd name="connsiteX30" fmla="*/ 1109784 w 1109784"/>
              <a:gd name="connsiteY30" fmla="*/ 336633 h 571094"/>
              <a:gd name="connsiteX31" fmla="*/ 1101969 w 1109784"/>
              <a:gd name="connsiteY31" fmla="*/ 203771 h 571094"/>
              <a:gd name="connsiteX32" fmla="*/ 1078523 w 1109784"/>
              <a:gd name="connsiteY32" fmla="*/ 172510 h 571094"/>
              <a:gd name="connsiteX33" fmla="*/ 1023815 w 1109784"/>
              <a:gd name="connsiteY33" fmla="*/ 125617 h 571094"/>
              <a:gd name="connsiteX34" fmla="*/ 976923 w 1109784"/>
              <a:gd name="connsiteY34" fmla="*/ 102171 h 571094"/>
              <a:gd name="connsiteX35" fmla="*/ 937846 w 1109784"/>
              <a:gd name="connsiteY35" fmla="*/ 70910 h 571094"/>
              <a:gd name="connsiteX36" fmla="*/ 828430 w 1109784"/>
              <a:gd name="connsiteY36" fmla="*/ 24017 h 571094"/>
              <a:gd name="connsiteX37" fmla="*/ 773723 w 1109784"/>
              <a:gd name="connsiteY37" fmla="*/ 571 h 571094"/>
              <a:gd name="connsiteX38" fmla="*/ 750277 w 1109784"/>
              <a:gd name="connsiteY38" fmla="*/ 571 h 5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784" h="571094">
                <a:moveTo>
                  <a:pt x="781538" y="219402"/>
                </a:moveTo>
                <a:cubicBezTo>
                  <a:pt x="768512" y="216797"/>
                  <a:pt x="754899" y="216251"/>
                  <a:pt x="742461" y="211587"/>
                </a:cubicBezTo>
                <a:cubicBezTo>
                  <a:pt x="733666" y="208289"/>
                  <a:pt x="727226" y="200518"/>
                  <a:pt x="719015" y="195956"/>
                </a:cubicBezTo>
                <a:cubicBezTo>
                  <a:pt x="695102" y="182671"/>
                  <a:pt x="659828" y="165807"/>
                  <a:pt x="633046" y="156879"/>
                </a:cubicBezTo>
                <a:cubicBezTo>
                  <a:pt x="622856" y="153482"/>
                  <a:pt x="612112" y="152014"/>
                  <a:pt x="601784" y="149063"/>
                </a:cubicBezTo>
                <a:cubicBezTo>
                  <a:pt x="593863" y="146800"/>
                  <a:pt x="586504" y="142337"/>
                  <a:pt x="578338" y="141248"/>
                </a:cubicBezTo>
                <a:cubicBezTo>
                  <a:pt x="532954" y="135197"/>
                  <a:pt x="384897" y="127570"/>
                  <a:pt x="351692" y="125617"/>
                </a:cubicBezTo>
                <a:cubicBezTo>
                  <a:pt x="281354" y="128222"/>
                  <a:pt x="210775" y="127061"/>
                  <a:pt x="140677" y="133433"/>
                </a:cubicBezTo>
                <a:cubicBezTo>
                  <a:pt x="124268" y="134925"/>
                  <a:pt x="93784" y="149063"/>
                  <a:pt x="93784" y="149063"/>
                </a:cubicBezTo>
                <a:cubicBezTo>
                  <a:pt x="20841" y="203771"/>
                  <a:pt x="46892" y="175115"/>
                  <a:pt x="7815" y="227217"/>
                </a:cubicBezTo>
                <a:cubicBezTo>
                  <a:pt x="5210" y="235032"/>
                  <a:pt x="0" y="242425"/>
                  <a:pt x="0" y="250663"/>
                </a:cubicBezTo>
                <a:cubicBezTo>
                  <a:pt x="0" y="279438"/>
                  <a:pt x="1786" y="308497"/>
                  <a:pt x="7815" y="336633"/>
                </a:cubicBezTo>
                <a:cubicBezTo>
                  <a:pt x="9783" y="345817"/>
                  <a:pt x="17986" y="352436"/>
                  <a:pt x="23446" y="360079"/>
                </a:cubicBezTo>
                <a:cubicBezTo>
                  <a:pt x="31017" y="370678"/>
                  <a:pt x="37254" y="382578"/>
                  <a:pt x="46892" y="391340"/>
                </a:cubicBezTo>
                <a:cubicBezTo>
                  <a:pt x="105590" y="444702"/>
                  <a:pt x="91992" y="426816"/>
                  <a:pt x="140677" y="453863"/>
                </a:cubicBezTo>
                <a:cubicBezTo>
                  <a:pt x="163041" y="466288"/>
                  <a:pt x="186646" y="483567"/>
                  <a:pt x="211015" y="492940"/>
                </a:cubicBezTo>
                <a:cubicBezTo>
                  <a:pt x="234082" y="501812"/>
                  <a:pt x="258407" y="507208"/>
                  <a:pt x="281354" y="516387"/>
                </a:cubicBezTo>
                <a:cubicBezTo>
                  <a:pt x="294379" y="521597"/>
                  <a:pt x="307121" y="527581"/>
                  <a:pt x="320430" y="532017"/>
                </a:cubicBezTo>
                <a:cubicBezTo>
                  <a:pt x="330620" y="535414"/>
                  <a:pt x="341634" y="536062"/>
                  <a:pt x="351692" y="539833"/>
                </a:cubicBezTo>
                <a:cubicBezTo>
                  <a:pt x="362601" y="543924"/>
                  <a:pt x="371462" y="553548"/>
                  <a:pt x="382954" y="555463"/>
                </a:cubicBezTo>
                <a:cubicBezTo>
                  <a:pt x="419021" y="561474"/>
                  <a:pt x="455931" y="560242"/>
                  <a:pt x="492369" y="563279"/>
                </a:cubicBezTo>
                <a:cubicBezTo>
                  <a:pt x="518460" y="565453"/>
                  <a:pt x="544472" y="568489"/>
                  <a:pt x="570523" y="571094"/>
                </a:cubicBezTo>
                <a:cubicBezTo>
                  <a:pt x="653887" y="565884"/>
                  <a:pt x="737547" y="564207"/>
                  <a:pt x="820615" y="555463"/>
                </a:cubicBezTo>
                <a:cubicBezTo>
                  <a:pt x="837001" y="553738"/>
                  <a:pt x="851611" y="544168"/>
                  <a:pt x="867507" y="539833"/>
                </a:cubicBezTo>
                <a:cubicBezTo>
                  <a:pt x="880323" y="536338"/>
                  <a:pt x="893558" y="534622"/>
                  <a:pt x="906584" y="532017"/>
                </a:cubicBezTo>
                <a:cubicBezTo>
                  <a:pt x="946506" y="492095"/>
                  <a:pt x="920144" y="513514"/>
                  <a:pt x="992554" y="477310"/>
                </a:cubicBezTo>
                <a:cubicBezTo>
                  <a:pt x="1021818" y="462679"/>
                  <a:pt x="1023802" y="449966"/>
                  <a:pt x="1047261" y="430417"/>
                </a:cubicBezTo>
                <a:cubicBezTo>
                  <a:pt x="1054477" y="424404"/>
                  <a:pt x="1062892" y="419997"/>
                  <a:pt x="1070707" y="414787"/>
                </a:cubicBezTo>
                <a:cubicBezTo>
                  <a:pt x="1075917" y="406971"/>
                  <a:pt x="1082137" y="399741"/>
                  <a:pt x="1086338" y="391340"/>
                </a:cubicBezTo>
                <a:cubicBezTo>
                  <a:pt x="1090022" y="383972"/>
                  <a:pt x="1090909" y="375466"/>
                  <a:pt x="1094154" y="367894"/>
                </a:cubicBezTo>
                <a:cubicBezTo>
                  <a:pt x="1098743" y="357186"/>
                  <a:pt x="1104574" y="347053"/>
                  <a:pt x="1109784" y="336633"/>
                </a:cubicBezTo>
                <a:cubicBezTo>
                  <a:pt x="1107179" y="292346"/>
                  <a:pt x="1110270" y="247351"/>
                  <a:pt x="1101969" y="203771"/>
                </a:cubicBezTo>
                <a:cubicBezTo>
                  <a:pt x="1099532" y="190976"/>
                  <a:pt x="1087100" y="182313"/>
                  <a:pt x="1078523" y="172510"/>
                </a:cubicBezTo>
                <a:cubicBezTo>
                  <a:pt x="1060439" y="151843"/>
                  <a:pt x="1046890" y="138437"/>
                  <a:pt x="1023815" y="125617"/>
                </a:cubicBezTo>
                <a:cubicBezTo>
                  <a:pt x="1008539" y="117130"/>
                  <a:pt x="991667" y="111553"/>
                  <a:pt x="976923" y="102171"/>
                </a:cubicBezTo>
                <a:cubicBezTo>
                  <a:pt x="962850" y="93216"/>
                  <a:pt x="952150" y="79492"/>
                  <a:pt x="937846" y="70910"/>
                </a:cubicBezTo>
                <a:cubicBezTo>
                  <a:pt x="799439" y="-12134"/>
                  <a:pt x="906626" y="53340"/>
                  <a:pt x="828430" y="24017"/>
                </a:cubicBezTo>
                <a:cubicBezTo>
                  <a:pt x="805659" y="15478"/>
                  <a:pt x="797007" y="4452"/>
                  <a:pt x="773723" y="571"/>
                </a:cubicBezTo>
                <a:cubicBezTo>
                  <a:pt x="766014" y="-714"/>
                  <a:pt x="758092" y="571"/>
                  <a:pt x="750277" y="571"/>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680687" y="4636719"/>
            <a:ext cx="1145931" cy="408925"/>
          </a:xfrm>
          <a:custGeom>
            <a:avLst/>
            <a:gdLst>
              <a:gd name="connsiteX0" fmla="*/ 781538 w 1109784"/>
              <a:gd name="connsiteY0" fmla="*/ 219402 h 571094"/>
              <a:gd name="connsiteX1" fmla="*/ 742461 w 1109784"/>
              <a:gd name="connsiteY1" fmla="*/ 211587 h 571094"/>
              <a:gd name="connsiteX2" fmla="*/ 719015 w 1109784"/>
              <a:gd name="connsiteY2" fmla="*/ 195956 h 571094"/>
              <a:gd name="connsiteX3" fmla="*/ 633046 w 1109784"/>
              <a:gd name="connsiteY3" fmla="*/ 156879 h 571094"/>
              <a:gd name="connsiteX4" fmla="*/ 601784 w 1109784"/>
              <a:gd name="connsiteY4" fmla="*/ 149063 h 571094"/>
              <a:gd name="connsiteX5" fmla="*/ 578338 w 1109784"/>
              <a:gd name="connsiteY5" fmla="*/ 141248 h 571094"/>
              <a:gd name="connsiteX6" fmla="*/ 351692 w 1109784"/>
              <a:gd name="connsiteY6" fmla="*/ 125617 h 571094"/>
              <a:gd name="connsiteX7" fmla="*/ 140677 w 1109784"/>
              <a:gd name="connsiteY7" fmla="*/ 133433 h 571094"/>
              <a:gd name="connsiteX8" fmla="*/ 93784 w 1109784"/>
              <a:gd name="connsiteY8" fmla="*/ 149063 h 571094"/>
              <a:gd name="connsiteX9" fmla="*/ 7815 w 1109784"/>
              <a:gd name="connsiteY9" fmla="*/ 227217 h 571094"/>
              <a:gd name="connsiteX10" fmla="*/ 0 w 1109784"/>
              <a:gd name="connsiteY10" fmla="*/ 250663 h 571094"/>
              <a:gd name="connsiteX11" fmla="*/ 7815 w 1109784"/>
              <a:gd name="connsiteY11" fmla="*/ 336633 h 571094"/>
              <a:gd name="connsiteX12" fmla="*/ 23446 w 1109784"/>
              <a:gd name="connsiteY12" fmla="*/ 360079 h 571094"/>
              <a:gd name="connsiteX13" fmla="*/ 46892 w 1109784"/>
              <a:gd name="connsiteY13" fmla="*/ 391340 h 571094"/>
              <a:gd name="connsiteX14" fmla="*/ 140677 w 1109784"/>
              <a:gd name="connsiteY14" fmla="*/ 453863 h 571094"/>
              <a:gd name="connsiteX15" fmla="*/ 211015 w 1109784"/>
              <a:gd name="connsiteY15" fmla="*/ 492940 h 571094"/>
              <a:gd name="connsiteX16" fmla="*/ 281354 w 1109784"/>
              <a:gd name="connsiteY16" fmla="*/ 516387 h 571094"/>
              <a:gd name="connsiteX17" fmla="*/ 320430 w 1109784"/>
              <a:gd name="connsiteY17" fmla="*/ 532017 h 571094"/>
              <a:gd name="connsiteX18" fmla="*/ 351692 w 1109784"/>
              <a:gd name="connsiteY18" fmla="*/ 539833 h 571094"/>
              <a:gd name="connsiteX19" fmla="*/ 382954 w 1109784"/>
              <a:gd name="connsiteY19" fmla="*/ 555463 h 571094"/>
              <a:gd name="connsiteX20" fmla="*/ 492369 w 1109784"/>
              <a:gd name="connsiteY20" fmla="*/ 563279 h 571094"/>
              <a:gd name="connsiteX21" fmla="*/ 570523 w 1109784"/>
              <a:gd name="connsiteY21" fmla="*/ 571094 h 571094"/>
              <a:gd name="connsiteX22" fmla="*/ 820615 w 1109784"/>
              <a:gd name="connsiteY22" fmla="*/ 555463 h 571094"/>
              <a:gd name="connsiteX23" fmla="*/ 867507 w 1109784"/>
              <a:gd name="connsiteY23" fmla="*/ 539833 h 571094"/>
              <a:gd name="connsiteX24" fmla="*/ 906584 w 1109784"/>
              <a:gd name="connsiteY24" fmla="*/ 532017 h 571094"/>
              <a:gd name="connsiteX25" fmla="*/ 992554 w 1109784"/>
              <a:gd name="connsiteY25" fmla="*/ 477310 h 571094"/>
              <a:gd name="connsiteX26" fmla="*/ 1047261 w 1109784"/>
              <a:gd name="connsiteY26" fmla="*/ 430417 h 571094"/>
              <a:gd name="connsiteX27" fmla="*/ 1070707 w 1109784"/>
              <a:gd name="connsiteY27" fmla="*/ 414787 h 571094"/>
              <a:gd name="connsiteX28" fmla="*/ 1086338 w 1109784"/>
              <a:gd name="connsiteY28" fmla="*/ 391340 h 571094"/>
              <a:gd name="connsiteX29" fmla="*/ 1094154 w 1109784"/>
              <a:gd name="connsiteY29" fmla="*/ 367894 h 571094"/>
              <a:gd name="connsiteX30" fmla="*/ 1109784 w 1109784"/>
              <a:gd name="connsiteY30" fmla="*/ 336633 h 571094"/>
              <a:gd name="connsiteX31" fmla="*/ 1101969 w 1109784"/>
              <a:gd name="connsiteY31" fmla="*/ 203771 h 571094"/>
              <a:gd name="connsiteX32" fmla="*/ 1078523 w 1109784"/>
              <a:gd name="connsiteY32" fmla="*/ 172510 h 571094"/>
              <a:gd name="connsiteX33" fmla="*/ 1023815 w 1109784"/>
              <a:gd name="connsiteY33" fmla="*/ 125617 h 571094"/>
              <a:gd name="connsiteX34" fmla="*/ 976923 w 1109784"/>
              <a:gd name="connsiteY34" fmla="*/ 102171 h 571094"/>
              <a:gd name="connsiteX35" fmla="*/ 937846 w 1109784"/>
              <a:gd name="connsiteY35" fmla="*/ 70910 h 571094"/>
              <a:gd name="connsiteX36" fmla="*/ 828430 w 1109784"/>
              <a:gd name="connsiteY36" fmla="*/ 24017 h 571094"/>
              <a:gd name="connsiteX37" fmla="*/ 773723 w 1109784"/>
              <a:gd name="connsiteY37" fmla="*/ 571 h 571094"/>
              <a:gd name="connsiteX38" fmla="*/ 750277 w 1109784"/>
              <a:gd name="connsiteY38" fmla="*/ 571 h 5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784" h="571094">
                <a:moveTo>
                  <a:pt x="781538" y="219402"/>
                </a:moveTo>
                <a:cubicBezTo>
                  <a:pt x="768512" y="216797"/>
                  <a:pt x="754899" y="216251"/>
                  <a:pt x="742461" y="211587"/>
                </a:cubicBezTo>
                <a:cubicBezTo>
                  <a:pt x="733666" y="208289"/>
                  <a:pt x="727226" y="200518"/>
                  <a:pt x="719015" y="195956"/>
                </a:cubicBezTo>
                <a:cubicBezTo>
                  <a:pt x="695102" y="182671"/>
                  <a:pt x="659828" y="165807"/>
                  <a:pt x="633046" y="156879"/>
                </a:cubicBezTo>
                <a:cubicBezTo>
                  <a:pt x="622856" y="153482"/>
                  <a:pt x="612112" y="152014"/>
                  <a:pt x="601784" y="149063"/>
                </a:cubicBezTo>
                <a:cubicBezTo>
                  <a:pt x="593863" y="146800"/>
                  <a:pt x="586504" y="142337"/>
                  <a:pt x="578338" y="141248"/>
                </a:cubicBezTo>
                <a:cubicBezTo>
                  <a:pt x="532954" y="135197"/>
                  <a:pt x="384897" y="127570"/>
                  <a:pt x="351692" y="125617"/>
                </a:cubicBezTo>
                <a:cubicBezTo>
                  <a:pt x="281354" y="128222"/>
                  <a:pt x="210775" y="127061"/>
                  <a:pt x="140677" y="133433"/>
                </a:cubicBezTo>
                <a:cubicBezTo>
                  <a:pt x="124268" y="134925"/>
                  <a:pt x="93784" y="149063"/>
                  <a:pt x="93784" y="149063"/>
                </a:cubicBezTo>
                <a:cubicBezTo>
                  <a:pt x="20841" y="203771"/>
                  <a:pt x="46892" y="175115"/>
                  <a:pt x="7815" y="227217"/>
                </a:cubicBezTo>
                <a:cubicBezTo>
                  <a:pt x="5210" y="235032"/>
                  <a:pt x="0" y="242425"/>
                  <a:pt x="0" y="250663"/>
                </a:cubicBezTo>
                <a:cubicBezTo>
                  <a:pt x="0" y="279438"/>
                  <a:pt x="1786" y="308497"/>
                  <a:pt x="7815" y="336633"/>
                </a:cubicBezTo>
                <a:cubicBezTo>
                  <a:pt x="9783" y="345817"/>
                  <a:pt x="17986" y="352436"/>
                  <a:pt x="23446" y="360079"/>
                </a:cubicBezTo>
                <a:cubicBezTo>
                  <a:pt x="31017" y="370678"/>
                  <a:pt x="37254" y="382578"/>
                  <a:pt x="46892" y="391340"/>
                </a:cubicBezTo>
                <a:cubicBezTo>
                  <a:pt x="105590" y="444702"/>
                  <a:pt x="91992" y="426816"/>
                  <a:pt x="140677" y="453863"/>
                </a:cubicBezTo>
                <a:cubicBezTo>
                  <a:pt x="163041" y="466288"/>
                  <a:pt x="186646" y="483567"/>
                  <a:pt x="211015" y="492940"/>
                </a:cubicBezTo>
                <a:cubicBezTo>
                  <a:pt x="234082" y="501812"/>
                  <a:pt x="258407" y="507208"/>
                  <a:pt x="281354" y="516387"/>
                </a:cubicBezTo>
                <a:cubicBezTo>
                  <a:pt x="294379" y="521597"/>
                  <a:pt x="307121" y="527581"/>
                  <a:pt x="320430" y="532017"/>
                </a:cubicBezTo>
                <a:cubicBezTo>
                  <a:pt x="330620" y="535414"/>
                  <a:pt x="341634" y="536062"/>
                  <a:pt x="351692" y="539833"/>
                </a:cubicBezTo>
                <a:cubicBezTo>
                  <a:pt x="362601" y="543924"/>
                  <a:pt x="371462" y="553548"/>
                  <a:pt x="382954" y="555463"/>
                </a:cubicBezTo>
                <a:cubicBezTo>
                  <a:pt x="419021" y="561474"/>
                  <a:pt x="455931" y="560242"/>
                  <a:pt x="492369" y="563279"/>
                </a:cubicBezTo>
                <a:cubicBezTo>
                  <a:pt x="518460" y="565453"/>
                  <a:pt x="544472" y="568489"/>
                  <a:pt x="570523" y="571094"/>
                </a:cubicBezTo>
                <a:cubicBezTo>
                  <a:pt x="653887" y="565884"/>
                  <a:pt x="737547" y="564207"/>
                  <a:pt x="820615" y="555463"/>
                </a:cubicBezTo>
                <a:cubicBezTo>
                  <a:pt x="837001" y="553738"/>
                  <a:pt x="851611" y="544168"/>
                  <a:pt x="867507" y="539833"/>
                </a:cubicBezTo>
                <a:cubicBezTo>
                  <a:pt x="880323" y="536338"/>
                  <a:pt x="893558" y="534622"/>
                  <a:pt x="906584" y="532017"/>
                </a:cubicBezTo>
                <a:cubicBezTo>
                  <a:pt x="946506" y="492095"/>
                  <a:pt x="920144" y="513514"/>
                  <a:pt x="992554" y="477310"/>
                </a:cubicBezTo>
                <a:cubicBezTo>
                  <a:pt x="1021818" y="462679"/>
                  <a:pt x="1023802" y="449966"/>
                  <a:pt x="1047261" y="430417"/>
                </a:cubicBezTo>
                <a:cubicBezTo>
                  <a:pt x="1054477" y="424404"/>
                  <a:pt x="1062892" y="419997"/>
                  <a:pt x="1070707" y="414787"/>
                </a:cubicBezTo>
                <a:cubicBezTo>
                  <a:pt x="1075917" y="406971"/>
                  <a:pt x="1082137" y="399741"/>
                  <a:pt x="1086338" y="391340"/>
                </a:cubicBezTo>
                <a:cubicBezTo>
                  <a:pt x="1090022" y="383972"/>
                  <a:pt x="1090909" y="375466"/>
                  <a:pt x="1094154" y="367894"/>
                </a:cubicBezTo>
                <a:cubicBezTo>
                  <a:pt x="1098743" y="357186"/>
                  <a:pt x="1104574" y="347053"/>
                  <a:pt x="1109784" y="336633"/>
                </a:cubicBezTo>
                <a:cubicBezTo>
                  <a:pt x="1107179" y="292346"/>
                  <a:pt x="1110270" y="247351"/>
                  <a:pt x="1101969" y="203771"/>
                </a:cubicBezTo>
                <a:cubicBezTo>
                  <a:pt x="1099532" y="190976"/>
                  <a:pt x="1087100" y="182313"/>
                  <a:pt x="1078523" y="172510"/>
                </a:cubicBezTo>
                <a:cubicBezTo>
                  <a:pt x="1060439" y="151843"/>
                  <a:pt x="1046890" y="138437"/>
                  <a:pt x="1023815" y="125617"/>
                </a:cubicBezTo>
                <a:cubicBezTo>
                  <a:pt x="1008539" y="117130"/>
                  <a:pt x="991667" y="111553"/>
                  <a:pt x="976923" y="102171"/>
                </a:cubicBezTo>
                <a:cubicBezTo>
                  <a:pt x="962850" y="93216"/>
                  <a:pt x="952150" y="79492"/>
                  <a:pt x="937846" y="70910"/>
                </a:cubicBezTo>
                <a:cubicBezTo>
                  <a:pt x="799439" y="-12134"/>
                  <a:pt x="906626" y="53340"/>
                  <a:pt x="828430" y="24017"/>
                </a:cubicBezTo>
                <a:cubicBezTo>
                  <a:pt x="805659" y="15478"/>
                  <a:pt x="797007" y="4452"/>
                  <a:pt x="773723" y="571"/>
                </a:cubicBezTo>
                <a:cubicBezTo>
                  <a:pt x="766014" y="-714"/>
                  <a:pt x="758092" y="571"/>
                  <a:pt x="750277" y="571"/>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728437" y="1873006"/>
            <a:ext cx="1022479" cy="408925"/>
          </a:xfrm>
          <a:custGeom>
            <a:avLst/>
            <a:gdLst>
              <a:gd name="connsiteX0" fmla="*/ 781538 w 1109784"/>
              <a:gd name="connsiteY0" fmla="*/ 219402 h 571094"/>
              <a:gd name="connsiteX1" fmla="*/ 742461 w 1109784"/>
              <a:gd name="connsiteY1" fmla="*/ 211587 h 571094"/>
              <a:gd name="connsiteX2" fmla="*/ 719015 w 1109784"/>
              <a:gd name="connsiteY2" fmla="*/ 195956 h 571094"/>
              <a:gd name="connsiteX3" fmla="*/ 633046 w 1109784"/>
              <a:gd name="connsiteY3" fmla="*/ 156879 h 571094"/>
              <a:gd name="connsiteX4" fmla="*/ 601784 w 1109784"/>
              <a:gd name="connsiteY4" fmla="*/ 149063 h 571094"/>
              <a:gd name="connsiteX5" fmla="*/ 578338 w 1109784"/>
              <a:gd name="connsiteY5" fmla="*/ 141248 h 571094"/>
              <a:gd name="connsiteX6" fmla="*/ 351692 w 1109784"/>
              <a:gd name="connsiteY6" fmla="*/ 125617 h 571094"/>
              <a:gd name="connsiteX7" fmla="*/ 140677 w 1109784"/>
              <a:gd name="connsiteY7" fmla="*/ 133433 h 571094"/>
              <a:gd name="connsiteX8" fmla="*/ 93784 w 1109784"/>
              <a:gd name="connsiteY8" fmla="*/ 149063 h 571094"/>
              <a:gd name="connsiteX9" fmla="*/ 7815 w 1109784"/>
              <a:gd name="connsiteY9" fmla="*/ 227217 h 571094"/>
              <a:gd name="connsiteX10" fmla="*/ 0 w 1109784"/>
              <a:gd name="connsiteY10" fmla="*/ 250663 h 571094"/>
              <a:gd name="connsiteX11" fmla="*/ 7815 w 1109784"/>
              <a:gd name="connsiteY11" fmla="*/ 336633 h 571094"/>
              <a:gd name="connsiteX12" fmla="*/ 23446 w 1109784"/>
              <a:gd name="connsiteY12" fmla="*/ 360079 h 571094"/>
              <a:gd name="connsiteX13" fmla="*/ 46892 w 1109784"/>
              <a:gd name="connsiteY13" fmla="*/ 391340 h 571094"/>
              <a:gd name="connsiteX14" fmla="*/ 140677 w 1109784"/>
              <a:gd name="connsiteY14" fmla="*/ 453863 h 571094"/>
              <a:gd name="connsiteX15" fmla="*/ 211015 w 1109784"/>
              <a:gd name="connsiteY15" fmla="*/ 492940 h 571094"/>
              <a:gd name="connsiteX16" fmla="*/ 281354 w 1109784"/>
              <a:gd name="connsiteY16" fmla="*/ 516387 h 571094"/>
              <a:gd name="connsiteX17" fmla="*/ 320430 w 1109784"/>
              <a:gd name="connsiteY17" fmla="*/ 532017 h 571094"/>
              <a:gd name="connsiteX18" fmla="*/ 351692 w 1109784"/>
              <a:gd name="connsiteY18" fmla="*/ 539833 h 571094"/>
              <a:gd name="connsiteX19" fmla="*/ 382954 w 1109784"/>
              <a:gd name="connsiteY19" fmla="*/ 555463 h 571094"/>
              <a:gd name="connsiteX20" fmla="*/ 492369 w 1109784"/>
              <a:gd name="connsiteY20" fmla="*/ 563279 h 571094"/>
              <a:gd name="connsiteX21" fmla="*/ 570523 w 1109784"/>
              <a:gd name="connsiteY21" fmla="*/ 571094 h 571094"/>
              <a:gd name="connsiteX22" fmla="*/ 820615 w 1109784"/>
              <a:gd name="connsiteY22" fmla="*/ 555463 h 571094"/>
              <a:gd name="connsiteX23" fmla="*/ 867507 w 1109784"/>
              <a:gd name="connsiteY23" fmla="*/ 539833 h 571094"/>
              <a:gd name="connsiteX24" fmla="*/ 906584 w 1109784"/>
              <a:gd name="connsiteY24" fmla="*/ 532017 h 571094"/>
              <a:gd name="connsiteX25" fmla="*/ 992554 w 1109784"/>
              <a:gd name="connsiteY25" fmla="*/ 477310 h 571094"/>
              <a:gd name="connsiteX26" fmla="*/ 1047261 w 1109784"/>
              <a:gd name="connsiteY26" fmla="*/ 430417 h 571094"/>
              <a:gd name="connsiteX27" fmla="*/ 1070707 w 1109784"/>
              <a:gd name="connsiteY27" fmla="*/ 414787 h 571094"/>
              <a:gd name="connsiteX28" fmla="*/ 1086338 w 1109784"/>
              <a:gd name="connsiteY28" fmla="*/ 391340 h 571094"/>
              <a:gd name="connsiteX29" fmla="*/ 1094154 w 1109784"/>
              <a:gd name="connsiteY29" fmla="*/ 367894 h 571094"/>
              <a:gd name="connsiteX30" fmla="*/ 1109784 w 1109784"/>
              <a:gd name="connsiteY30" fmla="*/ 336633 h 571094"/>
              <a:gd name="connsiteX31" fmla="*/ 1101969 w 1109784"/>
              <a:gd name="connsiteY31" fmla="*/ 203771 h 571094"/>
              <a:gd name="connsiteX32" fmla="*/ 1078523 w 1109784"/>
              <a:gd name="connsiteY32" fmla="*/ 172510 h 571094"/>
              <a:gd name="connsiteX33" fmla="*/ 1023815 w 1109784"/>
              <a:gd name="connsiteY33" fmla="*/ 125617 h 571094"/>
              <a:gd name="connsiteX34" fmla="*/ 976923 w 1109784"/>
              <a:gd name="connsiteY34" fmla="*/ 102171 h 571094"/>
              <a:gd name="connsiteX35" fmla="*/ 937846 w 1109784"/>
              <a:gd name="connsiteY35" fmla="*/ 70910 h 571094"/>
              <a:gd name="connsiteX36" fmla="*/ 828430 w 1109784"/>
              <a:gd name="connsiteY36" fmla="*/ 24017 h 571094"/>
              <a:gd name="connsiteX37" fmla="*/ 773723 w 1109784"/>
              <a:gd name="connsiteY37" fmla="*/ 571 h 571094"/>
              <a:gd name="connsiteX38" fmla="*/ 750277 w 1109784"/>
              <a:gd name="connsiteY38" fmla="*/ 571 h 5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784" h="571094">
                <a:moveTo>
                  <a:pt x="781538" y="219402"/>
                </a:moveTo>
                <a:cubicBezTo>
                  <a:pt x="768512" y="216797"/>
                  <a:pt x="754899" y="216251"/>
                  <a:pt x="742461" y="211587"/>
                </a:cubicBezTo>
                <a:cubicBezTo>
                  <a:pt x="733666" y="208289"/>
                  <a:pt x="727226" y="200518"/>
                  <a:pt x="719015" y="195956"/>
                </a:cubicBezTo>
                <a:cubicBezTo>
                  <a:pt x="695102" y="182671"/>
                  <a:pt x="659828" y="165807"/>
                  <a:pt x="633046" y="156879"/>
                </a:cubicBezTo>
                <a:cubicBezTo>
                  <a:pt x="622856" y="153482"/>
                  <a:pt x="612112" y="152014"/>
                  <a:pt x="601784" y="149063"/>
                </a:cubicBezTo>
                <a:cubicBezTo>
                  <a:pt x="593863" y="146800"/>
                  <a:pt x="586504" y="142337"/>
                  <a:pt x="578338" y="141248"/>
                </a:cubicBezTo>
                <a:cubicBezTo>
                  <a:pt x="532954" y="135197"/>
                  <a:pt x="384897" y="127570"/>
                  <a:pt x="351692" y="125617"/>
                </a:cubicBezTo>
                <a:cubicBezTo>
                  <a:pt x="281354" y="128222"/>
                  <a:pt x="210775" y="127061"/>
                  <a:pt x="140677" y="133433"/>
                </a:cubicBezTo>
                <a:cubicBezTo>
                  <a:pt x="124268" y="134925"/>
                  <a:pt x="93784" y="149063"/>
                  <a:pt x="93784" y="149063"/>
                </a:cubicBezTo>
                <a:cubicBezTo>
                  <a:pt x="20841" y="203771"/>
                  <a:pt x="46892" y="175115"/>
                  <a:pt x="7815" y="227217"/>
                </a:cubicBezTo>
                <a:cubicBezTo>
                  <a:pt x="5210" y="235032"/>
                  <a:pt x="0" y="242425"/>
                  <a:pt x="0" y="250663"/>
                </a:cubicBezTo>
                <a:cubicBezTo>
                  <a:pt x="0" y="279438"/>
                  <a:pt x="1786" y="308497"/>
                  <a:pt x="7815" y="336633"/>
                </a:cubicBezTo>
                <a:cubicBezTo>
                  <a:pt x="9783" y="345817"/>
                  <a:pt x="17986" y="352436"/>
                  <a:pt x="23446" y="360079"/>
                </a:cubicBezTo>
                <a:cubicBezTo>
                  <a:pt x="31017" y="370678"/>
                  <a:pt x="37254" y="382578"/>
                  <a:pt x="46892" y="391340"/>
                </a:cubicBezTo>
                <a:cubicBezTo>
                  <a:pt x="105590" y="444702"/>
                  <a:pt x="91992" y="426816"/>
                  <a:pt x="140677" y="453863"/>
                </a:cubicBezTo>
                <a:cubicBezTo>
                  <a:pt x="163041" y="466288"/>
                  <a:pt x="186646" y="483567"/>
                  <a:pt x="211015" y="492940"/>
                </a:cubicBezTo>
                <a:cubicBezTo>
                  <a:pt x="234082" y="501812"/>
                  <a:pt x="258407" y="507208"/>
                  <a:pt x="281354" y="516387"/>
                </a:cubicBezTo>
                <a:cubicBezTo>
                  <a:pt x="294379" y="521597"/>
                  <a:pt x="307121" y="527581"/>
                  <a:pt x="320430" y="532017"/>
                </a:cubicBezTo>
                <a:cubicBezTo>
                  <a:pt x="330620" y="535414"/>
                  <a:pt x="341634" y="536062"/>
                  <a:pt x="351692" y="539833"/>
                </a:cubicBezTo>
                <a:cubicBezTo>
                  <a:pt x="362601" y="543924"/>
                  <a:pt x="371462" y="553548"/>
                  <a:pt x="382954" y="555463"/>
                </a:cubicBezTo>
                <a:cubicBezTo>
                  <a:pt x="419021" y="561474"/>
                  <a:pt x="455931" y="560242"/>
                  <a:pt x="492369" y="563279"/>
                </a:cubicBezTo>
                <a:cubicBezTo>
                  <a:pt x="518460" y="565453"/>
                  <a:pt x="544472" y="568489"/>
                  <a:pt x="570523" y="571094"/>
                </a:cubicBezTo>
                <a:cubicBezTo>
                  <a:pt x="653887" y="565884"/>
                  <a:pt x="737547" y="564207"/>
                  <a:pt x="820615" y="555463"/>
                </a:cubicBezTo>
                <a:cubicBezTo>
                  <a:pt x="837001" y="553738"/>
                  <a:pt x="851611" y="544168"/>
                  <a:pt x="867507" y="539833"/>
                </a:cubicBezTo>
                <a:cubicBezTo>
                  <a:pt x="880323" y="536338"/>
                  <a:pt x="893558" y="534622"/>
                  <a:pt x="906584" y="532017"/>
                </a:cubicBezTo>
                <a:cubicBezTo>
                  <a:pt x="946506" y="492095"/>
                  <a:pt x="920144" y="513514"/>
                  <a:pt x="992554" y="477310"/>
                </a:cubicBezTo>
                <a:cubicBezTo>
                  <a:pt x="1021818" y="462679"/>
                  <a:pt x="1023802" y="449966"/>
                  <a:pt x="1047261" y="430417"/>
                </a:cubicBezTo>
                <a:cubicBezTo>
                  <a:pt x="1054477" y="424404"/>
                  <a:pt x="1062892" y="419997"/>
                  <a:pt x="1070707" y="414787"/>
                </a:cubicBezTo>
                <a:cubicBezTo>
                  <a:pt x="1075917" y="406971"/>
                  <a:pt x="1082137" y="399741"/>
                  <a:pt x="1086338" y="391340"/>
                </a:cubicBezTo>
                <a:cubicBezTo>
                  <a:pt x="1090022" y="383972"/>
                  <a:pt x="1090909" y="375466"/>
                  <a:pt x="1094154" y="367894"/>
                </a:cubicBezTo>
                <a:cubicBezTo>
                  <a:pt x="1098743" y="357186"/>
                  <a:pt x="1104574" y="347053"/>
                  <a:pt x="1109784" y="336633"/>
                </a:cubicBezTo>
                <a:cubicBezTo>
                  <a:pt x="1107179" y="292346"/>
                  <a:pt x="1110270" y="247351"/>
                  <a:pt x="1101969" y="203771"/>
                </a:cubicBezTo>
                <a:cubicBezTo>
                  <a:pt x="1099532" y="190976"/>
                  <a:pt x="1087100" y="182313"/>
                  <a:pt x="1078523" y="172510"/>
                </a:cubicBezTo>
                <a:cubicBezTo>
                  <a:pt x="1060439" y="151843"/>
                  <a:pt x="1046890" y="138437"/>
                  <a:pt x="1023815" y="125617"/>
                </a:cubicBezTo>
                <a:cubicBezTo>
                  <a:pt x="1008539" y="117130"/>
                  <a:pt x="991667" y="111553"/>
                  <a:pt x="976923" y="102171"/>
                </a:cubicBezTo>
                <a:cubicBezTo>
                  <a:pt x="962850" y="93216"/>
                  <a:pt x="952150" y="79492"/>
                  <a:pt x="937846" y="70910"/>
                </a:cubicBezTo>
                <a:cubicBezTo>
                  <a:pt x="799439" y="-12134"/>
                  <a:pt x="906626" y="53340"/>
                  <a:pt x="828430" y="24017"/>
                </a:cubicBezTo>
                <a:cubicBezTo>
                  <a:pt x="805659" y="15478"/>
                  <a:pt x="797007" y="4452"/>
                  <a:pt x="773723" y="571"/>
                </a:cubicBezTo>
                <a:cubicBezTo>
                  <a:pt x="766014" y="-714"/>
                  <a:pt x="758092" y="571"/>
                  <a:pt x="750277" y="571"/>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46364" y="4332355"/>
            <a:ext cx="1549635" cy="408925"/>
          </a:xfrm>
          <a:custGeom>
            <a:avLst/>
            <a:gdLst>
              <a:gd name="connsiteX0" fmla="*/ 781538 w 1109784"/>
              <a:gd name="connsiteY0" fmla="*/ 219402 h 571094"/>
              <a:gd name="connsiteX1" fmla="*/ 742461 w 1109784"/>
              <a:gd name="connsiteY1" fmla="*/ 211587 h 571094"/>
              <a:gd name="connsiteX2" fmla="*/ 719015 w 1109784"/>
              <a:gd name="connsiteY2" fmla="*/ 195956 h 571094"/>
              <a:gd name="connsiteX3" fmla="*/ 633046 w 1109784"/>
              <a:gd name="connsiteY3" fmla="*/ 156879 h 571094"/>
              <a:gd name="connsiteX4" fmla="*/ 601784 w 1109784"/>
              <a:gd name="connsiteY4" fmla="*/ 149063 h 571094"/>
              <a:gd name="connsiteX5" fmla="*/ 578338 w 1109784"/>
              <a:gd name="connsiteY5" fmla="*/ 141248 h 571094"/>
              <a:gd name="connsiteX6" fmla="*/ 351692 w 1109784"/>
              <a:gd name="connsiteY6" fmla="*/ 125617 h 571094"/>
              <a:gd name="connsiteX7" fmla="*/ 140677 w 1109784"/>
              <a:gd name="connsiteY7" fmla="*/ 133433 h 571094"/>
              <a:gd name="connsiteX8" fmla="*/ 93784 w 1109784"/>
              <a:gd name="connsiteY8" fmla="*/ 149063 h 571094"/>
              <a:gd name="connsiteX9" fmla="*/ 7815 w 1109784"/>
              <a:gd name="connsiteY9" fmla="*/ 227217 h 571094"/>
              <a:gd name="connsiteX10" fmla="*/ 0 w 1109784"/>
              <a:gd name="connsiteY10" fmla="*/ 250663 h 571094"/>
              <a:gd name="connsiteX11" fmla="*/ 7815 w 1109784"/>
              <a:gd name="connsiteY11" fmla="*/ 336633 h 571094"/>
              <a:gd name="connsiteX12" fmla="*/ 23446 w 1109784"/>
              <a:gd name="connsiteY12" fmla="*/ 360079 h 571094"/>
              <a:gd name="connsiteX13" fmla="*/ 46892 w 1109784"/>
              <a:gd name="connsiteY13" fmla="*/ 391340 h 571094"/>
              <a:gd name="connsiteX14" fmla="*/ 140677 w 1109784"/>
              <a:gd name="connsiteY14" fmla="*/ 453863 h 571094"/>
              <a:gd name="connsiteX15" fmla="*/ 211015 w 1109784"/>
              <a:gd name="connsiteY15" fmla="*/ 492940 h 571094"/>
              <a:gd name="connsiteX16" fmla="*/ 281354 w 1109784"/>
              <a:gd name="connsiteY16" fmla="*/ 516387 h 571094"/>
              <a:gd name="connsiteX17" fmla="*/ 320430 w 1109784"/>
              <a:gd name="connsiteY17" fmla="*/ 532017 h 571094"/>
              <a:gd name="connsiteX18" fmla="*/ 351692 w 1109784"/>
              <a:gd name="connsiteY18" fmla="*/ 539833 h 571094"/>
              <a:gd name="connsiteX19" fmla="*/ 382954 w 1109784"/>
              <a:gd name="connsiteY19" fmla="*/ 555463 h 571094"/>
              <a:gd name="connsiteX20" fmla="*/ 492369 w 1109784"/>
              <a:gd name="connsiteY20" fmla="*/ 563279 h 571094"/>
              <a:gd name="connsiteX21" fmla="*/ 570523 w 1109784"/>
              <a:gd name="connsiteY21" fmla="*/ 571094 h 571094"/>
              <a:gd name="connsiteX22" fmla="*/ 820615 w 1109784"/>
              <a:gd name="connsiteY22" fmla="*/ 555463 h 571094"/>
              <a:gd name="connsiteX23" fmla="*/ 867507 w 1109784"/>
              <a:gd name="connsiteY23" fmla="*/ 539833 h 571094"/>
              <a:gd name="connsiteX24" fmla="*/ 906584 w 1109784"/>
              <a:gd name="connsiteY24" fmla="*/ 532017 h 571094"/>
              <a:gd name="connsiteX25" fmla="*/ 992554 w 1109784"/>
              <a:gd name="connsiteY25" fmla="*/ 477310 h 571094"/>
              <a:gd name="connsiteX26" fmla="*/ 1047261 w 1109784"/>
              <a:gd name="connsiteY26" fmla="*/ 430417 h 571094"/>
              <a:gd name="connsiteX27" fmla="*/ 1070707 w 1109784"/>
              <a:gd name="connsiteY27" fmla="*/ 414787 h 571094"/>
              <a:gd name="connsiteX28" fmla="*/ 1086338 w 1109784"/>
              <a:gd name="connsiteY28" fmla="*/ 391340 h 571094"/>
              <a:gd name="connsiteX29" fmla="*/ 1094154 w 1109784"/>
              <a:gd name="connsiteY29" fmla="*/ 367894 h 571094"/>
              <a:gd name="connsiteX30" fmla="*/ 1109784 w 1109784"/>
              <a:gd name="connsiteY30" fmla="*/ 336633 h 571094"/>
              <a:gd name="connsiteX31" fmla="*/ 1101969 w 1109784"/>
              <a:gd name="connsiteY31" fmla="*/ 203771 h 571094"/>
              <a:gd name="connsiteX32" fmla="*/ 1078523 w 1109784"/>
              <a:gd name="connsiteY32" fmla="*/ 172510 h 571094"/>
              <a:gd name="connsiteX33" fmla="*/ 1023815 w 1109784"/>
              <a:gd name="connsiteY33" fmla="*/ 125617 h 571094"/>
              <a:gd name="connsiteX34" fmla="*/ 976923 w 1109784"/>
              <a:gd name="connsiteY34" fmla="*/ 102171 h 571094"/>
              <a:gd name="connsiteX35" fmla="*/ 937846 w 1109784"/>
              <a:gd name="connsiteY35" fmla="*/ 70910 h 571094"/>
              <a:gd name="connsiteX36" fmla="*/ 828430 w 1109784"/>
              <a:gd name="connsiteY36" fmla="*/ 24017 h 571094"/>
              <a:gd name="connsiteX37" fmla="*/ 773723 w 1109784"/>
              <a:gd name="connsiteY37" fmla="*/ 571 h 571094"/>
              <a:gd name="connsiteX38" fmla="*/ 750277 w 1109784"/>
              <a:gd name="connsiteY38" fmla="*/ 571 h 5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784" h="571094">
                <a:moveTo>
                  <a:pt x="781538" y="219402"/>
                </a:moveTo>
                <a:cubicBezTo>
                  <a:pt x="768512" y="216797"/>
                  <a:pt x="754899" y="216251"/>
                  <a:pt x="742461" y="211587"/>
                </a:cubicBezTo>
                <a:cubicBezTo>
                  <a:pt x="733666" y="208289"/>
                  <a:pt x="727226" y="200518"/>
                  <a:pt x="719015" y="195956"/>
                </a:cubicBezTo>
                <a:cubicBezTo>
                  <a:pt x="695102" y="182671"/>
                  <a:pt x="659828" y="165807"/>
                  <a:pt x="633046" y="156879"/>
                </a:cubicBezTo>
                <a:cubicBezTo>
                  <a:pt x="622856" y="153482"/>
                  <a:pt x="612112" y="152014"/>
                  <a:pt x="601784" y="149063"/>
                </a:cubicBezTo>
                <a:cubicBezTo>
                  <a:pt x="593863" y="146800"/>
                  <a:pt x="586504" y="142337"/>
                  <a:pt x="578338" y="141248"/>
                </a:cubicBezTo>
                <a:cubicBezTo>
                  <a:pt x="532954" y="135197"/>
                  <a:pt x="384897" y="127570"/>
                  <a:pt x="351692" y="125617"/>
                </a:cubicBezTo>
                <a:cubicBezTo>
                  <a:pt x="281354" y="128222"/>
                  <a:pt x="210775" y="127061"/>
                  <a:pt x="140677" y="133433"/>
                </a:cubicBezTo>
                <a:cubicBezTo>
                  <a:pt x="124268" y="134925"/>
                  <a:pt x="93784" y="149063"/>
                  <a:pt x="93784" y="149063"/>
                </a:cubicBezTo>
                <a:cubicBezTo>
                  <a:pt x="20841" y="203771"/>
                  <a:pt x="46892" y="175115"/>
                  <a:pt x="7815" y="227217"/>
                </a:cubicBezTo>
                <a:cubicBezTo>
                  <a:pt x="5210" y="235032"/>
                  <a:pt x="0" y="242425"/>
                  <a:pt x="0" y="250663"/>
                </a:cubicBezTo>
                <a:cubicBezTo>
                  <a:pt x="0" y="279438"/>
                  <a:pt x="1786" y="308497"/>
                  <a:pt x="7815" y="336633"/>
                </a:cubicBezTo>
                <a:cubicBezTo>
                  <a:pt x="9783" y="345817"/>
                  <a:pt x="17986" y="352436"/>
                  <a:pt x="23446" y="360079"/>
                </a:cubicBezTo>
                <a:cubicBezTo>
                  <a:pt x="31017" y="370678"/>
                  <a:pt x="37254" y="382578"/>
                  <a:pt x="46892" y="391340"/>
                </a:cubicBezTo>
                <a:cubicBezTo>
                  <a:pt x="105590" y="444702"/>
                  <a:pt x="91992" y="426816"/>
                  <a:pt x="140677" y="453863"/>
                </a:cubicBezTo>
                <a:cubicBezTo>
                  <a:pt x="163041" y="466288"/>
                  <a:pt x="186646" y="483567"/>
                  <a:pt x="211015" y="492940"/>
                </a:cubicBezTo>
                <a:cubicBezTo>
                  <a:pt x="234082" y="501812"/>
                  <a:pt x="258407" y="507208"/>
                  <a:pt x="281354" y="516387"/>
                </a:cubicBezTo>
                <a:cubicBezTo>
                  <a:pt x="294379" y="521597"/>
                  <a:pt x="307121" y="527581"/>
                  <a:pt x="320430" y="532017"/>
                </a:cubicBezTo>
                <a:cubicBezTo>
                  <a:pt x="330620" y="535414"/>
                  <a:pt x="341634" y="536062"/>
                  <a:pt x="351692" y="539833"/>
                </a:cubicBezTo>
                <a:cubicBezTo>
                  <a:pt x="362601" y="543924"/>
                  <a:pt x="371462" y="553548"/>
                  <a:pt x="382954" y="555463"/>
                </a:cubicBezTo>
                <a:cubicBezTo>
                  <a:pt x="419021" y="561474"/>
                  <a:pt x="455931" y="560242"/>
                  <a:pt x="492369" y="563279"/>
                </a:cubicBezTo>
                <a:cubicBezTo>
                  <a:pt x="518460" y="565453"/>
                  <a:pt x="544472" y="568489"/>
                  <a:pt x="570523" y="571094"/>
                </a:cubicBezTo>
                <a:cubicBezTo>
                  <a:pt x="653887" y="565884"/>
                  <a:pt x="737547" y="564207"/>
                  <a:pt x="820615" y="555463"/>
                </a:cubicBezTo>
                <a:cubicBezTo>
                  <a:pt x="837001" y="553738"/>
                  <a:pt x="851611" y="544168"/>
                  <a:pt x="867507" y="539833"/>
                </a:cubicBezTo>
                <a:cubicBezTo>
                  <a:pt x="880323" y="536338"/>
                  <a:pt x="893558" y="534622"/>
                  <a:pt x="906584" y="532017"/>
                </a:cubicBezTo>
                <a:cubicBezTo>
                  <a:pt x="946506" y="492095"/>
                  <a:pt x="920144" y="513514"/>
                  <a:pt x="992554" y="477310"/>
                </a:cubicBezTo>
                <a:cubicBezTo>
                  <a:pt x="1021818" y="462679"/>
                  <a:pt x="1023802" y="449966"/>
                  <a:pt x="1047261" y="430417"/>
                </a:cubicBezTo>
                <a:cubicBezTo>
                  <a:pt x="1054477" y="424404"/>
                  <a:pt x="1062892" y="419997"/>
                  <a:pt x="1070707" y="414787"/>
                </a:cubicBezTo>
                <a:cubicBezTo>
                  <a:pt x="1075917" y="406971"/>
                  <a:pt x="1082137" y="399741"/>
                  <a:pt x="1086338" y="391340"/>
                </a:cubicBezTo>
                <a:cubicBezTo>
                  <a:pt x="1090022" y="383972"/>
                  <a:pt x="1090909" y="375466"/>
                  <a:pt x="1094154" y="367894"/>
                </a:cubicBezTo>
                <a:cubicBezTo>
                  <a:pt x="1098743" y="357186"/>
                  <a:pt x="1104574" y="347053"/>
                  <a:pt x="1109784" y="336633"/>
                </a:cubicBezTo>
                <a:cubicBezTo>
                  <a:pt x="1107179" y="292346"/>
                  <a:pt x="1110270" y="247351"/>
                  <a:pt x="1101969" y="203771"/>
                </a:cubicBezTo>
                <a:cubicBezTo>
                  <a:pt x="1099532" y="190976"/>
                  <a:pt x="1087100" y="182313"/>
                  <a:pt x="1078523" y="172510"/>
                </a:cubicBezTo>
                <a:cubicBezTo>
                  <a:pt x="1060439" y="151843"/>
                  <a:pt x="1046890" y="138437"/>
                  <a:pt x="1023815" y="125617"/>
                </a:cubicBezTo>
                <a:cubicBezTo>
                  <a:pt x="1008539" y="117130"/>
                  <a:pt x="991667" y="111553"/>
                  <a:pt x="976923" y="102171"/>
                </a:cubicBezTo>
                <a:cubicBezTo>
                  <a:pt x="962850" y="93216"/>
                  <a:pt x="952150" y="79492"/>
                  <a:pt x="937846" y="70910"/>
                </a:cubicBezTo>
                <a:cubicBezTo>
                  <a:pt x="799439" y="-12134"/>
                  <a:pt x="906626" y="53340"/>
                  <a:pt x="828430" y="24017"/>
                </a:cubicBezTo>
                <a:cubicBezTo>
                  <a:pt x="805659" y="15478"/>
                  <a:pt x="797007" y="4452"/>
                  <a:pt x="773723" y="571"/>
                </a:cubicBezTo>
                <a:cubicBezTo>
                  <a:pt x="766014" y="-714"/>
                  <a:pt x="758092" y="571"/>
                  <a:pt x="750277" y="571"/>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004422" y="4326371"/>
            <a:ext cx="1352531" cy="408925"/>
          </a:xfrm>
          <a:custGeom>
            <a:avLst/>
            <a:gdLst>
              <a:gd name="connsiteX0" fmla="*/ 781538 w 1109784"/>
              <a:gd name="connsiteY0" fmla="*/ 219402 h 571094"/>
              <a:gd name="connsiteX1" fmla="*/ 742461 w 1109784"/>
              <a:gd name="connsiteY1" fmla="*/ 211587 h 571094"/>
              <a:gd name="connsiteX2" fmla="*/ 719015 w 1109784"/>
              <a:gd name="connsiteY2" fmla="*/ 195956 h 571094"/>
              <a:gd name="connsiteX3" fmla="*/ 633046 w 1109784"/>
              <a:gd name="connsiteY3" fmla="*/ 156879 h 571094"/>
              <a:gd name="connsiteX4" fmla="*/ 601784 w 1109784"/>
              <a:gd name="connsiteY4" fmla="*/ 149063 h 571094"/>
              <a:gd name="connsiteX5" fmla="*/ 578338 w 1109784"/>
              <a:gd name="connsiteY5" fmla="*/ 141248 h 571094"/>
              <a:gd name="connsiteX6" fmla="*/ 351692 w 1109784"/>
              <a:gd name="connsiteY6" fmla="*/ 125617 h 571094"/>
              <a:gd name="connsiteX7" fmla="*/ 140677 w 1109784"/>
              <a:gd name="connsiteY7" fmla="*/ 133433 h 571094"/>
              <a:gd name="connsiteX8" fmla="*/ 93784 w 1109784"/>
              <a:gd name="connsiteY8" fmla="*/ 149063 h 571094"/>
              <a:gd name="connsiteX9" fmla="*/ 7815 w 1109784"/>
              <a:gd name="connsiteY9" fmla="*/ 227217 h 571094"/>
              <a:gd name="connsiteX10" fmla="*/ 0 w 1109784"/>
              <a:gd name="connsiteY10" fmla="*/ 250663 h 571094"/>
              <a:gd name="connsiteX11" fmla="*/ 7815 w 1109784"/>
              <a:gd name="connsiteY11" fmla="*/ 336633 h 571094"/>
              <a:gd name="connsiteX12" fmla="*/ 23446 w 1109784"/>
              <a:gd name="connsiteY12" fmla="*/ 360079 h 571094"/>
              <a:gd name="connsiteX13" fmla="*/ 46892 w 1109784"/>
              <a:gd name="connsiteY13" fmla="*/ 391340 h 571094"/>
              <a:gd name="connsiteX14" fmla="*/ 140677 w 1109784"/>
              <a:gd name="connsiteY14" fmla="*/ 453863 h 571094"/>
              <a:gd name="connsiteX15" fmla="*/ 211015 w 1109784"/>
              <a:gd name="connsiteY15" fmla="*/ 492940 h 571094"/>
              <a:gd name="connsiteX16" fmla="*/ 281354 w 1109784"/>
              <a:gd name="connsiteY16" fmla="*/ 516387 h 571094"/>
              <a:gd name="connsiteX17" fmla="*/ 320430 w 1109784"/>
              <a:gd name="connsiteY17" fmla="*/ 532017 h 571094"/>
              <a:gd name="connsiteX18" fmla="*/ 351692 w 1109784"/>
              <a:gd name="connsiteY18" fmla="*/ 539833 h 571094"/>
              <a:gd name="connsiteX19" fmla="*/ 382954 w 1109784"/>
              <a:gd name="connsiteY19" fmla="*/ 555463 h 571094"/>
              <a:gd name="connsiteX20" fmla="*/ 492369 w 1109784"/>
              <a:gd name="connsiteY20" fmla="*/ 563279 h 571094"/>
              <a:gd name="connsiteX21" fmla="*/ 570523 w 1109784"/>
              <a:gd name="connsiteY21" fmla="*/ 571094 h 571094"/>
              <a:gd name="connsiteX22" fmla="*/ 820615 w 1109784"/>
              <a:gd name="connsiteY22" fmla="*/ 555463 h 571094"/>
              <a:gd name="connsiteX23" fmla="*/ 867507 w 1109784"/>
              <a:gd name="connsiteY23" fmla="*/ 539833 h 571094"/>
              <a:gd name="connsiteX24" fmla="*/ 906584 w 1109784"/>
              <a:gd name="connsiteY24" fmla="*/ 532017 h 571094"/>
              <a:gd name="connsiteX25" fmla="*/ 992554 w 1109784"/>
              <a:gd name="connsiteY25" fmla="*/ 477310 h 571094"/>
              <a:gd name="connsiteX26" fmla="*/ 1047261 w 1109784"/>
              <a:gd name="connsiteY26" fmla="*/ 430417 h 571094"/>
              <a:gd name="connsiteX27" fmla="*/ 1070707 w 1109784"/>
              <a:gd name="connsiteY27" fmla="*/ 414787 h 571094"/>
              <a:gd name="connsiteX28" fmla="*/ 1086338 w 1109784"/>
              <a:gd name="connsiteY28" fmla="*/ 391340 h 571094"/>
              <a:gd name="connsiteX29" fmla="*/ 1094154 w 1109784"/>
              <a:gd name="connsiteY29" fmla="*/ 367894 h 571094"/>
              <a:gd name="connsiteX30" fmla="*/ 1109784 w 1109784"/>
              <a:gd name="connsiteY30" fmla="*/ 336633 h 571094"/>
              <a:gd name="connsiteX31" fmla="*/ 1101969 w 1109784"/>
              <a:gd name="connsiteY31" fmla="*/ 203771 h 571094"/>
              <a:gd name="connsiteX32" fmla="*/ 1078523 w 1109784"/>
              <a:gd name="connsiteY32" fmla="*/ 172510 h 571094"/>
              <a:gd name="connsiteX33" fmla="*/ 1023815 w 1109784"/>
              <a:gd name="connsiteY33" fmla="*/ 125617 h 571094"/>
              <a:gd name="connsiteX34" fmla="*/ 976923 w 1109784"/>
              <a:gd name="connsiteY34" fmla="*/ 102171 h 571094"/>
              <a:gd name="connsiteX35" fmla="*/ 937846 w 1109784"/>
              <a:gd name="connsiteY35" fmla="*/ 70910 h 571094"/>
              <a:gd name="connsiteX36" fmla="*/ 828430 w 1109784"/>
              <a:gd name="connsiteY36" fmla="*/ 24017 h 571094"/>
              <a:gd name="connsiteX37" fmla="*/ 773723 w 1109784"/>
              <a:gd name="connsiteY37" fmla="*/ 571 h 571094"/>
              <a:gd name="connsiteX38" fmla="*/ 750277 w 1109784"/>
              <a:gd name="connsiteY38" fmla="*/ 571 h 5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784" h="571094">
                <a:moveTo>
                  <a:pt x="781538" y="219402"/>
                </a:moveTo>
                <a:cubicBezTo>
                  <a:pt x="768512" y="216797"/>
                  <a:pt x="754899" y="216251"/>
                  <a:pt x="742461" y="211587"/>
                </a:cubicBezTo>
                <a:cubicBezTo>
                  <a:pt x="733666" y="208289"/>
                  <a:pt x="727226" y="200518"/>
                  <a:pt x="719015" y="195956"/>
                </a:cubicBezTo>
                <a:cubicBezTo>
                  <a:pt x="695102" y="182671"/>
                  <a:pt x="659828" y="165807"/>
                  <a:pt x="633046" y="156879"/>
                </a:cubicBezTo>
                <a:cubicBezTo>
                  <a:pt x="622856" y="153482"/>
                  <a:pt x="612112" y="152014"/>
                  <a:pt x="601784" y="149063"/>
                </a:cubicBezTo>
                <a:cubicBezTo>
                  <a:pt x="593863" y="146800"/>
                  <a:pt x="586504" y="142337"/>
                  <a:pt x="578338" y="141248"/>
                </a:cubicBezTo>
                <a:cubicBezTo>
                  <a:pt x="532954" y="135197"/>
                  <a:pt x="384897" y="127570"/>
                  <a:pt x="351692" y="125617"/>
                </a:cubicBezTo>
                <a:cubicBezTo>
                  <a:pt x="281354" y="128222"/>
                  <a:pt x="210775" y="127061"/>
                  <a:pt x="140677" y="133433"/>
                </a:cubicBezTo>
                <a:cubicBezTo>
                  <a:pt x="124268" y="134925"/>
                  <a:pt x="93784" y="149063"/>
                  <a:pt x="93784" y="149063"/>
                </a:cubicBezTo>
                <a:cubicBezTo>
                  <a:pt x="20841" y="203771"/>
                  <a:pt x="46892" y="175115"/>
                  <a:pt x="7815" y="227217"/>
                </a:cubicBezTo>
                <a:cubicBezTo>
                  <a:pt x="5210" y="235032"/>
                  <a:pt x="0" y="242425"/>
                  <a:pt x="0" y="250663"/>
                </a:cubicBezTo>
                <a:cubicBezTo>
                  <a:pt x="0" y="279438"/>
                  <a:pt x="1786" y="308497"/>
                  <a:pt x="7815" y="336633"/>
                </a:cubicBezTo>
                <a:cubicBezTo>
                  <a:pt x="9783" y="345817"/>
                  <a:pt x="17986" y="352436"/>
                  <a:pt x="23446" y="360079"/>
                </a:cubicBezTo>
                <a:cubicBezTo>
                  <a:pt x="31017" y="370678"/>
                  <a:pt x="37254" y="382578"/>
                  <a:pt x="46892" y="391340"/>
                </a:cubicBezTo>
                <a:cubicBezTo>
                  <a:pt x="105590" y="444702"/>
                  <a:pt x="91992" y="426816"/>
                  <a:pt x="140677" y="453863"/>
                </a:cubicBezTo>
                <a:cubicBezTo>
                  <a:pt x="163041" y="466288"/>
                  <a:pt x="186646" y="483567"/>
                  <a:pt x="211015" y="492940"/>
                </a:cubicBezTo>
                <a:cubicBezTo>
                  <a:pt x="234082" y="501812"/>
                  <a:pt x="258407" y="507208"/>
                  <a:pt x="281354" y="516387"/>
                </a:cubicBezTo>
                <a:cubicBezTo>
                  <a:pt x="294379" y="521597"/>
                  <a:pt x="307121" y="527581"/>
                  <a:pt x="320430" y="532017"/>
                </a:cubicBezTo>
                <a:cubicBezTo>
                  <a:pt x="330620" y="535414"/>
                  <a:pt x="341634" y="536062"/>
                  <a:pt x="351692" y="539833"/>
                </a:cubicBezTo>
                <a:cubicBezTo>
                  <a:pt x="362601" y="543924"/>
                  <a:pt x="371462" y="553548"/>
                  <a:pt x="382954" y="555463"/>
                </a:cubicBezTo>
                <a:cubicBezTo>
                  <a:pt x="419021" y="561474"/>
                  <a:pt x="455931" y="560242"/>
                  <a:pt x="492369" y="563279"/>
                </a:cubicBezTo>
                <a:cubicBezTo>
                  <a:pt x="518460" y="565453"/>
                  <a:pt x="544472" y="568489"/>
                  <a:pt x="570523" y="571094"/>
                </a:cubicBezTo>
                <a:cubicBezTo>
                  <a:pt x="653887" y="565884"/>
                  <a:pt x="737547" y="564207"/>
                  <a:pt x="820615" y="555463"/>
                </a:cubicBezTo>
                <a:cubicBezTo>
                  <a:pt x="837001" y="553738"/>
                  <a:pt x="851611" y="544168"/>
                  <a:pt x="867507" y="539833"/>
                </a:cubicBezTo>
                <a:cubicBezTo>
                  <a:pt x="880323" y="536338"/>
                  <a:pt x="893558" y="534622"/>
                  <a:pt x="906584" y="532017"/>
                </a:cubicBezTo>
                <a:cubicBezTo>
                  <a:pt x="946506" y="492095"/>
                  <a:pt x="920144" y="513514"/>
                  <a:pt x="992554" y="477310"/>
                </a:cubicBezTo>
                <a:cubicBezTo>
                  <a:pt x="1021818" y="462679"/>
                  <a:pt x="1023802" y="449966"/>
                  <a:pt x="1047261" y="430417"/>
                </a:cubicBezTo>
                <a:cubicBezTo>
                  <a:pt x="1054477" y="424404"/>
                  <a:pt x="1062892" y="419997"/>
                  <a:pt x="1070707" y="414787"/>
                </a:cubicBezTo>
                <a:cubicBezTo>
                  <a:pt x="1075917" y="406971"/>
                  <a:pt x="1082137" y="399741"/>
                  <a:pt x="1086338" y="391340"/>
                </a:cubicBezTo>
                <a:cubicBezTo>
                  <a:pt x="1090022" y="383972"/>
                  <a:pt x="1090909" y="375466"/>
                  <a:pt x="1094154" y="367894"/>
                </a:cubicBezTo>
                <a:cubicBezTo>
                  <a:pt x="1098743" y="357186"/>
                  <a:pt x="1104574" y="347053"/>
                  <a:pt x="1109784" y="336633"/>
                </a:cubicBezTo>
                <a:cubicBezTo>
                  <a:pt x="1107179" y="292346"/>
                  <a:pt x="1110270" y="247351"/>
                  <a:pt x="1101969" y="203771"/>
                </a:cubicBezTo>
                <a:cubicBezTo>
                  <a:pt x="1099532" y="190976"/>
                  <a:pt x="1087100" y="182313"/>
                  <a:pt x="1078523" y="172510"/>
                </a:cubicBezTo>
                <a:cubicBezTo>
                  <a:pt x="1060439" y="151843"/>
                  <a:pt x="1046890" y="138437"/>
                  <a:pt x="1023815" y="125617"/>
                </a:cubicBezTo>
                <a:cubicBezTo>
                  <a:pt x="1008539" y="117130"/>
                  <a:pt x="991667" y="111553"/>
                  <a:pt x="976923" y="102171"/>
                </a:cubicBezTo>
                <a:cubicBezTo>
                  <a:pt x="962850" y="93216"/>
                  <a:pt x="952150" y="79492"/>
                  <a:pt x="937846" y="70910"/>
                </a:cubicBezTo>
                <a:cubicBezTo>
                  <a:pt x="799439" y="-12134"/>
                  <a:pt x="906626" y="53340"/>
                  <a:pt x="828430" y="24017"/>
                </a:cubicBezTo>
                <a:cubicBezTo>
                  <a:pt x="805659" y="15478"/>
                  <a:pt x="797007" y="4452"/>
                  <a:pt x="773723" y="571"/>
                </a:cubicBezTo>
                <a:cubicBezTo>
                  <a:pt x="766014" y="-714"/>
                  <a:pt x="758092" y="571"/>
                  <a:pt x="750277" y="571"/>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86323" y="4633789"/>
            <a:ext cx="1352531" cy="408925"/>
          </a:xfrm>
          <a:custGeom>
            <a:avLst/>
            <a:gdLst>
              <a:gd name="connsiteX0" fmla="*/ 781538 w 1109784"/>
              <a:gd name="connsiteY0" fmla="*/ 219402 h 571094"/>
              <a:gd name="connsiteX1" fmla="*/ 742461 w 1109784"/>
              <a:gd name="connsiteY1" fmla="*/ 211587 h 571094"/>
              <a:gd name="connsiteX2" fmla="*/ 719015 w 1109784"/>
              <a:gd name="connsiteY2" fmla="*/ 195956 h 571094"/>
              <a:gd name="connsiteX3" fmla="*/ 633046 w 1109784"/>
              <a:gd name="connsiteY3" fmla="*/ 156879 h 571094"/>
              <a:gd name="connsiteX4" fmla="*/ 601784 w 1109784"/>
              <a:gd name="connsiteY4" fmla="*/ 149063 h 571094"/>
              <a:gd name="connsiteX5" fmla="*/ 578338 w 1109784"/>
              <a:gd name="connsiteY5" fmla="*/ 141248 h 571094"/>
              <a:gd name="connsiteX6" fmla="*/ 351692 w 1109784"/>
              <a:gd name="connsiteY6" fmla="*/ 125617 h 571094"/>
              <a:gd name="connsiteX7" fmla="*/ 140677 w 1109784"/>
              <a:gd name="connsiteY7" fmla="*/ 133433 h 571094"/>
              <a:gd name="connsiteX8" fmla="*/ 93784 w 1109784"/>
              <a:gd name="connsiteY8" fmla="*/ 149063 h 571094"/>
              <a:gd name="connsiteX9" fmla="*/ 7815 w 1109784"/>
              <a:gd name="connsiteY9" fmla="*/ 227217 h 571094"/>
              <a:gd name="connsiteX10" fmla="*/ 0 w 1109784"/>
              <a:gd name="connsiteY10" fmla="*/ 250663 h 571094"/>
              <a:gd name="connsiteX11" fmla="*/ 7815 w 1109784"/>
              <a:gd name="connsiteY11" fmla="*/ 336633 h 571094"/>
              <a:gd name="connsiteX12" fmla="*/ 23446 w 1109784"/>
              <a:gd name="connsiteY12" fmla="*/ 360079 h 571094"/>
              <a:gd name="connsiteX13" fmla="*/ 46892 w 1109784"/>
              <a:gd name="connsiteY13" fmla="*/ 391340 h 571094"/>
              <a:gd name="connsiteX14" fmla="*/ 140677 w 1109784"/>
              <a:gd name="connsiteY14" fmla="*/ 453863 h 571094"/>
              <a:gd name="connsiteX15" fmla="*/ 211015 w 1109784"/>
              <a:gd name="connsiteY15" fmla="*/ 492940 h 571094"/>
              <a:gd name="connsiteX16" fmla="*/ 281354 w 1109784"/>
              <a:gd name="connsiteY16" fmla="*/ 516387 h 571094"/>
              <a:gd name="connsiteX17" fmla="*/ 320430 w 1109784"/>
              <a:gd name="connsiteY17" fmla="*/ 532017 h 571094"/>
              <a:gd name="connsiteX18" fmla="*/ 351692 w 1109784"/>
              <a:gd name="connsiteY18" fmla="*/ 539833 h 571094"/>
              <a:gd name="connsiteX19" fmla="*/ 382954 w 1109784"/>
              <a:gd name="connsiteY19" fmla="*/ 555463 h 571094"/>
              <a:gd name="connsiteX20" fmla="*/ 492369 w 1109784"/>
              <a:gd name="connsiteY20" fmla="*/ 563279 h 571094"/>
              <a:gd name="connsiteX21" fmla="*/ 570523 w 1109784"/>
              <a:gd name="connsiteY21" fmla="*/ 571094 h 571094"/>
              <a:gd name="connsiteX22" fmla="*/ 820615 w 1109784"/>
              <a:gd name="connsiteY22" fmla="*/ 555463 h 571094"/>
              <a:gd name="connsiteX23" fmla="*/ 867507 w 1109784"/>
              <a:gd name="connsiteY23" fmla="*/ 539833 h 571094"/>
              <a:gd name="connsiteX24" fmla="*/ 906584 w 1109784"/>
              <a:gd name="connsiteY24" fmla="*/ 532017 h 571094"/>
              <a:gd name="connsiteX25" fmla="*/ 992554 w 1109784"/>
              <a:gd name="connsiteY25" fmla="*/ 477310 h 571094"/>
              <a:gd name="connsiteX26" fmla="*/ 1047261 w 1109784"/>
              <a:gd name="connsiteY26" fmla="*/ 430417 h 571094"/>
              <a:gd name="connsiteX27" fmla="*/ 1070707 w 1109784"/>
              <a:gd name="connsiteY27" fmla="*/ 414787 h 571094"/>
              <a:gd name="connsiteX28" fmla="*/ 1086338 w 1109784"/>
              <a:gd name="connsiteY28" fmla="*/ 391340 h 571094"/>
              <a:gd name="connsiteX29" fmla="*/ 1094154 w 1109784"/>
              <a:gd name="connsiteY29" fmla="*/ 367894 h 571094"/>
              <a:gd name="connsiteX30" fmla="*/ 1109784 w 1109784"/>
              <a:gd name="connsiteY30" fmla="*/ 336633 h 571094"/>
              <a:gd name="connsiteX31" fmla="*/ 1101969 w 1109784"/>
              <a:gd name="connsiteY31" fmla="*/ 203771 h 571094"/>
              <a:gd name="connsiteX32" fmla="*/ 1078523 w 1109784"/>
              <a:gd name="connsiteY32" fmla="*/ 172510 h 571094"/>
              <a:gd name="connsiteX33" fmla="*/ 1023815 w 1109784"/>
              <a:gd name="connsiteY33" fmla="*/ 125617 h 571094"/>
              <a:gd name="connsiteX34" fmla="*/ 976923 w 1109784"/>
              <a:gd name="connsiteY34" fmla="*/ 102171 h 571094"/>
              <a:gd name="connsiteX35" fmla="*/ 937846 w 1109784"/>
              <a:gd name="connsiteY35" fmla="*/ 70910 h 571094"/>
              <a:gd name="connsiteX36" fmla="*/ 828430 w 1109784"/>
              <a:gd name="connsiteY36" fmla="*/ 24017 h 571094"/>
              <a:gd name="connsiteX37" fmla="*/ 773723 w 1109784"/>
              <a:gd name="connsiteY37" fmla="*/ 571 h 571094"/>
              <a:gd name="connsiteX38" fmla="*/ 750277 w 1109784"/>
              <a:gd name="connsiteY38" fmla="*/ 571 h 5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9784" h="571094">
                <a:moveTo>
                  <a:pt x="781538" y="219402"/>
                </a:moveTo>
                <a:cubicBezTo>
                  <a:pt x="768512" y="216797"/>
                  <a:pt x="754899" y="216251"/>
                  <a:pt x="742461" y="211587"/>
                </a:cubicBezTo>
                <a:cubicBezTo>
                  <a:pt x="733666" y="208289"/>
                  <a:pt x="727226" y="200518"/>
                  <a:pt x="719015" y="195956"/>
                </a:cubicBezTo>
                <a:cubicBezTo>
                  <a:pt x="695102" y="182671"/>
                  <a:pt x="659828" y="165807"/>
                  <a:pt x="633046" y="156879"/>
                </a:cubicBezTo>
                <a:cubicBezTo>
                  <a:pt x="622856" y="153482"/>
                  <a:pt x="612112" y="152014"/>
                  <a:pt x="601784" y="149063"/>
                </a:cubicBezTo>
                <a:cubicBezTo>
                  <a:pt x="593863" y="146800"/>
                  <a:pt x="586504" y="142337"/>
                  <a:pt x="578338" y="141248"/>
                </a:cubicBezTo>
                <a:cubicBezTo>
                  <a:pt x="532954" y="135197"/>
                  <a:pt x="384897" y="127570"/>
                  <a:pt x="351692" y="125617"/>
                </a:cubicBezTo>
                <a:cubicBezTo>
                  <a:pt x="281354" y="128222"/>
                  <a:pt x="210775" y="127061"/>
                  <a:pt x="140677" y="133433"/>
                </a:cubicBezTo>
                <a:cubicBezTo>
                  <a:pt x="124268" y="134925"/>
                  <a:pt x="93784" y="149063"/>
                  <a:pt x="93784" y="149063"/>
                </a:cubicBezTo>
                <a:cubicBezTo>
                  <a:pt x="20841" y="203771"/>
                  <a:pt x="46892" y="175115"/>
                  <a:pt x="7815" y="227217"/>
                </a:cubicBezTo>
                <a:cubicBezTo>
                  <a:pt x="5210" y="235032"/>
                  <a:pt x="0" y="242425"/>
                  <a:pt x="0" y="250663"/>
                </a:cubicBezTo>
                <a:cubicBezTo>
                  <a:pt x="0" y="279438"/>
                  <a:pt x="1786" y="308497"/>
                  <a:pt x="7815" y="336633"/>
                </a:cubicBezTo>
                <a:cubicBezTo>
                  <a:pt x="9783" y="345817"/>
                  <a:pt x="17986" y="352436"/>
                  <a:pt x="23446" y="360079"/>
                </a:cubicBezTo>
                <a:cubicBezTo>
                  <a:pt x="31017" y="370678"/>
                  <a:pt x="37254" y="382578"/>
                  <a:pt x="46892" y="391340"/>
                </a:cubicBezTo>
                <a:cubicBezTo>
                  <a:pt x="105590" y="444702"/>
                  <a:pt x="91992" y="426816"/>
                  <a:pt x="140677" y="453863"/>
                </a:cubicBezTo>
                <a:cubicBezTo>
                  <a:pt x="163041" y="466288"/>
                  <a:pt x="186646" y="483567"/>
                  <a:pt x="211015" y="492940"/>
                </a:cubicBezTo>
                <a:cubicBezTo>
                  <a:pt x="234082" y="501812"/>
                  <a:pt x="258407" y="507208"/>
                  <a:pt x="281354" y="516387"/>
                </a:cubicBezTo>
                <a:cubicBezTo>
                  <a:pt x="294379" y="521597"/>
                  <a:pt x="307121" y="527581"/>
                  <a:pt x="320430" y="532017"/>
                </a:cubicBezTo>
                <a:cubicBezTo>
                  <a:pt x="330620" y="535414"/>
                  <a:pt x="341634" y="536062"/>
                  <a:pt x="351692" y="539833"/>
                </a:cubicBezTo>
                <a:cubicBezTo>
                  <a:pt x="362601" y="543924"/>
                  <a:pt x="371462" y="553548"/>
                  <a:pt x="382954" y="555463"/>
                </a:cubicBezTo>
                <a:cubicBezTo>
                  <a:pt x="419021" y="561474"/>
                  <a:pt x="455931" y="560242"/>
                  <a:pt x="492369" y="563279"/>
                </a:cubicBezTo>
                <a:cubicBezTo>
                  <a:pt x="518460" y="565453"/>
                  <a:pt x="544472" y="568489"/>
                  <a:pt x="570523" y="571094"/>
                </a:cubicBezTo>
                <a:cubicBezTo>
                  <a:pt x="653887" y="565884"/>
                  <a:pt x="737547" y="564207"/>
                  <a:pt x="820615" y="555463"/>
                </a:cubicBezTo>
                <a:cubicBezTo>
                  <a:pt x="837001" y="553738"/>
                  <a:pt x="851611" y="544168"/>
                  <a:pt x="867507" y="539833"/>
                </a:cubicBezTo>
                <a:cubicBezTo>
                  <a:pt x="880323" y="536338"/>
                  <a:pt x="893558" y="534622"/>
                  <a:pt x="906584" y="532017"/>
                </a:cubicBezTo>
                <a:cubicBezTo>
                  <a:pt x="946506" y="492095"/>
                  <a:pt x="920144" y="513514"/>
                  <a:pt x="992554" y="477310"/>
                </a:cubicBezTo>
                <a:cubicBezTo>
                  <a:pt x="1021818" y="462679"/>
                  <a:pt x="1023802" y="449966"/>
                  <a:pt x="1047261" y="430417"/>
                </a:cubicBezTo>
                <a:cubicBezTo>
                  <a:pt x="1054477" y="424404"/>
                  <a:pt x="1062892" y="419997"/>
                  <a:pt x="1070707" y="414787"/>
                </a:cubicBezTo>
                <a:cubicBezTo>
                  <a:pt x="1075917" y="406971"/>
                  <a:pt x="1082137" y="399741"/>
                  <a:pt x="1086338" y="391340"/>
                </a:cubicBezTo>
                <a:cubicBezTo>
                  <a:pt x="1090022" y="383972"/>
                  <a:pt x="1090909" y="375466"/>
                  <a:pt x="1094154" y="367894"/>
                </a:cubicBezTo>
                <a:cubicBezTo>
                  <a:pt x="1098743" y="357186"/>
                  <a:pt x="1104574" y="347053"/>
                  <a:pt x="1109784" y="336633"/>
                </a:cubicBezTo>
                <a:cubicBezTo>
                  <a:pt x="1107179" y="292346"/>
                  <a:pt x="1110270" y="247351"/>
                  <a:pt x="1101969" y="203771"/>
                </a:cubicBezTo>
                <a:cubicBezTo>
                  <a:pt x="1099532" y="190976"/>
                  <a:pt x="1087100" y="182313"/>
                  <a:pt x="1078523" y="172510"/>
                </a:cubicBezTo>
                <a:cubicBezTo>
                  <a:pt x="1060439" y="151843"/>
                  <a:pt x="1046890" y="138437"/>
                  <a:pt x="1023815" y="125617"/>
                </a:cubicBezTo>
                <a:cubicBezTo>
                  <a:pt x="1008539" y="117130"/>
                  <a:pt x="991667" y="111553"/>
                  <a:pt x="976923" y="102171"/>
                </a:cubicBezTo>
                <a:cubicBezTo>
                  <a:pt x="962850" y="93216"/>
                  <a:pt x="952150" y="79492"/>
                  <a:pt x="937846" y="70910"/>
                </a:cubicBezTo>
                <a:cubicBezTo>
                  <a:pt x="799439" y="-12134"/>
                  <a:pt x="906626" y="53340"/>
                  <a:pt x="828430" y="24017"/>
                </a:cubicBezTo>
                <a:cubicBezTo>
                  <a:pt x="805659" y="15478"/>
                  <a:pt x="797007" y="4452"/>
                  <a:pt x="773723" y="571"/>
                </a:cubicBezTo>
                <a:cubicBezTo>
                  <a:pt x="766014" y="-714"/>
                  <a:pt x="758092" y="571"/>
                  <a:pt x="750277" y="571"/>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196</a:t>
            </a:fld>
            <a:endParaRPr lang="en-US" altLang="zh-TW" dirty="0">
              <a:solidFill>
                <a:prstClr val="black"/>
              </a:solidFill>
            </a:endParaRPr>
          </a:p>
        </p:txBody>
      </p:sp>
      <p:sp useBgFill="1">
        <p:nvSpPr>
          <p:cNvPr id="11" name="Rectangle 10"/>
          <p:cNvSpPr/>
          <p:nvPr/>
        </p:nvSpPr>
        <p:spPr bwMode="auto">
          <a:xfrm>
            <a:off x="1391180" y="960488"/>
            <a:ext cx="8920065" cy="5493812"/>
          </a:xfrm>
          <a:prstGeom prst="rect">
            <a:avLst/>
          </a:prstGeom>
          <a:ln w="25400" cap="flat" cmpd="sng" algn="ctr">
            <a:noFill/>
            <a:prstDash val="solid"/>
            <a:round/>
            <a:headEnd type="oval" w="sm" len="sm"/>
            <a:tailEnd type="oval" w="sm" len="sm"/>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en-US" sz="2400" dirty="0">
              <a:effectLst>
                <a:outerShdw blurRad="38100" dist="38100" dir="2700000" algn="tl">
                  <a:srgbClr val="000000">
                    <a:alpha val="43137"/>
                  </a:srgbClr>
                </a:outerShdw>
              </a:effectLst>
              <a:latin typeface="Segoe" pitchFamily="34" charset="0"/>
            </a:endParaRPr>
          </a:p>
          <a:p>
            <a:pPr algn="ctr" eaLnBrk="0" fontAlgn="base" hangingPunct="0">
              <a:spcBef>
                <a:spcPct val="50000"/>
              </a:spcBef>
              <a:spcAft>
                <a:spcPct val="0"/>
              </a:spcAft>
            </a:pPr>
            <a:endParaRPr lang="en-US" dirty="0"/>
          </a:p>
          <a:p>
            <a:pPr algn="ctr" eaLnBrk="0" fontAlgn="base" hangingPunct="0">
              <a:spcBef>
                <a:spcPct val="50000"/>
              </a:spcBef>
              <a:spcAft>
                <a:spcPct val="0"/>
              </a:spcAft>
            </a:pPr>
            <a:endParaRPr lang="en-US" dirty="0"/>
          </a:p>
          <a:p>
            <a:pPr algn="ctr" eaLnBrk="0" fontAlgn="base" hangingPunct="0">
              <a:spcBef>
                <a:spcPct val="50000"/>
              </a:spcBef>
              <a:spcAft>
                <a:spcPct val="0"/>
              </a:spcAft>
            </a:pPr>
            <a:r>
              <a:rPr lang="en-US" sz="3200" b="1" dirty="0">
                <a:latin typeface="+mj-lt"/>
              </a:rPr>
              <a:t>Death Eater</a:t>
            </a:r>
          </a:p>
          <a:p>
            <a:pPr algn="ctr" eaLnBrk="0" fontAlgn="base" hangingPunct="0">
              <a:spcBef>
                <a:spcPct val="50000"/>
              </a:spcBef>
              <a:spcAft>
                <a:spcPct val="0"/>
              </a:spcAft>
            </a:pPr>
            <a:r>
              <a:rPr lang="en-US" sz="3200" b="1" dirty="0">
                <a:latin typeface="+mj-lt"/>
              </a:rPr>
              <a:t>MOM</a:t>
            </a:r>
          </a:p>
          <a:p>
            <a:pPr algn="ctr" eaLnBrk="0" fontAlgn="base" hangingPunct="0">
              <a:spcBef>
                <a:spcPct val="50000"/>
              </a:spcBef>
              <a:spcAft>
                <a:spcPct val="0"/>
              </a:spcAft>
            </a:pPr>
            <a:r>
              <a:rPr lang="en-US" sz="3200" b="1" dirty="0">
                <a:latin typeface="+mj-lt"/>
              </a:rPr>
              <a:t>Horcrux</a:t>
            </a:r>
          </a:p>
          <a:p>
            <a:pPr algn="ctr" eaLnBrk="0" fontAlgn="base" hangingPunct="0">
              <a:spcBef>
                <a:spcPct val="50000"/>
              </a:spcBef>
              <a:spcAft>
                <a:spcPct val="0"/>
              </a:spcAft>
            </a:pPr>
            <a:endParaRPr lang="en-US" dirty="0"/>
          </a:p>
          <a:p>
            <a:pPr algn="ctr" eaLnBrk="0" fontAlgn="base" hangingPunct="0">
              <a:spcBef>
                <a:spcPct val="50000"/>
              </a:spcBef>
              <a:spcAft>
                <a:spcPct val="0"/>
              </a:spcAft>
            </a:pPr>
            <a:endParaRPr lang="en-US" sz="2400" dirty="0">
              <a:effectLst>
                <a:outerShdw blurRad="38100" dist="38100" dir="2700000" algn="tl">
                  <a:srgbClr val="000000">
                    <a:alpha val="43137"/>
                  </a:srgbClr>
                </a:outerShdw>
              </a:effectLst>
              <a:latin typeface="Segoe" pitchFamily="34" charset="0"/>
            </a:endParaRPr>
          </a:p>
          <a:p>
            <a:pPr algn="ctr" eaLnBrk="0" fontAlgn="base" hangingPunct="0">
              <a:spcBef>
                <a:spcPct val="50000"/>
              </a:spcBef>
              <a:spcAft>
                <a:spcPct val="0"/>
              </a:spcAft>
            </a:pPr>
            <a:endParaRPr lang="en-US" sz="2400" dirty="0">
              <a:effectLst>
                <a:outerShdw blurRad="38100" dist="38100" dir="2700000" algn="tl">
                  <a:srgbClr val="000000">
                    <a:alpha val="43137"/>
                  </a:srgbClr>
                </a:outerShdw>
              </a:effectLst>
              <a:latin typeface="Segoe" pitchFamily="34" charset="0"/>
            </a:endParaRPr>
          </a:p>
          <a:p>
            <a:pPr algn="ctr" eaLnBrk="0" fontAlgn="base" hangingPunct="0">
              <a:spcBef>
                <a:spcPct val="50000"/>
              </a:spcBef>
              <a:spcAft>
                <a:spcPct val="0"/>
              </a:spcAft>
            </a:pPr>
            <a:endParaRPr lang="en-US" sz="2400" dirty="0">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442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9443" y="1305758"/>
            <a:ext cx="586481" cy="369332"/>
          </a:xfrm>
          <a:prstGeom prst="rect">
            <a:avLst/>
          </a:prstGeom>
        </p:spPr>
        <p:txBody>
          <a:bodyPr wrap="none">
            <a:spAutoFit/>
          </a:bodyPr>
          <a:lstStyle/>
          <a:p>
            <a:r>
              <a:rPr lang="en-US" dirty="0">
                <a:solidFill>
                  <a:srgbClr val="FFC000"/>
                </a:solidFill>
              </a:rPr>
              <a:t>e.g.: </a:t>
            </a:r>
            <a:endParaRPr lang="en-US" dirty="0"/>
          </a:p>
        </p:txBody>
      </p:sp>
      <p:sp useBgFill="1">
        <p:nvSpPr>
          <p:cNvPr id="9" name="Rectangle 8"/>
          <p:cNvSpPr/>
          <p:nvPr/>
        </p:nvSpPr>
        <p:spPr bwMode="auto">
          <a:xfrm>
            <a:off x="2736462" y="1831380"/>
            <a:ext cx="2414877" cy="369332"/>
          </a:xfrm>
          <a:prstGeom prst="rect">
            <a:avLst/>
          </a:prstGeom>
          <a:ln w="25400" cap="flat" cmpd="sng" algn="ctr">
            <a:noFill/>
            <a:prstDash val="solid"/>
            <a:round/>
            <a:headEnd type="oval" w="sm" len="sm"/>
            <a:tailEnd type="oval" w="sm" len="sm"/>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i="1" dirty="0"/>
              <a:t>Earth, year 2016:</a:t>
            </a:r>
            <a:endParaRPr lang="en-US" sz="3200" dirty="0">
              <a:effectLst>
                <a:outerShdw blurRad="38100" dist="38100" dir="2700000" algn="tl">
                  <a:srgbClr val="000000">
                    <a:alpha val="43137"/>
                  </a:srgbClr>
                </a:outerShdw>
              </a:effectLst>
              <a:latin typeface="Segoe" pitchFamily="34" charset="0"/>
            </a:endParaRPr>
          </a:p>
        </p:txBody>
      </p:sp>
      <p:sp>
        <p:nvSpPr>
          <p:cNvPr id="3" name="Flowchart: Process 2"/>
          <p:cNvSpPr/>
          <p:nvPr/>
        </p:nvSpPr>
        <p:spPr bwMode="auto">
          <a:xfrm>
            <a:off x="3028794" y="2402631"/>
            <a:ext cx="1707535" cy="369332"/>
          </a:xfrm>
          <a:prstGeom prst="flowChartProces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eaLnBrk="0" fontAlgn="base" hangingPunct="0">
              <a:spcBef>
                <a:spcPct val="50000"/>
              </a:spcBef>
              <a:spcAft>
                <a:spcPct val="0"/>
              </a:spcAft>
            </a:pPr>
            <a:r>
              <a:rPr lang="en-US" sz="2400" dirty="0">
                <a:effectLst>
                  <a:outerShdw blurRad="38100" dist="38100" dir="2700000" algn="tl">
                    <a:srgbClr val="000000">
                      <a:alpha val="43137"/>
                    </a:srgbClr>
                  </a:outerShdw>
                </a:effectLst>
                <a:latin typeface="Segoe" pitchFamily="34" charset="0"/>
              </a:rPr>
              <a:t>London</a:t>
            </a:r>
          </a:p>
        </p:txBody>
      </p:sp>
      <p:sp useBgFill="1">
        <p:nvSpPr>
          <p:cNvPr id="10" name="Rectangle 9"/>
          <p:cNvSpPr/>
          <p:nvPr/>
        </p:nvSpPr>
        <p:spPr bwMode="auto">
          <a:xfrm>
            <a:off x="6811618" y="1831380"/>
            <a:ext cx="2703444" cy="369332"/>
          </a:xfrm>
          <a:prstGeom prst="rect">
            <a:avLst/>
          </a:prstGeom>
          <a:ln w="25400" cap="flat" cmpd="sng" algn="ctr">
            <a:noFill/>
            <a:prstDash val="solid"/>
            <a:round/>
            <a:headEnd type="oval" w="sm" len="sm"/>
            <a:tailEnd type="oval" w="sm" len="sm"/>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i="1" dirty="0"/>
              <a:t>Harry Potter world:</a:t>
            </a:r>
            <a:endParaRPr lang="en-US" sz="3200" dirty="0">
              <a:effectLst>
                <a:outerShdw blurRad="38100" dist="38100" dir="2700000" algn="tl">
                  <a:srgbClr val="000000">
                    <a:alpha val="43137"/>
                  </a:srgbClr>
                </a:outerShdw>
              </a:effectLst>
              <a:latin typeface="Segoe" pitchFamily="34" charset="0"/>
            </a:endParaRPr>
          </a:p>
        </p:txBody>
      </p:sp>
      <p:sp>
        <p:nvSpPr>
          <p:cNvPr id="11" name="Flowchart: Process 10"/>
          <p:cNvSpPr/>
          <p:nvPr/>
        </p:nvSpPr>
        <p:spPr bwMode="auto">
          <a:xfrm>
            <a:off x="7148894" y="2402631"/>
            <a:ext cx="1707535" cy="369332"/>
          </a:xfrm>
          <a:prstGeom prst="flowChartProces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eaLnBrk="0" fontAlgn="base" hangingPunct="0">
              <a:spcBef>
                <a:spcPct val="50000"/>
              </a:spcBef>
              <a:spcAft>
                <a:spcPct val="0"/>
              </a:spcAft>
            </a:pPr>
            <a:r>
              <a:rPr lang="en-US" sz="2400" dirty="0">
                <a:effectLst>
                  <a:outerShdw blurRad="38100" dist="38100" dir="2700000" algn="tl">
                    <a:srgbClr val="000000">
                      <a:alpha val="43137"/>
                    </a:srgbClr>
                  </a:outerShdw>
                </a:effectLst>
                <a:latin typeface="Segoe" pitchFamily="34" charset="0"/>
              </a:rPr>
              <a:t>London</a:t>
            </a:r>
          </a:p>
        </p:txBody>
      </p:sp>
      <p:sp>
        <p:nvSpPr>
          <p:cNvPr id="4" name="Down Arrow 3"/>
          <p:cNvSpPr/>
          <p:nvPr/>
        </p:nvSpPr>
        <p:spPr bwMode="auto">
          <a:xfrm>
            <a:off x="3695706" y="3005595"/>
            <a:ext cx="373711" cy="462201"/>
          </a:xfrm>
          <a:prstGeom prst="downArrow">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12" name="Down Arrow 11"/>
          <p:cNvSpPr/>
          <p:nvPr/>
        </p:nvSpPr>
        <p:spPr bwMode="auto">
          <a:xfrm>
            <a:off x="7815807" y="3005595"/>
            <a:ext cx="373711" cy="462201"/>
          </a:xfrm>
          <a:prstGeom prst="downArrow">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14" name="Rectangle 13"/>
          <p:cNvSpPr/>
          <p:nvPr/>
        </p:nvSpPr>
        <p:spPr bwMode="auto">
          <a:xfrm>
            <a:off x="2613783" y="3662226"/>
            <a:ext cx="2537555" cy="276999"/>
          </a:xfrm>
          <a:prstGeom prst="rect">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dirty="0"/>
              <a:t>British Parliament</a:t>
            </a:r>
          </a:p>
        </p:txBody>
      </p:sp>
      <p:sp>
        <p:nvSpPr>
          <p:cNvPr id="15" name="Rectangle 14"/>
          <p:cNvSpPr/>
          <p:nvPr/>
        </p:nvSpPr>
        <p:spPr bwMode="auto">
          <a:xfrm>
            <a:off x="6274142" y="3662226"/>
            <a:ext cx="3457039" cy="276999"/>
          </a:xfrm>
          <a:prstGeom prst="rect">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dirty="0"/>
              <a:t>British Ministry of Magic</a:t>
            </a:r>
          </a:p>
        </p:txBody>
      </p:sp>
      <p:sp>
        <p:nvSpPr>
          <p:cNvPr id="16" name="Flowchart: Process 15"/>
          <p:cNvSpPr/>
          <p:nvPr/>
        </p:nvSpPr>
        <p:spPr bwMode="auto">
          <a:xfrm>
            <a:off x="2999967" y="4845921"/>
            <a:ext cx="1765189" cy="276999"/>
          </a:xfrm>
          <a:prstGeom prst="flowChartProces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dirty="0"/>
              <a:t>Baker Street</a:t>
            </a:r>
            <a:endParaRPr lang="en-US" sz="2400" dirty="0">
              <a:effectLst>
                <a:outerShdw blurRad="38100" dist="38100" dir="2700000" algn="tl">
                  <a:srgbClr val="000000">
                    <a:alpha val="43137"/>
                  </a:srgbClr>
                </a:outerShdw>
              </a:effectLst>
              <a:latin typeface="Segoe" pitchFamily="34" charset="0"/>
            </a:endParaRPr>
          </a:p>
        </p:txBody>
      </p:sp>
      <p:sp>
        <p:nvSpPr>
          <p:cNvPr id="17" name="Up Arrow 16"/>
          <p:cNvSpPr/>
          <p:nvPr/>
        </p:nvSpPr>
        <p:spPr bwMode="auto">
          <a:xfrm>
            <a:off x="3703656" y="4223932"/>
            <a:ext cx="357809" cy="458629"/>
          </a:xfrm>
          <a:prstGeom prst="upArrow">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18" name="Flowchart: Process 17"/>
          <p:cNvSpPr/>
          <p:nvPr/>
        </p:nvSpPr>
        <p:spPr bwMode="auto">
          <a:xfrm>
            <a:off x="7120065" y="4845921"/>
            <a:ext cx="1765189" cy="276999"/>
          </a:xfrm>
          <a:prstGeom prst="flowChartProces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dirty="0"/>
              <a:t>Baker Street</a:t>
            </a:r>
            <a:endParaRPr lang="en-US" sz="2400" dirty="0">
              <a:effectLst>
                <a:outerShdw blurRad="38100" dist="38100" dir="2700000" algn="tl">
                  <a:srgbClr val="000000">
                    <a:alpha val="43137"/>
                  </a:srgbClr>
                </a:outerShdw>
              </a:effectLst>
              <a:latin typeface="Segoe" pitchFamily="34" charset="0"/>
            </a:endParaRPr>
          </a:p>
        </p:txBody>
      </p:sp>
      <p:sp>
        <p:nvSpPr>
          <p:cNvPr id="19" name="Up Arrow 18"/>
          <p:cNvSpPr/>
          <p:nvPr/>
        </p:nvSpPr>
        <p:spPr bwMode="auto">
          <a:xfrm>
            <a:off x="7823757" y="4223932"/>
            <a:ext cx="357809" cy="458629"/>
          </a:xfrm>
          <a:prstGeom prst="upArrow">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20" name="Curved Right Arrow 19"/>
          <p:cNvSpPr/>
          <p:nvPr/>
        </p:nvSpPr>
        <p:spPr bwMode="auto">
          <a:xfrm>
            <a:off x="1745151" y="2530683"/>
            <a:ext cx="653856" cy="369332"/>
          </a:xfrm>
          <a:prstGeom prst="curvedRightArrow">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cxnSp>
        <p:nvCxnSpPr>
          <p:cNvPr id="22" name="Straight Connector 21"/>
          <p:cNvCxnSpPr/>
          <p:nvPr/>
        </p:nvCxnSpPr>
        <p:spPr bwMode="auto">
          <a:xfrm>
            <a:off x="2919760" y="314217"/>
            <a:ext cx="1390261" cy="662039"/>
          </a:xfrm>
          <a:prstGeom prst="line">
            <a:avLst/>
          </a:prstGeom>
          <a:solidFill>
            <a:schemeClr val="accent1"/>
          </a:solidFill>
          <a:ln w="38100" cap="flat" cmpd="sng" algn="ctr">
            <a:solidFill>
              <a:schemeClr val="tx1"/>
            </a:solidFill>
            <a:prstDash val="solid"/>
            <a:round/>
            <a:headEnd type="oval" w="sm" len="sm"/>
            <a:tailEnd type="oval" w="sm" len="sm"/>
          </a:ln>
          <a:effectLst/>
        </p:spPr>
      </p:cxnSp>
      <p:cxnSp>
        <p:nvCxnSpPr>
          <p:cNvPr id="23" name="Straight Connector 22"/>
          <p:cNvCxnSpPr/>
          <p:nvPr/>
        </p:nvCxnSpPr>
        <p:spPr bwMode="auto">
          <a:xfrm flipV="1">
            <a:off x="2919759" y="314216"/>
            <a:ext cx="1390261" cy="662039"/>
          </a:xfrm>
          <a:prstGeom prst="line">
            <a:avLst/>
          </a:prstGeom>
          <a:solidFill>
            <a:schemeClr val="accent1"/>
          </a:solidFill>
          <a:ln w="38100" cap="flat" cmpd="sng" algn="ctr">
            <a:solidFill>
              <a:schemeClr val="tx1"/>
            </a:solidFill>
            <a:prstDash val="solid"/>
            <a:round/>
            <a:headEnd type="oval" w="sm" len="sm"/>
            <a:tailEnd type="oval" w="sm" len="sm"/>
          </a:ln>
          <a:effectLst/>
        </p:spPr>
      </p:cxnSp>
      <p:sp>
        <p:nvSpPr>
          <p:cNvPr id="24" name="Rectangle 23"/>
          <p:cNvSpPr/>
          <p:nvPr/>
        </p:nvSpPr>
        <p:spPr>
          <a:xfrm>
            <a:off x="3291522" y="892278"/>
            <a:ext cx="824665" cy="584776"/>
          </a:xfrm>
          <a:prstGeom prst="rect">
            <a:avLst/>
          </a:prstGeom>
        </p:spPr>
        <p:txBody>
          <a:bodyPr wrap="none">
            <a:spAutoFit/>
          </a:bodyPr>
          <a:lstStyle/>
          <a:p>
            <a:r>
              <a:rPr lang="en-US" sz="3200" b="1" dirty="0"/>
              <a:t>Can</a:t>
            </a:r>
          </a:p>
        </p:txBody>
      </p:sp>
      <p:sp>
        <p:nvSpPr>
          <p:cNvPr id="26" name="Title 2">
            <a:extLst>
              <a:ext uri="{FF2B5EF4-FFF2-40B4-BE49-F238E27FC236}">
                <a16:creationId xmlns:a16="http://schemas.microsoft.com/office/drawing/2014/main" id="{769394C2-59F2-4C7D-9CCB-623E32D907A5}"/>
              </a:ext>
            </a:extLst>
          </p:cNvPr>
          <p:cNvSpPr>
            <a:spLocks noGrp="1"/>
          </p:cNvSpPr>
          <p:nvPr>
            <p:ph type="title"/>
          </p:nvPr>
        </p:nvSpPr>
        <p:spPr>
          <a:xfrm>
            <a:off x="800101" y="230242"/>
            <a:ext cx="10577944" cy="662039"/>
          </a:xfrm>
        </p:spPr>
        <p:txBody>
          <a:bodyPr/>
          <a:lstStyle/>
          <a:p>
            <a:r>
              <a:rPr lang="en-US" dirty="0"/>
              <a:t>How Deep Should One Single Knowledge Repository Go</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197</a:t>
            </a:fld>
            <a:endParaRPr lang="en-US" altLang="zh-TW" dirty="0">
              <a:solidFill>
                <a:prstClr val="black"/>
              </a:solidFill>
            </a:endParaRPr>
          </a:p>
        </p:txBody>
      </p:sp>
    </p:spTree>
    <p:extLst>
      <p:ext uri="{BB962C8B-B14F-4D97-AF65-F5344CB8AC3E}">
        <p14:creationId xmlns:p14="http://schemas.microsoft.com/office/powerpoint/2010/main" val="37245181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477052"/>
            <a:ext cx="10972800" cy="4649112"/>
          </a:xfrm>
        </p:spPr>
        <p:txBody>
          <a:bodyPr/>
          <a:lstStyle/>
          <a:p>
            <a:r>
              <a:rPr lang="en-US" dirty="0"/>
              <a:t>Legal Issues</a:t>
            </a:r>
          </a:p>
          <a:p>
            <a:pPr lvl="1"/>
            <a:r>
              <a:rPr lang="en-US" dirty="0"/>
              <a:t>IP: how do we merge a company’s knowledge into a universal KB and insure no other company takes advantage of it?</a:t>
            </a:r>
          </a:p>
          <a:p>
            <a:pPr lvl="1"/>
            <a:r>
              <a:rPr lang="en-US" dirty="0"/>
              <a:t>Privacy: are we willing to make it easy for everybody to retrieve our personal data (even if some is already public)?</a:t>
            </a:r>
          </a:p>
          <a:p>
            <a:endParaRPr lang="en-US" dirty="0"/>
          </a:p>
          <a:p>
            <a:r>
              <a:rPr lang="en-US" dirty="0"/>
              <a:t>Expertise</a:t>
            </a:r>
          </a:p>
        </p:txBody>
      </p:sp>
      <p:pic>
        <p:nvPicPr>
          <p:cNvPr id="9" name="Picture 8"/>
          <p:cNvPicPr>
            <a:picLocks noChangeAspect="1"/>
          </p:cNvPicPr>
          <p:nvPr/>
        </p:nvPicPr>
        <p:blipFill>
          <a:blip r:embed="rId3"/>
          <a:stretch>
            <a:fillRect/>
          </a:stretch>
        </p:blipFill>
        <p:spPr>
          <a:xfrm>
            <a:off x="2715055" y="4228630"/>
            <a:ext cx="3562351" cy="1976438"/>
          </a:xfrm>
          <a:prstGeom prst="rect">
            <a:avLst/>
          </a:prstGeom>
        </p:spPr>
      </p:pic>
      <p:pic>
        <p:nvPicPr>
          <p:cNvPr id="10" name="Picture 9"/>
          <p:cNvPicPr>
            <a:picLocks noChangeAspect="1"/>
          </p:cNvPicPr>
          <p:nvPr/>
        </p:nvPicPr>
        <p:blipFill>
          <a:blip r:embed="rId4"/>
          <a:stretch>
            <a:fillRect/>
          </a:stretch>
        </p:blipFill>
        <p:spPr>
          <a:xfrm>
            <a:off x="5970043" y="3787067"/>
            <a:ext cx="3429000" cy="1700213"/>
          </a:xfrm>
          <a:prstGeom prst="rect">
            <a:avLst/>
          </a:prstGeom>
        </p:spPr>
      </p:pic>
      <p:sp>
        <p:nvSpPr>
          <p:cNvPr id="11" name="Rectangle 10"/>
          <p:cNvSpPr/>
          <p:nvPr/>
        </p:nvSpPr>
        <p:spPr>
          <a:xfrm>
            <a:off x="2653009" y="6205071"/>
            <a:ext cx="3298372" cy="276999"/>
          </a:xfrm>
          <a:prstGeom prst="rect">
            <a:avLst/>
          </a:prstGeom>
        </p:spPr>
        <p:txBody>
          <a:bodyPr wrap="square">
            <a:spAutoFit/>
          </a:bodyPr>
          <a:lstStyle/>
          <a:p>
            <a:r>
              <a:rPr lang="en-US" sz="1200" dirty="0">
                <a:hlinkClick r:id="rId5"/>
              </a:rPr>
              <a:t>https://en.wikipedia.org/wiki/Boeing_747</a:t>
            </a:r>
            <a:endParaRPr lang="en-US" sz="1200" dirty="0"/>
          </a:p>
        </p:txBody>
      </p:sp>
      <p:sp>
        <p:nvSpPr>
          <p:cNvPr id="12" name="Rectangle 11"/>
          <p:cNvSpPr/>
          <p:nvPr/>
        </p:nvSpPr>
        <p:spPr>
          <a:xfrm>
            <a:off x="6543877" y="5487280"/>
            <a:ext cx="3032449" cy="276999"/>
          </a:xfrm>
          <a:prstGeom prst="rect">
            <a:avLst/>
          </a:prstGeom>
        </p:spPr>
        <p:txBody>
          <a:bodyPr wrap="square">
            <a:spAutoFit/>
          </a:bodyPr>
          <a:lstStyle/>
          <a:p>
            <a:r>
              <a:rPr lang="en-US" sz="1200" dirty="0">
                <a:hlinkClick r:id="rId6"/>
              </a:rPr>
              <a:t>https://en.wikipedia.org/wiki/Airbus_A380</a:t>
            </a:r>
            <a:endParaRPr lang="en-US" sz="1200" dirty="0"/>
          </a:p>
        </p:txBody>
      </p:sp>
      <p:cxnSp>
        <p:nvCxnSpPr>
          <p:cNvPr id="13" name="Straight Connector 12">
            <a:extLst>
              <a:ext uri="{FF2B5EF4-FFF2-40B4-BE49-F238E27FC236}">
                <a16:creationId xmlns:a16="http://schemas.microsoft.com/office/drawing/2014/main" id="{0EF093D4-330C-49EF-9230-34989403CD71}"/>
              </a:ext>
            </a:extLst>
          </p:cNvPr>
          <p:cNvCxnSpPr/>
          <p:nvPr/>
        </p:nvCxnSpPr>
        <p:spPr bwMode="auto">
          <a:xfrm>
            <a:off x="2919760" y="314217"/>
            <a:ext cx="1390261" cy="662039"/>
          </a:xfrm>
          <a:prstGeom prst="line">
            <a:avLst/>
          </a:prstGeom>
          <a:solidFill>
            <a:schemeClr val="accent1"/>
          </a:solidFill>
          <a:ln w="38100" cap="flat" cmpd="sng" algn="ctr">
            <a:solidFill>
              <a:schemeClr val="tx1"/>
            </a:solidFill>
            <a:prstDash val="solid"/>
            <a:round/>
            <a:headEnd type="oval" w="sm" len="sm"/>
            <a:tailEnd type="oval" w="sm" len="sm"/>
          </a:ln>
          <a:effectLst/>
        </p:spPr>
      </p:cxnSp>
      <p:cxnSp>
        <p:nvCxnSpPr>
          <p:cNvPr id="14" name="Straight Connector 13">
            <a:extLst>
              <a:ext uri="{FF2B5EF4-FFF2-40B4-BE49-F238E27FC236}">
                <a16:creationId xmlns:a16="http://schemas.microsoft.com/office/drawing/2014/main" id="{88C8697E-9251-4B40-A63A-1515CFEA3F14}"/>
              </a:ext>
            </a:extLst>
          </p:cNvPr>
          <p:cNvCxnSpPr/>
          <p:nvPr/>
        </p:nvCxnSpPr>
        <p:spPr bwMode="auto">
          <a:xfrm flipV="1">
            <a:off x="2919759" y="314216"/>
            <a:ext cx="1390261" cy="662039"/>
          </a:xfrm>
          <a:prstGeom prst="line">
            <a:avLst/>
          </a:prstGeom>
          <a:solidFill>
            <a:schemeClr val="accent1"/>
          </a:solidFill>
          <a:ln w="38100" cap="flat" cmpd="sng" algn="ctr">
            <a:solidFill>
              <a:schemeClr val="tx1"/>
            </a:solidFill>
            <a:prstDash val="solid"/>
            <a:round/>
            <a:headEnd type="oval" w="sm" len="sm"/>
            <a:tailEnd type="oval" w="sm" len="sm"/>
          </a:ln>
          <a:effectLst/>
        </p:spPr>
      </p:cxnSp>
      <p:sp>
        <p:nvSpPr>
          <p:cNvPr id="15" name="Rectangle 14">
            <a:extLst>
              <a:ext uri="{FF2B5EF4-FFF2-40B4-BE49-F238E27FC236}">
                <a16:creationId xmlns:a16="http://schemas.microsoft.com/office/drawing/2014/main" id="{75BF7DC5-15A6-4B3C-93B8-28527BAF0F26}"/>
              </a:ext>
            </a:extLst>
          </p:cNvPr>
          <p:cNvSpPr/>
          <p:nvPr/>
        </p:nvSpPr>
        <p:spPr>
          <a:xfrm>
            <a:off x="3291522" y="892278"/>
            <a:ext cx="824665" cy="584776"/>
          </a:xfrm>
          <a:prstGeom prst="rect">
            <a:avLst/>
          </a:prstGeom>
        </p:spPr>
        <p:txBody>
          <a:bodyPr wrap="none">
            <a:spAutoFit/>
          </a:bodyPr>
          <a:lstStyle/>
          <a:p>
            <a:r>
              <a:rPr lang="en-US" sz="3200" b="1" dirty="0"/>
              <a:t>Can</a:t>
            </a:r>
          </a:p>
        </p:txBody>
      </p:sp>
      <p:sp>
        <p:nvSpPr>
          <p:cNvPr id="16" name="Title 2">
            <a:extLst>
              <a:ext uri="{FF2B5EF4-FFF2-40B4-BE49-F238E27FC236}">
                <a16:creationId xmlns:a16="http://schemas.microsoft.com/office/drawing/2014/main" id="{B467D0ED-E97C-484A-9886-5EA159499CA0}"/>
              </a:ext>
            </a:extLst>
          </p:cNvPr>
          <p:cNvSpPr>
            <a:spLocks noGrp="1"/>
          </p:cNvSpPr>
          <p:nvPr>
            <p:ph type="title"/>
          </p:nvPr>
        </p:nvSpPr>
        <p:spPr>
          <a:xfrm>
            <a:off x="800101" y="230242"/>
            <a:ext cx="10577944" cy="662039"/>
          </a:xfrm>
        </p:spPr>
        <p:txBody>
          <a:bodyPr/>
          <a:lstStyle/>
          <a:p>
            <a:r>
              <a:rPr lang="en-US" dirty="0"/>
              <a:t>How Deep Should One Single Knowledge Repository Go</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198</a:t>
            </a:fld>
            <a:endParaRPr lang="en-US" altLang="zh-TW" dirty="0">
              <a:solidFill>
                <a:prstClr val="black"/>
              </a:solidFill>
            </a:endParaRPr>
          </a:p>
        </p:txBody>
      </p:sp>
    </p:spTree>
    <p:extLst>
      <p:ext uri="{BB962C8B-B14F-4D97-AF65-F5344CB8AC3E}">
        <p14:creationId xmlns:p14="http://schemas.microsoft.com/office/powerpoint/2010/main" val="5193004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73855"/>
            <a:ext cx="8519480" cy="662039"/>
          </a:xfrm>
        </p:spPr>
        <p:txBody>
          <a:bodyPr>
            <a:normAutofit fontScale="90000"/>
          </a:bodyPr>
          <a:lstStyle/>
          <a:p>
            <a:r>
              <a:rPr lang="en-US" dirty="0"/>
              <a:t>Entity Linking with Multiple Knowledge Bases </a:t>
            </a:r>
          </a:p>
        </p:txBody>
      </p:sp>
      <p:sp>
        <p:nvSpPr>
          <p:cNvPr id="4" name="Rounded Rectangle 3"/>
          <p:cNvSpPr/>
          <p:nvPr/>
        </p:nvSpPr>
        <p:spPr>
          <a:xfrm>
            <a:off x="5067815" y="912267"/>
            <a:ext cx="1699055" cy="563035"/>
          </a:xfrm>
          <a:prstGeom prst="roundRect">
            <a:avLst/>
          </a:prstGeom>
          <a:solidFill>
            <a:srgbClr val="B88C00"/>
          </a:solidFill>
          <a:ln>
            <a:solidFill>
              <a:srgbClr val="7A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NEMO+</a:t>
            </a:r>
          </a:p>
        </p:txBody>
      </p:sp>
      <p:sp>
        <p:nvSpPr>
          <p:cNvPr id="5" name="Can 4"/>
          <p:cNvSpPr/>
          <p:nvPr/>
        </p:nvSpPr>
        <p:spPr>
          <a:xfrm>
            <a:off x="1877241" y="2755542"/>
            <a:ext cx="2806529" cy="16602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a:p>
            <a:pPr algn="ctr"/>
            <a:endParaRPr lang="en-US" sz="1400" dirty="0"/>
          </a:p>
          <a:p>
            <a:pPr algn="ctr"/>
            <a:r>
              <a:rPr lang="en-US" sz="1400" dirty="0"/>
              <a:t>General-knowledge (Wikipedia)</a:t>
            </a:r>
          </a:p>
          <a:p>
            <a:pPr algn="ctr"/>
            <a:r>
              <a:rPr lang="en-US" sz="1400" dirty="0"/>
              <a:t>Knowledge Base</a:t>
            </a:r>
          </a:p>
          <a:p>
            <a:pPr algn="ctr"/>
            <a:endParaRPr lang="en-US" sz="1400" dirty="0"/>
          </a:p>
          <a:p>
            <a:pPr algn="ctr"/>
            <a:endParaRPr lang="en-US" sz="1400" dirty="0"/>
          </a:p>
        </p:txBody>
      </p:sp>
      <p:sp>
        <p:nvSpPr>
          <p:cNvPr id="6" name="Can 5"/>
          <p:cNvSpPr/>
          <p:nvPr/>
        </p:nvSpPr>
        <p:spPr>
          <a:xfrm>
            <a:off x="9017876" y="2766630"/>
            <a:ext cx="1105931" cy="98149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Custom Contexts and Entities</a:t>
            </a:r>
          </a:p>
        </p:txBody>
      </p:sp>
      <p:sp>
        <p:nvSpPr>
          <p:cNvPr id="7" name="Rounded Rectangle 6"/>
          <p:cNvSpPr/>
          <p:nvPr/>
        </p:nvSpPr>
        <p:spPr>
          <a:xfrm>
            <a:off x="5713455" y="1993465"/>
            <a:ext cx="1964724" cy="426308"/>
          </a:xfrm>
          <a:prstGeom prst="roundRect">
            <a:avLst/>
          </a:prstGeom>
          <a:solidFill>
            <a:srgbClr val="B88C00"/>
          </a:solidFill>
          <a:ln>
            <a:solidFill>
              <a:srgbClr val="7A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Specialized</a:t>
            </a:r>
          </a:p>
          <a:p>
            <a:pPr algn="ctr"/>
            <a:r>
              <a:rPr lang="en-US" sz="1400" dirty="0"/>
              <a:t>Entity Services</a:t>
            </a:r>
          </a:p>
        </p:txBody>
      </p:sp>
      <p:sp>
        <p:nvSpPr>
          <p:cNvPr id="8" name="Can 7"/>
          <p:cNvSpPr/>
          <p:nvPr/>
        </p:nvSpPr>
        <p:spPr>
          <a:xfrm>
            <a:off x="5123423" y="3209061"/>
            <a:ext cx="590035" cy="8439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Finance</a:t>
            </a:r>
          </a:p>
        </p:txBody>
      </p:sp>
      <p:sp>
        <p:nvSpPr>
          <p:cNvPr id="9" name="Can 8"/>
          <p:cNvSpPr/>
          <p:nvPr/>
        </p:nvSpPr>
        <p:spPr>
          <a:xfrm>
            <a:off x="5843204" y="3209064"/>
            <a:ext cx="590035" cy="74070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Harry Potter</a:t>
            </a:r>
          </a:p>
        </p:txBody>
      </p:sp>
      <p:sp>
        <p:nvSpPr>
          <p:cNvPr id="10" name="Can 9"/>
          <p:cNvSpPr/>
          <p:nvPr/>
        </p:nvSpPr>
        <p:spPr>
          <a:xfrm>
            <a:off x="6562985" y="3209064"/>
            <a:ext cx="590035" cy="74070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LoTR</a:t>
            </a:r>
            <a:endParaRPr lang="en-US" sz="1200" dirty="0"/>
          </a:p>
        </p:txBody>
      </p:sp>
      <p:sp>
        <p:nvSpPr>
          <p:cNvPr id="11" name="Can 10"/>
          <p:cNvSpPr/>
          <p:nvPr/>
        </p:nvSpPr>
        <p:spPr>
          <a:xfrm>
            <a:off x="7760616" y="3209064"/>
            <a:ext cx="590035" cy="74070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Lego</a:t>
            </a:r>
          </a:p>
        </p:txBody>
      </p:sp>
      <p:sp>
        <p:nvSpPr>
          <p:cNvPr id="12" name="TextBox 11"/>
          <p:cNvSpPr txBox="1"/>
          <p:nvPr/>
        </p:nvSpPr>
        <p:spPr>
          <a:xfrm>
            <a:off x="7341943" y="3485546"/>
            <a:ext cx="290915" cy="276999"/>
          </a:xfrm>
          <a:prstGeom prst="rect">
            <a:avLst/>
          </a:prstGeom>
          <a:noFill/>
        </p:spPr>
        <p:txBody>
          <a:bodyPr wrap="none" rtlCol="0">
            <a:spAutoFit/>
          </a:bodyPr>
          <a:lstStyle/>
          <a:p>
            <a:r>
              <a:rPr lang="en-US" sz="1200" dirty="0"/>
              <a:t>…</a:t>
            </a:r>
          </a:p>
        </p:txBody>
      </p:sp>
      <p:cxnSp>
        <p:nvCxnSpPr>
          <p:cNvPr id="13" name="Straight Arrow Connector 12"/>
          <p:cNvCxnSpPr/>
          <p:nvPr/>
        </p:nvCxnSpPr>
        <p:spPr>
          <a:xfrm flipH="1">
            <a:off x="5494123" y="2469203"/>
            <a:ext cx="644096" cy="6919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138221" y="2468431"/>
            <a:ext cx="155233" cy="6927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33238" y="2467655"/>
            <a:ext cx="333633" cy="6935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7440314" y="2467658"/>
            <a:ext cx="511261" cy="6709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20" idx="0"/>
          </p:cNvCxnSpPr>
          <p:nvPr/>
        </p:nvCxnSpPr>
        <p:spPr>
          <a:xfrm flipH="1">
            <a:off x="4184501" y="1547164"/>
            <a:ext cx="1425377" cy="446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endCxn id="7" idx="0"/>
          </p:cNvCxnSpPr>
          <p:nvPr/>
        </p:nvCxnSpPr>
        <p:spPr>
          <a:xfrm>
            <a:off x="5943602" y="1551671"/>
            <a:ext cx="752217" cy="441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6430564" y="1543708"/>
            <a:ext cx="3056848" cy="4501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202138" y="1993464"/>
            <a:ext cx="1964724" cy="426308"/>
          </a:xfrm>
          <a:prstGeom prst="roundRect">
            <a:avLst/>
          </a:prstGeom>
          <a:solidFill>
            <a:srgbClr val="B88C00"/>
          </a:solidFill>
          <a:ln>
            <a:solidFill>
              <a:srgbClr val="7A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General-purpose</a:t>
            </a:r>
          </a:p>
          <a:p>
            <a:pPr algn="ctr"/>
            <a:r>
              <a:rPr lang="en-US" sz="1400" dirty="0"/>
              <a:t>Entity Service</a:t>
            </a:r>
          </a:p>
        </p:txBody>
      </p:sp>
      <p:cxnSp>
        <p:nvCxnSpPr>
          <p:cNvPr id="21" name="Straight Arrow Connector 20"/>
          <p:cNvCxnSpPr/>
          <p:nvPr/>
        </p:nvCxnSpPr>
        <p:spPr>
          <a:xfrm flipH="1">
            <a:off x="3856854" y="2467658"/>
            <a:ext cx="135924" cy="2672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8588479" y="1993463"/>
            <a:ext cx="1964724" cy="426308"/>
          </a:xfrm>
          <a:prstGeom prst="roundRect">
            <a:avLst/>
          </a:prstGeom>
          <a:solidFill>
            <a:srgbClr val="B88C00"/>
          </a:solidFill>
          <a:ln>
            <a:solidFill>
              <a:srgbClr val="7A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Personalized System</a:t>
            </a:r>
          </a:p>
        </p:txBody>
      </p:sp>
      <p:cxnSp>
        <p:nvCxnSpPr>
          <p:cNvPr id="23" name="Straight Arrow Connector 22"/>
          <p:cNvCxnSpPr>
            <a:cxnSpLocks/>
          </p:cNvCxnSpPr>
          <p:nvPr/>
        </p:nvCxnSpPr>
        <p:spPr>
          <a:xfrm>
            <a:off x="9463732" y="2505608"/>
            <a:ext cx="0" cy="2212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68490" y="4031899"/>
            <a:ext cx="2294831" cy="307777"/>
          </a:xfrm>
          <a:prstGeom prst="rect">
            <a:avLst/>
          </a:prstGeom>
          <a:noFill/>
        </p:spPr>
        <p:txBody>
          <a:bodyPr wrap="none" rtlCol="0">
            <a:spAutoFit/>
          </a:bodyPr>
          <a:lstStyle/>
          <a:p>
            <a:r>
              <a:rPr lang="en-US" sz="1400" dirty="0"/>
              <a:t>Specialized Knowledge Bases</a:t>
            </a:r>
          </a:p>
        </p:txBody>
      </p:sp>
      <p:sp>
        <p:nvSpPr>
          <p:cNvPr id="25" name="TextBox 24"/>
          <p:cNvSpPr txBox="1"/>
          <p:nvPr/>
        </p:nvSpPr>
        <p:spPr>
          <a:xfrm>
            <a:off x="4268545" y="2496144"/>
            <a:ext cx="1912769" cy="338554"/>
          </a:xfrm>
          <a:prstGeom prst="rect">
            <a:avLst/>
          </a:prstGeom>
          <a:noFill/>
        </p:spPr>
        <p:txBody>
          <a:bodyPr wrap="square" rtlCol="0">
            <a:spAutoFit/>
          </a:bodyPr>
          <a:lstStyle/>
          <a:p>
            <a:pPr algn="ctr">
              <a:spcBef>
                <a:spcPts val="600"/>
              </a:spcBef>
            </a:pPr>
            <a:r>
              <a:rPr lang="en-US" sz="1600" dirty="0">
                <a:solidFill>
                  <a:srgbClr val="FFC000"/>
                </a:solidFill>
              </a:rPr>
              <a:t>no explicit merging </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717" y="5621042"/>
            <a:ext cx="1021385" cy="703558"/>
          </a:xfrm>
          <a:prstGeom prst="rect">
            <a:avLst/>
          </a:prstGeom>
        </p:spPr>
      </p:pic>
      <p:pic>
        <p:nvPicPr>
          <p:cNvPr id="27" name="Picture 26" descr="FoxSports.png"/>
          <p:cNvPicPr>
            <a:picLocks noChangeAspect="1"/>
          </p:cNvPicPr>
          <p:nvPr/>
        </p:nvPicPr>
        <p:blipFill>
          <a:blip r:embed="rId4"/>
          <a:srcRect/>
          <a:stretch>
            <a:fillRect/>
          </a:stretch>
        </p:blipFill>
        <p:spPr bwMode="auto">
          <a:xfrm>
            <a:off x="7462463" y="4795967"/>
            <a:ext cx="881253" cy="714375"/>
          </a:xfrm>
          <a:prstGeom prst="rect">
            <a:avLst/>
          </a:prstGeom>
          <a:noFill/>
          <a:ln w="9525">
            <a:noFill/>
            <a:miter lim="800000"/>
            <a:headEnd/>
            <a:tailEnd/>
          </a:ln>
        </p:spPr>
      </p:pic>
      <p:pic>
        <p:nvPicPr>
          <p:cNvPr id="28" name="Picture 27" descr="CNet.png"/>
          <p:cNvPicPr>
            <a:picLocks noChangeAspect="1"/>
          </p:cNvPicPr>
          <p:nvPr/>
        </p:nvPicPr>
        <p:blipFill>
          <a:blip r:embed="rId5"/>
          <a:srcRect/>
          <a:stretch>
            <a:fillRect/>
          </a:stretch>
        </p:blipFill>
        <p:spPr bwMode="auto">
          <a:xfrm>
            <a:off x="7115286" y="5446895"/>
            <a:ext cx="1145287" cy="760095"/>
          </a:xfrm>
          <a:prstGeom prst="rect">
            <a:avLst/>
          </a:prstGeom>
          <a:noFill/>
          <a:ln w="9525">
            <a:noFill/>
            <a:miter lim="800000"/>
            <a:headEnd/>
            <a:tailEnd/>
          </a:ln>
        </p:spPr>
      </p:pic>
      <p:pic>
        <p:nvPicPr>
          <p:cNvPr id="29" name="Picture 28" descr="WebMD.png"/>
          <p:cNvPicPr>
            <a:picLocks noChangeAspect="1"/>
          </p:cNvPicPr>
          <p:nvPr/>
        </p:nvPicPr>
        <p:blipFill>
          <a:blip r:embed="rId6"/>
          <a:srcRect/>
          <a:stretch>
            <a:fillRect/>
          </a:stretch>
        </p:blipFill>
        <p:spPr bwMode="auto">
          <a:xfrm>
            <a:off x="8173738" y="4854616"/>
            <a:ext cx="1110996" cy="816102"/>
          </a:xfrm>
          <a:prstGeom prst="rect">
            <a:avLst/>
          </a:prstGeom>
          <a:noFill/>
          <a:ln w="9525">
            <a:noFill/>
            <a:miter lim="800000"/>
            <a:headEnd/>
            <a:tailEnd/>
          </a:ln>
        </p:spPr>
      </p:pic>
      <p:sp>
        <p:nvSpPr>
          <p:cNvPr id="30" name="Up Arrow 29"/>
          <p:cNvSpPr>
            <a:spLocks noChangeAspect="1"/>
          </p:cNvSpPr>
          <p:nvPr/>
        </p:nvSpPr>
        <p:spPr>
          <a:xfrm>
            <a:off x="7417321" y="4292868"/>
            <a:ext cx="211948" cy="25518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a:spLocks noChangeAspect="1"/>
          </p:cNvSpPr>
          <p:nvPr/>
        </p:nvSpPr>
        <p:spPr>
          <a:xfrm>
            <a:off x="7145890" y="4524599"/>
            <a:ext cx="1617612" cy="276999"/>
          </a:xfrm>
          <a:prstGeom prst="rect">
            <a:avLst/>
          </a:prstGeom>
          <a:noFill/>
        </p:spPr>
        <p:txBody>
          <a:bodyPr wrap="square" rtlCol="0">
            <a:spAutoFit/>
          </a:bodyPr>
          <a:lstStyle/>
          <a:p>
            <a:r>
              <a:rPr lang="en-US" sz="1200" dirty="0"/>
              <a:t>Content providers</a:t>
            </a:r>
          </a:p>
        </p:txBody>
      </p:sp>
      <p:sp>
        <p:nvSpPr>
          <p:cNvPr id="32" name="Up Arrow 31"/>
          <p:cNvSpPr>
            <a:spLocks noChangeAspect="1"/>
          </p:cNvSpPr>
          <p:nvPr/>
        </p:nvSpPr>
        <p:spPr>
          <a:xfrm>
            <a:off x="9464867" y="3805456"/>
            <a:ext cx="211948" cy="25518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a:spLocks noChangeAspect="1"/>
          </p:cNvSpPr>
          <p:nvPr/>
        </p:nvSpPr>
        <p:spPr>
          <a:xfrm>
            <a:off x="8589579" y="4043947"/>
            <a:ext cx="1851789" cy="276999"/>
          </a:xfrm>
          <a:prstGeom prst="rect">
            <a:avLst/>
          </a:prstGeom>
          <a:noFill/>
        </p:spPr>
        <p:txBody>
          <a:bodyPr wrap="none" rtlCol="0">
            <a:spAutoFit/>
          </a:bodyPr>
          <a:lstStyle/>
          <a:p>
            <a:r>
              <a:rPr lang="en-US" sz="1200" dirty="0"/>
              <a:t>Personal Entity Collections</a:t>
            </a:r>
          </a:p>
        </p:txBody>
      </p:sp>
      <p:sp>
        <p:nvSpPr>
          <p:cNvPr id="2" name="TextBox 1"/>
          <p:cNvSpPr txBox="1"/>
          <p:nvPr/>
        </p:nvSpPr>
        <p:spPr>
          <a:xfrm>
            <a:off x="1676797" y="6206988"/>
            <a:ext cx="5273329" cy="553998"/>
          </a:xfrm>
          <a:prstGeom prst="rect">
            <a:avLst/>
          </a:prstGeom>
          <a:noFill/>
        </p:spPr>
        <p:txBody>
          <a:bodyPr wrap="square" rtlCol="0">
            <a:spAutoFit/>
          </a:bodyPr>
          <a:lstStyle/>
          <a:p>
            <a:r>
              <a:rPr lang="en-US" sz="1600" dirty="0">
                <a:solidFill>
                  <a:srgbClr val="00B050"/>
                </a:solidFill>
              </a:rPr>
              <a:t>(</a:t>
            </a:r>
            <a:r>
              <a:rPr lang="en-US" sz="1400" dirty="0">
                <a:solidFill>
                  <a:srgbClr val="00B050"/>
                </a:solidFill>
              </a:rPr>
              <a:t>Microsoft) Silviu Cucerzan. </a:t>
            </a:r>
            <a:r>
              <a:rPr lang="en-US" sz="1400" i="1" dirty="0">
                <a:solidFill>
                  <a:srgbClr val="00B050"/>
                </a:solidFill>
              </a:rPr>
              <a:t>Entity platform and entity store. </a:t>
            </a:r>
            <a:r>
              <a:rPr lang="en-US" sz="1400" dirty="0">
                <a:solidFill>
                  <a:srgbClr val="00B050"/>
                </a:solidFill>
              </a:rPr>
              <a:t/>
            </a:r>
            <a:br>
              <a:rPr lang="en-US" sz="1400" dirty="0">
                <a:solidFill>
                  <a:srgbClr val="00B050"/>
                </a:solidFill>
              </a:rPr>
            </a:br>
            <a:r>
              <a:rPr lang="en-US" sz="1400" dirty="0">
                <a:solidFill>
                  <a:srgbClr val="00B050"/>
                </a:solidFill>
              </a:rPr>
              <a:t>US Patent App 20150269612 A1, March 18, 2014</a:t>
            </a:r>
            <a:endParaRPr lang="en-US" sz="1600" dirty="0">
              <a:solidFill>
                <a:srgbClr val="00B050"/>
              </a:solidFill>
            </a:endParaRPr>
          </a:p>
        </p:txBody>
      </p:sp>
      <p:cxnSp>
        <p:nvCxnSpPr>
          <p:cNvPr id="36" name="Straight Connector 35"/>
          <p:cNvCxnSpPr>
            <a:cxnSpLocks/>
          </p:cNvCxnSpPr>
          <p:nvPr/>
        </p:nvCxnSpPr>
        <p:spPr bwMode="auto">
          <a:xfrm>
            <a:off x="1732411" y="6206987"/>
            <a:ext cx="5050383" cy="0"/>
          </a:xfrm>
          <a:prstGeom prst="line">
            <a:avLst/>
          </a:prstGeom>
          <a:solidFill>
            <a:schemeClr val="accent1"/>
          </a:solidFill>
          <a:ln w="12700" cap="flat" cmpd="sng" algn="ctr">
            <a:solidFill>
              <a:srgbClr val="00B050"/>
            </a:solidFill>
            <a:prstDash val="solid"/>
            <a:round/>
            <a:headEnd type="oval" w="sm" len="sm"/>
            <a:tailEnd type="oval" w="sm" len="sm"/>
          </a:ln>
          <a:effectLst/>
        </p:spPr>
      </p:cxnSp>
      <p:sp>
        <p:nvSpPr>
          <p:cNvPr id="39" name="Rectangle 38"/>
          <p:cNvSpPr/>
          <p:nvPr/>
        </p:nvSpPr>
        <p:spPr>
          <a:xfrm>
            <a:off x="1633325" y="4547847"/>
            <a:ext cx="5380476" cy="1477328"/>
          </a:xfrm>
          <a:prstGeom prst="rect">
            <a:avLst/>
          </a:prstGeom>
        </p:spPr>
        <p:txBody>
          <a:bodyPr wrap="square">
            <a:spAutoFit/>
          </a:bodyPr>
          <a:lstStyle/>
          <a:p>
            <a:r>
              <a:rPr lang="en-US" dirty="0"/>
              <a:t>Two-step approach to analyze an input document:</a:t>
            </a:r>
          </a:p>
          <a:p>
            <a:r>
              <a:rPr lang="en-US" dirty="0"/>
              <a:t>(1) detect appropriate specialized KB</a:t>
            </a:r>
          </a:p>
          <a:p>
            <a:r>
              <a:rPr lang="en-US" dirty="0"/>
              <a:t>(2) extract and resolve the entity mentions in the document to the merged-on-the-fly specialized KB with the general-knowledge KB</a:t>
            </a:r>
          </a:p>
        </p:txBody>
      </p:sp>
      <p:sp>
        <p:nvSpPr>
          <p:cNvPr id="34" name="Slide Number Placeholder 3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199</a:t>
            </a:fld>
            <a:endParaRPr lang="en-US" altLang="zh-TW" dirty="0">
              <a:solidFill>
                <a:prstClr val="black"/>
              </a:solidFill>
            </a:endParaRPr>
          </a:p>
        </p:txBody>
      </p:sp>
    </p:spTree>
    <p:extLst>
      <p:ext uri="{BB962C8B-B14F-4D97-AF65-F5344CB8AC3E}">
        <p14:creationId xmlns:p14="http://schemas.microsoft.com/office/powerpoint/2010/main" val="163612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Thank You – Our Brilliant Entity Linkers!! </a:t>
            </a:r>
            <a:r>
              <a:rPr lang="en-US" sz="2400" dirty="0"/>
              <a:t/>
            </a:r>
            <a:br>
              <a:rPr lang="en-US" sz="2400" dirty="0"/>
            </a:br>
            <a:r>
              <a:rPr lang="en-US" sz="2400" dirty="0"/>
              <a:t>Not shown: earlier generation of students</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169" y="1282657"/>
            <a:ext cx="1784048" cy="17840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a:xfrm>
            <a:off x="5638800" y="6512768"/>
            <a:ext cx="914400" cy="228600"/>
          </a:xfrm>
        </p:spPr>
        <p:txBody>
          <a:bodyPr/>
          <a:lstStyle/>
          <a:p>
            <a:pPr>
              <a:defRPr/>
            </a:pPr>
            <a:fld id="{949EA72D-AFDA-4341-B72A-4A95FB1F0E84}" type="slidenum">
              <a:rPr lang="en-US" altLang="zh-TW" smtClean="0">
                <a:solidFill>
                  <a:prstClr val="black"/>
                </a:solidFill>
              </a:rPr>
              <a:pPr>
                <a:defRPr/>
              </a:pPr>
              <a:t>2</a:t>
            </a:fld>
            <a:endParaRPr lang="en-US" altLang="zh-TW" dirty="0">
              <a:solidFill>
                <a:prstClr val="black"/>
              </a:solidFill>
            </a:endParaRPr>
          </a:p>
        </p:txBody>
      </p:sp>
      <p:sp>
        <p:nvSpPr>
          <p:cNvPr id="4" name="TextBox 3"/>
          <p:cNvSpPr txBox="1"/>
          <p:nvPr/>
        </p:nvSpPr>
        <p:spPr>
          <a:xfrm>
            <a:off x="2025651" y="6065634"/>
            <a:ext cx="1354217"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a:solidFill>
                  <a:prstClr val="black"/>
                </a:solidFill>
                <a:ea typeface="MS PGothic" panose="020B0600070205080204" pitchFamily="34" charset="-128"/>
              </a:rPr>
              <a:t>Nitish Gupta</a:t>
            </a:r>
          </a:p>
        </p:txBody>
      </p:sp>
      <p:sp>
        <p:nvSpPr>
          <p:cNvPr id="11" name="TextBox 10"/>
          <p:cNvSpPr txBox="1"/>
          <p:nvPr/>
        </p:nvSpPr>
        <p:spPr>
          <a:xfrm>
            <a:off x="7977675" y="6065634"/>
            <a:ext cx="1787092"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a:solidFill>
                  <a:prstClr val="black"/>
                </a:solidFill>
                <a:ea typeface="MS PGothic" panose="020B0600070205080204" pitchFamily="34" charset="-128"/>
              </a:rPr>
              <a:t>Shyam Upadhyay</a:t>
            </a:r>
          </a:p>
        </p:txBody>
      </p:sp>
      <p:sp>
        <p:nvSpPr>
          <p:cNvPr id="12" name="TextBox 11"/>
          <p:cNvSpPr txBox="1"/>
          <p:nvPr/>
        </p:nvSpPr>
        <p:spPr>
          <a:xfrm>
            <a:off x="6187364" y="3131118"/>
            <a:ext cx="1409272"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err="1">
                <a:solidFill>
                  <a:prstClr val="black"/>
                </a:solidFill>
                <a:ea typeface="MS PGothic" panose="020B0600070205080204" pitchFamily="34" charset="-128"/>
              </a:rPr>
              <a:t>Xiaoman</a:t>
            </a:r>
            <a:r>
              <a:rPr lang="en-US" dirty="0">
                <a:solidFill>
                  <a:prstClr val="black"/>
                </a:solidFill>
                <a:ea typeface="MS PGothic" panose="020B0600070205080204" pitchFamily="34" charset="-128"/>
              </a:rPr>
              <a:t> Pan</a:t>
            </a:r>
          </a:p>
        </p:txBody>
      </p:sp>
      <p:sp>
        <p:nvSpPr>
          <p:cNvPr id="13" name="TextBox 12"/>
          <p:cNvSpPr txBox="1"/>
          <p:nvPr/>
        </p:nvSpPr>
        <p:spPr>
          <a:xfrm>
            <a:off x="8328061" y="3154008"/>
            <a:ext cx="1500456"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err="1">
                <a:solidFill>
                  <a:prstClr val="black"/>
                </a:solidFill>
                <a:ea typeface="MS PGothic" panose="020B0600070205080204" pitchFamily="34" charset="-128"/>
              </a:rPr>
              <a:t>Boliang</a:t>
            </a:r>
            <a:r>
              <a:rPr lang="en-US" dirty="0">
                <a:solidFill>
                  <a:prstClr val="black"/>
                </a:solidFill>
                <a:ea typeface="MS PGothic" panose="020B0600070205080204" pitchFamily="34" charset="-128"/>
              </a:rPr>
              <a:t> Zhang</a:t>
            </a:r>
          </a:p>
        </p:txBody>
      </p:sp>
      <p:pic>
        <p:nvPicPr>
          <p:cNvPr id="5" name="Picture 4"/>
          <p:cNvPicPr>
            <a:picLocks noChangeAspect="1"/>
          </p:cNvPicPr>
          <p:nvPr/>
        </p:nvPicPr>
        <p:blipFill>
          <a:blip r:embed="rId4"/>
          <a:stretch>
            <a:fillRect/>
          </a:stretch>
        </p:blipFill>
        <p:spPr>
          <a:xfrm>
            <a:off x="8200573" y="1281788"/>
            <a:ext cx="1797012" cy="1797012"/>
          </a:xfrm>
          <a:prstGeom prst="rect">
            <a:avLst/>
          </a:prstGeom>
        </p:spPr>
      </p:pic>
      <p:pic>
        <p:nvPicPr>
          <p:cNvPr id="6" name="Picture 5"/>
          <p:cNvPicPr>
            <a:picLocks noChangeAspect="1"/>
          </p:cNvPicPr>
          <p:nvPr/>
        </p:nvPicPr>
        <p:blipFill>
          <a:blip r:embed="rId5"/>
          <a:stretch>
            <a:fillRect/>
          </a:stretch>
        </p:blipFill>
        <p:spPr>
          <a:xfrm>
            <a:off x="1104901" y="1201015"/>
            <a:ext cx="1841500" cy="1841500"/>
          </a:xfrm>
          <a:prstGeom prst="rect">
            <a:avLst/>
          </a:prstGeom>
        </p:spPr>
      </p:pic>
      <p:sp>
        <p:nvSpPr>
          <p:cNvPr id="15" name="TextBox 14"/>
          <p:cNvSpPr txBox="1"/>
          <p:nvPr/>
        </p:nvSpPr>
        <p:spPr>
          <a:xfrm>
            <a:off x="1358487" y="3113751"/>
            <a:ext cx="1184188"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err="1">
                <a:solidFill>
                  <a:prstClr val="black"/>
                </a:solidFill>
                <a:ea typeface="MS PGothic" panose="020B0600070205080204" pitchFamily="34" charset="-128"/>
              </a:rPr>
              <a:t>Lifu</a:t>
            </a:r>
            <a:r>
              <a:rPr lang="en-US" dirty="0">
                <a:solidFill>
                  <a:prstClr val="black"/>
                </a:solidFill>
                <a:ea typeface="MS PGothic" panose="020B0600070205080204" pitchFamily="34" charset="-128"/>
              </a:rPr>
              <a:t> Huang</a:t>
            </a:r>
          </a:p>
        </p:txBody>
      </p:sp>
      <p:pic>
        <p:nvPicPr>
          <p:cNvPr id="7" name="Picture 6"/>
          <p:cNvPicPr>
            <a:picLocks noChangeAspect="1"/>
          </p:cNvPicPr>
          <p:nvPr/>
        </p:nvPicPr>
        <p:blipFill>
          <a:blip r:embed="rId6"/>
          <a:stretch>
            <a:fillRect/>
          </a:stretch>
        </p:blipFill>
        <p:spPr>
          <a:xfrm>
            <a:off x="3451066" y="1258467"/>
            <a:ext cx="1780775" cy="1784048"/>
          </a:xfrm>
          <a:prstGeom prst="rect">
            <a:avLst/>
          </a:prstGeom>
        </p:spPr>
      </p:pic>
      <p:sp>
        <p:nvSpPr>
          <p:cNvPr id="16" name="TextBox 15"/>
          <p:cNvSpPr txBox="1"/>
          <p:nvPr/>
        </p:nvSpPr>
        <p:spPr>
          <a:xfrm>
            <a:off x="3869456" y="3131554"/>
            <a:ext cx="903538"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a:solidFill>
                  <a:prstClr val="black"/>
                </a:solidFill>
                <a:ea typeface="MS PGothic" panose="020B0600070205080204" pitchFamily="34" charset="-128"/>
              </a:rPr>
              <a:t>Ying Lin</a:t>
            </a:r>
          </a:p>
        </p:txBody>
      </p:sp>
      <p:pic>
        <p:nvPicPr>
          <p:cNvPr id="2050" name="Picture 2" descr="http://cogcomp.org/images/people/ShyamUpadhy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541" y="3967562"/>
            <a:ext cx="17373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gcomp.org/images/people/NitishGup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4079" y="4064269"/>
            <a:ext cx="17373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5894" y="4003847"/>
            <a:ext cx="1737360" cy="1737360"/>
          </a:xfrm>
          <a:prstGeom prst="rect">
            <a:avLst/>
          </a:prstGeom>
        </p:spPr>
      </p:pic>
      <p:sp>
        <p:nvSpPr>
          <p:cNvPr id="18" name="TextBox 17"/>
          <p:cNvSpPr txBox="1"/>
          <p:nvPr/>
        </p:nvSpPr>
        <p:spPr>
          <a:xfrm>
            <a:off x="4959279" y="6065634"/>
            <a:ext cx="1438984" cy="369332"/>
          </a:xfrm>
          <a:prstGeom prst="rect">
            <a:avLst/>
          </a:prstGeom>
          <a:solidFill>
            <a:srgbClr val="FFFFCC"/>
          </a:solidFill>
          <a:ln>
            <a:solidFill>
              <a:srgbClr val="FF6600"/>
            </a:solidFill>
          </a:ln>
        </p:spPr>
        <p:txBody>
          <a:bodyPr wrap="none" rtlCol="0">
            <a:spAutoFit/>
          </a:bodyPr>
          <a:lstStyle/>
          <a:p>
            <a:pPr eaLnBrk="0" fontAlgn="base" hangingPunct="0">
              <a:spcBef>
                <a:spcPct val="0"/>
              </a:spcBef>
              <a:spcAft>
                <a:spcPct val="0"/>
              </a:spcAft>
            </a:pPr>
            <a:r>
              <a:rPr lang="en-US" dirty="0">
                <a:solidFill>
                  <a:prstClr val="black"/>
                </a:solidFill>
                <a:ea typeface="MS PGothic" panose="020B0600070205080204" pitchFamily="34" charset="-128"/>
              </a:rPr>
              <a:t>Chen-</a:t>
            </a:r>
            <a:r>
              <a:rPr lang="en-US" dirty="0" err="1">
                <a:solidFill>
                  <a:prstClr val="black"/>
                </a:solidFill>
                <a:ea typeface="MS PGothic" panose="020B0600070205080204" pitchFamily="34" charset="-128"/>
              </a:rPr>
              <a:t>Tse</a:t>
            </a:r>
            <a:r>
              <a:rPr lang="en-US" dirty="0">
                <a:solidFill>
                  <a:prstClr val="black"/>
                </a:solidFill>
                <a:ea typeface="MS PGothic" panose="020B0600070205080204" pitchFamily="34" charset="-128"/>
              </a:rPr>
              <a:t> Tsai</a:t>
            </a:r>
          </a:p>
        </p:txBody>
      </p:sp>
    </p:spTree>
    <p:extLst>
      <p:ext uri="{BB962C8B-B14F-4D97-AF65-F5344CB8AC3E}">
        <p14:creationId xmlns:p14="http://schemas.microsoft.com/office/powerpoint/2010/main" val="1772093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05000" y="390047"/>
            <a:ext cx="8382000" cy="609398"/>
          </a:xfrm>
        </p:spPr>
        <p:txBody>
          <a:bodyPr/>
          <a:lstStyle/>
          <a:p>
            <a:pPr defTabSz="1095376">
              <a:defRPr/>
            </a:pPr>
            <a:r>
              <a:rPr dirty="0"/>
              <a:t>Named Entity Recognition</a:t>
            </a:r>
            <a:r>
              <a:rPr lang="en-US" dirty="0"/>
              <a:t> - ACE</a:t>
            </a:r>
            <a:endParaRPr dirty="0"/>
          </a:p>
        </p:txBody>
      </p:sp>
      <p:sp>
        <p:nvSpPr>
          <p:cNvPr id="30" name="TextBox 29"/>
          <p:cNvSpPr txBox="1"/>
          <p:nvPr/>
        </p:nvSpPr>
        <p:spPr>
          <a:xfrm>
            <a:off x="1733008" y="809899"/>
            <a:ext cx="8768987" cy="1520608"/>
          </a:xfrm>
          <a:prstGeom prst="rect">
            <a:avLst/>
          </a:prstGeom>
        </p:spPr>
        <p:txBody>
          <a:bodyPr vert="horz" wrap="none" lIns="0" tIns="0" rIns="0" bIns="0" rtlCol="0" anchor="ctr" anchorCtr="0">
            <a:noAutofit/>
          </a:bodyPr>
          <a:lstStyle/>
          <a:p>
            <a:pPr lvl="1" defTabSz="1095376" eaLnBrk="0" hangingPunct="0">
              <a:lnSpc>
                <a:spcPct val="90000"/>
              </a:lnSpc>
              <a:spcBef>
                <a:spcPts val="600"/>
              </a:spcBef>
            </a:pPr>
            <a:endParaRPr lang="en-US" sz="1600" dirty="0">
              <a:ln w="3175">
                <a:noFill/>
              </a:ln>
              <a:latin typeface="Calibri" pitchFamily="34" charset="0"/>
              <a:cs typeface="Arial" charset="0"/>
            </a:endParaRPr>
          </a:p>
          <a:p>
            <a:pPr defTabSz="1095376">
              <a:lnSpc>
                <a:spcPct val="90000"/>
              </a:lnSpc>
              <a:spcBef>
                <a:spcPct val="0"/>
              </a:spcBef>
            </a:pPr>
            <a:r>
              <a:rPr lang="en-US" sz="3200" spc="-150" dirty="0">
                <a:ln w="3175">
                  <a:noFill/>
                </a:ln>
                <a:effectLst>
                  <a:outerShdw blurRad="50800" dist="38100" dir="2700000" algn="tl" rotWithShape="0">
                    <a:prstClr val="black">
                      <a:alpha val="17000"/>
                    </a:prstClr>
                  </a:outerShdw>
                </a:effectLst>
                <a:cs typeface="Arial" charset="0"/>
              </a:rPr>
              <a:t>ACE 2002 – 2008:</a:t>
            </a:r>
          </a:p>
          <a:p>
            <a:pPr defTabSz="1095376">
              <a:lnSpc>
                <a:spcPct val="90000"/>
              </a:lnSpc>
              <a:buFont typeface="Wingdings" pitchFamily="2" charset="2"/>
              <a:buChar char="v"/>
            </a:pPr>
            <a:r>
              <a:rPr lang="en-US" dirty="0">
                <a:ln w="3175">
                  <a:noFill/>
                </a:ln>
                <a:effectLst>
                  <a:outerShdw blurRad="50800" dist="38100" dir="2700000" algn="tl" rotWithShape="0">
                    <a:prstClr val="black">
                      <a:alpha val="17000"/>
                    </a:prstClr>
                  </a:outerShdw>
                </a:effectLst>
                <a:cs typeface="Arial" charset="0"/>
              </a:rPr>
              <a:t>5 tasks: detection of entities, values, temporal expressions, relations, and events</a:t>
            </a:r>
          </a:p>
          <a:p>
            <a:pPr defTabSz="1095376">
              <a:lnSpc>
                <a:spcPct val="90000"/>
              </a:lnSpc>
            </a:pPr>
            <a:endParaRPr lang="en-US" dirty="0">
              <a:ln w="3175">
                <a:noFill/>
              </a:ln>
              <a:effectLst>
                <a:outerShdw blurRad="50800" dist="38100" dir="2700000" algn="tl" rotWithShape="0">
                  <a:prstClr val="black">
                    <a:alpha val="17000"/>
                  </a:prstClr>
                </a:outerShdw>
              </a:effectLst>
              <a:cs typeface="Arial" charset="0"/>
            </a:endParaRPr>
          </a:p>
        </p:txBody>
      </p:sp>
      <p:graphicFrame>
        <p:nvGraphicFramePr>
          <p:cNvPr id="54274" name="Object 2"/>
          <p:cNvGraphicFramePr>
            <a:graphicFrameLocks noChangeAspect="1"/>
          </p:cNvGraphicFramePr>
          <p:nvPr>
            <p:extLst>
              <p:ext uri="{D42A27DB-BD31-4B8C-83A1-F6EECF244321}">
                <p14:modId xmlns:p14="http://schemas.microsoft.com/office/powerpoint/2010/main" val="4151858884"/>
              </p:ext>
            </p:extLst>
          </p:nvPr>
        </p:nvGraphicFramePr>
        <p:xfrm>
          <a:off x="2003426" y="2046290"/>
          <a:ext cx="8272463" cy="4910137"/>
        </p:xfrm>
        <a:graphic>
          <a:graphicData uri="http://schemas.openxmlformats.org/presentationml/2006/ole">
            <mc:AlternateContent xmlns:mc="http://schemas.openxmlformats.org/markup-compatibility/2006">
              <mc:Choice xmlns:v="urn:schemas-microsoft-com:vml" Requires="v">
                <p:oleObj spid="_x0000_s1028" name="Document" r:id="rId4" imgW="6099983" imgH="3610632" progId="Word.Document.12">
                  <p:embed/>
                </p:oleObj>
              </mc:Choice>
              <mc:Fallback>
                <p:oleObj name="Document" r:id="rId4" imgW="6099983" imgH="3610632" progId="Word.Document.12">
                  <p:embed/>
                  <p:pic>
                    <p:nvPicPr>
                      <p:cNvPr id="54274" name="Object 2"/>
                      <p:cNvPicPr>
                        <a:picLocks noChangeAspect="1" noChangeArrowheads="1"/>
                      </p:cNvPicPr>
                      <p:nvPr/>
                    </p:nvPicPr>
                    <p:blipFill>
                      <a:blip r:embed="rId5"/>
                      <a:srcRect/>
                      <a:stretch>
                        <a:fillRect/>
                      </a:stretch>
                    </p:blipFill>
                    <p:spPr bwMode="auto">
                      <a:xfrm>
                        <a:off x="2003426" y="2046290"/>
                        <a:ext cx="8272463" cy="4910137"/>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a:t>
            </a:fld>
            <a:endParaRPr lang="en-US" altLang="zh-TW" dirty="0">
              <a:solidFill>
                <a:prstClr val="black"/>
              </a:solidFill>
            </a:endParaRPr>
          </a:p>
        </p:txBody>
      </p:sp>
    </p:spTree>
    <p:extLst>
      <p:ext uri="{BB962C8B-B14F-4D97-AF65-F5344CB8AC3E}">
        <p14:creationId xmlns:p14="http://schemas.microsoft.com/office/powerpoint/2010/main" val="336998628"/>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30B55D1-0055-497D-90D7-41275E713C08}"/>
              </a:ext>
            </a:extLst>
          </p:cNvPr>
          <p:cNvSpPr txBox="1">
            <a:spLocks/>
          </p:cNvSpPr>
          <p:nvPr/>
        </p:nvSpPr>
        <p:spPr>
          <a:xfrm>
            <a:off x="609600" y="0"/>
            <a:ext cx="10972800" cy="980728"/>
          </a:xfrm>
          <a:prstGeom prst="rect">
            <a:avLst/>
          </a:prstGeom>
        </p:spPr>
        <p:txBody>
          <a:bodyPr/>
          <a:lst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r>
              <a:rPr lang="en-US" sz="2400" dirty="0"/>
              <a:t>Domain/KB Detection</a:t>
            </a:r>
          </a:p>
        </p:txBody>
      </p:sp>
      <p:sp>
        <p:nvSpPr>
          <p:cNvPr id="3" name="TextBox 2">
            <a:extLst>
              <a:ext uri="{FF2B5EF4-FFF2-40B4-BE49-F238E27FC236}">
                <a16:creationId xmlns:a16="http://schemas.microsoft.com/office/drawing/2014/main" id="{270B4027-4BD3-49C9-B6D3-A5D8E20A0545}"/>
              </a:ext>
            </a:extLst>
          </p:cNvPr>
          <p:cNvSpPr txBox="1"/>
          <p:nvPr/>
        </p:nvSpPr>
        <p:spPr>
          <a:xfrm>
            <a:off x="609601" y="1037464"/>
            <a:ext cx="8801100" cy="369332"/>
          </a:xfrm>
          <a:prstGeom prst="rect">
            <a:avLst/>
          </a:prstGeom>
          <a:noFill/>
        </p:spPr>
        <p:txBody>
          <a:bodyPr wrap="square" rtlCol="0">
            <a:spAutoFit/>
          </a:bodyPr>
          <a:lstStyle/>
          <a:p>
            <a:r>
              <a:rPr lang="en-US" dirty="0">
                <a:solidFill>
                  <a:srgbClr val="00B050"/>
                </a:solidFill>
              </a:rPr>
              <a:t>Ning Gao and Silviu Cucerzan. Entity Linking to One Thousand Knowledge Bases. ECIR 2017</a:t>
            </a:r>
          </a:p>
        </p:txBody>
      </p:sp>
      <p:cxnSp>
        <p:nvCxnSpPr>
          <p:cNvPr id="5" name="Straight Connector 4">
            <a:extLst>
              <a:ext uri="{FF2B5EF4-FFF2-40B4-BE49-F238E27FC236}">
                <a16:creationId xmlns:a16="http://schemas.microsoft.com/office/drawing/2014/main" id="{1F72070A-7C4C-4F95-8BB1-F9361B70BCF7}"/>
              </a:ext>
            </a:extLst>
          </p:cNvPr>
          <p:cNvCxnSpPr/>
          <p:nvPr/>
        </p:nvCxnSpPr>
        <p:spPr>
          <a:xfrm>
            <a:off x="609601" y="905607"/>
            <a:ext cx="9073661" cy="0"/>
          </a:xfrm>
          <a:prstGeom prst="line">
            <a:avLst/>
          </a:prstGeom>
        </p:spPr>
        <p:style>
          <a:lnRef idx="1">
            <a:schemeClr val="accent5"/>
          </a:lnRef>
          <a:fillRef idx="0">
            <a:schemeClr val="accent5"/>
          </a:fillRef>
          <a:effectRef idx="0">
            <a:schemeClr val="accent5"/>
          </a:effectRef>
          <a:fontRef idx="minor">
            <a:schemeClr val="tx1"/>
          </a:fontRef>
        </p:style>
      </p:cxnSp>
      <p:sp>
        <p:nvSpPr>
          <p:cNvPr id="6" name="TextBox 5">
            <a:extLst>
              <a:ext uri="{FF2B5EF4-FFF2-40B4-BE49-F238E27FC236}">
                <a16:creationId xmlns:a16="http://schemas.microsoft.com/office/drawing/2014/main" id="{C0E5DD30-9B00-4CDB-9ECC-5558A40B997D}"/>
              </a:ext>
            </a:extLst>
          </p:cNvPr>
          <p:cNvSpPr txBox="1"/>
          <p:nvPr/>
        </p:nvSpPr>
        <p:spPr>
          <a:xfrm>
            <a:off x="507130" y="2013438"/>
            <a:ext cx="11177740" cy="707886"/>
          </a:xfrm>
          <a:prstGeom prst="rect">
            <a:avLst/>
          </a:prstGeom>
          <a:noFill/>
        </p:spPr>
        <p:txBody>
          <a:bodyPr wrap="none" rtlCol="0">
            <a:spAutoFit/>
          </a:bodyPr>
          <a:lstStyle/>
          <a:p>
            <a:r>
              <a:rPr lang="en-US" sz="2000" dirty="0"/>
              <a:t>Given a large set of entity repositories, identify the one that is the most appropriate for a given document</a:t>
            </a:r>
          </a:p>
          <a:p>
            <a:r>
              <a:rPr lang="en-US" sz="2000" dirty="0"/>
              <a:t>to perform entity linking.</a:t>
            </a:r>
          </a:p>
        </p:txBody>
      </p:sp>
      <p:sp>
        <p:nvSpPr>
          <p:cNvPr id="7" name="Rectangle 6">
            <a:extLst>
              <a:ext uri="{FF2B5EF4-FFF2-40B4-BE49-F238E27FC236}">
                <a16:creationId xmlns:a16="http://schemas.microsoft.com/office/drawing/2014/main" id="{773EDE5E-AAB6-4F69-BE25-9AE5E4A949FC}"/>
              </a:ext>
            </a:extLst>
          </p:cNvPr>
          <p:cNvSpPr/>
          <p:nvPr/>
        </p:nvSpPr>
        <p:spPr>
          <a:xfrm>
            <a:off x="609600" y="3076951"/>
            <a:ext cx="5665178" cy="3108543"/>
          </a:xfrm>
          <a:prstGeom prst="rect">
            <a:avLst/>
          </a:prstGeom>
        </p:spPr>
        <p:txBody>
          <a:bodyPr wrap="square">
            <a:spAutoFit/>
          </a:bodyPr>
          <a:lstStyle/>
          <a:p>
            <a:r>
              <a:rPr lang="en-US" sz="1400" dirty="0"/>
              <a:t>Although he initially laid low, Voldemort was soon forced into the open, and began his bloody conquest of the wizarding world anew. After two years of constant warfare, Voldemort finally gained control of the MOM, and ruled relatively unopposed, save for a few pockets of resistance. Despite his hold over the country, Voldemort was still unsatisfied, as he had yet to remove the danger the prophecy presented to him. After learning of Potter's location, Voldemort set out to destroy the boy once and for all launching his entire amassed force against Hogwarts. Upon arriving at the school, Voldemort was met by a full scale rebellion of Hogwarts staff and students, along with the members of the Order of the Phoenix and the residents of Hogsmeade. As the battle progressed the Death Eaters were driven into the Great Hall, where Voldemort engaged Harry Potter in a duel, and, because all of his Horcruxes were destroyed, Tom </a:t>
            </a:r>
            <a:r>
              <a:rPr lang="en-US" sz="1400" dirty="0" err="1"/>
              <a:t>Marvolo</a:t>
            </a:r>
            <a:r>
              <a:rPr lang="en-US" sz="1400" dirty="0"/>
              <a:t> Riddle was finally killed once and for all. </a:t>
            </a:r>
          </a:p>
        </p:txBody>
      </p:sp>
      <p:pic>
        <p:nvPicPr>
          <p:cNvPr id="9" name="Picture 8">
            <a:extLst>
              <a:ext uri="{FF2B5EF4-FFF2-40B4-BE49-F238E27FC236}">
                <a16:creationId xmlns:a16="http://schemas.microsoft.com/office/drawing/2014/main" id="{E5CAD02D-51AC-46A7-83E7-8E141EA0BF4C}"/>
              </a:ext>
            </a:extLst>
          </p:cNvPr>
          <p:cNvPicPr>
            <a:picLocks noChangeAspect="1"/>
          </p:cNvPicPr>
          <p:nvPr/>
        </p:nvPicPr>
        <p:blipFill>
          <a:blip r:embed="rId2"/>
          <a:stretch>
            <a:fillRect/>
          </a:stretch>
        </p:blipFill>
        <p:spPr>
          <a:xfrm>
            <a:off x="6756890" y="2966171"/>
            <a:ext cx="5307622" cy="2921734"/>
          </a:xfrm>
          <a:prstGeom prst="rect">
            <a:avLst/>
          </a:prstGeom>
        </p:spPr>
      </p:pic>
      <p:sp>
        <p:nvSpPr>
          <p:cNvPr id="8" name="Arrow: Right 7">
            <a:extLst>
              <a:ext uri="{FF2B5EF4-FFF2-40B4-BE49-F238E27FC236}">
                <a16:creationId xmlns:a16="http://schemas.microsoft.com/office/drawing/2014/main" id="{22E1A8E1-B4F0-46B0-817B-5E06B87D660F}"/>
              </a:ext>
            </a:extLst>
          </p:cNvPr>
          <p:cNvSpPr/>
          <p:nvPr/>
        </p:nvSpPr>
        <p:spPr>
          <a:xfrm>
            <a:off x="6096000" y="4136677"/>
            <a:ext cx="990600" cy="857354"/>
          </a:xfrm>
          <a:prstGeom prst="rightArrow">
            <a:avLst>
              <a:gd name="adj1" fmla="val 50000"/>
              <a:gd name="adj2" fmla="val 67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38135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354" t="8448" r="58782" b="6756"/>
          <a:stretch/>
        </p:blipFill>
        <p:spPr>
          <a:xfrm>
            <a:off x="1822757" y="971827"/>
            <a:ext cx="5094515" cy="5477030"/>
          </a:xfrm>
          <a:prstGeom prst="rect">
            <a:avLst/>
          </a:prstGeom>
        </p:spPr>
      </p:pic>
      <p:graphicFrame>
        <p:nvGraphicFramePr>
          <p:cNvPr id="4" name="Table 3"/>
          <p:cNvGraphicFramePr>
            <a:graphicFrameLocks noGrp="1"/>
          </p:cNvGraphicFramePr>
          <p:nvPr>
            <p:extLst/>
          </p:nvPr>
        </p:nvGraphicFramePr>
        <p:xfrm>
          <a:off x="7105049" y="971827"/>
          <a:ext cx="3485953" cy="5212164"/>
        </p:xfrm>
        <a:graphic>
          <a:graphicData uri="http://schemas.openxmlformats.org/drawingml/2006/table">
            <a:tbl>
              <a:tblPr/>
              <a:tblGrid>
                <a:gridCol w="473835">
                  <a:extLst>
                    <a:ext uri="{9D8B030D-6E8A-4147-A177-3AD203B41FA5}">
                      <a16:colId xmlns:a16="http://schemas.microsoft.com/office/drawing/2014/main" val="20000"/>
                    </a:ext>
                  </a:extLst>
                </a:gridCol>
                <a:gridCol w="696591">
                  <a:extLst>
                    <a:ext uri="{9D8B030D-6E8A-4147-A177-3AD203B41FA5}">
                      <a16:colId xmlns:a16="http://schemas.microsoft.com/office/drawing/2014/main" val="20001"/>
                    </a:ext>
                  </a:extLst>
                </a:gridCol>
                <a:gridCol w="2315527">
                  <a:extLst>
                    <a:ext uri="{9D8B030D-6E8A-4147-A177-3AD203B41FA5}">
                      <a16:colId xmlns:a16="http://schemas.microsoft.com/office/drawing/2014/main" val="20002"/>
                    </a:ext>
                  </a:extLst>
                </a:gridCol>
              </a:tblGrid>
              <a:tr h="336066">
                <a:tc>
                  <a:txBody>
                    <a:bodyPr/>
                    <a:lstStyle/>
                    <a:p>
                      <a:r>
                        <a:rPr lang="en-US" sz="1200" dirty="0"/>
                        <a:t>Rank</a:t>
                      </a:r>
                    </a:p>
                  </a:txBody>
                  <a:tcPr marL="34353" marR="34353" marT="22902" marB="22902" anchor="ctr">
                    <a:lnL>
                      <a:noFill/>
                    </a:lnL>
                    <a:lnR>
                      <a:noFill/>
                    </a:lnR>
                    <a:lnT>
                      <a:noFill/>
                    </a:lnT>
                    <a:lnB>
                      <a:noFill/>
                    </a:lnB>
                  </a:tcPr>
                </a:tc>
                <a:tc>
                  <a:txBody>
                    <a:bodyPr/>
                    <a:lstStyle/>
                    <a:p>
                      <a:r>
                        <a:rPr lang="en-US" sz="1200"/>
                        <a:t>WAM Score</a:t>
                      </a:r>
                    </a:p>
                  </a:txBody>
                  <a:tcPr marL="34353" marR="34353" marT="22902" marB="22902" anchor="ctr">
                    <a:lnL>
                      <a:noFill/>
                    </a:lnL>
                    <a:lnR>
                      <a:noFill/>
                    </a:lnR>
                    <a:lnT>
                      <a:noFill/>
                    </a:lnT>
                    <a:lnB>
                      <a:noFill/>
                    </a:lnB>
                  </a:tcPr>
                </a:tc>
                <a:tc>
                  <a:txBody>
                    <a:bodyPr/>
                    <a:lstStyle/>
                    <a:p>
                      <a:r>
                        <a:rPr lang="en-US" sz="1200" dirty="0"/>
                        <a:t>Wikia URL</a:t>
                      </a:r>
                    </a:p>
                  </a:txBody>
                  <a:tcPr marL="34353" marR="34353" marT="22902" marB="22902" anchor="ctr">
                    <a:lnL>
                      <a:noFill/>
                    </a:lnL>
                    <a:lnR>
                      <a:noFill/>
                    </a:lnR>
                    <a:lnT>
                      <a:noFill/>
                    </a:lnT>
                    <a:lnB>
                      <a:noFill/>
                    </a:lnB>
                  </a:tcPr>
                </a:tc>
                <a:extLst>
                  <a:ext uri="{0D108BD9-81ED-4DB2-BD59-A6C34878D82A}">
                    <a16:rowId xmlns:a16="http://schemas.microsoft.com/office/drawing/2014/main" val="10000"/>
                  </a:ext>
                </a:extLst>
              </a:tr>
              <a:tr h="320040">
                <a:tc>
                  <a:txBody>
                    <a:bodyPr/>
                    <a:lstStyle/>
                    <a:p>
                      <a:r>
                        <a:rPr lang="en-US" sz="1200" dirty="0"/>
                        <a:t>1</a:t>
                      </a:r>
                    </a:p>
                  </a:txBody>
                  <a:tcPr marL="34353" marR="34353" marT="22902" marB="22902" anchor="ctr">
                    <a:lnL>
                      <a:noFill/>
                    </a:lnL>
                    <a:lnR>
                      <a:noFill/>
                    </a:lnR>
                    <a:lnT>
                      <a:noFill/>
                    </a:lnT>
                    <a:lnB>
                      <a:noFill/>
                    </a:lnB>
                  </a:tcPr>
                </a:tc>
                <a:tc>
                  <a:txBody>
                    <a:bodyPr/>
                    <a:lstStyle/>
                    <a:p>
                      <a:r>
                        <a:rPr lang="en-US" sz="1200" dirty="0"/>
                        <a:t>99.84 </a:t>
                      </a:r>
                    </a:p>
                  </a:txBody>
                  <a:tcPr marL="34353" marR="34353" marT="22902" marB="22902" anchor="ctr">
                    <a:lnL>
                      <a:noFill/>
                    </a:lnL>
                    <a:lnR>
                      <a:noFill/>
                    </a:lnR>
                    <a:lnT>
                      <a:noFill/>
                    </a:lnT>
                    <a:lnB>
                      <a:noFill/>
                    </a:lnB>
                  </a:tcPr>
                </a:tc>
                <a:tc>
                  <a:txBody>
                    <a:bodyPr/>
                    <a:lstStyle/>
                    <a:p>
                      <a:r>
                        <a:rPr lang="en-US" sz="1200" dirty="0">
                          <a:hlinkClick r:id="rId4"/>
                        </a:rPr>
                        <a:t>elderscrolls.wikia.com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1"/>
                  </a:ext>
                </a:extLst>
              </a:tr>
              <a:tr h="320040">
                <a:tc>
                  <a:txBody>
                    <a:bodyPr/>
                    <a:lstStyle/>
                    <a:p>
                      <a:r>
                        <a:rPr lang="en-US" sz="1200" dirty="0"/>
                        <a:t>2</a:t>
                      </a:r>
                    </a:p>
                  </a:txBody>
                  <a:tcPr marL="34353" marR="34353" marT="22902" marB="22902" anchor="ctr">
                    <a:lnL>
                      <a:noFill/>
                    </a:lnL>
                    <a:lnR>
                      <a:noFill/>
                    </a:lnR>
                    <a:lnT>
                      <a:noFill/>
                    </a:lnT>
                    <a:lnB>
                      <a:noFill/>
                    </a:lnB>
                  </a:tcPr>
                </a:tc>
                <a:tc>
                  <a:txBody>
                    <a:bodyPr/>
                    <a:lstStyle/>
                    <a:p>
                      <a:r>
                        <a:rPr lang="en-US" sz="1200" dirty="0"/>
                        <a:t>99.76 </a:t>
                      </a:r>
                    </a:p>
                  </a:txBody>
                  <a:tcPr marL="34353" marR="34353" marT="22902" marB="22902" anchor="ctr">
                    <a:lnL>
                      <a:noFill/>
                    </a:lnL>
                    <a:lnR>
                      <a:noFill/>
                    </a:lnR>
                    <a:lnT>
                      <a:noFill/>
                    </a:lnT>
                    <a:lnB>
                      <a:noFill/>
                    </a:lnB>
                  </a:tcPr>
                </a:tc>
                <a:tc>
                  <a:txBody>
                    <a:bodyPr/>
                    <a:lstStyle/>
                    <a:p>
                      <a:r>
                        <a:rPr lang="en-US" sz="1200" dirty="0">
                          <a:hlinkClick r:id="rId5"/>
                        </a:rPr>
                        <a:t>disney.wikia.com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2"/>
                  </a:ext>
                </a:extLst>
              </a:tr>
              <a:tr h="320040">
                <a:tc>
                  <a:txBody>
                    <a:bodyPr/>
                    <a:lstStyle/>
                    <a:p>
                      <a:r>
                        <a:rPr lang="en-US" sz="1200" dirty="0"/>
                        <a:t>3</a:t>
                      </a:r>
                    </a:p>
                  </a:txBody>
                  <a:tcPr marL="34353" marR="34353" marT="22902" marB="22902" anchor="ctr">
                    <a:lnL>
                      <a:noFill/>
                    </a:lnL>
                    <a:lnR>
                      <a:noFill/>
                    </a:lnR>
                    <a:lnT>
                      <a:noFill/>
                    </a:lnT>
                    <a:lnB>
                      <a:noFill/>
                    </a:lnB>
                  </a:tcPr>
                </a:tc>
                <a:tc>
                  <a:txBody>
                    <a:bodyPr/>
                    <a:lstStyle/>
                    <a:p>
                      <a:r>
                        <a:rPr lang="en-US" sz="1200" dirty="0"/>
                        <a:t>99.75 </a:t>
                      </a:r>
                    </a:p>
                  </a:txBody>
                  <a:tcPr marL="34353" marR="34353" marT="22902" marB="22902" anchor="ctr">
                    <a:lnL>
                      <a:noFill/>
                    </a:lnL>
                    <a:lnR>
                      <a:noFill/>
                    </a:lnR>
                    <a:lnT>
                      <a:noFill/>
                    </a:lnT>
                    <a:lnB>
                      <a:noFill/>
                    </a:lnB>
                  </a:tcPr>
                </a:tc>
                <a:tc>
                  <a:txBody>
                    <a:bodyPr/>
                    <a:lstStyle/>
                    <a:p>
                      <a:r>
                        <a:rPr lang="en-US" sz="1200" dirty="0">
                          <a:hlinkClick r:id="rId6"/>
                        </a:rPr>
                        <a:t>runescape.wikia.com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3"/>
                  </a:ext>
                </a:extLst>
              </a:tr>
              <a:tr h="320040">
                <a:tc>
                  <a:txBody>
                    <a:bodyPr/>
                    <a:lstStyle/>
                    <a:p>
                      <a:r>
                        <a:rPr lang="en-US" sz="1200" dirty="0"/>
                        <a:t>4</a:t>
                      </a:r>
                    </a:p>
                  </a:txBody>
                  <a:tcPr marL="34353" marR="34353" marT="22902" marB="22902" anchor="ctr">
                    <a:lnL>
                      <a:noFill/>
                    </a:lnL>
                    <a:lnR>
                      <a:noFill/>
                    </a:lnR>
                    <a:lnT>
                      <a:noFill/>
                    </a:lnT>
                    <a:lnB>
                      <a:noFill/>
                    </a:lnB>
                  </a:tcPr>
                </a:tc>
                <a:tc>
                  <a:txBody>
                    <a:bodyPr/>
                    <a:lstStyle/>
                    <a:p>
                      <a:r>
                        <a:rPr lang="en-US" sz="1200" dirty="0"/>
                        <a:t>99.73 </a:t>
                      </a:r>
                    </a:p>
                  </a:txBody>
                  <a:tcPr marL="34353" marR="34353" marT="22902" marB="22902" anchor="ctr">
                    <a:lnL>
                      <a:noFill/>
                    </a:lnL>
                    <a:lnR>
                      <a:noFill/>
                    </a:lnR>
                    <a:lnT>
                      <a:noFill/>
                    </a:lnT>
                    <a:lnB>
                      <a:noFill/>
                    </a:lnB>
                  </a:tcPr>
                </a:tc>
                <a:tc>
                  <a:txBody>
                    <a:bodyPr/>
                    <a:lstStyle/>
                    <a:p>
                      <a:r>
                        <a:rPr lang="en-US" sz="1200" dirty="0">
                          <a:hlinkClick r:id="rId7"/>
                        </a:rPr>
                        <a:t>cardfight.wikia.com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4"/>
                  </a:ext>
                </a:extLst>
              </a:tr>
              <a:tr h="320040">
                <a:tc>
                  <a:txBody>
                    <a:bodyPr/>
                    <a:lstStyle/>
                    <a:p>
                      <a:r>
                        <a:rPr lang="en-US" sz="1200" dirty="0"/>
                        <a:t>5</a:t>
                      </a:r>
                    </a:p>
                  </a:txBody>
                  <a:tcPr marL="34353" marR="34353" marT="22902" marB="22902" anchor="ctr">
                    <a:lnL>
                      <a:noFill/>
                    </a:lnL>
                    <a:lnR>
                      <a:noFill/>
                    </a:lnR>
                    <a:lnT>
                      <a:noFill/>
                    </a:lnT>
                    <a:lnB>
                      <a:noFill/>
                    </a:lnB>
                  </a:tcPr>
                </a:tc>
                <a:tc>
                  <a:txBody>
                    <a:bodyPr/>
                    <a:lstStyle/>
                    <a:p>
                      <a:r>
                        <a:rPr lang="en-US" sz="1200" dirty="0"/>
                        <a:t>99.71 </a:t>
                      </a:r>
                    </a:p>
                  </a:txBody>
                  <a:tcPr marL="34353" marR="34353" marT="22902" marB="22902" anchor="ctr">
                    <a:lnL>
                      <a:noFill/>
                    </a:lnL>
                    <a:lnR>
                      <a:noFill/>
                    </a:lnR>
                    <a:lnT>
                      <a:noFill/>
                    </a:lnT>
                    <a:lnB>
                      <a:noFill/>
                    </a:lnB>
                  </a:tcPr>
                </a:tc>
                <a:tc>
                  <a:txBody>
                    <a:bodyPr/>
                    <a:lstStyle/>
                    <a:p>
                      <a:r>
                        <a:rPr lang="en-US" sz="1200" dirty="0">
                          <a:hlinkClick r:id="rId8"/>
                        </a:rPr>
                        <a:t>starwars.wikia.com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5"/>
                  </a:ext>
                </a:extLst>
              </a:tr>
              <a:tr h="320040">
                <a:tc>
                  <a:txBody>
                    <a:bodyPr/>
                    <a:lstStyle/>
                    <a:p>
                      <a:r>
                        <a:rPr lang="en-US" sz="1200" dirty="0"/>
                        <a:t>6</a:t>
                      </a:r>
                    </a:p>
                  </a:txBody>
                  <a:tcPr marL="34353" marR="34353" marT="22902" marB="22902" anchor="ctr">
                    <a:lnL>
                      <a:noFill/>
                    </a:lnL>
                    <a:lnR>
                      <a:noFill/>
                    </a:lnR>
                    <a:lnT>
                      <a:noFill/>
                    </a:lnT>
                    <a:lnB>
                      <a:noFill/>
                    </a:lnB>
                  </a:tcPr>
                </a:tc>
                <a:tc>
                  <a:txBody>
                    <a:bodyPr/>
                    <a:lstStyle/>
                    <a:p>
                      <a:r>
                        <a:rPr lang="en-US" sz="1200" dirty="0"/>
                        <a:t>99.71 </a:t>
                      </a:r>
                    </a:p>
                  </a:txBody>
                  <a:tcPr marL="34353" marR="34353" marT="22902" marB="22902" anchor="ctr">
                    <a:lnL>
                      <a:noFill/>
                    </a:lnL>
                    <a:lnR>
                      <a:noFill/>
                    </a:lnR>
                    <a:lnT>
                      <a:noFill/>
                    </a:lnT>
                    <a:lnB>
                      <a:noFill/>
                    </a:lnB>
                  </a:tcPr>
                </a:tc>
                <a:tc>
                  <a:txBody>
                    <a:bodyPr/>
                    <a:lstStyle/>
                    <a:p>
                      <a:r>
                        <a:rPr lang="en-US" sz="1200" dirty="0">
                          <a:hlinkClick r:id="rId9"/>
                        </a:rPr>
                        <a:t>marvel.wikia.com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6"/>
                  </a:ext>
                </a:extLst>
              </a:tr>
              <a:tr h="320040">
                <a:tc>
                  <a:txBody>
                    <a:bodyPr/>
                    <a:lstStyle/>
                    <a:p>
                      <a:r>
                        <a:rPr lang="en-US" sz="1200" dirty="0"/>
                        <a:t>7</a:t>
                      </a:r>
                    </a:p>
                  </a:txBody>
                  <a:tcPr marL="34353" marR="34353" marT="22902" marB="22902" anchor="ctr">
                    <a:lnL>
                      <a:noFill/>
                    </a:lnL>
                    <a:lnR>
                      <a:noFill/>
                    </a:lnR>
                    <a:lnT>
                      <a:noFill/>
                    </a:lnT>
                    <a:lnB>
                      <a:noFill/>
                    </a:lnB>
                  </a:tcPr>
                </a:tc>
                <a:tc>
                  <a:txBody>
                    <a:bodyPr/>
                    <a:lstStyle/>
                    <a:p>
                      <a:r>
                        <a:rPr lang="en-US" sz="1200" dirty="0"/>
                        <a:t>99.67 </a:t>
                      </a:r>
                    </a:p>
                  </a:txBody>
                  <a:tcPr marL="34353" marR="34353" marT="22902" marB="22902" anchor="ctr">
                    <a:lnL>
                      <a:noFill/>
                    </a:lnL>
                    <a:lnR>
                      <a:noFill/>
                    </a:lnR>
                    <a:lnT>
                      <a:noFill/>
                    </a:lnT>
                    <a:lnB>
                      <a:noFill/>
                    </a:lnB>
                  </a:tcPr>
                </a:tc>
                <a:tc>
                  <a:txBody>
                    <a:bodyPr/>
                    <a:lstStyle/>
                    <a:p>
                      <a:r>
                        <a:rPr lang="en-US" sz="1200" dirty="0">
                          <a:hlinkClick r:id="rId10"/>
                        </a:rPr>
                        <a:t>warframe.wikia.com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7"/>
                  </a:ext>
                </a:extLst>
              </a:tr>
              <a:tr h="320040">
                <a:tc>
                  <a:txBody>
                    <a:bodyPr/>
                    <a:lstStyle/>
                    <a:p>
                      <a:r>
                        <a:rPr lang="en-US" sz="1200" dirty="0"/>
                        <a:t>8</a:t>
                      </a:r>
                    </a:p>
                  </a:txBody>
                  <a:tcPr marL="34353" marR="34353" marT="22902" marB="22902" anchor="ctr">
                    <a:lnL>
                      <a:noFill/>
                    </a:lnL>
                    <a:lnR>
                      <a:noFill/>
                    </a:lnR>
                    <a:lnT>
                      <a:noFill/>
                    </a:lnT>
                    <a:lnB>
                      <a:noFill/>
                    </a:lnB>
                  </a:tcPr>
                </a:tc>
                <a:tc>
                  <a:txBody>
                    <a:bodyPr/>
                    <a:lstStyle/>
                    <a:p>
                      <a:r>
                        <a:rPr lang="en-US" sz="1200"/>
                        <a:t>99.65 </a:t>
                      </a:r>
                    </a:p>
                  </a:txBody>
                  <a:tcPr marL="34353" marR="34353" marT="22902" marB="22902" anchor="ctr">
                    <a:lnL>
                      <a:noFill/>
                    </a:lnL>
                    <a:lnR>
                      <a:noFill/>
                    </a:lnR>
                    <a:lnT>
                      <a:noFill/>
                    </a:lnT>
                    <a:lnB>
                      <a:noFill/>
                    </a:lnB>
                  </a:tcPr>
                </a:tc>
                <a:tc>
                  <a:txBody>
                    <a:bodyPr/>
                    <a:lstStyle/>
                    <a:p>
                      <a:r>
                        <a:rPr lang="en-US" sz="1200" dirty="0">
                          <a:hlinkClick r:id="rId11"/>
                        </a:rPr>
                        <a:t>avatar.wikia.com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8"/>
                  </a:ext>
                </a:extLst>
              </a:tr>
              <a:tr h="320040">
                <a:tc>
                  <a:txBody>
                    <a:bodyPr/>
                    <a:lstStyle/>
                    <a:p>
                      <a:r>
                        <a:rPr lang="en-US" sz="1200" dirty="0"/>
                        <a:t>9</a:t>
                      </a:r>
                    </a:p>
                  </a:txBody>
                  <a:tcPr marL="34353" marR="34353" marT="22902" marB="22902" anchor="ctr">
                    <a:lnL>
                      <a:noFill/>
                    </a:lnL>
                    <a:lnR>
                      <a:noFill/>
                    </a:lnR>
                    <a:lnT>
                      <a:noFill/>
                    </a:lnT>
                    <a:lnB>
                      <a:noFill/>
                    </a:lnB>
                  </a:tcPr>
                </a:tc>
                <a:tc>
                  <a:txBody>
                    <a:bodyPr/>
                    <a:lstStyle/>
                    <a:p>
                      <a:r>
                        <a:rPr lang="en-US" sz="1200"/>
                        <a:t>99.64 </a:t>
                      </a:r>
                    </a:p>
                  </a:txBody>
                  <a:tcPr marL="34353" marR="34353" marT="22902" marB="22902" anchor="ctr">
                    <a:lnL>
                      <a:noFill/>
                    </a:lnL>
                    <a:lnR>
                      <a:noFill/>
                    </a:lnR>
                    <a:lnT>
                      <a:noFill/>
                    </a:lnT>
                    <a:lnB>
                      <a:noFill/>
                    </a:lnB>
                  </a:tcPr>
                </a:tc>
                <a:tc>
                  <a:txBody>
                    <a:bodyPr/>
                    <a:lstStyle/>
                    <a:p>
                      <a:r>
                        <a:rPr lang="en-US" sz="1200" dirty="0">
                          <a:hlinkClick r:id="rId12"/>
                        </a:rPr>
                        <a:t>leagueoflegends.wikia.com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09"/>
                  </a:ext>
                </a:extLst>
              </a:tr>
              <a:tr h="320040">
                <a:tc>
                  <a:txBody>
                    <a:bodyPr/>
                    <a:lstStyle/>
                    <a:p>
                      <a:r>
                        <a:rPr lang="en-US" sz="1200" dirty="0"/>
                        <a:t>10</a:t>
                      </a:r>
                    </a:p>
                  </a:txBody>
                  <a:tcPr marL="34353" marR="34353" marT="22902" marB="22902" anchor="ctr">
                    <a:lnL>
                      <a:noFill/>
                    </a:lnL>
                    <a:lnR>
                      <a:noFill/>
                    </a:lnR>
                    <a:lnT>
                      <a:noFill/>
                    </a:lnT>
                    <a:lnB>
                      <a:noFill/>
                    </a:lnB>
                  </a:tcPr>
                </a:tc>
                <a:tc>
                  <a:txBody>
                    <a:bodyPr/>
                    <a:lstStyle/>
                    <a:p>
                      <a:r>
                        <a:rPr lang="en-US" sz="1200" dirty="0"/>
                        <a:t>99.63 </a:t>
                      </a:r>
                    </a:p>
                  </a:txBody>
                  <a:tcPr marL="34353" marR="34353" marT="22902" marB="22902" anchor="ctr">
                    <a:lnL>
                      <a:noFill/>
                    </a:lnL>
                    <a:lnR>
                      <a:noFill/>
                    </a:lnR>
                    <a:lnT>
                      <a:noFill/>
                    </a:lnT>
                    <a:lnB>
                      <a:noFill/>
                    </a:lnB>
                  </a:tcPr>
                </a:tc>
                <a:tc>
                  <a:txBody>
                    <a:bodyPr/>
                    <a:lstStyle/>
                    <a:p>
                      <a:r>
                        <a:rPr lang="en-US" sz="1200" dirty="0">
                          <a:hlinkClick r:id="rId13"/>
                        </a:rPr>
                        <a:t>yugioh.wikia.com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10"/>
                  </a:ext>
                </a:extLst>
              </a:tr>
              <a:tr h="320040">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11"/>
                  </a:ext>
                </a:extLst>
              </a:tr>
              <a:tr h="320040">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tc>
                  <a:txBody>
                    <a:bodyPr/>
                    <a:lstStyle/>
                    <a:p>
                      <a:r>
                        <a:rPr lang="en-US" sz="1200" dirty="0">
                          <a:hlinkClick r:id="rId14"/>
                        </a:rPr>
                        <a:t>animals.wikia.com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12"/>
                  </a:ext>
                </a:extLst>
              </a:tr>
              <a:tr h="320040">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tc>
                  <a:txBody>
                    <a:bodyPr/>
                    <a:lstStyle/>
                    <a:p>
                      <a:r>
                        <a:rPr lang="en-US" sz="1200" dirty="0">
                          <a:hlinkClick r:id="rId15"/>
                        </a:rPr>
                        <a:t>howtotrainyourdragon.wikia.com</a:t>
                      </a:r>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13"/>
                  </a:ext>
                </a:extLst>
              </a:tr>
              <a:tr h="320040">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14"/>
                  </a:ext>
                </a:extLst>
              </a:tr>
              <a:tr h="320040">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tc>
                  <a:txBody>
                    <a:bodyPr/>
                    <a:lstStyle/>
                    <a:p>
                      <a:endParaRPr lang="en-US" sz="1200" dirty="0"/>
                    </a:p>
                  </a:txBody>
                  <a:tcPr marL="34353" marR="34353" marT="22902" marB="22902" anchor="ctr">
                    <a:lnL>
                      <a:noFill/>
                    </a:lnL>
                    <a:lnR>
                      <a:noFill/>
                    </a:lnR>
                    <a:lnT>
                      <a:noFill/>
                    </a:lnT>
                    <a:lnB>
                      <a:noFill/>
                    </a:lnB>
                  </a:tcPr>
                </a:tc>
                <a:extLst>
                  <a:ext uri="{0D108BD9-81ED-4DB2-BD59-A6C34878D82A}">
                    <a16:rowId xmlns:a16="http://schemas.microsoft.com/office/drawing/2014/main" val="10015"/>
                  </a:ext>
                </a:extLst>
              </a:tr>
            </a:tbl>
          </a:graphicData>
        </a:graphic>
      </p:graphicFrame>
      <p:sp>
        <p:nvSpPr>
          <p:cNvPr id="7" name="Title 2"/>
          <p:cNvSpPr txBox="1">
            <a:spLocks/>
          </p:cNvSpPr>
          <p:nvPr/>
        </p:nvSpPr>
        <p:spPr>
          <a:xfrm>
            <a:off x="2114156" y="324832"/>
            <a:ext cx="7937493" cy="662039"/>
          </a:xfrm>
          <a:prstGeom prst="rect">
            <a:avLst/>
          </a:prstGeom>
        </p:spPr>
        <p:txBody>
          <a:bodyPr/>
          <a:lst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kern="0" dirty="0"/>
              <a:t>One Wikipedia, 325</a:t>
            </a:r>
            <a:r>
              <a:rPr lang="en-US" sz="1800" kern="0" dirty="0"/>
              <a:t>,</a:t>
            </a:r>
            <a:r>
              <a:rPr lang="en-US" kern="0" dirty="0"/>
              <a:t>000 </a:t>
            </a:r>
            <a:r>
              <a:rPr lang="en-US" kern="0" dirty="0" err="1"/>
              <a:t>Wikias</a:t>
            </a:r>
            <a:endParaRPr lang="en-US" kern="0" dirty="0"/>
          </a:p>
        </p:txBody>
      </p:sp>
    </p:spTree>
    <p:extLst>
      <p:ext uri="{BB962C8B-B14F-4D97-AF65-F5344CB8AC3E}">
        <p14:creationId xmlns:p14="http://schemas.microsoft.com/office/powerpoint/2010/main" val="34638566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Statistics</a:t>
            </a:r>
            <a:r>
              <a:rPr lang="en-US" sz="5400" dirty="0"/>
              <a:t> </a:t>
            </a:r>
            <a:r>
              <a:rPr lang="en-US" sz="2400" dirty="0"/>
              <a:t>(summer 2014)</a:t>
            </a:r>
          </a:p>
        </p:txBody>
      </p:sp>
      <p:sp>
        <p:nvSpPr>
          <p:cNvPr id="4" name="Rectangle 3"/>
          <p:cNvSpPr/>
          <p:nvPr/>
        </p:nvSpPr>
        <p:spPr>
          <a:xfrm>
            <a:off x="1829851" y="1729452"/>
            <a:ext cx="4572000" cy="2062103"/>
          </a:xfrm>
          <a:prstGeom prst="rect">
            <a:avLst/>
          </a:prstGeom>
        </p:spPr>
        <p:txBody>
          <a:bodyPr>
            <a:spAutoFit/>
          </a:bodyPr>
          <a:lstStyle/>
          <a:p>
            <a:r>
              <a:rPr lang="en-US" sz="2800" b="1" dirty="0"/>
              <a:t>Wikipedia</a:t>
            </a:r>
          </a:p>
          <a:p>
            <a:r>
              <a:rPr lang="en-US" sz="2000" dirty="0"/>
              <a:t>Entity Pages:	4.5 million</a:t>
            </a:r>
          </a:p>
          <a:p>
            <a:r>
              <a:rPr lang="en-US" sz="2000" dirty="0"/>
              <a:t>Page Length:	4284 chars</a:t>
            </a:r>
          </a:p>
          <a:p>
            <a:endParaRPr lang="en-US" sz="2000" dirty="0"/>
          </a:p>
          <a:p>
            <a:r>
              <a:rPr lang="en-US" sz="2000" dirty="0"/>
              <a:t>Links to Wikipedia Per Page: 32</a:t>
            </a:r>
          </a:p>
          <a:p>
            <a:r>
              <a:rPr lang="en-US" sz="2000" dirty="0"/>
              <a:t>Links to </a:t>
            </a:r>
            <a:r>
              <a:rPr lang="en-US" sz="2000" dirty="0" err="1"/>
              <a:t>Wikias</a:t>
            </a:r>
            <a:r>
              <a:rPr lang="en-US" sz="2000" dirty="0"/>
              <a:t> Per Page         0</a:t>
            </a:r>
          </a:p>
        </p:txBody>
      </p:sp>
      <p:sp>
        <p:nvSpPr>
          <p:cNvPr id="5" name="Rectangle 4"/>
          <p:cNvSpPr/>
          <p:nvPr/>
        </p:nvSpPr>
        <p:spPr>
          <a:xfrm>
            <a:off x="5821013" y="1729449"/>
            <a:ext cx="4727839" cy="2369880"/>
          </a:xfrm>
          <a:prstGeom prst="rect">
            <a:avLst/>
          </a:prstGeom>
        </p:spPr>
        <p:txBody>
          <a:bodyPr wrap="square">
            <a:spAutoFit/>
          </a:bodyPr>
          <a:lstStyle/>
          <a:p>
            <a:r>
              <a:rPr lang="en-US" sz="2800" b="1" dirty="0"/>
              <a:t>Wikia (1,163 Collections)</a:t>
            </a:r>
          </a:p>
          <a:p>
            <a:r>
              <a:rPr lang="en-US" sz="2000" dirty="0"/>
              <a:t>Entity Pages:		3 million</a:t>
            </a:r>
          </a:p>
          <a:p>
            <a:r>
              <a:rPr lang="en-US" sz="2000" dirty="0"/>
              <a:t>Page Length:		2573 chars</a:t>
            </a:r>
          </a:p>
          <a:p>
            <a:r>
              <a:rPr lang="en-US" sz="2000" dirty="0"/>
              <a:t>New Entity Names: 	2.5 million</a:t>
            </a:r>
          </a:p>
          <a:p>
            <a:r>
              <a:rPr lang="en-US" sz="2000" dirty="0"/>
              <a:t>Links to the Same Wikia Per Page:     8</a:t>
            </a:r>
          </a:p>
          <a:p>
            <a:r>
              <a:rPr lang="en-US" sz="2000" dirty="0"/>
              <a:t>Links to Wikipedia Per Page:	    0.14</a:t>
            </a:r>
          </a:p>
          <a:p>
            <a:r>
              <a:rPr lang="en-US" sz="2000" dirty="0"/>
              <a:t>Links to Other </a:t>
            </a:r>
            <a:r>
              <a:rPr lang="en-US" sz="2000" dirty="0" err="1"/>
              <a:t>Wikias</a:t>
            </a:r>
            <a:r>
              <a:rPr lang="en-US" sz="2000" dirty="0"/>
              <a:t> Per Page:	    0.03</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202</a:t>
            </a:fld>
            <a:endParaRPr lang="en-US" altLang="zh-TW" dirty="0">
              <a:solidFill>
                <a:prstClr val="black"/>
              </a:solidFill>
            </a:endParaRPr>
          </a:p>
        </p:txBody>
      </p:sp>
    </p:spTree>
    <p:extLst>
      <p:ext uri="{BB962C8B-B14F-4D97-AF65-F5344CB8AC3E}">
        <p14:creationId xmlns:p14="http://schemas.microsoft.com/office/powerpoint/2010/main" val="378482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8655406" y="1379610"/>
            <a:ext cx="1278159" cy="99257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950" dirty="0"/>
          </a:p>
          <a:p>
            <a:pPr algn="ctr"/>
            <a:r>
              <a:rPr lang="en-US" sz="1950" dirty="0"/>
              <a:t>Wikipedia</a:t>
            </a:r>
          </a:p>
          <a:p>
            <a:endParaRPr lang="en-US" sz="1950" dirty="0"/>
          </a:p>
        </p:txBody>
      </p:sp>
      <p:sp>
        <p:nvSpPr>
          <p:cNvPr id="31" name="TextBox 30"/>
          <p:cNvSpPr txBox="1"/>
          <p:nvPr/>
        </p:nvSpPr>
        <p:spPr>
          <a:xfrm>
            <a:off x="4193665" y="2935152"/>
            <a:ext cx="2347227" cy="2239074"/>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950" i="1" dirty="0">
                <a:solidFill>
                  <a:schemeClr val="tx1"/>
                </a:solidFill>
              </a:rPr>
              <a:t>Collection Detection</a:t>
            </a:r>
          </a:p>
          <a:p>
            <a:pPr marL="385763" indent="-385763">
              <a:buFont typeface="+mj-lt"/>
              <a:buAutoNum type="arabicPeriod"/>
            </a:pPr>
            <a:r>
              <a:rPr lang="en-US" sz="1500" dirty="0">
                <a:solidFill>
                  <a:srgbClr val="FFC000"/>
                </a:solidFill>
              </a:rPr>
              <a:t>TF*IDF</a:t>
            </a:r>
          </a:p>
          <a:p>
            <a:pPr marL="385763" indent="-385763">
              <a:buFont typeface="+mj-lt"/>
              <a:buAutoNum type="arabicPeriod"/>
            </a:pPr>
            <a:r>
              <a:rPr lang="en-US" altLang="zh-CN" sz="1500" dirty="0">
                <a:solidFill>
                  <a:srgbClr val="FFC000"/>
                </a:solidFill>
              </a:rPr>
              <a:t>Query Log</a:t>
            </a:r>
          </a:p>
          <a:p>
            <a:pPr marL="385763" indent="-385763">
              <a:buFont typeface="+mj-lt"/>
              <a:buAutoNum type="arabicPeriod"/>
            </a:pPr>
            <a:r>
              <a:rPr lang="en-US" altLang="zh-CN" sz="1500" dirty="0">
                <a:solidFill>
                  <a:srgbClr val="FFC000"/>
                </a:solidFill>
              </a:rPr>
              <a:t>Manual Links</a:t>
            </a:r>
          </a:p>
          <a:p>
            <a:pPr marL="385763" indent="-385763">
              <a:buFont typeface="+mj-lt"/>
              <a:buAutoNum type="arabicPeriod"/>
            </a:pPr>
            <a:r>
              <a:rPr lang="en-US" altLang="zh-CN" sz="1500" dirty="0">
                <a:solidFill>
                  <a:srgbClr val="FFC000"/>
                </a:solidFill>
              </a:rPr>
              <a:t>Auto Links</a:t>
            </a:r>
          </a:p>
          <a:p>
            <a:pPr marL="385763" indent="-385763">
              <a:buFont typeface="+mj-lt"/>
              <a:buAutoNum type="arabicPeriod"/>
            </a:pPr>
            <a:r>
              <a:rPr lang="en-US" altLang="zh-CN" sz="1500" dirty="0">
                <a:solidFill>
                  <a:srgbClr val="FFC000"/>
                </a:solidFill>
              </a:rPr>
              <a:t>Content Similarity</a:t>
            </a:r>
          </a:p>
          <a:p>
            <a:pPr marL="385763" indent="-385763">
              <a:buFont typeface="+mj-lt"/>
              <a:buAutoNum type="arabicPeriod"/>
            </a:pPr>
            <a:r>
              <a:rPr lang="en-US" altLang="zh-CN" sz="1500" dirty="0" err="1">
                <a:solidFill>
                  <a:srgbClr val="FFC000"/>
                </a:solidFill>
              </a:rPr>
              <a:t>Wikia</a:t>
            </a:r>
            <a:r>
              <a:rPr lang="en-US" altLang="zh-CN" sz="1500" dirty="0">
                <a:solidFill>
                  <a:srgbClr val="FFC000"/>
                </a:solidFill>
              </a:rPr>
              <a:t> Quality</a:t>
            </a:r>
          </a:p>
          <a:p>
            <a:pPr marL="385763" indent="-385763">
              <a:buFont typeface="+mj-lt"/>
              <a:buAutoNum type="arabicPeriod"/>
            </a:pPr>
            <a:r>
              <a:rPr lang="en-US" altLang="zh-CN" sz="1500" dirty="0">
                <a:solidFill>
                  <a:srgbClr val="FFC000"/>
                </a:solidFill>
              </a:rPr>
              <a:t>NIL</a:t>
            </a:r>
          </a:p>
          <a:p>
            <a:pPr marL="385763" indent="-385763">
              <a:buFont typeface="+mj-lt"/>
              <a:buAutoNum type="arabicPeriod"/>
            </a:pPr>
            <a:r>
              <a:rPr lang="en-US" altLang="zh-CN" sz="1500" dirty="0">
                <a:solidFill>
                  <a:srgbClr val="FFC000"/>
                </a:solidFill>
              </a:rPr>
              <a:t>Wikipedia trigger</a:t>
            </a:r>
          </a:p>
        </p:txBody>
      </p:sp>
      <p:sp>
        <p:nvSpPr>
          <p:cNvPr id="39" name="TextBox 38"/>
          <p:cNvSpPr txBox="1"/>
          <p:nvPr/>
        </p:nvSpPr>
        <p:spPr>
          <a:xfrm>
            <a:off x="6834818" y="3930056"/>
            <a:ext cx="1575359" cy="39241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950" dirty="0"/>
              <a:t>NIL</a:t>
            </a:r>
          </a:p>
        </p:txBody>
      </p:sp>
      <p:sp>
        <p:nvSpPr>
          <p:cNvPr id="48" name="TextBox 47"/>
          <p:cNvSpPr txBox="1"/>
          <p:nvPr/>
        </p:nvSpPr>
        <p:spPr>
          <a:xfrm>
            <a:off x="7329681" y="4781813"/>
            <a:ext cx="2651455" cy="392415"/>
          </a:xfrm>
          <a:prstGeom prst="rect">
            <a:avLst/>
          </a:prstGeom>
          <a:solidFill>
            <a:schemeClr val="bg1">
              <a:lumMod val="95000"/>
            </a:schemeClr>
          </a:solidFill>
          <a:ln w="12700">
            <a:solidFill>
              <a:schemeClr val="tx1"/>
            </a:solidFill>
          </a:ln>
        </p:spPr>
        <p:txBody>
          <a:bodyPr wrap="square" rtlCol="0">
            <a:spAutoFit/>
          </a:bodyPr>
          <a:lstStyle/>
          <a:p>
            <a:pPr algn="ctr"/>
            <a:r>
              <a:rPr lang="en-US" sz="1950" i="1" dirty="0"/>
              <a:t>Entity Disambiguation</a:t>
            </a:r>
          </a:p>
        </p:txBody>
      </p:sp>
      <p:cxnSp>
        <p:nvCxnSpPr>
          <p:cNvPr id="10" name="Straight Arrow Connector 9"/>
          <p:cNvCxnSpPr>
            <a:endCxn id="18" idx="0"/>
          </p:cNvCxnSpPr>
          <p:nvPr/>
        </p:nvCxnSpPr>
        <p:spPr>
          <a:xfrm>
            <a:off x="5818952" y="1380390"/>
            <a:ext cx="1" cy="28728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6540896" y="3527847"/>
            <a:ext cx="220417" cy="480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40" idx="0"/>
            <a:endCxn id="37" idx="2"/>
          </p:cNvCxnSpPr>
          <p:nvPr/>
        </p:nvCxnSpPr>
        <p:spPr>
          <a:xfrm flipH="1" flipV="1">
            <a:off x="2432303" y="2385146"/>
            <a:ext cx="5891" cy="780176"/>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5818948" y="2580897"/>
            <a:ext cx="3" cy="35425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1650513" y="3165322"/>
            <a:ext cx="1575361" cy="1535906"/>
            <a:chOff x="9254456" y="2681380"/>
            <a:chExt cx="2100481" cy="2133306"/>
          </a:xfrm>
        </p:grpSpPr>
        <p:sp>
          <p:nvSpPr>
            <p:cNvPr id="40" name="TextBox 39"/>
            <p:cNvSpPr txBox="1"/>
            <p:nvPr/>
          </p:nvSpPr>
          <p:spPr>
            <a:xfrm>
              <a:off x="9254456" y="2681380"/>
              <a:ext cx="2100481" cy="181682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950" dirty="0" err="1"/>
                <a:t>Wikia</a:t>
              </a:r>
              <a:endParaRPr lang="en-US" sz="1950" dirty="0"/>
            </a:p>
            <a:p>
              <a:pPr algn="ctr"/>
              <a:endParaRPr lang="en-US" sz="1950" dirty="0"/>
            </a:p>
            <a:p>
              <a:pPr algn="ctr"/>
              <a:endParaRPr lang="en-US" sz="1000" dirty="0"/>
            </a:p>
            <a:p>
              <a:pPr algn="ctr"/>
              <a:endParaRPr lang="en-US" sz="1000" b="1" dirty="0"/>
            </a:p>
            <a:p>
              <a:pPr algn="ctr"/>
              <a:endParaRPr lang="en-US" sz="1000" b="1" dirty="0"/>
            </a:p>
            <a:p>
              <a:pPr algn="ctr"/>
              <a:endParaRPr lang="en-US" sz="1000" b="1" dirty="0"/>
            </a:p>
          </p:txBody>
        </p:sp>
        <p:sp>
          <p:nvSpPr>
            <p:cNvPr id="16" name="Rectangle 15"/>
            <p:cNvSpPr/>
            <p:nvPr/>
          </p:nvSpPr>
          <p:spPr>
            <a:xfrm>
              <a:off x="9386625" y="3249545"/>
              <a:ext cx="1828798" cy="3773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a:t>Collection 1</a:t>
              </a:r>
              <a:endParaRPr lang="zh-CN" altLang="en-US" sz="1600" dirty="0"/>
            </a:p>
          </p:txBody>
        </p:sp>
        <p:sp>
          <p:nvSpPr>
            <p:cNvPr id="35" name="Rectangle 34"/>
            <p:cNvSpPr/>
            <p:nvPr/>
          </p:nvSpPr>
          <p:spPr>
            <a:xfrm>
              <a:off x="9390451" y="3679669"/>
              <a:ext cx="1828798" cy="3556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a:t>Collection 2</a:t>
              </a:r>
              <a:endParaRPr lang="zh-CN" altLang="en-US" sz="1600" dirty="0"/>
            </a:p>
          </p:txBody>
        </p:sp>
        <p:sp>
          <p:nvSpPr>
            <p:cNvPr id="42" name="Rectangle 41"/>
            <p:cNvSpPr/>
            <p:nvPr/>
          </p:nvSpPr>
          <p:spPr>
            <a:xfrm>
              <a:off x="9390451" y="4437166"/>
              <a:ext cx="1828800" cy="3775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a:t>Collection </a:t>
              </a:r>
              <a:r>
                <a:rPr lang="en-US" altLang="zh-CN" sz="1600" i="1" dirty="0"/>
                <a:t>N</a:t>
              </a:r>
              <a:endParaRPr lang="zh-CN" altLang="en-US" sz="1600" i="1" dirty="0"/>
            </a:p>
          </p:txBody>
        </p:sp>
        <p:sp>
          <p:nvSpPr>
            <p:cNvPr id="32" name="Rectangle 31"/>
            <p:cNvSpPr/>
            <p:nvPr/>
          </p:nvSpPr>
          <p:spPr>
            <a:xfrm>
              <a:off x="10142694" y="4016487"/>
              <a:ext cx="453861" cy="46326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ts val="450"/>
                </a:lnSpc>
              </a:pPr>
              <a:r>
                <a:rPr lang="en-US" altLang="zh-CN" sz="1950" b="1" dirty="0"/>
                <a:t>.</a:t>
              </a:r>
            </a:p>
            <a:p>
              <a:pPr algn="ctr">
                <a:lnSpc>
                  <a:spcPts val="450"/>
                </a:lnSpc>
              </a:pPr>
              <a:r>
                <a:rPr lang="en-US" altLang="zh-CN" sz="1950" b="1" dirty="0"/>
                <a:t>.</a:t>
              </a:r>
            </a:p>
            <a:p>
              <a:pPr algn="ctr">
                <a:lnSpc>
                  <a:spcPts val="450"/>
                </a:lnSpc>
              </a:pPr>
              <a:r>
                <a:rPr lang="en-US" altLang="zh-CN" sz="1950" b="1" dirty="0"/>
                <a:t>.</a:t>
              </a:r>
              <a:endParaRPr lang="zh-CN" altLang="en-US" sz="1950" b="1" dirty="0"/>
            </a:p>
          </p:txBody>
        </p:sp>
      </p:grpSp>
      <p:sp>
        <p:nvSpPr>
          <p:cNvPr id="37" name="TextBox 36"/>
          <p:cNvSpPr txBox="1"/>
          <p:nvPr/>
        </p:nvSpPr>
        <p:spPr>
          <a:xfrm>
            <a:off x="1650513" y="1369483"/>
            <a:ext cx="1563579"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050" dirty="0"/>
          </a:p>
          <a:p>
            <a:pPr algn="ctr"/>
            <a:r>
              <a:rPr lang="en-US" sz="1950" dirty="0"/>
              <a:t>All Wikia</a:t>
            </a:r>
          </a:p>
          <a:p>
            <a:pPr algn="ctr"/>
            <a:r>
              <a:rPr lang="en-US" sz="1950" dirty="0"/>
              <a:t>Collections</a:t>
            </a:r>
          </a:p>
          <a:p>
            <a:endParaRPr lang="en-US" sz="1050" dirty="0"/>
          </a:p>
        </p:txBody>
      </p:sp>
      <p:sp>
        <p:nvSpPr>
          <p:cNvPr id="18" name="TextBox 17"/>
          <p:cNvSpPr txBox="1"/>
          <p:nvPr/>
        </p:nvSpPr>
        <p:spPr>
          <a:xfrm>
            <a:off x="4827484" y="1667677"/>
            <a:ext cx="1982937" cy="392415"/>
          </a:xfrm>
          <a:prstGeom prst="rect">
            <a:avLst/>
          </a:prstGeom>
          <a:solidFill>
            <a:schemeClr val="bg1">
              <a:lumMod val="95000"/>
            </a:schemeClr>
          </a:solidFill>
          <a:ln w="12700">
            <a:solidFill>
              <a:schemeClr val="tx1"/>
            </a:solidFill>
          </a:ln>
        </p:spPr>
        <p:txBody>
          <a:bodyPr wrap="square" rtlCol="0">
            <a:spAutoFit/>
          </a:bodyPr>
          <a:lstStyle/>
          <a:p>
            <a:pPr algn="ctr"/>
            <a:r>
              <a:rPr lang="en-US" sz="1950" i="1" dirty="0"/>
              <a:t>Entity Detection</a:t>
            </a:r>
          </a:p>
        </p:txBody>
      </p:sp>
      <p:cxnSp>
        <p:nvCxnSpPr>
          <p:cNvPr id="56" name="Straight Arrow Connector 55"/>
          <p:cNvCxnSpPr>
            <a:stCxn id="18" idx="2"/>
          </p:cNvCxnSpPr>
          <p:nvPr/>
        </p:nvCxnSpPr>
        <p:spPr>
          <a:xfrm flipH="1">
            <a:off x="5818952" y="2060092"/>
            <a:ext cx="1" cy="16773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a:stCxn id="37" idx="3"/>
            <a:endCxn id="18" idx="1"/>
          </p:cNvCxnSpPr>
          <p:nvPr/>
        </p:nvCxnSpPr>
        <p:spPr>
          <a:xfrm flipV="1">
            <a:off x="3214092" y="1863885"/>
            <a:ext cx="1613392" cy="1343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23" idx="1"/>
            <a:endCxn id="18" idx="3"/>
          </p:cNvCxnSpPr>
          <p:nvPr/>
        </p:nvCxnSpPr>
        <p:spPr>
          <a:xfrm flipH="1" flipV="1">
            <a:off x="6810421" y="1863885"/>
            <a:ext cx="1844985" cy="12015"/>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274601" y="3661541"/>
            <a:ext cx="919065" cy="0"/>
          </a:xfrm>
          <a:prstGeom prst="straightConnector1">
            <a:avLst/>
          </a:prstGeom>
          <a:ln>
            <a:prstDash val="dash"/>
            <a:tailEnd type="triangle"/>
          </a:ln>
        </p:spPr>
        <p:style>
          <a:lnRef idx="2">
            <a:schemeClr val="dk1"/>
          </a:lnRef>
          <a:fillRef idx="1">
            <a:schemeClr val="lt1"/>
          </a:fillRef>
          <a:effectRef idx="0">
            <a:schemeClr val="dk1"/>
          </a:effectRef>
          <a:fontRef idx="minor">
            <a:schemeClr val="dk1"/>
          </a:fontRef>
        </p:style>
      </p:cxnSp>
      <p:cxnSp>
        <p:nvCxnSpPr>
          <p:cNvPr id="69" name="Straight Arrow Connector 68"/>
          <p:cNvCxnSpPr/>
          <p:nvPr/>
        </p:nvCxnSpPr>
        <p:spPr>
          <a:xfrm>
            <a:off x="3274600" y="3960023"/>
            <a:ext cx="919067" cy="0"/>
          </a:xfrm>
          <a:prstGeom prst="straightConnector1">
            <a:avLst/>
          </a:prstGeom>
          <a:ln>
            <a:prstDash val="dash"/>
            <a:tailEnd type="triangle"/>
          </a:ln>
        </p:spPr>
        <p:style>
          <a:lnRef idx="2">
            <a:schemeClr val="dk1"/>
          </a:lnRef>
          <a:fillRef idx="1">
            <a:schemeClr val="lt1"/>
          </a:fillRef>
          <a:effectRef idx="0">
            <a:schemeClr val="dk1"/>
          </a:effectRef>
          <a:fontRef idx="minor">
            <a:schemeClr val="dk1"/>
          </a:fontRef>
        </p:style>
      </p:cxnSp>
      <p:cxnSp>
        <p:nvCxnSpPr>
          <p:cNvPr id="70" name="Straight Arrow Connector 69"/>
          <p:cNvCxnSpPr/>
          <p:nvPr/>
        </p:nvCxnSpPr>
        <p:spPr>
          <a:xfrm>
            <a:off x="3274599" y="4531783"/>
            <a:ext cx="919067" cy="0"/>
          </a:xfrm>
          <a:prstGeom prst="straightConnector1">
            <a:avLst/>
          </a:prstGeom>
          <a:ln>
            <a:prstDash val="dash"/>
            <a:tailEnd type="triangle"/>
          </a:ln>
        </p:spPr>
        <p:style>
          <a:lnRef idx="2">
            <a:schemeClr val="dk1"/>
          </a:lnRef>
          <a:fillRef idx="1">
            <a:schemeClr val="lt1"/>
          </a:fillRef>
          <a:effectRef idx="0">
            <a:schemeClr val="dk1"/>
          </a:effectRef>
          <a:fontRef idx="minor">
            <a:schemeClr val="dk1"/>
          </a:fontRef>
        </p:style>
      </p:cxnSp>
      <p:sp>
        <p:nvSpPr>
          <p:cNvPr id="75" name="TextBox 74"/>
          <p:cNvSpPr txBox="1"/>
          <p:nvPr/>
        </p:nvSpPr>
        <p:spPr>
          <a:xfrm>
            <a:off x="6834818" y="3345388"/>
            <a:ext cx="1575359" cy="39241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950" dirty="0"/>
              <a:t>Collection </a:t>
            </a:r>
            <a:r>
              <a:rPr lang="en-US" sz="1950" i="1" dirty="0"/>
              <a:t>k</a:t>
            </a:r>
          </a:p>
        </p:txBody>
      </p:sp>
      <p:sp>
        <p:nvSpPr>
          <p:cNvPr id="76" name="TextBox 75"/>
          <p:cNvSpPr txBox="1"/>
          <p:nvPr/>
        </p:nvSpPr>
        <p:spPr>
          <a:xfrm>
            <a:off x="7477501" y="3649107"/>
            <a:ext cx="386870" cy="369332"/>
          </a:xfrm>
          <a:prstGeom prst="rect">
            <a:avLst/>
          </a:prstGeom>
          <a:noFill/>
        </p:spPr>
        <p:txBody>
          <a:bodyPr wrap="none" rtlCol="0">
            <a:spAutoFit/>
          </a:bodyPr>
          <a:lstStyle/>
          <a:p>
            <a:r>
              <a:rPr lang="en-US" dirty="0"/>
              <a:t>or</a:t>
            </a:r>
          </a:p>
        </p:txBody>
      </p:sp>
      <p:cxnSp>
        <p:nvCxnSpPr>
          <p:cNvPr id="82" name="Elbow Connector 81"/>
          <p:cNvCxnSpPr>
            <a:endCxn id="48" idx="0"/>
          </p:cNvCxnSpPr>
          <p:nvPr/>
        </p:nvCxnSpPr>
        <p:spPr>
          <a:xfrm rot="16200000" flipH="1">
            <a:off x="8011978" y="4138382"/>
            <a:ext cx="1115132" cy="171729"/>
          </a:xfrm>
          <a:prstGeom prst="bentConnector3">
            <a:avLst>
              <a:gd name="adj1" fmla="val 50000"/>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rot="16200000" flipH="1">
            <a:off x="6980848" y="2795089"/>
            <a:ext cx="2200917" cy="1772531"/>
          </a:xfrm>
          <a:prstGeom prst="bentConnector3">
            <a:avLst>
              <a:gd name="adj1" fmla="val 1644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23" idx="2"/>
          </p:cNvCxnSpPr>
          <p:nvPr/>
        </p:nvCxnSpPr>
        <p:spPr>
          <a:xfrm flipH="1">
            <a:off x="9294484" y="2372189"/>
            <a:ext cx="2" cy="2409623"/>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8961125" y="5156910"/>
            <a:ext cx="1" cy="3091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833144" y="1352285"/>
            <a:ext cx="939618" cy="369332"/>
          </a:xfrm>
          <a:prstGeom prst="rect">
            <a:avLst/>
          </a:prstGeom>
          <a:noFill/>
        </p:spPr>
        <p:txBody>
          <a:bodyPr wrap="none" rtlCol="0">
            <a:spAutoFit/>
          </a:bodyPr>
          <a:lstStyle/>
          <a:p>
            <a:r>
              <a:rPr lang="en-US" i="1" dirty="0">
                <a:solidFill>
                  <a:srgbClr val="FFC000"/>
                </a:solidFill>
              </a:rPr>
              <a:t>Stage 0</a:t>
            </a:r>
          </a:p>
        </p:txBody>
      </p:sp>
      <p:sp>
        <p:nvSpPr>
          <p:cNvPr id="105" name="TextBox 104"/>
          <p:cNvSpPr txBox="1"/>
          <p:nvPr/>
        </p:nvSpPr>
        <p:spPr>
          <a:xfrm>
            <a:off x="5818952" y="2609585"/>
            <a:ext cx="991467" cy="369332"/>
          </a:xfrm>
          <a:prstGeom prst="rect">
            <a:avLst/>
          </a:prstGeom>
          <a:noFill/>
        </p:spPr>
        <p:txBody>
          <a:bodyPr wrap="square" rtlCol="0">
            <a:spAutoFit/>
          </a:bodyPr>
          <a:lstStyle/>
          <a:p>
            <a:r>
              <a:rPr lang="en-US" i="1" dirty="0">
                <a:solidFill>
                  <a:srgbClr val="FFC000"/>
                </a:solidFill>
              </a:rPr>
              <a:t>Stage 1</a:t>
            </a:r>
          </a:p>
        </p:txBody>
      </p:sp>
      <p:sp>
        <p:nvSpPr>
          <p:cNvPr id="106" name="TextBox 105"/>
          <p:cNvSpPr txBox="1"/>
          <p:nvPr/>
        </p:nvSpPr>
        <p:spPr>
          <a:xfrm>
            <a:off x="7185811" y="2619523"/>
            <a:ext cx="939618" cy="369332"/>
          </a:xfrm>
          <a:prstGeom prst="rect">
            <a:avLst/>
          </a:prstGeom>
          <a:noFill/>
        </p:spPr>
        <p:txBody>
          <a:bodyPr wrap="none" rtlCol="0">
            <a:spAutoFit/>
          </a:bodyPr>
          <a:lstStyle/>
          <a:p>
            <a:r>
              <a:rPr lang="en-US" i="1" dirty="0">
                <a:solidFill>
                  <a:srgbClr val="FFC000"/>
                </a:solidFill>
              </a:rPr>
              <a:t>Stage 2</a:t>
            </a:r>
          </a:p>
        </p:txBody>
      </p:sp>
      <p:sp>
        <p:nvSpPr>
          <p:cNvPr id="116" name="Parallelogram 115"/>
          <p:cNvSpPr/>
          <p:nvPr/>
        </p:nvSpPr>
        <p:spPr>
          <a:xfrm>
            <a:off x="3657901" y="1026711"/>
            <a:ext cx="4322099" cy="353679"/>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tx1"/>
                </a:solidFill>
              </a:rPr>
              <a:t>Document</a:t>
            </a:r>
          </a:p>
        </p:txBody>
      </p:sp>
      <p:sp>
        <p:nvSpPr>
          <p:cNvPr id="118" name="Parallelogram 117"/>
          <p:cNvSpPr/>
          <p:nvPr/>
        </p:nvSpPr>
        <p:spPr>
          <a:xfrm>
            <a:off x="3657901" y="2228691"/>
            <a:ext cx="4322099" cy="353679"/>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tx1"/>
                </a:solidFill>
              </a:rPr>
              <a:t>Surface Forms (mentions)</a:t>
            </a:r>
          </a:p>
        </p:txBody>
      </p:sp>
      <p:sp>
        <p:nvSpPr>
          <p:cNvPr id="119" name="Parallelogram 118"/>
          <p:cNvSpPr/>
          <p:nvPr/>
        </p:nvSpPr>
        <p:spPr>
          <a:xfrm>
            <a:off x="6950501" y="5489870"/>
            <a:ext cx="3409803" cy="667926"/>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tx1"/>
                </a:solidFill>
              </a:rPr>
              <a:t>Entities in Wikipedia and Wikia Collection </a:t>
            </a:r>
            <a:r>
              <a:rPr lang="en-US" sz="1950" i="1" dirty="0">
                <a:solidFill>
                  <a:schemeClr val="tx1"/>
                </a:solidFill>
              </a:rPr>
              <a:t>k</a:t>
            </a:r>
            <a:endParaRPr lang="en-US" sz="2100" dirty="0">
              <a:solidFill>
                <a:schemeClr val="tx1"/>
              </a:solidFill>
            </a:endParaRPr>
          </a:p>
        </p:txBody>
      </p:sp>
      <p:sp>
        <p:nvSpPr>
          <p:cNvPr id="121" name="Rectangle 120"/>
          <p:cNvSpPr/>
          <p:nvPr/>
        </p:nvSpPr>
        <p:spPr>
          <a:xfrm>
            <a:off x="6761309" y="3288695"/>
            <a:ext cx="1722371" cy="111801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41" name="Title 2"/>
          <p:cNvSpPr>
            <a:spLocks noGrp="1"/>
          </p:cNvSpPr>
          <p:nvPr>
            <p:ph type="title"/>
          </p:nvPr>
        </p:nvSpPr>
        <p:spPr>
          <a:xfrm>
            <a:off x="1891146" y="230242"/>
            <a:ext cx="8485911" cy="662039"/>
          </a:xfrm>
        </p:spPr>
        <p:txBody>
          <a:bodyPr/>
          <a:lstStyle/>
          <a:p>
            <a:r>
              <a:rPr lang="en-US" dirty="0"/>
              <a:t>System Architecture</a:t>
            </a:r>
          </a:p>
        </p:txBody>
      </p:sp>
    </p:spTree>
    <p:extLst>
      <p:ext uri="{BB962C8B-B14F-4D97-AF65-F5344CB8AC3E}">
        <p14:creationId xmlns:p14="http://schemas.microsoft.com/office/powerpoint/2010/main" val="4099146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91145" y="230242"/>
            <a:ext cx="8586355" cy="662039"/>
          </a:xfrm>
        </p:spPr>
        <p:txBody>
          <a:bodyPr>
            <a:normAutofit fontScale="90000"/>
          </a:bodyPr>
          <a:lstStyle/>
          <a:p>
            <a:r>
              <a:rPr lang="en-US" sz="2800" dirty="0"/>
              <a:t>Collection Detection: Feature Group Evaluation (1)</a:t>
            </a:r>
          </a:p>
        </p:txBody>
      </p:sp>
      <p:pic>
        <p:nvPicPr>
          <p:cNvPr id="4" name="Picture 3"/>
          <p:cNvPicPr>
            <a:picLocks noChangeAspect="1"/>
          </p:cNvPicPr>
          <p:nvPr/>
        </p:nvPicPr>
        <p:blipFill>
          <a:blip r:embed="rId3"/>
          <a:stretch>
            <a:fillRect/>
          </a:stretch>
        </p:blipFill>
        <p:spPr>
          <a:xfrm>
            <a:off x="1859090" y="1766893"/>
            <a:ext cx="8599361" cy="4194238"/>
          </a:xfrm>
          <a:prstGeom prst="rect">
            <a:avLst/>
          </a:prstGeom>
        </p:spPr>
      </p:pic>
      <p:sp>
        <p:nvSpPr>
          <p:cNvPr id="5" name="Rectangle 4"/>
          <p:cNvSpPr/>
          <p:nvPr/>
        </p:nvSpPr>
        <p:spPr>
          <a:xfrm>
            <a:off x="1769238" y="1098753"/>
            <a:ext cx="2161619" cy="369332"/>
          </a:xfrm>
          <a:prstGeom prst="rect">
            <a:avLst/>
          </a:prstGeom>
        </p:spPr>
        <p:txBody>
          <a:bodyPr wrap="none">
            <a:spAutoFit/>
          </a:bodyPr>
          <a:lstStyle/>
          <a:p>
            <a:r>
              <a:rPr lang="en-US" dirty="0"/>
              <a:t>Single Feature Group </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204</a:t>
            </a:fld>
            <a:endParaRPr lang="en-US" altLang="zh-TW" dirty="0">
              <a:solidFill>
                <a:prstClr val="black"/>
              </a:solidFill>
            </a:endParaRPr>
          </a:p>
        </p:txBody>
      </p:sp>
    </p:spTree>
    <p:extLst>
      <p:ext uri="{BB962C8B-B14F-4D97-AF65-F5344CB8AC3E}">
        <p14:creationId xmlns:p14="http://schemas.microsoft.com/office/powerpoint/2010/main" val="948163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91145" y="230242"/>
            <a:ext cx="8586355" cy="662039"/>
          </a:xfrm>
        </p:spPr>
        <p:txBody>
          <a:bodyPr>
            <a:normAutofit fontScale="90000"/>
          </a:bodyPr>
          <a:lstStyle/>
          <a:p>
            <a:r>
              <a:rPr lang="en-US" sz="2800" dirty="0"/>
              <a:t>Collection Detection: Feature Group Evaluation (2)</a:t>
            </a:r>
          </a:p>
        </p:txBody>
      </p:sp>
      <p:sp>
        <p:nvSpPr>
          <p:cNvPr id="5" name="Rectangle 4"/>
          <p:cNvSpPr/>
          <p:nvPr/>
        </p:nvSpPr>
        <p:spPr>
          <a:xfrm>
            <a:off x="1769239" y="1098753"/>
            <a:ext cx="2394819" cy="369332"/>
          </a:xfrm>
          <a:prstGeom prst="rect">
            <a:avLst/>
          </a:prstGeom>
        </p:spPr>
        <p:txBody>
          <a:bodyPr wrap="none">
            <a:spAutoFit/>
          </a:bodyPr>
          <a:lstStyle/>
          <a:p>
            <a:r>
              <a:rPr lang="en-US" dirty="0"/>
              <a:t>Feature Group Ablation</a:t>
            </a:r>
          </a:p>
        </p:txBody>
      </p:sp>
      <p:pic>
        <p:nvPicPr>
          <p:cNvPr id="6" name="Picture 5"/>
          <p:cNvPicPr>
            <a:picLocks noChangeAspect="1"/>
          </p:cNvPicPr>
          <p:nvPr/>
        </p:nvPicPr>
        <p:blipFill>
          <a:blip r:embed="rId3"/>
          <a:stretch>
            <a:fillRect/>
          </a:stretch>
        </p:blipFill>
        <p:spPr>
          <a:xfrm>
            <a:off x="1874519" y="1751589"/>
            <a:ext cx="8602980" cy="4175760"/>
          </a:xfrm>
          <a:prstGeom prst="rect">
            <a:avLst/>
          </a:prstGeom>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205</a:t>
            </a:fld>
            <a:endParaRPr lang="en-US" altLang="zh-TW" dirty="0">
              <a:solidFill>
                <a:prstClr val="black"/>
              </a:solidFill>
            </a:endParaRPr>
          </a:p>
        </p:txBody>
      </p:sp>
    </p:spTree>
    <p:extLst>
      <p:ext uri="{BB962C8B-B14F-4D97-AF65-F5344CB8AC3E}">
        <p14:creationId xmlns:p14="http://schemas.microsoft.com/office/powerpoint/2010/main" val="3097681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91145" y="230242"/>
            <a:ext cx="8586355" cy="662039"/>
          </a:xfrm>
        </p:spPr>
        <p:txBody>
          <a:bodyPr>
            <a:normAutofit fontScale="90000"/>
          </a:bodyPr>
          <a:lstStyle/>
          <a:p>
            <a:r>
              <a:rPr lang="en-US" sz="2800" dirty="0"/>
              <a:t>Collection Detection: Feature Group Evaluation (3)</a:t>
            </a:r>
          </a:p>
        </p:txBody>
      </p:sp>
      <p:sp>
        <p:nvSpPr>
          <p:cNvPr id="5" name="Rectangle 4"/>
          <p:cNvSpPr/>
          <p:nvPr/>
        </p:nvSpPr>
        <p:spPr>
          <a:xfrm>
            <a:off x="1769239" y="1098753"/>
            <a:ext cx="3385211" cy="369332"/>
          </a:xfrm>
          <a:prstGeom prst="rect">
            <a:avLst/>
          </a:prstGeom>
        </p:spPr>
        <p:txBody>
          <a:bodyPr wrap="none">
            <a:spAutoFit/>
          </a:bodyPr>
          <a:lstStyle/>
          <a:p>
            <a:r>
              <a:rPr lang="en-US" dirty="0"/>
              <a:t>Feature Group Addition (Greedily)</a:t>
            </a:r>
          </a:p>
        </p:txBody>
      </p:sp>
      <p:pic>
        <p:nvPicPr>
          <p:cNvPr id="3" name="Picture 2"/>
          <p:cNvPicPr>
            <a:picLocks noChangeAspect="1"/>
          </p:cNvPicPr>
          <p:nvPr/>
        </p:nvPicPr>
        <p:blipFill>
          <a:blip r:embed="rId3"/>
          <a:stretch>
            <a:fillRect/>
          </a:stretch>
        </p:blipFill>
        <p:spPr>
          <a:xfrm>
            <a:off x="1769237" y="1852614"/>
            <a:ext cx="8595360" cy="3878580"/>
          </a:xfrm>
          <a:prstGeom prst="rect">
            <a:avLst/>
          </a:prstGeom>
        </p:spPr>
      </p:pic>
      <p:sp>
        <p:nvSpPr>
          <p:cNvPr id="4" name="TextBox 3"/>
          <p:cNvSpPr txBox="1"/>
          <p:nvPr/>
        </p:nvSpPr>
        <p:spPr>
          <a:xfrm rot="18967735">
            <a:off x="3961622" y="5779992"/>
            <a:ext cx="461665" cy="733534"/>
          </a:xfrm>
          <a:prstGeom prst="rect">
            <a:avLst/>
          </a:prstGeom>
          <a:noFill/>
        </p:spPr>
        <p:txBody>
          <a:bodyPr vert="vert" wrap="none" rtlCol="0">
            <a:spAutoFit/>
          </a:bodyPr>
          <a:lstStyle/>
          <a:p>
            <a:r>
              <a:rPr lang="en-US" dirty="0"/>
              <a:t>TF*IDF</a:t>
            </a:r>
          </a:p>
        </p:txBody>
      </p:sp>
      <p:sp>
        <p:nvSpPr>
          <p:cNvPr id="7" name="TextBox 6"/>
          <p:cNvSpPr txBox="1"/>
          <p:nvPr/>
        </p:nvSpPr>
        <p:spPr>
          <a:xfrm rot="19045227">
            <a:off x="5838162" y="5756020"/>
            <a:ext cx="400110" cy="848950"/>
          </a:xfrm>
          <a:prstGeom prst="rect">
            <a:avLst/>
          </a:prstGeom>
          <a:noFill/>
        </p:spPr>
        <p:txBody>
          <a:bodyPr vert="vert" wrap="none" rtlCol="0">
            <a:spAutoFit/>
          </a:bodyPr>
          <a:lstStyle/>
          <a:p>
            <a:r>
              <a:rPr lang="en-US" sz="1400" dirty="0"/>
              <a:t>Auto Links</a:t>
            </a:r>
          </a:p>
        </p:txBody>
      </p:sp>
      <p:sp>
        <p:nvSpPr>
          <p:cNvPr id="8" name="TextBox 7"/>
          <p:cNvSpPr txBox="1"/>
          <p:nvPr/>
        </p:nvSpPr>
        <p:spPr>
          <a:xfrm rot="18958561">
            <a:off x="7762714" y="5717832"/>
            <a:ext cx="400110" cy="1067597"/>
          </a:xfrm>
          <a:prstGeom prst="rect">
            <a:avLst/>
          </a:prstGeom>
          <a:noFill/>
        </p:spPr>
        <p:txBody>
          <a:bodyPr vert="vert" wrap="none" rtlCol="0">
            <a:spAutoFit/>
          </a:bodyPr>
          <a:lstStyle/>
          <a:p>
            <a:r>
              <a:rPr lang="en-US" sz="1400" dirty="0" err="1"/>
              <a:t>Wikia</a:t>
            </a:r>
            <a:r>
              <a:rPr lang="en-US" sz="1400" dirty="0"/>
              <a:t> Quality</a:t>
            </a:r>
          </a:p>
        </p:txBody>
      </p:sp>
      <p:sp>
        <p:nvSpPr>
          <p:cNvPr id="9" name="TextBox 8"/>
          <p:cNvSpPr txBox="1"/>
          <p:nvPr/>
        </p:nvSpPr>
        <p:spPr>
          <a:xfrm rot="19043669">
            <a:off x="9401841" y="5809375"/>
            <a:ext cx="615553" cy="674774"/>
          </a:xfrm>
          <a:prstGeom prst="rect">
            <a:avLst/>
          </a:prstGeom>
          <a:noFill/>
        </p:spPr>
        <p:txBody>
          <a:bodyPr vert="vert" wrap="none" rtlCol="0">
            <a:spAutoFit/>
          </a:bodyPr>
          <a:lstStyle/>
          <a:p>
            <a:r>
              <a:rPr lang="en-US" sz="1400" dirty="0" err="1"/>
              <a:t>Wikia</a:t>
            </a:r>
            <a:r>
              <a:rPr lang="en-US" sz="1400" dirty="0"/>
              <a:t> </a:t>
            </a:r>
          </a:p>
          <a:p>
            <a:r>
              <a:rPr lang="en-US" sz="1400" dirty="0"/>
              <a:t>Triggers</a:t>
            </a:r>
          </a:p>
        </p:txBody>
      </p:sp>
      <p:sp>
        <p:nvSpPr>
          <p:cNvPr id="10" name="Plus 9"/>
          <p:cNvSpPr/>
          <p:nvPr/>
        </p:nvSpPr>
        <p:spPr bwMode="auto">
          <a:xfrm>
            <a:off x="5273322" y="5832625"/>
            <a:ext cx="337172" cy="370646"/>
          </a:xfrm>
          <a:prstGeom prst="mathPlu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11" name="Plus 10"/>
          <p:cNvSpPr/>
          <p:nvPr/>
        </p:nvSpPr>
        <p:spPr bwMode="auto">
          <a:xfrm>
            <a:off x="7099647" y="5832625"/>
            <a:ext cx="337172" cy="370646"/>
          </a:xfrm>
          <a:prstGeom prst="mathPlu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12" name="Plus 11"/>
          <p:cNvSpPr/>
          <p:nvPr/>
        </p:nvSpPr>
        <p:spPr bwMode="auto">
          <a:xfrm>
            <a:off x="8895003" y="5832625"/>
            <a:ext cx="337172" cy="370646"/>
          </a:xfrm>
          <a:prstGeom prst="mathPlus">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206</a:t>
            </a:fld>
            <a:endParaRPr lang="en-US" altLang="zh-TW" dirty="0">
              <a:solidFill>
                <a:prstClr val="black"/>
              </a:solidFill>
            </a:endParaRPr>
          </a:p>
        </p:txBody>
      </p:sp>
    </p:spTree>
    <p:extLst>
      <p:ext uri="{BB962C8B-B14F-4D97-AF65-F5344CB8AC3E}">
        <p14:creationId xmlns:p14="http://schemas.microsoft.com/office/powerpoint/2010/main" val="144685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Wikia Detection for Wikia Pages</a:t>
            </a:r>
          </a:p>
        </p:txBody>
      </p:sp>
      <p:graphicFrame>
        <p:nvGraphicFramePr>
          <p:cNvPr id="5" name="Content Placeholder 4"/>
          <p:cNvGraphicFramePr>
            <a:graphicFrameLocks noGrp="1"/>
          </p:cNvGraphicFramePr>
          <p:nvPr>
            <p:ph idx="1"/>
            <p:extLst/>
          </p:nvPr>
        </p:nvGraphicFramePr>
        <p:xfrm>
          <a:off x="1652953" y="1951398"/>
          <a:ext cx="8308731" cy="2617854"/>
        </p:xfrm>
        <a:graphic>
          <a:graphicData uri="http://schemas.openxmlformats.org/drawingml/2006/table">
            <a:tbl>
              <a:tblPr firstRow="1" firstCol="1" bandRow="1">
                <a:tableStyleId>{2D5ABB26-0587-4C30-8999-92F81FD0307C}</a:tableStyleId>
              </a:tblPr>
              <a:tblGrid>
                <a:gridCol w="6391863">
                  <a:extLst>
                    <a:ext uri="{9D8B030D-6E8A-4147-A177-3AD203B41FA5}">
                      <a16:colId xmlns:a16="http://schemas.microsoft.com/office/drawing/2014/main" val="20000"/>
                    </a:ext>
                  </a:extLst>
                </a:gridCol>
                <a:gridCol w="1916868">
                  <a:extLst>
                    <a:ext uri="{9D8B030D-6E8A-4147-A177-3AD203B41FA5}">
                      <a16:colId xmlns:a16="http://schemas.microsoft.com/office/drawing/2014/main" val="20001"/>
                    </a:ext>
                  </a:extLst>
                </a:gridCol>
              </a:tblGrid>
              <a:tr h="373923">
                <a:tc>
                  <a:txBody>
                    <a:bodyPr/>
                    <a:lstStyle/>
                    <a:p>
                      <a:pPr marL="0" marR="0">
                        <a:lnSpc>
                          <a:spcPct val="107000"/>
                        </a:lnSpc>
                        <a:spcBef>
                          <a:spcPts val="0"/>
                        </a:spcBef>
                        <a:spcAft>
                          <a:spcPts val="0"/>
                        </a:spcAft>
                      </a:pPr>
                      <a:r>
                        <a:rPr lang="en-US" sz="2800" dirty="0">
                          <a:effectLst/>
                        </a:rPr>
                        <a:t>Number of pages</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dirty="0">
                          <a:effectLst/>
                        </a:rPr>
                        <a:t>1,568,325</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3923">
                <a:tc>
                  <a:txBody>
                    <a:bodyPr/>
                    <a:lstStyle/>
                    <a:p>
                      <a:pPr marL="0" marR="0">
                        <a:lnSpc>
                          <a:spcPct val="107000"/>
                        </a:lnSpc>
                        <a:spcBef>
                          <a:spcPts val="0"/>
                        </a:spcBef>
                        <a:spcAft>
                          <a:spcPts val="0"/>
                        </a:spcAft>
                      </a:pPr>
                      <a:r>
                        <a:rPr lang="en-US" sz="2800" dirty="0">
                          <a:effectLst/>
                        </a:rPr>
                        <a:t>Average Number of Candidate Collections</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dirty="0">
                          <a:effectLst/>
                        </a:rPr>
                        <a:t>206</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3923">
                <a:tc>
                  <a:txBody>
                    <a:bodyPr/>
                    <a:lstStyle/>
                    <a:p>
                      <a:pPr marL="0" marR="0">
                        <a:lnSpc>
                          <a:spcPct val="107000"/>
                        </a:lnSpc>
                        <a:spcBef>
                          <a:spcPts val="0"/>
                        </a:spcBef>
                        <a:spcAft>
                          <a:spcPts val="0"/>
                        </a:spcAft>
                      </a:pPr>
                      <a:r>
                        <a:rPr lang="en-US" sz="2800" dirty="0">
                          <a:effectLst/>
                        </a:rPr>
                        <a:t>Recall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dirty="0">
                          <a:effectLst/>
                        </a:rPr>
                        <a:t>0.95</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3923">
                <a:tc>
                  <a:txBody>
                    <a:bodyPr/>
                    <a:lstStyle/>
                    <a:p>
                      <a:pPr marL="0" marR="0">
                        <a:lnSpc>
                          <a:spcPct val="107000"/>
                        </a:lnSpc>
                        <a:spcBef>
                          <a:spcPts val="0"/>
                        </a:spcBef>
                        <a:spcAft>
                          <a:spcPts val="0"/>
                        </a:spcAft>
                      </a:pPr>
                      <a:r>
                        <a:rPr lang="en-US" sz="2800" dirty="0">
                          <a:effectLst/>
                          <a:latin typeface="+mn-lt"/>
                          <a:ea typeface="+mn-ea"/>
                          <a:cs typeface="+mn-cs"/>
                        </a:rPr>
                        <a:t>Precision</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dirty="0">
                          <a:effectLst/>
                        </a:rPr>
                        <a:t>0.84</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3923">
                <a:tc>
                  <a:txBody>
                    <a:bodyPr/>
                    <a:lstStyle/>
                    <a:p>
                      <a:pPr marL="0" marR="0">
                        <a:lnSpc>
                          <a:spcPct val="107000"/>
                        </a:lnSpc>
                        <a:spcBef>
                          <a:spcPts val="0"/>
                        </a:spcBef>
                        <a:spcAft>
                          <a:spcPts val="0"/>
                        </a:spcAft>
                      </a:pPr>
                      <a:r>
                        <a:rPr lang="en-US" sz="2800" dirty="0">
                          <a:effectLst/>
                          <a:latin typeface="+mn-lt"/>
                          <a:ea typeface="+mn-ea"/>
                          <a:cs typeface="+mn-cs"/>
                        </a:rPr>
                        <a:t>Accuracy</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dirty="0">
                          <a:effectLst/>
                        </a:rPr>
                        <a:t>0.79</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3923">
                <a:tc>
                  <a:txBody>
                    <a:bodyPr/>
                    <a:lstStyle/>
                    <a:p>
                      <a:pPr marL="0" marR="0">
                        <a:lnSpc>
                          <a:spcPct val="107000"/>
                        </a:lnSpc>
                        <a:spcBef>
                          <a:spcPts val="0"/>
                        </a:spcBef>
                        <a:spcAft>
                          <a:spcPts val="0"/>
                        </a:spcAft>
                      </a:pPr>
                      <a:r>
                        <a:rPr lang="en-US" sz="2800" dirty="0">
                          <a:effectLst/>
                        </a:rPr>
                        <a:t>MRR</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dirty="0">
                          <a:effectLst/>
                        </a:rPr>
                        <a:t>0.85</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207</a:t>
            </a:fld>
            <a:endParaRPr lang="en-US" altLang="zh-TW" dirty="0">
              <a:solidFill>
                <a:prstClr val="black"/>
              </a:solidFill>
            </a:endParaRPr>
          </a:p>
        </p:txBody>
      </p:sp>
    </p:spTree>
    <p:extLst>
      <p:ext uri="{BB962C8B-B14F-4D97-AF65-F5344CB8AC3E}">
        <p14:creationId xmlns:p14="http://schemas.microsoft.com/office/powerpoint/2010/main" val="25952085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 Analysis</a:t>
            </a:r>
          </a:p>
        </p:txBody>
      </p:sp>
      <p:sp>
        <p:nvSpPr>
          <p:cNvPr id="3" name="Content Placeholder 2"/>
          <p:cNvSpPr>
            <a:spLocks noGrp="1"/>
          </p:cNvSpPr>
          <p:nvPr>
            <p:ph idx="1"/>
          </p:nvPr>
        </p:nvSpPr>
        <p:spPr>
          <a:xfrm>
            <a:off x="1591408" y="1384168"/>
            <a:ext cx="3830825" cy="3305599"/>
          </a:xfrm>
        </p:spPr>
        <p:txBody>
          <a:bodyPr>
            <a:normAutofit/>
          </a:bodyPr>
          <a:lstStyle/>
          <a:p>
            <a:r>
              <a:rPr lang="en-US" dirty="0"/>
              <a:t>316 Pairs with more than 100 confusions </a:t>
            </a:r>
          </a:p>
          <a:p>
            <a:pPr marL="228600" lvl="1" indent="0">
              <a:buNone/>
            </a:pPr>
            <a:r>
              <a:rPr lang="en-US" sz="2000" dirty="0"/>
              <a:t>   (covering 42.3% of the errors)</a:t>
            </a:r>
          </a:p>
          <a:p>
            <a:endParaRPr lang="en-US" dirty="0"/>
          </a:p>
          <a:p>
            <a:r>
              <a:rPr lang="en-US" dirty="0"/>
              <a:t>89.6% mistakes due to comparable Wikia collections</a:t>
            </a:r>
          </a:p>
          <a:p>
            <a:endParaRPr lang="en-US" dirty="0"/>
          </a:p>
        </p:txBody>
      </p:sp>
      <p:graphicFrame>
        <p:nvGraphicFramePr>
          <p:cNvPr id="9" name="Table 8"/>
          <p:cNvGraphicFramePr>
            <a:graphicFrameLocks noGrp="1"/>
          </p:cNvGraphicFramePr>
          <p:nvPr>
            <p:extLst/>
          </p:nvPr>
        </p:nvGraphicFramePr>
        <p:xfrm>
          <a:off x="5908964" y="1415456"/>
          <a:ext cx="4572000" cy="4079240"/>
        </p:xfrm>
        <a:graphic>
          <a:graphicData uri="http://schemas.openxmlformats.org/drawingml/2006/table">
            <a:tbl>
              <a:tblPr firstRow="1" bandRow="1">
                <a:tableStyleId>{2D5ABB26-0587-4C30-8999-92F81FD0307C}</a:tableStyleId>
              </a:tblPr>
              <a:tblGrid>
                <a:gridCol w="2486891">
                  <a:extLst>
                    <a:ext uri="{9D8B030D-6E8A-4147-A177-3AD203B41FA5}">
                      <a16:colId xmlns:a16="http://schemas.microsoft.com/office/drawing/2014/main" val="20000"/>
                    </a:ext>
                  </a:extLst>
                </a:gridCol>
                <a:gridCol w="2085109">
                  <a:extLst>
                    <a:ext uri="{9D8B030D-6E8A-4147-A177-3AD203B41FA5}">
                      <a16:colId xmlns:a16="http://schemas.microsoft.com/office/drawing/2014/main" val="20001"/>
                    </a:ext>
                  </a:extLst>
                </a:gridCol>
              </a:tblGrid>
              <a:tr h="370840">
                <a:tc>
                  <a:txBody>
                    <a:bodyPr/>
                    <a:lstStyle/>
                    <a:p>
                      <a:pPr algn="l"/>
                      <a:r>
                        <a:rPr lang="en-US" sz="1600" b="1" dirty="0">
                          <a:solidFill>
                            <a:schemeClr val="tx1"/>
                          </a:solidFill>
                        </a:rPr>
                        <a:t>Wikia Pairs</a:t>
                      </a:r>
                    </a:p>
                  </a:txBody>
                  <a:tcPr marL="68580" marR="6858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1600" b="1" dirty="0">
                          <a:solidFill>
                            <a:schemeClr val="tx1"/>
                          </a:solidFill>
                        </a:rPr>
                        <a:t>Number of Pages</a:t>
                      </a:r>
                    </a:p>
                  </a:txBody>
                  <a:tcPr marL="68580" marR="6858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swfanon, starwars</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5302</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stexpanded, memory-beta</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2427</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pokemonfanon, pokemon</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2387</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classiccars, automobile</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1737</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doctor-who-collectors, tardis</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1728</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marL="0" marR="0" algn="l">
                        <a:lnSpc>
                          <a:spcPct val="107000"/>
                        </a:lnSpc>
                        <a:spcBef>
                          <a:spcPts val="0"/>
                        </a:spcBef>
                        <a:spcAft>
                          <a:spcPts val="0"/>
                        </a:spcAft>
                      </a:pPr>
                      <a:r>
                        <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lost, </a:t>
                      </a:r>
                      <a:r>
                        <a:rPr lang="en-US" sz="1600" dirty="0" err="1">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lostpedia</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1611</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ewrestling, prowrestling</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1544</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narutofanon, naruto</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1509</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nintendo, gaming</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1370</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marL="0" marR="0" algn="l">
                        <a:lnSpc>
                          <a:spcPct val="107000"/>
                        </a:lnSpc>
                        <a:spcBef>
                          <a:spcPts val="0"/>
                        </a:spcBef>
                        <a:spcAft>
                          <a:spcPts val="0"/>
                        </a:spcAft>
                      </a:pPr>
                      <a:r>
                        <a:rPr lang="en-US" sz="160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starwars, swfanon</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1264</a:t>
                      </a:r>
                    </a:p>
                  </a:txBody>
                  <a:tcPr marL="51435" marR="51435"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5" name="Picture 4"/>
          <p:cNvPicPr>
            <a:picLocks noChangeAspect="1"/>
          </p:cNvPicPr>
          <p:nvPr/>
        </p:nvPicPr>
        <p:blipFill rotWithShape="1">
          <a:blip r:embed="rId3"/>
          <a:srcRect l="54865" t="22479" r="14873" b="37307"/>
          <a:stretch/>
        </p:blipFill>
        <p:spPr>
          <a:xfrm>
            <a:off x="2080949" y="4689767"/>
            <a:ext cx="3341283" cy="1850065"/>
          </a:xfrm>
          <a:prstGeom prst="rect">
            <a:avLst/>
          </a:prstGeom>
        </p:spPr>
      </p:pic>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208</a:t>
            </a:fld>
            <a:endParaRPr lang="en-US" altLang="zh-TW" dirty="0">
              <a:solidFill>
                <a:prstClr val="black"/>
              </a:solidFill>
            </a:endParaRPr>
          </a:p>
        </p:txBody>
      </p:sp>
    </p:spTree>
    <p:extLst>
      <p:ext uri="{BB962C8B-B14F-4D97-AF65-F5344CB8AC3E}">
        <p14:creationId xmlns:p14="http://schemas.microsoft.com/office/powerpoint/2010/main" val="9012985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Troublesome </a:t>
            </a:r>
            <a:r>
              <a:rPr lang="en-US" dirty="0" err="1"/>
              <a:t>Wikias</a:t>
            </a:r>
            <a:endParaRPr lang="en-US" dirty="0"/>
          </a:p>
        </p:txBody>
      </p:sp>
      <p:sp>
        <p:nvSpPr>
          <p:cNvPr id="3" name="Content Placeholder 2"/>
          <p:cNvSpPr>
            <a:spLocks noGrp="1"/>
          </p:cNvSpPr>
          <p:nvPr>
            <p:ph idx="1"/>
          </p:nvPr>
        </p:nvSpPr>
        <p:spPr>
          <a:xfrm>
            <a:off x="1891145" y="1709741"/>
            <a:ext cx="8506403" cy="4759325"/>
          </a:xfrm>
        </p:spPr>
        <p:txBody>
          <a:bodyPr/>
          <a:lstStyle/>
          <a:p>
            <a:r>
              <a:rPr lang="en-US" sz="1800" dirty="0" err="1"/>
              <a:t>uncyclopedia</a:t>
            </a:r>
            <a:endParaRPr lang="en-US" sz="1800" dirty="0"/>
          </a:p>
          <a:p>
            <a:r>
              <a:rPr lang="en-US" sz="1800" dirty="0" err="1"/>
              <a:t>althistory</a:t>
            </a:r>
            <a:endParaRPr lang="en-US" sz="1800" dirty="0"/>
          </a:p>
          <a:p>
            <a:r>
              <a:rPr lang="en-US" sz="1800" dirty="0" err="1"/>
              <a:t>conworld</a:t>
            </a:r>
            <a:endParaRPr lang="en-US" sz="1800" dirty="0"/>
          </a:p>
          <a:p>
            <a:r>
              <a:rPr lang="en-US" sz="1800" dirty="0" err="1"/>
              <a:t>liberapedia</a:t>
            </a:r>
            <a:endParaRPr lang="en-US" sz="1800" dirty="0"/>
          </a:p>
          <a:p>
            <a:r>
              <a:rPr lang="en-US" sz="1800" dirty="0" err="1"/>
              <a:t>wackypedia</a:t>
            </a:r>
            <a:endParaRPr lang="en-US" sz="1800"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rotWithShape="1">
          <a:blip r:embed="rId3"/>
          <a:srcRect l="14934" t="36491" r="70309" b="31615"/>
          <a:stretch/>
        </p:blipFill>
        <p:spPr>
          <a:xfrm>
            <a:off x="5831819" y="1209957"/>
            <a:ext cx="4504712" cy="4056655"/>
          </a:xfrm>
          <a:prstGeom prst="rect">
            <a:avLst/>
          </a:prstGeom>
        </p:spPr>
      </p:pic>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209</a:t>
            </a:fld>
            <a:endParaRPr lang="en-US" altLang="zh-TW" dirty="0">
              <a:solidFill>
                <a:prstClr val="black"/>
              </a:solidFill>
            </a:endParaRPr>
          </a:p>
        </p:txBody>
      </p:sp>
    </p:spTree>
    <p:extLst>
      <p:ext uri="{BB962C8B-B14F-4D97-AF65-F5344CB8AC3E}">
        <p14:creationId xmlns:p14="http://schemas.microsoft.com/office/powerpoint/2010/main" val="2716838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14832" y="122033"/>
            <a:ext cx="8382000" cy="609398"/>
          </a:xfrm>
        </p:spPr>
        <p:txBody>
          <a:bodyPr/>
          <a:lstStyle/>
          <a:p>
            <a:pPr defTabSz="1095376">
              <a:defRPr/>
            </a:pPr>
            <a:r>
              <a:rPr lang="en-US" dirty="0"/>
              <a:t>Word Sense Disambiguation</a:t>
            </a:r>
            <a:endParaRPr dirty="0"/>
          </a:p>
        </p:txBody>
      </p:sp>
      <p:sp>
        <p:nvSpPr>
          <p:cNvPr id="30" name="TextBox 29"/>
          <p:cNvSpPr txBox="1"/>
          <p:nvPr/>
        </p:nvSpPr>
        <p:spPr>
          <a:xfrm>
            <a:off x="1662795" y="998618"/>
            <a:ext cx="8882743" cy="1837508"/>
          </a:xfrm>
          <a:prstGeom prst="rect">
            <a:avLst/>
          </a:prstGeom>
        </p:spPr>
        <p:txBody>
          <a:bodyPr vert="horz" wrap="none" lIns="0" tIns="0" rIns="0" bIns="0" rtlCol="0" anchor="ctr" anchorCtr="0">
            <a:noAutofit/>
          </a:bodyPr>
          <a:lstStyle/>
          <a:p>
            <a:pPr defTabSz="1095376" eaLnBrk="0" fontAlgn="base" hangingPunct="0">
              <a:lnSpc>
                <a:spcPct val="90000"/>
              </a:lnSpc>
              <a:spcBef>
                <a:spcPct val="0"/>
              </a:spcBef>
              <a:spcAft>
                <a:spcPct val="0"/>
              </a:spcAft>
            </a:pPr>
            <a:r>
              <a:rPr lang="en-US" sz="3600" spc="-15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cs typeface="Arial" charset="0"/>
              </a:rPr>
              <a:t>  </a:t>
            </a:r>
            <a:endParaRPr lang="en-US" sz="2000" spc="-150" dirty="0">
              <a:ln w="3175">
                <a:noFill/>
              </a:ln>
              <a:effectLst>
                <a:outerShdw blurRad="50800" dist="38100" dir="2700000" algn="tl" rotWithShape="0">
                  <a:prstClr val="black">
                    <a:alpha val="17000"/>
                  </a:prstClr>
                </a:outerShdw>
              </a:effectLst>
              <a:latin typeface="Segoe" pitchFamily="34" charset="0"/>
              <a:cs typeface="Arial" charset="0"/>
            </a:endParaRPr>
          </a:p>
          <a:p>
            <a:pPr defTabSz="1095376" eaLnBrk="0" fontAlgn="base" hangingPunct="0">
              <a:lnSpc>
                <a:spcPct val="90000"/>
              </a:lnSpc>
              <a:spcBef>
                <a:spcPct val="0"/>
              </a:spcBef>
              <a:spcAft>
                <a:spcPct val="0"/>
              </a:spcAft>
              <a:buFont typeface="Wingdings" pitchFamily="2" charset="2"/>
              <a:buChar char="v"/>
            </a:pPr>
            <a:endParaRPr lang="en-US" sz="2000" spc="-15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cs typeface="Arial" charset="0"/>
            </a:endParaRPr>
          </a:p>
        </p:txBody>
      </p:sp>
      <p:sp>
        <p:nvSpPr>
          <p:cNvPr id="9" name="Vertical Scroll 8"/>
          <p:cNvSpPr/>
          <p:nvPr/>
        </p:nvSpPr>
        <p:spPr bwMode="auto">
          <a:xfrm>
            <a:off x="1686234" y="956482"/>
            <a:ext cx="3996813" cy="3246893"/>
          </a:xfrm>
          <a:prstGeom prst="verticalScroll">
            <a:avLst/>
          </a:prstGeom>
          <a:solidFill>
            <a:schemeClr val="tx1"/>
          </a:solidFill>
          <a:ln>
            <a:solidFill>
              <a:schemeClr val="bg2">
                <a:lumMod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endParaRPr>
          </a:p>
        </p:txBody>
      </p:sp>
      <p:sp>
        <p:nvSpPr>
          <p:cNvPr id="10" name="Line 6"/>
          <p:cNvSpPr>
            <a:spLocks noChangeShapeType="1"/>
          </p:cNvSpPr>
          <p:nvPr/>
        </p:nvSpPr>
        <p:spPr bwMode="auto">
          <a:xfrm>
            <a:off x="2498725" y="1822077"/>
            <a:ext cx="2362200" cy="0"/>
          </a:xfrm>
          <a:prstGeom prst="line">
            <a:avLst/>
          </a:prstGeom>
          <a:noFill/>
          <a:ln w="152400">
            <a:solidFill>
              <a:schemeClr val="bg1"/>
            </a:solidFill>
            <a:prstDash val="sysDot"/>
            <a:round/>
            <a:headEnd/>
            <a:tailEnd/>
          </a:ln>
        </p:spPr>
        <p:txBody>
          <a:bodyPr/>
          <a:lstStyle/>
          <a:p>
            <a:endParaRPr lang="en-US"/>
          </a:p>
        </p:txBody>
      </p:sp>
      <p:sp>
        <p:nvSpPr>
          <p:cNvPr id="11" name="Line 7"/>
          <p:cNvSpPr>
            <a:spLocks noChangeShapeType="1"/>
          </p:cNvSpPr>
          <p:nvPr/>
        </p:nvSpPr>
        <p:spPr bwMode="auto">
          <a:xfrm>
            <a:off x="2498725" y="2355477"/>
            <a:ext cx="2362200" cy="0"/>
          </a:xfrm>
          <a:prstGeom prst="line">
            <a:avLst/>
          </a:prstGeom>
          <a:noFill/>
          <a:ln w="152400">
            <a:solidFill>
              <a:schemeClr val="bg1"/>
            </a:solidFill>
            <a:prstDash val="sysDot"/>
            <a:round/>
            <a:headEnd/>
            <a:tailEnd/>
          </a:ln>
        </p:spPr>
        <p:txBody>
          <a:bodyPr/>
          <a:lstStyle/>
          <a:p>
            <a:endParaRPr lang="en-US"/>
          </a:p>
        </p:txBody>
      </p:sp>
      <p:sp>
        <p:nvSpPr>
          <p:cNvPr id="12" name="Line 8"/>
          <p:cNvSpPr>
            <a:spLocks noChangeShapeType="1"/>
          </p:cNvSpPr>
          <p:nvPr/>
        </p:nvSpPr>
        <p:spPr bwMode="auto">
          <a:xfrm>
            <a:off x="2498725" y="2888877"/>
            <a:ext cx="2362200" cy="0"/>
          </a:xfrm>
          <a:prstGeom prst="line">
            <a:avLst/>
          </a:prstGeom>
          <a:noFill/>
          <a:ln w="152400">
            <a:solidFill>
              <a:schemeClr val="bg1"/>
            </a:solidFill>
            <a:prstDash val="sysDot"/>
            <a:round/>
            <a:headEnd/>
            <a:tailEnd/>
          </a:ln>
        </p:spPr>
        <p:txBody>
          <a:bodyPr/>
          <a:lstStyle/>
          <a:p>
            <a:endParaRPr lang="en-US"/>
          </a:p>
        </p:txBody>
      </p:sp>
      <p:sp>
        <p:nvSpPr>
          <p:cNvPr id="13" name="Line 9"/>
          <p:cNvSpPr>
            <a:spLocks noChangeShapeType="1"/>
          </p:cNvSpPr>
          <p:nvPr/>
        </p:nvSpPr>
        <p:spPr bwMode="auto">
          <a:xfrm>
            <a:off x="2498725" y="3422277"/>
            <a:ext cx="2362200" cy="0"/>
          </a:xfrm>
          <a:prstGeom prst="line">
            <a:avLst/>
          </a:prstGeom>
          <a:noFill/>
          <a:ln w="152400">
            <a:solidFill>
              <a:schemeClr val="bg1"/>
            </a:solidFill>
            <a:prstDash val="sysDot"/>
            <a:round/>
            <a:headEnd/>
            <a:tailEnd/>
          </a:ln>
        </p:spPr>
        <p:txBody>
          <a:bodyPr/>
          <a:lstStyle/>
          <a:p>
            <a:endParaRPr lang="en-US">
              <a:latin typeface="Calibri" pitchFamily="34" charset="0"/>
              <a:cs typeface="Calibri" pitchFamily="34" charset="0"/>
            </a:endParaRPr>
          </a:p>
        </p:txBody>
      </p:sp>
      <p:sp>
        <p:nvSpPr>
          <p:cNvPr id="14" name="Line 22"/>
          <p:cNvSpPr>
            <a:spLocks noChangeShapeType="1"/>
          </p:cNvSpPr>
          <p:nvPr/>
        </p:nvSpPr>
        <p:spPr bwMode="auto">
          <a:xfrm>
            <a:off x="2574925" y="1822077"/>
            <a:ext cx="2133600" cy="0"/>
          </a:xfrm>
          <a:prstGeom prst="line">
            <a:avLst/>
          </a:prstGeom>
          <a:noFill/>
          <a:ln w="101600">
            <a:solidFill>
              <a:schemeClr val="bg1"/>
            </a:solidFill>
            <a:round/>
            <a:headEnd/>
            <a:tailEnd/>
          </a:ln>
        </p:spPr>
        <p:txBody>
          <a:bodyPr/>
          <a:lstStyle/>
          <a:p>
            <a:endParaRPr lang="en-US"/>
          </a:p>
        </p:txBody>
      </p:sp>
      <p:sp>
        <p:nvSpPr>
          <p:cNvPr id="15" name="Line 23"/>
          <p:cNvSpPr>
            <a:spLocks noChangeShapeType="1"/>
          </p:cNvSpPr>
          <p:nvPr/>
        </p:nvSpPr>
        <p:spPr bwMode="auto">
          <a:xfrm>
            <a:off x="2574925" y="2355477"/>
            <a:ext cx="2133600" cy="0"/>
          </a:xfrm>
          <a:prstGeom prst="line">
            <a:avLst/>
          </a:prstGeom>
          <a:noFill/>
          <a:ln w="101600">
            <a:solidFill>
              <a:schemeClr val="bg1"/>
            </a:solidFill>
            <a:round/>
            <a:headEnd/>
            <a:tailEnd/>
          </a:ln>
        </p:spPr>
        <p:txBody>
          <a:bodyPr/>
          <a:lstStyle/>
          <a:p>
            <a:endParaRPr lang="en-US"/>
          </a:p>
        </p:txBody>
      </p:sp>
      <p:sp>
        <p:nvSpPr>
          <p:cNvPr id="16" name="Line 24"/>
          <p:cNvSpPr>
            <a:spLocks noChangeShapeType="1"/>
          </p:cNvSpPr>
          <p:nvPr/>
        </p:nvSpPr>
        <p:spPr bwMode="auto">
          <a:xfrm>
            <a:off x="2651125" y="3422277"/>
            <a:ext cx="2133600" cy="0"/>
          </a:xfrm>
          <a:prstGeom prst="line">
            <a:avLst/>
          </a:prstGeom>
          <a:noFill/>
          <a:ln w="101600">
            <a:solidFill>
              <a:schemeClr val="bg1"/>
            </a:solidFill>
            <a:round/>
            <a:headEnd/>
            <a:tailEnd/>
          </a:ln>
        </p:spPr>
        <p:txBody>
          <a:bodyPr/>
          <a:lstStyle/>
          <a:p>
            <a:endParaRPr lang="en-US">
              <a:latin typeface="Calibri" pitchFamily="34" charset="0"/>
              <a:cs typeface="Calibri" pitchFamily="34" charset="0"/>
            </a:endParaRPr>
          </a:p>
        </p:txBody>
      </p:sp>
      <p:sp>
        <p:nvSpPr>
          <p:cNvPr id="17" name="Line 26"/>
          <p:cNvSpPr>
            <a:spLocks noChangeShapeType="1"/>
          </p:cNvSpPr>
          <p:nvPr/>
        </p:nvSpPr>
        <p:spPr bwMode="auto">
          <a:xfrm>
            <a:off x="2651125" y="2888877"/>
            <a:ext cx="2133600" cy="0"/>
          </a:xfrm>
          <a:prstGeom prst="line">
            <a:avLst/>
          </a:prstGeom>
          <a:noFill/>
          <a:ln w="101600">
            <a:solidFill>
              <a:schemeClr val="bg1"/>
            </a:solidFill>
            <a:round/>
            <a:headEnd/>
            <a:tailEnd/>
          </a:ln>
        </p:spPr>
        <p:txBody>
          <a:bodyPr/>
          <a:lstStyle/>
          <a:p>
            <a:endParaRPr lang="en-US"/>
          </a:p>
        </p:txBody>
      </p:sp>
      <p:sp>
        <p:nvSpPr>
          <p:cNvPr id="18" name="Text Box 11"/>
          <p:cNvSpPr txBox="1">
            <a:spLocks noChangeArrowheads="1"/>
          </p:cNvSpPr>
          <p:nvPr/>
        </p:nvSpPr>
        <p:spPr bwMode="auto">
          <a:xfrm>
            <a:off x="3512851" y="2658044"/>
            <a:ext cx="663964" cy="369332"/>
          </a:xfrm>
          <a:prstGeom prst="rect">
            <a:avLst/>
          </a:prstGeom>
          <a:solidFill>
            <a:schemeClr val="tx1"/>
          </a:solidFill>
          <a:ln w="152400">
            <a:noFill/>
            <a:miter lim="800000"/>
            <a:headEnd/>
            <a:tailEnd/>
          </a:ln>
          <a:effectLst/>
        </p:spPr>
        <p:txBody>
          <a:bodyPr wrap="square">
            <a:spAutoFit/>
          </a:bodyPr>
          <a:lstStyle/>
          <a:p>
            <a:pPr algn="ctr" defTabSz="914363">
              <a:defRPr/>
            </a:pPr>
            <a:r>
              <a:rPr lang="en-US" b="1" dirty="0">
                <a:solidFill>
                  <a:schemeClr val="bg1"/>
                </a:solidFill>
              </a:rPr>
              <a:t>bar</a:t>
            </a:r>
            <a:endParaRPr lang="en-US" sz="2400" b="1" dirty="0">
              <a:solidFill>
                <a:schemeClr val="bg1"/>
              </a:solidFill>
            </a:endParaRPr>
          </a:p>
        </p:txBody>
      </p:sp>
      <p:sp>
        <p:nvSpPr>
          <p:cNvPr id="19" name="Text Box 5"/>
          <p:cNvSpPr txBox="1">
            <a:spLocks noChangeArrowheads="1"/>
          </p:cNvSpPr>
          <p:nvPr/>
        </p:nvSpPr>
        <p:spPr bwMode="auto">
          <a:xfrm>
            <a:off x="2621280" y="917385"/>
            <a:ext cx="2447109" cy="369332"/>
          </a:xfrm>
          <a:prstGeom prst="rect">
            <a:avLst/>
          </a:prstGeom>
          <a:noFill/>
          <a:ln w="152400">
            <a:noFill/>
            <a:miter lim="800000"/>
            <a:headEnd/>
            <a:tailEnd/>
          </a:ln>
        </p:spPr>
        <p:txBody>
          <a:bodyPr wrap="square">
            <a:spAutoFit/>
          </a:bodyPr>
          <a:lstStyle/>
          <a:p>
            <a:r>
              <a:rPr lang="en-US" dirty="0">
                <a:solidFill>
                  <a:srgbClr val="5782B5"/>
                </a:solidFill>
                <a:latin typeface="Segoe"/>
              </a:rPr>
              <a:t>Text document</a:t>
            </a:r>
          </a:p>
        </p:txBody>
      </p:sp>
      <p:sp>
        <p:nvSpPr>
          <p:cNvPr id="20" name="Line 32"/>
          <p:cNvSpPr>
            <a:spLocks noChangeShapeType="1"/>
          </p:cNvSpPr>
          <p:nvPr/>
        </p:nvSpPr>
        <p:spPr bwMode="auto">
          <a:xfrm>
            <a:off x="2498725" y="3955677"/>
            <a:ext cx="2362200" cy="0"/>
          </a:xfrm>
          <a:prstGeom prst="line">
            <a:avLst/>
          </a:prstGeom>
          <a:noFill/>
          <a:ln w="152400">
            <a:solidFill>
              <a:schemeClr val="bg1"/>
            </a:solidFill>
            <a:prstDash val="sysDot"/>
            <a:round/>
            <a:headEnd/>
            <a:tailEnd/>
          </a:ln>
        </p:spPr>
        <p:txBody>
          <a:bodyPr/>
          <a:lstStyle/>
          <a:p>
            <a:endParaRPr lang="en-US">
              <a:latin typeface="Calibri" pitchFamily="34" charset="0"/>
              <a:cs typeface="Calibri" pitchFamily="34" charset="0"/>
            </a:endParaRPr>
          </a:p>
        </p:txBody>
      </p:sp>
      <p:sp>
        <p:nvSpPr>
          <p:cNvPr id="21" name="Line 33"/>
          <p:cNvSpPr>
            <a:spLocks noChangeShapeType="1"/>
          </p:cNvSpPr>
          <p:nvPr/>
        </p:nvSpPr>
        <p:spPr bwMode="auto">
          <a:xfrm>
            <a:off x="2574925" y="3955677"/>
            <a:ext cx="2133600" cy="0"/>
          </a:xfrm>
          <a:prstGeom prst="line">
            <a:avLst/>
          </a:prstGeom>
          <a:noFill/>
          <a:ln w="101600">
            <a:solidFill>
              <a:schemeClr val="bg1"/>
            </a:solidFill>
            <a:round/>
            <a:headEnd/>
            <a:tailEnd/>
          </a:ln>
        </p:spPr>
        <p:txBody>
          <a:bodyPr/>
          <a:lstStyle/>
          <a:p>
            <a:endParaRPr lang="en-US">
              <a:latin typeface="Calibri" pitchFamily="34" charset="0"/>
              <a:cs typeface="Calibri" pitchFamily="34" charset="0"/>
            </a:endParaRPr>
          </a:p>
        </p:txBody>
      </p:sp>
      <p:sp>
        <p:nvSpPr>
          <p:cNvPr id="51203" name="Rectangle 3"/>
          <p:cNvSpPr>
            <a:spLocks noChangeArrowheads="1"/>
          </p:cNvSpPr>
          <p:nvPr/>
        </p:nvSpPr>
        <p:spPr bwMode="auto">
          <a:xfrm>
            <a:off x="1733005" y="4429240"/>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400" dirty="0">
                <a:latin typeface="Calibri" pitchFamily="34" charset="0"/>
                <a:ea typeface="Calibri" pitchFamily="34" charset="0"/>
                <a:cs typeface="Calibri" pitchFamily="34" charset="0"/>
              </a:rPr>
              <a:t>Another use of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codes is in security applications.</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I'm continuing with the 16-</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guitar solo from Linda Ronstadt's “That'll Be The Day”.</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Imagine that you buy a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of chocolate […]</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Stand upright, holding the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at shoulder height in front of your chest […]</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Most of the action takes place in the cavern-like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Every time he passed the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he'd pick up any bottle that was on the bar and drink it.</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charts are sometimes drawn vertically in columns.</a:t>
            </a:r>
            <a:endParaRPr lang="en-US" sz="1400" dirty="0">
              <a:latin typeface="Calibri" pitchFamily="34" charset="0"/>
              <a:cs typeface="Calibri" pitchFamily="34" charset="0"/>
            </a:endParaRPr>
          </a:p>
          <a:p>
            <a:pPr>
              <a:spcBef>
                <a:spcPct val="0"/>
              </a:spcBef>
            </a:pPr>
            <a:r>
              <a:rPr lang="en-US" sz="1400" dirty="0">
                <a:latin typeface="Calibri" pitchFamily="34" charset="0"/>
                <a:ea typeface="Calibri" pitchFamily="34" charset="0"/>
                <a:cs typeface="Calibri" pitchFamily="34" charset="0"/>
              </a:rPr>
              <a:t>The Pennsylvania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Association rated him “one of the best available”.</a:t>
            </a:r>
            <a:r>
              <a:rPr lang="en-US" sz="1400" dirty="0">
                <a:latin typeface="Calibri" pitchFamily="34" charset="0"/>
                <a:cs typeface="Calibri" pitchFamily="34" charset="0"/>
              </a:rPr>
              <a:t> </a:t>
            </a:r>
          </a:p>
          <a:p>
            <a:pPr>
              <a:spcBef>
                <a:spcPct val="0"/>
              </a:spcBef>
            </a:pPr>
            <a:r>
              <a:rPr lang="en-US" sz="1400" dirty="0">
                <a:latin typeface="Calibri" pitchFamily="34" charset="0"/>
                <a:ea typeface="Calibri" pitchFamily="34" charset="0"/>
                <a:cs typeface="Calibri" pitchFamily="34" charset="0"/>
              </a:rPr>
              <a:t>There won't be a vigorous private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to defend the Bill of Rights.</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Select the Printer options option from the action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a:t>
            </a:r>
            <a:endParaRPr lang="en-US" sz="1400" dirty="0">
              <a:latin typeface="Calibri" pitchFamily="34" charset="0"/>
              <a:cs typeface="Calibri" pitchFamily="34" charset="0"/>
            </a:endParaRPr>
          </a:p>
        </p:txBody>
      </p:sp>
      <p:sp>
        <p:nvSpPr>
          <p:cNvPr id="27" name="Rectangle 3"/>
          <p:cNvSpPr>
            <a:spLocks noChangeArrowheads="1"/>
          </p:cNvSpPr>
          <p:nvPr/>
        </p:nvSpPr>
        <p:spPr bwMode="auto">
          <a:xfrm>
            <a:off x="1737359" y="4424886"/>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400" dirty="0">
                <a:latin typeface="Calibri" pitchFamily="34" charset="0"/>
                <a:ea typeface="Calibri" pitchFamily="34" charset="0"/>
                <a:cs typeface="Calibri" pitchFamily="34" charset="0"/>
              </a:rPr>
              <a:t>Another use of </a:t>
            </a:r>
            <a:r>
              <a:rPr lang="en-US" sz="1400" u="sng" dirty="0">
                <a:solidFill>
                  <a:schemeClr val="tx2"/>
                </a:solidFill>
                <a:uFill>
                  <a:solidFill>
                    <a:schemeClr val="accent6"/>
                  </a:solidFill>
                </a:uFill>
                <a:latin typeface="Calibri" pitchFamily="34" charset="0"/>
                <a:ea typeface="Calibri" pitchFamily="34" charset="0"/>
                <a:cs typeface="Calibri" pitchFamily="34" charset="0"/>
              </a:rPr>
              <a:t>bar</a:t>
            </a:r>
            <a:r>
              <a:rPr lang="en-US" sz="1400" u="sng" dirty="0">
                <a:uFill>
                  <a:solidFill>
                    <a:schemeClr val="accent6"/>
                  </a:solidFill>
                </a:uFill>
                <a:latin typeface="Calibri" pitchFamily="34" charset="0"/>
                <a:ea typeface="Calibri" pitchFamily="34" charset="0"/>
                <a:cs typeface="Calibri" pitchFamily="34" charset="0"/>
              </a:rPr>
              <a:t> codes</a:t>
            </a:r>
            <a:r>
              <a:rPr lang="en-US" sz="1400" dirty="0">
                <a:uFill>
                  <a:solidFill>
                    <a:schemeClr val="accent6"/>
                  </a:solidFill>
                </a:uFill>
                <a:latin typeface="Calibri" pitchFamily="34" charset="0"/>
                <a:ea typeface="Calibri" pitchFamily="34" charset="0"/>
                <a:cs typeface="Calibri" pitchFamily="34" charset="0"/>
              </a:rPr>
              <a:t> </a:t>
            </a:r>
            <a:r>
              <a:rPr lang="en-US" sz="1400" dirty="0">
                <a:latin typeface="Calibri" pitchFamily="34" charset="0"/>
                <a:ea typeface="Calibri" pitchFamily="34" charset="0"/>
                <a:cs typeface="Calibri" pitchFamily="34" charset="0"/>
              </a:rPr>
              <a:t>is in security applications.</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I'm continuing with the </a:t>
            </a:r>
            <a:r>
              <a:rPr lang="en-US" sz="1400" u="sng" dirty="0">
                <a:uFill>
                  <a:solidFill>
                    <a:schemeClr val="accent6"/>
                  </a:solidFill>
                </a:uFill>
                <a:latin typeface="Calibri" pitchFamily="34" charset="0"/>
                <a:ea typeface="Calibri" pitchFamily="34" charset="0"/>
                <a:cs typeface="Calibri" pitchFamily="34" charset="0"/>
              </a:rPr>
              <a:t>16-</a:t>
            </a:r>
            <a:r>
              <a:rPr lang="en-US" sz="1400" u="sng" dirty="0">
                <a:solidFill>
                  <a:schemeClr val="tx2"/>
                </a:solidFill>
                <a:uFill>
                  <a:solidFill>
                    <a:schemeClr val="accent6"/>
                  </a:solidFill>
                </a:uFill>
                <a:latin typeface="Calibri" pitchFamily="34" charset="0"/>
                <a:ea typeface="Calibri" pitchFamily="34" charset="0"/>
                <a:cs typeface="Calibri" pitchFamily="34" charset="0"/>
              </a:rPr>
              <a:t>bar</a:t>
            </a:r>
            <a:r>
              <a:rPr lang="en-US" sz="1400" u="sng" dirty="0">
                <a:uFill>
                  <a:solidFill>
                    <a:schemeClr val="accent6"/>
                  </a:solidFill>
                </a:uFill>
                <a:latin typeface="Calibri" pitchFamily="34" charset="0"/>
                <a:ea typeface="Calibri" pitchFamily="34" charset="0"/>
                <a:cs typeface="Calibri" pitchFamily="34" charset="0"/>
              </a:rPr>
              <a:t> guitar</a:t>
            </a:r>
            <a:r>
              <a:rPr lang="en-US" sz="1400" dirty="0">
                <a:uFill>
                  <a:solidFill>
                    <a:schemeClr val="accent6"/>
                  </a:solidFill>
                </a:uFill>
                <a:latin typeface="Calibri" pitchFamily="34" charset="0"/>
                <a:ea typeface="Calibri" pitchFamily="34" charset="0"/>
                <a:cs typeface="Calibri" pitchFamily="34" charset="0"/>
              </a:rPr>
              <a:t> </a:t>
            </a:r>
            <a:r>
              <a:rPr lang="en-US" sz="1400" dirty="0">
                <a:latin typeface="Calibri" pitchFamily="34" charset="0"/>
                <a:ea typeface="Calibri" pitchFamily="34" charset="0"/>
                <a:cs typeface="Calibri" pitchFamily="34" charset="0"/>
              </a:rPr>
              <a:t>solo from Linda Ronstadt's “That'll Be The Day”.</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Imagine that you buy a </a:t>
            </a:r>
            <a:r>
              <a:rPr lang="en-US" sz="1400" u="sng" dirty="0">
                <a:solidFill>
                  <a:schemeClr val="tx2"/>
                </a:solidFill>
                <a:uFill>
                  <a:solidFill>
                    <a:schemeClr val="accent6"/>
                  </a:solidFill>
                </a:uFill>
                <a:latin typeface="Calibri" pitchFamily="34" charset="0"/>
                <a:ea typeface="Calibri" pitchFamily="34" charset="0"/>
                <a:cs typeface="Calibri" pitchFamily="34" charset="0"/>
              </a:rPr>
              <a:t>bar</a:t>
            </a:r>
            <a:r>
              <a:rPr lang="en-US" sz="1400" u="sng" dirty="0">
                <a:uFill>
                  <a:solidFill>
                    <a:schemeClr val="accent6"/>
                  </a:solidFill>
                </a:uFill>
                <a:latin typeface="Calibri" pitchFamily="34" charset="0"/>
                <a:ea typeface="Calibri" pitchFamily="34" charset="0"/>
                <a:cs typeface="Calibri" pitchFamily="34" charset="0"/>
              </a:rPr>
              <a:t> of chocolate</a:t>
            </a:r>
            <a:r>
              <a:rPr lang="en-US" sz="1400" dirty="0">
                <a:uFill>
                  <a:solidFill>
                    <a:schemeClr val="accent6"/>
                  </a:solidFill>
                </a:uFill>
                <a:latin typeface="Calibri" pitchFamily="34" charset="0"/>
                <a:ea typeface="Calibri" pitchFamily="34" charset="0"/>
                <a:cs typeface="Calibri" pitchFamily="34" charset="0"/>
              </a:rPr>
              <a:t> </a:t>
            </a:r>
            <a:r>
              <a:rPr lang="en-US" sz="1400" dirty="0">
                <a:latin typeface="Calibri" pitchFamily="34" charset="0"/>
                <a:ea typeface="Calibri" pitchFamily="34" charset="0"/>
                <a:cs typeface="Calibri" pitchFamily="34" charset="0"/>
              </a:rPr>
              <a:t>[…]</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Stand upright, holding the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at shoulder height in front of your chest […]</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Most of the action takes place in the cavern-like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Every time he passed the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he'd pick up any bottle that was on the bar and drink it.</a:t>
            </a:r>
            <a:endParaRPr lang="en-US" sz="1400" dirty="0">
              <a:latin typeface="Calibri" pitchFamily="34" charset="0"/>
              <a:cs typeface="Calibri" pitchFamily="34" charset="0"/>
            </a:endParaRPr>
          </a:p>
          <a:p>
            <a:pPr eaLnBrk="0" fontAlgn="base" hangingPunct="0">
              <a:spcBef>
                <a:spcPct val="0"/>
              </a:spcBef>
              <a:spcAft>
                <a:spcPct val="0"/>
              </a:spcAft>
            </a:pPr>
            <a:r>
              <a:rPr lang="en-US" sz="1400" u="sng" dirty="0">
                <a:solidFill>
                  <a:schemeClr val="tx2"/>
                </a:solidFill>
                <a:uFill>
                  <a:solidFill>
                    <a:schemeClr val="accent6"/>
                  </a:solidFill>
                </a:uFill>
                <a:latin typeface="Calibri" pitchFamily="34" charset="0"/>
                <a:ea typeface="Calibri" pitchFamily="34" charset="0"/>
                <a:cs typeface="Calibri" pitchFamily="34" charset="0"/>
              </a:rPr>
              <a:t>Bar</a:t>
            </a:r>
            <a:r>
              <a:rPr lang="en-US" sz="1400" u="sng" dirty="0">
                <a:uFill>
                  <a:solidFill>
                    <a:schemeClr val="accent6"/>
                  </a:solidFill>
                </a:uFill>
                <a:latin typeface="Calibri" pitchFamily="34" charset="0"/>
                <a:ea typeface="Calibri" pitchFamily="34" charset="0"/>
                <a:cs typeface="Calibri" pitchFamily="34" charset="0"/>
              </a:rPr>
              <a:t> charts</a:t>
            </a:r>
            <a:r>
              <a:rPr lang="en-US" sz="1400" dirty="0">
                <a:latin typeface="Calibri" pitchFamily="34" charset="0"/>
                <a:ea typeface="Calibri" pitchFamily="34" charset="0"/>
                <a:cs typeface="Calibri" pitchFamily="34" charset="0"/>
              </a:rPr>
              <a:t> are sometimes drawn vertically in columns.</a:t>
            </a:r>
            <a:endParaRPr lang="en-US" sz="1400" dirty="0">
              <a:latin typeface="Calibri" pitchFamily="34" charset="0"/>
              <a:cs typeface="Calibri" pitchFamily="34" charset="0"/>
            </a:endParaRPr>
          </a:p>
          <a:p>
            <a:pPr>
              <a:spcBef>
                <a:spcPct val="0"/>
              </a:spcBef>
            </a:pPr>
            <a:r>
              <a:rPr lang="en-US" sz="1400" u="sng" dirty="0">
                <a:uFill>
                  <a:solidFill>
                    <a:schemeClr val="accent6"/>
                  </a:solidFill>
                </a:uFill>
                <a:latin typeface="Calibri" pitchFamily="34" charset="0"/>
                <a:ea typeface="Calibri" pitchFamily="34" charset="0"/>
                <a:cs typeface="Calibri" pitchFamily="34" charset="0"/>
              </a:rPr>
              <a:t>The Pennsylvania </a:t>
            </a:r>
            <a:r>
              <a:rPr lang="en-US" sz="1400" u="sng" dirty="0">
                <a:solidFill>
                  <a:schemeClr val="tx2"/>
                </a:solidFill>
                <a:uFill>
                  <a:solidFill>
                    <a:schemeClr val="accent6"/>
                  </a:solidFill>
                </a:uFill>
                <a:latin typeface="Calibri" pitchFamily="34" charset="0"/>
                <a:ea typeface="Calibri" pitchFamily="34" charset="0"/>
                <a:cs typeface="Calibri" pitchFamily="34" charset="0"/>
              </a:rPr>
              <a:t>Bar</a:t>
            </a:r>
            <a:r>
              <a:rPr lang="en-US" sz="1400" u="sng" dirty="0">
                <a:uFill>
                  <a:solidFill>
                    <a:schemeClr val="accent6"/>
                  </a:solidFill>
                </a:uFill>
                <a:latin typeface="Calibri" pitchFamily="34" charset="0"/>
                <a:ea typeface="Calibri" pitchFamily="34" charset="0"/>
                <a:cs typeface="Calibri" pitchFamily="34" charset="0"/>
              </a:rPr>
              <a:t> Association</a:t>
            </a:r>
            <a:r>
              <a:rPr lang="en-US" sz="1400" dirty="0">
                <a:latin typeface="Calibri" pitchFamily="34" charset="0"/>
                <a:ea typeface="Calibri" pitchFamily="34" charset="0"/>
                <a:cs typeface="Calibri" pitchFamily="34" charset="0"/>
              </a:rPr>
              <a:t> rated him “one of the best available”.</a:t>
            </a:r>
            <a:r>
              <a:rPr lang="en-US" sz="1400" dirty="0">
                <a:latin typeface="Calibri" pitchFamily="34" charset="0"/>
                <a:cs typeface="Calibri" pitchFamily="34" charset="0"/>
              </a:rPr>
              <a:t> </a:t>
            </a:r>
          </a:p>
          <a:p>
            <a:pPr>
              <a:spcBef>
                <a:spcPct val="0"/>
              </a:spcBef>
            </a:pPr>
            <a:r>
              <a:rPr lang="en-US" sz="1400" dirty="0">
                <a:latin typeface="Calibri" pitchFamily="34" charset="0"/>
                <a:ea typeface="Calibri" pitchFamily="34" charset="0"/>
                <a:cs typeface="Calibri" pitchFamily="34" charset="0"/>
              </a:rPr>
              <a:t>There won't be a vigorous private </a:t>
            </a:r>
            <a:r>
              <a:rPr lang="en-US" sz="1400" dirty="0">
                <a:solidFill>
                  <a:schemeClr val="tx2"/>
                </a:solid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 to defend the Bill of Rights.</a:t>
            </a:r>
            <a:endParaRPr lang="en-US" sz="1400" dirty="0">
              <a:latin typeface="Calibri" pitchFamily="34" charset="0"/>
              <a:cs typeface="Calibri" pitchFamily="34" charset="0"/>
            </a:endParaRPr>
          </a:p>
          <a:p>
            <a:pPr eaLnBrk="0" fontAlgn="base" hangingPunct="0">
              <a:spcBef>
                <a:spcPct val="0"/>
              </a:spcBef>
              <a:spcAft>
                <a:spcPct val="0"/>
              </a:spcAft>
            </a:pPr>
            <a:r>
              <a:rPr lang="en-US" sz="1400" dirty="0">
                <a:latin typeface="Calibri" pitchFamily="34" charset="0"/>
                <a:ea typeface="Calibri" pitchFamily="34" charset="0"/>
                <a:cs typeface="Calibri" pitchFamily="34" charset="0"/>
              </a:rPr>
              <a:t>Select the Printer options option from the </a:t>
            </a:r>
            <a:r>
              <a:rPr lang="en-US" sz="1400" u="sng" dirty="0">
                <a:uFill>
                  <a:solidFill>
                    <a:schemeClr val="accent6"/>
                  </a:solidFill>
                </a:uFill>
                <a:latin typeface="Calibri" pitchFamily="34" charset="0"/>
                <a:ea typeface="Calibri" pitchFamily="34" charset="0"/>
                <a:cs typeface="Calibri" pitchFamily="34" charset="0"/>
              </a:rPr>
              <a:t>action </a:t>
            </a:r>
            <a:r>
              <a:rPr lang="en-US" sz="1400" u="sng" dirty="0">
                <a:solidFill>
                  <a:schemeClr val="tx2"/>
                </a:solidFill>
                <a:uFill>
                  <a:solidFill>
                    <a:schemeClr val="accent6"/>
                  </a:solidFill>
                </a:uFill>
                <a:latin typeface="Calibri" pitchFamily="34" charset="0"/>
                <a:ea typeface="Calibri" pitchFamily="34" charset="0"/>
                <a:cs typeface="Calibri" pitchFamily="34" charset="0"/>
              </a:rPr>
              <a:t>bar</a:t>
            </a:r>
            <a:r>
              <a:rPr lang="en-US" sz="1400" dirty="0">
                <a:latin typeface="Calibri" pitchFamily="34" charset="0"/>
                <a:ea typeface="Calibri" pitchFamily="34" charset="0"/>
                <a:cs typeface="Calibri" pitchFamily="34" charset="0"/>
              </a:rPr>
              <a:t>.</a:t>
            </a:r>
            <a:endParaRPr lang="en-US" sz="1400" dirty="0">
              <a:latin typeface="Calibri" pitchFamily="34" charset="0"/>
              <a:cs typeface="Calibri" pitchFamily="34" charset="0"/>
            </a:endParaRPr>
          </a:p>
        </p:txBody>
      </p:sp>
      <p:sp>
        <p:nvSpPr>
          <p:cNvPr id="28" name="Rectangle 27"/>
          <p:cNvSpPr/>
          <p:nvPr/>
        </p:nvSpPr>
        <p:spPr>
          <a:xfrm>
            <a:off x="8840994" y="328559"/>
            <a:ext cx="2509333" cy="1785104"/>
          </a:xfrm>
          <a:prstGeom prst="rect">
            <a:avLst/>
          </a:prstGeom>
        </p:spPr>
        <p:txBody>
          <a:bodyPr wrap="none">
            <a:spAutoFit/>
          </a:bodyPr>
          <a:lstStyle/>
          <a:p>
            <a:pPr>
              <a:spcBef>
                <a:spcPts val="600"/>
              </a:spcBef>
            </a:pPr>
            <a:r>
              <a:rPr lang="en-US" cap="small" dirty="0" err="1">
                <a:ln w="3175">
                  <a:noFill/>
                </a:ln>
                <a:effectLst>
                  <a:outerShdw blurRad="50800" dist="38100" dir="2700000" algn="tl" rotWithShape="0">
                    <a:prstClr val="black">
                      <a:alpha val="17000"/>
                    </a:prstClr>
                  </a:outerShdw>
                </a:effectLst>
                <a:cs typeface="Arial" charset="0"/>
                <a:hlinkClick r:id="rId3"/>
              </a:rPr>
              <a:t>SensEval</a:t>
            </a:r>
            <a:r>
              <a:rPr lang="en-US" dirty="0">
                <a:ln w="3175">
                  <a:noFill/>
                </a:ln>
                <a:effectLst>
                  <a:outerShdw blurRad="50800" dist="38100" dir="2700000" algn="tl" rotWithShape="0">
                    <a:prstClr val="black">
                      <a:alpha val="17000"/>
                    </a:prstClr>
                  </a:outerShdw>
                </a:effectLst>
                <a:cs typeface="Arial" charset="0"/>
              </a:rPr>
              <a:t> Competitions</a:t>
            </a:r>
          </a:p>
          <a:p>
            <a:pPr>
              <a:spcBef>
                <a:spcPts val="600"/>
              </a:spcBef>
            </a:pPr>
            <a:r>
              <a:rPr lang="en-US" dirty="0">
                <a:ln w="3175">
                  <a:noFill/>
                </a:ln>
                <a:effectLst>
                  <a:outerShdw blurRad="50800" dist="38100" dir="2700000" algn="tl" rotWithShape="0">
                    <a:prstClr val="black">
                      <a:alpha val="17000"/>
                    </a:prstClr>
                  </a:outerShdw>
                </a:effectLst>
                <a:cs typeface="Arial" charset="0"/>
              </a:rPr>
              <a:t>1: </a:t>
            </a:r>
            <a:r>
              <a:rPr lang="en-US" dirty="0">
                <a:ln w="3175">
                  <a:noFill/>
                </a:ln>
                <a:effectLst>
                  <a:outerShdw blurRad="50800" dist="38100" dir="2700000" algn="tl" rotWithShape="0">
                    <a:prstClr val="black">
                      <a:alpha val="17000"/>
                    </a:prstClr>
                  </a:outerShdw>
                </a:effectLst>
                <a:cs typeface="Arial" charset="0"/>
                <a:hlinkClick r:id="rId4"/>
              </a:rPr>
              <a:t>1998</a:t>
            </a:r>
            <a:r>
              <a:rPr lang="en-US" dirty="0">
                <a:ln w="3175">
                  <a:noFill/>
                </a:ln>
                <a:effectLst>
                  <a:outerShdw blurRad="50800" dist="38100" dir="2700000" algn="tl" rotWithShape="0">
                    <a:prstClr val="black">
                      <a:alpha val="17000"/>
                    </a:prstClr>
                  </a:outerShdw>
                </a:effectLst>
                <a:cs typeface="Arial" charset="0"/>
              </a:rPr>
              <a:t>; 2: </a:t>
            </a:r>
            <a:r>
              <a:rPr lang="en-US" dirty="0">
                <a:ln w="3175">
                  <a:noFill/>
                </a:ln>
                <a:effectLst>
                  <a:outerShdw blurRad="50800" dist="38100" dir="2700000" algn="tl" rotWithShape="0">
                    <a:prstClr val="black">
                      <a:alpha val="17000"/>
                    </a:prstClr>
                  </a:outerShdw>
                </a:effectLst>
                <a:cs typeface="Arial" charset="0"/>
                <a:hlinkClick r:id="rId5"/>
              </a:rPr>
              <a:t>2001</a:t>
            </a:r>
            <a:r>
              <a:rPr lang="en-US" dirty="0">
                <a:ln w="3175">
                  <a:noFill/>
                </a:ln>
                <a:effectLst>
                  <a:outerShdw blurRad="50800" dist="38100" dir="2700000" algn="tl" rotWithShape="0">
                    <a:prstClr val="black">
                      <a:alpha val="17000"/>
                    </a:prstClr>
                  </a:outerShdw>
                </a:effectLst>
                <a:cs typeface="Arial" charset="0"/>
              </a:rPr>
              <a:t>; 3: 2004</a:t>
            </a:r>
          </a:p>
          <a:p>
            <a:pPr>
              <a:spcBef>
                <a:spcPts val="600"/>
              </a:spcBef>
            </a:pPr>
            <a:endParaRPr lang="en-US" dirty="0">
              <a:ln w="3175">
                <a:noFill/>
              </a:ln>
              <a:effectLst>
                <a:outerShdw blurRad="50800" dist="38100" dir="2700000" algn="tl" rotWithShape="0">
                  <a:prstClr val="black">
                    <a:alpha val="17000"/>
                  </a:prstClr>
                </a:outerShdw>
              </a:effectLst>
              <a:cs typeface="Arial" charset="0"/>
            </a:endParaRPr>
          </a:p>
          <a:p>
            <a:pPr>
              <a:spcBef>
                <a:spcPts val="600"/>
              </a:spcBef>
            </a:pPr>
            <a:r>
              <a:rPr lang="en-US" cap="small" dirty="0" err="1">
                <a:ln w="3175">
                  <a:noFill/>
                </a:ln>
                <a:effectLst>
                  <a:outerShdw blurRad="50800" dist="38100" dir="2700000" algn="tl" rotWithShape="0">
                    <a:prstClr val="black">
                      <a:alpha val="17000"/>
                    </a:prstClr>
                  </a:outerShdw>
                </a:effectLst>
                <a:cs typeface="Arial" charset="0"/>
              </a:rPr>
              <a:t>SemEval</a:t>
            </a:r>
            <a:r>
              <a:rPr lang="en-US" dirty="0">
                <a:ln w="3175">
                  <a:noFill/>
                </a:ln>
                <a:effectLst>
                  <a:outerShdw blurRad="50800" dist="38100" dir="2700000" algn="tl" rotWithShape="0">
                    <a:prstClr val="black">
                      <a:alpha val="17000"/>
                    </a:prstClr>
                  </a:outerShdw>
                </a:effectLst>
                <a:cs typeface="Arial" charset="0"/>
              </a:rPr>
              <a:t> Competitions:</a:t>
            </a:r>
          </a:p>
          <a:p>
            <a:pPr>
              <a:spcBef>
                <a:spcPts val="600"/>
              </a:spcBef>
            </a:pPr>
            <a:r>
              <a:rPr lang="en-US" dirty="0">
                <a:ln w="3175">
                  <a:noFill/>
                </a:ln>
                <a:effectLst>
                  <a:outerShdw blurRad="50800" dist="38100" dir="2700000" algn="tl" rotWithShape="0">
                    <a:prstClr val="black">
                      <a:alpha val="17000"/>
                    </a:prstClr>
                  </a:outerShdw>
                </a:effectLst>
                <a:cs typeface="Arial" charset="0"/>
              </a:rPr>
              <a:t>1: </a:t>
            </a:r>
            <a:r>
              <a:rPr lang="en-US" dirty="0">
                <a:ln w="3175">
                  <a:noFill/>
                </a:ln>
                <a:effectLst>
                  <a:outerShdw blurRad="50800" dist="38100" dir="2700000" algn="tl" rotWithShape="0">
                    <a:prstClr val="black">
                      <a:alpha val="17000"/>
                    </a:prstClr>
                  </a:outerShdw>
                </a:effectLst>
                <a:cs typeface="Arial" charset="0"/>
                <a:hlinkClick r:id="rId6"/>
              </a:rPr>
              <a:t>2007</a:t>
            </a:r>
            <a:r>
              <a:rPr lang="en-US" dirty="0">
                <a:ln w="3175">
                  <a:noFill/>
                </a:ln>
                <a:effectLst>
                  <a:outerShdw blurRad="50800" dist="38100" dir="2700000" algn="tl" rotWithShape="0">
                    <a:prstClr val="black">
                      <a:alpha val="17000"/>
                    </a:prstClr>
                  </a:outerShdw>
                </a:effectLst>
                <a:cs typeface="Arial" charset="0"/>
              </a:rPr>
              <a:t>; 2: </a:t>
            </a:r>
            <a:r>
              <a:rPr lang="en-US" dirty="0">
                <a:ln w="3175">
                  <a:noFill/>
                </a:ln>
                <a:effectLst>
                  <a:outerShdw blurRad="50800" dist="38100" dir="2700000" algn="tl" rotWithShape="0">
                    <a:prstClr val="black">
                      <a:alpha val="17000"/>
                    </a:prstClr>
                  </a:outerShdw>
                </a:effectLst>
                <a:cs typeface="Arial" charset="0"/>
                <a:hlinkClick r:id="rId7"/>
              </a:rPr>
              <a:t>2010</a:t>
            </a:r>
            <a:r>
              <a:rPr lang="en-US" dirty="0">
                <a:ln w="3175">
                  <a:noFill/>
                </a:ln>
                <a:effectLst>
                  <a:outerShdw blurRad="50800" dist="38100" dir="2700000" algn="tl" rotWithShape="0">
                    <a:prstClr val="black">
                      <a:alpha val="17000"/>
                    </a:prstClr>
                  </a:outerShdw>
                </a:effectLst>
                <a:cs typeface="Arial" charset="0"/>
              </a:rPr>
              <a:t>; 3: </a:t>
            </a:r>
            <a:r>
              <a:rPr lang="en-US" dirty="0">
                <a:ln w="3175">
                  <a:noFill/>
                </a:ln>
                <a:effectLst>
                  <a:outerShdw blurRad="50800" dist="38100" dir="2700000" algn="tl" rotWithShape="0">
                    <a:prstClr val="black">
                      <a:alpha val="17000"/>
                    </a:prstClr>
                  </a:outerShdw>
                </a:effectLst>
                <a:cs typeface="Arial" charset="0"/>
                <a:hlinkClick r:id="rId8"/>
              </a:rPr>
              <a:t>2013</a:t>
            </a:r>
            <a:endParaRPr lang="en-US" dirty="0"/>
          </a:p>
        </p:txBody>
      </p:sp>
      <p:sp>
        <p:nvSpPr>
          <p:cNvPr id="29" name="Down Arrow 28"/>
          <p:cNvSpPr/>
          <p:nvPr/>
        </p:nvSpPr>
        <p:spPr bwMode="auto">
          <a:xfrm>
            <a:off x="8913141" y="1049400"/>
            <a:ext cx="357971" cy="458629"/>
          </a:xfrm>
          <a:prstGeom prst="downArrow">
            <a:avLst/>
          </a:prstGeom>
          <a:solidFill>
            <a:schemeClr val="tx2"/>
          </a:solidFill>
          <a:ln w="12700" cap="flat" cmpd="sng" algn="ctr">
            <a:solidFill>
              <a:schemeClr val="tx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eaLnBrk="0" fontAlgn="base" hangingPunct="0">
              <a:spcBef>
                <a:spcPct val="50000"/>
              </a:spcBef>
              <a:spcAft>
                <a:spcPct val="0"/>
              </a:spcAft>
            </a:pPr>
            <a:endParaRPr lang="en-US" sz="2400">
              <a:effectLst>
                <a:outerShdw blurRad="38100" dist="38100" dir="2700000" algn="tl">
                  <a:srgbClr val="000000">
                    <a:alpha val="43137"/>
                  </a:srgbClr>
                </a:outerShdw>
              </a:effectLst>
              <a:latin typeface="Segoe" pitchFamily="34" charset="0"/>
            </a:endParaRPr>
          </a:p>
        </p:txBody>
      </p:sp>
      <p:grpSp>
        <p:nvGrpSpPr>
          <p:cNvPr id="31" name="Group 32"/>
          <p:cNvGrpSpPr/>
          <p:nvPr/>
        </p:nvGrpSpPr>
        <p:grpSpPr>
          <a:xfrm>
            <a:off x="5056934" y="2413810"/>
            <a:ext cx="5254526" cy="923330"/>
            <a:chOff x="3554735" y="3088956"/>
            <a:chExt cx="5254525" cy="923330"/>
          </a:xfrm>
        </p:grpSpPr>
        <p:sp>
          <p:nvSpPr>
            <p:cNvPr id="32" name="Left Arrow Callout 31"/>
            <p:cNvSpPr/>
            <p:nvPr/>
          </p:nvSpPr>
          <p:spPr bwMode="auto">
            <a:xfrm>
              <a:off x="3554735" y="3127194"/>
              <a:ext cx="1762392" cy="839208"/>
            </a:xfrm>
            <a:prstGeom prst="leftArrowCallout">
              <a:avLst>
                <a:gd name="adj1" fmla="val 27715"/>
                <a:gd name="adj2" fmla="val 25000"/>
                <a:gd name="adj3" fmla="val 33145"/>
                <a:gd name="adj4" fmla="val 7399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r>
                <a:rPr lang="en-US" sz="2300" dirty="0">
                  <a:solidFill>
                    <a:srgbClr val="FFFFFF"/>
                  </a:solidFill>
                  <a:effectLst>
                    <a:outerShdw blurRad="38100" dist="38100" dir="2700000" algn="tl">
                      <a:srgbClr val="000000">
                        <a:alpha val="43137"/>
                      </a:srgbClr>
                    </a:outerShdw>
                  </a:effectLst>
                </a:rPr>
                <a:t>Task:</a:t>
              </a:r>
            </a:p>
          </p:txBody>
        </p:sp>
        <p:sp>
          <p:nvSpPr>
            <p:cNvPr id="34" name="Rectangle 33"/>
            <p:cNvSpPr/>
            <p:nvPr/>
          </p:nvSpPr>
          <p:spPr>
            <a:xfrm>
              <a:off x="5405339" y="3088956"/>
              <a:ext cx="3403921" cy="923330"/>
            </a:xfrm>
            <a:prstGeom prst="rect">
              <a:avLst/>
            </a:prstGeom>
          </p:spPr>
          <p:txBody>
            <a:bodyPr wrap="none">
              <a:spAutoFit/>
            </a:bodyPr>
            <a:lstStyle/>
            <a:p>
              <a:pPr algn="just"/>
              <a:r>
                <a:rPr lang="en-US" b="1" dirty="0">
                  <a:ln w="3175">
                    <a:noFill/>
                  </a:ln>
                  <a:effectLst>
                    <a:outerShdw blurRad="50800" dist="38100" dir="2700000" algn="tl" rotWithShape="0">
                      <a:prstClr val="black">
                        <a:alpha val="17000"/>
                      </a:prstClr>
                    </a:outerShdw>
                  </a:effectLst>
                  <a:cs typeface="Arial" charset="0"/>
                </a:rPr>
                <a:t>L</a:t>
              </a:r>
              <a:r>
                <a:rPr lang="en-US" b="1" dirty="0">
                  <a:ln w="3175">
                    <a:noFill/>
                  </a:ln>
                  <a:effectLst>
                    <a:outerShdw blurRad="50800" dist="38100" dir="2700000" algn="tl" rotWithShape="0">
                      <a:prstClr val="black">
                        <a:alpha val="17000"/>
                      </a:prstClr>
                    </a:outerShdw>
                  </a:effectLst>
                  <a:latin typeface="Segoe" pitchFamily="34" charset="0"/>
                  <a:cs typeface="Arial" charset="0"/>
                </a:rPr>
                <a:t>abel </a:t>
              </a:r>
              <a:r>
                <a:rPr lang="en-US" b="1" dirty="0">
                  <a:ln w="3175">
                    <a:noFill/>
                  </a:ln>
                  <a:effectLst>
                    <a:outerShdw blurRad="50800" dist="38100" dir="2700000" algn="tl" rotWithShape="0">
                      <a:prstClr val="black">
                        <a:alpha val="17000"/>
                      </a:prstClr>
                    </a:outerShdw>
                  </a:effectLst>
                  <a:cs typeface="Arial" charset="0"/>
                </a:rPr>
                <a:t>each </a:t>
              </a:r>
              <a:r>
                <a:rPr lang="en-US" b="1" dirty="0">
                  <a:ln w="3175">
                    <a:noFill/>
                  </a:ln>
                  <a:effectLst>
                    <a:outerShdw blurRad="50800" dist="38100" dir="2700000" algn="tl" rotWithShape="0">
                      <a:prstClr val="black">
                        <a:alpha val="17000"/>
                      </a:prstClr>
                    </a:outerShdw>
                  </a:effectLst>
                  <a:latin typeface="Segoe" pitchFamily="34" charset="0"/>
                  <a:cs typeface="Arial" charset="0"/>
                </a:rPr>
                <a:t>instance of a word </a:t>
              </a:r>
            </a:p>
            <a:p>
              <a:pPr algn="just"/>
              <a:r>
                <a:rPr lang="en-US" b="1" dirty="0">
                  <a:ln w="3175">
                    <a:noFill/>
                  </a:ln>
                  <a:effectLst>
                    <a:outerShdw blurRad="50800" dist="38100" dir="2700000" algn="tl" rotWithShape="0">
                      <a:prstClr val="black">
                        <a:alpha val="17000"/>
                      </a:prstClr>
                    </a:outerShdw>
                  </a:effectLst>
                  <a:latin typeface="Segoe" pitchFamily="34" charset="0"/>
                  <a:cs typeface="Arial" charset="0"/>
                </a:rPr>
                <a:t>in text with one of a given set</a:t>
              </a:r>
            </a:p>
            <a:p>
              <a:pPr algn="just"/>
              <a:r>
                <a:rPr lang="en-US" b="1" dirty="0">
                  <a:ln w="3175">
                    <a:noFill/>
                  </a:ln>
                  <a:effectLst>
                    <a:outerShdw blurRad="50800" dist="38100" dir="2700000" algn="tl" rotWithShape="0">
                      <a:prstClr val="black">
                        <a:alpha val="17000"/>
                      </a:prstClr>
                    </a:outerShdw>
                  </a:effectLst>
                  <a:latin typeface="Segoe" pitchFamily="34" charset="0"/>
                  <a:cs typeface="Arial" charset="0"/>
                </a:rPr>
                <a:t>of dictionary senses.</a:t>
              </a:r>
              <a:endParaRPr lang="en-US" b="1" dirty="0"/>
            </a:p>
          </p:txBody>
        </p:sp>
      </p:grpSp>
      <p:sp>
        <p:nvSpPr>
          <p:cNvPr id="24" name="Rectangle 23"/>
          <p:cNvSpPr/>
          <p:nvPr/>
        </p:nvSpPr>
        <p:spPr>
          <a:xfrm>
            <a:off x="6656188" y="3462207"/>
            <a:ext cx="4695453" cy="707886"/>
          </a:xfrm>
          <a:prstGeom prst="rect">
            <a:avLst/>
          </a:prstGeom>
          <a:solidFill>
            <a:srgbClr val="FFFFCC"/>
          </a:solidFill>
          <a:ln>
            <a:solidFill>
              <a:schemeClr val="accent3"/>
            </a:solidFill>
          </a:ln>
        </p:spPr>
        <p:txBody>
          <a:bodyPr wrap="none">
            <a:spAutoFit/>
          </a:bodyPr>
          <a:lstStyle/>
          <a:p>
            <a:pPr algn="just"/>
            <a:r>
              <a:rPr lang="en-US" sz="2000" dirty="0">
                <a:ln w="3175">
                  <a:noFill/>
                </a:ln>
                <a:effectLst>
                  <a:outerShdw blurRad="50800" dist="38100" dir="2700000" algn="tl" rotWithShape="0">
                    <a:prstClr val="black">
                      <a:alpha val="17000"/>
                    </a:prstClr>
                  </a:outerShdw>
                </a:effectLst>
                <a:cs typeface="Arial" charset="0"/>
              </a:rPr>
              <a:t>An Important predecessor of Entity Linking </a:t>
            </a:r>
          </a:p>
          <a:p>
            <a:pPr algn="just"/>
            <a:r>
              <a:rPr lang="en-US" sz="2000" dirty="0">
                <a:ln w="3175">
                  <a:noFill/>
                </a:ln>
                <a:effectLst>
                  <a:outerShdw blurRad="50800" dist="38100" dir="2700000" algn="tl" rotWithShape="0">
                    <a:prstClr val="black">
                      <a:alpha val="17000"/>
                    </a:prstClr>
                  </a:outerShdw>
                </a:effectLst>
                <a:cs typeface="Arial" charset="0"/>
              </a:rPr>
              <a:t>But what is the sense taxonomy? </a:t>
            </a:r>
            <a:endParaRPr lang="en-US" sz="20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a:t>
            </a:fld>
            <a:endParaRPr lang="en-US" altLang="zh-TW" dirty="0">
              <a:solidFill>
                <a:prstClr val="black"/>
              </a:solidFill>
            </a:endParaRPr>
          </a:p>
        </p:txBody>
      </p:sp>
    </p:spTree>
    <p:extLst>
      <p:ext uri="{BB962C8B-B14F-4D97-AF65-F5344CB8AC3E}">
        <p14:creationId xmlns:p14="http://schemas.microsoft.com/office/powerpoint/2010/main" val="1067801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Linking to Both </a:t>
            </a:r>
            <a:r>
              <a:rPr lang="en-US" dirty="0" err="1"/>
              <a:t>Wikia</a:t>
            </a:r>
            <a:r>
              <a:rPr lang="en-US" dirty="0"/>
              <a:t> and Wikipedia</a:t>
            </a:r>
          </a:p>
        </p:txBody>
      </p:sp>
      <p:sp>
        <p:nvSpPr>
          <p:cNvPr id="3" name="Content Placeholder 2"/>
          <p:cNvSpPr>
            <a:spLocks noGrp="1"/>
          </p:cNvSpPr>
          <p:nvPr>
            <p:ph idx="1"/>
          </p:nvPr>
        </p:nvSpPr>
        <p:spPr/>
        <p:txBody>
          <a:bodyPr/>
          <a:lstStyle/>
          <a:p>
            <a:r>
              <a:rPr lang="en-US" dirty="0"/>
              <a:t>Employ disjoint identifiers for the features in </a:t>
            </a:r>
            <a:r>
              <a:rPr lang="en-US" dirty="0" err="1"/>
              <a:t>Wikia</a:t>
            </a:r>
            <a:r>
              <a:rPr lang="en-US" dirty="0"/>
              <a:t> and Wikipedia</a:t>
            </a:r>
          </a:p>
          <a:p>
            <a:pPr lvl="1"/>
            <a:r>
              <a:rPr lang="en-US" dirty="0"/>
              <a:t>e.g.   topic Ids: 	- positive integers for Wikipedia</a:t>
            </a:r>
          </a:p>
          <a:p>
            <a:pPr marL="228600" lvl="1" indent="0">
              <a:buNone/>
            </a:pPr>
            <a:r>
              <a:rPr lang="en-US" dirty="0"/>
              <a:t>			- negative integers for </a:t>
            </a:r>
            <a:r>
              <a:rPr lang="en-US" dirty="0" err="1"/>
              <a:t>Wikia</a:t>
            </a:r>
            <a:endParaRPr lang="en-US" dirty="0"/>
          </a:p>
          <a:p>
            <a:endParaRPr lang="en-US" dirty="0"/>
          </a:p>
          <a:p>
            <a:r>
              <a:rPr lang="en-US" dirty="0"/>
              <a:t>For each surface form that is common to Wikipedia and the detected </a:t>
            </a:r>
            <a:r>
              <a:rPr lang="en-US" dirty="0" err="1"/>
              <a:t>Wikia</a:t>
            </a:r>
            <a:r>
              <a:rPr lang="en-US" dirty="0"/>
              <a:t>: perform the composition of Wikipedia surface form and </a:t>
            </a:r>
            <a:r>
              <a:rPr lang="en-US" dirty="0" err="1"/>
              <a:t>Wikia</a:t>
            </a:r>
            <a:r>
              <a:rPr lang="en-US" dirty="0"/>
              <a:t> surface form records</a:t>
            </a:r>
          </a:p>
          <a:p>
            <a:r>
              <a:rPr lang="en-US" dirty="0"/>
              <a:t>Surface forms that belong to only one of the collections contribute only the information from that collection</a:t>
            </a:r>
          </a:p>
          <a:p>
            <a:endParaRPr lang="en-US" dirty="0"/>
          </a:p>
          <a:p>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210</a:t>
            </a:fld>
            <a:endParaRPr lang="en-US" altLang="zh-TW" dirty="0">
              <a:solidFill>
                <a:prstClr val="black"/>
              </a:solidFill>
            </a:endParaRPr>
          </a:p>
        </p:txBody>
      </p:sp>
    </p:spTree>
    <p:extLst>
      <p:ext uri="{BB962C8B-B14F-4D97-AF65-F5344CB8AC3E}">
        <p14:creationId xmlns:p14="http://schemas.microsoft.com/office/powerpoint/2010/main" val="30540737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Wikia Pages Linking Evaluation</a:t>
            </a:r>
          </a:p>
        </p:txBody>
      </p:sp>
      <p:sp>
        <p:nvSpPr>
          <p:cNvPr id="3" name="Content Placeholder 2"/>
          <p:cNvSpPr>
            <a:spLocks noGrp="1"/>
          </p:cNvSpPr>
          <p:nvPr>
            <p:ph idx="1"/>
          </p:nvPr>
        </p:nvSpPr>
        <p:spPr>
          <a:xfrm>
            <a:off x="1891145" y="1073022"/>
            <a:ext cx="8506403" cy="5561045"/>
          </a:xfrm>
        </p:spPr>
        <p:txBody>
          <a:bodyPr/>
          <a:lstStyle/>
          <a:p>
            <a:r>
              <a:rPr lang="en-US" dirty="0"/>
              <a:t>Linking to Wikia &amp; Wikipedia</a:t>
            </a:r>
          </a:p>
          <a:p>
            <a:endParaRPr lang="en-US" dirty="0"/>
          </a:p>
          <a:p>
            <a:endParaRPr lang="en-US" dirty="0"/>
          </a:p>
          <a:p>
            <a:endParaRPr lang="en-US" dirty="0"/>
          </a:p>
          <a:p>
            <a:endParaRPr lang="en-US" dirty="0"/>
          </a:p>
          <a:p>
            <a:endParaRPr lang="en-US" dirty="0"/>
          </a:p>
          <a:p>
            <a:r>
              <a:rPr lang="en-US" dirty="0"/>
              <a:t>Error analysis:</a:t>
            </a:r>
          </a:p>
          <a:p>
            <a:pPr lvl="1"/>
            <a:r>
              <a:rPr lang="en-US" dirty="0"/>
              <a:t>73,160 missed links, of which</a:t>
            </a:r>
          </a:p>
          <a:p>
            <a:pPr lvl="2"/>
            <a:r>
              <a:rPr lang="en-US" dirty="0"/>
              <a:t>15.4% years</a:t>
            </a:r>
          </a:p>
          <a:p>
            <a:pPr lvl="2"/>
            <a:r>
              <a:rPr lang="en-US" dirty="0"/>
              <a:t>5.8% occupations</a:t>
            </a:r>
          </a:p>
          <a:p>
            <a:pPr lvl="2"/>
            <a:r>
              <a:rPr lang="en-US" dirty="0"/>
              <a:t>12.9% lower case common nouns</a:t>
            </a:r>
          </a:p>
          <a:p>
            <a:pPr lvl="2"/>
            <a:r>
              <a:rPr lang="en-US" dirty="0"/>
              <a:t>3.7% other lower-case words (e.g., “here” is linked 1,650 times)</a:t>
            </a:r>
          </a:p>
          <a:p>
            <a:pPr lvl="1"/>
            <a:r>
              <a:rPr lang="en-US" dirty="0"/>
              <a:t>~1% of linking errors contain the string “Wikipedia”</a:t>
            </a:r>
          </a:p>
          <a:p>
            <a:endParaRPr lang="en-US" dirty="0"/>
          </a:p>
          <a:p>
            <a:endParaRPr lang="en-US" dirty="0"/>
          </a:p>
        </p:txBody>
      </p:sp>
      <p:graphicFrame>
        <p:nvGraphicFramePr>
          <p:cNvPr id="5" name="Table 4"/>
          <p:cNvGraphicFramePr>
            <a:graphicFrameLocks noGrp="1"/>
          </p:cNvGraphicFramePr>
          <p:nvPr>
            <p:extLst/>
          </p:nvPr>
        </p:nvGraphicFramePr>
        <p:xfrm>
          <a:off x="2839915" y="1566992"/>
          <a:ext cx="5710490" cy="2105604"/>
        </p:xfrm>
        <a:graphic>
          <a:graphicData uri="http://schemas.openxmlformats.org/drawingml/2006/table">
            <a:tbl>
              <a:tblPr firstRow="1" firstCol="1" bandRow="1">
                <a:tableStyleId>{2D5ABB26-0587-4C30-8999-92F81FD0307C}</a:tableStyleId>
              </a:tblPr>
              <a:tblGrid>
                <a:gridCol w="4035862">
                  <a:extLst>
                    <a:ext uri="{9D8B030D-6E8A-4147-A177-3AD203B41FA5}">
                      <a16:colId xmlns:a16="http://schemas.microsoft.com/office/drawing/2014/main" val="20000"/>
                    </a:ext>
                  </a:extLst>
                </a:gridCol>
                <a:gridCol w="1674628">
                  <a:extLst>
                    <a:ext uri="{9D8B030D-6E8A-4147-A177-3AD203B41FA5}">
                      <a16:colId xmlns:a16="http://schemas.microsoft.com/office/drawing/2014/main" val="20001"/>
                    </a:ext>
                  </a:extLst>
                </a:gridCol>
              </a:tblGrid>
              <a:tr h="350934">
                <a:tc>
                  <a:txBody>
                    <a:bodyPr/>
                    <a:lstStyle/>
                    <a:p>
                      <a:pPr marL="0" marR="0">
                        <a:lnSpc>
                          <a:spcPct val="107000"/>
                        </a:lnSpc>
                        <a:spcBef>
                          <a:spcPts val="0"/>
                        </a:spcBef>
                        <a:spcAft>
                          <a:spcPts val="0"/>
                        </a:spcAft>
                      </a:pPr>
                      <a:r>
                        <a:rPr lang="en-US" sz="2000" dirty="0"/>
                        <a:t>Total</a:t>
                      </a:r>
                      <a:r>
                        <a:rPr lang="en-US" sz="2000" baseline="0" dirty="0"/>
                        <a:t> </a:t>
                      </a:r>
                      <a:r>
                        <a:rPr lang="en-US" sz="2000" dirty="0"/>
                        <a:t>inner-</a:t>
                      </a:r>
                      <a:r>
                        <a:rPr lang="en-US" sz="2000" dirty="0" err="1"/>
                        <a:t>Wikia</a:t>
                      </a:r>
                      <a:r>
                        <a:rPr lang="en-US" sz="2000" baseline="0" dirty="0"/>
                        <a:t> </a:t>
                      </a:r>
                      <a:r>
                        <a:rPr lang="en-US" sz="2000" dirty="0"/>
                        <a:t>links</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t>   8,305,241</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0934">
                <a:tc>
                  <a:txBody>
                    <a:bodyPr/>
                    <a:lstStyle/>
                    <a:p>
                      <a:pPr marL="0" marR="0">
                        <a:lnSpc>
                          <a:spcPct val="107000"/>
                        </a:lnSpc>
                        <a:spcBef>
                          <a:spcPts val="0"/>
                        </a:spcBef>
                        <a:spcAft>
                          <a:spcPts val="0"/>
                        </a:spcAft>
                      </a:pPr>
                      <a:r>
                        <a:rPr lang="en-US" sz="2000" dirty="0"/>
                        <a:t>Total</a:t>
                      </a:r>
                      <a:r>
                        <a:rPr lang="en-US" sz="2000" baseline="0" dirty="0"/>
                        <a:t> W</a:t>
                      </a:r>
                      <a:r>
                        <a:rPr lang="en-US" sz="2000" dirty="0"/>
                        <a:t>ikipedia</a:t>
                      </a:r>
                      <a:r>
                        <a:rPr lang="en-US" sz="2000" baseline="0" dirty="0"/>
                        <a:t> </a:t>
                      </a:r>
                      <a:r>
                        <a:rPr lang="en-US" sz="2000" dirty="0"/>
                        <a:t>links</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t>      271,744</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0934">
                <a:tc>
                  <a:txBody>
                    <a:bodyPr/>
                    <a:lstStyle/>
                    <a:p>
                      <a:pPr marL="0" marR="0">
                        <a:lnSpc>
                          <a:spcPct val="107000"/>
                        </a:lnSpc>
                        <a:spcBef>
                          <a:spcPts val="0"/>
                        </a:spcBef>
                        <a:spcAft>
                          <a:spcPts val="0"/>
                        </a:spcAft>
                      </a:pPr>
                      <a:r>
                        <a:rPr lang="en-US" sz="2000" dirty="0"/>
                        <a:t>NER</a:t>
                      </a:r>
                      <a:r>
                        <a:rPr lang="en-US" sz="2000" baseline="0" dirty="0"/>
                        <a:t> </a:t>
                      </a:r>
                      <a:r>
                        <a:rPr lang="en-US" sz="2000" dirty="0"/>
                        <a:t>recall</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t>        0.77</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0934">
                <a:tc>
                  <a:txBody>
                    <a:bodyPr/>
                    <a:lstStyle/>
                    <a:p>
                      <a:pPr marL="0" marR="0">
                        <a:lnSpc>
                          <a:spcPct val="107000"/>
                        </a:lnSpc>
                        <a:spcBef>
                          <a:spcPts val="0"/>
                        </a:spcBef>
                        <a:spcAft>
                          <a:spcPts val="0"/>
                        </a:spcAft>
                      </a:pPr>
                      <a:r>
                        <a:rPr lang="en-US" sz="2000" dirty="0"/>
                        <a:t>NER</a:t>
                      </a:r>
                      <a:r>
                        <a:rPr lang="en-US" sz="2000" baseline="0" dirty="0"/>
                        <a:t> </a:t>
                      </a:r>
                      <a:r>
                        <a:rPr lang="en-US" sz="2000" dirty="0"/>
                        <a:t>accuracy</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t>        0.67</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0934">
                <a:tc>
                  <a:txBody>
                    <a:bodyPr/>
                    <a:lstStyle/>
                    <a:p>
                      <a:pPr marL="0" marR="0">
                        <a:lnSpc>
                          <a:spcPct val="107000"/>
                        </a:lnSpc>
                        <a:spcBef>
                          <a:spcPts val="0"/>
                        </a:spcBef>
                        <a:spcAft>
                          <a:spcPts val="0"/>
                        </a:spcAft>
                      </a:pPr>
                      <a:r>
                        <a:rPr lang="en-US" sz="2000" dirty="0"/>
                        <a:t>EL</a:t>
                      </a:r>
                      <a:r>
                        <a:rPr lang="en-US" sz="2000" baseline="0" dirty="0"/>
                        <a:t> </a:t>
                      </a:r>
                      <a:r>
                        <a:rPr lang="en-US" sz="2000" dirty="0"/>
                        <a:t>Wikia accuracy</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t>        0.93</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0934">
                <a:tc>
                  <a:txBody>
                    <a:bodyPr/>
                    <a:lstStyle/>
                    <a:p>
                      <a:pPr marL="0" marR="0">
                        <a:lnSpc>
                          <a:spcPct val="107000"/>
                        </a:lnSpc>
                        <a:spcBef>
                          <a:spcPts val="0"/>
                        </a:spcBef>
                        <a:spcAft>
                          <a:spcPts val="0"/>
                        </a:spcAft>
                      </a:pPr>
                      <a:r>
                        <a:rPr lang="en-US" sz="2000" dirty="0"/>
                        <a:t>EL Wikipedia</a:t>
                      </a:r>
                      <a:r>
                        <a:rPr lang="en-US" sz="2000" baseline="0" dirty="0"/>
                        <a:t> </a:t>
                      </a:r>
                      <a:r>
                        <a:rPr lang="en-US" sz="2000" dirty="0"/>
                        <a:t>accuracy</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t>        0.74</a:t>
                      </a: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211</a:t>
            </a:fld>
            <a:endParaRPr lang="en-US" altLang="zh-TW" dirty="0">
              <a:solidFill>
                <a:prstClr val="black"/>
              </a:solidFill>
            </a:endParaRPr>
          </a:p>
        </p:txBody>
      </p:sp>
    </p:spTree>
    <p:extLst>
      <p:ext uri="{BB962C8B-B14F-4D97-AF65-F5344CB8AC3E}">
        <p14:creationId xmlns:p14="http://schemas.microsoft.com/office/powerpoint/2010/main" val="59815267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Wikia Detection for News Articles</a:t>
            </a:r>
          </a:p>
        </p:txBody>
      </p:sp>
      <p:sp>
        <p:nvSpPr>
          <p:cNvPr id="3" name="Content Placeholder 2"/>
          <p:cNvSpPr>
            <a:spLocks noGrp="1"/>
          </p:cNvSpPr>
          <p:nvPr>
            <p:ph idx="1"/>
          </p:nvPr>
        </p:nvSpPr>
        <p:spPr>
          <a:xfrm>
            <a:off x="1850016" y="1358470"/>
            <a:ext cx="9193122" cy="4759325"/>
          </a:xfrm>
        </p:spPr>
        <p:txBody>
          <a:bodyPr/>
          <a:lstStyle/>
          <a:p>
            <a:r>
              <a:rPr lang="en-US" dirty="0"/>
              <a:t>Training Set</a:t>
            </a:r>
          </a:p>
          <a:p>
            <a:pPr lvl="1"/>
            <a:r>
              <a:rPr lang="en-US" sz="2000" dirty="0"/>
              <a:t>NIL: 1,000 local news from komonews.com</a:t>
            </a:r>
          </a:p>
          <a:p>
            <a:pPr lvl="1"/>
            <a:r>
              <a:rPr lang="en-US" sz="2000" dirty="0"/>
              <a:t>3,000 randomly selected Wikia pages</a:t>
            </a:r>
          </a:p>
          <a:p>
            <a:pPr lvl="1"/>
            <a:r>
              <a:rPr lang="en-US" sz="2000" dirty="0"/>
              <a:t>246 entertainment news articles from komonews.com for which there is a </a:t>
            </a:r>
            <a:r>
              <a:rPr lang="en-US" sz="2000" dirty="0" err="1"/>
              <a:t>Wikia</a:t>
            </a:r>
            <a:r>
              <a:rPr lang="en-US" sz="2000" dirty="0"/>
              <a:t> name in the title: “Batman star Christian Bale visits shooting victims”</a:t>
            </a:r>
          </a:p>
          <a:p>
            <a:pPr lvl="1"/>
            <a:r>
              <a:rPr lang="en-US" sz="2000" dirty="0"/>
              <a:t>300 randomly selected Wikipedia pages with manual annotation</a:t>
            </a:r>
          </a:p>
          <a:p>
            <a:pPr lvl="1"/>
            <a:endParaRPr lang="en-US" sz="2000" dirty="0"/>
          </a:p>
          <a:p>
            <a:r>
              <a:rPr lang="en-US" dirty="0"/>
              <a:t>Test Set</a:t>
            </a:r>
          </a:p>
          <a:p>
            <a:pPr lvl="1"/>
            <a:r>
              <a:rPr lang="en-US" sz="2000" dirty="0"/>
              <a:t>260 news articles selected from 15 news websites (e.g. CNN, </a:t>
            </a:r>
            <a:r>
              <a:rPr lang="en-US" sz="2000" dirty="0" err="1"/>
              <a:t>Foxnews</a:t>
            </a:r>
            <a:r>
              <a:rPr lang="en-US" sz="2000" dirty="0"/>
              <a:t>)</a:t>
            </a:r>
          </a:p>
          <a:p>
            <a:pPr lvl="1"/>
            <a:r>
              <a:rPr lang="en-US" sz="2000" dirty="0"/>
              <a:t>News articles are selected from the 2013 Bing query log so that in the same session:</a:t>
            </a:r>
          </a:p>
          <a:p>
            <a:pPr lvl="2"/>
            <a:r>
              <a:rPr lang="en-US" sz="1800" dirty="0"/>
              <a:t>The user opened a Wikipedia page and a Wikia page</a:t>
            </a:r>
          </a:p>
          <a:p>
            <a:pPr lvl="2"/>
            <a:r>
              <a:rPr lang="en-US" sz="1800" dirty="0"/>
              <a:t>The user read either the Wikipedia page or Wikia page for more than 30 seconds</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212</a:t>
            </a:fld>
            <a:endParaRPr lang="en-US" altLang="zh-TW" dirty="0">
              <a:solidFill>
                <a:prstClr val="black"/>
              </a:solidFill>
            </a:endParaRPr>
          </a:p>
        </p:txBody>
      </p:sp>
    </p:spTree>
    <p:extLst>
      <p:ext uri="{BB962C8B-B14F-4D97-AF65-F5344CB8AC3E}">
        <p14:creationId xmlns:p14="http://schemas.microsoft.com/office/powerpoint/2010/main" val="35812384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News Articles Evaluation</a:t>
            </a:r>
          </a:p>
        </p:txBody>
      </p:sp>
      <p:sp>
        <p:nvSpPr>
          <p:cNvPr id="3" name="Content Placeholder 2"/>
          <p:cNvSpPr>
            <a:spLocks noGrp="1"/>
          </p:cNvSpPr>
          <p:nvPr>
            <p:ph idx="1"/>
          </p:nvPr>
        </p:nvSpPr>
        <p:spPr>
          <a:xfrm>
            <a:off x="1870653" y="1698172"/>
            <a:ext cx="8506403" cy="4112052"/>
          </a:xfrm>
        </p:spPr>
        <p:txBody>
          <a:bodyPr/>
          <a:lstStyle/>
          <a:p>
            <a:r>
              <a:rPr lang="en-US" dirty="0"/>
              <a:t>Collection Detection Accuracy:</a:t>
            </a:r>
          </a:p>
          <a:p>
            <a:pPr lvl="1"/>
            <a:r>
              <a:rPr lang="en-US" dirty="0"/>
              <a:t>Non-NIL (65%):	0.90 (correct), 0.95 (correct + interesting)</a:t>
            </a:r>
          </a:p>
          <a:p>
            <a:pPr lvl="1"/>
            <a:r>
              <a:rPr lang="en-US" dirty="0"/>
              <a:t>NIL (35%):	0.77</a:t>
            </a:r>
          </a:p>
          <a:p>
            <a:pPr lvl="1"/>
            <a:endParaRPr lang="en-US" dirty="0"/>
          </a:p>
          <a:p>
            <a:pPr lvl="1"/>
            <a:endParaRPr lang="en-US" dirty="0"/>
          </a:p>
          <a:p>
            <a:r>
              <a:rPr lang="en-US" dirty="0"/>
              <a:t>Entity Linking:</a:t>
            </a:r>
          </a:p>
          <a:p>
            <a:pPr lvl="1"/>
            <a:r>
              <a:rPr lang="en-US" dirty="0"/>
              <a:t>9% more recognized surface forms</a:t>
            </a:r>
          </a:p>
          <a:p>
            <a:pPr lvl="1"/>
            <a:r>
              <a:rPr lang="en-US" dirty="0"/>
              <a:t>Reduced NIL from 28% to 16%</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213</a:t>
            </a:fld>
            <a:endParaRPr lang="en-US" altLang="zh-TW" dirty="0">
              <a:solidFill>
                <a:prstClr val="black"/>
              </a:solidFill>
            </a:endParaRPr>
          </a:p>
        </p:txBody>
      </p:sp>
    </p:spTree>
    <p:extLst>
      <p:ext uri="{BB962C8B-B14F-4D97-AF65-F5344CB8AC3E}">
        <p14:creationId xmlns:p14="http://schemas.microsoft.com/office/powerpoint/2010/main" val="3476846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20 min Silviu</a:t>
            </a:r>
          </a:p>
          <a:p>
            <a:r>
              <a:rPr lang="en-US" altLang="en-US" dirty="0"/>
              <a:t>Introduction to Entity Discovery and Linking (EDL) System 		20 min  Dan</a:t>
            </a:r>
          </a:p>
          <a:p>
            <a:pPr lvl="1"/>
            <a:r>
              <a:rPr lang="en-US" altLang="en-US" dirty="0"/>
              <a:t>Challenges: English, and Multilingual</a:t>
            </a:r>
          </a:p>
          <a:p>
            <a:r>
              <a:rPr lang="en-US" altLang="en-US" dirty="0"/>
              <a:t>Mono-lingual EDL approaches 						30 min </a:t>
            </a:r>
            <a:r>
              <a:rPr lang="en-US" altLang="en-US" dirty="0" err="1"/>
              <a:t>Avi</a:t>
            </a:r>
            <a:r>
              <a:rPr lang="en-US" altLang="en-US" dirty="0"/>
              <a:t>, Dan</a:t>
            </a:r>
          </a:p>
          <a:p>
            <a:pPr lvl="1"/>
            <a:r>
              <a:rPr lang="en-US" altLang="en-US" dirty="0"/>
              <a:t>High Level Algorithmic Approaches</a:t>
            </a:r>
          </a:p>
          <a:p>
            <a:pPr lvl="1"/>
            <a:r>
              <a:rPr lang="en-US" altLang="en-US" dirty="0">
                <a:solidFill>
                  <a:srgbClr val="234271"/>
                </a:solidFill>
              </a:rPr>
              <a:t>Old 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5641679"/>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214</a:t>
            </a:fld>
            <a:endParaRPr lang="en-US" altLang="zh-TW" dirty="0"/>
          </a:p>
        </p:txBody>
      </p:sp>
    </p:spTree>
    <p:extLst>
      <p:ext uri="{BB962C8B-B14F-4D97-AF65-F5344CB8AC3E}">
        <p14:creationId xmlns:p14="http://schemas.microsoft.com/office/powerpoint/2010/main" val="338707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WA_Heatshield_box"/>
          <p:cNvPicPr>
            <a:picLocks noChangeAspect="1" noChangeArrowheads="1"/>
          </p:cNvPicPr>
          <p:nvPr/>
        </p:nvPicPr>
        <p:blipFill>
          <a:blip r:embed="rId3" cstate="print"/>
          <a:srcRect b="9457"/>
          <a:stretch>
            <a:fillRect/>
          </a:stretch>
        </p:blipFill>
        <p:spPr bwMode="auto">
          <a:xfrm>
            <a:off x="2815772" y="1097252"/>
            <a:ext cx="6352043" cy="5247533"/>
          </a:xfrm>
          <a:prstGeom prst="rect">
            <a:avLst/>
          </a:prstGeom>
          <a:noFill/>
          <a:ln w="9525">
            <a:noFill/>
            <a:miter lim="800000"/>
            <a:headEnd/>
            <a:tailEnd/>
          </a:ln>
        </p:spPr>
      </p:pic>
      <p:sp>
        <p:nvSpPr>
          <p:cNvPr id="20483" name="Text Box 5"/>
          <p:cNvSpPr txBox="1">
            <a:spLocks noChangeArrowheads="1"/>
          </p:cNvSpPr>
          <p:nvPr/>
        </p:nvSpPr>
        <p:spPr bwMode="auto">
          <a:xfrm>
            <a:off x="9306998" y="609600"/>
            <a:ext cx="184666" cy="584776"/>
          </a:xfrm>
          <a:prstGeom prst="rect">
            <a:avLst/>
          </a:prstGeom>
          <a:noFill/>
          <a:ln w="9525" algn="ctr">
            <a:noFill/>
            <a:miter lim="800000"/>
            <a:headEnd/>
            <a:tailEnd/>
          </a:ln>
        </p:spPr>
        <p:txBody>
          <a:bodyPr wrap="none">
            <a:spAutoFit/>
          </a:bodyPr>
          <a:lstStyle/>
          <a:p>
            <a:pPr algn="r" defTabSz="1828800"/>
            <a:r>
              <a:rPr lang="en-US" sz="3200" b="1">
                <a:solidFill>
                  <a:srgbClr val="0C48A0"/>
                </a:solidFill>
                <a:latin typeface="Verdana" pitchFamily="34" charset="0"/>
              </a:rPr>
              <a:t> </a:t>
            </a:r>
            <a:endParaRPr lang="en-US" sz="2000" b="1">
              <a:solidFill>
                <a:srgbClr val="0C48A0"/>
              </a:solidFill>
              <a:latin typeface="Verdana" pitchFamily="34" charset="0"/>
            </a:endParaRPr>
          </a:p>
        </p:txBody>
      </p:sp>
      <p:sp>
        <p:nvSpPr>
          <p:cNvPr id="8" name="Title 1"/>
          <p:cNvSpPr txBox="1">
            <a:spLocks/>
          </p:cNvSpPr>
          <p:nvPr/>
        </p:nvSpPr>
        <p:spPr bwMode="auto">
          <a:xfrm>
            <a:off x="1154164" y="246849"/>
            <a:ext cx="9675259"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kern="0" dirty="0"/>
              <a:t>Application (and Motivation): Context-aware Search</a:t>
            </a:r>
          </a:p>
        </p:txBody>
      </p:sp>
      <p:sp>
        <p:nvSpPr>
          <p:cNvPr id="5" name="Flowchart: Process 4">
            <a:extLst>
              <a:ext uri="{FF2B5EF4-FFF2-40B4-BE49-F238E27FC236}">
                <a16:creationId xmlns:a16="http://schemas.microsoft.com/office/drawing/2014/main" id="{FC1C6F4E-3B46-4386-9484-1F60BD85971F}"/>
              </a:ext>
            </a:extLst>
          </p:cNvPr>
          <p:cNvSpPr/>
          <p:nvPr/>
        </p:nvSpPr>
        <p:spPr bwMode="auto">
          <a:xfrm>
            <a:off x="494351" y="1572728"/>
            <a:ext cx="2448232" cy="4945627"/>
          </a:xfrm>
          <a:prstGeom prst="flowChartProcess">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spcBef>
                <a:spcPts val="600"/>
              </a:spcBef>
              <a:defRPr/>
            </a:pPr>
            <a:r>
              <a:rPr lang="en-US" sz="2000" dirty="0">
                <a:solidFill>
                  <a:srgbClr val="FFFFFF"/>
                </a:solidFill>
              </a:rPr>
              <a:t>NASA</a:t>
            </a:r>
          </a:p>
          <a:p>
            <a:pPr algn="ctr" defTabSz="914099">
              <a:spcBef>
                <a:spcPts val="600"/>
              </a:spcBef>
              <a:defRPr/>
            </a:pPr>
            <a:r>
              <a:rPr lang="en-US" sz="2000" dirty="0">
                <a:solidFill>
                  <a:srgbClr val="FFFFFF"/>
                </a:solidFill>
              </a:rPr>
              <a:t>Space station</a:t>
            </a:r>
          </a:p>
          <a:p>
            <a:pPr algn="ctr" defTabSz="914099">
              <a:spcBef>
                <a:spcPts val="600"/>
              </a:spcBef>
              <a:defRPr/>
            </a:pPr>
            <a:r>
              <a:rPr lang="en-US" sz="2000" dirty="0">
                <a:solidFill>
                  <a:srgbClr val="FFFFFF"/>
                </a:solidFill>
              </a:rPr>
              <a:t>Solar panels</a:t>
            </a:r>
          </a:p>
          <a:p>
            <a:pPr algn="ctr" defTabSz="914099">
              <a:spcBef>
                <a:spcPts val="600"/>
              </a:spcBef>
              <a:defRPr/>
            </a:pPr>
            <a:r>
              <a:rPr lang="en-US" sz="2000" dirty="0">
                <a:solidFill>
                  <a:srgbClr val="FFFFFF"/>
                </a:solidFill>
              </a:rPr>
              <a:t>Discovery</a:t>
            </a:r>
          </a:p>
          <a:p>
            <a:pPr algn="ctr" defTabSz="914099">
              <a:spcBef>
                <a:spcPts val="600"/>
              </a:spcBef>
              <a:defRPr/>
            </a:pPr>
            <a:r>
              <a:rPr lang="en-US" sz="2000" dirty="0">
                <a:solidFill>
                  <a:srgbClr val="FFFFFF"/>
                </a:solidFill>
              </a:rPr>
              <a:t>Space shuttle</a:t>
            </a:r>
          </a:p>
          <a:p>
            <a:pPr algn="ctr" defTabSz="914099">
              <a:spcBef>
                <a:spcPts val="600"/>
              </a:spcBef>
              <a:defRPr/>
            </a:pPr>
            <a:r>
              <a:rPr lang="en-US" sz="2000" dirty="0">
                <a:solidFill>
                  <a:srgbClr val="FFFFFF"/>
                </a:solidFill>
              </a:rPr>
              <a:t>Space lab</a:t>
            </a:r>
          </a:p>
          <a:p>
            <a:pPr algn="ctr" defTabSz="914099">
              <a:spcBef>
                <a:spcPts val="600"/>
              </a:spcBef>
              <a:defRPr/>
            </a:pPr>
            <a:r>
              <a:rPr lang="en-US" sz="2000" dirty="0">
                <a:solidFill>
                  <a:srgbClr val="FFFFFF"/>
                </a:solidFill>
              </a:rPr>
              <a:t>John Curry</a:t>
            </a:r>
          </a:p>
          <a:p>
            <a:pPr algn="ctr" defTabSz="914099">
              <a:spcBef>
                <a:spcPts val="600"/>
              </a:spcBef>
              <a:defRPr/>
            </a:pPr>
            <a:r>
              <a:rPr lang="en-US" sz="2000" dirty="0">
                <a:solidFill>
                  <a:srgbClr val="FFFFFF"/>
                </a:solidFill>
              </a:rPr>
              <a:t>Atmospheric</a:t>
            </a:r>
            <a:r>
              <a:rPr lang="en-US" sz="1200" dirty="0">
                <a:solidFill>
                  <a:srgbClr val="FFFFFF"/>
                </a:solidFill>
              </a:rPr>
              <a:t> </a:t>
            </a:r>
            <a:r>
              <a:rPr lang="en-US" sz="2000" dirty="0">
                <a:solidFill>
                  <a:srgbClr val="FFFFFF"/>
                </a:solidFill>
              </a:rPr>
              <a:t>reentry</a:t>
            </a:r>
          </a:p>
          <a:p>
            <a:pPr algn="ctr" defTabSz="914099">
              <a:spcBef>
                <a:spcPts val="600"/>
              </a:spcBef>
              <a:defRPr/>
            </a:pPr>
            <a:r>
              <a:rPr lang="en-US" sz="2000" dirty="0">
                <a:solidFill>
                  <a:srgbClr val="FFFFFF"/>
                </a:solidFill>
              </a:rPr>
              <a:t>Power system</a:t>
            </a:r>
          </a:p>
          <a:p>
            <a:pPr algn="ctr" defTabSz="914099">
              <a:spcBef>
                <a:spcPts val="600"/>
              </a:spcBef>
              <a:defRPr/>
            </a:pPr>
            <a:r>
              <a:rPr lang="en-US" sz="2000" dirty="0">
                <a:solidFill>
                  <a:srgbClr val="FFFFFF"/>
                </a:solidFill>
              </a:rPr>
              <a:t>Peter King</a:t>
            </a:r>
          </a:p>
          <a:p>
            <a:pPr algn="ctr" defTabSz="914099">
              <a:spcBef>
                <a:spcPts val="600"/>
              </a:spcBef>
              <a:defRPr/>
            </a:pPr>
            <a:r>
              <a:rPr lang="en-US" sz="2000" dirty="0">
                <a:solidFill>
                  <a:srgbClr val="FFFFFF"/>
                </a:solidFill>
              </a:rPr>
              <a:t>CBS News</a:t>
            </a:r>
          </a:p>
          <a:p>
            <a:pPr algn="ctr" defTabSz="914099">
              <a:spcBef>
                <a:spcPts val="600"/>
              </a:spcBef>
              <a:defRPr/>
            </a:pPr>
            <a:r>
              <a:rPr lang="en-US" sz="2000" dirty="0">
                <a:solidFill>
                  <a:srgbClr val="FFFFFF"/>
                </a:solidFill>
              </a:rPr>
              <a:t>Associated Press</a:t>
            </a:r>
          </a:p>
        </p:txBody>
      </p:sp>
      <p:sp>
        <p:nvSpPr>
          <p:cNvPr id="6" name="U-Turn Arrow 9">
            <a:extLst>
              <a:ext uri="{FF2B5EF4-FFF2-40B4-BE49-F238E27FC236}">
                <a16:creationId xmlns:a16="http://schemas.microsoft.com/office/drawing/2014/main" id="{D42326D3-CC3B-4599-A8A8-00FBD7C043B5}"/>
              </a:ext>
            </a:extLst>
          </p:cNvPr>
          <p:cNvSpPr/>
          <p:nvPr/>
        </p:nvSpPr>
        <p:spPr bwMode="auto">
          <a:xfrm>
            <a:off x="1595566" y="955723"/>
            <a:ext cx="5201265" cy="705494"/>
          </a:xfrm>
          <a:prstGeom prst="uturnArrow">
            <a:avLst>
              <a:gd name="adj1" fmla="val 26408"/>
              <a:gd name="adj2" fmla="val 21698"/>
              <a:gd name="adj3" fmla="val 29677"/>
              <a:gd name="adj4" fmla="val 50000"/>
              <a:gd name="adj5" fmla="val 78044"/>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ndParaRPr>
          </a:p>
        </p:txBody>
      </p:sp>
      <p:sp>
        <p:nvSpPr>
          <p:cNvPr id="7" name="Oval 6">
            <a:extLst>
              <a:ext uri="{FF2B5EF4-FFF2-40B4-BE49-F238E27FC236}">
                <a16:creationId xmlns:a16="http://schemas.microsoft.com/office/drawing/2014/main" id="{CD7E3F76-5D7F-40A3-8CF2-6AADF1E64505}"/>
              </a:ext>
            </a:extLst>
          </p:cNvPr>
          <p:cNvSpPr/>
          <p:nvPr/>
        </p:nvSpPr>
        <p:spPr bwMode="auto">
          <a:xfrm>
            <a:off x="602507" y="1710379"/>
            <a:ext cx="2271252" cy="1317522"/>
          </a:xfrm>
          <a:prstGeom prst="ellipse">
            <a:avLst/>
          </a:prstGeom>
          <a:solidFill>
            <a:srgbClr val="5782B5">
              <a:alpha val="2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ndParaRPr>
          </a:p>
        </p:txBody>
      </p:sp>
      <p:sp>
        <p:nvSpPr>
          <p:cNvPr id="9" name="Rectangle 8">
            <a:extLst>
              <a:ext uri="{FF2B5EF4-FFF2-40B4-BE49-F238E27FC236}">
                <a16:creationId xmlns:a16="http://schemas.microsoft.com/office/drawing/2014/main" id="{2CBBA138-C9E1-4C22-88B1-F1293358FF4D}"/>
              </a:ext>
            </a:extLst>
          </p:cNvPr>
          <p:cNvSpPr/>
          <p:nvPr/>
        </p:nvSpPr>
        <p:spPr>
          <a:xfrm>
            <a:off x="2983681" y="6361995"/>
            <a:ext cx="7520255" cy="276999"/>
          </a:xfrm>
          <a:prstGeom prst="rect">
            <a:avLst/>
          </a:prstGeom>
        </p:spPr>
        <p:txBody>
          <a:bodyPr wrap="square">
            <a:spAutoFit/>
          </a:bodyPr>
          <a:lstStyle/>
          <a:p>
            <a:r>
              <a:rPr lang="en-US" sz="1200" dirty="0">
                <a:effectLst/>
              </a:rPr>
              <a:t>S. Cucerzan and E. Brill. Context-based Search and Document Retrieval. US Patent 7,974,964. 1/17/2007</a:t>
            </a:r>
            <a:endParaRPr lang="en-US" sz="1200" dirty="0"/>
          </a:p>
        </p:txBody>
      </p:sp>
      <p:sp>
        <p:nvSpPr>
          <p:cNvPr id="10" name="Rectangle 9">
            <a:extLst>
              <a:ext uri="{FF2B5EF4-FFF2-40B4-BE49-F238E27FC236}">
                <a16:creationId xmlns:a16="http://schemas.microsoft.com/office/drawing/2014/main" id="{F658895D-E47A-460D-98F4-7DAEC7CA9D19}"/>
              </a:ext>
            </a:extLst>
          </p:cNvPr>
          <p:cNvSpPr/>
          <p:nvPr/>
        </p:nvSpPr>
        <p:spPr>
          <a:xfrm>
            <a:off x="2966228" y="6571041"/>
            <a:ext cx="7071623" cy="276999"/>
          </a:xfrm>
          <a:prstGeom prst="rect">
            <a:avLst/>
          </a:prstGeom>
        </p:spPr>
        <p:txBody>
          <a:bodyPr wrap="square">
            <a:spAutoFit/>
          </a:bodyPr>
          <a:lstStyle/>
          <a:p>
            <a:r>
              <a:rPr lang="en-US" sz="1200" dirty="0">
                <a:effectLst/>
              </a:rPr>
              <a:t>M. </a:t>
            </a:r>
            <a:r>
              <a:rPr lang="en-US" sz="1200" dirty="0" err="1">
                <a:effectLst/>
              </a:rPr>
              <a:t>Rahurkar</a:t>
            </a:r>
            <a:r>
              <a:rPr lang="en-US" sz="1200" dirty="0">
                <a:effectLst/>
              </a:rPr>
              <a:t> and S. Cucerzan. Predicting when Browsing Context Is Relevant to Search. SIGIR 2008</a:t>
            </a:r>
            <a:endParaRPr lang="en-US" sz="1400" dirty="0"/>
          </a:p>
        </p:txBody>
      </p:sp>
      <p:sp>
        <p:nvSpPr>
          <p:cNvPr id="11" name="Content Placeholder 2">
            <a:extLst>
              <a:ext uri="{FF2B5EF4-FFF2-40B4-BE49-F238E27FC236}">
                <a16:creationId xmlns:a16="http://schemas.microsoft.com/office/drawing/2014/main" id="{06B55C90-FBE7-481F-A9F0-D1E2032F7E57}"/>
              </a:ext>
            </a:extLst>
          </p:cNvPr>
          <p:cNvSpPr txBox="1">
            <a:spLocks/>
          </p:cNvSpPr>
          <p:nvPr/>
        </p:nvSpPr>
        <p:spPr>
          <a:xfrm>
            <a:off x="7689274" y="4320546"/>
            <a:ext cx="4362525" cy="1936924"/>
          </a:xfrm>
          <a:prstGeom prst="rect">
            <a:avLst/>
          </a:prstGeom>
          <a:solidFill>
            <a:srgbClr val="0070C0">
              <a:alpha val="80000"/>
            </a:srgbClr>
          </a:solidFill>
        </p:spPr>
        <p:txBody>
          <a:bodyPr/>
          <a:lstStyle/>
          <a:p>
            <a:pPr marL="342900" indent="-342900">
              <a:spcBef>
                <a:spcPts val="600"/>
              </a:spcBef>
              <a:defRPr/>
            </a:pPr>
            <a:r>
              <a:rPr lang="en-US" b="1" kern="0" dirty="0">
                <a:latin typeface="+mn-lt"/>
              </a:rPr>
              <a:t>	</a:t>
            </a:r>
            <a:r>
              <a:rPr lang="en-US" sz="2000" b="1" kern="0" dirty="0">
                <a:latin typeface="+mn-lt"/>
              </a:rPr>
              <a:t>53.9%</a:t>
            </a:r>
            <a:r>
              <a:rPr lang="en-US" sz="2000" kern="0" dirty="0">
                <a:latin typeface="+mn-lt"/>
              </a:rPr>
              <a:t>	relevant</a:t>
            </a:r>
          </a:p>
          <a:p>
            <a:pPr marL="342900" indent="-342900">
              <a:spcBef>
                <a:spcPts val="600"/>
              </a:spcBef>
              <a:defRPr/>
            </a:pPr>
            <a:r>
              <a:rPr lang="en-US" sz="2000" kern="0" dirty="0">
                <a:latin typeface="+mn-lt"/>
              </a:rPr>
              <a:t>	</a:t>
            </a:r>
            <a:r>
              <a:rPr lang="en-US" sz="2000" kern="0" dirty="0">
                <a:solidFill>
                  <a:srgbClr val="FFC000"/>
                </a:solidFill>
                <a:latin typeface="+mn-lt"/>
              </a:rPr>
              <a:t>33.0% 	irrelevant</a:t>
            </a:r>
          </a:p>
          <a:p>
            <a:pPr marL="342900" indent="-342900">
              <a:spcBef>
                <a:spcPts val="600"/>
              </a:spcBef>
              <a:defRPr/>
            </a:pPr>
            <a:r>
              <a:rPr lang="en-US" sz="2000" kern="0" dirty="0">
                <a:solidFill>
                  <a:srgbClr val="FFC000"/>
                </a:solidFill>
                <a:latin typeface="+mn-lt"/>
              </a:rPr>
              <a:t>	  5.8%	cannot say</a:t>
            </a:r>
          </a:p>
          <a:p>
            <a:pPr marL="548640" lvl="1" indent="-285750">
              <a:spcBef>
                <a:spcPts val="600"/>
              </a:spcBef>
              <a:defRPr/>
            </a:pPr>
            <a:r>
              <a:rPr lang="en-US" sz="2000" kern="0" dirty="0">
                <a:solidFill>
                  <a:srgbClr val="FFC000"/>
                </a:solidFill>
                <a:latin typeface="+mn-lt"/>
              </a:rPr>
              <a:t>   7.3%	navigational for news</a:t>
            </a:r>
            <a:endParaRPr lang="en-US" sz="3200" kern="0" dirty="0">
              <a:solidFill>
                <a:srgbClr val="FFC000"/>
              </a:solidFill>
              <a:effectLst/>
              <a:latin typeface="+mn-lt"/>
            </a:endParaRP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215</a:t>
            </a:fld>
            <a:endParaRPr lang="en-US" altLang="zh-TW" dirty="0">
              <a:solidFill>
                <a:prstClr val="black"/>
              </a:solidFill>
            </a:endParaRPr>
          </a:p>
        </p:txBody>
      </p:sp>
    </p:spTree>
    <p:extLst>
      <p:ext uri="{BB962C8B-B14F-4D97-AF65-F5344CB8AC3E}">
        <p14:creationId xmlns:p14="http://schemas.microsoft.com/office/powerpoint/2010/main" val="2346978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257801" y="5367872"/>
            <a:ext cx="2459907" cy="276999"/>
          </a:xfrm>
          <a:prstGeom prst="rect">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6" name="Rectangle 5"/>
          <p:cNvSpPr/>
          <p:nvPr/>
        </p:nvSpPr>
        <p:spPr bwMode="auto">
          <a:xfrm>
            <a:off x="1600200" y="5367872"/>
            <a:ext cx="1675283" cy="276999"/>
          </a:xfrm>
          <a:prstGeom prst="rect">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5" name="Rectangle 4"/>
          <p:cNvSpPr/>
          <p:nvPr/>
        </p:nvSpPr>
        <p:spPr bwMode="auto">
          <a:xfrm>
            <a:off x="3050495" y="2867364"/>
            <a:ext cx="1247887" cy="276999"/>
          </a:xfrm>
          <a:prstGeom prst="rect">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4" name="Rectangle 3"/>
          <p:cNvSpPr/>
          <p:nvPr/>
        </p:nvSpPr>
        <p:spPr bwMode="auto">
          <a:xfrm>
            <a:off x="1491495" y="2334148"/>
            <a:ext cx="1247887" cy="276999"/>
          </a:xfrm>
          <a:prstGeom prst="rect">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8" name="Title 1"/>
          <p:cNvSpPr txBox="1">
            <a:spLocks/>
          </p:cNvSpPr>
          <p:nvPr/>
        </p:nvSpPr>
        <p:spPr bwMode="auto">
          <a:xfrm>
            <a:off x="1725498" y="488922"/>
            <a:ext cx="8741005"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kern="0" dirty="0"/>
              <a:t>Application: Ad Matching, Query Suggestion</a:t>
            </a:r>
          </a:p>
        </p:txBody>
      </p:sp>
      <p:sp>
        <p:nvSpPr>
          <p:cNvPr id="9" name="TextBox 8">
            <a:extLst>
              <a:ext uri="{FF2B5EF4-FFF2-40B4-BE49-F238E27FC236}">
                <a16:creationId xmlns:a16="http://schemas.microsoft.com/office/drawing/2014/main" id="{B25A6987-31D6-4021-BD0D-95F49670DE06}"/>
              </a:ext>
            </a:extLst>
          </p:cNvPr>
          <p:cNvSpPr txBox="1"/>
          <p:nvPr/>
        </p:nvSpPr>
        <p:spPr>
          <a:xfrm>
            <a:off x="9604193" y="1522214"/>
            <a:ext cx="1175059" cy="369332"/>
          </a:xfrm>
          <a:prstGeom prst="rect">
            <a:avLst/>
          </a:prstGeom>
          <a:noFill/>
        </p:spPr>
        <p:txBody>
          <a:bodyPr wrap="none" rtlCol="0">
            <a:spAutoFit/>
          </a:bodyPr>
          <a:lstStyle/>
          <a:p>
            <a:r>
              <a:rPr lang="en-US" dirty="0"/>
              <a:t>Bing: 2008</a:t>
            </a:r>
          </a:p>
        </p:txBody>
      </p:sp>
      <p:sp>
        <p:nvSpPr>
          <p:cNvPr id="2" name="Content Placeholder 1"/>
          <p:cNvSpPr>
            <a:spLocks noGrp="1"/>
          </p:cNvSpPr>
          <p:nvPr>
            <p:ph idx="1"/>
          </p:nvPr>
        </p:nvSpPr>
        <p:spPr>
          <a:xfrm>
            <a:off x="628652" y="1753046"/>
            <a:ext cx="8533637" cy="4759325"/>
          </a:xfrm>
        </p:spPr>
        <p:txBody>
          <a:bodyPr/>
          <a:lstStyle/>
          <a:p>
            <a:r>
              <a:rPr lang="en-US" sz="2800" dirty="0"/>
              <a:t>Normalization of keyphrases and queries:</a:t>
            </a:r>
          </a:p>
          <a:p>
            <a:pPr marL="0" indent="0">
              <a:buNone/>
            </a:pPr>
            <a:r>
              <a:rPr lang="en-US" sz="2800" dirty="0"/>
              <a:t>e.g.	big lots sales		</a:t>
            </a:r>
            <a:r>
              <a:rPr lang="en-US" sz="2800" dirty="0">
                <a:sym typeface="Wingdings" panose="05000000000000000000" pitchFamily="2" charset="2"/>
              </a:rPr>
              <a:t>	big lots, sale</a:t>
            </a:r>
          </a:p>
          <a:p>
            <a:pPr marL="0" indent="0">
              <a:buNone/>
            </a:pPr>
            <a:r>
              <a:rPr lang="en-US" sz="2800" dirty="0">
                <a:sym typeface="Wingdings" panose="05000000000000000000" pitchFamily="2" charset="2"/>
              </a:rPr>
              <a:t>	on sale at big lots		big lots, sale</a:t>
            </a:r>
          </a:p>
          <a:p>
            <a:pPr marL="0" indent="0">
              <a:buNone/>
            </a:pPr>
            <a:r>
              <a:rPr lang="en-US" sz="2800" dirty="0">
                <a:sym typeface="Wingdings" panose="05000000000000000000" pitchFamily="2" charset="2"/>
              </a:rPr>
              <a:t>	big sale of lots			big, lot, sale</a:t>
            </a:r>
          </a:p>
          <a:p>
            <a:endParaRPr lang="en-US" sz="2800" dirty="0"/>
          </a:p>
          <a:p>
            <a:r>
              <a:rPr lang="en-US" sz="2800" dirty="0"/>
              <a:t>Broad matching / Search query suggestion:</a:t>
            </a:r>
          </a:p>
          <a:p>
            <a:pPr marL="228600" lvl="1" indent="0">
              <a:buNone/>
            </a:pPr>
            <a:r>
              <a:rPr lang="en-US" sz="2400" dirty="0"/>
              <a:t>replace entities in a query with related entities</a:t>
            </a:r>
          </a:p>
          <a:p>
            <a:pPr marL="0" indent="-3175">
              <a:buNone/>
            </a:pPr>
            <a:r>
              <a:rPr lang="en-US" sz="2800" dirty="0"/>
              <a:t>e.g.	</a:t>
            </a:r>
            <a:r>
              <a:rPr lang="en-US" sz="2800" dirty="0" err="1"/>
              <a:t>kia</a:t>
            </a:r>
            <a:r>
              <a:rPr lang="en-US" sz="2800" dirty="0"/>
              <a:t> </a:t>
            </a:r>
            <a:r>
              <a:rPr lang="en-US" sz="2800" dirty="0" err="1"/>
              <a:t>sorento</a:t>
            </a:r>
            <a:r>
              <a:rPr lang="en-US" sz="2800" dirty="0"/>
              <a:t> mpg	</a:t>
            </a:r>
            <a:r>
              <a:rPr lang="en-US" sz="2800" dirty="0">
                <a:sym typeface="Wingdings" panose="05000000000000000000" pitchFamily="2" charset="2"/>
              </a:rPr>
              <a:t>	</a:t>
            </a:r>
            <a:r>
              <a:rPr lang="en-US" sz="2800" dirty="0" err="1">
                <a:sym typeface="Wingdings" panose="05000000000000000000" pitchFamily="2" charset="2"/>
              </a:rPr>
              <a:t>hyundai</a:t>
            </a:r>
            <a:r>
              <a:rPr lang="en-US" sz="2800" dirty="0">
                <a:sym typeface="Wingdings" panose="05000000000000000000" pitchFamily="2" charset="2"/>
              </a:rPr>
              <a:t> </a:t>
            </a:r>
            <a:r>
              <a:rPr lang="en-US" sz="2800" dirty="0" err="1">
                <a:sym typeface="Wingdings" panose="05000000000000000000" pitchFamily="2" charset="2"/>
              </a:rPr>
              <a:t>santa</a:t>
            </a:r>
            <a:r>
              <a:rPr lang="en-US" sz="2800" dirty="0">
                <a:sym typeface="Wingdings" panose="05000000000000000000" pitchFamily="2" charset="2"/>
              </a:rPr>
              <a:t> </a:t>
            </a:r>
            <a:r>
              <a:rPr lang="en-US" sz="2800" dirty="0" err="1">
                <a:sym typeface="Wingdings" panose="05000000000000000000" pitchFamily="2" charset="2"/>
              </a:rPr>
              <a:t>fe</a:t>
            </a:r>
            <a:r>
              <a:rPr lang="en-US" sz="2800" dirty="0">
                <a:sym typeface="Wingdings" panose="05000000000000000000" pitchFamily="2" charset="2"/>
              </a:rPr>
              <a:t> mpg</a:t>
            </a:r>
            <a:endParaRPr lang="en-US" sz="2800" dirty="0"/>
          </a:p>
          <a:p>
            <a:pPr marL="0" indent="0">
              <a:buNone/>
            </a:pPr>
            <a:endParaRPr lang="en-US" sz="2800" dirty="0">
              <a:sym typeface="Wingdings" panose="05000000000000000000" pitchFamily="2" charset="2"/>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216</a:t>
            </a:fld>
            <a:endParaRPr lang="en-US" altLang="zh-TW" dirty="0">
              <a:solidFill>
                <a:prstClr val="black"/>
              </a:solidFill>
            </a:endParaRPr>
          </a:p>
        </p:txBody>
      </p:sp>
    </p:spTree>
    <p:extLst>
      <p:ext uri="{BB962C8B-B14F-4D97-AF65-F5344CB8AC3E}">
        <p14:creationId xmlns:p14="http://schemas.microsoft.com/office/powerpoint/2010/main" val="40541164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deo_analyzer.png"/>
          <p:cNvPicPr>
            <a:picLocks noChangeAspect="1"/>
          </p:cNvPicPr>
          <p:nvPr/>
        </p:nvPicPr>
        <p:blipFill>
          <a:blip r:embed="rId3" cstate="print"/>
          <a:stretch>
            <a:fillRect/>
          </a:stretch>
        </p:blipFill>
        <p:spPr>
          <a:xfrm>
            <a:off x="162254" y="1791027"/>
            <a:ext cx="8736471" cy="4874950"/>
          </a:xfrm>
          <a:prstGeom prst="rect">
            <a:avLst/>
          </a:prstGeom>
        </p:spPr>
      </p:pic>
      <p:sp>
        <p:nvSpPr>
          <p:cNvPr id="5" name="Title 1"/>
          <p:cNvSpPr txBox="1">
            <a:spLocks/>
          </p:cNvSpPr>
          <p:nvPr/>
        </p:nvSpPr>
        <p:spPr bwMode="auto">
          <a:xfrm>
            <a:off x="1279526" y="347680"/>
            <a:ext cx="9632951"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kern="0" dirty="0"/>
              <a:t>Application: News Indexing and Video Annotation</a:t>
            </a:r>
          </a:p>
        </p:txBody>
      </p:sp>
      <p:sp>
        <p:nvSpPr>
          <p:cNvPr id="2" name="TextBox 1">
            <a:extLst>
              <a:ext uri="{FF2B5EF4-FFF2-40B4-BE49-F238E27FC236}">
                <a16:creationId xmlns:a16="http://schemas.microsoft.com/office/drawing/2014/main" id="{B82432D2-3004-4AA6-ABE2-2D9EB67DA522}"/>
              </a:ext>
            </a:extLst>
          </p:cNvPr>
          <p:cNvSpPr txBox="1"/>
          <p:nvPr/>
        </p:nvSpPr>
        <p:spPr>
          <a:xfrm>
            <a:off x="162253" y="1289406"/>
            <a:ext cx="2110674" cy="369332"/>
          </a:xfrm>
          <a:prstGeom prst="rect">
            <a:avLst/>
          </a:prstGeom>
          <a:noFill/>
        </p:spPr>
        <p:txBody>
          <a:bodyPr wrap="none" rtlCol="0">
            <a:spAutoFit/>
          </a:bodyPr>
          <a:lstStyle/>
          <a:p>
            <a:r>
              <a:rPr lang="en-US" dirty="0"/>
              <a:t>MSNBC: 2008 - 2010</a:t>
            </a:r>
          </a:p>
        </p:txBody>
      </p:sp>
      <p:pic>
        <p:nvPicPr>
          <p:cNvPr id="6" name="Picture 5">
            <a:extLst>
              <a:ext uri="{FF2B5EF4-FFF2-40B4-BE49-F238E27FC236}">
                <a16:creationId xmlns:a16="http://schemas.microsoft.com/office/drawing/2014/main" id="{58E04A05-DD9D-499C-8E7B-8B0E0913D994}"/>
              </a:ext>
            </a:extLst>
          </p:cNvPr>
          <p:cNvPicPr>
            <a:picLocks noChangeAspect="1"/>
          </p:cNvPicPr>
          <p:nvPr/>
        </p:nvPicPr>
        <p:blipFill rotWithShape="1">
          <a:blip r:embed="rId4">
            <a:extLst>
              <a:ext uri="{28A0092B-C50C-407E-A947-70E740481C1C}">
                <a14:useLocalDpi xmlns:a14="http://schemas.microsoft.com/office/drawing/2010/main" val="0"/>
              </a:ext>
            </a:extLst>
          </a:blip>
          <a:srcRect t="-1" r="15703" b="16505"/>
          <a:stretch/>
        </p:blipFill>
        <p:spPr>
          <a:xfrm>
            <a:off x="6199982" y="1289405"/>
            <a:ext cx="5922823" cy="2879162"/>
          </a:xfrm>
          <a:prstGeom prst="rect">
            <a:avLst/>
          </a:prstGeom>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217</a:t>
            </a:fld>
            <a:endParaRPr lang="en-US" altLang="zh-TW" dirty="0">
              <a:solidFill>
                <a:prstClr val="black"/>
              </a:solidFill>
            </a:endParaRPr>
          </a:p>
        </p:txBody>
      </p:sp>
    </p:spTree>
    <p:extLst>
      <p:ext uri="{BB962C8B-B14F-4D97-AF65-F5344CB8AC3E}">
        <p14:creationId xmlns:p14="http://schemas.microsoft.com/office/powerpoint/2010/main" val="398763938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silviu\Pictures\bingsoci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177" y="1153520"/>
            <a:ext cx="5852217" cy="445560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bwMode="auto">
          <a:xfrm>
            <a:off x="738027" y="405262"/>
            <a:ext cx="10715947"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kern="0" dirty="0"/>
              <a:t>Applications: Social-media-driven News, Trending Topics</a:t>
            </a:r>
          </a:p>
        </p:txBody>
      </p:sp>
      <p:pic>
        <p:nvPicPr>
          <p:cNvPr id="4" name="Picture 3">
            <a:extLst>
              <a:ext uri="{FF2B5EF4-FFF2-40B4-BE49-F238E27FC236}">
                <a16:creationId xmlns:a16="http://schemas.microsoft.com/office/drawing/2014/main" id="{59A8B640-EEBB-457E-A8DD-CFE8E5189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91" y="3381323"/>
            <a:ext cx="4825536" cy="3365280"/>
          </a:xfrm>
          <a:prstGeom prst="rect">
            <a:avLst/>
          </a:prstGeom>
        </p:spPr>
      </p:pic>
      <p:sp>
        <p:nvSpPr>
          <p:cNvPr id="5" name="TextBox 4">
            <a:extLst>
              <a:ext uri="{FF2B5EF4-FFF2-40B4-BE49-F238E27FC236}">
                <a16:creationId xmlns:a16="http://schemas.microsoft.com/office/drawing/2014/main" id="{624AF7E1-2320-4FCF-82D5-4A53A9CB3F78}"/>
              </a:ext>
            </a:extLst>
          </p:cNvPr>
          <p:cNvSpPr txBox="1"/>
          <p:nvPr/>
        </p:nvSpPr>
        <p:spPr>
          <a:xfrm>
            <a:off x="121863" y="2875445"/>
            <a:ext cx="1219016" cy="369332"/>
          </a:xfrm>
          <a:prstGeom prst="rect">
            <a:avLst/>
          </a:prstGeom>
          <a:noFill/>
        </p:spPr>
        <p:txBody>
          <a:bodyPr wrap="none" rtlCol="0">
            <a:spAutoFit/>
          </a:bodyPr>
          <a:lstStyle/>
          <a:p>
            <a:r>
              <a:rPr lang="en-US" dirty="0"/>
              <a:t>MSN: 2012</a:t>
            </a:r>
          </a:p>
        </p:txBody>
      </p:sp>
      <p:sp>
        <p:nvSpPr>
          <p:cNvPr id="7" name="TextBox 6">
            <a:extLst>
              <a:ext uri="{FF2B5EF4-FFF2-40B4-BE49-F238E27FC236}">
                <a16:creationId xmlns:a16="http://schemas.microsoft.com/office/drawing/2014/main" id="{A9818223-0E0B-46C9-B885-58ACAB4C6243}"/>
              </a:ext>
            </a:extLst>
          </p:cNvPr>
          <p:cNvSpPr txBox="1"/>
          <p:nvPr/>
        </p:nvSpPr>
        <p:spPr>
          <a:xfrm>
            <a:off x="9546394" y="1100095"/>
            <a:ext cx="1175059" cy="369332"/>
          </a:xfrm>
          <a:prstGeom prst="rect">
            <a:avLst/>
          </a:prstGeom>
          <a:noFill/>
        </p:spPr>
        <p:txBody>
          <a:bodyPr wrap="none" rtlCol="0">
            <a:spAutoFit/>
          </a:bodyPr>
          <a:lstStyle/>
          <a:p>
            <a:r>
              <a:rPr lang="en-US" dirty="0"/>
              <a:t>Bing: 2011</a:t>
            </a:r>
          </a:p>
        </p:txBody>
      </p:sp>
      <p:sp>
        <p:nvSpPr>
          <p:cNvPr id="2" name="TextBox 1">
            <a:extLst>
              <a:ext uri="{FF2B5EF4-FFF2-40B4-BE49-F238E27FC236}">
                <a16:creationId xmlns:a16="http://schemas.microsoft.com/office/drawing/2014/main" id="{4466D19B-A645-4F40-A8FB-54527010108B}"/>
              </a:ext>
            </a:extLst>
          </p:cNvPr>
          <p:cNvSpPr txBox="1"/>
          <p:nvPr/>
        </p:nvSpPr>
        <p:spPr>
          <a:xfrm>
            <a:off x="579346" y="1330928"/>
            <a:ext cx="1877437" cy="646331"/>
          </a:xfrm>
          <a:prstGeom prst="rect">
            <a:avLst/>
          </a:prstGeom>
          <a:noFill/>
        </p:spPr>
        <p:txBody>
          <a:bodyPr wrap="none" rtlCol="0">
            <a:spAutoFit/>
          </a:bodyPr>
          <a:lstStyle/>
          <a:p>
            <a:r>
              <a:rPr lang="en-US" dirty="0"/>
              <a:t>Real-time analysis</a:t>
            </a:r>
          </a:p>
          <a:p>
            <a:pPr>
              <a:spcBef>
                <a:spcPts val="0"/>
              </a:spcBef>
            </a:pPr>
            <a:r>
              <a:rPr lang="en-US" dirty="0"/>
              <a:t>of social media</a:t>
            </a:r>
          </a:p>
        </p:txBody>
      </p:sp>
      <p:pic>
        <p:nvPicPr>
          <p:cNvPr id="8" name="Picture 9" descr="image002">
            <a:extLst>
              <a:ext uri="{FF2B5EF4-FFF2-40B4-BE49-F238E27FC236}">
                <a16:creationId xmlns:a16="http://schemas.microsoft.com/office/drawing/2014/main" id="{150E8289-E4F8-4386-82F1-495D7D7542EE}"/>
              </a:ext>
            </a:extLst>
          </p:cNvPr>
          <p:cNvPicPr>
            <a:picLocks noChangeAspect="1" noChangeArrowheads="1"/>
          </p:cNvPicPr>
          <p:nvPr/>
        </p:nvPicPr>
        <p:blipFill>
          <a:blip r:embed="rId5" cstate="print"/>
          <a:srcRect t="7826"/>
          <a:stretch>
            <a:fillRect/>
          </a:stretch>
        </p:blipFill>
        <p:spPr bwMode="auto">
          <a:xfrm>
            <a:off x="6277510" y="3106276"/>
            <a:ext cx="5792628" cy="3324476"/>
          </a:xfrm>
          <a:prstGeom prst="rect">
            <a:avLst/>
          </a:prstGeom>
          <a:noFill/>
          <a:ln w="9525">
            <a:noFill/>
            <a:miter lim="800000"/>
            <a:headEnd/>
            <a:tailEnd/>
          </a:ln>
        </p:spPr>
      </p:pic>
      <p:sp>
        <p:nvSpPr>
          <p:cNvPr id="10" name="Rectangle 9">
            <a:extLst>
              <a:ext uri="{FF2B5EF4-FFF2-40B4-BE49-F238E27FC236}">
                <a16:creationId xmlns:a16="http://schemas.microsoft.com/office/drawing/2014/main" id="{F16CD4EE-B5E8-4CA9-B0A4-15574A6E6EED}"/>
              </a:ext>
            </a:extLst>
          </p:cNvPr>
          <p:cNvSpPr/>
          <p:nvPr/>
        </p:nvSpPr>
        <p:spPr>
          <a:xfrm>
            <a:off x="6195213" y="6469606"/>
            <a:ext cx="4572000" cy="276999"/>
          </a:xfrm>
          <a:prstGeom prst="rect">
            <a:avLst/>
          </a:prstGeom>
        </p:spPr>
        <p:txBody>
          <a:bodyPr>
            <a:spAutoFit/>
          </a:bodyPr>
          <a:lstStyle/>
          <a:p>
            <a:r>
              <a:rPr lang="en-US" sz="1200" u="sng" dirty="0">
                <a:hlinkClick r:id="rId6"/>
              </a:rPr>
              <a:t>http://apps.facebook.com/msrcollage/</a:t>
            </a:r>
            <a:r>
              <a:rPr lang="en-US" sz="1200" u="sng" dirty="0"/>
              <a:t> </a:t>
            </a:r>
            <a:endParaRPr lang="en-US" sz="1200" dirty="0"/>
          </a:p>
        </p:txBody>
      </p:sp>
      <p:sp>
        <p:nvSpPr>
          <p:cNvPr id="3" name="Rectangle 2">
            <a:extLst>
              <a:ext uri="{FF2B5EF4-FFF2-40B4-BE49-F238E27FC236}">
                <a16:creationId xmlns:a16="http://schemas.microsoft.com/office/drawing/2014/main" id="{3D813C63-39F8-4FC9-AF62-ED814CF577D9}"/>
              </a:ext>
            </a:extLst>
          </p:cNvPr>
          <p:cNvSpPr/>
          <p:nvPr/>
        </p:nvSpPr>
        <p:spPr>
          <a:xfrm>
            <a:off x="6195214" y="6161829"/>
            <a:ext cx="3564911" cy="307777"/>
          </a:xfrm>
          <a:prstGeom prst="rect">
            <a:avLst/>
          </a:prstGeom>
        </p:spPr>
        <p:txBody>
          <a:bodyPr wrap="none">
            <a:spAutoFit/>
          </a:bodyPr>
          <a:lstStyle/>
          <a:p>
            <a:r>
              <a:rPr lang="en-US" sz="1400" kern="0" dirty="0">
                <a:solidFill>
                  <a:srgbClr val="FFFFFF"/>
                </a:solidFill>
                <a:effectLst>
                  <a:outerShdw blurRad="38100" dist="38100" dir="2700000" algn="tl">
                    <a:srgbClr val="C0C0C0"/>
                  </a:outerShdw>
                </a:effectLst>
              </a:rPr>
              <a:t>Emre Kiciman, Chun-Kai Wang, Silviu Cucerzan</a:t>
            </a:r>
            <a:endParaRPr lang="en-US" sz="1400" dirty="0">
              <a:solidFill>
                <a:srgbClr val="FFFFFF"/>
              </a:solidFill>
            </a:endParaRPr>
          </a:p>
        </p:txBody>
      </p:sp>
    </p:spTree>
    <p:extLst>
      <p:ext uri="{BB962C8B-B14F-4D97-AF65-F5344CB8AC3E}">
        <p14:creationId xmlns:p14="http://schemas.microsoft.com/office/powerpoint/2010/main" val="1235077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489" y="942386"/>
            <a:ext cx="5776767" cy="5609102"/>
          </a:xfrm>
          <a:prstGeom prst="rect">
            <a:avLst/>
          </a:prstGeom>
        </p:spPr>
      </p:pic>
      <p:sp>
        <p:nvSpPr>
          <p:cNvPr id="4" name="Right Arrow 3"/>
          <p:cNvSpPr/>
          <p:nvPr/>
        </p:nvSpPr>
        <p:spPr bwMode="auto">
          <a:xfrm>
            <a:off x="7438132" y="1397593"/>
            <a:ext cx="807395" cy="550247"/>
          </a:xfrm>
          <a:prstGeom prst="rightArrow">
            <a:avLst/>
          </a:prstGeom>
          <a:solidFill>
            <a:srgbClr val="FFC000"/>
          </a:solidFill>
          <a:ln w="25400" cap="flat" cmpd="sng" algn="ctr">
            <a:solidFill>
              <a:schemeClr val="tx2"/>
            </a:solid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
        <p:nvSpPr>
          <p:cNvPr id="5" name="TextBox 4"/>
          <p:cNvSpPr txBox="1"/>
          <p:nvPr/>
        </p:nvSpPr>
        <p:spPr>
          <a:xfrm>
            <a:off x="8280612" y="1533589"/>
            <a:ext cx="3464965" cy="369332"/>
          </a:xfrm>
          <a:prstGeom prst="rect">
            <a:avLst/>
          </a:prstGeom>
          <a:noFill/>
        </p:spPr>
        <p:txBody>
          <a:bodyPr wrap="square" rtlCol="0">
            <a:spAutoFit/>
          </a:bodyPr>
          <a:lstStyle/>
          <a:p>
            <a:pPr>
              <a:spcBef>
                <a:spcPts val="600"/>
              </a:spcBef>
            </a:pPr>
            <a:r>
              <a:rPr lang="en-US" dirty="0"/>
              <a:t>Christopher Columbus</a:t>
            </a:r>
          </a:p>
        </p:txBody>
      </p:sp>
      <p:sp>
        <p:nvSpPr>
          <p:cNvPr id="6" name="Title 1"/>
          <p:cNvSpPr txBox="1">
            <a:spLocks/>
          </p:cNvSpPr>
          <p:nvPr/>
        </p:nvSpPr>
        <p:spPr bwMode="auto">
          <a:xfrm>
            <a:off x="1603581" y="260601"/>
            <a:ext cx="9397259"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sz="3000" kern="0" dirty="0"/>
              <a:t>Application: Web-based Factoid Question Answering</a:t>
            </a:r>
          </a:p>
        </p:txBody>
      </p:sp>
      <p:sp>
        <p:nvSpPr>
          <p:cNvPr id="7" name="TextBox 6">
            <a:extLst>
              <a:ext uri="{FF2B5EF4-FFF2-40B4-BE49-F238E27FC236}">
                <a16:creationId xmlns:a16="http://schemas.microsoft.com/office/drawing/2014/main" id="{0F13AF4D-7E25-4E09-9010-0049D033BE74}"/>
              </a:ext>
            </a:extLst>
          </p:cNvPr>
          <p:cNvSpPr txBox="1"/>
          <p:nvPr/>
        </p:nvSpPr>
        <p:spPr>
          <a:xfrm>
            <a:off x="291078" y="5689774"/>
            <a:ext cx="1175059" cy="369332"/>
          </a:xfrm>
          <a:prstGeom prst="rect">
            <a:avLst/>
          </a:prstGeom>
          <a:noFill/>
        </p:spPr>
        <p:txBody>
          <a:bodyPr wrap="none" rtlCol="0">
            <a:spAutoFit/>
          </a:bodyPr>
          <a:lstStyle/>
          <a:p>
            <a:r>
              <a:rPr lang="en-US" dirty="0"/>
              <a:t>Bing: 2014</a:t>
            </a:r>
          </a:p>
        </p:txBody>
      </p:sp>
    </p:spTree>
    <p:extLst>
      <p:ext uri="{BB962C8B-B14F-4D97-AF65-F5344CB8AC3E}">
        <p14:creationId xmlns:p14="http://schemas.microsoft.com/office/powerpoint/2010/main" val="120815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764B20-4C71-C64F-91DC-B76F6F55615E}"/>
              </a:ext>
            </a:extLst>
          </p:cNvPr>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22</a:t>
            </a:fld>
            <a:endParaRPr lang="en-US" altLang="zh-TW" dirty="0">
              <a:solidFill>
                <a:prstClr val="black"/>
              </a:solidFill>
            </a:endParaRPr>
          </a:p>
        </p:txBody>
      </p:sp>
      <p:sp>
        <p:nvSpPr>
          <p:cNvPr id="3" name="Title 2">
            <a:extLst>
              <a:ext uri="{FF2B5EF4-FFF2-40B4-BE49-F238E27FC236}">
                <a16:creationId xmlns:a16="http://schemas.microsoft.com/office/drawing/2014/main" id="{F10D0333-F32C-9D4C-A64C-C59F61C372D8}"/>
              </a:ext>
            </a:extLst>
          </p:cNvPr>
          <p:cNvSpPr>
            <a:spLocks noGrp="1"/>
          </p:cNvSpPr>
          <p:nvPr>
            <p:ph type="title"/>
          </p:nvPr>
        </p:nvSpPr>
        <p:spPr/>
        <p:txBody>
          <a:bodyPr/>
          <a:lstStyle/>
          <a:p>
            <a:r>
              <a:rPr lang="en-US" dirty="0"/>
              <a:t>TAC-KBP Cross-lingual Entity Discovery and Linking Track</a:t>
            </a:r>
          </a:p>
        </p:txBody>
      </p:sp>
      <p:sp>
        <p:nvSpPr>
          <p:cNvPr id="4" name="Content Placeholder 3">
            <a:extLst>
              <a:ext uri="{FF2B5EF4-FFF2-40B4-BE49-F238E27FC236}">
                <a16:creationId xmlns:a16="http://schemas.microsoft.com/office/drawing/2014/main" id="{399E9E32-D94C-154D-BDDB-E3E17CF9532F}"/>
              </a:ext>
            </a:extLst>
          </p:cNvPr>
          <p:cNvSpPr>
            <a:spLocks noGrp="1"/>
          </p:cNvSpPr>
          <p:nvPr>
            <p:ph idx="1"/>
          </p:nvPr>
        </p:nvSpPr>
        <p:spPr/>
        <p:txBody>
          <a:bodyPr/>
          <a:lstStyle/>
          <a:p>
            <a:r>
              <a:rPr lang="en-US" dirty="0"/>
              <a:t>2009 – Present</a:t>
            </a:r>
          </a:p>
          <a:p>
            <a:pPr lvl="1"/>
            <a:r>
              <a:rPr lang="en-US" dirty="0"/>
              <a:t>2009 - 2014: Entity Linking</a:t>
            </a:r>
          </a:p>
          <a:p>
            <a:pPr lvl="1"/>
            <a:r>
              <a:rPr lang="en-US" dirty="0"/>
              <a:t>2014– Present: Entity Discovery and Linking</a:t>
            </a:r>
          </a:p>
        </p:txBody>
      </p:sp>
      <p:sp>
        <p:nvSpPr>
          <p:cNvPr id="5" name="TextBox 4">
            <a:extLst>
              <a:ext uri="{FF2B5EF4-FFF2-40B4-BE49-F238E27FC236}">
                <a16:creationId xmlns:a16="http://schemas.microsoft.com/office/drawing/2014/main" id="{987577F9-6AA3-6A43-A83E-AF23FDF1BD4D}"/>
              </a:ext>
            </a:extLst>
          </p:cNvPr>
          <p:cNvSpPr txBox="1"/>
          <p:nvPr/>
        </p:nvSpPr>
        <p:spPr>
          <a:xfrm>
            <a:off x="420962" y="2460315"/>
            <a:ext cx="5202071" cy="3693319"/>
          </a:xfrm>
          <a:prstGeom prst="rect">
            <a:avLst/>
          </a:prstGeom>
          <a:noFill/>
          <a:ln>
            <a:solidFill>
              <a:schemeClr val="tx1"/>
            </a:solidFill>
          </a:ln>
        </p:spPr>
        <p:txBody>
          <a:bodyPr wrap="square" rtlCol="0">
            <a:spAutoFit/>
          </a:bodyPr>
          <a:lstStyle/>
          <a:p>
            <a:r>
              <a:rPr lang="en-US" dirty="0">
                <a:latin typeface="Courier New" panose="02070309020205020404" pitchFamily="49" charset="0"/>
                <a:cs typeface="Courier New" panose="02070309020205020404" pitchFamily="49" charset="0"/>
              </a:rPr>
              <a:t>&lt;DOC id="AFP_ENG_20090626.0737" type="story" &gt;</a:t>
            </a:r>
          </a:p>
          <a:p>
            <a:r>
              <a:rPr lang="en-US" dirty="0">
                <a:latin typeface="Courier New" panose="02070309020205020404" pitchFamily="49" charset="0"/>
                <a:cs typeface="Courier New" panose="02070309020205020404" pitchFamily="49" charset="0"/>
              </a:rPr>
              <a:t>&lt;HEADLINE&gt;Singer Madonna 'can't stop crying' over Jackson&lt;/HEADLINE&gt;</a:t>
            </a:r>
          </a:p>
          <a:p>
            <a:r>
              <a:rPr lang="en-US" dirty="0">
                <a:latin typeface="Courier New" panose="02070309020205020404" pitchFamily="49" charset="0"/>
                <a:cs typeface="Courier New" panose="02070309020205020404" pitchFamily="49" charset="0"/>
              </a:rPr>
              <a:t>&lt;DATELINE&gt;Los Angeles, June 25, 2009 (AFP)&lt;/DATELINE&gt;</a:t>
            </a:r>
          </a:p>
          <a:p>
            <a:r>
              <a:rPr lang="en-US" dirty="0">
                <a:latin typeface="Courier New" panose="02070309020205020404" pitchFamily="49" charset="0"/>
                <a:cs typeface="Courier New" panose="02070309020205020404" pitchFamily="49" charset="0"/>
              </a:rPr>
              <a:t>&lt;TEXT&gt;&lt;P&gt;Pop diva Madonna revealed she was left in tears over the death of </a:t>
            </a:r>
          </a:p>
          <a:p>
            <a:r>
              <a:rPr lang="en-US" dirty="0">
                <a:latin typeface="Courier New" panose="02070309020205020404" pitchFamily="49" charset="0"/>
                <a:cs typeface="Courier New" panose="02070309020205020404" pitchFamily="49" charset="0"/>
              </a:rPr>
              <a:t>Michael Jackson on Thursday, saying the music world had lost ..&lt;/P&gt;</a:t>
            </a:r>
          </a:p>
          <a:p>
            <a:r>
              <a:rPr lang="en-US" dirty="0">
                <a:latin typeface="Courier New" panose="02070309020205020404" pitchFamily="49" charset="0"/>
                <a:cs typeface="Courier New" panose="02070309020205020404" pitchFamily="49" charset="0"/>
              </a:rPr>
              <a:t>&lt;/TEXT&gt;</a:t>
            </a:r>
          </a:p>
          <a:p>
            <a:r>
              <a:rPr lang="en-US" dirty="0">
                <a:latin typeface="Courier New" panose="02070309020205020404" pitchFamily="49" charset="0"/>
                <a:cs typeface="Courier New" panose="02070309020205020404" pitchFamily="49" charset="0"/>
              </a:rPr>
              <a:t>&lt;/DOC&gt;</a:t>
            </a:r>
          </a:p>
        </p:txBody>
      </p:sp>
      <p:pic>
        <p:nvPicPr>
          <p:cNvPr id="6" name="Picture 5">
            <a:extLst>
              <a:ext uri="{FF2B5EF4-FFF2-40B4-BE49-F238E27FC236}">
                <a16:creationId xmlns:a16="http://schemas.microsoft.com/office/drawing/2014/main" id="{A2DF17CA-E6DD-EF4E-9002-7CF8C178F6EF}"/>
              </a:ext>
            </a:extLst>
          </p:cNvPr>
          <p:cNvPicPr>
            <a:picLocks noChangeAspect="1"/>
          </p:cNvPicPr>
          <p:nvPr/>
        </p:nvPicPr>
        <p:blipFill>
          <a:blip r:embed="rId3"/>
          <a:stretch>
            <a:fillRect/>
          </a:stretch>
        </p:blipFill>
        <p:spPr>
          <a:xfrm>
            <a:off x="6129886" y="2464506"/>
            <a:ext cx="5464274" cy="1525514"/>
          </a:xfrm>
          <a:prstGeom prst="rect">
            <a:avLst/>
          </a:prstGeom>
        </p:spPr>
      </p:pic>
      <p:pic>
        <p:nvPicPr>
          <p:cNvPr id="7" name="Picture 6">
            <a:extLst>
              <a:ext uri="{FF2B5EF4-FFF2-40B4-BE49-F238E27FC236}">
                <a16:creationId xmlns:a16="http://schemas.microsoft.com/office/drawing/2014/main" id="{9D11778A-3BFB-6948-A60A-8F33357D9D16}"/>
              </a:ext>
            </a:extLst>
          </p:cNvPr>
          <p:cNvPicPr>
            <a:picLocks noChangeAspect="1"/>
          </p:cNvPicPr>
          <p:nvPr/>
        </p:nvPicPr>
        <p:blipFill>
          <a:blip r:embed="rId4"/>
          <a:stretch>
            <a:fillRect/>
          </a:stretch>
        </p:blipFill>
        <p:spPr>
          <a:xfrm>
            <a:off x="6209188" y="4864103"/>
            <a:ext cx="2367996" cy="134186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482D567-8113-1144-A493-50591EC31486}"/>
              </a:ext>
            </a:extLst>
          </p:cNvPr>
          <p:cNvPicPr>
            <a:picLocks noChangeAspect="1"/>
          </p:cNvPicPr>
          <p:nvPr/>
        </p:nvPicPr>
        <p:blipFill>
          <a:blip r:embed="rId5"/>
          <a:stretch>
            <a:fillRect/>
          </a:stretch>
        </p:blipFill>
        <p:spPr>
          <a:xfrm>
            <a:off x="9137249" y="4820882"/>
            <a:ext cx="2399141" cy="1427207"/>
          </a:xfrm>
          <a:prstGeom prst="rect">
            <a:avLst/>
          </a:prstGeom>
        </p:spPr>
      </p:pic>
      <p:cxnSp>
        <p:nvCxnSpPr>
          <p:cNvPr id="9" name="Straight Arrow Connector 8">
            <a:extLst>
              <a:ext uri="{FF2B5EF4-FFF2-40B4-BE49-F238E27FC236}">
                <a16:creationId xmlns:a16="http://schemas.microsoft.com/office/drawing/2014/main" id="{7AD97464-9003-7648-A3B3-05E3B86B9EC1}"/>
              </a:ext>
            </a:extLst>
          </p:cNvPr>
          <p:cNvCxnSpPr>
            <a:cxnSpLocks/>
          </p:cNvCxnSpPr>
          <p:nvPr/>
        </p:nvCxnSpPr>
        <p:spPr>
          <a:xfrm>
            <a:off x="6512387" y="3136294"/>
            <a:ext cx="531750" cy="176689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19291C6-024D-0F4C-A28C-F66A8A46B441}"/>
              </a:ext>
            </a:extLst>
          </p:cNvPr>
          <p:cNvCxnSpPr/>
          <p:nvPr/>
        </p:nvCxnSpPr>
        <p:spPr>
          <a:xfrm>
            <a:off x="6973098" y="3127695"/>
            <a:ext cx="211678" cy="178725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BC213D9-CA8D-2444-A29E-6AFC738F374B}"/>
              </a:ext>
            </a:extLst>
          </p:cNvPr>
          <p:cNvCxnSpPr/>
          <p:nvPr/>
        </p:nvCxnSpPr>
        <p:spPr>
          <a:xfrm>
            <a:off x="9278503" y="3127695"/>
            <a:ext cx="341035" cy="171670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A9F4CB2-3345-5845-AECE-D8A4B91DF19D}"/>
              </a:ext>
            </a:extLst>
          </p:cNvPr>
          <p:cNvCxnSpPr/>
          <p:nvPr/>
        </p:nvCxnSpPr>
        <p:spPr>
          <a:xfrm flipH="1">
            <a:off x="9631298" y="3739124"/>
            <a:ext cx="1858052" cy="109351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7CC24B3-0573-D948-A153-BACB6B6D3669}"/>
              </a:ext>
            </a:extLst>
          </p:cNvPr>
          <p:cNvCxnSpPr/>
          <p:nvPr/>
        </p:nvCxnSpPr>
        <p:spPr>
          <a:xfrm flipH="1">
            <a:off x="7236207" y="3691633"/>
            <a:ext cx="117120" cy="1129249"/>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962806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21026" y="3808687"/>
            <a:ext cx="4186822" cy="2900892"/>
            <a:chOff x="4834993" y="3606464"/>
            <a:chExt cx="4186822" cy="2900892"/>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993" y="3606464"/>
              <a:ext cx="4186822" cy="2686425"/>
            </a:xfrm>
            <a:prstGeom prst="rect">
              <a:avLst/>
            </a:prstGeom>
          </p:spPr>
        </p:pic>
        <p:sp>
          <p:nvSpPr>
            <p:cNvPr id="19" name="Rectangle 18"/>
            <p:cNvSpPr/>
            <p:nvPr/>
          </p:nvSpPr>
          <p:spPr>
            <a:xfrm>
              <a:off x="4838921" y="6230357"/>
              <a:ext cx="3962400" cy="276999"/>
            </a:xfrm>
            <a:prstGeom prst="rect">
              <a:avLst/>
            </a:prstGeom>
          </p:spPr>
          <p:txBody>
            <a:bodyPr wrap="square">
              <a:spAutoFit/>
            </a:bodyPr>
            <a:lstStyle/>
            <a:p>
              <a:r>
                <a:rPr lang="en-US" sz="1200" dirty="0">
                  <a:hlinkClick r:id="rId4"/>
                </a:rPr>
                <a:t>http://www.celebheights.com/s/Billy-Murray-4501.html</a:t>
              </a:r>
              <a:endParaRPr lang="en-US" sz="1200" dirty="0"/>
            </a:p>
          </p:txBody>
        </p:sp>
      </p:grpSp>
      <p:grpSp>
        <p:nvGrpSpPr>
          <p:cNvPr id="23" name="Group 22"/>
          <p:cNvGrpSpPr/>
          <p:nvPr/>
        </p:nvGrpSpPr>
        <p:grpSpPr>
          <a:xfrm>
            <a:off x="1521026" y="888023"/>
            <a:ext cx="4186822" cy="2903944"/>
            <a:chOff x="4834993" y="685800"/>
            <a:chExt cx="4186822" cy="2903944"/>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993" y="685800"/>
              <a:ext cx="4186822" cy="2686425"/>
            </a:xfrm>
            <a:prstGeom prst="rect">
              <a:avLst/>
            </a:prstGeom>
          </p:spPr>
        </p:pic>
        <p:sp>
          <p:nvSpPr>
            <p:cNvPr id="25" name="Rectangle 24"/>
            <p:cNvSpPr/>
            <p:nvPr/>
          </p:nvSpPr>
          <p:spPr>
            <a:xfrm>
              <a:off x="4838921" y="3312745"/>
              <a:ext cx="3962400" cy="276999"/>
            </a:xfrm>
            <a:prstGeom prst="rect">
              <a:avLst/>
            </a:prstGeom>
          </p:spPr>
          <p:txBody>
            <a:bodyPr wrap="square">
              <a:spAutoFit/>
            </a:bodyPr>
            <a:lstStyle/>
            <a:p>
              <a:r>
                <a:rPr lang="en-US" sz="1200" dirty="0">
                  <a:hlinkClick r:id="rId6"/>
                </a:rPr>
                <a:t>http://www.celebheights.com/s/Bill-Murray-32.html</a:t>
              </a:r>
              <a:endParaRPr lang="en-US" sz="1200" dirty="0"/>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376" y="888023"/>
            <a:ext cx="4781399" cy="5760720"/>
          </a:xfrm>
          <a:prstGeom prst="rect">
            <a:avLst/>
          </a:prstGeom>
        </p:spPr>
      </p:pic>
      <p:grpSp>
        <p:nvGrpSpPr>
          <p:cNvPr id="15" name="Group 14"/>
          <p:cNvGrpSpPr/>
          <p:nvPr/>
        </p:nvGrpSpPr>
        <p:grpSpPr>
          <a:xfrm>
            <a:off x="7639783" y="1040855"/>
            <a:ext cx="3505200" cy="553998"/>
            <a:chOff x="1591188" y="2113002"/>
            <a:chExt cx="3505200" cy="553998"/>
          </a:xfrm>
        </p:grpSpPr>
        <p:sp>
          <p:nvSpPr>
            <p:cNvPr id="13" name="Right Arrow 12"/>
            <p:cNvSpPr/>
            <p:nvPr/>
          </p:nvSpPr>
          <p:spPr>
            <a:xfrm>
              <a:off x="1591188" y="2226819"/>
              <a:ext cx="659201"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NEMO</a:t>
              </a:r>
            </a:p>
          </p:txBody>
        </p:sp>
        <p:sp>
          <p:nvSpPr>
            <p:cNvPr id="14" name="TextBox 13"/>
            <p:cNvSpPr txBox="1"/>
            <p:nvPr/>
          </p:nvSpPr>
          <p:spPr>
            <a:xfrm>
              <a:off x="2317679" y="2113002"/>
              <a:ext cx="2778709" cy="553998"/>
            </a:xfrm>
            <a:prstGeom prst="rect">
              <a:avLst/>
            </a:prstGeom>
            <a:solidFill>
              <a:schemeClr val="bg1"/>
            </a:solidFill>
            <a:ln>
              <a:solidFill>
                <a:schemeClr val="accent1">
                  <a:shade val="50000"/>
                </a:schemeClr>
              </a:solidFill>
            </a:ln>
          </p:spPr>
          <p:txBody>
            <a:bodyPr wrap="none" rtlCol="0">
              <a:spAutoFit/>
            </a:bodyPr>
            <a:lstStyle/>
            <a:p>
              <a:r>
                <a:rPr lang="en-US" dirty="0"/>
                <a:t>Satori Id</a:t>
              </a:r>
            </a:p>
            <a:p>
              <a:r>
                <a:rPr lang="en-US" sz="1200" dirty="0"/>
                <a:t>fe22ca15-6baf-0479-a40b-aab2298398e4</a:t>
              </a:r>
            </a:p>
          </p:txBody>
        </p:sp>
      </p:grpSp>
      <p:grpSp>
        <p:nvGrpSpPr>
          <p:cNvPr id="28" name="Group 27"/>
          <p:cNvGrpSpPr/>
          <p:nvPr/>
        </p:nvGrpSpPr>
        <p:grpSpPr>
          <a:xfrm>
            <a:off x="7639785" y="4008125"/>
            <a:ext cx="3505199" cy="553998"/>
            <a:chOff x="1591189" y="2113002"/>
            <a:chExt cx="3505199" cy="553998"/>
          </a:xfrm>
        </p:grpSpPr>
        <p:sp>
          <p:nvSpPr>
            <p:cNvPr id="29" name="Right Arrow 28"/>
            <p:cNvSpPr/>
            <p:nvPr/>
          </p:nvSpPr>
          <p:spPr>
            <a:xfrm>
              <a:off x="1591189" y="2226819"/>
              <a:ext cx="659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NEMO</a:t>
              </a:r>
            </a:p>
          </p:txBody>
        </p:sp>
        <p:sp>
          <p:nvSpPr>
            <p:cNvPr id="30" name="TextBox 29"/>
            <p:cNvSpPr txBox="1"/>
            <p:nvPr/>
          </p:nvSpPr>
          <p:spPr>
            <a:xfrm>
              <a:off x="2317679" y="2113002"/>
              <a:ext cx="2778709" cy="553998"/>
            </a:xfrm>
            <a:prstGeom prst="rect">
              <a:avLst/>
            </a:prstGeom>
            <a:solidFill>
              <a:schemeClr val="bg1"/>
            </a:solidFill>
            <a:ln>
              <a:solidFill>
                <a:schemeClr val="accent1">
                  <a:shade val="50000"/>
                </a:schemeClr>
              </a:solidFill>
            </a:ln>
          </p:spPr>
          <p:txBody>
            <a:bodyPr wrap="none" rtlCol="0">
              <a:spAutoFit/>
            </a:bodyPr>
            <a:lstStyle/>
            <a:p>
              <a:r>
                <a:rPr lang="en-US" dirty="0"/>
                <a:t>Satori Id</a:t>
              </a:r>
            </a:p>
            <a:p>
              <a:r>
                <a:rPr lang="en-US" sz="1200" dirty="0"/>
                <a:t>de332f72-a4ac-6846-babd-d0f42db4371c</a:t>
              </a:r>
            </a:p>
          </p:txBody>
        </p:sp>
      </p:grpSp>
      <p:sp>
        <p:nvSpPr>
          <p:cNvPr id="16" name="Title 1">
            <a:extLst>
              <a:ext uri="{FF2B5EF4-FFF2-40B4-BE49-F238E27FC236}">
                <a16:creationId xmlns:a16="http://schemas.microsoft.com/office/drawing/2014/main" id="{49DE2E5B-1EEA-4E34-9AD4-61F95D0401C5}"/>
              </a:ext>
            </a:extLst>
          </p:cNvPr>
          <p:cNvSpPr txBox="1">
            <a:spLocks/>
          </p:cNvSpPr>
          <p:nvPr/>
        </p:nvSpPr>
        <p:spPr bwMode="auto">
          <a:xfrm>
            <a:off x="1603581" y="260601"/>
            <a:ext cx="9397259"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sz="3000" kern="0" dirty="0"/>
              <a:t>Application: Fact Extraction from the Web</a:t>
            </a:r>
          </a:p>
        </p:txBody>
      </p:sp>
    </p:spTree>
    <p:extLst>
      <p:ext uri="{BB962C8B-B14F-4D97-AF65-F5344CB8AC3E}">
        <p14:creationId xmlns:p14="http://schemas.microsoft.com/office/powerpoint/2010/main" val="6257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9A95B8-3292-444F-A007-BAFA191711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4" r="-7024"/>
          <a:stretch/>
        </p:blipFill>
        <p:spPr>
          <a:xfrm>
            <a:off x="1443740" y="1318432"/>
            <a:ext cx="9614251" cy="5405061"/>
          </a:xfrm>
          <a:prstGeom prst="rect">
            <a:avLst/>
          </a:prstGeom>
        </p:spPr>
      </p:pic>
      <p:sp>
        <p:nvSpPr>
          <p:cNvPr id="5" name="Title 1">
            <a:extLst>
              <a:ext uri="{FF2B5EF4-FFF2-40B4-BE49-F238E27FC236}">
                <a16:creationId xmlns:a16="http://schemas.microsoft.com/office/drawing/2014/main" id="{32E65F86-8DD0-4807-8E89-AA02B154E623}"/>
              </a:ext>
            </a:extLst>
          </p:cNvPr>
          <p:cNvSpPr txBox="1">
            <a:spLocks/>
          </p:cNvSpPr>
          <p:nvPr/>
        </p:nvSpPr>
        <p:spPr bwMode="auto">
          <a:xfrm>
            <a:off x="2510207" y="265848"/>
            <a:ext cx="7171587" cy="50654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pPr algn="ctr"/>
            <a:r>
              <a:rPr lang="en-US" sz="3000" kern="0" dirty="0"/>
              <a:t>Smart Lookup</a:t>
            </a:r>
          </a:p>
        </p:txBody>
      </p:sp>
      <p:sp>
        <p:nvSpPr>
          <p:cNvPr id="7" name="Rectangle 6">
            <a:extLst>
              <a:ext uri="{FF2B5EF4-FFF2-40B4-BE49-F238E27FC236}">
                <a16:creationId xmlns:a16="http://schemas.microsoft.com/office/drawing/2014/main" id="{E1D6032B-2B2D-493B-828F-CE51D01F12EA}"/>
              </a:ext>
            </a:extLst>
          </p:cNvPr>
          <p:cNvSpPr/>
          <p:nvPr/>
        </p:nvSpPr>
        <p:spPr bwMode="auto">
          <a:xfrm>
            <a:off x="4195967" y="5787022"/>
            <a:ext cx="347472" cy="369332"/>
          </a:xfrm>
          <a:prstGeom prst="rect">
            <a:avLst/>
          </a:prstGeom>
          <a:solidFill>
            <a:srgbClr val="FFC000">
              <a:alpha val="25000"/>
            </a:srgbClr>
          </a:solidFill>
          <a:ln w="25400" cap="flat" cmpd="sng" algn="ctr">
            <a:noFill/>
            <a:prstDash val="solid"/>
            <a:round/>
            <a:headEnd type="oval" w="sm" len="sm"/>
            <a:tailEnd type="oval" w="sm" len="sm"/>
          </a:ln>
          <a:effectLst>
            <a:outerShdw blurRad="50800" dist="38100" dir="2700000" algn="tl" rotWithShape="0">
              <a:prstClr val="black">
                <a:alpha val="40000"/>
              </a:prstClr>
            </a:outerShdw>
          </a:effectLst>
          <a:scene3d>
            <a:camera prst="orthographicFront"/>
            <a:lightRig rig="threePt" dir="t"/>
          </a:scene3d>
          <a:sp3d>
            <a:bevelT/>
            <a:bevelB/>
          </a:sp3d>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Segoe" pitchFamily="34" charset="0"/>
            </a:endParaRPr>
          </a:p>
        </p:txBody>
      </p:sp>
      <p:sp>
        <p:nvSpPr>
          <p:cNvPr id="9" name="TextBox 8">
            <a:extLst>
              <a:ext uri="{FF2B5EF4-FFF2-40B4-BE49-F238E27FC236}">
                <a16:creationId xmlns:a16="http://schemas.microsoft.com/office/drawing/2014/main" id="{91E72F98-67AE-4657-B970-45124B2908AF}"/>
              </a:ext>
            </a:extLst>
          </p:cNvPr>
          <p:cNvSpPr txBox="1"/>
          <p:nvPr/>
        </p:nvSpPr>
        <p:spPr>
          <a:xfrm>
            <a:off x="1364964" y="849496"/>
            <a:ext cx="1295434" cy="369332"/>
          </a:xfrm>
          <a:prstGeom prst="rect">
            <a:avLst/>
          </a:prstGeom>
          <a:noFill/>
        </p:spPr>
        <p:txBody>
          <a:bodyPr wrap="none" rtlCol="0">
            <a:spAutoFit/>
          </a:bodyPr>
          <a:lstStyle/>
          <a:p>
            <a:r>
              <a:rPr lang="en-US" dirty="0"/>
              <a:t>Word: 2014</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221</a:t>
            </a:fld>
            <a:endParaRPr lang="en-US" altLang="zh-TW" dirty="0">
              <a:solidFill>
                <a:prstClr val="black"/>
              </a:solidFill>
            </a:endParaRPr>
          </a:p>
        </p:txBody>
      </p:sp>
    </p:spTree>
    <p:extLst>
      <p:ext uri="{BB962C8B-B14F-4D97-AF65-F5344CB8AC3E}">
        <p14:creationId xmlns:p14="http://schemas.microsoft.com/office/powerpoint/2010/main" val="149877031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FA6A-BA5E-4C25-88FF-1E50B6841E20}"/>
              </a:ext>
            </a:extLst>
          </p:cNvPr>
          <p:cNvSpPr>
            <a:spLocks noGrp="1"/>
          </p:cNvSpPr>
          <p:nvPr>
            <p:ph type="title"/>
          </p:nvPr>
        </p:nvSpPr>
        <p:spPr>
          <a:xfrm>
            <a:off x="1236663" y="247662"/>
            <a:ext cx="9718675" cy="692364"/>
          </a:xfrm>
        </p:spPr>
        <p:txBody>
          <a:bodyPr/>
          <a:lstStyle/>
          <a:p>
            <a:pPr algn="ctr"/>
            <a:r>
              <a:rPr lang="en-US" sz="3200" dirty="0"/>
              <a:t>Entities and Attributes in Spreadsheets</a:t>
            </a:r>
          </a:p>
        </p:txBody>
      </p:sp>
      <p:pic>
        <p:nvPicPr>
          <p:cNvPr id="3" name="Picture 2">
            <a:extLst>
              <a:ext uri="{FF2B5EF4-FFF2-40B4-BE49-F238E27FC236}">
                <a16:creationId xmlns:a16="http://schemas.microsoft.com/office/drawing/2014/main" id="{8A6895AD-CBF5-4318-9860-4D35846CC4AB}"/>
              </a:ext>
            </a:extLst>
          </p:cNvPr>
          <p:cNvPicPr>
            <a:picLocks noChangeAspect="1"/>
          </p:cNvPicPr>
          <p:nvPr/>
        </p:nvPicPr>
        <p:blipFill>
          <a:blip r:embed="rId3"/>
          <a:stretch>
            <a:fillRect/>
          </a:stretch>
        </p:blipFill>
        <p:spPr>
          <a:xfrm>
            <a:off x="175260" y="1198291"/>
            <a:ext cx="11841480" cy="5265230"/>
          </a:xfrm>
          <a:prstGeom prst="rect">
            <a:avLst/>
          </a:prstGeom>
        </p:spPr>
      </p:pic>
      <p:sp>
        <p:nvSpPr>
          <p:cNvPr id="4" name="TextBox 3">
            <a:extLst>
              <a:ext uri="{FF2B5EF4-FFF2-40B4-BE49-F238E27FC236}">
                <a16:creationId xmlns:a16="http://schemas.microsoft.com/office/drawing/2014/main" id="{882815FB-AD65-48D7-8772-AB2A08BE7BE8}"/>
              </a:ext>
            </a:extLst>
          </p:cNvPr>
          <p:cNvSpPr txBox="1"/>
          <p:nvPr/>
        </p:nvSpPr>
        <p:spPr>
          <a:xfrm>
            <a:off x="90968" y="754915"/>
            <a:ext cx="1249060" cy="369332"/>
          </a:xfrm>
          <a:prstGeom prst="rect">
            <a:avLst/>
          </a:prstGeom>
          <a:noFill/>
        </p:spPr>
        <p:txBody>
          <a:bodyPr wrap="none" rtlCol="0">
            <a:spAutoFit/>
          </a:bodyPr>
          <a:lstStyle/>
          <a:p>
            <a:r>
              <a:rPr lang="en-US" dirty="0"/>
              <a:t>Excel: 2018</a:t>
            </a:r>
          </a:p>
        </p:txBody>
      </p:sp>
    </p:spTree>
    <p:extLst>
      <p:ext uri="{BB962C8B-B14F-4D97-AF65-F5344CB8AC3E}">
        <p14:creationId xmlns:p14="http://schemas.microsoft.com/office/powerpoint/2010/main" val="368479126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New </a:t>
            </a:r>
            <a:r>
              <a:rPr lang="en-US" dirty="0"/>
              <a:t>Challenges and Directions </a:t>
            </a:r>
          </a:p>
        </p:txBody>
      </p:sp>
    </p:spTree>
    <p:extLst>
      <p:ext uri="{BB962C8B-B14F-4D97-AF65-F5344CB8AC3E}">
        <p14:creationId xmlns:p14="http://schemas.microsoft.com/office/powerpoint/2010/main" val="345649202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Tutorial</a:t>
            </a:r>
          </a:p>
        </p:txBody>
      </p:sp>
      <p:sp>
        <p:nvSpPr>
          <p:cNvPr id="3" name="Content Placeholder 2"/>
          <p:cNvSpPr>
            <a:spLocks noGrp="1"/>
          </p:cNvSpPr>
          <p:nvPr>
            <p:ph idx="1"/>
          </p:nvPr>
        </p:nvSpPr>
        <p:spPr/>
        <p:txBody>
          <a:bodyPr/>
          <a:lstStyle/>
          <a:p>
            <a:r>
              <a:rPr lang="en-US" dirty="0"/>
              <a:t>Grounding is an essential step in </a:t>
            </a:r>
            <a:r>
              <a:rPr lang="en-US" dirty="0">
                <a:solidFill>
                  <a:srgbClr val="FF0000"/>
                </a:solidFill>
              </a:rPr>
              <a:t>understanding</a:t>
            </a:r>
            <a:r>
              <a:rPr lang="en-US" dirty="0"/>
              <a:t> a document</a:t>
            </a:r>
          </a:p>
          <a:p>
            <a:endParaRPr lang="en-US" dirty="0"/>
          </a:p>
          <a:p>
            <a:pPr lvl="1"/>
            <a:r>
              <a:rPr lang="en-US" dirty="0"/>
              <a:t>What needs to be grounded?</a:t>
            </a:r>
          </a:p>
          <a:p>
            <a:pPr lvl="1"/>
            <a:r>
              <a:rPr lang="en-US" dirty="0"/>
              <a:t>What to ground to?</a:t>
            </a:r>
          </a:p>
          <a:p>
            <a:pPr lvl="1"/>
            <a:r>
              <a:rPr lang="en-US" dirty="0"/>
              <a:t>…..</a:t>
            </a:r>
          </a:p>
          <a:p>
            <a:pPr lvl="1"/>
            <a:endParaRPr lang="en-US" dirty="0"/>
          </a:p>
          <a:p>
            <a:pPr lvl="1"/>
            <a:r>
              <a:rPr lang="en-US" dirty="0"/>
              <a:t>How?</a:t>
            </a:r>
          </a:p>
        </p:txBody>
      </p:sp>
      <p:sp>
        <p:nvSpPr>
          <p:cNvPr id="4" name="Slide Number Placeholder 3"/>
          <p:cNvSpPr>
            <a:spLocks noGrp="1"/>
          </p:cNvSpPr>
          <p:nvPr>
            <p:ph type="sldNum" sz="quarter" idx="4294967295"/>
          </p:nvPr>
        </p:nvSpPr>
        <p:spPr/>
        <p:txBody>
          <a:bodyPr/>
          <a:lstStyle/>
          <a:p>
            <a:pPr>
              <a:defRPr/>
            </a:pPr>
            <a:r>
              <a:rPr lang="en-US" altLang="zh-TW"/>
              <a:t>Page </a:t>
            </a:r>
            <a:fld id="{C83F18D4-0D70-44DE-A8FF-A8D5002D1168}" type="slidenum">
              <a:rPr lang="en-US" altLang="zh-TW" smtClean="0"/>
              <a:pPr>
                <a:defRPr/>
              </a:pPr>
              <a:t>224</a:t>
            </a:fld>
            <a:endParaRPr lang="en-US" altLang="zh-TW" dirty="0"/>
          </a:p>
        </p:txBody>
      </p:sp>
    </p:spTree>
    <p:extLst>
      <p:ext uri="{BB962C8B-B14F-4D97-AF65-F5344CB8AC3E}">
        <p14:creationId xmlns:p14="http://schemas.microsoft.com/office/powerpoint/2010/main" val="356532812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phase: Wikification</a:t>
            </a:r>
            <a:endParaRPr lang="en-US" sz="2400" dirty="0"/>
          </a:p>
        </p:txBody>
      </p:sp>
      <p:sp>
        <p:nvSpPr>
          <p:cNvPr id="6" name="TextBox 5"/>
          <p:cNvSpPr txBox="1"/>
          <p:nvPr/>
        </p:nvSpPr>
        <p:spPr>
          <a:xfrm>
            <a:off x="2593560" y="1524001"/>
            <a:ext cx="6975890" cy="1200329"/>
          </a:xfrm>
          <a:prstGeom prst="rect">
            <a:avLst/>
          </a:prstGeom>
          <a:noFill/>
          <a:ln>
            <a:solidFill>
              <a:schemeClr val="tx1"/>
            </a:solidFill>
          </a:ln>
        </p:spPr>
        <p:txBody>
          <a:bodyPr wrap="square" rtlCol="0">
            <a:spAutoFit/>
          </a:bodyPr>
          <a:lstStyle/>
          <a:p>
            <a:r>
              <a:rPr lang="en-US" dirty="0">
                <a:latin typeface="+mj-lt"/>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7" name="TextBox 6"/>
          <p:cNvSpPr txBox="1"/>
          <p:nvPr/>
        </p:nvSpPr>
        <p:spPr>
          <a:xfrm>
            <a:off x="2590800" y="3997763"/>
            <a:ext cx="6959600" cy="1200329"/>
          </a:xfrm>
          <a:prstGeom prst="rect">
            <a:avLst/>
          </a:prstGeom>
          <a:noFill/>
          <a:ln>
            <a:solidFill>
              <a:schemeClr val="tx1"/>
            </a:solidFill>
          </a:ln>
        </p:spPr>
        <p:txBody>
          <a:bodyPr wrap="square" rtlCol="0">
            <a:spAutoFit/>
          </a:bodyPr>
          <a:lstStyle/>
          <a:p>
            <a:r>
              <a:rPr lang="en-US" u="sng" dirty="0">
                <a:solidFill>
                  <a:srgbClr val="0000FF"/>
                </a:solidFill>
                <a:latin typeface="+mj-lt"/>
              </a:rPr>
              <a:t>Blumenthal</a:t>
            </a:r>
            <a:r>
              <a:rPr lang="en-US" dirty="0">
                <a:latin typeface="+mj-lt"/>
              </a:rPr>
              <a:t> (</a:t>
            </a:r>
            <a:r>
              <a:rPr lang="en-US" u="sng" dirty="0">
                <a:solidFill>
                  <a:srgbClr val="0000FF"/>
                </a:solidFill>
                <a:latin typeface="+mj-lt"/>
              </a:rPr>
              <a:t>D</a:t>
            </a:r>
            <a:r>
              <a:rPr lang="en-US" dirty="0">
                <a:latin typeface="+mj-lt"/>
              </a:rPr>
              <a:t>) is a candidate for the </a:t>
            </a:r>
            <a:r>
              <a:rPr lang="en-US" u="sng" dirty="0">
                <a:solidFill>
                  <a:srgbClr val="0000FF"/>
                </a:solidFill>
                <a:latin typeface="+mj-lt"/>
              </a:rPr>
              <a:t>U.S. Senate</a:t>
            </a:r>
            <a:r>
              <a:rPr lang="en-US" dirty="0">
                <a:latin typeface="+mj-lt"/>
              </a:rPr>
              <a:t> seat now held by </a:t>
            </a:r>
            <a:r>
              <a:rPr lang="en-US" u="sng" dirty="0">
                <a:solidFill>
                  <a:srgbClr val="0000FF"/>
                </a:solidFill>
                <a:latin typeface="+mj-lt"/>
              </a:rPr>
              <a:t>Christopher Dodd</a:t>
            </a:r>
            <a:r>
              <a:rPr lang="en-US" dirty="0">
                <a:latin typeface="+mj-lt"/>
              </a:rPr>
              <a:t> (</a:t>
            </a:r>
            <a:r>
              <a:rPr lang="en-US" dirty="0">
                <a:solidFill>
                  <a:srgbClr val="0033CC"/>
                </a:solidFill>
                <a:latin typeface="+mj-lt"/>
              </a:rPr>
              <a:t>D</a:t>
            </a:r>
            <a:r>
              <a:rPr lang="en-US" dirty="0">
                <a:latin typeface="+mj-lt"/>
              </a:rPr>
              <a:t>), and he has held a commanding lead in the race since he entered it. But the </a:t>
            </a:r>
            <a:r>
              <a:rPr lang="en-US" u="sng" dirty="0">
                <a:solidFill>
                  <a:srgbClr val="0000FF"/>
                </a:solidFill>
                <a:latin typeface="+mj-lt"/>
              </a:rPr>
              <a:t>Times</a:t>
            </a:r>
            <a:r>
              <a:rPr lang="en-US" dirty="0">
                <a:latin typeface="+mj-lt"/>
              </a:rPr>
              <a:t> report has the potential to fundamentally reshape the contest in </a:t>
            </a:r>
            <a:r>
              <a:rPr lang="en-US" u="sng" dirty="0">
                <a:solidFill>
                  <a:srgbClr val="0000FF"/>
                </a:solidFill>
                <a:latin typeface="+mj-lt"/>
              </a:rPr>
              <a:t>the Nutmeg State</a:t>
            </a:r>
            <a:r>
              <a:rPr lang="en-US" dirty="0">
                <a:latin typeface="+mj-lt"/>
              </a:rPr>
              <a:t>.</a:t>
            </a:r>
          </a:p>
        </p:txBody>
      </p:sp>
      <p:sp>
        <p:nvSpPr>
          <p:cNvPr id="8" name="Down Arrow 7"/>
          <p:cNvSpPr/>
          <p:nvPr/>
        </p:nvSpPr>
        <p:spPr>
          <a:xfrm>
            <a:off x="5628484" y="2848328"/>
            <a:ext cx="265708" cy="35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26" y="3256153"/>
            <a:ext cx="1647704" cy="41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Down Arrow 21"/>
          <p:cNvSpPr/>
          <p:nvPr/>
        </p:nvSpPr>
        <p:spPr>
          <a:xfrm rot="10800000">
            <a:off x="3109963" y="3708305"/>
            <a:ext cx="105115" cy="33805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267" y="3264639"/>
            <a:ext cx="2577850" cy="41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6730" y="5498651"/>
            <a:ext cx="1470470" cy="3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502" y="5498651"/>
            <a:ext cx="1581150" cy="4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own Arrow 23"/>
          <p:cNvSpPr/>
          <p:nvPr/>
        </p:nvSpPr>
        <p:spPr>
          <a:xfrm flipH="1">
            <a:off x="7152986" y="5169186"/>
            <a:ext cx="60262" cy="36576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942" y="3233831"/>
            <a:ext cx="1852342" cy="44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Down Arrow 26"/>
          <p:cNvSpPr/>
          <p:nvPr/>
        </p:nvSpPr>
        <p:spPr>
          <a:xfrm rot="14243175">
            <a:off x="4293282" y="3563472"/>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ved Right Arrow 2"/>
          <p:cNvSpPr/>
          <p:nvPr/>
        </p:nvSpPr>
        <p:spPr>
          <a:xfrm>
            <a:off x="2340597" y="4448175"/>
            <a:ext cx="304800" cy="1334651"/>
          </a:xfrm>
          <a:prstGeom prst="curvedRightArrow">
            <a:avLst/>
          </a:prstGeom>
          <a:solidFill>
            <a:srgbClr val="9E9E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FF"/>
                </a:solidFill>
              </a:ln>
              <a:solidFill>
                <a:srgbClr val="0000FF"/>
              </a:solidFill>
            </a:endParaRPr>
          </a:p>
        </p:txBody>
      </p:sp>
      <p:sp>
        <p:nvSpPr>
          <p:cNvPr id="29" name="Down Arrow 28"/>
          <p:cNvSpPr/>
          <p:nvPr/>
        </p:nvSpPr>
        <p:spPr>
          <a:xfrm rot="14243175">
            <a:off x="7169011" y="3581105"/>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101" y="5469657"/>
            <a:ext cx="1849432" cy="44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Down Arrow 30"/>
          <p:cNvSpPr/>
          <p:nvPr/>
        </p:nvSpPr>
        <p:spPr>
          <a:xfrm flipH="1">
            <a:off x="5486400" y="4904523"/>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294967295"/>
          </p:nvPr>
        </p:nvSpPr>
        <p:spPr/>
        <p:txBody>
          <a:bodyPr/>
          <a:lstStyle/>
          <a:p>
            <a:pPr>
              <a:defRPr/>
            </a:pPr>
            <a:r>
              <a:rPr lang="en-US" altLang="zh-TW"/>
              <a:t>Page </a:t>
            </a:r>
            <a:fld id="{C83F18D4-0D70-44DE-A8FF-A8D5002D1168}" type="slidenum">
              <a:rPr lang="en-US" altLang="zh-TW" smtClean="0"/>
              <a:pPr>
                <a:defRPr/>
              </a:pPr>
              <a:t>225</a:t>
            </a:fld>
            <a:endParaRPr lang="en-US" altLang="zh-TW"/>
          </a:p>
        </p:txBody>
      </p:sp>
      <p:sp>
        <p:nvSpPr>
          <p:cNvPr id="20" name="TextBox 3"/>
          <p:cNvSpPr txBox="1">
            <a:spLocks noChangeArrowheads="1"/>
          </p:cNvSpPr>
          <p:nvPr/>
        </p:nvSpPr>
        <p:spPr bwMode="auto">
          <a:xfrm>
            <a:off x="2209800" y="1097766"/>
            <a:ext cx="7924800" cy="1631216"/>
          </a:xfrm>
          <a:prstGeom prst="rect">
            <a:avLst/>
          </a:prstGeom>
          <a:solidFill>
            <a:srgbClr val="FFFFCC"/>
          </a:solidFill>
          <a:ln w="28575">
            <a:solidFill>
              <a:srgbClr val="FF00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Key Challenges:</a:t>
            </a:r>
          </a:p>
          <a:p>
            <a:pPr marL="457200" indent="-457200" eaLnBrk="1" hangingPunct="1">
              <a:buClr>
                <a:srgbClr val="000000"/>
              </a:buClr>
              <a:buSzPct val="100000"/>
              <a:buAutoNum type="arabicPeriod"/>
            </a:pPr>
            <a:r>
              <a:rPr lang="en-US" sz="2000" dirty="0">
                <a:solidFill>
                  <a:srgbClr val="000000"/>
                </a:solidFill>
                <a:latin typeface="Calibri" pitchFamily="34" charset="0"/>
              </a:rPr>
              <a:t>Identifying name </a:t>
            </a:r>
            <a:r>
              <a:rPr lang="en-US" sz="2000" dirty="0">
                <a:solidFill>
                  <a:srgbClr val="FF0000"/>
                </a:solidFill>
                <a:latin typeface="Calibri" pitchFamily="34" charset="0"/>
              </a:rPr>
              <a:t>mentions</a:t>
            </a:r>
          </a:p>
          <a:p>
            <a:pPr marL="457200" indent="-457200" eaLnBrk="1" hangingPunct="1">
              <a:buClr>
                <a:srgbClr val="000000"/>
              </a:buClr>
              <a:buSzPct val="100000"/>
              <a:buAutoNum type="arabicPeriod"/>
            </a:pPr>
            <a:r>
              <a:rPr lang="en-US" sz="2000" dirty="0">
                <a:solidFill>
                  <a:srgbClr val="000000"/>
                </a:solidFill>
                <a:latin typeface="Calibri" pitchFamily="34" charset="0"/>
              </a:rPr>
              <a:t>Identifying </a:t>
            </a:r>
            <a:r>
              <a:rPr lang="en-US" sz="2000" dirty="0">
                <a:solidFill>
                  <a:srgbClr val="FF0000"/>
                </a:solidFill>
                <a:latin typeface="Calibri" pitchFamily="34" charset="0"/>
              </a:rPr>
              <a:t>candidate</a:t>
            </a:r>
            <a:r>
              <a:rPr lang="en-US" sz="2000" dirty="0">
                <a:solidFill>
                  <a:srgbClr val="000000"/>
                </a:solidFill>
                <a:latin typeface="Calibri" pitchFamily="34" charset="0"/>
              </a:rPr>
              <a:t> Wikipedia/KB titles for each</a:t>
            </a:r>
          </a:p>
          <a:p>
            <a:pPr marL="457200" indent="-457200" eaLnBrk="1" hangingPunct="1">
              <a:buClr>
                <a:srgbClr val="000000"/>
              </a:buClr>
              <a:buSzPct val="100000"/>
              <a:buAutoNum type="arabicPeriod"/>
            </a:pPr>
            <a:r>
              <a:rPr lang="en-US" sz="2000" dirty="0">
                <a:solidFill>
                  <a:srgbClr val="000000"/>
                </a:solidFill>
                <a:latin typeface="Calibri" pitchFamily="34" charset="0"/>
              </a:rPr>
              <a:t>Computing </a:t>
            </a:r>
            <a:r>
              <a:rPr lang="en-US" sz="2000" dirty="0">
                <a:solidFill>
                  <a:srgbClr val="FF0000"/>
                </a:solidFill>
                <a:latin typeface="Calibri" pitchFamily="34" charset="0"/>
              </a:rPr>
              <a:t>similarity</a:t>
            </a:r>
            <a:r>
              <a:rPr lang="en-US" sz="2000" dirty="0">
                <a:solidFill>
                  <a:srgbClr val="000000"/>
                </a:solidFill>
                <a:latin typeface="Calibri" pitchFamily="34" charset="0"/>
              </a:rPr>
              <a:t> between mention neighborhood in target document and Wikipedia Title</a:t>
            </a:r>
          </a:p>
        </p:txBody>
      </p:sp>
      <p:sp>
        <p:nvSpPr>
          <p:cNvPr id="21" name="Down Arrow 20"/>
          <p:cNvSpPr/>
          <p:nvPr/>
        </p:nvSpPr>
        <p:spPr>
          <a:xfrm rot="1980000" flipH="1">
            <a:off x="5296637" y="4875348"/>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260000" flipH="1">
            <a:off x="5637819" y="4896553"/>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3240000">
            <a:off x="5756089" y="4789917"/>
            <a:ext cx="56743" cy="667419"/>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rot="3180000" flipH="1">
            <a:off x="5235677" y="4816073"/>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rot="1920000" flipH="1">
            <a:off x="7278576" y="5157365"/>
            <a:ext cx="60262" cy="36576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2400000" flipH="1">
            <a:off x="7425266" y="5145769"/>
            <a:ext cx="60262" cy="36576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2040000" flipH="1">
            <a:off x="7599667" y="5171455"/>
            <a:ext cx="60262" cy="36576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
          <p:cNvSpPr txBox="1">
            <a:spLocks noChangeArrowheads="1"/>
          </p:cNvSpPr>
          <p:nvPr/>
        </p:nvSpPr>
        <p:spPr bwMode="auto">
          <a:xfrm>
            <a:off x="4868324" y="5962793"/>
            <a:ext cx="1275225" cy="400110"/>
          </a:xfrm>
          <a:prstGeom prst="rect">
            <a:avLst/>
          </a:prstGeom>
          <a:solidFill>
            <a:srgbClr val="FFFFCC"/>
          </a:solidFill>
          <a:ln w="28575">
            <a:solidFill>
              <a:srgbClr val="FF00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Ambiguity</a:t>
            </a:r>
          </a:p>
        </p:txBody>
      </p:sp>
      <p:sp>
        <p:nvSpPr>
          <p:cNvPr id="38" name="TextBox 3"/>
          <p:cNvSpPr txBox="1">
            <a:spLocks noChangeArrowheads="1"/>
          </p:cNvSpPr>
          <p:nvPr/>
        </p:nvSpPr>
        <p:spPr bwMode="auto">
          <a:xfrm>
            <a:off x="7043849" y="5957391"/>
            <a:ext cx="1275225" cy="400110"/>
          </a:xfrm>
          <a:prstGeom prst="rect">
            <a:avLst/>
          </a:prstGeom>
          <a:solidFill>
            <a:srgbClr val="FFFFCC"/>
          </a:solidFill>
          <a:ln w="28575">
            <a:solidFill>
              <a:srgbClr val="FF00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Variability</a:t>
            </a:r>
          </a:p>
        </p:txBody>
      </p:sp>
    </p:spTree>
    <p:extLst>
      <p:ext uri="{BB962C8B-B14F-4D97-AF65-F5344CB8AC3E}">
        <p14:creationId xmlns:p14="http://schemas.microsoft.com/office/powerpoint/2010/main" val="2758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up)">
                                      <p:cBhvr>
                                        <p:cTn id="10" dur="500"/>
                                        <p:tgtEl>
                                          <p:spTgt spid="409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22" presetClass="entr" presetSubtype="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up)">
                                      <p:cBhvr>
                                        <p:cTn id="19" dur="500"/>
                                        <p:tgtEl>
                                          <p:spTgt spid="4100"/>
                                        </p:tgtEl>
                                      </p:cBhvr>
                                    </p:animEffect>
                                  </p:childTnLst>
                                </p:cTn>
                              </p:par>
                              <p:par>
                                <p:cTn id="20" presetID="22" presetClass="entr" presetSubtype="1"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wipe(up)">
                                      <p:cBhvr>
                                        <p:cTn id="28" dur="500"/>
                                        <p:tgtEl>
                                          <p:spTgt spid="410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par>
                                <p:cTn id="38" presetID="22" presetClass="entr" presetSubtype="1" fill="hold"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wipe(up)">
                                      <p:cBhvr>
                                        <p:cTn id="40" dur="500"/>
                                        <p:tgtEl>
                                          <p:spTgt spid="410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up)">
                                      <p:cBhvr>
                                        <p:cTn id="60" dur="500"/>
                                        <p:tgtEl>
                                          <p:spTgt spid="30"/>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up)">
                                      <p:cBhvr>
                                        <p:cTn id="69" dur="500"/>
                                        <p:tgtEl>
                                          <p:spTgt spid="32"/>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up)">
                                      <p:cBhvr>
                                        <p:cTn id="72" dur="500"/>
                                        <p:tgtEl>
                                          <p:spTgt spid="33"/>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P spid="24" grpId="0" animBg="1"/>
      <p:bldP spid="27" grpId="0" animBg="1"/>
      <p:bldP spid="3" grpId="0" animBg="1"/>
      <p:bldP spid="29" grpId="0" animBg="1"/>
      <p:bldP spid="31" grpId="0" animBg="1"/>
      <p:bldP spid="20" grpId="0" animBg="1"/>
      <p:bldP spid="21" grpId="0" animBg="1"/>
      <p:bldP spid="23" grpId="0" animBg="1"/>
      <p:bldP spid="25" grpId="0" animBg="1"/>
      <p:bldP spid="30" grpId="0" animBg="1"/>
      <p:bldP spid="32" grpId="0" animBg="1"/>
      <p:bldP spid="33" grpId="0" animBg="1"/>
      <p:bldP spid="34" grpId="0" animBg="1"/>
      <p:bldP spid="36" grpId="0" animBg="1"/>
      <p:bldP spid="38"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Has Happened?</a:t>
            </a:r>
          </a:p>
        </p:txBody>
      </p:sp>
      <p:sp>
        <p:nvSpPr>
          <p:cNvPr id="5" name="Content Placeholder 4"/>
          <p:cNvSpPr>
            <a:spLocks noGrp="1"/>
          </p:cNvSpPr>
          <p:nvPr>
            <p:ph idx="1"/>
          </p:nvPr>
        </p:nvSpPr>
        <p:spPr/>
        <p:txBody>
          <a:bodyPr/>
          <a:lstStyle/>
          <a:p>
            <a:r>
              <a:rPr lang="en-US" dirty="0"/>
              <a:t>We used to call it Wikification</a:t>
            </a:r>
          </a:p>
          <a:p>
            <a:pPr lvl="1"/>
            <a:r>
              <a:rPr lang="en-US" dirty="0"/>
              <a:t>Now we call it Entity Linking</a:t>
            </a:r>
          </a:p>
          <a:p>
            <a:pPr lvl="1"/>
            <a:endParaRPr lang="en-US" dirty="0"/>
          </a:p>
          <a:p>
            <a:r>
              <a:rPr lang="en-US" dirty="0"/>
              <a:t>A lot of the key ideas came at the beginning </a:t>
            </a:r>
            <a:r>
              <a:rPr lang="en-US" sz="2000" dirty="0">
                <a:solidFill>
                  <a:srgbClr val="3366CC"/>
                </a:solidFill>
              </a:rPr>
              <a:t>[Ratinov et. al. 2011]</a:t>
            </a:r>
            <a:endParaRPr lang="en-US" dirty="0">
              <a:solidFill>
                <a:srgbClr val="3366CC"/>
              </a:solidFill>
            </a:endParaRPr>
          </a:p>
          <a:p>
            <a:endParaRPr lang="en-US" dirty="0"/>
          </a:p>
          <a:p>
            <a:r>
              <a:rPr lang="en-US" dirty="0">
                <a:solidFill>
                  <a:srgbClr val="FF0000"/>
                </a:solidFill>
              </a:rPr>
              <a:t>1. </a:t>
            </a:r>
            <a:r>
              <a:rPr lang="en-US" dirty="0"/>
              <a:t>The realization that the baseline is quite good</a:t>
            </a:r>
          </a:p>
          <a:p>
            <a:pPr lvl="1"/>
            <a:r>
              <a:rPr lang="en-US" dirty="0"/>
              <a:t>Title* = </a:t>
            </a:r>
            <a:r>
              <a:rPr lang="en-US" dirty="0" err="1"/>
              <a:t>Argmax</a:t>
            </a:r>
            <a:r>
              <a:rPr lang="en-US" baseline="-25000" dirty="0" err="1"/>
              <a:t>titles</a:t>
            </a:r>
            <a:r>
              <a:rPr lang="en-US" dirty="0"/>
              <a:t> P(</a:t>
            </a:r>
            <a:r>
              <a:rPr lang="en-US" dirty="0" err="1"/>
              <a:t>title|mention</a:t>
            </a:r>
            <a:r>
              <a:rPr lang="en-US" dirty="0"/>
              <a:t>) </a:t>
            </a:r>
          </a:p>
          <a:p>
            <a:endParaRPr lang="en-US" dirty="0"/>
          </a:p>
          <a:p>
            <a:r>
              <a:rPr lang="en-US" dirty="0">
                <a:solidFill>
                  <a:srgbClr val="FF0000"/>
                </a:solidFill>
              </a:rPr>
              <a:t>2. </a:t>
            </a:r>
            <a:r>
              <a:rPr lang="en-US" dirty="0"/>
              <a:t>The realization that doing some global inference helps</a:t>
            </a:r>
          </a:p>
          <a:p>
            <a:pPr lvl="1"/>
            <a:r>
              <a:rPr lang="en-US" dirty="0"/>
              <a:t>Mentions that are close in a given document are more likely to be mapped to similar titles</a:t>
            </a:r>
          </a:p>
          <a:p>
            <a:pPr lvl="1"/>
            <a:r>
              <a:rPr lang="en-US" dirty="0"/>
              <a:t>Incorporating some relational inference </a:t>
            </a:r>
          </a:p>
          <a:p>
            <a:pPr marL="457200" lvl="1" indent="0">
              <a:buNone/>
            </a:pPr>
            <a:endParaRPr lang="en-US" dirty="0"/>
          </a:p>
          <a:p>
            <a:pPr lvl="1"/>
            <a:endParaRPr lang="en-US" dirty="0"/>
          </a:p>
        </p:txBody>
      </p:sp>
      <p:sp>
        <p:nvSpPr>
          <p:cNvPr id="2" name="Slide Number Placeholder 1"/>
          <p:cNvSpPr>
            <a:spLocks noGrp="1"/>
          </p:cNvSpPr>
          <p:nvPr>
            <p:ph type="sldNum" sz="quarter" idx="4294967295"/>
          </p:nvPr>
        </p:nvSpPr>
        <p:spPr/>
        <p:txBody>
          <a:bodyPr/>
          <a:lstStyle/>
          <a:p>
            <a:r>
              <a:rPr lang="en-US" altLang="zh-TW"/>
              <a:t>Page </a:t>
            </a:r>
            <a:fld id="{ED7074CE-C30A-4906-A13E-F3E63223B4E1}" type="slidenum">
              <a:rPr lang="en-US" altLang="zh-TW" smtClean="0"/>
              <a:pPr/>
              <a:t>226</a:t>
            </a:fld>
            <a:endParaRPr lang="en-US" altLang="zh-TW" dirty="0"/>
          </a:p>
        </p:txBody>
      </p:sp>
    </p:spTree>
    <p:extLst>
      <p:ext uri="{BB962C8B-B14F-4D97-AF65-F5344CB8AC3E}">
        <p14:creationId xmlns:p14="http://schemas.microsoft.com/office/powerpoint/2010/main" val="90388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r>
              <a:rPr lang="en-US" altLang="zh-TW"/>
              <a:t>Page </a:t>
            </a:r>
            <a:fld id="{C83F18D4-0D70-44DE-A8FF-A8D5002D1168}" type="slidenum">
              <a:rPr lang="en-US" altLang="zh-TW" smtClean="0"/>
              <a:pPr>
                <a:defRPr/>
              </a:pPr>
              <a:t>227</a:t>
            </a:fld>
            <a:endParaRPr lang="en-US" altLang="zh-TW"/>
          </a:p>
        </p:txBody>
      </p:sp>
      <p:sp>
        <p:nvSpPr>
          <p:cNvPr id="2" name="Title 1"/>
          <p:cNvSpPr>
            <a:spLocks noGrp="1"/>
          </p:cNvSpPr>
          <p:nvPr>
            <p:ph type="title"/>
          </p:nvPr>
        </p:nvSpPr>
        <p:spPr>
          <a:xfrm>
            <a:off x="1676400" y="-13648"/>
            <a:ext cx="8763000" cy="533400"/>
          </a:xfrm>
        </p:spPr>
        <p:txBody>
          <a:bodyPr/>
          <a:lstStyle/>
          <a:p>
            <a:r>
              <a:rPr lang="en-US" dirty="0"/>
              <a:t>Coherence via inference</a:t>
            </a:r>
          </a:p>
        </p:txBody>
      </p:sp>
      <p:sp>
        <p:nvSpPr>
          <p:cNvPr id="3" name="Content Placeholder 2"/>
          <p:cNvSpPr>
            <a:spLocks noGrp="1"/>
          </p:cNvSpPr>
          <p:nvPr>
            <p:ph idx="4294967295"/>
          </p:nvPr>
        </p:nvSpPr>
        <p:spPr>
          <a:xfrm>
            <a:off x="2286000" y="1219200"/>
            <a:ext cx="8382000" cy="4953000"/>
          </a:xfrm>
        </p:spPr>
        <p:txBody>
          <a:bodyPr/>
          <a:lstStyle/>
          <a:p>
            <a:endParaRPr lang="en-US" dirty="0"/>
          </a:p>
          <a:p>
            <a:endParaRPr lang="en-US" dirty="0"/>
          </a:p>
          <a:p>
            <a:endParaRPr lang="en-US" dirty="0"/>
          </a:p>
          <a:p>
            <a:r>
              <a:rPr lang="en-US" sz="2000" dirty="0">
                <a:solidFill>
                  <a:srgbClr val="0000FF"/>
                </a:solidFill>
              </a:rPr>
              <a:t>Mubarak,</a:t>
            </a:r>
          </a:p>
          <a:p>
            <a:endParaRPr lang="en-US" sz="2000" dirty="0"/>
          </a:p>
          <a:p>
            <a:endParaRPr lang="en-US" sz="2000" dirty="0"/>
          </a:p>
        </p:txBody>
      </p:sp>
      <p:sp>
        <p:nvSpPr>
          <p:cNvPr id="4" name="Rectangle 3"/>
          <p:cNvSpPr/>
          <p:nvPr/>
        </p:nvSpPr>
        <p:spPr>
          <a:xfrm>
            <a:off x="3687096" y="2525106"/>
            <a:ext cx="7057104" cy="400110"/>
          </a:xfrm>
          <a:prstGeom prst="rect">
            <a:avLst/>
          </a:prstGeom>
        </p:spPr>
        <p:txBody>
          <a:bodyPr wrap="square">
            <a:spAutoFit/>
          </a:bodyPr>
          <a:lstStyle/>
          <a:p>
            <a:r>
              <a:rPr lang="en-US" sz="2000" dirty="0">
                <a:solidFill>
                  <a:srgbClr val="0000FF"/>
                </a:solidFill>
              </a:rPr>
              <a:t>the wife of deposed Egyptian President Hosni Mubarak,… </a:t>
            </a:r>
          </a:p>
        </p:txBody>
      </p:sp>
      <p:cxnSp>
        <p:nvCxnSpPr>
          <p:cNvPr id="6" name="Straight Connector 5"/>
          <p:cNvCxnSpPr/>
          <p:nvPr/>
        </p:nvCxnSpPr>
        <p:spPr>
          <a:xfrm>
            <a:off x="2720784" y="2916236"/>
            <a:ext cx="943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855243" y="2916237"/>
            <a:ext cx="178209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085304" y="2916236"/>
            <a:ext cx="6390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212" y="3657600"/>
            <a:ext cx="1830628"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680" y="3657600"/>
            <a:ext cx="1823921" cy="2011680"/>
          </a:xfrm>
          <a:prstGeom prst="rect">
            <a:avLst/>
          </a:prstGeom>
        </p:spPr>
      </p:pic>
      <p:cxnSp>
        <p:nvCxnSpPr>
          <p:cNvPr id="11" name="Straight Arrow Connector 10"/>
          <p:cNvCxnSpPr>
            <a:endCxn id="8" idx="0"/>
          </p:cNvCxnSpPr>
          <p:nvPr/>
        </p:nvCxnSpPr>
        <p:spPr>
          <a:xfrm flipH="1">
            <a:off x="8079640" y="2925216"/>
            <a:ext cx="751380" cy="7323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048000" y="2925216"/>
            <a:ext cx="1306020" cy="730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802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par>
                          <p:cTn id="24" fill="hold">
                            <p:stCondLst>
                              <p:cond delay="0"/>
                            </p:stCondLst>
                            <p:childTnLst>
                              <p:par>
                                <p:cTn id="25" presetID="22" presetClass="entr" presetSubtype="1" fill="hold" nodeType="after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209800" y="1146517"/>
            <a:ext cx="7391400" cy="400110"/>
          </a:xfrm>
          <a:prstGeom prst="rect">
            <a:avLst/>
          </a:prstGeom>
        </p:spPr>
        <p:txBody>
          <a:bodyPr wrap="square">
            <a:spAutoFit/>
          </a:bodyPr>
          <a:lstStyle/>
          <a:p>
            <a:r>
              <a:rPr lang="en-US" sz="2000" dirty="0">
                <a:solidFill>
                  <a:srgbClr val="0000FF"/>
                </a:solidFill>
              </a:rPr>
              <a:t>	</a:t>
            </a:r>
            <a:r>
              <a:rPr lang="en-US" sz="2000" dirty="0"/>
              <a:t>, the          of deposed                                    </a:t>
            </a:r>
            <a:r>
              <a:rPr lang="en-US" sz="2000" dirty="0">
                <a:solidFill>
                  <a:srgbClr val="0000FF"/>
                </a:solidFill>
              </a:rPr>
              <a:t>                            </a:t>
            </a:r>
            <a:r>
              <a:rPr lang="en-US" sz="2000" dirty="0"/>
              <a:t>, … </a:t>
            </a:r>
          </a:p>
        </p:txBody>
      </p:sp>
      <p:sp>
        <p:nvSpPr>
          <p:cNvPr id="2" name="Title 1"/>
          <p:cNvSpPr>
            <a:spLocks noGrp="1"/>
          </p:cNvSpPr>
          <p:nvPr>
            <p:ph type="title"/>
          </p:nvPr>
        </p:nvSpPr>
        <p:spPr/>
        <p:txBody>
          <a:bodyPr/>
          <a:lstStyle/>
          <a:p>
            <a:r>
              <a:rPr lang="en-US" dirty="0"/>
              <a:t>Relational Inference</a:t>
            </a:r>
          </a:p>
        </p:txBody>
      </p:sp>
      <p:sp>
        <p:nvSpPr>
          <p:cNvPr id="11" name="Oval 10"/>
          <p:cNvSpPr/>
          <p:nvPr/>
        </p:nvSpPr>
        <p:spPr>
          <a:xfrm>
            <a:off x="3733800" y="1963406"/>
            <a:ext cx="4046792" cy="1562164"/>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09800" y="1146517"/>
            <a:ext cx="1121974" cy="400110"/>
          </a:xfrm>
          <a:prstGeom prst="rect">
            <a:avLst/>
          </a:prstGeom>
        </p:spPr>
        <p:txBody>
          <a:bodyPr wrap="none">
            <a:spAutoFit/>
          </a:bodyPr>
          <a:lstStyle/>
          <a:p>
            <a:r>
              <a:rPr lang="en-US" sz="2000" u="sng" dirty="0">
                <a:solidFill>
                  <a:srgbClr val="0000FF"/>
                </a:solidFill>
              </a:rPr>
              <a:t>Mubarak</a:t>
            </a:r>
            <a:endParaRPr lang="en-US" dirty="0"/>
          </a:p>
        </p:txBody>
      </p:sp>
      <p:sp>
        <p:nvSpPr>
          <p:cNvPr id="9" name="Rectangle 8"/>
          <p:cNvSpPr/>
          <p:nvPr/>
        </p:nvSpPr>
        <p:spPr>
          <a:xfrm>
            <a:off x="3657601" y="1148766"/>
            <a:ext cx="627095" cy="400110"/>
          </a:xfrm>
          <a:prstGeom prst="rect">
            <a:avLst/>
          </a:prstGeom>
        </p:spPr>
        <p:txBody>
          <a:bodyPr wrap="none">
            <a:spAutoFit/>
          </a:bodyPr>
          <a:lstStyle/>
          <a:p>
            <a:r>
              <a:rPr lang="en-US" sz="2000" dirty="0"/>
              <a:t>wife</a:t>
            </a:r>
          </a:p>
        </p:txBody>
      </p:sp>
      <p:sp>
        <p:nvSpPr>
          <p:cNvPr id="16" name="Rectangle 15"/>
          <p:cNvSpPr/>
          <p:nvPr/>
        </p:nvSpPr>
        <p:spPr>
          <a:xfrm>
            <a:off x="5370143" y="1143827"/>
            <a:ext cx="2130199" cy="400110"/>
          </a:xfrm>
          <a:prstGeom prst="rect">
            <a:avLst/>
          </a:prstGeom>
        </p:spPr>
        <p:txBody>
          <a:bodyPr wrap="none">
            <a:spAutoFit/>
          </a:bodyPr>
          <a:lstStyle/>
          <a:p>
            <a:r>
              <a:rPr lang="en-US" sz="2000" dirty="0"/>
              <a:t>Egyptian President</a:t>
            </a:r>
          </a:p>
        </p:txBody>
      </p:sp>
      <p:sp>
        <p:nvSpPr>
          <p:cNvPr id="17" name="Rectangle 16"/>
          <p:cNvSpPr/>
          <p:nvPr/>
        </p:nvSpPr>
        <p:spPr>
          <a:xfrm>
            <a:off x="7348537" y="1143827"/>
            <a:ext cx="1769587" cy="400110"/>
          </a:xfrm>
          <a:prstGeom prst="rect">
            <a:avLst/>
          </a:prstGeom>
        </p:spPr>
        <p:txBody>
          <a:bodyPr wrap="none">
            <a:spAutoFit/>
          </a:bodyPr>
          <a:lstStyle/>
          <a:p>
            <a:r>
              <a:rPr lang="en-US" sz="2000" u="sng" dirty="0">
                <a:solidFill>
                  <a:srgbClr val="0000FF"/>
                </a:solidFill>
              </a:rPr>
              <a:t>Hosni Mubarak</a:t>
            </a:r>
            <a:endParaRPr lang="en-US" sz="2000" dirty="0">
              <a:solidFill>
                <a:srgbClr val="0000FF"/>
              </a:solidFill>
            </a:endParaRPr>
          </a:p>
        </p:txBody>
      </p:sp>
      <p:sp>
        <p:nvSpPr>
          <p:cNvPr id="18" name="Content Placeholder 2"/>
          <p:cNvSpPr>
            <a:spLocks noGrp="1"/>
          </p:cNvSpPr>
          <p:nvPr>
            <p:ph idx="1"/>
          </p:nvPr>
        </p:nvSpPr>
        <p:spPr>
          <a:xfrm>
            <a:off x="1905000" y="3657600"/>
            <a:ext cx="8229600" cy="2667000"/>
          </a:xfrm>
        </p:spPr>
        <p:txBody>
          <a:bodyPr/>
          <a:lstStyle/>
          <a:p>
            <a:r>
              <a:rPr lang="en-US" sz="2000" dirty="0"/>
              <a:t>What are we missing with Bag of Words (BOW) models?</a:t>
            </a:r>
          </a:p>
          <a:p>
            <a:pPr lvl="1"/>
            <a:r>
              <a:rPr lang="en-US" sz="1800" dirty="0"/>
              <a:t>Who is </a:t>
            </a:r>
            <a:r>
              <a:rPr lang="en-US" sz="1800" u="sng" dirty="0">
                <a:solidFill>
                  <a:srgbClr val="0000FF"/>
                </a:solidFill>
              </a:rPr>
              <a:t>Mubarak</a:t>
            </a:r>
            <a:r>
              <a:rPr lang="en-US" sz="1800" dirty="0"/>
              <a:t>?</a:t>
            </a:r>
          </a:p>
          <a:p>
            <a:r>
              <a:rPr lang="en-US" sz="2000" dirty="0"/>
              <a:t>Textual relations provide another dimension of text understanding</a:t>
            </a:r>
          </a:p>
          <a:p>
            <a:r>
              <a:rPr lang="en-US" sz="2000" dirty="0"/>
              <a:t>Can be used to constrain interactions between concepts</a:t>
            </a:r>
          </a:p>
          <a:p>
            <a:pPr lvl="1"/>
            <a:r>
              <a:rPr lang="en-US" dirty="0">
                <a:solidFill>
                  <a:srgbClr val="003366"/>
                </a:solidFill>
              </a:rPr>
              <a:t>(</a:t>
            </a:r>
            <a:r>
              <a:rPr lang="en-US" u="sng" dirty="0">
                <a:solidFill>
                  <a:srgbClr val="003366"/>
                </a:solidFill>
              </a:rPr>
              <a:t>Mubarak</a:t>
            </a:r>
            <a:r>
              <a:rPr lang="en-US" dirty="0"/>
              <a:t>, wife, </a:t>
            </a:r>
            <a:r>
              <a:rPr lang="en-US" u="sng" dirty="0">
                <a:solidFill>
                  <a:srgbClr val="003366"/>
                </a:solidFill>
              </a:rPr>
              <a:t>Hosni Mubarak</a:t>
            </a:r>
            <a:r>
              <a:rPr lang="en-US" dirty="0">
                <a:solidFill>
                  <a:srgbClr val="003366"/>
                </a:solidFill>
              </a:rPr>
              <a:t>)</a:t>
            </a:r>
          </a:p>
          <a:p>
            <a:r>
              <a:rPr lang="en-US" sz="2000" dirty="0"/>
              <a:t>Has impact in several steps in the Wikification process:</a:t>
            </a:r>
          </a:p>
          <a:p>
            <a:pPr lvl="1"/>
            <a:r>
              <a:rPr lang="en-US" sz="1800" dirty="0"/>
              <a:t>From candidate selection to ranking and global decision</a:t>
            </a:r>
          </a:p>
          <a:p>
            <a:pPr lvl="1"/>
            <a:endParaRPr lang="en-US" dirty="0"/>
          </a:p>
        </p:txBody>
      </p:sp>
      <p:sp>
        <p:nvSpPr>
          <p:cNvPr id="19" name="Rectangle 18"/>
          <p:cNvSpPr/>
          <p:nvPr/>
        </p:nvSpPr>
        <p:spPr>
          <a:xfrm>
            <a:off x="2206516" y="1143000"/>
            <a:ext cx="7848600" cy="400110"/>
          </a:xfrm>
          <a:prstGeom prst="rect">
            <a:avLst/>
          </a:prstGeom>
        </p:spPr>
        <p:txBody>
          <a:bodyPr wrap="square">
            <a:spAutoFit/>
          </a:bodyPr>
          <a:lstStyle/>
          <a:p>
            <a:r>
              <a:rPr lang="en-US" sz="2000" u="sng" dirty="0">
                <a:solidFill>
                  <a:srgbClr val="0000FF"/>
                </a:solidFill>
                <a:latin typeface="+mj-lt"/>
              </a:rPr>
              <a:t>Mubarak</a:t>
            </a:r>
            <a:r>
              <a:rPr lang="en-US" sz="2000" dirty="0">
                <a:latin typeface="+mj-lt"/>
              </a:rPr>
              <a:t>, the wife of deposed Egyptian President </a:t>
            </a:r>
            <a:r>
              <a:rPr lang="en-US" sz="2000" u="sng" dirty="0">
                <a:solidFill>
                  <a:srgbClr val="0000FF"/>
                </a:solidFill>
                <a:latin typeface="+mj-lt"/>
              </a:rPr>
              <a:t>Hosni Mubarak</a:t>
            </a:r>
            <a:r>
              <a:rPr lang="en-US" sz="2000" dirty="0">
                <a:solidFill>
                  <a:srgbClr val="0000FF"/>
                </a:solidFill>
                <a:latin typeface="+mj-lt"/>
              </a:rPr>
              <a:t>, </a:t>
            </a:r>
            <a:r>
              <a:rPr lang="en-US" sz="2000" dirty="0">
                <a:latin typeface="+mj-lt"/>
              </a:rPr>
              <a:t>…</a:t>
            </a:r>
          </a:p>
        </p:txBody>
      </p:sp>
      <p:sp>
        <p:nvSpPr>
          <p:cNvPr id="3" name="Rectangle 2"/>
          <p:cNvSpPr/>
          <p:nvPr/>
        </p:nvSpPr>
        <p:spPr>
          <a:xfrm>
            <a:off x="2667000" y="5105400"/>
            <a:ext cx="3463816" cy="381000"/>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294967295"/>
          </p:nvPr>
        </p:nvSpPr>
        <p:spPr/>
        <p:txBody>
          <a:bodyPr/>
          <a:lstStyle/>
          <a:p>
            <a:pPr>
              <a:defRPr/>
            </a:pPr>
            <a:r>
              <a:rPr lang="en-US" altLang="zh-TW"/>
              <a:t>Page </a:t>
            </a:r>
            <a:fld id="{C83F18D4-0D70-44DE-A8FF-A8D5002D1168}" type="slidenum">
              <a:rPr lang="en-US" altLang="zh-TW" smtClean="0"/>
              <a:pPr>
                <a:defRPr/>
              </a:pPr>
              <a:t>228</a:t>
            </a:fld>
            <a:endParaRPr lang="en-US" altLang="zh-TW"/>
          </a:p>
        </p:txBody>
      </p:sp>
    </p:spTree>
    <p:extLst>
      <p:ext uri="{BB962C8B-B14F-4D97-AF65-F5344CB8AC3E}">
        <p14:creationId xmlns:p14="http://schemas.microsoft.com/office/powerpoint/2010/main" val="6425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63" presetClass="path" presetSubtype="0" accel="50000" decel="50000" fill="hold" grpId="0" nodeType="afterEffect">
                                  <p:stCondLst>
                                    <p:cond delay="0"/>
                                  </p:stCondLst>
                                  <p:childTnLst>
                                    <p:animMotion origin="layout" path="M -4.72222E-6 -1.11111E-6 L 0.22205 0.24167 " pathEditMode="relative" rAng="0" ptsTypes="AA">
                                      <p:cBhvr>
                                        <p:cTn id="10" dur="2000" fill="hold"/>
                                        <p:tgtEl>
                                          <p:spTgt spid="8"/>
                                        </p:tgtEl>
                                        <p:attrNameLst>
                                          <p:attrName>ppt_x</p:attrName>
                                          <p:attrName>ppt_y</p:attrName>
                                        </p:attrNameLst>
                                      </p:cBhvr>
                                      <p:rCtr x="11094" y="12083"/>
                                    </p:animMotion>
                                  </p:childTnLst>
                                </p:cTn>
                              </p:par>
                              <p:par>
                                <p:cTn id="11" presetID="56" presetClass="path" presetSubtype="0" accel="50000" decel="50000" fill="hold" grpId="0" nodeType="withEffect">
                                  <p:stCondLst>
                                    <p:cond delay="0"/>
                                  </p:stCondLst>
                                  <p:childTnLst>
                                    <p:animMotion origin="layout" path="M -4.72222E-6 -1.11111E-6 L 0.07414 0.16389 " pathEditMode="relative" rAng="0" ptsTypes="AA">
                                      <p:cBhvr>
                                        <p:cTn id="12" dur="2000" fill="hold"/>
                                        <p:tgtEl>
                                          <p:spTgt spid="9"/>
                                        </p:tgtEl>
                                        <p:attrNameLst>
                                          <p:attrName>ppt_x</p:attrName>
                                          <p:attrName>ppt_y</p:attrName>
                                        </p:attrNameLst>
                                      </p:cBhvr>
                                      <p:rCtr x="3698" y="8194"/>
                                    </p:animMotion>
                                  </p:childTnLst>
                                </p:cTn>
                              </p:par>
                              <p:par>
                                <p:cTn id="13" presetID="63" presetClass="path" presetSubtype="0" accel="50000" decel="50000" fill="hold" grpId="0" nodeType="withEffect">
                                  <p:stCondLst>
                                    <p:cond delay="0"/>
                                  </p:stCondLst>
                                  <p:childTnLst>
                                    <p:animMotion origin="layout" path="M -2.77778E-6 1.85185E-6 L -0.05382 0.14213 " pathEditMode="relative" rAng="0" ptsTypes="AA">
                                      <p:cBhvr>
                                        <p:cTn id="14" dur="2000" fill="hold"/>
                                        <p:tgtEl>
                                          <p:spTgt spid="16"/>
                                        </p:tgtEl>
                                        <p:attrNameLst>
                                          <p:attrName>ppt_x</p:attrName>
                                          <p:attrName>ppt_y</p:attrName>
                                        </p:attrNameLst>
                                      </p:cBhvr>
                                      <p:rCtr x="-2691" y="7106"/>
                                    </p:animMotion>
                                  </p:childTnLst>
                                </p:cTn>
                              </p:par>
                              <p:par>
                                <p:cTn id="15" presetID="35" presetClass="path" presetSubtype="0" accel="50000" decel="50000" fill="hold" grpId="0" nodeType="withEffect">
                                  <p:stCondLst>
                                    <p:cond delay="0"/>
                                  </p:stCondLst>
                                  <p:childTnLst>
                                    <p:animMotion origin="layout" path="M -5.55556E-7 1.85185E-6 L -0.21701 0.24213 " pathEditMode="relative" rAng="0" ptsTypes="AA">
                                      <p:cBhvr>
                                        <p:cTn id="16" dur="2000" fill="hold"/>
                                        <p:tgtEl>
                                          <p:spTgt spid="17"/>
                                        </p:tgtEl>
                                        <p:attrNameLst>
                                          <p:attrName>ppt_x</p:attrName>
                                          <p:attrName>ppt_y</p:attrName>
                                        </p:attrNameLst>
                                      </p:cBhvr>
                                      <p:rCtr x="-10851" y="12106"/>
                                    </p:animMotion>
                                  </p:childTnLst>
                                </p:cTn>
                              </p:par>
                              <p:par>
                                <p:cTn id="17" presetID="10" presetClass="exit" presetSubtype="0" fill="hold" grpId="0"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xEl>
                                              <p:pRg st="6" end="6"/>
                                            </p:txEl>
                                          </p:spTgt>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8" grpId="0"/>
      <p:bldP spid="9" grpId="0"/>
      <p:bldP spid="16" grpId="0"/>
      <p:bldP spid="17" grpId="0"/>
      <p:bldP spid="19" grpId="0"/>
      <p:bldP spid="3"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981200" y="914400"/>
            <a:ext cx="8229600" cy="4953000"/>
          </a:xfrm>
        </p:spPr>
        <p:txBody>
          <a:bodyPr/>
          <a:lstStyle/>
          <a:p>
            <a:pPr marL="342900" lvl="1" indent="-342900">
              <a:buClr>
                <a:schemeClr val="bg2"/>
              </a:buClr>
              <a:buSzPct val="75000"/>
              <a:buFont typeface="Wingdings" pitchFamily="2" charset="2"/>
              <a:buChar char="n"/>
            </a:pPr>
            <a:r>
              <a:rPr lang="en-US" dirty="0">
                <a:solidFill>
                  <a:srgbClr val="0000FF"/>
                </a:solidFill>
              </a:rPr>
              <a:t>Goal: Promote concepts that are </a:t>
            </a:r>
            <a:r>
              <a:rPr lang="en-US" u="sng" dirty="0">
                <a:solidFill>
                  <a:srgbClr val="0000FF"/>
                </a:solidFill>
              </a:rPr>
              <a:t>coherent with textual relations</a:t>
            </a:r>
          </a:p>
          <a:p>
            <a:r>
              <a:rPr lang="en-US" sz="2200" dirty="0"/>
              <a:t>Formulate as an Integer Linear Program (ILP):</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If no relation exists, collapses to the non-structured decision</a:t>
            </a:r>
          </a:p>
        </p:txBody>
      </p:sp>
      <p:sp>
        <p:nvSpPr>
          <p:cNvPr id="2" name="Title 1"/>
          <p:cNvSpPr>
            <a:spLocks noGrp="1"/>
          </p:cNvSpPr>
          <p:nvPr>
            <p:ph type="title"/>
          </p:nvPr>
        </p:nvSpPr>
        <p:spPr/>
        <p:txBody>
          <a:bodyPr/>
          <a:lstStyle/>
          <a:p>
            <a:r>
              <a:rPr lang="en-US" dirty="0"/>
              <a:t>Inference Formulation</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4576"/>
          <a:stretch/>
        </p:blipFill>
        <p:spPr bwMode="auto">
          <a:xfrm>
            <a:off x="3176954" y="2728818"/>
            <a:ext cx="55332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954" y="3674452"/>
            <a:ext cx="3657600" cy="158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Rectangular Callout 11"/>
              <p:cNvSpPr/>
              <p:nvPr/>
            </p:nvSpPr>
            <p:spPr>
              <a:xfrm>
                <a:off x="8735646" y="3674452"/>
                <a:ext cx="1856154" cy="1219200"/>
              </a:xfrm>
              <a:prstGeom prst="wedgeRectCallout">
                <a:avLst>
                  <a:gd name="adj1" fmla="val -71626"/>
                  <a:gd name="adj2" fmla="val -80600"/>
                </a:avLst>
              </a:prstGeom>
              <a:solidFill>
                <a:srgbClr val="FFFFCC"/>
              </a:solid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3366CC"/>
                    </a:solidFill>
                  </a:rPr>
                  <a:t>Boolean variable: a relation exists between </a:t>
                </a:r>
                <a14:m>
                  <m:oMath xmlns:m="http://schemas.openxmlformats.org/officeDocument/2006/math">
                    <m:sSubSup>
                      <m:sSubSupPr>
                        <m:ctrlPr>
                          <a:rPr lang="en-US" i="1">
                            <a:solidFill>
                              <a:srgbClr val="3366CC"/>
                            </a:solidFill>
                            <a:latin typeface="Cambria Math" panose="02040503050406030204" pitchFamily="18" charset="0"/>
                          </a:rPr>
                        </m:ctrlPr>
                      </m:sSubSupPr>
                      <m:e>
                        <m:r>
                          <a:rPr lang="en-US" i="1">
                            <a:solidFill>
                              <a:srgbClr val="3366CC"/>
                            </a:solidFill>
                            <a:latin typeface="Cambria Math"/>
                          </a:rPr>
                          <m:t>𝑒</m:t>
                        </m:r>
                      </m:e>
                      <m:sub>
                        <m:r>
                          <a:rPr lang="en-US" i="1">
                            <a:solidFill>
                              <a:srgbClr val="3366CC"/>
                            </a:solidFill>
                            <a:latin typeface="Cambria Math"/>
                          </a:rPr>
                          <m:t>𝑖</m:t>
                        </m:r>
                      </m:sub>
                      <m:sup>
                        <m:r>
                          <a:rPr lang="en-US" i="1">
                            <a:solidFill>
                              <a:srgbClr val="3366CC"/>
                            </a:solidFill>
                            <a:latin typeface="Cambria Math"/>
                          </a:rPr>
                          <m:t>𝑘</m:t>
                        </m:r>
                      </m:sup>
                    </m:sSubSup>
                  </m:oMath>
                </a14:m>
                <a:r>
                  <a:rPr lang="en-US" dirty="0">
                    <a:solidFill>
                      <a:srgbClr val="3366CC"/>
                    </a:solidFill>
                  </a:rPr>
                  <a:t> and </a:t>
                </a:r>
                <a14:m>
                  <m:oMath xmlns:m="http://schemas.openxmlformats.org/officeDocument/2006/math">
                    <m:sSubSup>
                      <m:sSubSupPr>
                        <m:ctrlPr>
                          <a:rPr lang="en-US" i="1">
                            <a:solidFill>
                              <a:srgbClr val="3366CC"/>
                            </a:solidFill>
                            <a:latin typeface="Cambria Math" panose="02040503050406030204" pitchFamily="18" charset="0"/>
                          </a:rPr>
                        </m:ctrlPr>
                      </m:sSubSupPr>
                      <m:e>
                        <m:r>
                          <a:rPr lang="en-US" i="1">
                            <a:solidFill>
                              <a:srgbClr val="3366CC"/>
                            </a:solidFill>
                            <a:latin typeface="Cambria Math"/>
                          </a:rPr>
                          <m:t>𝑒</m:t>
                        </m:r>
                      </m:e>
                      <m:sub>
                        <m:r>
                          <a:rPr lang="en-US" i="1">
                            <a:solidFill>
                              <a:srgbClr val="3366CC"/>
                            </a:solidFill>
                            <a:latin typeface="Cambria Math"/>
                          </a:rPr>
                          <m:t>𝑗</m:t>
                        </m:r>
                      </m:sub>
                      <m:sup>
                        <m:r>
                          <a:rPr lang="en-US" i="1">
                            <a:solidFill>
                              <a:srgbClr val="3366CC"/>
                            </a:solidFill>
                            <a:latin typeface="Cambria Math"/>
                          </a:rPr>
                          <m:t>𝑙</m:t>
                        </m:r>
                      </m:sup>
                    </m:sSubSup>
                  </m:oMath>
                </a14:m>
                <a:r>
                  <a:rPr lang="en-US" dirty="0">
                    <a:solidFill>
                      <a:srgbClr val="3366CC"/>
                    </a:solidFill>
                  </a:rPr>
                  <a:t> (or not)</a:t>
                </a:r>
              </a:p>
            </p:txBody>
          </p:sp>
        </mc:Choice>
        <mc:Fallback xmlns="">
          <p:sp>
            <p:nvSpPr>
              <p:cNvPr id="12" name="Rectangular Callout 11"/>
              <p:cNvSpPr>
                <a:spLocks noRot="1" noChangeAspect="1" noMove="1" noResize="1" noEditPoints="1" noAdjustHandles="1" noChangeArrowheads="1" noChangeShapeType="1" noTextEdit="1"/>
              </p:cNvSpPr>
              <p:nvPr/>
            </p:nvSpPr>
            <p:spPr>
              <a:xfrm>
                <a:off x="8735646" y="3674452"/>
                <a:ext cx="1856154" cy="1219200"/>
              </a:xfrm>
              <a:prstGeom prst="wedgeRectCallout">
                <a:avLst>
                  <a:gd name="adj1" fmla="val -71626"/>
                  <a:gd name="adj2" fmla="val -80600"/>
                </a:avLst>
              </a:prstGeom>
              <a:blipFill>
                <a:blip r:embed="rId5"/>
                <a:stretch>
                  <a:fillRect r="-2122" b="-4478"/>
                </a:stretch>
              </a:blipFill>
              <a:ln w="38100">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ular Callout 13"/>
              <p:cNvSpPr/>
              <p:nvPr/>
            </p:nvSpPr>
            <p:spPr>
              <a:xfrm>
                <a:off x="7010400" y="3674452"/>
                <a:ext cx="1600200" cy="1219200"/>
              </a:xfrm>
              <a:prstGeom prst="wedgeRectCallout">
                <a:avLst>
                  <a:gd name="adj1" fmla="val 1389"/>
                  <a:gd name="adj2" fmla="val -81712"/>
                </a:avLst>
              </a:prstGeom>
              <a:solidFill>
                <a:srgbClr val="FFFFCC"/>
              </a:solid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3366CC"/>
                    </a:solidFill>
                  </a:rPr>
                  <a:t>weight of a relation </a:t>
                </a:r>
                <a14:m>
                  <m:oMath xmlns:m="http://schemas.openxmlformats.org/officeDocument/2006/math">
                    <m:sSup>
                      <m:sSupPr>
                        <m:ctrlPr>
                          <a:rPr lang="en-US" i="1">
                            <a:solidFill>
                              <a:srgbClr val="3366CC"/>
                            </a:solidFill>
                            <a:latin typeface="Cambria Math" panose="02040503050406030204" pitchFamily="18" charset="0"/>
                          </a:rPr>
                        </m:ctrlPr>
                      </m:sSupPr>
                      <m:e>
                        <m:sSubSup>
                          <m:sSubSupPr>
                            <m:ctrlPr>
                              <a:rPr lang="en-US" i="1">
                                <a:solidFill>
                                  <a:srgbClr val="3366CC"/>
                                </a:solidFill>
                                <a:latin typeface="Cambria Math" panose="02040503050406030204" pitchFamily="18" charset="0"/>
                              </a:rPr>
                            </m:ctrlPr>
                          </m:sSubSupPr>
                          <m:e>
                            <m:r>
                              <a:rPr lang="en-US" i="1">
                                <a:solidFill>
                                  <a:srgbClr val="3366CC"/>
                                </a:solidFill>
                                <a:latin typeface="Cambria Math"/>
                              </a:rPr>
                              <m:t>𝑟</m:t>
                            </m:r>
                          </m:e>
                          <m:sub>
                            <m:r>
                              <a:rPr lang="en-US" i="1">
                                <a:solidFill>
                                  <a:srgbClr val="3366CC"/>
                                </a:solidFill>
                                <a:latin typeface="Cambria Math"/>
                              </a:rPr>
                              <m:t>𝑖𝑗</m:t>
                            </m:r>
                          </m:sub>
                          <m:sup/>
                        </m:sSubSup>
                      </m:e>
                      <m:sup>
                        <m:r>
                          <a:rPr lang="en-US" i="1">
                            <a:solidFill>
                              <a:srgbClr val="3366CC"/>
                            </a:solidFill>
                            <a:latin typeface="Cambria Math"/>
                          </a:rPr>
                          <m:t>(</m:t>
                        </m:r>
                        <m:r>
                          <a:rPr lang="en-US" i="1">
                            <a:solidFill>
                              <a:srgbClr val="3366CC"/>
                            </a:solidFill>
                            <a:latin typeface="Cambria Math"/>
                          </a:rPr>
                          <m:t>𝑘</m:t>
                        </m:r>
                        <m:r>
                          <a:rPr lang="en-US" i="1">
                            <a:solidFill>
                              <a:srgbClr val="3366CC"/>
                            </a:solidFill>
                            <a:latin typeface="Cambria Math"/>
                          </a:rPr>
                          <m:t>,</m:t>
                        </m:r>
                        <m:r>
                          <a:rPr lang="en-US" i="1">
                            <a:solidFill>
                              <a:srgbClr val="3366CC"/>
                            </a:solidFill>
                            <a:latin typeface="Cambria Math"/>
                          </a:rPr>
                          <m:t>𝑙</m:t>
                        </m:r>
                        <m:r>
                          <a:rPr lang="en-US" i="1">
                            <a:solidFill>
                              <a:srgbClr val="3366CC"/>
                            </a:solidFill>
                            <a:latin typeface="Cambria Math"/>
                          </a:rPr>
                          <m:t>)</m:t>
                        </m:r>
                      </m:sup>
                    </m:sSup>
                  </m:oMath>
                </a14:m>
                <a:endParaRPr lang="en-US" dirty="0">
                  <a:solidFill>
                    <a:srgbClr val="3366CC"/>
                  </a:solidFill>
                </a:endParaRPr>
              </a:p>
            </p:txBody>
          </p:sp>
        </mc:Choice>
        <mc:Fallback xmlns="">
          <p:sp>
            <p:nvSpPr>
              <p:cNvPr id="14" name="Rectangular Callout 13"/>
              <p:cNvSpPr>
                <a:spLocks noRot="1" noChangeAspect="1" noMove="1" noResize="1" noEditPoints="1" noAdjustHandles="1" noChangeArrowheads="1" noChangeShapeType="1" noTextEdit="1"/>
              </p:cNvSpPr>
              <p:nvPr/>
            </p:nvSpPr>
            <p:spPr>
              <a:xfrm>
                <a:off x="7010400" y="3674452"/>
                <a:ext cx="1600200" cy="1219200"/>
              </a:xfrm>
              <a:prstGeom prst="wedgeRectCallout">
                <a:avLst>
                  <a:gd name="adj1" fmla="val 1389"/>
                  <a:gd name="adj2" fmla="val -81712"/>
                </a:avLst>
              </a:prstGeom>
              <a:blipFill>
                <a:blip r:embed="rId6"/>
                <a:stretch>
                  <a:fillRect l="-1859"/>
                </a:stretch>
              </a:blipFill>
              <a:ln w="38100">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ular Callout 14"/>
              <p:cNvSpPr/>
              <p:nvPr/>
            </p:nvSpPr>
            <p:spPr>
              <a:xfrm>
                <a:off x="6210300" y="1998052"/>
                <a:ext cx="3619500" cy="609600"/>
              </a:xfrm>
              <a:prstGeom prst="wedgeRectCallout">
                <a:avLst>
                  <a:gd name="adj1" fmla="val -46054"/>
                  <a:gd name="adj2" fmla="val 91667"/>
                </a:avLst>
              </a:prstGeom>
              <a:solidFill>
                <a:srgbClr val="FFFFCC"/>
              </a:solid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3366CC"/>
                    </a:solidFill>
                  </a:rPr>
                  <a:t>Boolean variable: </a:t>
                </a:r>
                <a14:m>
                  <m:oMath xmlns:m="http://schemas.openxmlformats.org/officeDocument/2006/math">
                    <m:r>
                      <a:rPr lang="en-US" i="1">
                        <a:solidFill>
                          <a:srgbClr val="3366CC"/>
                        </a:solidFill>
                        <a:latin typeface="Cambria Math"/>
                      </a:rPr>
                      <m:t>𝑘</m:t>
                    </m:r>
                  </m:oMath>
                </a14:m>
                <a:r>
                  <a:rPr lang="en-US" dirty="0" err="1">
                    <a:solidFill>
                      <a:srgbClr val="3366CC"/>
                    </a:solidFill>
                  </a:rPr>
                  <a:t>th</a:t>
                </a:r>
                <a:r>
                  <a:rPr lang="en-US" dirty="0">
                    <a:solidFill>
                      <a:srgbClr val="3366CC"/>
                    </a:solidFill>
                  </a:rPr>
                  <a:t> candidate corresponds to </a:t>
                </a:r>
                <a14:m>
                  <m:oMath xmlns:m="http://schemas.openxmlformats.org/officeDocument/2006/math">
                    <m:r>
                      <a:rPr lang="en-US" i="1">
                        <a:solidFill>
                          <a:srgbClr val="3366CC"/>
                        </a:solidFill>
                        <a:latin typeface="Cambria Math"/>
                      </a:rPr>
                      <m:t>𝑖</m:t>
                    </m:r>
                  </m:oMath>
                </a14:m>
                <a:r>
                  <a:rPr lang="en-US" dirty="0" err="1">
                    <a:solidFill>
                      <a:srgbClr val="3366CC"/>
                    </a:solidFill>
                  </a:rPr>
                  <a:t>th</a:t>
                </a:r>
                <a:r>
                  <a:rPr lang="en-US" dirty="0">
                    <a:solidFill>
                      <a:srgbClr val="3366CC"/>
                    </a:solidFill>
                  </a:rPr>
                  <a:t> mention (or not) </a:t>
                </a:r>
              </a:p>
            </p:txBody>
          </p:sp>
        </mc:Choice>
        <mc:Fallback xmlns="">
          <p:sp>
            <p:nvSpPr>
              <p:cNvPr id="15" name="Rectangular Callout 14"/>
              <p:cNvSpPr>
                <a:spLocks noRot="1" noChangeAspect="1" noMove="1" noResize="1" noEditPoints="1" noAdjustHandles="1" noChangeArrowheads="1" noChangeShapeType="1" noTextEdit="1"/>
              </p:cNvSpPr>
              <p:nvPr/>
            </p:nvSpPr>
            <p:spPr>
              <a:xfrm>
                <a:off x="6210300" y="1998052"/>
                <a:ext cx="3619500" cy="609600"/>
              </a:xfrm>
              <a:prstGeom prst="wedgeRectCallout">
                <a:avLst>
                  <a:gd name="adj1" fmla="val -46054"/>
                  <a:gd name="adj2" fmla="val 91667"/>
                </a:avLst>
              </a:prstGeom>
              <a:blipFill>
                <a:blip r:embed="rId7"/>
                <a:stretch>
                  <a:fillRect t="-3378" r="-500"/>
                </a:stretch>
              </a:blipFill>
              <a:ln w="38100">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ular Callout 15"/>
              <p:cNvSpPr/>
              <p:nvPr/>
            </p:nvSpPr>
            <p:spPr>
              <a:xfrm>
                <a:off x="3657600" y="1998052"/>
                <a:ext cx="2298700" cy="609600"/>
              </a:xfrm>
              <a:prstGeom prst="wedgeRectCallout">
                <a:avLst>
                  <a:gd name="adj1" fmla="val 47773"/>
                  <a:gd name="adj2" fmla="val 93750"/>
                </a:avLst>
              </a:prstGeom>
              <a:solidFill>
                <a:srgbClr val="FFFFCC"/>
              </a:solid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3366CC"/>
                    </a:solidFill>
                  </a:rPr>
                  <a:t>weight of variable </a:t>
                </a:r>
                <a14:m>
                  <m:oMath xmlns:m="http://schemas.openxmlformats.org/officeDocument/2006/math">
                    <m:sSubSup>
                      <m:sSubSupPr>
                        <m:ctrlPr>
                          <a:rPr lang="en-US" i="1">
                            <a:solidFill>
                              <a:srgbClr val="3366CC"/>
                            </a:solidFill>
                            <a:latin typeface="Cambria Math" panose="02040503050406030204" pitchFamily="18" charset="0"/>
                          </a:rPr>
                        </m:ctrlPr>
                      </m:sSubSupPr>
                      <m:e>
                        <m:r>
                          <a:rPr lang="en-US" i="1">
                            <a:solidFill>
                              <a:srgbClr val="3366CC"/>
                            </a:solidFill>
                            <a:latin typeface="Cambria Math"/>
                          </a:rPr>
                          <m:t>𝑒</m:t>
                        </m:r>
                      </m:e>
                      <m:sub>
                        <m:r>
                          <a:rPr lang="en-US" i="1">
                            <a:solidFill>
                              <a:srgbClr val="3366CC"/>
                            </a:solidFill>
                            <a:latin typeface="Cambria Math"/>
                          </a:rPr>
                          <m:t>𝑖</m:t>
                        </m:r>
                      </m:sub>
                      <m:sup>
                        <m:r>
                          <a:rPr lang="en-US" i="1">
                            <a:solidFill>
                              <a:srgbClr val="3366CC"/>
                            </a:solidFill>
                            <a:latin typeface="Cambria Math"/>
                          </a:rPr>
                          <m:t>𝑘</m:t>
                        </m:r>
                      </m:sup>
                    </m:sSubSup>
                  </m:oMath>
                </a14:m>
                <a:endParaRPr lang="en-US" dirty="0">
                  <a:solidFill>
                    <a:srgbClr val="3366CC"/>
                  </a:solidFill>
                </a:endParaRPr>
              </a:p>
            </p:txBody>
          </p:sp>
        </mc:Choice>
        <mc:Fallback xmlns="">
          <p:sp>
            <p:nvSpPr>
              <p:cNvPr id="16" name="Rectangular Callout 15"/>
              <p:cNvSpPr>
                <a:spLocks noRot="1" noChangeAspect="1" noMove="1" noResize="1" noEditPoints="1" noAdjustHandles="1" noChangeArrowheads="1" noChangeShapeType="1" noTextEdit="1"/>
              </p:cNvSpPr>
              <p:nvPr/>
            </p:nvSpPr>
            <p:spPr>
              <a:xfrm>
                <a:off x="3657600" y="1998052"/>
                <a:ext cx="2298700" cy="609600"/>
              </a:xfrm>
              <a:prstGeom prst="wedgeRectCallout">
                <a:avLst>
                  <a:gd name="adj1" fmla="val 47773"/>
                  <a:gd name="adj2" fmla="val 93750"/>
                </a:avLst>
              </a:prstGeom>
              <a:blipFill>
                <a:blip r:embed="rId8"/>
                <a:stretch>
                  <a:fillRect/>
                </a:stretch>
              </a:blipFill>
              <a:ln w="38100">
                <a:solidFill>
                  <a:schemeClr val="bg2"/>
                </a:solidFill>
              </a:ln>
            </p:spPr>
            <p:txBody>
              <a:bodyPr/>
              <a:lstStyle/>
              <a:p>
                <a:r>
                  <a:rPr lang="en-US">
                    <a:noFill/>
                  </a:rPr>
                  <a:t> </a:t>
                </a:r>
              </a:p>
            </p:txBody>
          </p:sp>
        </mc:Fallback>
      </mc:AlternateContent>
      <p:cxnSp>
        <p:nvCxnSpPr>
          <p:cNvPr id="7" name="Straight Connector 6"/>
          <p:cNvCxnSpPr/>
          <p:nvPr/>
        </p:nvCxnSpPr>
        <p:spPr>
          <a:xfrm>
            <a:off x="4038600" y="3490818"/>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294967295"/>
          </p:nvPr>
        </p:nvSpPr>
        <p:spPr/>
        <p:txBody>
          <a:bodyPr/>
          <a:lstStyle/>
          <a:p>
            <a:pPr>
              <a:defRPr/>
            </a:pPr>
            <a:r>
              <a:rPr lang="en-US" altLang="zh-TW"/>
              <a:t>Page </a:t>
            </a:r>
            <a:fld id="{C83F18D4-0D70-44DE-A8FF-A8D5002D1168}" type="slidenum">
              <a:rPr lang="en-US" altLang="zh-TW" smtClean="0"/>
              <a:pPr>
                <a:defRPr/>
              </a:pPr>
              <a:t>229</a:t>
            </a:fld>
            <a:endParaRPr lang="en-US" altLang="zh-TW"/>
          </a:p>
        </p:txBody>
      </p:sp>
    </p:spTree>
    <p:extLst>
      <p:ext uri="{BB962C8B-B14F-4D97-AF65-F5344CB8AC3E}">
        <p14:creationId xmlns:p14="http://schemas.microsoft.com/office/powerpoint/2010/main" val="41848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764B20-4C71-C64F-91DC-B76F6F55615E}"/>
              </a:ext>
            </a:extLst>
          </p:cNvPr>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23</a:t>
            </a:fld>
            <a:endParaRPr lang="en-US" altLang="zh-TW" dirty="0">
              <a:solidFill>
                <a:prstClr val="black"/>
              </a:solidFill>
            </a:endParaRPr>
          </a:p>
        </p:txBody>
      </p:sp>
      <p:sp>
        <p:nvSpPr>
          <p:cNvPr id="3" name="Title 2">
            <a:extLst>
              <a:ext uri="{FF2B5EF4-FFF2-40B4-BE49-F238E27FC236}">
                <a16:creationId xmlns:a16="http://schemas.microsoft.com/office/drawing/2014/main" id="{F10D0333-F32C-9D4C-A64C-C59F61C372D8}"/>
              </a:ext>
            </a:extLst>
          </p:cNvPr>
          <p:cNvSpPr>
            <a:spLocks noGrp="1"/>
          </p:cNvSpPr>
          <p:nvPr>
            <p:ph type="title"/>
          </p:nvPr>
        </p:nvSpPr>
        <p:spPr/>
        <p:txBody>
          <a:bodyPr/>
          <a:lstStyle/>
          <a:p>
            <a:r>
              <a:rPr lang="en-US" dirty="0"/>
              <a:t>TAC-KBP Cross-lingual Entity Discovery and Linking Track</a:t>
            </a:r>
          </a:p>
        </p:txBody>
      </p:sp>
      <p:sp>
        <p:nvSpPr>
          <p:cNvPr id="4" name="Content Placeholder 3">
            <a:extLst>
              <a:ext uri="{FF2B5EF4-FFF2-40B4-BE49-F238E27FC236}">
                <a16:creationId xmlns:a16="http://schemas.microsoft.com/office/drawing/2014/main" id="{399E9E32-D94C-154D-BDDB-E3E17CF9532F}"/>
              </a:ext>
            </a:extLst>
          </p:cNvPr>
          <p:cNvSpPr>
            <a:spLocks noGrp="1"/>
          </p:cNvSpPr>
          <p:nvPr>
            <p:ph idx="1"/>
          </p:nvPr>
        </p:nvSpPr>
        <p:spPr/>
        <p:txBody>
          <a:bodyPr/>
          <a:lstStyle/>
          <a:p>
            <a:r>
              <a:rPr lang="en-US" dirty="0"/>
              <a:t>2009 – Present</a:t>
            </a:r>
          </a:p>
          <a:p>
            <a:pPr lvl="1"/>
            <a:r>
              <a:rPr lang="en-US" dirty="0"/>
              <a:t>2009 - 2014: Entity Linking</a:t>
            </a:r>
          </a:p>
          <a:p>
            <a:pPr lvl="1"/>
            <a:r>
              <a:rPr lang="en-US" dirty="0"/>
              <a:t>2014– Present: Entity Discovery and Linking</a:t>
            </a:r>
          </a:p>
        </p:txBody>
      </p:sp>
      <p:pic>
        <p:nvPicPr>
          <p:cNvPr id="6" name="Picture 5">
            <a:extLst>
              <a:ext uri="{FF2B5EF4-FFF2-40B4-BE49-F238E27FC236}">
                <a16:creationId xmlns:a16="http://schemas.microsoft.com/office/drawing/2014/main" id="{A2DF17CA-E6DD-EF4E-9002-7CF8C178F6EF}"/>
              </a:ext>
            </a:extLst>
          </p:cNvPr>
          <p:cNvPicPr>
            <a:picLocks noChangeAspect="1"/>
          </p:cNvPicPr>
          <p:nvPr/>
        </p:nvPicPr>
        <p:blipFill>
          <a:blip r:embed="rId2"/>
          <a:stretch>
            <a:fillRect/>
          </a:stretch>
        </p:blipFill>
        <p:spPr>
          <a:xfrm>
            <a:off x="6129886" y="2464506"/>
            <a:ext cx="5464274" cy="1525514"/>
          </a:xfrm>
          <a:prstGeom prst="rect">
            <a:avLst/>
          </a:prstGeom>
        </p:spPr>
      </p:pic>
      <p:pic>
        <p:nvPicPr>
          <p:cNvPr id="7" name="Picture 6">
            <a:extLst>
              <a:ext uri="{FF2B5EF4-FFF2-40B4-BE49-F238E27FC236}">
                <a16:creationId xmlns:a16="http://schemas.microsoft.com/office/drawing/2014/main" id="{9D11778A-3BFB-6948-A60A-8F33357D9D16}"/>
              </a:ext>
            </a:extLst>
          </p:cNvPr>
          <p:cNvPicPr>
            <a:picLocks noChangeAspect="1"/>
          </p:cNvPicPr>
          <p:nvPr/>
        </p:nvPicPr>
        <p:blipFill>
          <a:blip r:embed="rId3"/>
          <a:stretch>
            <a:fillRect/>
          </a:stretch>
        </p:blipFill>
        <p:spPr>
          <a:xfrm>
            <a:off x="6209188" y="4864103"/>
            <a:ext cx="2367996" cy="134186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482D567-8113-1144-A493-50591EC31486}"/>
              </a:ext>
            </a:extLst>
          </p:cNvPr>
          <p:cNvPicPr>
            <a:picLocks noChangeAspect="1"/>
          </p:cNvPicPr>
          <p:nvPr/>
        </p:nvPicPr>
        <p:blipFill>
          <a:blip r:embed="rId4"/>
          <a:stretch>
            <a:fillRect/>
          </a:stretch>
        </p:blipFill>
        <p:spPr>
          <a:xfrm>
            <a:off x="9137249" y="4820882"/>
            <a:ext cx="2399141" cy="1427207"/>
          </a:xfrm>
          <a:prstGeom prst="rect">
            <a:avLst/>
          </a:prstGeom>
        </p:spPr>
      </p:pic>
      <p:cxnSp>
        <p:nvCxnSpPr>
          <p:cNvPr id="9" name="Straight Arrow Connector 8">
            <a:extLst>
              <a:ext uri="{FF2B5EF4-FFF2-40B4-BE49-F238E27FC236}">
                <a16:creationId xmlns:a16="http://schemas.microsoft.com/office/drawing/2014/main" id="{7AD97464-9003-7648-A3B3-05E3B86B9EC1}"/>
              </a:ext>
            </a:extLst>
          </p:cNvPr>
          <p:cNvCxnSpPr>
            <a:cxnSpLocks/>
          </p:cNvCxnSpPr>
          <p:nvPr/>
        </p:nvCxnSpPr>
        <p:spPr>
          <a:xfrm>
            <a:off x="6512387" y="3136294"/>
            <a:ext cx="531750" cy="176689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19291C6-024D-0F4C-A28C-F66A8A46B441}"/>
              </a:ext>
            </a:extLst>
          </p:cNvPr>
          <p:cNvCxnSpPr/>
          <p:nvPr/>
        </p:nvCxnSpPr>
        <p:spPr>
          <a:xfrm>
            <a:off x="6973098" y="3127695"/>
            <a:ext cx="211678" cy="178725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BC213D9-CA8D-2444-A29E-6AFC738F374B}"/>
              </a:ext>
            </a:extLst>
          </p:cNvPr>
          <p:cNvCxnSpPr/>
          <p:nvPr/>
        </p:nvCxnSpPr>
        <p:spPr>
          <a:xfrm>
            <a:off x="9278503" y="3127695"/>
            <a:ext cx="341035" cy="171670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A9F4CB2-3345-5845-AECE-D8A4B91DF19D}"/>
              </a:ext>
            </a:extLst>
          </p:cNvPr>
          <p:cNvCxnSpPr/>
          <p:nvPr/>
        </p:nvCxnSpPr>
        <p:spPr>
          <a:xfrm flipH="1">
            <a:off x="9631298" y="3739124"/>
            <a:ext cx="1858052" cy="109351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7CC24B3-0573-D948-A153-BACB6B6D3669}"/>
              </a:ext>
            </a:extLst>
          </p:cNvPr>
          <p:cNvCxnSpPr/>
          <p:nvPr/>
        </p:nvCxnSpPr>
        <p:spPr>
          <a:xfrm flipH="1">
            <a:off x="7236207" y="3691633"/>
            <a:ext cx="117120" cy="1129249"/>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635D9E-99B9-1D45-BF4E-9D795AD1AB1C}"/>
              </a:ext>
            </a:extLst>
          </p:cNvPr>
          <p:cNvSpPr txBox="1"/>
          <p:nvPr/>
        </p:nvSpPr>
        <p:spPr>
          <a:xfrm>
            <a:off x="325434" y="2812160"/>
            <a:ext cx="5112040" cy="954107"/>
          </a:xfrm>
          <a:prstGeom prst="rect">
            <a:avLst/>
          </a:prstGeom>
          <a:noFill/>
        </p:spPr>
        <p:txBody>
          <a:bodyPr wrap="none" rtlCol="0">
            <a:spAutoFit/>
          </a:bodyPr>
          <a:lstStyle/>
          <a:p>
            <a:r>
              <a:rPr lang="en-US" sz="2800" dirty="0"/>
              <a:t>Link entities in English documents</a:t>
            </a:r>
          </a:p>
          <a:p>
            <a:r>
              <a:rPr lang="en-US" sz="2800" dirty="0"/>
              <a:t>to an English KB</a:t>
            </a:r>
          </a:p>
        </p:txBody>
      </p:sp>
      <p:sp>
        <p:nvSpPr>
          <p:cNvPr id="15" name="TextBox 14">
            <a:extLst>
              <a:ext uri="{FF2B5EF4-FFF2-40B4-BE49-F238E27FC236}">
                <a16:creationId xmlns:a16="http://schemas.microsoft.com/office/drawing/2014/main" id="{FE0F6277-111C-3B4B-A740-391A50D100E6}"/>
              </a:ext>
            </a:extLst>
          </p:cNvPr>
          <p:cNvSpPr txBox="1"/>
          <p:nvPr/>
        </p:nvSpPr>
        <p:spPr>
          <a:xfrm>
            <a:off x="209544" y="4194004"/>
            <a:ext cx="5679953" cy="1831271"/>
          </a:xfrm>
          <a:prstGeom prst="rect">
            <a:avLst/>
          </a:prstGeom>
          <a:noFill/>
        </p:spPr>
        <p:txBody>
          <a:bodyPr wrap="none" rtlCol="0">
            <a:spAutoFit/>
          </a:bodyPr>
          <a:lstStyle/>
          <a:p>
            <a:r>
              <a:rPr lang="en-US" b="1" dirty="0"/>
              <a:t>Evaluation metrics:</a:t>
            </a:r>
          </a:p>
          <a:p>
            <a:r>
              <a:rPr lang="en-US" dirty="0"/>
              <a:t>Linking accuracy (A),  </a:t>
            </a:r>
          </a:p>
          <a:p>
            <a:r>
              <a:rPr lang="en-US" dirty="0"/>
              <a:t>Known-entity linking accuracy (</a:t>
            </a:r>
            <a:r>
              <a:rPr lang="en-US" dirty="0" err="1"/>
              <a:t>A</a:t>
            </a:r>
            <a:r>
              <a:rPr lang="en-US" baseline="-25000" dirty="0" err="1"/>
              <a:t>Wiki</a:t>
            </a:r>
            <a:r>
              <a:rPr lang="en-US" dirty="0"/>
              <a:t>),  </a:t>
            </a:r>
          </a:p>
          <a:p>
            <a:r>
              <a:rPr lang="en-US" dirty="0"/>
              <a:t>NIL accuracy (A</a:t>
            </a:r>
            <a:r>
              <a:rPr lang="en-US" baseline="-25000" dirty="0"/>
              <a:t>NIL</a:t>
            </a:r>
            <a:r>
              <a:rPr lang="en-US" dirty="0"/>
              <a:t>),</a:t>
            </a:r>
          </a:p>
          <a:p>
            <a:pPr>
              <a:spcBef>
                <a:spcPts val="600"/>
              </a:spcBef>
            </a:pPr>
            <a:r>
              <a:rPr lang="en-US" dirty="0"/>
              <a:t>B-cubed precision and recall with equal element weighting</a:t>
            </a:r>
          </a:p>
          <a:p>
            <a:endParaRPr lang="en-US" dirty="0"/>
          </a:p>
        </p:txBody>
      </p:sp>
    </p:spTree>
    <p:extLst>
      <p:ext uri="{BB962C8B-B14F-4D97-AF65-F5344CB8AC3E}">
        <p14:creationId xmlns:p14="http://schemas.microsoft.com/office/powerpoint/2010/main" val="62870243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027683" y="2049891"/>
            <a:ext cx="8229600" cy="1477328"/>
          </a:xfrm>
          <a:prstGeom prst="rect">
            <a:avLst/>
          </a:prstGeom>
          <a:noFill/>
          <a:ln>
            <a:noFill/>
          </a:ln>
        </p:spPr>
        <p:txBody>
          <a:bodyPr wrap="square" rtlCol="0">
            <a:spAutoFit/>
          </a:bodyPr>
          <a:lstStyle/>
          <a:p>
            <a:pPr marL="0" lvl="2"/>
            <a:r>
              <a:rPr lang="en-US" dirty="0" err="1">
                <a:latin typeface="Corbel"/>
                <a:cs typeface="Corbel"/>
              </a:rPr>
              <a:t>சிஐஏ</a:t>
            </a:r>
            <a:r>
              <a:rPr lang="en-US" dirty="0">
                <a:latin typeface="Corbel"/>
                <a:cs typeface="Corbel"/>
              </a:rPr>
              <a:t> </a:t>
            </a:r>
            <a:r>
              <a:rPr lang="en-US" dirty="0" err="1">
                <a:latin typeface="Corbel"/>
                <a:cs typeface="Corbel"/>
              </a:rPr>
              <a:t>இயக்குநர்</a:t>
            </a:r>
            <a:r>
              <a:rPr lang="en-US" dirty="0">
                <a:latin typeface="Corbel"/>
                <a:cs typeface="Corbel"/>
              </a:rPr>
              <a:t> </a:t>
            </a:r>
            <a:r>
              <a:rPr lang="en-US" dirty="0" err="1">
                <a:latin typeface="Corbel"/>
                <a:cs typeface="Corbel"/>
              </a:rPr>
              <a:t>மைக்</a:t>
            </a:r>
            <a:r>
              <a:rPr lang="en-US" dirty="0">
                <a:latin typeface="Corbel"/>
                <a:cs typeface="Corbel"/>
              </a:rPr>
              <a:t> </a:t>
            </a:r>
            <a:r>
              <a:rPr lang="en-US" dirty="0" err="1">
                <a:latin typeface="Corbel"/>
                <a:cs typeface="Corbel"/>
              </a:rPr>
              <a:t>பாம்பேயோ</a:t>
            </a:r>
            <a:r>
              <a:rPr lang="en-US" dirty="0">
                <a:latin typeface="Corbel"/>
                <a:cs typeface="Corbel"/>
              </a:rPr>
              <a:t> </a:t>
            </a:r>
            <a:r>
              <a:rPr lang="en-US" dirty="0" err="1">
                <a:latin typeface="Corbel"/>
                <a:cs typeface="Corbel"/>
              </a:rPr>
              <a:t>நியமனத்துக்கு</a:t>
            </a:r>
            <a:r>
              <a:rPr lang="en-US" dirty="0">
                <a:latin typeface="Corbel"/>
                <a:cs typeface="Corbel"/>
              </a:rPr>
              <a:t> </a:t>
            </a:r>
            <a:r>
              <a:rPr lang="en-US" dirty="0" err="1">
                <a:latin typeface="Corbel"/>
                <a:cs typeface="Corbel"/>
              </a:rPr>
              <a:t>அமெரிக்க</a:t>
            </a:r>
            <a:r>
              <a:rPr lang="en-US" dirty="0">
                <a:latin typeface="Corbel"/>
                <a:cs typeface="Corbel"/>
              </a:rPr>
              <a:t> </a:t>
            </a:r>
            <a:r>
              <a:rPr lang="en-US" dirty="0" err="1">
                <a:latin typeface="Corbel"/>
                <a:cs typeface="Corbel"/>
              </a:rPr>
              <a:t>செனட்</a:t>
            </a:r>
            <a:r>
              <a:rPr lang="en-US" dirty="0">
                <a:latin typeface="Corbel"/>
                <a:cs typeface="Corbel"/>
              </a:rPr>
              <a:t> </a:t>
            </a:r>
            <a:r>
              <a:rPr lang="en-US" dirty="0" err="1">
                <a:latin typeface="Corbel"/>
                <a:cs typeface="Corbel"/>
              </a:rPr>
              <a:t>சபை</a:t>
            </a:r>
            <a:r>
              <a:rPr lang="en-US" dirty="0">
                <a:latin typeface="Corbel"/>
                <a:cs typeface="Corbel"/>
              </a:rPr>
              <a:t> </a:t>
            </a:r>
            <a:r>
              <a:rPr lang="en-US" dirty="0" err="1">
                <a:latin typeface="Corbel"/>
                <a:cs typeface="Corbel"/>
              </a:rPr>
              <a:t>ஒப்புதல்</a:t>
            </a:r>
            <a:r>
              <a:rPr lang="en-US" dirty="0">
                <a:latin typeface="Corbel"/>
                <a:cs typeface="Corbel"/>
              </a:rPr>
              <a:t>. </a:t>
            </a:r>
            <a:r>
              <a:rPr lang="en-US" dirty="0" err="1">
                <a:latin typeface="Corbel"/>
                <a:cs typeface="Corbel"/>
              </a:rPr>
              <a:t>ஆனால்</a:t>
            </a:r>
            <a:r>
              <a:rPr lang="en-US" dirty="0">
                <a:latin typeface="Corbel"/>
                <a:cs typeface="Corbel"/>
              </a:rPr>
              <a:t>,  </a:t>
            </a:r>
            <a:r>
              <a:rPr lang="en-US" dirty="0" err="1">
                <a:latin typeface="Corbel"/>
                <a:cs typeface="Corbel"/>
              </a:rPr>
              <a:t>சிஐஏ</a:t>
            </a:r>
            <a:r>
              <a:rPr lang="en-US" dirty="0">
                <a:latin typeface="Corbel"/>
                <a:cs typeface="Corbel"/>
              </a:rPr>
              <a:t> </a:t>
            </a:r>
            <a:r>
              <a:rPr lang="en-US" dirty="0" err="1">
                <a:latin typeface="Corbel"/>
                <a:cs typeface="Corbel"/>
              </a:rPr>
              <a:t>முகமை</a:t>
            </a:r>
            <a:r>
              <a:rPr lang="en-US" dirty="0">
                <a:latin typeface="Corbel"/>
                <a:cs typeface="Corbel"/>
              </a:rPr>
              <a:t> </a:t>
            </a:r>
            <a:r>
              <a:rPr lang="en-US" dirty="0" err="1">
                <a:latin typeface="Corbel"/>
                <a:cs typeface="Corbel"/>
              </a:rPr>
              <a:t>மற்றும்</a:t>
            </a:r>
            <a:r>
              <a:rPr lang="en-US" dirty="0">
                <a:latin typeface="Corbel"/>
                <a:cs typeface="Corbel"/>
              </a:rPr>
              <a:t> </a:t>
            </a:r>
            <a:r>
              <a:rPr lang="en-US" dirty="0" err="1">
                <a:latin typeface="Corbel"/>
                <a:cs typeface="Corbel"/>
              </a:rPr>
              <a:t>அமெரிக்க</a:t>
            </a:r>
            <a:r>
              <a:rPr lang="en-US" dirty="0">
                <a:latin typeface="Corbel"/>
                <a:cs typeface="Corbel"/>
              </a:rPr>
              <a:t> </a:t>
            </a:r>
            <a:r>
              <a:rPr lang="en-US" dirty="0" err="1">
                <a:latin typeface="Corbel"/>
                <a:cs typeface="Corbel"/>
              </a:rPr>
              <a:t>அதிபர்</a:t>
            </a:r>
            <a:r>
              <a:rPr lang="en-US" dirty="0">
                <a:latin typeface="Corbel"/>
                <a:cs typeface="Corbel"/>
              </a:rPr>
              <a:t> </a:t>
            </a:r>
            <a:r>
              <a:rPr lang="en-US" dirty="0" err="1">
                <a:latin typeface="Corbel"/>
                <a:cs typeface="Corbel"/>
              </a:rPr>
              <a:t>டிரம்ப்</a:t>
            </a:r>
            <a:r>
              <a:rPr lang="en-US" dirty="0">
                <a:latin typeface="Corbel"/>
                <a:cs typeface="Corbel"/>
              </a:rPr>
              <a:t> </a:t>
            </a:r>
            <a:r>
              <a:rPr lang="en-US" dirty="0" err="1">
                <a:latin typeface="Corbel"/>
                <a:cs typeface="Corbel"/>
              </a:rPr>
              <a:t>இடையே</a:t>
            </a:r>
            <a:r>
              <a:rPr lang="en-US" dirty="0">
                <a:latin typeface="Corbel"/>
                <a:cs typeface="Corbel"/>
              </a:rPr>
              <a:t> </a:t>
            </a:r>
            <a:r>
              <a:rPr lang="en-US" dirty="0" err="1">
                <a:latin typeface="Corbel"/>
                <a:cs typeface="Corbel"/>
              </a:rPr>
              <a:t>ஒரு</a:t>
            </a:r>
            <a:r>
              <a:rPr lang="en-US" dirty="0">
                <a:latin typeface="Corbel"/>
                <a:cs typeface="Corbel"/>
              </a:rPr>
              <a:t> </a:t>
            </a:r>
            <a:r>
              <a:rPr lang="en-US" dirty="0" err="1">
                <a:latin typeface="Corbel"/>
                <a:cs typeface="Corbel"/>
              </a:rPr>
              <a:t>பயனுள்ள</a:t>
            </a:r>
            <a:r>
              <a:rPr lang="en-US" dirty="0">
                <a:latin typeface="Corbel"/>
                <a:cs typeface="Corbel"/>
              </a:rPr>
              <a:t> </a:t>
            </a:r>
            <a:r>
              <a:rPr lang="en-US" dirty="0" err="1">
                <a:latin typeface="Corbel"/>
                <a:cs typeface="Corbel"/>
              </a:rPr>
              <a:t>அலுவல்</a:t>
            </a:r>
            <a:r>
              <a:rPr lang="en-US" dirty="0">
                <a:latin typeface="Corbel"/>
                <a:cs typeface="Corbel"/>
              </a:rPr>
              <a:t> </a:t>
            </a:r>
            <a:r>
              <a:rPr lang="en-US" dirty="0" err="1">
                <a:latin typeface="Corbel"/>
                <a:cs typeface="Corbel"/>
              </a:rPr>
              <a:t>ரீதியான</a:t>
            </a:r>
            <a:r>
              <a:rPr lang="en-US" dirty="0">
                <a:latin typeface="Corbel"/>
                <a:cs typeface="Corbel"/>
              </a:rPr>
              <a:t> </a:t>
            </a:r>
            <a:r>
              <a:rPr lang="en-US" dirty="0" err="1">
                <a:latin typeface="Corbel"/>
                <a:cs typeface="Corbel"/>
              </a:rPr>
              <a:t>உறவினை</a:t>
            </a:r>
            <a:r>
              <a:rPr lang="en-US" dirty="0">
                <a:latin typeface="Corbel"/>
                <a:cs typeface="Corbel"/>
              </a:rPr>
              <a:t> </a:t>
            </a:r>
            <a:r>
              <a:rPr lang="en-US" dirty="0" err="1">
                <a:latin typeface="Corbel"/>
                <a:cs typeface="Corbel"/>
              </a:rPr>
              <a:t>உருவாக்குவதே</a:t>
            </a:r>
            <a:r>
              <a:rPr lang="en-US" dirty="0">
                <a:latin typeface="Corbel"/>
                <a:cs typeface="Corbel"/>
              </a:rPr>
              <a:t> </a:t>
            </a:r>
            <a:r>
              <a:rPr lang="en-US" dirty="0" err="1">
                <a:latin typeface="Corbel"/>
                <a:cs typeface="Corbel"/>
              </a:rPr>
              <a:t>மைக்</a:t>
            </a:r>
            <a:r>
              <a:rPr lang="en-US" dirty="0">
                <a:latin typeface="Corbel"/>
                <a:cs typeface="Corbel"/>
              </a:rPr>
              <a:t> </a:t>
            </a:r>
            <a:r>
              <a:rPr lang="en-US" dirty="0" err="1">
                <a:latin typeface="Corbel"/>
                <a:cs typeface="Corbel"/>
              </a:rPr>
              <a:t>பாம்பேயோவின்</a:t>
            </a:r>
            <a:r>
              <a:rPr lang="en-US" dirty="0">
                <a:latin typeface="Corbel"/>
                <a:cs typeface="Corbel"/>
              </a:rPr>
              <a:t> </a:t>
            </a:r>
            <a:r>
              <a:rPr lang="en-US" dirty="0" err="1">
                <a:latin typeface="Corbel"/>
                <a:cs typeface="Corbel"/>
              </a:rPr>
              <a:t>உடனடி</a:t>
            </a:r>
            <a:r>
              <a:rPr lang="en-US" dirty="0">
                <a:latin typeface="Corbel"/>
                <a:cs typeface="Corbel"/>
              </a:rPr>
              <a:t> </a:t>
            </a:r>
            <a:r>
              <a:rPr lang="en-US" dirty="0" err="1">
                <a:latin typeface="Corbel"/>
                <a:cs typeface="Corbel"/>
              </a:rPr>
              <a:t>பணியாக</a:t>
            </a:r>
            <a:r>
              <a:rPr lang="en-US" dirty="0">
                <a:latin typeface="Corbel"/>
                <a:cs typeface="Corbel"/>
              </a:rPr>
              <a:t> </a:t>
            </a:r>
            <a:r>
              <a:rPr lang="en-US" dirty="0" err="1">
                <a:latin typeface="Corbel"/>
                <a:cs typeface="Corbel"/>
              </a:rPr>
              <a:t>இருக்கும்</a:t>
            </a:r>
            <a:r>
              <a:rPr lang="en-US" dirty="0">
                <a:latin typeface="Corbel"/>
                <a:cs typeface="Corbel"/>
              </a:rPr>
              <a:t>. </a:t>
            </a:r>
          </a:p>
        </p:txBody>
      </p:sp>
      <p:sp>
        <p:nvSpPr>
          <p:cNvPr id="3" name="Content Placeholder 2"/>
          <p:cNvSpPr>
            <a:spLocks noGrp="1"/>
          </p:cNvSpPr>
          <p:nvPr>
            <p:ph idx="1"/>
          </p:nvPr>
        </p:nvSpPr>
        <p:spPr/>
        <p:txBody>
          <a:bodyPr/>
          <a:lstStyle/>
          <a:p>
            <a:r>
              <a:rPr lang="en-US" sz="2000" dirty="0"/>
              <a:t>Given a non-English document, extract named entities and disambiguate into the English Wikipedia</a:t>
            </a:r>
          </a:p>
          <a:p>
            <a:endParaRPr lang="en-US" dirty="0"/>
          </a:p>
          <a:p>
            <a:endParaRPr lang="en-US" dirty="0"/>
          </a:p>
          <a:p>
            <a:endParaRPr lang="en-US" dirty="0"/>
          </a:p>
          <a:p>
            <a:pPr marL="0" indent="0">
              <a:buNone/>
            </a:pPr>
            <a:endParaRPr lang="en-US" dirty="0"/>
          </a:p>
        </p:txBody>
      </p:sp>
      <p:cxnSp>
        <p:nvCxnSpPr>
          <p:cNvPr id="31" name="Straight Connector 30"/>
          <p:cNvCxnSpPr>
            <a:stCxn id="54" idx="0"/>
          </p:cNvCxnSpPr>
          <p:nvPr/>
        </p:nvCxnSpPr>
        <p:spPr>
          <a:xfrm flipV="1">
            <a:off x="2957958" y="2650067"/>
            <a:ext cx="3249032" cy="148362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Screen Shot 2017-03-02 at 6.32.2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06990" y="3458065"/>
            <a:ext cx="1924138" cy="1941005"/>
          </a:xfrm>
          <a:prstGeom prst="rect">
            <a:avLst/>
          </a:prstGeom>
          <a:ln>
            <a:solidFill>
              <a:srgbClr val="262626"/>
            </a:solidFill>
          </a:ln>
        </p:spPr>
      </p:pic>
      <p:pic>
        <p:nvPicPr>
          <p:cNvPr id="59" name="Picture 58" descr="Screen Shot 2017-03-05 at 2.19.38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85529" y="3478527"/>
            <a:ext cx="1852716" cy="1920542"/>
          </a:xfrm>
          <a:prstGeom prst="rect">
            <a:avLst/>
          </a:prstGeom>
          <a:ln>
            <a:solidFill>
              <a:srgbClr val="000000"/>
            </a:solidFill>
          </a:ln>
        </p:spPr>
      </p:pic>
      <p:sp>
        <p:nvSpPr>
          <p:cNvPr id="2" name="Title 1"/>
          <p:cNvSpPr>
            <a:spLocks noGrp="1"/>
          </p:cNvSpPr>
          <p:nvPr>
            <p:ph type="title"/>
          </p:nvPr>
        </p:nvSpPr>
        <p:spPr/>
        <p:txBody>
          <a:bodyPr/>
          <a:lstStyle/>
          <a:p>
            <a:r>
              <a:rPr lang="en-US" dirty="0"/>
              <a:t>Second Phase: Cross-Lingual EDL </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230</a:t>
            </a:fld>
            <a:endParaRPr lang="en-US" altLang="zh-TW" dirty="0"/>
          </a:p>
        </p:txBody>
      </p:sp>
      <p:pic>
        <p:nvPicPr>
          <p:cNvPr id="14" name="Picture 13" descr="Screen Shot 2017-03-02 at 6.32.38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31750" y="4133687"/>
            <a:ext cx="1905163" cy="1902484"/>
          </a:xfrm>
          <a:prstGeom prst="rect">
            <a:avLst/>
          </a:prstGeom>
          <a:ln>
            <a:solidFill>
              <a:schemeClr val="tx1">
                <a:lumMod val="85000"/>
                <a:lumOff val="15000"/>
              </a:schemeClr>
            </a:solidFill>
          </a:ln>
        </p:spPr>
      </p:pic>
      <p:cxnSp>
        <p:nvCxnSpPr>
          <p:cNvPr id="24" name="Straight Connector 23"/>
          <p:cNvCxnSpPr>
            <a:stCxn id="14" idx="0"/>
          </p:cNvCxnSpPr>
          <p:nvPr/>
        </p:nvCxnSpPr>
        <p:spPr>
          <a:xfrm flipV="1">
            <a:off x="5884332" y="2650067"/>
            <a:ext cx="3515851" cy="148362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5" idx="0"/>
          </p:cNvCxnSpPr>
          <p:nvPr/>
        </p:nvCxnSpPr>
        <p:spPr>
          <a:xfrm flipH="1" flipV="1">
            <a:off x="3773537" y="2810518"/>
            <a:ext cx="3395523" cy="647546"/>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59" idx="0"/>
          </p:cNvCxnSpPr>
          <p:nvPr/>
        </p:nvCxnSpPr>
        <p:spPr>
          <a:xfrm flipV="1">
            <a:off x="4411887" y="2387601"/>
            <a:ext cx="803372" cy="109092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54" name="Picture 53" descr="Screen Shot 2017-03-05 at 10.24.29 A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7683" y="4133688"/>
            <a:ext cx="1860550" cy="1911513"/>
          </a:xfrm>
          <a:prstGeom prst="rect">
            <a:avLst/>
          </a:prstGeom>
          <a:ln>
            <a:solidFill>
              <a:srgbClr val="000000"/>
            </a:solidFill>
          </a:ln>
        </p:spPr>
      </p:pic>
      <p:pic>
        <p:nvPicPr>
          <p:cNvPr id="56" name="Picture 55" descr="Screen Shot 2017-03-05 at 10.31.02 A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829459" y="4133688"/>
            <a:ext cx="1805609" cy="1911513"/>
          </a:xfrm>
          <a:prstGeom prst="rect">
            <a:avLst/>
          </a:prstGeom>
          <a:ln>
            <a:solidFill>
              <a:srgbClr val="000000"/>
            </a:solidFill>
          </a:ln>
        </p:spPr>
      </p:pic>
      <p:sp>
        <p:nvSpPr>
          <p:cNvPr id="22" name="TextBox 21"/>
          <p:cNvSpPr txBox="1"/>
          <p:nvPr/>
        </p:nvSpPr>
        <p:spPr>
          <a:xfrm>
            <a:off x="2032921" y="2052956"/>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chemeClr val="accent4">
                    <a:lumMod val="65000"/>
                    <a:lumOff val="35000"/>
                  </a:schemeClr>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595959"/>
                </a:solidFill>
                <a:latin typeface="Corbel"/>
                <a:cs typeface="Corbel"/>
              </a:rPr>
              <a:t>நியமனத்துக்கு</a:t>
            </a:r>
            <a:r>
              <a:rPr lang="en-US" dirty="0">
                <a:solidFill>
                  <a:srgbClr val="595959"/>
                </a:solidFill>
                <a:latin typeface="Corbel"/>
                <a:cs typeface="Corbel"/>
              </a:rPr>
              <a:t> </a:t>
            </a:r>
            <a:r>
              <a:rPr lang="en-US" dirty="0" err="1">
                <a:solidFill>
                  <a:srgbClr val="595959"/>
                </a:solidFill>
                <a:latin typeface="Corbel"/>
                <a:cs typeface="Corbel"/>
              </a:rPr>
              <a:t>அமெரிக்க</a:t>
            </a:r>
            <a:r>
              <a:rPr lang="en-US" dirty="0">
                <a:latin typeface="Corbel"/>
                <a:cs typeface="Corbel"/>
              </a:rPr>
              <a:t> </a:t>
            </a:r>
            <a:r>
              <a:rPr lang="en-US" b="1" dirty="0" err="1">
                <a:solidFill>
                  <a:srgbClr val="3366FF"/>
                </a:solidFill>
                <a:latin typeface="Corbel"/>
                <a:cs typeface="Corbel"/>
              </a:rPr>
              <a:t>செனட்</a:t>
            </a:r>
            <a:r>
              <a:rPr lang="en-US" dirty="0">
                <a:latin typeface="Corbel"/>
                <a:cs typeface="Corbel"/>
              </a:rPr>
              <a:t> </a:t>
            </a:r>
            <a:r>
              <a:rPr lang="en-US" dirty="0" err="1">
                <a:solidFill>
                  <a:srgbClr val="595959"/>
                </a:solidFill>
                <a:latin typeface="Corbel"/>
                <a:cs typeface="Corbel"/>
              </a:rPr>
              <a:t>சபை</a:t>
            </a:r>
            <a:r>
              <a:rPr lang="en-US" dirty="0">
                <a:solidFill>
                  <a:srgbClr val="595959"/>
                </a:solidFill>
                <a:latin typeface="Corbel"/>
                <a:cs typeface="Corbel"/>
              </a:rPr>
              <a:t> </a:t>
            </a:r>
            <a:r>
              <a:rPr lang="en-US" dirty="0" err="1">
                <a:solidFill>
                  <a:srgbClr val="595959"/>
                </a:solidFill>
                <a:latin typeface="Corbel"/>
                <a:cs typeface="Corbel"/>
              </a:rPr>
              <a:t>ஒப்புதல்</a:t>
            </a:r>
            <a:r>
              <a:rPr lang="en-US" dirty="0">
                <a:solidFill>
                  <a:srgbClr val="595959"/>
                </a:solidFill>
                <a:latin typeface="Corbel"/>
                <a:cs typeface="Corbel"/>
              </a:rPr>
              <a:t>. </a:t>
            </a:r>
            <a:r>
              <a:rPr lang="en-US" dirty="0" err="1">
                <a:solidFill>
                  <a:srgbClr val="595959"/>
                </a:solidFill>
                <a:latin typeface="Corbel"/>
                <a:cs typeface="Corbel"/>
              </a:rPr>
              <a:t>ஆனால்</a:t>
            </a:r>
            <a:r>
              <a:rPr lang="en-US" dirty="0">
                <a:solidFill>
                  <a:srgbClr val="595959"/>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595959"/>
                </a:solidFill>
                <a:latin typeface="Corbel"/>
                <a:cs typeface="Corbel"/>
              </a:rPr>
              <a:t>முகமை</a:t>
            </a:r>
            <a:r>
              <a:rPr lang="en-US" dirty="0">
                <a:solidFill>
                  <a:srgbClr val="595959"/>
                </a:solidFill>
                <a:latin typeface="Corbel"/>
                <a:cs typeface="Corbel"/>
              </a:rPr>
              <a:t> </a:t>
            </a:r>
            <a:r>
              <a:rPr lang="en-US" dirty="0" err="1">
                <a:solidFill>
                  <a:srgbClr val="595959"/>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595959"/>
                </a:solidFill>
                <a:latin typeface="Corbel"/>
                <a:cs typeface="Corbel"/>
              </a:rPr>
              <a:t>அதிபர்</a:t>
            </a:r>
            <a:r>
              <a:rPr lang="en-US" dirty="0">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595959"/>
                </a:solidFill>
                <a:latin typeface="Corbel"/>
                <a:cs typeface="Corbel"/>
              </a:rPr>
              <a:t>இடையே</a:t>
            </a:r>
            <a:r>
              <a:rPr lang="en-US" dirty="0">
                <a:solidFill>
                  <a:srgbClr val="595959"/>
                </a:solidFill>
                <a:latin typeface="Corbel"/>
                <a:cs typeface="Corbel"/>
              </a:rPr>
              <a:t> </a:t>
            </a:r>
            <a:r>
              <a:rPr lang="en-US" dirty="0" err="1">
                <a:solidFill>
                  <a:srgbClr val="595959"/>
                </a:solidFill>
                <a:latin typeface="Corbel"/>
                <a:cs typeface="Corbel"/>
              </a:rPr>
              <a:t>ஒரு</a:t>
            </a:r>
            <a:r>
              <a:rPr lang="en-US" dirty="0">
                <a:solidFill>
                  <a:srgbClr val="595959"/>
                </a:solidFill>
                <a:latin typeface="Corbel"/>
                <a:cs typeface="Corbel"/>
              </a:rPr>
              <a:t> </a:t>
            </a:r>
            <a:r>
              <a:rPr lang="en-US" dirty="0" err="1">
                <a:solidFill>
                  <a:srgbClr val="595959"/>
                </a:solidFill>
                <a:latin typeface="Corbel"/>
                <a:cs typeface="Corbel"/>
              </a:rPr>
              <a:t>பயனுள்ள</a:t>
            </a:r>
            <a:r>
              <a:rPr lang="en-US" dirty="0">
                <a:solidFill>
                  <a:srgbClr val="595959"/>
                </a:solidFill>
                <a:latin typeface="Corbel"/>
                <a:cs typeface="Corbel"/>
              </a:rPr>
              <a:t> </a:t>
            </a:r>
            <a:r>
              <a:rPr lang="en-US" dirty="0" err="1">
                <a:solidFill>
                  <a:srgbClr val="595959"/>
                </a:solidFill>
                <a:latin typeface="Corbel"/>
                <a:cs typeface="Corbel"/>
              </a:rPr>
              <a:t>அலுவல்</a:t>
            </a:r>
            <a:r>
              <a:rPr lang="en-US" dirty="0">
                <a:solidFill>
                  <a:srgbClr val="595959"/>
                </a:solidFill>
                <a:latin typeface="Corbel"/>
                <a:cs typeface="Corbel"/>
              </a:rPr>
              <a:t> </a:t>
            </a:r>
            <a:r>
              <a:rPr lang="en-US" dirty="0" err="1">
                <a:solidFill>
                  <a:srgbClr val="595959"/>
                </a:solidFill>
                <a:latin typeface="Corbel"/>
                <a:cs typeface="Corbel"/>
              </a:rPr>
              <a:t>ரீதியான</a:t>
            </a:r>
            <a:r>
              <a:rPr lang="en-US" dirty="0">
                <a:solidFill>
                  <a:srgbClr val="595959"/>
                </a:solidFill>
                <a:latin typeface="Corbel"/>
                <a:cs typeface="Corbel"/>
              </a:rPr>
              <a:t> </a:t>
            </a:r>
            <a:r>
              <a:rPr lang="en-US" dirty="0" err="1">
                <a:solidFill>
                  <a:srgbClr val="595959"/>
                </a:solidFill>
                <a:latin typeface="Corbel"/>
                <a:cs typeface="Corbel"/>
              </a:rPr>
              <a:t>உறவினை</a:t>
            </a:r>
            <a:r>
              <a:rPr lang="en-US" dirty="0">
                <a:solidFill>
                  <a:srgbClr val="595959"/>
                </a:solidFill>
                <a:latin typeface="Corbel"/>
                <a:cs typeface="Corbel"/>
              </a:rPr>
              <a:t> </a:t>
            </a:r>
            <a:r>
              <a:rPr lang="en-US" dirty="0" err="1">
                <a:solidFill>
                  <a:srgbClr val="595959"/>
                </a:solidFill>
                <a:latin typeface="Corbel"/>
                <a:cs typeface="Corbel"/>
              </a:rPr>
              <a:t>உருவாக்குவதே</a:t>
            </a:r>
            <a:r>
              <a:rPr lang="en-US" dirty="0">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595959"/>
                </a:solidFill>
                <a:latin typeface="Corbel"/>
                <a:cs typeface="Corbel"/>
              </a:rPr>
              <a:t> </a:t>
            </a:r>
            <a:r>
              <a:rPr lang="en-US" dirty="0" err="1">
                <a:solidFill>
                  <a:srgbClr val="595959"/>
                </a:solidFill>
                <a:latin typeface="Corbel"/>
                <a:cs typeface="Corbel"/>
              </a:rPr>
              <a:t>உடனடி</a:t>
            </a:r>
            <a:r>
              <a:rPr lang="en-US" dirty="0">
                <a:solidFill>
                  <a:srgbClr val="595959"/>
                </a:solidFill>
                <a:latin typeface="Corbel"/>
                <a:cs typeface="Corbel"/>
              </a:rPr>
              <a:t> </a:t>
            </a:r>
            <a:r>
              <a:rPr lang="en-US" dirty="0" err="1">
                <a:solidFill>
                  <a:srgbClr val="595959"/>
                </a:solidFill>
                <a:latin typeface="Corbel"/>
                <a:cs typeface="Corbel"/>
              </a:rPr>
              <a:t>பணியாக</a:t>
            </a:r>
            <a:r>
              <a:rPr lang="en-US" dirty="0">
                <a:solidFill>
                  <a:srgbClr val="595959"/>
                </a:solidFill>
                <a:latin typeface="Corbel"/>
                <a:cs typeface="Corbel"/>
              </a:rPr>
              <a:t> </a:t>
            </a:r>
            <a:r>
              <a:rPr lang="en-US" dirty="0" err="1">
                <a:solidFill>
                  <a:srgbClr val="595959"/>
                </a:solidFill>
                <a:latin typeface="Corbel"/>
                <a:cs typeface="Corbel"/>
              </a:rPr>
              <a:t>இருக்கும்</a:t>
            </a:r>
            <a:r>
              <a:rPr lang="en-US" dirty="0">
                <a:solidFill>
                  <a:srgbClr val="595959"/>
                </a:solidFill>
                <a:latin typeface="Corbel"/>
                <a:cs typeface="Corbel"/>
              </a:rPr>
              <a:t>.</a:t>
            </a:r>
          </a:p>
        </p:txBody>
      </p:sp>
      <p:cxnSp>
        <p:nvCxnSpPr>
          <p:cNvPr id="28" name="Straight Connector 27"/>
          <p:cNvCxnSpPr>
            <a:stCxn id="54" idx="0"/>
          </p:cNvCxnSpPr>
          <p:nvPr/>
        </p:nvCxnSpPr>
        <p:spPr>
          <a:xfrm flipH="1" flipV="1">
            <a:off x="2429934" y="2387601"/>
            <a:ext cx="528025" cy="174608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59" idx="0"/>
          </p:cNvCxnSpPr>
          <p:nvPr/>
        </p:nvCxnSpPr>
        <p:spPr>
          <a:xfrm flipV="1">
            <a:off x="4411887" y="3250221"/>
            <a:ext cx="2920246" cy="22830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2629134" y="2650067"/>
            <a:ext cx="6198496" cy="146461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885146"/>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Future of EDL: A broader notion of Coherence</a:t>
            </a:r>
          </a:p>
        </p:txBody>
      </p:sp>
      <p:sp>
        <p:nvSpPr>
          <p:cNvPr id="4" name="Content Placeholder 3"/>
          <p:cNvSpPr>
            <a:spLocks noGrp="1"/>
          </p:cNvSpPr>
          <p:nvPr>
            <p:ph idx="1"/>
          </p:nvPr>
        </p:nvSpPr>
        <p:spPr/>
        <p:txBody>
          <a:bodyPr/>
          <a:lstStyle/>
          <a:p>
            <a:r>
              <a:rPr lang="en-US" dirty="0"/>
              <a:t>A long tail of relational information impacts accurate EDL</a:t>
            </a:r>
          </a:p>
          <a:p>
            <a:pPr lvl="1"/>
            <a:r>
              <a:rPr lang="en-US" dirty="0"/>
              <a:t>Beyond (Mubarak, wife, Mubarak) </a:t>
            </a:r>
          </a:p>
          <a:p>
            <a:pPr lvl="2"/>
            <a:endParaRPr lang="en-US" dirty="0"/>
          </a:p>
          <a:p>
            <a:pPr lvl="1"/>
            <a:r>
              <a:rPr lang="en-US" dirty="0"/>
              <a:t>Geographic Constraints</a:t>
            </a:r>
          </a:p>
          <a:p>
            <a:pPr lvl="1"/>
            <a:r>
              <a:rPr lang="en-US" dirty="0"/>
              <a:t>Temporal Constraints </a:t>
            </a:r>
          </a:p>
          <a:p>
            <a:endParaRPr lang="en-US" dirty="0"/>
          </a:p>
          <a:p>
            <a:r>
              <a:rPr lang="en-US" dirty="0"/>
              <a:t>Multimodal Coherence</a:t>
            </a:r>
          </a:p>
          <a:p>
            <a:pPr lvl="1"/>
            <a:r>
              <a:rPr lang="en-US" dirty="0"/>
              <a:t>Identifying People, Locations, Objects</a:t>
            </a:r>
          </a:p>
          <a:p>
            <a:pPr lvl="1"/>
            <a:r>
              <a:rPr lang="en-US" dirty="0">
                <a:solidFill>
                  <a:srgbClr val="003366"/>
                </a:solidFill>
              </a:rPr>
              <a:t>Concrete</a:t>
            </a:r>
            <a:r>
              <a:rPr lang="en-US" dirty="0"/>
              <a:t> Objects?</a:t>
            </a:r>
          </a:p>
          <a:p>
            <a:pPr lvl="1"/>
            <a:r>
              <a:rPr lang="en-US" b="1" dirty="0"/>
              <a:t>Trump’s controversial visit to the Western Wall</a:t>
            </a:r>
          </a:p>
          <a:p>
            <a:pPr lvl="2"/>
            <a:r>
              <a:rPr lang="en-US" dirty="0"/>
              <a:t>Time of article would also help</a:t>
            </a:r>
          </a:p>
          <a:p>
            <a:r>
              <a:rPr lang="en-US" dirty="0"/>
              <a:t>Requires Reasoning</a:t>
            </a:r>
          </a:p>
          <a:p>
            <a:pPr lvl="2"/>
            <a:endParaRPr lang="en-US" dirty="0"/>
          </a:p>
          <a:p>
            <a:pPr lvl="2"/>
            <a:endParaRPr lang="en-US" dirty="0"/>
          </a:p>
        </p:txBody>
      </p:sp>
      <p:sp>
        <p:nvSpPr>
          <p:cNvPr id="2" name="Slide Number Placeholder 1"/>
          <p:cNvSpPr>
            <a:spLocks noGrp="1"/>
          </p:cNvSpPr>
          <p:nvPr>
            <p:ph type="sldNum" sz="quarter" idx="4294967295"/>
          </p:nvPr>
        </p:nvSpPr>
        <p:spPr/>
        <p:txBody>
          <a:bodyPr/>
          <a:lstStyle/>
          <a:p>
            <a:pPr>
              <a:defRPr/>
            </a:pPr>
            <a:r>
              <a:rPr lang="en-US" altLang="zh-TW"/>
              <a:t>Page </a:t>
            </a:r>
            <a:fld id="{ED7074CE-C30A-4906-A13E-F3E63223B4E1}" type="slidenum">
              <a:rPr lang="en-US" altLang="zh-TW" smtClean="0"/>
              <a:pPr>
                <a:defRPr/>
              </a:pPr>
              <a:t>231</a:t>
            </a:fld>
            <a:endParaRPr lang="en-US" altLang="zh-TW" dirty="0"/>
          </a:p>
        </p:txBody>
      </p:sp>
      <p:pic>
        <p:nvPicPr>
          <p:cNvPr id="8" name="Picture 2" descr="https://img.washingtonpost.com/wp-apps/imrs.php?src=https://img.washingtonpost.com/rf/image_960w/2010-2019/Wires/Images/2017-05-22/Reuters/2017-05-22T194421Z_254507051_RC12383B0890_RTRMADP_3_USA-TRUMP-ISRAEL.jpg&amp;w=14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3536" y="1828801"/>
            <a:ext cx="2697264" cy="179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9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7543800" y="609600"/>
            <a:ext cx="3040224" cy="1295400"/>
          </a:xfrm>
          <a:prstGeom prst="wedgeRectCallout">
            <a:avLst>
              <a:gd name="adj1" fmla="val -195170"/>
              <a:gd name="adj2" fmla="val 124063"/>
            </a:avLst>
          </a:prstGeom>
          <a:solidFill>
            <a:srgbClr val="FFFFC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The name of the person?</a:t>
            </a:r>
          </a:p>
          <a:p>
            <a:pPr marL="285750" indent="-285750">
              <a:buFont typeface="Arial" panose="020B0604020202020204" pitchFamily="34" charset="0"/>
              <a:buChar char="•"/>
            </a:pPr>
            <a:r>
              <a:rPr lang="en-US" dirty="0">
                <a:solidFill>
                  <a:schemeClr val="tx1"/>
                </a:solidFill>
              </a:rPr>
              <a:t>The concept of a Bomber?</a:t>
            </a:r>
          </a:p>
          <a:p>
            <a:pPr marL="285750" indent="-285750">
              <a:buFont typeface="Arial" panose="020B0604020202020204" pitchFamily="34" charset="0"/>
              <a:buChar char="•"/>
            </a:pPr>
            <a:r>
              <a:rPr lang="en-US" dirty="0">
                <a:solidFill>
                  <a:schemeClr val="tx1"/>
                </a:solidFill>
              </a:rPr>
              <a:t>The city?</a:t>
            </a:r>
          </a:p>
          <a:p>
            <a:pPr marL="285750" indent="-285750">
              <a:buFont typeface="Arial" panose="020B0604020202020204" pitchFamily="34" charset="0"/>
              <a:buChar char="•"/>
            </a:pPr>
            <a:r>
              <a:rPr lang="en-US" dirty="0">
                <a:solidFill>
                  <a:schemeClr val="tx1"/>
                </a:solidFill>
              </a:rPr>
              <a:t>The Event?</a:t>
            </a:r>
          </a:p>
        </p:txBody>
      </p:sp>
      <p:sp>
        <p:nvSpPr>
          <p:cNvPr id="3" name="Title 2"/>
          <p:cNvSpPr>
            <a:spLocks noGrp="1"/>
          </p:cNvSpPr>
          <p:nvPr>
            <p:ph type="title"/>
          </p:nvPr>
        </p:nvSpPr>
        <p:spPr/>
        <p:txBody>
          <a:bodyPr/>
          <a:lstStyle/>
          <a:p>
            <a:r>
              <a:rPr lang="en-US" dirty="0"/>
              <a:t>The Future of EDL: Mentions</a:t>
            </a:r>
          </a:p>
        </p:txBody>
      </p:sp>
      <p:sp>
        <p:nvSpPr>
          <p:cNvPr id="4" name="Content Placeholder 3"/>
          <p:cNvSpPr>
            <a:spLocks noGrp="1"/>
          </p:cNvSpPr>
          <p:nvPr>
            <p:ph idx="1"/>
          </p:nvPr>
        </p:nvSpPr>
        <p:spPr/>
        <p:txBody>
          <a:bodyPr/>
          <a:lstStyle/>
          <a:p>
            <a:r>
              <a:rPr lang="en-US" dirty="0"/>
              <a:t>Ground Everything</a:t>
            </a:r>
          </a:p>
          <a:p>
            <a:pPr lvl="1"/>
            <a:r>
              <a:rPr lang="en-US" dirty="0"/>
              <a:t>Other units of text; into multiple resources</a:t>
            </a:r>
          </a:p>
          <a:p>
            <a:pPr lvl="1"/>
            <a:endParaRPr lang="en-US" dirty="0"/>
          </a:p>
          <a:p>
            <a:pPr lvl="1"/>
            <a:r>
              <a:rPr lang="en-US" dirty="0"/>
              <a:t>Once we expand the notion of a mention, a few problems arise</a:t>
            </a:r>
          </a:p>
          <a:p>
            <a:pPr lvl="1"/>
            <a:r>
              <a:rPr lang="en-US" b="1" dirty="0"/>
              <a:t>Manchester Bomber Believed Muslims Were Mistreated, Sought Revenge</a:t>
            </a:r>
          </a:p>
          <a:p>
            <a:pPr lvl="1"/>
            <a:endParaRPr lang="en-US" b="1" dirty="0"/>
          </a:p>
          <a:p>
            <a:pPr lvl="1"/>
            <a:r>
              <a:rPr lang="en-US" b="1" dirty="0"/>
              <a:t>The US has now managed to upset two of its closest allies by allowing the disclosure of sensitive information -</a:t>
            </a:r>
          </a:p>
          <a:p>
            <a:pPr lvl="1"/>
            <a:endParaRPr lang="en-US" dirty="0"/>
          </a:p>
          <a:p>
            <a:pPr lvl="1"/>
            <a:r>
              <a:rPr lang="en-US" dirty="0"/>
              <a:t>But not everything needs to be grounded every time</a:t>
            </a:r>
          </a:p>
          <a:p>
            <a:pPr lvl="2"/>
            <a:r>
              <a:rPr lang="en-US" dirty="0"/>
              <a:t>Notion of importance</a:t>
            </a:r>
          </a:p>
          <a:p>
            <a:pPr lvl="2"/>
            <a:r>
              <a:rPr lang="en-US" dirty="0"/>
              <a:t>Ideally, adaptive to the user</a:t>
            </a:r>
          </a:p>
          <a:p>
            <a:pPr lvl="2"/>
            <a:r>
              <a:rPr lang="en-US" dirty="0"/>
              <a:t>Interaction?</a:t>
            </a:r>
          </a:p>
        </p:txBody>
      </p:sp>
      <p:sp>
        <p:nvSpPr>
          <p:cNvPr id="2" name="Slide Number Placeholder 1"/>
          <p:cNvSpPr>
            <a:spLocks noGrp="1"/>
          </p:cNvSpPr>
          <p:nvPr>
            <p:ph type="sldNum" sz="quarter" idx="4294967295"/>
          </p:nvPr>
        </p:nvSpPr>
        <p:spPr/>
        <p:txBody>
          <a:bodyPr/>
          <a:lstStyle/>
          <a:p>
            <a:pPr>
              <a:defRPr/>
            </a:pPr>
            <a:r>
              <a:rPr lang="en-US" altLang="zh-TW"/>
              <a:t>Page </a:t>
            </a:r>
            <a:fld id="{ED7074CE-C30A-4906-A13E-F3E63223B4E1}" type="slidenum">
              <a:rPr lang="en-US" altLang="zh-TW" smtClean="0"/>
              <a:pPr>
                <a:defRPr/>
              </a:pPr>
              <a:t>232</a:t>
            </a:fld>
            <a:endParaRPr lang="en-US" altLang="zh-TW" dirty="0"/>
          </a:p>
        </p:txBody>
      </p:sp>
      <p:cxnSp>
        <p:nvCxnSpPr>
          <p:cNvPr id="6" name="Straight Connector 5"/>
          <p:cNvCxnSpPr/>
          <p:nvPr/>
        </p:nvCxnSpPr>
        <p:spPr>
          <a:xfrm flipH="1">
            <a:off x="7543800" y="395478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325880" y="3172008"/>
            <a:ext cx="21357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8686800" y="4191000"/>
            <a:ext cx="1828800" cy="838200"/>
          </a:xfrm>
          <a:prstGeom prst="wedgeRectCallout">
            <a:avLst>
              <a:gd name="adj1" fmla="val -94634"/>
              <a:gd name="adj2" fmla="val -67075"/>
            </a:avLst>
          </a:prstGeom>
          <a:solidFill>
            <a:srgbClr val="FFFFC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The concept</a:t>
            </a:r>
          </a:p>
          <a:p>
            <a:pPr marL="285750" indent="-285750">
              <a:buFont typeface="Arial" panose="020B0604020202020204" pitchFamily="34" charset="0"/>
              <a:buChar char="•"/>
            </a:pPr>
            <a:r>
              <a:rPr lang="en-US" dirty="0">
                <a:solidFill>
                  <a:schemeClr val="tx1"/>
                </a:solidFill>
              </a:rPr>
              <a:t>The allies?</a:t>
            </a:r>
          </a:p>
          <a:p>
            <a:pPr marL="742950" lvl="1" indent="-285750">
              <a:buFont typeface="Arial" panose="020B0604020202020204" pitchFamily="34" charset="0"/>
              <a:buChar char="•"/>
            </a:pPr>
            <a:r>
              <a:rPr lang="en-US" b="1" dirty="0">
                <a:solidFill>
                  <a:srgbClr val="FF0000"/>
                </a:solidFill>
              </a:rPr>
              <a:t>Harder</a:t>
            </a:r>
          </a:p>
        </p:txBody>
      </p:sp>
    </p:spTree>
    <p:extLst>
      <p:ext uri="{BB962C8B-B14F-4D97-AF65-F5344CB8AC3E}">
        <p14:creationId xmlns:p14="http://schemas.microsoft.com/office/powerpoint/2010/main" val="355459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Future of EDL: Mentions</a:t>
            </a:r>
          </a:p>
        </p:txBody>
      </p:sp>
      <p:sp>
        <p:nvSpPr>
          <p:cNvPr id="4" name="Content Placeholder 3"/>
          <p:cNvSpPr>
            <a:spLocks noGrp="1"/>
          </p:cNvSpPr>
          <p:nvPr>
            <p:ph idx="1"/>
          </p:nvPr>
        </p:nvSpPr>
        <p:spPr>
          <a:xfrm>
            <a:off x="1981200" y="1089660"/>
            <a:ext cx="8229600" cy="4953000"/>
          </a:xfrm>
        </p:spPr>
        <p:txBody>
          <a:bodyPr/>
          <a:lstStyle/>
          <a:p>
            <a:r>
              <a:rPr lang="en-US" sz="2000" dirty="0"/>
              <a:t>Ground Everything</a:t>
            </a:r>
          </a:p>
          <a:p>
            <a:pPr lvl="1"/>
            <a:r>
              <a:rPr lang="en-US" sz="1800" dirty="0"/>
              <a:t>Other units of text; into multiple resources</a:t>
            </a:r>
          </a:p>
          <a:p>
            <a:pPr lvl="1"/>
            <a:r>
              <a:rPr lang="en-US" sz="1800" dirty="0"/>
              <a:t>Even </a:t>
            </a:r>
            <a:r>
              <a:rPr lang="en-US" sz="1800" b="1" dirty="0"/>
              <a:t>Events</a:t>
            </a:r>
          </a:p>
          <a:p>
            <a:pPr lvl="2"/>
            <a:r>
              <a:rPr lang="en-US" sz="1600" dirty="0"/>
              <a:t>Requires good definitions; requires </a:t>
            </a:r>
            <a:r>
              <a:rPr lang="en-US" sz="1600" dirty="0">
                <a:solidFill>
                  <a:srgbClr val="3366CC"/>
                </a:solidFill>
              </a:rPr>
              <a:t>reasoning</a:t>
            </a:r>
            <a:r>
              <a:rPr lang="en-US" sz="1600" dirty="0"/>
              <a:t> </a:t>
            </a:r>
            <a:endParaRPr lang="en-US" sz="1600" b="1" dirty="0"/>
          </a:p>
          <a:p>
            <a:r>
              <a:rPr lang="en-US" sz="2000" dirty="0"/>
              <a:t>Ground Email &amp; Other Social Media</a:t>
            </a:r>
          </a:p>
          <a:p>
            <a:pPr lvl="1"/>
            <a:r>
              <a:rPr lang="en-US" sz="1800" dirty="0"/>
              <a:t>Into KB, Encyclopedic Resources; other E-mails and Posts </a:t>
            </a:r>
          </a:p>
          <a:p>
            <a:pPr lvl="2"/>
            <a:r>
              <a:rPr lang="en-US" sz="1600" dirty="0"/>
              <a:t>Creative names: “</a:t>
            </a:r>
            <a:r>
              <a:rPr lang="en-US" sz="1600" dirty="0" err="1"/>
              <a:t>Hellary</a:t>
            </a:r>
            <a:r>
              <a:rPr lang="en-US" sz="1600" dirty="0"/>
              <a:t>”  (probably meaningful beyond grounding) </a:t>
            </a:r>
          </a:p>
          <a:p>
            <a:pPr lvl="1"/>
            <a:r>
              <a:rPr lang="en-US" sz="1800" dirty="0"/>
              <a:t>Better integration between cross-document </a:t>
            </a:r>
            <a:r>
              <a:rPr lang="en-US" sz="1800" dirty="0" err="1"/>
              <a:t>coref</a:t>
            </a:r>
            <a:r>
              <a:rPr lang="en-US" sz="1800" dirty="0"/>
              <a:t> and grounding</a:t>
            </a:r>
          </a:p>
          <a:p>
            <a:pPr lvl="2"/>
            <a:r>
              <a:rPr lang="en-US" sz="1600" dirty="0"/>
              <a:t>Reference to earlier posts is important  </a:t>
            </a:r>
          </a:p>
          <a:p>
            <a:pPr lvl="0"/>
            <a:r>
              <a:rPr lang="en-US" sz="2000" dirty="0"/>
              <a:t>Grounding as a Cultural Expert</a:t>
            </a:r>
          </a:p>
          <a:p>
            <a:pPr lvl="1"/>
            <a:r>
              <a:rPr lang="en-US" sz="1800" dirty="0"/>
              <a:t>Read fiction and learn about the world</a:t>
            </a:r>
          </a:p>
          <a:p>
            <a:pPr lvl="2"/>
            <a:r>
              <a:rPr lang="en-US" sz="1600" dirty="0"/>
              <a:t>EDL as a source of supervision</a:t>
            </a:r>
          </a:p>
          <a:p>
            <a:pPr lvl="1"/>
            <a:r>
              <a:rPr lang="en-US" sz="1800" dirty="0"/>
              <a:t>Ground into historical references</a:t>
            </a:r>
          </a:p>
          <a:p>
            <a:pPr lvl="2"/>
            <a:r>
              <a:rPr lang="en-US" sz="1600" dirty="0"/>
              <a:t>It was the age of wisdom, it was the age of foolishness…</a:t>
            </a:r>
          </a:p>
          <a:p>
            <a:r>
              <a:rPr lang="en-US" sz="2000" dirty="0"/>
              <a:t>Temporal grounding   </a:t>
            </a:r>
          </a:p>
          <a:p>
            <a:pPr lvl="1"/>
            <a:r>
              <a:rPr lang="en-US" sz="1800" dirty="0"/>
              <a:t>Multiple interpretations</a:t>
            </a:r>
          </a:p>
          <a:p>
            <a:endParaRPr lang="en-US" sz="2000" dirty="0"/>
          </a:p>
        </p:txBody>
      </p:sp>
      <p:sp>
        <p:nvSpPr>
          <p:cNvPr id="2" name="Slide Number Placeholder 1"/>
          <p:cNvSpPr>
            <a:spLocks noGrp="1"/>
          </p:cNvSpPr>
          <p:nvPr>
            <p:ph type="sldNum" sz="quarter" idx="4294967295"/>
          </p:nvPr>
        </p:nvSpPr>
        <p:spPr/>
        <p:txBody>
          <a:bodyPr/>
          <a:lstStyle/>
          <a:p>
            <a:pPr>
              <a:defRPr/>
            </a:pPr>
            <a:r>
              <a:rPr lang="en-US" altLang="zh-TW"/>
              <a:t>Page </a:t>
            </a:r>
            <a:fld id="{ED7074CE-C30A-4906-A13E-F3E63223B4E1}" type="slidenum">
              <a:rPr lang="en-US" altLang="zh-TW" smtClean="0"/>
              <a:pPr>
                <a:defRPr/>
              </a:pPr>
              <a:t>233</a:t>
            </a:fld>
            <a:endParaRPr lang="en-US" altLang="zh-TW" dirty="0"/>
          </a:p>
        </p:txBody>
      </p:sp>
    </p:spTree>
    <p:extLst>
      <p:ext uri="{BB962C8B-B14F-4D97-AF65-F5344CB8AC3E}">
        <p14:creationId xmlns:p14="http://schemas.microsoft.com/office/powerpoint/2010/main" val="17756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Future of EDL: Languages</a:t>
            </a:r>
          </a:p>
        </p:txBody>
      </p:sp>
      <p:sp>
        <p:nvSpPr>
          <p:cNvPr id="4" name="Content Placeholder 3"/>
          <p:cNvSpPr>
            <a:spLocks noGrp="1"/>
          </p:cNvSpPr>
          <p:nvPr>
            <p:ph idx="1"/>
          </p:nvPr>
        </p:nvSpPr>
        <p:spPr/>
        <p:txBody>
          <a:bodyPr/>
          <a:lstStyle/>
          <a:p>
            <a:r>
              <a:rPr lang="en-US" dirty="0"/>
              <a:t>Ground </a:t>
            </a:r>
            <a:r>
              <a:rPr lang="en-US" dirty="0">
                <a:solidFill>
                  <a:srgbClr val="FF0000"/>
                </a:solidFill>
              </a:rPr>
              <a:t>from</a:t>
            </a:r>
            <a:r>
              <a:rPr lang="en-US" dirty="0"/>
              <a:t> many languages </a:t>
            </a:r>
          </a:p>
          <a:p>
            <a:pPr lvl="1"/>
            <a:r>
              <a:rPr lang="en-US" dirty="0"/>
              <a:t>Also </a:t>
            </a:r>
            <a:r>
              <a:rPr lang="en-US" dirty="0">
                <a:solidFill>
                  <a:srgbClr val="FF0000"/>
                </a:solidFill>
              </a:rPr>
              <a:t>into</a:t>
            </a:r>
            <a:r>
              <a:rPr lang="en-US" dirty="0"/>
              <a:t> other languages? </a:t>
            </a:r>
          </a:p>
          <a:p>
            <a:pPr lvl="1"/>
            <a:r>
              <a:rPr lang="en-US" dirty="0"/>
              <a:t>Important in some domains (e.g. Health)</a:t>
            </a:r>
          </a:p>
          <a:p>
            <a:pPr lvl="1"/>
            <a:endParaRPr lang="en-US" dirty="0"/>
          </a:p>
          <a:p>
            <a:endParaRPr lang="en-US" dirty="0"/>
          </a:p>
          <a:p>
            <a:r>
              <a:rPr lang="en-US" dirty="0"/>
              <a:t>Size</a:t>
            </a:r>
          </a:p>
          <a:p>
            <a:pPr lvl="1"/>
            <a:r>
              <a:rPr lang="en-US" dirty="0"/>
              <a:t>Grounding into many languages (today) means carrying 10G of cross lingual embeddings</a:t>
            </a:r>
          </a:p>
          <a:p>
            <a:pPr lvl="1"/>
            <a:r>
              <a:rPr lang="en-US" dirty="0"/>
              <a:t>Installing on you own machines becomes difficult/infeasible</a:t>
            </a:r>
          </a:p>
        </p:txBody>
      </p:sp>
      <p:sp>
        <p:nvSpPr>
          <p:cNvPr id="2" name="Slide Number Placeholder 1"/>
          <p:cNvSpPr>
            <a:spLocks noGrp="1"/>
          </p:cNvSpPr>
          <p:nvPr>
            <p:ph type="sldNum" sz="quarter" idx="4294967295"/>
          </p:nvPr>
        </p:nvSpPr>
        <p:spPr/>
        <p:txBody>
          <a:bodyPr/>
          <a:lstStyle/>
          <a:p>
            <a:pPr>
              <a:defRPr/>
            </a:pPr>
            <a:r>
              <a:rPr lang="en-US" altLang="zh-TW"/>
              <a:t>Page </a:t>
            </a:r>
            <a:fld id="{ED7074CE-C30A-4906-A13E-F3E63223B4E1}" type="slidenum">
              <a:rPr lang="en-US" altLang="zh-TW" smtClean="0"/>
              <a:pPr>
                <a:defRPr/>
              </a:pPr>
              <a:t>234</a:t>
            </a:fld>
            <a:endParaRPr lang="en-US" altLang="zh-TW" dirty="0"/>
          </a:p>
        </p:txBody>
      </p:sp>
      <p:sp>
        <p:nvSpPr>
          <p:cNvPr id="5" name="Rectangular Callout 4"/>
          <p:cNvSpPr/>
          <p:nvPr/>
        </p:nvSpPr>
        <p:spPr>
          <a:xfrm>
            <a:off x="9067800" y="304800"/>
            <a:ext cx="1524000" cy="609600"/>
          </a:xfrm>
          <a:prstGeom prst="wedgeRectCallout">
            <a:avLst>
              <a:gd name="adj1" fmla="val -49405"/>
              <a:gd name="adj2" fmla="val 18165"/>
            </a:avLst>
          </a:prstGeom>
          <a:solidFill>
            <a:srgbClr val="FFFFC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Thank you</a:t>
            </a:r>
          </a:p>
        </p:txBody>
      </p:sp>
    </p:spTree>
    <p:extLst>
      <p:ext uri="{BB962C8B-B14F-4D97-AF65-F5344CB8AC3E}">
        <p14:creationId xmlns:p14="http://schemas.microsoft.com/office/powerpoint/2010/main" val="209291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235</a:t>
            </a:fld>
            <a:endParaRPr lang="en-US" altLang="zh-TW" dirty="0">
              <a:solidFill>
                <a:prstClr val="black"/>
              </a:solidFill>
            </a:endParaRPr>
          </a:p>
        </p:txBody>
      </p:sp>
      <p:sp>
        <p:nvSpPr>
          <p:cNvPr id="3" name="Title 2"/>
          <p:cNvSpPr>
            <a:spLocks noGrp="1"/>
          </p:cNvSpPr>
          <p:nvPr>
            <p:ph type="title"/>
          </p:nvPr>
        </p:nvSpPr>
        <p:spPr/>
        <p:txBody>
          <a:bodyPr/>
          <a:lstStyle/>
          <a:p>
            <a:r>
              <a:rPr lang="en-US" b="1" dirty="0" smtClean="0"/>
              <a:t>Backup Slides </a:t>
            </a:r>
            <a:endParaRPr lang="en-US" b="1"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5903188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236</a:t>
            </a:fld>
            <a:endParaRPr lang="en-US" altLang="zh-TW" dirty="0">
              <a:solidFill>
                <a:prstClr val="black"/>
              </a:solidFill>
            </a:endParaRPr>
          </a:p>
        </p:txBody>
      </p:sp>
      <p:sp>
        <p:nvSpPr>
          <p:cNvPr id="3" name="Title 2"/>
          <p:cNvSpPr>
            <a:spLocks noGrp="1"/>
          </p:cNvSpPr>
          <p:nvPr>
            <p:ph type="title"/>
          </p:nvPr>
        </p:nvSpPr>
        <p:spPr/>
        <p:txBody>
          <a:bodyPr/>
          <a:lstStyle/>
          <a:p>
            <a:r>
              <a:rPr lang="en-US" dirty="0" smtClean="0"/>
              <a:t>References</a:t>
            </a:r>
            <a:endParaRPr lang="en-US" dirty="0"/>
          </a:p>
        </p:txBody>
      </p:sp>
      <p:sp>
        <p:nvSpPr>
          <p:cNvPr id="4" name="Content Placeholder 3"/>
          <p:cNvSpPr>
            <a:spLocks noGrp="1"/>
          </p:cNvSpPr>
          <p:nvPr>
            <p:ph idx="1"/>
          </p:nvPr>
        </p:nvSpPr>
        <p:spPr/>
        <p:txBody>
          <a:bodyPr/>
          <a:lstStyle/>
          <a:p>
            <a:r>
              <a:rPr lang="en-US" dirty="0"/>
              <a:t>References in: </a:t>
            </a:r>
            <a:endParaRPr lang="en-US" dirty="0" smtClean="0"/>
          </a:p>
          <a:p>
            <a:pPr lvl="1"/>
            <a:r>
              <a:rPr lang="en-US" dirty="0" smtClean="0">
                <a:hlinkClick r:id="rId2"/>
              </a:rPr>
              <a:t>https</a:t>
            </a:r>
            <a:r>
              <a:rPr lang="en-US" dirty="0">
                <a:hlinkClick r:id="rId2"/>
              </a:rPr>
              <a:t>://sites.google.com/view/xlingedl/home</a:t>
            </a:r>
            <a:endParaRPr lang="en-US" dirty="0"/>
          </a:p>
          <a:p>
            <a:pPr lvl="1"/>
            <a:r>
              <a:rPr lang="en-US" dirty="0">
                <a:hlinkClick r:id="rId3"/>
              </a:rPr>
              <a:t>http://</a:t>
            </a:r>
            <a:r>
              <a:rPr lang="en-US" dirty="0" smtClean="0">
                <a:hlinkClick r:id="rId3"/>
              </a:rPr>
              <a:t>nlp.cs.rpi.edu/kbp/2018/elreading.html</a:t>
            </a:r>
            <a:r>
              <a:rPr lang="en-US" dirty="0" smtClean="0"/>
              <a:t> </a:t>
            </a:r>
            <a:endParaRPr lang="en-US" dirty="0"/>
          </a:p>
        </p:txBody>
      </p:sp>
    </p:spTree>
    <p:extLst>
      <p:ext uri="{BB962C8B-B14F-4D97-AF65-F5344CB8AC3E}">
        <p14:creationId xmlns:p14="http://schemas.microsoft.com/office/powerpoint/2010/main" val="42545206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237</a:t>
            </a:fld>
            <a:endParaRPr lang="en-US" altLang="zh-TW" dirty="0">
              <a:solidFill>
                <a:prstClr val="black"/>
              </a:solidFill>
            </a:endParaRPr>
          </a:p>
        </p:txBody>
      </p:sp>
      <p:sp>
        <p:nvSpPr>
          <p:cNvPr id="3" name="Title 2"/>
          <p:cNvSpPr>
            <a:spLocks noGrp="1"/>
          </p:cNvSpPr>
          <p:nvPr>
            <p:ph type="title"/>
          </p:nvPr>
        </p:nvSpPr>
        <p:spPr/>
        <p:txBody>
          <a:bodyPr/>
          <a:lstStyle/>
          <a:p>
            <a:r>
              <a:rPr lang="en-US" dirty="0"/>
              <a:t>Extra Neural EDL Slides by Avi..</a:t>
            </a: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01900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2234614" y="6070602"/>
            <a:ext cx="441591" cy="400711"/>
            <a:chOff x="659076" y="5968320"/>
            <a:chExt cx="514281" cy="401392"/>
          </a:xfrm>
        </p:grpSpPr>
        <p:sp>
          <p:nvSpPr>
            <p:cNvPr id="4" name="Rounded Rectangle 3"/>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 name="Oval 4"/>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 name="Group 6"/>
          <p:cNvGrpSpPr/>
          <p:nvPr/>
        </p:nvGrpSpPr>
        <p:grpSpPr>
          <a:xfrm>
            <a:off x="2781953" y="6070602"/>
            <a:ext cx="441591" cy="400711"/>
            <a:chOff x="659076" y="5968320"/>
            <a:chExt cx="514281" cy="401392"/>
          </a:xfrm>
        </p:grpSpPr>
        <p:sp>
          <p:nvSpPr>
            <p:cNvPr id="8" name="Rounded Rectangle 7"/>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9" name="Oval 8"/>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p:cNvGrpSpPr/>
          <p:nvPr/>
        </p:nvGrpSpPr>
        <p:grpSpPr>
          <a:xfrm>
            <a:off x="3329290" y="6070600"/>
            <a:ext cx="441591" cy="400711"/>
            <a:chOff x="659076" y="5968320"/>
            <a:chExt cx="514281" cy="401392"/>
          </a:xfrm>
        </p:grpSpPr>
        <p:sp>
          <p:nvSpPr>
            <p:cNvPr id="11" name="Rounded Rectangle 10"/>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2" name="Oval 11"/>
            <p:cNvSpPr/>
            <p:nvPr/>
          </p:nvSpPr>
          <p:spPr>
            <a:xfrm rot="16200000">
              <a:off x="803804" y="6035032"/>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p:cNvGrpSpPr/>
          <p:nvPr/>
        </p:nvGrpSpPr>
        <p:grpSpPr>
          <a:xfrm>
            <a:off x="3889242" y="6070600"/>
            <a:ext cx="441591" cy="400711"/>
            <a:chOff x="659076" y="5968320"/>
            <a:chExt cx="514281" cy="401392"/>
          </a:xfrm>
        </p:grpSpPr>
        <p:sp>
          <p:nvSpPr>
            <p:cNvPr id="14" name="Rounded Rectangle 13"/>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5" name="Oval 14"/>
            <p:cNvSpPr/>
            <p:nvPr/>
          </p:nvSpPr>
          <p:spPr>
            <a:xfrm rot="16200000">
              <a:off x="803804" y="6035032"/>
              <a:ext cx="224823" cy="26796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6" name="Group 15"/>
          <p:cNvGrpSpPr/>
          <p:nvPr/>
        </p:nvGrpSpPr>
        <p:grpSpPr>
          <a:xfrm>
            <a:off x="4608910" y="6070598"/>
            <a:ext cx="441591" cy="400711"/>
            <a:chOff x="659076" y="5968320"/>
            <a:chExt cx="514281" cy="401392"/>
          </a:xfrm>
        </p:grpSpPr>
        <p:sp>
          <p:nvSpPr>
            <p:cNvPr id="17" name="Rounded Rectangle 16"/>
            <p:cNvSpPr/>
            <p:nvPr/>
          </p:nvSpPr>
          <p:spPr>
            <a:xfrm>
              <a:off x="659076" y="5968320"/>
              <a:ext cx="514281"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8" name="Oval 17"/>
            <p:cNvSpPr/>
            <p:nvPr/>
          </p:nvSpPr>
          <p:spPr>
            <a:xfrm rot="16200000">
              <a:off x="803804" y="6035032"/>
              <a:ext cx="224823" cy="26796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 name="TextBox 18"/>
          <p:cNvSpPr txBox="1"/>
          <p:nvPr/>
        </p:nvSpPr>
        <p:spPr>
          <a:xfrm>
            <a:off x="4277512" y="6139303"/>
            <a:ext cx="377180" cy="369332"/>
          </a:xfrm>
          <a:prstGeom prst="rect">
            <a:avLst/>
          </a:prstGeom>
          <a:noFill/>
        </p:spPr>
        <p:txBody>
          <a:bodyPr wrap="none" rtlCol="0">
            <a:spAutoFit/>
          </a:bodyPr>
          <a:lstStyle/>
          <a:p>
            <a:r>
              <a:rPr lang="mr-IN" dirty="0"/>
              <a:t>…</a:t>
            </a:r>
            <a:endParaRPr lang="en-US" dirty="0"/>
          </a:p>
        </p:txBody>
      </p:sp>
      <p:cxnSp>
        <p:nvCxnSpPr>
          <p:cNvPr id="33" name="Straight Arrow Connector 32"/>
          <p:cNvCxnSpPr>
            <a:cxnSpLocks/>
          </p:cNvCxnSpPr>
          <p:nvPr/>
        </p:nvCxnSpPr>
        <p:spPr>
          <a:xfrm flipV="1">
            <a:off x="2611818" y="5796745"/>
            <a:ext cx="596919" cy="2738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V="1">
            <a:off x="3020526" y="5796743"/>
            <a:ext cx="323572" cy="2829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H="1" flipV="1">
            <a:off x="4161121" y="5796743"/>
            <a:ext cx="709280" cy="2738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a:stCxn id="14" idx="0"/>
          </p:cNvCxnSpPr>
          <p:nvPr/>
        </p:nvCxnSpPr>
        <p:spPr>
          <a:xfrm flipH="1" flipV="1">
            <a:off x="3964669" y="5796745"/>
            <a:ext cx="145369" cy="27385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V="1">
            <a:off x="3582761" y="5796743"/>
            <a:ext cx="16439" cy="2837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758856" y="3910505"/>
            <a:ext cx="1260251" cy="1247441"/>
            <a:chOff x="795867" y="2269067"/>
            <a:chExt cx="1434774" cy="1222878"/>
          </a:xfrm>
        </p:grpSpPr>
        <p:grpSp>
          <p:nvGrpSpPr>
            <p:cNvPr id="34" name="Group 33"/>
            <p:cNvGrpSpPr/>
            <p:nvPr/>
          </p:nvGrpSpPr>
          <p:grpSpPr>
            <a:xfrm>
              <a:off x="925107" y="2390229"/>
              <a:ext cx="1096297" cy="964450"/>
              <a:chOff x="797583" y="3795607"/>
              <a:chExt cx="1096297" cy="964450"/>
            </a:xfrm>
          </p:grpSpPr>
          <p:grpSp>
            <p:nvGrpSpPr>
              <p:cNvPr id="146" name="Group 145"/>
              <p:cNvGrpSpPr/>
              <p:nvPr/>
            </p:nvGrpSpPr>
            <p:grpSpPr>
              <a:xfrm>
                <a:off x="1125746" y="3795607"/>
                <a:ext cx="768134" cy="609600"/>
                <a:chOff x="1088543" y="5113932"/>
                <a:chExt cx="768134" cy="609600"/>
              </a:xfrm>
            </p:grpSpPr>
            <p:sp>
              <p:nvSpPr>
                <p:cNvPr id="147" name="Rectangle 146"/>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p:cNvPicPr>
                  <a:picLocks noChangeAspect="1"/>
                </p:cNvPicPr>
                <p:nvPr/>
              </p:nvPicPr>
              <p:blipFill>
                <a:blip r:embed="rId2"/>
                <a:stretch>
                  <a:fillRect/>
                </a:stretch>
              </p:blipFill>
              <p:spPr>
                <a:xfrm>
                  <a:off x="1176176" y="5162649"/>
                  <a:ext cx="592163" cy="512166"/>
                </a:xfrm>
                <a:prstGeom prst="rect">
                  <a:avLst/>
                </a:prstGeom>
              </p:spPr>
            </p:pic>
          </p:grpSp>
          <p:grpSp>
            <p:nvGrpSpPr>
              <p:cNvPr id="138" name="Group 137"/>
              <p:cNvGrpSpPr/>
              <p:nvPr/>
            </p:nvGrpSpPr>
            <p:grpSpPr>
              <a:xfrm>
                <a:off x="966916" y="3981124"/>
                <a:ext cx="768134" cy="609600"/>
                <a:chOff x="1088543" y="5113932"/>
                <a:chExt cx="768134" cy="609600"/>
              </a:xfrm>
            </p:grpSpPr>
            <p:sp>
              <p:nvSpPr>
                <p:cNvPr id="140" name="Rectangle 139"/>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p:cNvPicPr>
                  <a:picLocks noChangeAspect="1"/>
                </p:cNvPicPr>
                <p:nvPr/>
              </p:nvPicPr>
              <p:blipFill>
                <a:blip r:embed="rId2"/>
                <a:stretch>
                  <a:fillRect/>
                </a:stretch>
              </p:blipFill>
              <p:spPr>
                <a:xfrm>
                  <a:off x="1176176" y="5162649"/>
                  <a:ext cx="592163" cy="512166"/>
                </a:xfrm>
                <a:prstGeom prst="rect">
                  <a:avLst/>
                </a:prstGeom>
              </p:spPr>
            </p:pic>
          </p:grpSp>
          <p:grpSp>
            <p:nvGrpSpPr>
              <p:cNvPr id="22" name="Group 21"/>
              <p:cNvGrpSpPr/>
              <p:nvPr/>
            </p:nvGrpSpPr>
            <p:grpSpPr>
              <a:xfrm>
                <a:off x="797583" y="4150457"/>
                <a:ext cx="768134" cy="609600"/>
                <a:chOff x="1088543" y="5113932"/>
                <a:chExt cx="768134" cy="609600"/>
              </a:xfrm>
            </p:grpSpPr>
            <p:sp>
              <p:nvSpPr>
                <p:cNvPr id="20" name="Rectangle 19"/>
                <p:cNvSpPr/>
                <p:nvPr/>
              </p:nvSpPr>
              <p:spPr>
                <a:xfrm>
                  <a:off x="1088543" y="5113932"/>
                  <a:ext cx="768134"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stretch>
                  <a:fillRect/>
                </a:stretch>
              </p:blipFill>
              <p:spPr>
                <a:xfrm>
                  <a:off x="1176176" y="5162649"/>
                  <a:ext cx="592163" cy="512166"/>
                </a:xfrm>
                <a:prstGeom prst="rect">
                  <a:avLst/>
                </a:prstGeom>
              </p:spPr>
            </p:pic>
          </p:grpSp>
        </p:grpSp>
        <p:sp>
          <p:nvSpPr>
            <p:cNvPr id="44" name="Rounded Rectangle 43"/>
            <p:cNvSpPr/>
            <p:nvPr/>
          </p:nvSpPr>
          <p:spPr>
            <a:xfrm>
              <a:off x="795867" y="2269067"/>
              <a:ext cx="1434774" cy="1222878"/>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4003934" y="6462655"/>
            <a:ext cx="997313" cy="276999"/>
          </a:xfrm>
          <a:prstGeom prst="rect">
            <a:avLst/>
          </a:prstGeom>
          <a:noFill/>
        </p:spPr>
        <p:txBody>
          <a:bodyPr wrap="none" rtlCol="0">
            <a:spAutoFit/>
          </a:bodyPr>
          <a:lstStyle/>
          <a:p>
            <a:r>
              <a:rPr lang="en-US" sz="1200" b="1" dirty="0"/>
              <a:t>LIEL features</a:t>
            </a:r>
          </a:p>
        </p:txBody>
      </p:sp>
      <p:sp>
        <p:nvSpPr>
          <p:cNvPr id="63" name="TextBox 62"/>
          <p:cNvSpPr txBox="1"/>
          <p:nvPr/>
        </p:nvSpPr>
        <p:spPr>
          <a:xfrm>
            <a:off x="2343991" y="6478545"/>
            <a:ext cx="1222936" cy="276999"/>
          </a:xfrm>
          <a:prstGeom prst="rect">
            <a:avLst/>
          </a:prstGeom>
          <a:noFill/>
        </p:spPr>
        <p:txBody>
          <a:bodyPr wrap="square" rtlCol="0">
            <a:spAutoFit/>
          </a:bodyPr>
          <a:lstStyle/>
          <a:p>
            <a:r>
              <a:rPr lang="en-US" sz="1200" b="1" dirty="0"/>
              <a:t>Cosine features</a:t>
            </a:r>
          </a:p>
        </p:txBody>
      </p:sp>
      <p:grpSp>
        <p:nvGrpSpPr>
          <p:cNvPr id="66" name="Group 65"/>
          <p:cNvGrpSpPr/>
          <p:nvPr/>
        </p:nvGrpSpPr>
        <p:grpSpPr>
          <a:xfrm>
            <a:off x="5425856" y="6080171"/>
            <a:ext cx="738896" cy="401392"/>
            <a:chOff x="4890879" y="1405559"/>
            <a:chExt cx="738896" cy="401392"/>
          </a:xfrm>
        </p:grpSpPr>
        <p:sp>
          <p:nvSpPr>
            <p:cNvPr id="67" name="Rounded Rectangle 66"/>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68" name="Oval 67"/>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Oval 68"/>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1" name="Group 70"/>
          <p:cNvGrpSpPr/>
          <p:nvPr/>
        </p:nvGrpSpPr>
        <p:grpSpPr>
          <a:xfrm>
            <a:off x="6492869" y="6080171"/>
            <a:ext cx="738896" cy="401392"/>
            <a:chOff x="4890879" y="1405559"/>
            <a:chExt cx="738896" cy="401392"/>
          </a:xfrm>
        </p:grpSpPr>
        <p:sp>
          <p:nvSpPr>
            <p:cNvPr id="72" name="Rounded Rectangle 71"/>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73" name="Oval 72"/>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Oval 73"/>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5" name="TextBox 74"/>
          <p:cNvSpPr txBox="1"/>
          <p:nvPr/>
        </p:nvSpPr>
        <p:spPr>
          <a:xfrm>
            <a:off x="6149505" y="6071451"/>
            <a:ext cx="377180" cy="369332"/>
          </a:xfrm>
          <a:prstGeom prst="rect">
            <a:avLst/>
          </a:prstGeom>
          <a:noFill/>
        </p:spPr>
        <p:txBody>
          <a:bodyPr wrap="none" rtlCol="0">
            <a:spAutoFit/>
          </a:bodyPr>
          <a:lstStyle/>
          <a:p>
            <a:r>
              <a:rPr lang="mr-IN"/>
              <a:t>…</a:t>
            </a:r>
            <a:endParaRPr lang="en-US" dirty="0"/>
          </a:p>
        </p:txBody>
      </p:sp>
      <p:sp>
        <p:nvSpPr>
          <p:cNvPr id="77" name="TextBox 76"/>
          <p:cNvSpPr txBox="1"/>
          <p:nvPr/>
        </p:nvSpPr>
        <p:spPr>
          <a:xfrm>
            <a:off x="5828877" y="6486510"/>
            <a:ext cx="948021" cy="276999"/>
          </a:xfrm>
          <a:prstGeom prst="rect">
            <a:avLst/>
          </a:prstGeom>
          <a:noFill/>
        </p:spPr>
        <p:txBody>
          <a:bodyPr wrap="none" rtlCol="0">
            <a:spAutoFit/>
          </a:bodyPr>
          <a:lstStyle/>
          <a:p>
            <a:r>
              <a:rPr lang="en-US" sz="1200" b="1" dirty="0"/>
              <a:t>LDC Vectors</a:t>
            </a:r>
          </a:p>
        </p:txBody>
      </p:sp>
      <p:grpSp>
        <p:nvGrpSpPr>
          <p:cNvPr id="23" name="Group 22"/>
          <p:cNvGrpSpPr/>
          <p:nvPr/>
        </p:nvGrpSpPr>
        <p:grpSpPr>
          <a:xfrm>
            <a:off x="7420853" y="5768879"/>
            <a:ext cx="2095697" cy="703052"/>
            <a:chOff x="8863914" y="5479757"/>
            <a:chExt cx="2095697" cy="703052"/>
          </a:xfrm>
        </p:grpSpPr>
        <p:cxnSp>
          <p:nvCxnSpPr>
            <p:cNvPr id="88" name="Straight Arrow Connector 87"/>
            <p:cNvCxnSpPr>
              <a:cxnSpLocks/>
            </p:cNvCxnSpPr>
            <p:nvPr/>
          </p:nvCxnSpPr>
          <p:spPr>
            <a:xfrm flipV="1">
              <a:off x="9197090" y="5488042"/>
              <a:ext cx="596918" cy="2738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cxnSpLocks/>
            </p:cNvCxnSpPr>
            <p:nvPr/>
          </p:nvCxnSpPr>
          <p:spPr>
            <a:xfrm flipH="1" flipV="1">
              <a:off x="9880883" y="5479757"/>
              <a:ext cx="709280" cy="27385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8863914" y="5781417"/>
              <a:ext cx="738896" cy="401392"/>
              <a:chOff x="4890879" y="1405559"/>
              <a:chExt cx="738896" cy="401392"/>
            </a:xfrm>
          </p:grpSpPr>
          <p:sp>
            <p:nvSpPr>
              <p:cNvPr id="99" name="Rounded Rectangle 98"/>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00" name="Oval 99"/>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1" name="Oval 100"/>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2" name="Group 101"/>
            <p:cNvGrpSpPr/>
            <p:nvPr/>
          </p:nvGrpSpPr>
          <p:grpSpPr>
            <a:xfrm>
              <a:off x="10220715" y="5762092"/>
              <a:ext cx="738896" cy="401392"/>
              <a:chOff x="4890879" y="1405559"/>
              <a:chExt cx="738896" cy="401392"/>
            </a:xfrm>
          </p:grpSpPr>
          <p:sp>
            <p:nvSpPr>
              <p:cNvPr id="103" name="Rounded Rectangle 102"/>
              <p:cNvSpPr/>
              <p:nvPr/>
            </p:nvSpPr>
            <p:spPr>
              <a:xfrm>
                <a:off x="4890879" y="1405559"/>
                <a:ext cx="7388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04" name="Oval 103"/>
              <p:cNvSpPr/>
              <p:nvPr/>
            </p:nvSpPr>
            <p:spPr>
              <a:xfrm rot="16200000">
                <a:off x="4937799" y="1459720"/>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Oval 104"/>
              <p:cNvSpPr/>
              <p:nvPr/>
            </p:nvSpPr>
            <p:spPr>
              <a:xfrm rot="16200000">
                <a:off x="5297741" y="1461325"/>
                <a:ext cx="243055" cy="28256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83" name="Group 82"/>
          <p:cNvGrpSpPr/>
          <p:nvPr/>
        </p:nvGrpSpPr>
        <p:grpSpPr>
          <a:xfrm>
            <a:off x="8477210" y="3951004"/>
            <a:ext cx="1092031" cy="1017223"/>
            <a:chOff x="10012554" y="1798537"/>
            <a:chExt cx="1176867" cy="1100667"/>
          </a:xfrm>
        </p:grpSpPr>
        <p:sp>
          <p:nvSpPr>
            <p:cNvPr id="122" name="Rounded Rectangle 121"/>
            <p:cNvSpPr/>
            <p:nvPr/>
          </p:nvSpPr>
          <p:spPr>
            <a:xfrm>
              <a:off x="10012554" y="1798537"/>
              <a:ext cx="1176867" cy="1100667"/>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0233989" y="1920334"/>
              <a:ext cx="733999" cy="835929"/>
              <a:chOff x="9595213" y="4624816"/>
              <a:chExt cx="733999" cy="835929"/>
            </a:xfrm>
          </p:grpSpPr>
          <p:grpSp>
            <p:nvGrpSpPr>
              <p:cNvPr id="112" name="Group 111"/>
              <p:cNvGrpSpPr/>
              <p:nvPr/>
            </p:nvGrpSpPr>
            <p:grpSpPr>
              <a:xfrm>
                <a:off x="9757873" y="4624816"/>
                <a:ext cx="571339" cy="609600"/>
                <a:chOff x="7078466" y="5198909"/>
                <a:chExt cx="571339" cy="609600"/>
              </a:xfrm>
              <a:solidFill>
                <a:schemeClr val="bg1"/>
              </a:solidFill>
            </p:grpSpPr>
            <p:sp>
              <p:nvSpPr>
                <p:cNvPr id="113" name="Rectangle 112"/>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7078466" y="5213871"/>
                  <a:ext cx="571339" cy="594638"/>
                </a:xfrm>
                <a:prstGeom prst="line">
                  <a:avLst/>
                </a:prstGeom>
                <a:grpFill/>
                <a:ln w="57150">
                  <a:prstDash val="sysDot"/>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9676543" y="4731260"/>
                <a:ext cx="571339" cy="609600"/>
                <a:chOff x="7078466" y="5198909"/>
                <a:chExt cx="571339" cy="609600"/>
              </a:xfrm>
              <a:solidFill>
                <a:schemeClr val="bg1"/>
              </a:solidFill>
            </p:grpSpPr>
            <p:sp>
              <p:nvSpPr>
                <p:cNvPr id="110" name="Rectangle 109"/>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7078466" y="5213871"/>
                  <a:ext cx="571339" cy="594638"/>
                </a:xfrm>
                <a:prstGeom prst="line">
                  <a:avLst/>
                </a:prstGeom>
                <a:grpFill/>
                <a:ln w="57150">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9595213" y="4851145"/>
                <a:ext cx="571339" cy="609600"/>
                <a:chOff x="7078466" y="5198909"/>
                <a:chExt cx="571339" cy="609600"/>
              </a:xfrm>
              <a:solidFill>
                <a:schemeClr val="bg1"/>
              </a:solidFill>
            </p:grpSpPr>
            <p:sp>
              <p:nvSpPr>
                <p:cNvPr id="90" name="Rectangle 89"/>
                <p:cNvSpPr/>
                <p:nvPr/>
              </p:nvSpPr>
              <p:spPr>
                <a:xfrm>
                  <a:off x="7078466" y="5198909"/>
                  <a:ext cx="57133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7078466" y="5213871"/>
                  <a:ext cx="571339" cy="594638"/>
                </a:xfrm>
                <a:prstGeom prst="line">
                  <a:avLst/>
                </a:prstGeom>
                <a:grpFill/>
                <a:ln w="63500">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135" name="Straight Arrow Connector 134"/>
          <p:cNvCxnSpPr>
            <a:cxnSpLocks/>
          </p:cNvCxnSpPr>
          <p:nvPr/>
        </p:nvCxnSpPr>
        <p:spPr>
          <a:xfrm flipH="1" flipV="1">
            <a:off x="3344097" y="4673600"/>
            <a:ext cx="28443" cy="5252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cxnSpLocks/>
          </p:cNvCxnSpPr>
          <p:nvPr/>
        </p:nvCxnSpPr>
        <p:spPr>
          <a:xfrm flipV="1">
            <a:off x="3925923" y="4773185"/>
            <a:ext cx="349076" cy="42567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cxnSpLocks/>
            <a:stCxn id="67" idx="0"/>
          </p:cNvCxnSpPr>
          <p:nvPr/>
        </p:nvCxnSpPr>
        <p:spPr>
          <a:xfrm flipV="1">
            <a:off x="5795304" y="4673602"/>
            <a:ext cx="0" cy="140657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cxnSpLocks/>
          </p:cNvCxnSpPr>
          <p:nvPr/>
        </p:nvCxnSpPr>
        <p:spPr>
          <a:xfrm flipH="1" flipV="1">
            <a:off x="6756285" y="4673600"/>
            <a:ext cx="10799" cy="13710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flipV="1">
            <a:off x="7923553" y="4654425"/>
            <a:ext cx="424227" cy="5094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p:cNvSpPr/>
          <p:nvPr/>
        </p:nvSpPr>
        <p:spPr>
          <a:xfrm>
            <a:off x="3284161" y="5298262"/>
            <a:ext cx="751059" cy="50162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344098" y="5282151"/>
            <a:ext cx="595035" cy="523220"/>
          </a:xfrm>
          <a:prstGeom prst="rect">
            <a:avLst/>
          </a:prstGeom>
          <a:noFill/>
        </p:spPr>
        <p:txBody>
          <a:bodyPr wrap="none" rtlCol="0">
            <a:spAutoFit/>
          </a:bodyPr>
          <a:lstStyle/>
          <a:p>
            <a:r>
              <a:rPr lang="en-US" sz="1400" b="1" dirty="0"/>
              <a:t>RBF </a:t>
            </a:r>
          </a:p>
          <a:p>
            <a:r>
              <a:rPr lang="en-US" sz="1400" b="1" dirty="0"/>
              <a:t>Layer</a:t>
            </a:r>
          </a:p>
        </p:txBody>
      </p:sp>
      <p:sp>
        <p:nvSpPr>
          <p:cNvPr id="134" name="Rounded Rectangle 133"/>
          <p:cNvSpPr/>
          <p:nvPr/>
        </p:nvSpPr>
        <p:spPr>
          <a:xfrm>
            <a:off x="8073310" y="5236271"/>
            <a:ext cx="764263" cy="532484"/>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073309" y="5206628"/>
            <a:ext cx="736483" cy="523220"/>
          </a:xfrm>
          <a:prstGeom prst="rect">
            <a:avLst/>
          </a:prstGeom>
          <a:noFill/>
        </p:spPr>
        <p:txBody>
          <a:bodyPr wrap="square" rtlCol="0">
            <a:spAutoFit/>
          </a:bodyPr>
          <a:lstStyle/>
          <a:p>
            <a:r>
              <a:rPr lang="en-US" sz="1400" b="1" dirty="0"/>
              <a:t>MPCM</a:t>
            </a:r>
          </a:p>
          <a:p>
            <a:r>
              <a:rPr lang="en-US" sz="1400" b="1" dirty="0"/>
              <a:t>Layer</a:t>
            </a:r>
          </a:p>
        </p:txBody>
      </p:sp>
      <p:grpSp>
        <p:nvGrpSpPr>
          <p:cNvPr id="137" name="Group 136"/>
          <p:cNvGrpSpPr/>
          <p:nvPr/>
        </p:nvGrpSpPr>
        <p:grpSpPr>
          <a:xfrm>
            <a:off x="2959126" y="2595603"/>
            <a:ext cx="5647052" cy="2008523"/>
            <a:chOff x="3145234" y="909181"/>
            <a:chExt cx="5647052" cy="2008523"/>
          </a:xfrm>
        </p:grpSpPr>
        <mc:AlternateContent xmlns:mc="http://schemas.openxmlformats.org/markup-compatibility/2006" xmlns:a14="http://schemas.microsoft.com/office/drawing/2010/main">
          <mc:Choice Requires="a14">
            <p:sp>
              <p:nvSpPr>
                <p:cNvPr id="126" name="TextBox 125"/>
                <p:cNvSpPr txBox="1"/>
                <p:nvPr/>
              </p:nvSpPr>
              <p:spPr>
                <a:xfrm>
                  <a:off x="3145234" y="1544335"/>
                  <a:ext cx="5647052" cy="369332"/>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b="1" i="1" dirty="0" smtClean="0">
                            <a:latin typeface="Cambria Math" charset="0"/>
                          </a:rPr>
                          <m:t>𝑺𝒐𝒇𝒕𝒎𝒂𝒙</m:t>
                        </m:r>
                        <m:r>
                          <a:rPr lang="en-US" sz="2000" b="1" i="1" dirty="0" smtClean="0">
                            <a:latin typeface="Cambria Math" charset="0"/>
                          </a:rPr>
                          <m:t>(</m:t>
                        </m:r>
                        <m:sSub>
                          <m:sSubPr>
                            <m:ctrlPr>
                              <a:rPr lang="en-US" sz="2000" b="1" i="1" dirty="0" smtClean="0">
                                <a:latin typeface="Cambria Math" panose="02040503050406030204" pitchFamily="18" charset="0"/>
                              </a:rPr>
                            </m:ctrlPr>
                          </m:sSubPr>
                          <m:e>
                            <m:r>
                              <a:rPr lang="en-US" sz="2000" b="1" i="1" dirty="0" smtClean="0">
                                <a:latin typeface="Cambria Math" charset="0"/>
                              </a:rPr>
                              <m:t>𝑾</m:t>
                            </m:r>
                          </m:e>
                          <m:sub>
                            <m:r>
                              <a:rPr lang="en-US" sz="2000" b="1" i="1" dirty="0" smtClean="0">
                                <a:latin typeface="Cambria Math" charset="0"/>
                              </a:rPr>
                              <m:t>𝟎</m:t>
                            </m:r>
                          </m:sub>
                        </m:sSub>
                        <m:r>
                          <a:rPr lang="en-US" sz="2000" b="1" i="1" dirty="0" smtClean="0">
                            <a:latin typeface="Cambria Math" charset="0"/>
                          </a:rPr>
                          <m:t>𝒉</m:t>
                        </m:r>
                        <m:r>
                          <a:rPr lang="en-US" sz="2000" b="1" i="1" dirty="0" smtClean="0">
                            <a:latin typeface="Cambria Math" charset="0"/>
                          </a:rPr>
                          <m:t>+ </m:t>
                        </m:r>
                        <m:sSub>
                          <m:sSubPr>
                            <m:ctrlPr>
                              <a:rPr lang="en-US" sz="2000" b="1" i="1" dirty="0" smtClean="0">
                                <a:latin typeface="Cambria Math" panose="02040503050406030204" pitchFamily="18" charset="0"/>
                              </a:rPr>
                            </m:ctrlPr>
                          </m:sSubPr>
                          <m:e>
                            <m:r>
                              <a:rPr lang="en-US" sz="2000" b="1" i="1" dirty="0" smtClean="0">
                                <a:latin typeface="Cambria Math" charset="0"/>
                              </a:rPr>
                              <m:t>𝒃</m:t>
                            </m:r>
                          </m:e>
                          <m:sub>
                            <m:r>
                              <a:rPr lang="en-US" sz="2000" b="1" i="1" dirty="0" smtClean="0">
                                <a:latin typeface="Cambria Math" charset="0"/>
                              </a:rPr>
                              <m:t>𝟎</m:t>
                            </m:r>
                          </m:sub>
                        </m:sSub>
                        <m:r>
                          <a:rPr lang="en-US" sz="2000" b="1" i="0" dirty="0" smtClean="0">
                            <a:latin typeface="Cambria Math" charset="0"/>
                          </a:rPr>
                          <m:t>)</m:t>
                        </m:r>
                      </m:oMath>
                    </m:oMathPara>
                  </a14:m>
                  <a:endParaRPr lang="en-US" sz="2000" b="1" dirty="0"/>
                </a:p>
              </p:txBody>
            </p:sp>
          </mc:Choice>
          <mc:Fallback xmlns="">
            <p:sp>
              <p:nvSpPr>
                <p:cNvPr id="126" name="TextBox 125"/>
                <p:cNvSpPr txBox="1">
                  <a:spLocks noRot="1" noChangeAspect="1" noMove="1" noResize="1" noEditPoints="1" noAdjustHandles="1" noChangeArrowheads="1" noChangeShapeType="1" noTextEdit="1"/>
                </p:cNvSpPr>
                <p:nvPr/>
              </p:nvSpPr>
              <p:spPr>
                <a:xfrm>
                  <a:off x="3145234" y="1544335"/>
                  <a:ext cx="5647052" cy="400110"/>
                </a:xfrm>
                <a:prstGeom prst="rect">
                  <a:avLst/>
                </a:prstGeom>
                <a:blipFill rotWithShape="0">
                  <a:blip r:embed="rId3"/>
                  <a:stretch>
                    <a:fillRect t="-94118" b="-119118"/>
                  </a:stretch>
                </a:blipFill>
                <a:ln>
                  <a:solidFill>
                    <a:schemeClr val="tx1"/>
                  </a:solidFill>
                </a:ln>
              </p:spPr>
              <p:txBody>
                <a:bodyPr/>
                <a:lstStyle/>
                <a:p>
                  <a:r>
                    <a:rPr lang="en-US">
                      <a:noFill/>
                    </a:rPr>
                    <a:t> </a:t>
                  </a:r>
                </a:p>
              </p:txBody>
            </p:sp>
          </mc:Fallback>
        </mc:AlternateContent>
        <p:cxnSp>
          <p:nvCxnSpPr>
            <p:cNvPr id="127" name="Straight Arrow Connector 126"/>
            <p:cNvCxnSpPr/>
            <p:nvPr/>
          </p:nvCxnSpPr>
          <p:spPr>
            <a:xfrm flipV="1">
              <a:off x="5635367" y="909181"/>
              <a:ext cx="0" cy="607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5626651" y="1920480"/>
              <a:ext cx="0" cy="607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Box 129"/>
                <p:cNvSpPr txBox="1"/>
                <p:nvPr/>
              </p:nvSpPr>
              <p:spPr>
                <a:xfrm>
                  <a:off x="3305598" y="2548372"/>
                  <a:ext cx="4980500" cy="369332"/>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b="1" i="1" smtClean="0">
                            <a:latin typeface="Cambria Math" charset="0"/>
                            <a:ea typeface="Cambria Math" charset="0"/>
                            <a:cs typeface="Cambria Math" charset="0"/>
                          </a:rPr>
                          <m:t>𝒉</m:t>
                        </m:r>
                        <m:r>
                          <a:rPr lang="en-US" sz="2000" b="1" i="1" smtClean="0">
                            <a:latin typeface="Cambria Math" charset="0"/>
                            <a:ea typeface="Cambria Math" charset="0"/>
                            <a:cs typeface="Cambria Math" charset="0"/>
                          </a:rPr>
                          <m:t>=</m:t>
                        </m:r>
                        <m:r>
                          <a:rPr lang="en-US" sz="2000" b="1" i="1" smtClean="0">
                            <a:latin typeface="Cambria Math" charset="0"/>
                            <a:ea typeface="Cambria Math" charset="0"/>
                            <a:cs typeface="Cambria Math" charset="0"/>
                          </a:rPr>
                          <m:t>𝝈</m:t>
                        </m:r>
                        <m:r>
                          <a:rPr lang="en-US" sz="2000" b="1" i="1" smtClean="0">
                            <a:latin typeface="Cambria Math" charset="0"/>
                            <a:ea typeface="Cambria Math" charset="0"/>
                            <a:cs typeface="Cambria Math" charset="0"/>
                          </a:rPr>
                          <m:t>(</m:t>
                        </m:r>
                        <m:sSub>
                          <m:sSubPr>
                            <m:ctrlPr>
                              <a:rPr lang="en-US" sz="2000" b="1" i="1" smtClean="0">
                                <a:latin typeface="Cambria Math" panose="02040503050406030204" pitchFamily="18" charset="0"/>
                                <a:ea typeface="Cambria Math" charset="0"/>
                                <a:cs typeface="Cambria Math" charset="0"/>
                              </a:rPr>
                            </m:ctrlPr>
                          </m:sSubPr>
                          <m:e>
                            <m:r>
                              <a:rPr lang="en-US" sz="2000" b="1" i="1" smtClean="0">
                                <a:latin typeface="Cambria Math" charset="0"/>
                                <a:ea typeface="Cambria Math" charset="0"/>
                                <a:cs typeface="Cambria Math" charset="0"/>
                              </a:rPr>
                              <m:t>𝑾</m:t>
                            </m:r>
                          </m:e>
                          <m:sub>
                            <m:r>
                              <a:rPr lang="en-US" sz="2000" b="1" i="1" smtClean="0">
                                <a:latin typeface="Cambria Math" charset="0"/>
                                <a:ea typeface="Cambria Math" charset="0"/>
                                <a:cs typeface="Cambria Math" charset="0"/>
                              </a:rPr>
                              <m:t>𝒉</m:t>
                            </m:r>
                          </m:sub>
                        </m:sSub>
                        <m:r>
                          <a:rPr lang="en-US" sz="2000" b="1" i="1" smtClean="0">
                            <a:latin typeface="Cambria Math" charset="0"/>
                            <a:ea typeface="Cambria Math" charset="0"/>
                            <a:cs typeface="Cambria Math" charset="0"/>
                          </a:rPr>
                          <m:t>𝑺</m:t>
                        </m:r>
                        <m:r>
                          <a:rPr lang="en-US" sz="2000" b="1" i="1" smtClean="0">
                            <a:latin typeface="Cambria Math" charset="0"/>
                            <a:ea typeface="Cambria Math" charset="0"/>
                            <a:cs typeface="Cambria Math" charset="0"/>
                          </a:rPr>
                          <m:t>+</m:t>
                        </m:r>
                        <m:sSub>
                          <m:sSubPr>
                            <m:ctrlPr>
                              <a:rPr lang="en-US" sz="2000" b="1" i="1" smtClean="0">
                                <a:latin typeface="Cambria Math" panose="02040503050406030204" pitchFamily="18" charset="0"/>
                                <a:ea typeface="Cambria Math" charset="0"/>
                                <a:cs typeface="Cambria Math" charset="0"/>
                              </a:rPr>
                            </m:ctrlPr>
                          </m:sSubPr>
                          <m:e>
                            <m:r>
                              <a:rPr lang="en-US" sz="2000" b="1" i="1" smtClean="0">
                                <a:latin typeface="Cambria Math" charset="0"/>
                                <a:ea typeface="Cambria Math" charset="0"/>
                                <a:cs typeface="Cambria Math" charset="0"/>
                              </a:rPr>
                              <m:t>𝒃</m:t>
                            </m:r>
                          </m:e>
                          <m:sub>
                            <m:r>
                              <a:rPr lang="en-US" sz="2000" b="1" i="1" smtClean="0">
                                <a:latin typeface="Cambria Math" charset="0"/>
                                <a:ea typeface="Cambria Math" charset="0"/>
                                <a:cs typeface="Cambria Math" charset="0"/>
                              </a:rPr>
                              <m:t>𝒉</m:t>
                            </m:r>
                          </m:sub>
                        </m:sSub>
                        <m:r>
                          <a:rPr lang="en-US" sz="2000" b="1" i="1" smtClean="0">
                            <a:latin typeface="Cambria Math" charset="0"/>
                            <a:ea typeface="Cambria Math" charset="0"/>
                            <a:cs typeface="Cambria Math" charset="0"/>
                          </a:rPr>
                          <m:t>)</m:t>
                        </m:r>
                      </m:oMath>
                    </m:oMathPara>
                  </a14:m>
                  <a:endParaRPr lang="en-US" sz="2000" b="1" dirty="0"/>
                </a:p>
              </p:txBody>
            </p:sp>
          </mc:Choice>
          <mc:Fallback xmlns="">
            <p:sp>
              <p:nvSpPr>
                <p:cNvPr id="130" name="TextBox 129"/>
                <p:cNvSpPr txBox="1">
                  <a:spLocks noRot="1" noChangeAspect="1" noMove="1" noResize="1" noEditPoints="1" noAdjustHandles="1" noChangeArrowheads="1" noChangeShapeType="1" noTextEdit="1"/>
                </p:cNvSpPr>
                <p:nvPr/>
              </p:nvSpPr>
              <p:spPr>
                <a:xfrm>
                  <a:off x="3305598" y="2548372"/>
                  <a:ext cx="4980500" cy="400110"/>
                </a:xfrm>
                <a:prstGeom prst="rect">
                  <a:avLst/>
                </a:prstGeom>
                <a:blipFill rotWithShape="0">
                  <a:blip r:embed="rId4"/>
                  <a:stretch>
                    <a:fillRect b="-13433"/>
                  </a:stretch>
                </a:blipFill>
                <a:ln>
                  <a:solidFill>
                    <a:schemeClr val="tx1"/>
                  </a:solidFill>
                </a:ln>
              </p:spPr>
              <p:txBody>
                <a:bodyPr/>
                <a:lstStyle/>
                <a:p>
                  <a:r>
                    <a:rPr lang="en-US">
                      <a:noFill/>
                    </a:rPr>
                    <a:t> </a:t>
                  </a:r>
                </a:p>
              </p:txBody>
            </p:sp>
          </mc:Fallback>
        </mc:AlternateContent>
      </p:grpSp>
      <p:sp>
        <p:nvSpPr>
          <p:cNvPr id="149" name="TextBox 148"/>
          <p:cNvSpPr txBox="1"/>
          <p:nvPr/>
        </p:nvSpPr>
        <p:spPr>
          <a:xfrm>
            <a:off x="3493448" y="4795875"/>
            <a:ext cx="377180" cy="369332"/>
          </a:xfrm>
          <a:prstGeom prst="rect">
            <a:avLst/>
          </a:prstGeom>
          <a:noFill/>
        </p:spPr>
        <p:txBody>
          <a:bodyPr wrap="none" rtlCol="0">
            <a:spAutoFit/>
          </a:bodyPr>
          <a:lstStyle/>
          <a:p>
            <a:r>
              <a:rPr lang="mr-IN"/>
              <a:t>…</a:t>
            </a:r>
            <a:endParaRPr lang="en-US" dirty="0"/>
          </a:p>
        </p:txBody>
      </p:sp>
      <p:cxnSp>
        <p:nvCxnSpPr>
          <p:cNvPr id="79" name="Straight Connector 78"/>
          <p:cNvCxnSpPr/>
          <p:nvPr/>
        </p:nvCxnSpPr>
        <p:spPr>
          <a:xfrm>
            <a:off x="3002745" y="4029712"/>
            <a:ext cx="961923" cy="1268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837975" y="5131044"/>
            <a:ext cx="1454444" cy="650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8056217" y="4042398"/>
            <a:ext cx="420993" cy="1245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8844795" y="4903579"/>
            <a:ext cx="701380" cy="824253"/>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383978" y="6495102"/>
            <a:ext cx="825867" cy="276999"/>
          </a:xfrm>
          <a:prstGeom prst="rect">
            <a:avLst/>
          </a:prstGeom>
          <a:noFill/>
        </p:spPr>
        <p:txBody>
          <a:bodyPr wrap="none" rtlCol="0">
            <a:spAutoFit/>
          </a:bodyPr>
          <a:lstStyle/>
          <a:p>
            <a:r>
              <a:rPr lang="en-US" sz="1200" b="1" dirty="0"/>
              <a:t>Query </a:t>
            </a:r>
            <a:r>
              <a:rPr lang="en-US" sz="1200" b="1" dirty="0" err="1"/>
              <a:t>Ctx</a:t>
            </a:r>
            <a:endParaRPr lang="en-US" sz="1200" b="1" dirty="0"/>
          </a:p>
        </p:txBody>
      </p:sp>
      <p:sp>
        <p:nvSpPr>
          <p:cNvPr id="152" name="TextBox 151"/>
          <p:cNvSpPr txBox="1"/>
          <p:nvPr/>
        </p:nvSpPr>
        <p:spPr>
          <a:xfrm>
            <a:off x="8758150" y="6501672"/>
            <a:ext cx="723275" cy="276999"/>
          </a:xfrm>
          <a:prstGeom prst="rect">
            <a:avLst/>
          </a:prstGeom>
          <a:noFill/>
        </p:spPr>
        <p:txBody>
          <a:bodyPr wrap="none" rtlCol="0">
            <a:spAutoFit/>
          </a:bodyPr>
          <a:lstStyle/>
          <a:p>
            <a:r>
              <a:rPr lang="en-US" sz="1200" b="1" dirty="0"/>
              <a:t>Wiki </a:t>
            </a:r>
            <a:r>
              <a:rPr lang="en-US" sz="1200" b="1" dirty="0" err="1"/>
              <a:t>Ctx</a:t>
            </a:r>
            <a:endParaRPr lang="en-US" sz="1200" b="1" dirty="0"/>
          </a:p>
        </p:txBody>
      </p:sp>
      <p:grpSp>
        <p:nvGrpSpPr>
          <p:cNvPr id="96" name="Group 95"/>
          <p:cNvGrpSpPr/>
          <p:nvPr/>
        </p:nvGrpSpPr>
        <p:grpSpPr>
          <a:xfrm>
            <a:off x="4490363" y="1611168"/>
            <a:ext cx="2115633" cy="1015663"/>
            <a:chOff x="4714657" y="1348897"/>
            <a:chExt cx="2115632" cy="1015663"/>
          </a:xfrm>
        </p:grpSpPr>
        <p:sp>
          <p:nvSpPr>
            <p:cNvPr id="95" name="TextBox 94"/>
            <p:cNvSpPr txBox="1"/>
            <p:nvPr/>
          </p:nvSpPr>
          <p:spPr>
            <a:xfrm>
              <a:off x="4714657" y="1348897"/>
              <a:ext cx="966931" cy="1015663"/>
            </a:xfrm>
            <a:prstGeom prst="rect">
              <a:avLst/>
            </a:prstGeom>
            <a:solidFill>
              <a:schemeClr val="bg1"/>
            </a:solidFill>
            <a:ln>
              <a:solidFill>
                <a:schemeClr val="tx1"/>
              </a:solidFill>
            </a:ln>
          </p:spPr>
          <p:txBody>
            <a:bodyPr wrap="none" rtlCol="0">
              <a:spAutoFit/>
            </a:bodyPr>
            <a:lstStyle/>
            <a:p>
              <a:r>
                <a:rPr lang="en-US" sz="2000" b="1" dirty="0"/>
                <a:t>Correct</a:t>
              </a:r>
            </a:p>
            <a:p>
              <a:r>
                <a:rPr lang="en-US" sz="2000" b="1" dirty="0"/>
                <a:t>    Link</a:t>
              </a:r>
            </a:p>
            <a:p>
              <a:r>
                <a:rPr lang="en-US" sz="2000" b="1" dirty="0"/>
                <a:t>   (C=1)</a:t>
              </a:r>
            </a:p>
          </p:txBody>
        </p:sp>
        <p:sp>
          <p:nvSpPr>
            <p:cNvPr id="153" name="TextBox 152"/>
            <p:cNvSpPr txBox="1"/>
            <p:nvPr/>
          </p:nvSpPr>
          <p:spPr>
            <a:xfrm>
              <a:off x="5683821" y="1348897"/>
              <a:ext cx="1146468" cy="1015663"/>
            </a:xfrm>
            <a:prstGeom prst="rect">
              <a:avLst/>
            </a:prstGeom>
            <a:solidFill>
              <a:schemeClr val="bg1"/>
            </a:solidFill>
            <a:ln>
              <a:solidFill>
                <a:schemeClr val="tx1"/>
              </a:solidFill>
            </a:ln>
          </p:spPr>
          <p:txBody>
            <a:bodyPr wrap="none" rtlCol="0">
              <a:spAutoFit/>
            </a:bodyPr>
            <a:lstStyle/>
            <a:p>
              <a:r>
                <a:rPr lang="en-US" sz="2000" b="1" dirty="0"/>
                <a:t>Incorrect</a:t>
              </a:r>
            </a:p>
            <a:p>
              <a:r>
                <a:rPr lang="en-US" sz="2000" b="1" dirty="0"/>
                <a:t>    Link</a:t>
              </a:r>
            </a:p>
            <a:p>
              <a:r>
                <a:rPr lang="en-US" sz="2000" b="1" dirty="0"/>
                <a:t>   (C=0)</a:t>
              </a:r>
            </a:p>
          </p:txBody>
        </p:sp>
      </p:grpSp>
      <p:sp>
        <p:nvSpPr>
          <p:cNvPr id="97" name="Title 1"/>
          <p:cNvSpPr>
            <a:spLocks noGrp="1"/>
          </p:cNvSpPr>
          <p:nvPr>
            <p:ph type="title"/>
          </p:nvPr>
        </p:nvSpPr>
        <p:spPr>
          <a:xfrm>
            <a:off x="275104" y="141569"/>
            <a:ext cx="11358283" cy="615517"/>
          </a:xfrm>
        </p:spPr>
        <p:txBody>
          <a:bodyPr>
            <a:normAutofit fontScale="90000"/>
          </a:bodyPr>
          <a:lstStyle/>
          <a:p>
            <a:r>
              <a:rPr lang="en-US" dirty="0"/>
              <a:t>Zero-shot Cross-lingual Entity Linking (Sil </a:t>
            </a:r>
            <a:r>
              <a:rPr lang="en-US" dirty="0" err="1"/>
              <a:t>et.al</a:t>
            </a:r>
            <a:r>
              <a:rPr lang="en-US" dirty="0"/>
              <a:t>. AAAI18)</a:t>
            </a:r>
          </a:p>
        </p:txBody>
      </p:sp>
      <p:pic>
        <p:nvPicPr>
          <p:cNvPr id="2" name="Picture 1"/>
          <p:cNvPicPr>
            <a:picLocks noChangeAspect="1"/>
          </p:cNvPicPr>
          <p:nvPr/>
        </p:nvPicPr>
        <p:blipFill>
          <a:blip r:embed="rId5"/>
          <a:stretch>
            <a:fillRect/>
          </a:stretch>
        </p:blipFill>
        <p:spPr>
          <a:xfrm>
            <a:off x="4330834" y="3247533"/>
            <a:ext cx="2672135" cy="373380"/>
          </a:xfrm>
          <a:prstGeom prst="rect">
            <a:avLst/>
          </a:prstGeom>
        </p:spPr>
      </p:pic>
      <p:sp>
        <p:nvSpPr>
          <p:cNvPr id="24" name="Slide Number Placeholder 2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238</a:t>
            </a:fld>
            <a:endParaRPr lang="en-US" altLang="zh-TW" dirty="0">
              <a:solidFill>
                <a:prstClr val="black"/>
              </a:solidFill>
            </a:endParaRPr>
          </a:p>
        </p:txBody>
      </p:sp>
    </p:spTree>
    <p:extLst>
      <p:ext uri="{BB962C8B-B14F-4D97-AF65-F5344CB8AC3E}">
        <p14:creationId xmlns:p14="http://schemas.microsoft.com/office/powerpoint/2010/main" val="144617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4117" y="161111"/>
            <a:ext cx="11358283" cy="615517"/>
          </a:xfrm>
        </p:spPr>
        <p:txBody>
          <a:bodyPr>
            <a:normAutofit fontScale="90000"/>
          </a:bodyPr>
          <a:lstStyle/>
          <a:p>
            <a:r>
              <a:rPr lang="en-US" dirty="0"/>
              <a:t>Modeling Context from target Wikipedia page</a:t>
            </a:r>
          </a:p>
        </p:txBody>
      </p:sp>
      <p:sp>
        <p:nvSpPr>
          <p:cNvPr id="3" name="Content Placeholder 2"/>
          <p:cNvSpPr>
            <a:spLocks noGrp="1"/>
          </p:cNvSpPr>
          <p:nvPr>
            <p:ph idx="1"/>
          </p:nvPr>
        </p:nvSpPr>
        <p:spPr/>
        <p:txBody>
          <a:bodyPr/>
          <a:lstStyle/>
          <a:p>
            <a:r>
              <a:rPr lang="en-US" dirty="0"/>
              <a:t>Extract the first paragraph of the current link/page</a:t>
            </a:r>
          </a:p>
          <a:p>
            <a:endParaRPr lang="en-US" dirty="0"/>
          </a:p>
          <a:p>
            <a:endParaRPr lang="en-US" dirty="0"/>
          </a:p>
          <a:p>
            <a:endParaRPr lang="en-US" dirty="0"/>
          </a:p>
          <a:p>
            <a:endParaRPr lang="en-US" dirty="0"/>
          </a:p>
          <a:p>
            <a:endParaRPr lang="en-US" dirty="0"/>
          </a:p>
          <a:p>
            <a:endParaRPr lang="en-US"/>
          </a:p>
          <a:p>
            <a:r>
              <a:rPr lang="en-US"/>
              <a:t>Run </a:t>
            </a:r>
            <a:r>
              <a:rPr lang="en-US" dirty="0"/>
              <a:t>CNNs on them</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239</a:t>
            </a:fld>
            <a:endParaRPr lang="en-US"/>
          </a:p>
        </p:txBody>
      </p:sp>
      <p:grpSp>
        <p:nvGrpSpPr>
          <p:cNvPr id="17" name="Group 16"/>
          <p:cNvGrpSpPr/>
          <p:nvPr/>
        </p:nvGrpSpPr>
        <p:grpSpPr>
          <a:xfrm>
            <a:off x="4348238" y="4125745"/>
            <a:ext cx="2725663" cy="537396"/>
            <a:chOff x="3217938" y="5827545"/>
            <a:chExt cx="2725662" cy="537396"/>
          </a:xfrm>
        </p:grpSpPr>
        <p:sp>
          <p:nvSpPr>
            <p:cNvPr id="11" name="Rounded Rectangle 10"/>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10" name="Group 9"/>
            <p:cNvGrpSpPr/>
            <p:nvPr/>
          </p:nvGrpSpPr>
          <p:grpSpPr>
            <a:xfrm>
              <a:off x="3307824" y="5894721"/>
              <a:ext cx="1223059" cy="386393"/>
              <a:chOff x="1186924" y="3311728"/>
              <a:chExt cx="1223059" cy="386393"/>
            </a:xfrm>
          </p:grpSpPr>
          <p:sp>
            <p:nvSpPr>
              <p:cNvPr id="7" name="Oval 6"/>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p:cNvGrpSpPr/>
            <p:nvPr/>
          </p:nvGrpSpPr>
          <p:grpSpPr>
            <a:xfrm>
              <a:off x="4620769" y="5908265"/>
              <a:ext cx="1223059" cy="386393"/>
              <a:chOff x="1186924" y="3311728"/>
              <a:chExt cx="1223059" cy="386393"/>
            </a:xfrm>
          </p:grpSpPr>
          <p:sp>
            <p:nvSpPr>
              <p:cNvPr id="14" name="Oval 13"/>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pic>
        <p:nvPicPr>
          <p:cNvPr id="6" name="Picture 5"/>
          <p:cNvPicPr>
            <a:picLocks noChangeAspect="1"/>
          </p:cNvPicPr>
          <p:nvPr/>
        </p:nvPicPr>
        <p:blipFill>
          <a:blip r:embed="rId2"/>
          <a:stretch>
            <a:fillRect/>
          </a:stretch>
        </p:blipFill>
        <p:spPr>
          <a:xfrm>
            <a:off x="1482231" y="1973730"/>
            <a:ext cx="7348243" cy="1963271"/>
          </a:xfrm>
          <a:prstGeom prst="rect">
            <a:avLst/>
          </a:prstGeom>
          <a:ln>
            <a:solidFill>
              <a:schemeClr val="dk1"/>
            </a:solidFill>
          </a:ln>
        </p:spPr>
      </p:pic>
    </p:spTree>
    <p:extLst>
      <p:ext uri="{BB962C8B-B14F-4D97-AF65-F5344CB8AC3E}">
        <p14:creationId xmlns:p14="http://schemas.microsoft.com/office/powerpoint/2010/main" val="412865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764B20-4C71-C64F-91DC-B76F6F55615E}"/>
              </a:ext>
            </a:extLst>
          </p:cNvPr>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24</a:t>
            </a:fld>
            <a:endParaRPr lang="en-US" altLang="zh-TW" dirty="0">
              <a:solidFill>
                <a:prstClr val="black"/>
              </a:solidFill>
            </a:endParaRPr>
          </a:p>
        </p:txBody>
      </p:sp>
      <p:sp>
        <p:nvSpPr>
          <p:cNvPr id="3" name="Title 2">
            <a:extLst>
              <a:ext uri="{FF2B5EF4-FFF2-40B4-BE49-F238E27FC236}">
                <a16:creationId xmlns:a16="http://schemas.microsoft.com/office/drawing/2014/main" id="{F10D0333-F32C-9D4C-A64C-C59F61C372D8}"/>
              </a:ext>
            </a:extLst>
          </p:cNvPr>
          <p:cNvSpPr>
            <a:spLocks noGrp="1"/>
          </p:cNvSpPr>
          <p:nvPr>
            <p:ph type="title"/>
          </p:nvPr>
        </p:nvSpPr>
        <p:spPr/>
        <p:txBody>
          <a:bodyPr/>
          <a:lstStyle/>
          <a:p>
            <a:r>
              <a:rPr lang="en-US" dirty="0"/>
              <a:t>TAC-KBP Cross-lingual Entity Discovery and Linking Track</a:t>
            </a:r>
          </a:p>
        </p:txBody>
      </p:sp>
      <p:sp>
        <p:nvSpPr>
          <p:cNvPr id="4" name="Content Placeholder 3">
            <a:extLst>
              <a:ext uri="{FF2B5EF4-FFF2-40B4-BE49-F238E27FC236}">
                <a16:creationId xmlns:a16="http://schemas.microsoft.com/office/drawing/2014/main" id="{399E9E32-D94C-154D-BDDB-E3E17CF9532F}"/>
              </a:ext>
            </a:extLst>
          </p:cNvPr>
          <p:cNvSpPr>
            <a:spLocks noGrp="1"/>
          </p:cNvSpPr>
          <p:nvPr>
            <p:ph idx="1"/>
          </p:nvPr>
        </p:nvSpPr>
        <p:spPr/>
        <p:txBody>
          <a:bodyPr/>
          <a:lstStyle/>
          <a:p>
            <a:r>
              <a:rPr lang="en-US" dirty="0"/>
              <a:t>2009 – Present</a:t>
            </a:r>
          </a:p>
          <a:p>
            <a:pPr lvl="1"/>
            <a:r>
              <a:rPr lang="en-US" dirty="0"/>
              <a:t>2009 - 2014: Entity Linking</a:t>
            </a:r>
          </a:p>
          <a:p>
            <a:pPr lvl="1"/>
            <a:r>
              <a:rPr lang="en-US" dirty="0"/>
              <a:t>2014– Present: Entity Discovery and Linking</a:t>
            </a:r>
          </a:p>
        </p:txBody>
      </p:sp>
      <p:sp>
        <p:nvSpPr>
          <p:cNvPr id="15" name="Rectangle 14">
            <a:extLst>
              <a:ext uri="{FF2B5EF4-FFF2-40B4-BE49-F238E27FC236}">
                <a16:creationId xmlns:a16="http://schemas.microsoft.com/office/drawing/2014/main" id="{4E1CFA5C-7619-064C-8337-204B4ACB6D61}"/>
              </a:ext>
            </a:extLst>
          </p:cNvPr>
          <p:cNvSpPr/>
          <p:nvPr/>
        </p:nvSpPr>
        <p:spPr>
          <a:xfrm>
            <a:off x="244384" y="2739297"/>
            <a:ext cx="6018826" cy="1877437"/>
          </a:xfrm>
          <a:prstGeom prst="rect">
            <a:avLst/>
          </a:prstGeom>
          <a:ln>
            <a:solidFill>
              <a:srgbClr val="000000"/>
            </a:solidFill>
          </a:ln>
        </p:spPr>
        <p:txBody>
          <a:bodyPr wrap="square">
            <a:spAutoFit/>
          </a:bodyPr>
          <a:lstStyle/>
          <a:p>
            <a:r>
              <a:rPr lang="en-US" sz="1400" dirty="0">
                <a:latin typeface="+mj-lt"/>
                <a:cs typeface="Courier New" panose="02070309020205020404" pitchFamily="49" charset="0"/>
              </a:rPr>
              <a:t>&lt;DOC id=”XIN_SPA_20090726.0345" type="story" &gt;</a:t>
            </a:r>
            <a:endParaRPr lang="en-US" sz="1400" dirty="0">
              <a:latin typeface="+mj-lt"/>
            </a:endParaRPr>
          </a:p>
          <a:p>
            <a:r>
              <a:rPr lang="en-US" sz="1400" dirty="0">
                <a:latin typeface="Courier New" panose="02070309020205020404" pitchFamily="49" charset="0"/>
                <a:cs typeface="Courier New" panose="02070309020205020404" pitchFamily="49" charset="0"/>
              </a:rPr>
              <a:t>&lt;TEXT&gt;&lt;P&gt; </a:t>
            </a:r>
            <a:r>
              <a:rPr lang="en-US" sz="1400" dirty="0">
                <a:latin typeface="+mj-lt"/>
              </a:rPr>
              <a:t>Ali </a:t>
            </a:r>
            <a:r>
              <a:rPr lang="en-US" sz="1400" dirty="0" err="1">
                <a:latin typeface="+mj-lt"/>
              </a:rPr>
              <a:t>Hasán</a:t>
            </a:r>
            <a:r>
              <a:rPr lang="en-US" sz="1400" dirty="0">
                <a:latin typeface="+mj-lt"/>
              </a:rPr>
              <a:t> al-</a:t>
            </a:r>
            <a:r>
              <a:rPr lang="en-US" sz="1400" dirty="0" err="1">
                <a:latin typeface="+mj-lt"/>
              </a:rPr>
              <a:t>Majid</a:t>
            </a:r>
            <a:r>
              <a:rPr lang="en-US" sz="1400" dirty="0">
                <a:latin typeface="+mj-lt"/>
              </a:rPr>
              <a:t>, </a:t>
            </a:r>
            <a:r>
              <a:rPr lang="en-US" sz="1400" dirty="0" err="1">
                <a:latin typeface="+mj-lt"/>
              </a:rPr>
              <a:t>que</a:t>
            </a:r>
            <a:r>
              <a:rPr lang="en-US" sz="1400" dirty="0">
                <a:latin typeface="+mj-lt"/>
              </a:rPr>
              <a:t> </a:t>
            </a:r>
            <a:r>
              <a:rPr lang="en-US" sz="1400" dirty="0" err="1">
                <a:latin typeface="+mj-lt"/>
              </a:rPr>
              <a:t>obtuvo</a:t>
            </a:r>
            <a:r>
              <a:rPr lang="en-US" sz="1400" dirty="0">
                <a:latin typeface="+mj-lt"/>
              </a:rPr>
              <a:t> el mote de "</a:t>
            </a:r>
            <a:r>
              <a:rPr lang="en-US" sz="1400" dirty="0" err="1">
                <a:latin typeface="+mj-lt"/>
              </a:rPr>
              <a:t>Químico</a:t>
            </a:r>
            <a:r>
              <a:rPr lang="en-US" sz="1400" dirty="0">
                <a:latin typeface="+mj-lt"/>
              </a:rPr>
              <a:t> </a:t>
            </a:r>
            <a:r>
              <a:rPr lang="en-US" sz="1400" dirty="0" err="1">
                <a:latin typeface="+mj-lt"/>
              </a:rPr>
              <a:t>Alí</a:t>
            </a:r>
            <a:r>
              <a:rPr lang="en-US" sz="1400" dirty="0">
                <a:latin typeface="+mj-lt"/>
              </a:rPr>
              <a:t>" al </a:t>
            </a:r>
            <a:r>
              <a:rPr lang="en-US" sz="1400" dirty="0" err="1">
                <a:latin typeface="+mj-lt"/>
              </a:rPr>
              <a:t>ordenar</a:t>
            </a:r>
            <a:r>
              <a:rPr lang="en-US" sz="1400" dirty="0">
                <a:latin typeface="+mj-lt"/>
              </a:rPr>
              <a:t> </a:t>
            </a:r>
            <a:r>
              <a:rPr lang="en-US" sz="1400" dirty="0" err="1">
                <a:latin typeface="+mj-lt"/>
              </a:rPr>
              <a:t>ataques</a:t>
            </a:r>
            <a:r>
              <a:rPr lang="en-US" sz="1400" dirty="0">
                <a:latin typeface="+mj-lt"/>
              </a:rPr>
              <a:t> con </a:t>
            </a:r>
            <a:r>
              <a:rPr lang="en-US" sz="1400" dirty="0" err="1">
                <a:latin typeface="+mj-lt"/>
              </a:rPr>
              <a:t>armas</a:t>
            </a:r>
            <a:r>
              <a:rPr lang="en-US" sz="1400" dirty="0">
                <a:latin typeface="+mj-lt"/>
              </a:rPr>
              <a:t> </a:t>
            </a:r>
            <a:r>
              <a:rPr lang="en-US" sz="1400" dirty="0" err="1">
                <a:latin typeface="+mj-lt"/>
              </a:rPr>
              <a:t>químicas</a:t>
            </a:r>
            <a:r>
              <a:rPr lang="en-US" sz="1400" dirty="0">
                <a:latin typeface="+mj-lt"/>
              </a:rPr>
              <a:t> contra el </a:t>
            </a:r>
            <a:r>
              <a:rPr lang="en-US" sz="1400" dirty="0" err="1">
                <a:latin typeface="+mj-lt"/>
              </a:rPr>
              <a:t>grupo</a:t>
            </a:r>
            <a:r>
              <a:rPr lang="en-US" sz="1400" dirty="0">
                <a:latin typeface="+mj-lt"/>
              </a:rPr>
              <a:t> </a:t>
            </a:r>
            <a:r>
              <a:rPr lang="en-US" sz="1400" dirty="0" err="1">
                <a:latin typeface="+mj-lt"/>
              </a:rPr>
              <a:t>étnico</a:t>
            </a:r>
            <a:r>
              <a:rPr lang="en-US" sz="1400" dirty="0">
                <a:latin typeface="+mj-lt"/>
              </a:rPr>
              <a:t> </a:t>
            </a:r>
            <a:r>
              <a:rPr lang="en-US" sz="1400" dirty="0" err="1">
                <a:latin typeface="+mj-lt"/>
              </a:rPr>
              <a:t>curdo</a:t>
            </a:r>
            <a:r>
              <a:rPr lang="en-US" sz="1400" dirty="0">
                <a:latin typeface="+mj-lt"/>
              </a:rPr>
              <a:t>, y el </a:t>
            </a:r>
            <a:r>
              <a:rPr lang="en-US" sz="1400" dirty="0" err="1">
                <a:latin typeface="+mj-lt"/>
              </a:rPr>
              <a:t>acusado</a:t>
            </a:r>
            <a:r>
              <a:rPr lang="en-US" sz="1400" dirty="0">
                <a:latin typeface="+mj-lt"/>
              </a:rPr>
              <a:t> Abdul-</a:t>
            </a:r>
            <a:r>
              <a:rPr lang="en-US" sz="1400" dirty="0" err="1">
                <a:latin typeface="+mj-lt"/>
              </a:rPr>
              <a:t>Ghani</a:t>
            </a:r>
            <a:r>
              <a:rPr lang="en-US" sz="1400" dirty="0">
                <a:latin typeface="+mj-lt"/>
              </a:rPr>
              <a:t> Abdul-</a:t>
            </a:r>
            <a:r>
              <a:rPr lang="en-US" sz="1400" dirty="0" err="1">
                <a:latin typeface="+mj-lt"/>
              </a:rPr>
              <a:t>Ghafour</a:t>
            </a:r>
            <a:r>
              <a:rPr lang="en-US" sz="1400" dirty="0">
                <a:latin typeface="+mj-lt"/>
              </a:rPr>
              <a:t>, </a:t>
            </a:r>
            <a:r>
              <a:rPr lang="en-US" sz="1400" dirty="0" err="1">
                <a:latin typeface="+mj-lt"/>
              </a:rPr>
              <a:t>fueron</a:t>
            </a:r>
            <a:r>
              <a:rPr lang="en-US" sz="1400" dirty="0">
                <a:latin typeface="+mj-lt"/>
              </a:rPr>
              <a:t> </a:t>
            </a:r>
            <a:r>
              <a:rPr lang="en-US" sz="1400" dirty="0" err="1">
                <a:latin typeface="+mj-lt"/>
              </a:rPr>
              <a:t>ingresados</a:t>
            </a:r>
            <a:r>
              <a:rPr lang="en-US" sz="1400" dirty="0">
                <a:latin typeface="+mj-lt"/>
              </a:rPr>
              <a:t> al hospital </a:t>
            </a:r>
            <a:r>
              <a:rPr lang="en-US" sz="1400" dirty="0" err="1">
                <a:latin typeface="+mj-lt"/>
              </a:rPr>
              <a:t>después</a:t>
            </a:r>
            <a:r>
              <a:rPr lang="en-US" sz="1400" dirty="0">
                <a:latin typeface="+mj-lt"/>
              </a:rPr>
              <a:t> de </a:t>
            </a:r>
            <a:r>
              <a:rPr lang="en-US" sz="1400" dirty="0" err="1">
                <a:latin typeface="+mj-lt"/>
              </a:rPr>
              <a:t>que</a:t>
            </a:r>
            <a:r>
              <a:rPr lang="en-US" sz="1400" dirty="0">
                <a:latin typeface="+mj-lt"/>
              </a:rPr>
              <a:t> </a:t>
            </a:r>
            <a:r>
              <a:rPr lang="en-US" sz="1400" dirty="0" err="1">
                <a:latin typeface="+mj-lt"/>
              </a:rPr>
              <a:t>perdieran</a:t>
            </a:r>
            <a:r>
              <a:rPr lang="en-US" sz="1400" dirty="0">
                <a:latin typeface="+mj-lt"/>
              </a:rPr>
              <a:t> el </a:t>
            </a:r>
            <a:r>
              <a:rPr lang="en-US" sz="1400" dirty="0" err="1">
                <a:latin typeface="+mj-lt"/>
              </a:rPr>
              <a:t>conocimiento</a:t>
            </a:r>
            <a:r>
              <a:rPr lang="en-US" sz="1400" dirty="0">
                <a:latin typeface="+mj-lt"/>
              </a:rPr>
              <a:t>, </a:t>
            </a:r>
            <a:r>
              <a:rPr lang="en-US" sz="1400" dirty="0" err="1">
                <a:latin typeface="+mj-lt"/>
              </a:rPr>
              <a:t>declaró</a:t>
            </a:r>
            <a:r>
              <a:rPr lang="en-US" sz="1400" dirty="0">
                <a:latin typeface="+mj-lt"/>
              </a:rPr>
              <a:t> el </a:t>
            </a:r>
            <a:r>
              <a:rPr lang="en-US" sz="1400" dirty="0" err="1">
                <a:latin typeface="+mj-lt"/>
              </a:rPr>
              <a:t>abogado</a:t>
            </a:r>
            <a:r>
              <a:rPr lang="en-US" sz="1400" dirty="0">
                <a:latin typeface="+mj-lt"/>
              </a:rPr>
              <a:t>…..&lt;/P&gt;</a:t>
            </a:r>
          </a:p>
          <a:p>
            <a:r>
              <a:rPr lang="en-US" sz="1400" dirty="0">
                <a:latin typeface="+mj-lt"/>
              </a:rPr>
              <a:t>&lt;/TEXT&gt;</a:t>
            </a:r>
          </a:p>
          <a:p>
            <a:r>
              <a:rPr lang="en-US" sz="1400" dirty="0">
                <a:latin typeface="+mj-lt"/>
              </a:rPr>
              <a:t>&lt;/DOC&gt;</a:t>
            </a:r>
          </a:p>
          <a:p>
            <a:endParaRPr lang="en-US" dirty="0">
              <a:latin typeface="+mj-lt"/>
            </a:endParaRPr>
          </a:p>
        </p:txBody>
      </p:sp>
      <p:pic>
        <p:nvPicPr>
          <p:cNvPr id="5" name="Picture 4">
            <a:extLst>
              <a:ext uri="{FF2B5EF4-FFF2-40B4-BE49-F238E27FC236}">
                <a16:creationId xmlns:a16="http://schemas.microsoft.com/office/drawing/2014/main" id="{396B0024-091B-AD4E-8E89-903065545FD6}"/>
              </a:ext>
            </a:extLst>
          </p:cNvPr>
          <p:cNvPicPr>
            <a:picLocks noChangeAspect="1"/>
          </p:cNvPicPr>
          <p:nvPr/>
        </p:nvPicPr>
        <p:blipFill>
          <a:blip r:embed="rId3"/>
          <a:stretch>
            <a:fillRect/>
          </a:stretch>
        </p:blipFill>
        <p:spPr>
          <a:xfrm>
            <a:off x="6512387" y="2278103"/>
            <a:ext cx="4597400" cy="1790700"/>
          </a:xfrm>
          <a:prstGeom prst="rect">
            <a:avLst/>
          </a:prstGeom>
        </p:spPr>
      </p:pic>
      <p:pic>
        <p:nvPicPr>
          <p:cNvPr id="16" name="Picture 15">
            <a:extLst>
              <a:ext uri="{FF2B5EF4-FFF2-40B4-BE49-F238E27FC236}">
                <a16:creationId xmlns:a16="http://schemas.microsoft.com/office/drawing/2014/main" id="{F490F090-6109-C147-9FE6-97ECB8806E15}"/>
              </a:ext>
            </a:extLst>
          </p:cNvPr>
          <p:cNvPicPr>
            <a:picLocks noChangeAspect="1"/>
          </p:cNvPicPr>
          <p:nvPr/>
        </p:nvPicPr>
        <p:blipFill>
          <a:blip r:embed="rId4"/>
          <a:stretch>
            <a:fillRect/>
          </a:stretch>
        </p:blipFill>
        <p:spPr>
          <a:xfrm>
            <a:off x="6434190" y="4426040"/>
            <a:ext cx="1888166" cy="2318144"/>
          </a:xfrm>
          <a:prstGeom prst="rect">
            <a:avLst/>
          </a:prstGeom>
        </p:spPr>
      </p:pic>
      <p:cxnSp>
        <p:nvCxnSpPr>
          <p:cNvPr id="9" name="Straight Arrow Connector 8">
            <a:extLst>
              <a:ext uri="{FF2B5EF4-FFF2-40B4-BE49-F238E27FC236}">
                <a16:creationId xmlns:a16="http://schemas.microsoft.com/office/drawing/2014/main" id="{7AD97464-9003-7648-A3B3-05E3B86B9EC1}"/>
              </a:ext>
            </a:extLst>
          </p:cNvPr>
          <p:cNvCxnSpPr>
            <a:cxnSpLocks/>
          </p:cNvCxnSpPr>
          <p:nvPr/>
        </p:nvCxnSpPr>
        <p:spPr>
          <a:xfrm flipH="1">
            <a:off x="7704217" y="3078951"/>
            <a:ext cx="83431" cy="1537783"/>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19291C6-024D-0F4C-A28C-F66A8A46B441}"/>
              </a:ext>
            </a:extLst>
          </p:cNvPr>
          <p:cNvCxnSpPr>
            <a:cxnSpLocks/>
          </p:cNvCxnSpPr>
          <p:nvPr/>
        </p:nvCxnSpPr>
        <p:spPr>
          <a:xfrm flipH="1">
            <a:off x="8019583" y="3127695"/>
            <a:ext cx="2259534" cy="1489039"/>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F005403-DE77-CB4E-AF61-EBCA8A10655E}"/>
              </a:ext>
            </a:extLst>
          </p:cNvPr>
          <p:cNvSpPr txBox="1"/>
          <p:nvPr/>
        </p:nvSpPr>
        <p:spPr>
          <a:xfrm>
            <a:off x="1260119" y="4682977"/>
            <a:ext cx="3500767" cy="646331"/>
          </a:xfrm>
          <a:prstGeom prst="rect">
            <a:avLst/>
          </a:prstGeom>
          <a:noFill/>
        </p:spPr>
        <p:txBody>
          <a:bodyPr wrap="none" rtlCol="0">
            <a:spAutoFit/>
          </a:bodyPr>
          <a:lstStyle/>
          <a:p>
            <a:pPr marL="285750" indent="-285750">
              <a:buFont typeface="Arial" panose="020B0604020202020204" pitchFamily="34" charset="0"/>
              <a:buChar char="•"/>
            </a:pPr>
            <a:r>
              <a:rPr lang="en-US" dirty="0"/>
              <a:t>Spanish and Chinese documents</a:t>
            </a:r>
          </a:p>
          <a:p>
            <a:pPr marL="285750" indent="-285750">
              <a:buFont typeface="Arial" panose="020B0604020202020204" pitchFamily="34" charset="0"/>
              <a:buChar char="•"/>
            </a:pPr>
            <a:r>
              <a:rPr lang="en-US" dirty="0"/>
              <a:t>Link mentions to English KB!!</a:t>
            </a:r>
          </a:p>
        </p:txBody>
      </p:sp>
      <p:sp>
        <p:nvSpPr>
          <p:cNvPr id="22" name="TextBox 21">
            <a:extLst>
              <a:ext uri="{FF2B5EF4-FFF2-40B4-BE49-F238E27FC236}">
                <a16:creationId xmlns:a16="http://schemas.microsoft.com/office/drawing/2014/main" id="{81D39549-643F-844C-BCC3-48BC931F07B6}"/>
              </a:ext>
            </a:extLst>
          </p:cNvPr>
          <p:cNvSpPr txBox="1"/>
          <p:nvPr/>
        </p:nvSpPr>
        <p:spPr>
          <a:xfrm>
            <a:off x="469752" y="5413918"/>
            <a:ext cx="5670852" cy="1015663"/>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rPr>
              <a:t>Recently new languages have been added: </a:t>
            </a:r>
          </a:p>
          <a:p>
            <a:pPr marL="457200" indent="-457200">
              <a:buFont typeface="Arial" panose="020B0604020202020204" pitchFamily="34" charset="0"/>
              <a:buChar char="•"/>
            </a:pPr>
            <a:r>
              <a:rPr lang="en-US" sz="2000" dirty="0"/>
              <a:t>Norther Sotho, Nepali, Kikuyu…</a:t>
            </a:r>
          </a:p>
          <a:p>
            <a:r>
              <a:rPr lang="en-US" sz="2000" b="1" dirty="0"/>
              <a:t>Some with very small or no Wikipedia!!!</a:t>
            </a:r>
          </a:p>
        </p:txBody>
      </p:sp>
    </p:spTree>
    <p:extLst>
      <p:ext uri="{BB962C8B-B14F-4D97-AF65-F5344CB8AC3E}">
        <p14:creationId xmlns:p14="http://schemas.microsoft.com/office/powerpoint/2010/main" val="13211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660400" y="1583978"/>
            <a:ext cx="10922000" cy="4726874"/>
            <a:chOff x="46059" y="1405559"/>
            <a:chExt cx="10922000" cy="4726874"/>
          </a:xfrm>
        </p:grpSpPr>
        <p:sp>
          <p:nvSpPr>
            <p:cNvPr id="516" name="TextBox 515"/>
            <p:cNvSpPr txBox="1"/>
            <p:nvPr/>
          </p:nvSpPr>
          <p:spPr>
            <a:xfrm>
              <a:off x="6477118" y="4483283"/>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21</a:t>
              </a:r>
            </a:p>
          </p:txBody>
        </p:sp>
        <p:sp>
          <p:nvSpPr>
            <p:cNvPr id="562" name="TextBox 561"/>
            <p:cNvSpPr txBox="1"/>
            <p:nvPr/>
          </p:nvSpPr>
          <p:spPr>
            <a:xfrm>
              <a:off x="9398342" y="4483283"/>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41</a:t>
              </a:r>
            </a:p>
          </p:txBody>
        </p:sp>
        <p:sp>
          <p:nvSpPr>
            <p:cNvPr id="467" name="TextBox 466"/>
            <p:cNvSpPr txBox="1"/>
            <p:nvPr/>
          </p:nvSpPr>
          <p:spPr>
            <a:xfrm>
              <a:off x="3815754" y="4478919"/>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8</a:t>
              </a:r>
            </a:p>
          </p:txBody>
        </p:sp>
        <p:sp>
          <p:nvSpPr>
            <p:cNvPr id="100" name="TextBox 99"/>
            <p:cNvSpPr txBox="1"/>
            <p:nvPr/>
          </p:nvSpPr>
          <p:spPr>
            <a:xfrm>
              <a:off x="1058251" y="4420911"/>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2</a:t>
              </a:r>
            </a:p>
          </p:txBody>
        </p:sp>
        <p:sp>
          <p:nvSpPr>
            <p:cNvPr id="451" name="TextBox 450"/>
            <p:cNvSpPr txBox="1"/>
            <p:nvPr/>
          </p:nvSpPr>
          <p:spPr>
            <a:xfrm>
              <a:off x="2553346" y="5260064"/>
              <a:ext cx="344039" cy="369332"/>
            </a:xfrm>
            <a:prstGeom prst="rect">
              <a:avLst/>
            </a:prstGeom>
            <a:noFill/>
          </p:spPr>
          <p:txBody>
            <a:bodyPr wrap="none" rtlCol="0">
              <a:spAutoFit/>
            </a:bodyPr>
            <a:lstStyle/>
            <a:p>
              <a:r>
                <a:rPr lang="is-IS"/>
                <a:t>…</a:t>
              </a:r>
              <a:endParaRPr lang="en-US" dirty="0"/>
            </a:p>
          </p:txBody>
        </p:sp>
        <p:sp>
          <p:nvSpPr>
            <p:cNvPr id="452" name="TextBox 451"/>
            <p:cNvSpPr txBox="1"/>
            <p:nvPr/>
          </p:nvSpPr>
          <p:spPr>
            <a:xfrm>
              <a:off x="2569466" y="4057135"/>
              <a:ext cx="344039" cy="369332"/>
            </a:xfrm>
            <a:prstGeom prst="rect">
              <a:avLst/>
            </a:prstGeom>
            <a:noFill/>
          </p:spPr>
          <p:txBody>
            <a:bodyPr wrap="none" rtlCol="0">
              <a:spAutoFit/>
            </a:bodyPr>
            <a:lstStyle/>
            <a:p>
              <a:r>
                <a:rPr lang="is-IS" dirty="0"/>
                <a:t>…</a:t>
              </a:r>
              <a:endParaRPr lang="en-US" dirty="0"/>
            </a:p>
          </p:txBody>
        </p:sp>
        <p:sp>
          <p:nvSpPr>
            <p:cNvPr id="454" name="TextBox 453"/>
            <p:cNvSpPr txBox="1"/>
            <p:nvPr/>
          </p:nvSpPr>
          <p:spPr>
            <a:xfrm>
              <a:off x="7979979" y="5320016"/>
              <a:ext cx="344039" cy="369332"/>
            </a:xfrm>
            <a:prstGeom prst="rect">
              <a:avLst/>
            </a:prstGeom>
            <a:noFill/>
          </p:spPr>
          <p:txBody>
            <a:bodyPr wrap="none" rtlCol="0">
              <a:spAutoFit/>
            </a:bodyPr>
            <a:lstStyle/>
            <a:p>
              <a:r>
                <a:rPr lang="is-IS"/>
                <a:t>…</a:t>
              </a:r>
              <a:endParaRPr lang="en-US" dirty="0"/>
            </a:p>
          </p:txBody>
        </p:sp>
        <p:sp>
          <p:nvSpPr>
            <p:cNvPr id="405" name="TextBox 404"/>
            <p:cNvSpPr txBox="1"/>
            <p:nvPr/>
          </p:nvSpPr>
          <p:spPr>
            <a:xfrm>
              <a:off x="8009515" y="4122356"/>
              <a:ext cx="344039" cy="369332"/>
            </a:xfrm>
            <a:prstGeom prst="rect">
              <a:avLst/>
            </a:prstGeom>
            <a:noFill/>
          </p:spPr>
          <p:txBody>
            <a:bodyPr wrap="none" rtlCol="0">
              <a:spAutoFit/>
            </a:bodyPr>
            <a:lstStyle/>
            <a:p>
              <a:r>
                <a:rPr lang="is-IS" dirty="0"/>
                <a:t>…</a:t>
              </a:r>
              <a:endParaRPr lang="en-US" dirty="0"/>
            </a:p>
          </p:txBody>
        </p:sp>
        <p:sp>
          <p:nvSpPr>
            <p:cNvPr id="122" name="TextBox 121"/>
            <p:cNvSpPr txBox="1"/>
            <p:nvPr/>
          </p:nvSpPr>
          <p:spPr>
            <a:xfrm>
              <a:off x="816364" y="5772466"/>
              <a:ext cx="1000125" cy="261610"/>
            </a:xfrm>
            <a:prstGeom prst="rect">
              <a:avLst/>
            </a:prstGeom>
            <a:noFill/>
          </p:spPr>
          <p:txBody>
            <a:bodyPr wrap="none" rtlCol="0">
              <a:spAutoFit/>
            </a:bodyPr>
            <a:lstStyle/>
            <a:p>
              <a:r>
                <a:rPr lang="en-US" sz="1100" b="1" dirty="0"/>
                <a:t>Left Context 1</a:t>
              </a:r>
            </a:p>
          </p:txBody>
        </p:sp>
        <p:cxnSp>
          <p:nvCxnSpPr>
            <p:cNvPr id="93" name="Straight Arrow Connector 92"/>
            <p:cNvCxnSpPr>
              <a:cxnSpLocks/>
              <a:stCxn id="70" idx="0"/>
            </p:cNvCxnSpPr>
            <p:nvPr/>
          </p:nvCxnSpPr>
          <p:spPr>
            <a:xfrm flipV="1">
              <a:off x="1304992" y="4184589"/>
              <a:ext cx="1161512" cy="5205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712" y="5558359"/>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1</a:t>
              </a:r>
              <a:endParaRPr lang="en-US" sz="1200" b="1" i="1" baseline="-25000" dirty="0">
                <a:latin typeface="Times" charset="0"/>
                <a:ea typeface="Times" charset="0"/>
                <a:cs typeface="Times" charset="0"/>
              </a:endParaRPr>
            </a:p>
          </p:txBody>
        </p:sp>
        <p:sp>
          <p:nvSpPr>
            <p:cNvPr id="29" name="TextBox 28"/>
            <p:cNvSpPr txBox="1"/>
            <p:nvPr/>
          </p:nvSpPr>
          <p:spPr>
            <a:xfrm>
              <a:off x="1065067" y="5566611"/>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2</a:t>
              </a:r>
            </a:p>
          </p:txBody>
        </p:sp>
        <p:sp>
          <p:nvSpPr>
            <p:cNvPr id="30" name="TextBox 29"/>
            <p:cNvSpPr txBox="1"/>
            <p:nvPr/>
          </p:nvSpPr>
          <p:spPr>
            <a:xfrm>
              <a:off x="1914792" y="5548929"/>
              <a:ext cx="316876" cy="338554"/>
            </a:xfrm>
            <a:prstGeom prst="rect">
              <a:avLst/>
            </a:prstGeom>
            <a:noFill/>
          </p:spPr>
          <p:txBody>
            <a:bodyPr wrap="square" rtlCol="0">
              <a:spAutoFit/>
            </a:bodyPr>
            <a:lstStyle/>
            <a:p>
              <a:r>
                <a:rPr lang="en-US" sz="1600" b="1" i="1">
                  <a:latin typeface="Times" charset="0"/>
                  <a:ea typeface="Times" charset="0"/>
                  <a:cs typeface="Times" charset="0"/>
                </a:rPr>
                <a:t>m</a:t>
              </a:r>
              <a:endParaRPr lang="en-US" sz="1600" b="1" i="1" baseline="-25000" dirty="0">
                <a:latin typeface="Times" charset="0"/>
                <a:ea typeface="Times" charset="0"/>
                <a:cs typeface="Times" charset="0"/>
              </a:endParaRPr>
            </a:p>
          </p:txBody>
        </p:sp>
        <p:grpSp>
          <p:nvGrpSpPr>
            <p:cNvPr id="27" name="Group 26"/>
            <p:cNvGrpSpPr/>
            <p:nvPr/>
          </p:nvGrpSpPr>
          <p:grpSpPr>
            <a:xfrm>
              <a:off x="195320" y="4718853"/>
              <a:ext cx="533169" cy="510988"/>
              <a:chOff x="957129" y="5543395"/>
              <a:chExt cx="505634" cy="472658"/>
            </a:xfrm>
          </p:grpSpPr>
          <p:sp>
            <p:nvSpPr>
              <p:cNvPr id="67" name="TextBox 66"/>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68" name="Straight Arrow Connector 67"/>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038407" y="4705157"/>
              <a:ext cx="533169" cy="510989"/>
              <a:chOff x="1756674" y="5530726"/>
              <a:chExt cx="505634" cy="472659"/>
            </a:xfrm>
          </p:grpSpPr>
          <p:sp>
            <p:nvSpPr>
              <p:cNvPr id="70" name="TextBox 69"/>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71" name="Straight Arrow Connector 70"/>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865916" y="4700715"/>
              <a:ext cx="533169" cy="510988"/>
              <a:chOff x="2541447" y="5526617"/>
              <a:chExt cx="505634" cy="472658"/>
            </a:xfrm>
          </p:grpSpPr>
          <p:sp>
            <p:nvSpPr>
              <p:cNvPr id="85" name="TextBox 84"/>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86" name="Straight Arrow Connector 85"/>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p:cNvCxnSpPr>
              <a:cxnSpLocks/>
              <a:stCxn id="67" idx="0"/>
              <a:endCxn id="480" idx="1"/>
            </p:cNvCxnSpPr>
            <p:nvPr/>
          </p:nvCxnSpPr>
          <p:spPr>
            <a:xfrm flipV="1">
              <a:off x="461905" y="3967683"/>
              <a:ext cx="1992105" cy="75117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cxnSpLocks/>
              <a:stCxn id="99" idx="2"/>
            </p:cNvCxnSpPr>
            <p:nvPr/>
          </p:nvCxnSpPr>
          <p:spPr>
            <a:xfrm flipV="1">
              <a:off x="2137242" y="4146268"/>
              <a:ext cx="675881" cy="52677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54354" y="4411432"/>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sp>
          <p:nvSpPr>
            <p:cNvPr id="111" name="TextBox 110"/>
            <p:cNvSpPr txBox="1"/>
            <p:nvPr/>
          </p:nvSpPr>
          <p:spPr>
            <a:xfrm>
              <a:off x="349642" y="4376014"/>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1</a:t>
              </a:r>
            </a:p>
          </p:txBody>
        </p:sp>
        <p:cxnSp>
          <p:nvCxnSpPr>
            <p:cNvPr id="396" name="Straight Arrow Connector 395"/>
            <p:cNvCxnSpPr/>
            <p:nvPr/>
          </p:nvCxnSpPr>
          <p:spPr>
            <a:xfrm flipV="1">
              <a:off x="787213" y="4870048"/>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p:nvPr/>
          </p:nvCxnSpPr>
          <p:spPr>
            <a:xfrm flipV="1">
              <a:off x="1614724" y="4865605"/>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28284" y="5202403"/>
              <a:ext cx="760596" cy="401392"/>
              <a:chOff x="1119768" y="6162917"/>
              <a:chExt cx="721316" cy="371283"/>
            </a:xfrm>
          </p:grpSpPr>
          <p:sp>
            <p:nvSpPr>
              <p:cNvPr id="291" name="Rounded Rectangle 290"/>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93" name="Oval 292"/>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0" name="Oval 349"/>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16" name="Group 415"/>
            <p:cNvGrpSpPr/>
            <p:nvPr/>
          </p:nvGrpSpPr>
          <p:grpSpPr>
            <a:xfrm>
              <a:off x="76503" y="5202403"/>
              <a:ext cx="760596" cy="401392"/>
              <a:chOff x="1119768" y="6162917"/>
              <a:chExt cx="721316" cy="371283"/>
            </a:xfrm>
          </p:grpSpPr>
          <p:sp>
            <p:nvSpPr>
              <p:cNvPr id="417" name="Rounded Rectangle 416"/>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18" name="Oval 417"/>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9" name="Oval 418"/>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20" name="Group 419"/>
            <p:cNvGrpSpPr/>
            <p:nvPr/>
          </p:nvGrpSpPr>
          <p:grpSpPr>
            <a:xfrm>
              <a:off x="1813380" y="5219411"/>
              <a:ext cx="760596" cy="401392"/>
              <a:chOff x="1119768" y="6162917"/>
              <a:chExt cx="721316" cy="371283"/>
            </a:xfrm>
          </p:grpSpPr>
          <p:sp>
            <p:nvSpPr>
              <p:cNvPr id="421" name="Rounded Rectangle 420"/>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22" name="Oval 421"/>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3" name="Oval 422"/>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29" name="TextBox 428"/>
            <p:cNvSpPr txBox="1"/>
            <p:nvPr/>
          </p:nvSpPr>
          <p:spPr>
            <a:xfrm>
              <a:off x="3573866" y="5830474"/>
              <a:ext cx="1005403" cy="261610"/>
            </a:xfrm>
            <a:prstGeom prst="rect">
              <a:avLst/>
            </a:prstGeom>
            <a:noFill/>
          </p:spPr>
          <p:txBody>
            <a:bodyPr wrap="none" rtlCol="0">
              <a:spAutoFit/>
            </a:bodyPr>
            <a:lstStyle/>
            <a:p>
              <a:r>
                <a:rPr lang="en-US" sz="1100" b="1" dirty="0"/>
                <a:t>Left Context n</a:t>
              </a:r>
            </a:p>
          </p:txBody>
        </p:sp>
        <p:cxnSp>
          <p:nvCxnSpPr>
            <p:cNvPr id="449" name="Straight Arrow Connector 448"/>
            <p:cNvCxnSpPr>
              <a:cxnSpLocks/>
            </p:cNvCxnSpPr>
            <p:nvPr/>
          </p:nvCxnSpPr>
          <p:spPr>
            <a:xfrm flipH="1" flipV="1">
              <a:off x="3090938" y="4140515"/>
              <a:ext cx="988000" cy="6226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7" name="TextBox 456"/>
            <p:cNvSpPr txBox="1"/>
            <p:nvPr/>
          </p:nvSpPr>
          <p:spPr>
            <a:xfrm>
              <a:off x="3108214" y="5616368"/>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7</a:t>
              </a:r>
              <a:endParaRPr lang="en-US" sz="1200" b="1" i="1" baseline="-25000" dirty="0">
                <a:latin typeface="Times" charset="0"/>
                <a:ea typeface="Times" charset="0"/>
                <a:cs typeface="Times" charset="0"/>
              </a:endParaRPr>
            </a:p>
          </p:txBody>
        </p:sp>
        <p:sp>
          <p:nvSpPr>
            <p:cNvPr id="458" name="TextBox 457"/>
            <p:cNvSpPr txBox="1"/>
            <p:nvPr/>
          </p:nvSpPr>
          <p:spPr>
            <a:xfrm>
              <a:off x="3822570" y="5624620"/>
              <a:ext cx="434607" cy="338554"/>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8</a:t>
              </a:r>
            </a:p>
          </p:txBody>
        </p:sp>
        <p:sp>
          <p:nvSpPr>
            <p:cNvPr id="459" name="TextBox 458"/>
            <p:cNvSpPr txBox="1"/>
            <p:nvPr/>
          </p:nvSpPr>
          <p:spPr>
            <a:xfrm>
              <a:off x="4672294" y="5606937"/>
              <a:ext cx="316876" cy="338554"/>
            </a:xfrm>
            <a:prstGeom prst="rect">
              <a:avLst/>
            </a:prstGeom>
            <a:noFill/>
          </p:spPr>
          <p:txBody>
            <a:bodyPr wrap="square" rtlCol="0">
              <a:spAutoFit/>
            </a:bodyPr>
            <a:lstStyle/>
            <a:p>
              <a:r>
                <a:rPr lang="en-US" sz="1600" b="1" i="1">
                  <a:latin typeface="Times" charset="0"/>
                  <a:ea typeface="Times" charset="0"/>
                  <a:cs typeface="Times" charset="0"/>
                </a:rPr>
                <a:t>m</a:t>
              </a:r>
              <a:endParaRPr lang="en-US" sz="1600" b="1" i="1" baseline="-25000" dirty="0">
                <a:latin typeface="Times" charset="0"/>
                <a:ea typeface="Times" charset="0"/>
                <a:cs typeface="Times" charset="0"/>
              </a:endParaRPr>
            </a:p>
          </p:txBody>
        </p:sp>
        <p:grpSp>
          <p:nvGrpSpPr>
            <p:cNvPr id="460" name="Group 459"/>
            <p:cNvGrpSpPr/>
            <p:nvPr/>
          </p:nvGrpSpPr>
          <p:grpSpPr>
            <a:xfrm>
              <a:off x="2952822" y="4776862"/>
              <a:ext cx="533169" cy="510988"/>
              <a:chOff x="957129" y="5543395"/>
              <a:chExt cx="505634" cy="472658"/>
            </a:xfrm>
          </p:grpSpPr>
          <p:sp>
            <p:nvSpPr>
              <p:cNvPr id="478" name="TextBox 477"/>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479" name="Straight Arrow Connector 478"/>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1" name="Group 460"/>
            <p:cNvGrpSpPr/>
            <p:nvPr/>
          </p:nvGrpSpPr>
          <p:grpSpPr>
            <a:xfrm>
              <a:off x="3795909" y="4763165"/>
              <a:ext cx="533169" cy="510989"/>
              <a:chOff x="1756674" y="5530726"/>
              <a:chExt cx="505634" cy="472659"/>
            </a:xfrm>
          </p:grpSpPr>
          <p:sp>
            <p:nvSpPr>
              <p:cNvPr id="476" name="TextBox 475"/>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477" name="Straight Arrow Connector 476"/>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2" name="Group 461"/>
            <p:cNvGrpSpPr/>
            <p:nvPr/>
          </p:nvGrpSpPr>
          <p:grpSpPr>
            <a:xfrm>
              <a:off x="4623418" y="4758723"/>
              <a:ext cx="533169" cy="510988"/>
              <a:chOff x="2541447" y="5526617"/>
              <a:chExt cx="505634" cy="472658"/>
            </a:xfrm>
          </p:grpSpPr>
          <p:sp>
            <p:nvSpPr>
              <p:cNvPr id="474" name="TextBox 473"/>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475" name="Straight Arrow Connector 474"/>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Arrow Connector 463"/>
            <p:cNvCxnSpPr>
              <a:cxnSpLocks/>
            </p:cNvCxnSpPr>
            <p:nvPr/>
          </p:nvCxnSpPr>
          <p:spPr>
            <a:xfrm flipH="1" flipV="1">
              <a:off x="2810306" y="4141033"/>
              <a:ext cx="425170" cy="6249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5" name="Straight Arrow Connector 464"/>
            <p:cNvCxnSpPr>
              <a:cxnSpLocks/>
            </p:cNvCxnSpPr>
            <p:nvPr/>
          </p:nvCxnSpPr>
          <p:spPr>
            <a:xfrm flipH="1" flipV="1">
              <a:off x="3090938" y="4002551"/>
              <a:ext cx="1818374" cy="75617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6" name="TextBox 465"/>
            <p:cNvSpPr txBox="1"/>
            <p:nvPr/>
          </p:nvSpPr>
          <p:spPr>
            <a:xfrm>
              <a:off x="4711855" y="4469440"/>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sp>
          <p:nvSpPr>
            <p:cNvPr id="468" name="TextBox 467"/>
            <p:cNvSpPr txBox="1"/>
            <p:nvPr/>
          </p:nvSpPr>
          <p:spPr>
            <a:xfrm>
              <a:off x="3107144" y="4434022"/>
              <a:ext cx="339647"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7</a:t>
              </a:r>
            </a:p>
          </p:txBody>
        </p:sp>
        <p:cxnSp>
          <p:nvCxnSpPr>
            <p:cNvPr id="431" name="Straight Arrow Connector 430"/>
            <p:cNvCxnSpPr/>
            <p:nvPr/>
          </p:nvCxnSpPr>
          <p:spPr>
            <a:xfrm flipV="1">
              <a:off x="3544715" y="4928056"/>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nvCxnSpPr>
          <p:spPr>
            <a:xfrm flipV="1">
              <a:off x="4372225" y="4923614"/>
              <a:ext cx="258053" cy="31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33" name="Group 432"/>
            <p:cNvGrpSpPr/>
            <p:nvPr/>
          </p:nvGrpSpPr>
          <p:grpSpPr>
            <a:xfrm>
              <a:off x="3685786" y="5260412"/>
              <a:ext cx="760596" cy="401392"/>
              <a:chOff x="1119768" y="6162917"/>
              <a:chExt cx="721316" cy="371283"/>
            </a:xfrm>
          </p:grpSpPr>
          <p:sp>
            <p:nvSpPr>
              <p:cNvPr id="446" name="Rounded Rectangle 445"/>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47" name="Oval 446"/>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8" name="Oval 447"/>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34" name="Group 433"/>
            <p:cNvGrpSpPr/>
            <p:nvPr/>
          </p:nvGrpSpPr>
          <p:grpSpPr>
            <a:xfrm>
              <a:off x="2834005" y="5260412"/>
              <a:ext cx="760596" cy="401392"/>
              <a:chOff x="1119768" y="6162917"/>
              <a:chExt cx="721316" cy="371283"/>
            </a:xfrm>
          </p:grpSpPr>
          <p:sp>
            <p:nvSpPr>
              <p:cNvPr id="443" name="Rounded Rectangle 442"/>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44" name="Oval 443"/>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5" name="Oval 444"/>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35" name="Group 434"/>
            <p:cNvGrpSpPr/>
            <p:nvPr/>
          </p:nvGrpSpPr>
          <p:grpSpPr>
            <a:xfrm>
              <a:off x="4570882" y="5277420"/>
              <a:ext cx="760596" cy="401392"/>
              <a:chOff x="1119768" y="6162917"/>
              <a:chExt cx="721316" cy="371283"/>
            </a:xfrm>
          </p:grpSpPr>
          <p:sp>
            <p:nvSpPr>
              <p:cNvPr id="440" name="Rounded Rectangle 439"/>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41" name="Oval 440"/>
              <p:cNvSpPr/>
              <p:nvPr/>
            </p:nvSpPr>
            <p:spPr>
              <a:xfrm rot="16200000">
                <a:off x="1537311" y="6210591"/>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2" name="Oval 441"/>
              <p:cNvSpPr/>
              <p:nvPr/>
            </p:nvSpPr>
            <p:spPr>
              <a:xfrm rot="16200000">
                <a:off x="1179616" y="6209978"/>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84" name="TextBox 483"/>
            <p:cNvSpPr txBox="1"/>
            <p:nvPr/>
          </p:nvSpPr>
          <p:spPr>
            <a:xfrm>
              <a:off x="6235230" y="5834838"/>
              <a:ext cx="1085328" cy="261610"/>
            </a:xfrm>
            <a:prstGeom prst="rect">
              <a:avLst/>
            </a:prstGeom>
            <a:noFill/>
          </p:spPr>
          <p:txBody>
            <a:bodyPr wrap="none" rtlCol="0">
              <a:spAutoFit/>
            </a:bodyPr>
            <a:lstStyle/>
            <a:p>
              <a:r>
                <a:rPr lang="en-US" sz="1100" b="1" dirty="0"/>
                <a:t>Right Context 1</a:t>
              </a:r>
            </a:p>
          </p:txBody>
        </p:sp>
        <p:cxnSp>
          <p:nvCxnSpPr>
            <p:cNvPr id="504" name="Straight Arrow Connector 503"/>
            <p:cNvCxnSpPr>
              <a:cxnSpLocks/>
            </p:cNvCxnSpPr>
            <p:nvPr/>
          </p:nvCxnSpPr>
          <p:spPr>
            <a:xfrm flipV="1">
              <a:off x="6740301" y="4217751"/>
              <a:ext cx="1159158" cy="54977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6" name="TextBox 505"/>
            <p:cNvSpPr txBox="1"/>
            <p:nvPr/>
          </p:nvSpPr>
          <p:spPr>
            <a:xfrm>
              <a:off x="5769578" y="5620731"/>
              <a:ext cx="385517" cy="338554"/>
            </a:xfrm>
            <a:prstGeom prst="rect">
              <a:avLst/>
            </a:prstGeom>
            <a:noFill/>
          </p:spPr>
          <p:txBody>
            <a:bodyPr wrap="none" rtlCol="0">
              <a:spAutoFit/>
            </a:bodyPr>
            <a:lstStyle/>
            <a:p>
              <a:r>
                <a:rPr lang="en-US" sz="1600" b="1" i="1" dirty="0">
                  <a:latin typeface="Times" charset="0"/>
                  <a:ea typeface="Times" charset="0"/>
                  <a:cs typeface="Times" charset="0"/>
                </a:rPr>
                <a:t>m</a:t>
              </a:r>
              <a:endParaRPr lang="en-US" sz="1200" b="1" i="1" baseline="-25000" dirty="0">
                <a:latin typeface="Times" charset="0"/>
                <a:ea typeface="Times" charset="0"/>
                <a:cs typeface="Times" charset="0"/>
              </a:endParaRPr>
            </a:p>
          </p:txBody>
        </p:sp>
        <p:sp>
          <p:nvSpPr>
            <p:cNvPr id="507" name="TextBox 506"/>
            <p:cNvSpPr txBox="1"/>
            <p:nvPr/>
          </p:nvSpPr>
          <p:spPr>
            <a:xfrm>
              <a:off x="6484302" y="5612214"/>
              <a:ext cx="503002" cy="502702"/>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21</a:t>
              </a:r>
            </a:p>
            <a:p>
              <a:endParaRPr lang="en-US" sz="1600" b="1" i="1" baseline="-25000" dirty="0">
                <a:latin typeface="Times" charset="0"/>
                <a:ea typeface="Times" charset="0"/>
                <a:cs typeface="Times" charset="0"/>
              </a:endParaRPr>
            </a:p>
          </p:txBody>
        </p:sp>
        <p:sp>
          <p:nvSpPr>
            <p:cNvPr id="508" name="TextBox 507"/>
            <p:cNvSpPr txBox="1"/>
            <p:nvPr/>
          </p:nvSpPr>
          <p:spPr>
            <a:xfrm>
              <a:off x="7333658" y="5611301"/>
              <a:ext cx="598681" cy="338554"/>
            </a:xfrm>
            <a:prstGeom prst="rect">
              <a:avLst/>
            </a:prstGeom>
            <a:noFill/>
          </p:spPr>
          <p:txBody>
            <a:bodyPr wrap="squar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22</a:t>
              </a:r>
              <a:endParaRPr lang="en-US" sz="1200" b="1" i="1" baseline="-25000" dirty="0">
                <a:latin typeface="Times" charset="0"/>
                <a:ea typeface="Times" charset="0"/>
                <a:cs typeface="Times" charset="0"/>
              </a:endParaRPr>
            </a:p>
          </p:txBody>
        </p:sp>
        <p:grpSp>
          <p:nvGrpSpPr>
            <p:cNvPr id="509" name="Group 508"/>
            <p:cNvGrpSpPr/>
            <p:nvPr/>
          </p:nvGrpSpPr>
          <p:grpSpPr>
            <a:xfrm>
              <a:off x="5614186" y="4781225"/>
              <a:ext cx="533169" cy="510988"/>
              <a:chOff x="957129" y="5543395"/>
              <a:chExt cx="505634" cy="472658"/>
            </a:xfrm>
          </p:grpSpPr>
          <p:sp>
            <p:nvSpPr>
              <p:cNvPr id="527" name="TextBox 526"/>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28" name="Straight Arrow Connector 527"/>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0" name="Group 509"/>
            <p:cNvGrpSpPr/>
            <p:nvPr/>
          </p:nvGrpSpPr>
          <p:grpSpPr>
            <a:xfrm>
              <a:off x="6457273" y="4767528"/>
              <a:ext cx="533169" cy="510989"/>
              <a:chOff x="1756674" y="5530726"/>
              <a:chExt cx="505634" cy="472659"/>
            </a:xfrm>
          </p:grpSpPr>
          <p:sp>
            <p:nvSpPr>
              <p:cNvPr id="525" name="TextBox 524"/>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26" name="Straight Arrow Connector 525"/>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1" name="Group 510"/>
            <p:cNvGrpSpPr/>
            <p:nvPr/>
          </p:nvGrpSpPr>
          <p:grpSpPr>
            <a:xfrm>
              <a:off x="7284782" y="4763086"/>
              <a:ext cx="533169" cy="510988"/>
              <a:chOff x="2541447" y="5526617"/>
              <a:chExt cx="505634" cy="472658"/>
            </a:xfrm>
          </p:grpSpPr>
          <p:sp>
            <p:nvSpPr>
              <p:cNvPr id="523" name="TextBox 522"/>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24" name="Straight Arrow Connector 523"/>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13" name="Straight Arrow Connector 512"/>
            <p:cNvCxnSpPr>
              <a:cxnSpLocks/>
              <a:endCxn id="580" idx="1"/>
            </p:cNvCxnSpPr>
            <p:nvPr/>
          </p:nvCxnSpPr>
          <p:spPr>
            <a:xfrm flipV="1">
              <a:off x="5896840" y="4010598"/>
              <a:ext cx="1960037" cy="7597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p:cNvCxnSpPr>
              <a:cxnSpLocks/>
              <a:endCxn id="580" idx="2"/>
            </p:cNvCxnSpPr>
            <p:nvPr/>
          </p:nvCxnSpPr>
          <p:spPr>
            <a:xfrm flipV="1">
              <a:off x="7570674" y="4211294"/>
              <a:ext cx="666501" cy="55179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5" name="TextBox 514"/>
            <p:cNvSpPr txBox="1"/>
            <p:nvPr/>
          </p:nvSpPr>
          <p:spPr>
            <a:xfrm>
              <a:off x="7373219" y="4473804"/>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22</a:t>
              </a:r>
            </a:p>
          </p:txBody>
        </p:sp>
        <p:sp>
          <p:nvSpPr>
            <p:cNvPr id="517" name="TextBox 516"/>
            <p:cNvSpPr txBox="1"/>
            <p:nvPr/>
          </p:nvSpPr>
          <p:spPr>
            <a:xfrm>
              <a:off x="5768508" y="4438386"/>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cxnSp>
          <p:nvCxnSpPr>
            <p:cNvPr id="486" name="Straight Arrow Connector 485"/>
            <p:cNvCxnSpPr/>
            <p:nvPr/>
          </p:nvCxnSpPr>
          <p:spPr>
            <a:xfrm flipH="1">
              <a:off x="6170500" y="4922977"/>
              <a:ext cx="272958" cy="444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p:cNvCxnSpPr/>
            <p:nvPr/>
          </p:nvCxnSpPr>
          <p:spPr>
            <a:xfrm flipH="1">
              <a:off x="6993604" y="4919141"/>
              <a:ext cx="320902" cy="55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8" name="Group 487"/>
            <p:cNvGrpSpPr/>
            <p:nvPr/>
          </p:nvGrpSpPr>
          <p:grpSpPr>
            <a:xfrm>
              <a:off x="6347150" y="5264775"/>
              <a:ext cx="760596" cy="401392"/>
              <a:chOff x="1119768" y="6162917"/>
              <a:chExt cx="721316" cy="371283"/>
            </a:xfrm>
          </p:grpSpPr>
          <p:sp>
            <p:nvSpPr>
              <p:cNvPr id="501" name="Rounded Rectangle 500"/>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02" name="Oval 501"/>
              <p:cNvSpPr/>
              <p:nvPr/>
            </p:nvSpPr>
            <p:spPr>
              <a:xfrm rot="16200000">
                <a:off x="1537311" y="621059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3" name="Oval 502"/>
              <p:cNvSpPr/>
              <p:nvPr/>
            </p:nvSpPr>
            <p:spPr>
              <a:xfrm rot="16200000">
                <a:off x="1179616" y="6209978"/>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89" name="Group 488"/>
            <p:cNvGrpSpPr/>
            <p:nvPr/>
          </p:nvGrpSpPr>
          <p:grpSpPr>
            <a:xfrm>
              <a:off x="5495369" y="5264775"/>
              <a:ext cx="760596" cy="401392"/>
              <a:chOff x="1119768" y="6162917"/>
              <a:chExt cx="721316" cy="371283"/>
            </a:xfrm>
          </p:grpSpPr>
          <p:sp>
            <p:nvSpPr>
              <p:cNvPr id="498" name="Rounded Rectangle 497"/>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99" name="Oval 498"/>
              <p:cNvSpPr/>
              <p:nvPr/>
            </p:nvSpPr>
            <p:spPr>
              <a:xfrm rot="16200000">
                <a:off x="1537311" y="621059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0" name="Oval 499"/>
              <p:cNvSpPr/>
              <p:nvPr/>
            </p:nvSpPr>
            <p:spPr>
              <a:xfrm rot="16200000">
                <a:off x="1179616" y="6209978"/>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90" name="Group 489"/>
            <p:cNvGrpSpPr/>
            <p:nvPr/>
          </p:nvGrpSpPr>
          <p:grpSpPr>
            <a:xfrm>
              <a:off x="7232246" y="5281783"/>
              <a:ext cx="760596" cy="401392"/>
              <a:chOff x="1119768" y="6162917"/>
              <a:chExt cx="721316" cy="371283"/>
            </a:xfrm>
          </p:grpSpPr>
          <p:sp>
            <p:nvSpPr>
              <p:cNvPr id="495" name="Rounded Rectangle 494"/>
              <p:cNvSpPr/>
              <p:nvPr/>
            </p:nvSpPr>
            <p:spPr>
              <a:xfrm>
                <a:off x="1119768" y="6162917"/>
                <a:ext cx="721316"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96" name="Oval 495"/>
              <p:cNvSpPr/>
              <p:nvPr/>
            </p:nvSpPr>
            <p:spPr>
              <a:xfrm rot="16200000">
                <a:off x="1537311" y="621059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7" name="Oval 496"/>
              <p:cNvSpPr/>
              <p:nvPr/>
            </p:nvSpPr>
            <p:spPr>
              <a:xfrm rot="16200000">
                <a:off x="1179616" y="6209978"/>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30" name="TextBox 529"/>
            <p:cNvSpPr txBox="1"/>
            <p:nvPr/>
          </p:nvSpPr>
          <p:spPr>
            <a:xfrm>
              <a:off x="9156454" y="5834838"/>
              <a:ext cx="1085328" cy="261610"/>
            </a:xfrm>
            <a:prstGeom prst="rect">
              <a:avLst/>
            </a:prstGeom>
            <a:noFill/>
          </p:spPr>
          <p:txBody>
            <a:bodyPr wrap="none" rtlCol="0">
              <a:spAutoFit/>
            </a:bodyPr>
            <a:lstStyle/>
            <a:p>
              <a:r>
                <a:rPr lang="en-US" sz="1100" b="1" dirty="0"/>
                <a:t>Right Context 1</a:t>
              </a:r>
            </a:p>
          </p:txBody>
        </p:sp>
        <p:cxnSp>
          <p:nvCxnSpPr>
            <p:cNvPr id="550" name="Straight Arrow Connector 549"/>
            <p:cNvCxnSpPr>
              <a:cxnSpLocks/>
            </p:cNvCxnSpPr>
            <p:nvPr/>
          </p:nvCxnSpPr>
          <p:spPr>
            <a:xfrm flipH="1" flipV="1">
              <a:off x="8606316" y="4202109"/>
              <a:ext cx="1055209" cy="5654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2" name="TextBox 551"/>
            <p:cNvSpPr txBox="1"/>
            <p:nvPr/>
          </p:nvSpPr>
          <p:spPr>
            <a:xfrm>
              <a:off x="8690802" y="5620731"/>
              <a:ext cx="385517" cy="338554"/>
            </a:xfrm>
            <a:prstGeom prst="rect">
              <a:avLst/>
            </a:prstGeom>
            <a:noFill/>
          </p:spPr>
          <p:txBody>
            <a:bodyPr wrap="none" rtlCol="0">
              <a:spAutoFit/>
            </a:bodyPr>
            <a:lstStyle/>
            <a:p>
              <a:r>
                <a:rPr lang="en-US" sz="1600" b="1" i="1" dirty="0">
                  <a:latin typeface="Times" charset="0"/>
                  <a:ea typeface="Times" charset="0"/>
                  <a:cs typeface="Times" charset="0"/>
                </a:rPr>
                <a:t>m</a:t>
              </a:r>
              <a:endParaRPr lang="en-US" sz="1200" b="1" i="1" baseline="-25000" dirty="0">
                <a:latin typeface="Times" charset="0"/>
                <a:ea typeface="Times" charset="0"/>
                <a:cs typeface="Times" charset="0"/>
              </a:endParaRPr>
            </a:p>
          </p:txBody>
        </p:sp>
        <p:sp>
          <p:nvSpPr>
            <p:cNvPr id="553" name="TextBox 552"/>
            <p:cNvSpPr txBox="1"/>
            <p:nvPr/>
          </p:nvSpPr>
          <p:spPr>
            <a:xfrm>
              <a:off x="9405526" y="5612214"/>
              <a:ext cx="503002" cy="502702"/>
            </a:xfrm>
            <a:prstGeom prst="rect">
              <a:avLst/>
            </a:prstGeom>
            <a:noFill/>
          </p:spPr>
          <p:txBody>
            <a:bodyPr wrap="non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41</a:t>
              </a:r>
            </a:p>
            <a:p>
              <a:endParaRPr lang="en-US" sz="1600" b="1" i="1" baseline="-25000" dirty="0">
                <a:latin typeface="Times" charset="0"/>
                <a:ea typeface="Times" charset="0"/>
                <a:cs typeface="Times" charset="0"/>
              </a:endParaRPr>
            </a:p>
          </p:txBody>
        </p:sp>
        <p:sp>
          <p:nvSpPr>
            <p:cNvPr id="554" name="TextBox 553"/>
            <p:cNvSpPr txBox="1"/>
            <p:nvPr/>
          </p:nvSpPr>
          <p:spPr>
            <a:xfrm>
              <a:off x="10254882" y="5611301"/>
              <a:ext cx="598681" cy="338554"/>
            </a:xfrm>
            <a:prstGeom prst="rect">
              <a:avLst/>
            </a:prstGeom>
            <a:noFill/>
          </p:spPr>
          <p:txBody>
            <a:bodyPr wrap="square" rtlCol="0">
              <a:spAutoFit/>
            </a:bodyPr>
            <a:lstStyle/>
            <a:p>
              <a:r>
                <a:rPr lang="en-US" sz="1600" b="1" i="1" dirty="0">
                  <a:latin typeface="Times" charset="0"/>
                  <a:ea typeface="Times" charset="0"/>
                  <a:cs typeface="Times" charset="0"/>
                </a:rPr>
                <a:t>w</a:t>
              </a:r>
              <a:r>
                <a:rPr lang="en-US" sz="1600" b="1" i="1" baseline="-25000" dirty="0">
                  <a:latin typeface="Times" charset="0"/>
                  <a:ea typeface="Times" charset="0"/>
                  <a:cs typeface="Times" charset="0"/>
                </a:rPr>
                <a:t>42</a:t>
              </a:r>
              <a:endParaRPr lang="en-US" sz="1200" b="1" i="1" baseline="-25000" dirty="0">
                <a:latin typeface="Times" charset="0"/>
                <a:ea typeface="Times" charset="0"/>
                <a:cs typeface="Times" charset="0"/>
              </a:endParaRPr>
            </a:p>
          </p:txBody>
        </p:sp>
        <p:grpSp>
          <p:nvGrpSpPr>
            <p:cNvPr id="555" name="Group 554"/>
            <p:cNvGrpSpPr/>
            <p:nvPr/>
          </p:nvGrpSpPr>
          <p:grpSpPr>
            <a:xfrm>
              <a:off x="8535410" y="4781225"/>
              <a:ext cx="533169" cy="510988"/>
              <a:chOff x="957129" y="5543395"/>
              <a:chExt cx="505634" cy="472658"/>
            </a:xfrm>
          </p:grpSpPr>
          <p:sp>
            <p:nvSpPr>
              <p:cNvPr id="573" name="TextBox 572"/>
              <p:cNvSpPr txBox="1"/>
              <p:nvPr/>
            </p:nvSpPr>
            <p:spPr>
              <a:xfrm>
                <a:off x="957129" y="5543395"/>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74" name="Straight Arrow Connector 573"/>
              <p:cNvCxnSpPr/>
              <p:nvPr/>
            </p:nvCxnSpPr>
            <p:spPr>
              <a:xfrm flipV="1">
                <a:off x="1216623" y="5756046"/>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6" name="Group 555"/>
            <p:cNvGrpSpPr/>
            <p:nvPr/>
          </p:nvGrpSpPr>
          <p:grpSpPr>
            <a:xfrm>
              <a:off x="9378497" y="4767528"/>
              <a:ext cx="533169" cy="510989"/>
              <a:chOff x="1756674" y="5530726"/>
              <a:chExt cx="505634" cy="472659"/>
            </a:xfrm>
          </p:grpSpPr>
          <p:sp>
            <p:nvSpPr>
              <p:cNvPr id="571" name="TextBox 570"/>
              <p:cNvSpPr txBox="1"/>
              <p:nvPr/>
            </p:nvSpPr>
            <p:spPr>
              <a:xfrm>
                <a:off x="1756674" y="5530726"/>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72" name="Straight Arrow Connector 571"/>
              <p:cNvCxnSpPr/>
              <p:nvPr/>
            </p:nvCxnSpPr>
            <p:spPr>
              <a:xfrm flipV="1">
                <a:off x="2016167" y="574337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7" name="Group 556"/>
            <p:cNvGrpSpPr/>
            <p:nvPr/>
          </p:nvGrpSpPr>
          <p:grpSpPr>
            <a:xfrm>
              <a:off x="10206006" y="4763086"/>
              <a:ext cx="533169" cy="510988"/>
              <a:chOff x="2541447" y="5526617"/>
              <a:chExt cx="505634" cy="472658"/>
            </a:xfrm>
          </p:grpSpPr>
          <p:sp>
            <p:nvSpPr>
              <p:cNvPr id="569" name="TextBox 568"/>
              <p:cNvSpPr txBox="1"/>
              <p:nvPr/>
            </p:nvSpPr>
            <p:spPr>
              <a:xfrm>
                <a:off x="2541447" y="5526617"/>
                <a:ext cx="505634" cy="256221"/>
              </a:xfrm>
              <a:prstGeom prst="rect">
                <a:avLst/>
              </a:prstGeom>
              <a:noFill/>
              <a:ln>
                <a:solidFill>
                  <a:schemeClr val="tx1"/>
                </a:solidFill>
              </a:ln>
            </p:spPr>
            <p:txBody>
              <a:bodyPr wrap="none" rtlCol="0">
                <a:spAutoFit/>
              </a:bodyPr>
              <a:lstStyle/>
              <a:p>
                <a:r>
                  <a:rPr lang="en-US" sz="1200" b="1" dirty="0"/>
                  <a:t>LSTM</a:t>
                </a:r>
              </a:p>
            </p:txBody>
          </p:sp>
          <p:cxnSp>
            <p:nvCxnSpPr>
              <p:cNvPr id="570" name="Straight Arrow Connector 569"/>
              <p:cNvCxnSpPr/>
              <p:nvPr/>
            </p:nvCxnSpPr>
            <p:spPr>
              <a:xfrm flipV="1">
                <a:off x="2800941" y="5739268"/>
                <a:ext cx="0" cy="260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9" name="Straight Arrow Connector 558"/>
            <p:cNvCxnSpPr>
              <a:cxnSpLocks/>
              <a:endCxn id="580" idx="2"/>
            </p:cNvCxnSpPr>
            <p:nvPr/>
          </p:nvCxnSpPr>
          <p:spPr>
            <a:xfrm flipH="1" flipV="1">
              <a:off x="8237175" y="4211294"/>
              <a:ext cx="580890" cy="5590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Straight Arrow Connector 559"/>
            <p:cNvCxnSpPr>
              <a:cxnSpLocks/>
              <a:endCxn id="580" idx="3"/>
            </p:cNvCxnSpPr>
            <p:nvPr/>
          </p:nvCxnSpPr>
          <p:spPr>
            <a:xfrm flipH="1" flipV="1">
              <a:off x="8617473" y="4010598"/>
              <a:ext cx="1874426" cy="75249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1" name="TextBox 560"/>
            <p:cNvSpPr txBox="1"/>
            <p:nvPr/>
          </p:nvSpPr>
          <p:spPr>
            <a:xfrm>
              <a:off x="10294443" y="4473804"/>
              <a:ext cx="386669" cy="261610"/>
            </a:xfrm>
            <a:prstGeom prst="rect">
              <a:avLst/>
            </a:prstGeom>
            <a:noFill/>
          </p:spPr>
          <p:txBody>
            <a:bodyPr wrap="none" rtlCol="0">
              <a:spAutoFit/>
            </a:bodyPr>
            <a:lstStyle/>
            <a:p>
              <a:r>
                <a:rPr lang="en-US" sz="1100" b="1" i="1" dirty="0">
                  <a:latin typeface="Times" charset="0"/>
                  <a:ea typeface="Times" charset="0"/>
                  <a:cs typeface="Times" charset="0"/>
                </a:rPr>
                <a:t>h</a:t>
              </a:r>
              <a:r>
                <a:rPr lang="en-US" sz="1100" b="1" i="1" baseline="-25000" dirty="0">
                  <a:latin typeface="Times" charset="0"/>
                  <a:ea typeface="Times" charset="0"/>
                  <a:cs typeface="Times" charset="0"/>
                </a:rPr>
                <a:t>42</a:t>
              </a:r>
            </a:p>
          </p:txBody>
        </p:sp>
        <p:sp>
          <p:nvSpPr>
            <p:cNvPr id="563" name="TextBox 562"/>
            <p:cNvSpPr txBox="1"/>
            <p:nvPr/>
          </p:nvSpPr>
          <p:spPr>
            <a:xfrm>
              <a:off x="8689732" y="4438386"/>
              <a:ext cx="365775" cy="261610"/>
            </a:xfrm>
            <a:prstGeom prst="rect">
              <a:avLst/>
            </a:prstGeom>
            <a:noFill/>
          </p:spPr>
          <p:txBody>
            <a:bodyPr wrap="none" rtlCol="0">
              <a:spAutoFit/>
            </a:bodyPr>
            <a:lstStyle/>
            <a:p>
              <a:r>
                <a:rPr lang="en-US" sz="1100" b="1" i="1" dirty="0" err="1">
                  <a:latin typeface="Times" charset="0"/>
                  <a:ea typeface="Times" charset="0"/>
                  <a:cs typeface="Times" charset="0"/>
                </a:rPr>
                <a:t>h</a:t>
              </a:r>
              <a:r>
                <a:rPr lang="en-US" sz="1100" b="1" i="1" baseline="-25000" dirty="0" err="1">
                  <a:latin typeface="Times" charset="0"/>
                  <a:ea typeface="Times" charset="0"/>
                  <a:cs typeface="Times" charset="0"/>
                </a:rPr>
                <a:t>m</a:t>
              </a:r>
              <a:endParaRPr lang="en-US" sz="1100" b="1" i="1" baseline="-25000" dirty="0">
                <a:latin typeface="Times" charset="0"/>
                <a:ea typeface="Times" charset="0"/>
                <a:cs typeface="Times" charset="0"/>
              </a:endParaRPr>
            </a:p>
          </p:txBody>
        </p:sp>
        <p:cxnSp>
          <p:nvCxnSpPr>
            <p:cNvPr id="532" name="Straight Arrow Connector 531"/>
            <p:cNvCxnSpPr/>
            <p:nvPr/>
          </p:nvCxnSpPr>
          <p:spPr>
            <a:xfrm flipH="1">
              <a:off x="9091724" y="4922977"/>
              <a:ext cx="272958" cy="444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3" name="Straight Arrow Connector 532"/>
            <p:cNvCxnSpPr/>
            <p:nvPr/>
          </p:nvCxnSpPr>
          <p:spPr>
            <a:xfrm flipH="1">
              <a:off x="9914828" y="4919141"/>
              <a:ext cx="320902" cy="55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7" name="Rounded Rectangle 546"/>
            <p:cNvSpPr/>
            <p:nvPr/>
          </p:nvSpPr>
          <p:spPr>
            <a:xfrm>
              <a:off x="9268374" y="5264775"/>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48" name="Oval 547"/>
            <p:cNvSpPr/>
            <p:nvPr/>
          </p:nvSpPr>
          <p:spPr>
            <a:xfrm rot="16200000">
              <a:off x="9705660" y="5319884"/>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9" name="Oval 548"/>
            <p:cNvSpPr/>
            <p:nvPr/>
          </p:nvSpPr>
          <p:spPr>
            <a:xfrm rot="16200000">
              <a:off x="9328486" y="5319222"/>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4" name="Rounded Rectangle 543"/>
            <p:cNvSpPr/>
            <p:nvPr/>
          </p:nvSpPr>
          <p:spPr>
            <a:xfrm>
              <a:off x="8416593" y="5264775"/>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45" name="Oval 544"/>
            <p:cNvSpPr/>
            <p:nvPr/>
          </p:nvSpPr>
          <p:spPr>
            <a:xfrm rot="16200000">
              <a:off x="8853879" y="5319884"/>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6" name="Oval 545"/>
            <p:cNvSpPr/>
            <p:nvPr/>
          </p:nvSpPr>
          <p:spPr>
            <a:xfrm rot="16200000">
              <a:off x="8476705" y="5319222"/>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1" name="Rounded Rectangle 540"/>
            <p:cNvSpPr/>
            <p:nvPr/>
          </p:nvSpPr>
          <p:spPr>
            <a:xfrm>
              <a:off x="10153470" y="5281783"/>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42" name="Oval 541"/>
            <p:cNvSpPr/>
            <p:nvPr/>
          </p:nvSpPr>
          <p:spPr>
            <a:xfrm rot="16200000">
              <a:off x="10590756" y="5336892"/>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3" name="Oval 542"/>
            <p:cNvSpPr/>
            <p:nvPr/>
          </p:nvSpPr>
          <p:spPr>
            <a:xfrm rot="16200000">
              <a:off x="10213582" y="5336229"/>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3" name="Rounded Rectangle 582"/>
            <p:cNvSpPr/>
            <p:nvPr/>
          </p:nvSpPr>
          <p:spPr>
            <a:xfrm>
              <a:off x="46059" y="4438386"/>
              <a:ext cx="2586198" cy="159399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ounded Rectangle 583"/>
            <p:cNvSpPr/>
            <p:nvPr/>
          </p:nvSpPr>
          <p:spPr>
            <a:xfrm>
              <a:off x="2806109" y="4450453"/>
              <a:ext cx="2619295" cy="1662329"/>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ounded Rectangle 584"/>
            <p:cNvSpPr/>
            <p:nvPr/>
          </p:nvSpPr>
          <p:spPr>
            <a:xfrm>
              <a:off x="5478243" y="4456418"/>
              <a:ext cx="2586198" cy="1676015"/>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ounded Rectangle 585"/>
            <p:cNvSpPr/>
            <p:nvPr/>
          </p:nvSpPr>
          <p:spPr>
            <a:xfrm>
              <a:off x="8381861" y="4456418"/>
              <a:ext cx="2586198" cy="1646773"/>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391483" y="1405559"/>
              <a:ext cx="8369681" cy="2805735"/>
              <a:chOff x="1391483" y="795666"/>
              <a:chExt cx="8369681" cy="2805735"/>
            </a:xfrm>
          </p:grpSpPr>
          <p:sp>
            <p:nvSpPr>
              <p:cNvPr id="259" name="TextBox 258"/>
              <p:cNvSpPr txBox="1"/>
              <p:nvPr/>
            </p:nvSpPr>
            <p:spPr>
              <a:xfrm>
                <a:off x="1391483" y="2977516"/>
                <a:ext cx="1455481" cy="276999"/>
              </a:xfrm>
              <a:prstGeom prst="rect">
                <a:avLst/>
              </a:prstGeom>
              <a:noFill/>
              <a:ln>
                <a:noFill/>
              </a:ln>
            </p:spPr>
            <p:txBody>
              <a:bodyPr wrap="square" rtlCol="0">
                <a:spAutoFit/>
              </a:bodyPr>
              <a:lstStyle/>
              <a:p>
                <a:r>
                  <a:rPr lang="en-US" sz="1200" b="1" dirty="0"/>
                  <a:t>Overall Left Context</a:t>
                </a:r>
              </a:p>
            </p:txBody>
          </p:sp>
          <p:sp>
            <p:nvSpPr>
              <p:cNvPr id="395" name="TextBox 394"/>
              <p:cNvSpPr txBox="1"/>
              <p:nvPr/>
            </p:nvSpPr>
            <p:spPr>
              <a:xfrm>
                <a:off x="8747771" y="3067978"/>
                <a:ext cx="1013393" cy="461665"/>
              </a:xfrm>
              <a:prstGeom prst="rect">
                <a:avLst/>
              </a:prstGeom>
              <a:noFill/>
              <a:ln>
                <a:noFill/>
              </a:ln>
            </p:spPr>
            <p:txBody>
              <a:bodyPr wrap="none" rtlCol="0">
                <a:spAutoFit/>
              </a:bodyPr>
              <a:lstStyle/>
              <a:p>
                <a:r>
                  <a:rPr lang="en-US" sz="1200" b="1" dirty="0"/>
                  <a:t>Overall Right </a:t>
                </a:r>
              </a:p>
              <a:p>
                <a:r>
                  <a:rPr lang="en-US" sz="1200" b="1" dirty="0"/>
                  <a:t>Context</a:t>
                </a:r>
              </a:p>
            </p:txBody>
          </p:sp>
          <p:sp>
            <p:nvSpPr>
              <p:cNvPr id="415" name="TextBox 414"/>
              <p:cNvSpPr txBox="1"/>
              <p:nvPr/>
            </p:nvSpPr>
            <p:spPr>
              <a:xfrm>
                <a:off x="5990671" y="800121"/>
                <a:ext cx="1700906" cy="307777"/>
              </a:xfrm>
              <a:prstGeom prst="rect">
                <a:avLst/>
              </a:prstGeom>
              <a:noFill/>
              <a:ln>
                <a:noFill/>
              </a:ln>
            </p:spPr>
            <p:txBody>
              <a:bodyPr wrap="none" rtlCol="0">
                <a:spAutoFit/>
              </a:bodyPr>
              <a:lstStyle/>
              <a:p>
                <a:r>
                  <a:rPr lang="en-US" sz="1400" b="1" dirty="0"/>
                  <a:t>Final Context Vector</a:t>
                </a:r>
              </a:p>
            </p:txBody>
          </p:sp>
          <p:sp>
            <p:nvSpPr>
              <p:cNvPr id="480" name="Rounded Rectangle 479"/>
              <p:cNvSpPr/>
              <p:nvPr/>
            </p:nvSpPr>
            <p:spPr>
              <a:xfrm>
                <a:off x="2454010" y="3157094"/>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481" name="Oval 480"/>
              <p:cNvSpPr/>
              <p:nvPr/>
            </p:nvSpPr>
            <p:spPr>
              <a:xfrm rot="16200000">
                <a:off x="2891296" y="3212204"/>
                <a:ext cx="243055" cy="28255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2" name="Oval 481"/>
              <p:cNvSpPr/>
              <p:nvPr/>
            </p:nvSpPr>
            <p:spPr>
              <a:xfrm rot="16200000">
                <a:off x="2514122" y="3211541"/>
                <a:ext cx="243055" cy="28255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0" name="Rounded Rectangle 579"/>
              <p:cNvSpPr/>
              <p:nvPr/>
            </p:nvSpPr>
            <p:spPr>
              <a:xfrm>
                <a:off x="7856877" y="3200009"/>
                <a:ext cx="760596" cy="401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81" name="Oval 580"/>
              <p:cNvSpPr/>
              <p:nvPr/>
            </p:nvSpPr>
            <p:spPr>
              <a:xfrm rot="16200000">
                <a:off x="8280971" y="3254833"/>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2" name="Oval 581"/>
              <p:cNvSpPr/>
              <p:nvPr/>
            </p:nvSpPr>
            <p:spPr>
              <a:xfrm rot="16200000">
                <a:off x="7903797" y="3254171"/>
                <a:ext cx="243055" cy="2825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278" name="Straight Arrow Connector 277"/>
              <p:cNvCxnSpPr/>
              <p:nvPr/>
            </p:nvCxnSpPr>
            <p:spPr>
              <a:xfrm flipV="1">
                <a:off x="2708340" y="2564173"/>
                <a:ext cx="630947" cy="5732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a:stCxn id="580" idx="0"/>
              </p:cNvCxnSpPr>
              <p:nvPr/>
            </p:nvCxnSpPr>
            <p:spPr>
              <a:xfrm flipH="1" flipV="1">
                <a:off x="7444413" y="2600865"/>
                <a:ext cx="792762" cy="59914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flipH="1" flipV="1">
                <a:off x="5419767" y="1197276"/>
                <a:ext cx="10735" cy="2069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9" name="Rounded Rectangle 278"/>
              <p:cNvSpPr/>
              <p:nvPr/>
            </p:nvSpPr>
            <p:spPr>
              <a:xfrm>
                <a:off x="3355385" y="1403268"/>
                <a:ext cx="4075345" cy="1932848"/>
              </a:xfrm>
              <a:prstGeom prst="roundRect">
                <a:avLst/>
              </a:prstGeom>
              <a:noFill/>
              <a:effectLst>
                <a:outerShdw blurRad="50800" dist="381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p:cNvSpPr txBox="1"/>
              <p:nvPr/>
            </p:nvSpPr>
            <p:spPr>
              <a:xfrm>
                <a:off x="3416088" y="2683127"/>
                <a:ext cx="1588773" cy="369332"/>
              </a:xfrm>
              <a:prstGeom prst="rect">
                <a:avLst/>
              </a:prstGeom>
              <a:noFill/>
              <a:ln>
                <a:noFill/>
              </a:ln>
            </p:spPr>
            <p:txBody>
              <a:bodyPr wrap="square" rtlCol="0">
                <a:spAutoFit/>
              </a:bodyPr>
              <a:lstStyle/>
              <a:p>
                <a:r>
                  <a:rPr lang="en-US" b="1" dirty="0"/>
                  <a:t>Slices of NTN</a:t>
                </a:r>
              </a:p>
            </p:txBody>
          </p:sp>
          <p:grpSp>
            <p:nvGrpSpPr>
              <p:cNvPr id="3" name="Group 2"/>
              <p:cNvGrpSpPr/>
              <p:nvPr/>
            </p:nvGrpSpPr>
            <p:grpSpPr>
              <a:xfrm>
                <a:off x="3628857" y="2134748"/>
                <a:ext cx="1314946" cy="401392"/>
                <a:chOff x="3229203" y="2503134"/>
                <a:chExt cx="1247037" cy="371283"/>
              </a:xfrm>
            </p:grpSpPr>
            <p:sp>
              <p:nvSpPr>
                <p:cNvPr id="224" name="Rounded Rectangle 223"/>
                <p:cNvSpPr/>
                <p:nvPr/>
              </p:nvSpPr>
              <p:spPr>
                <a:xfrm>
                  <a:off x="3229203" y="2503134"/>
                  <a:ext cx="1247037"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25" name="Oval 224"/>
                <p:cNvSpPr/>
                <p:nvPr/>
              </p:nvSpPr>
              <p:spPr>
                <a:xfrm rot="16200000">
                  <a:off x="4207931" y="2555187"/>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6" name="Oval 225"/>
                <p:cNvSpPr/>
                <p:nvPr/>
              </p:nvSpPr>
              <p:spPr>
                <a:xfrm rot="16200000">
                  <a:off x="3293007" y="2549823"/>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1" name="Oval 280"/>
                <p:cNvSpPr/>
                <p:nvPr/>
              </p:nvSpPr>
              <p:spPr>
                <a:xfrm rot="16200000">
                  <a:off x="3600929" y="2550660"/>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7" name="Oval 296"/>
                <p:cNvSpPr/>
                <p:nvPr/>
              </p:nvSpPr>
              <p:spPr>
                <a:xfrm rot="16200000">
                  <a:off x="3906869" y="255666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9" name="Group 8"/>
              <p:cNvGrpSpPr/>
              <p:nvPr/>
            </p:nvGrpSpPr>
            <p:grpSpPr>
              <a:xfrm>
                <a:off x="5040464" y="1524042"/>
                <a:ext cx="1527481" cy="1735633"/>
                <a:chOff x="4691554" y="1694362"/>
                <a:chExt cx="1448596" cy="1605439"/>
              </a:xfrm>
            </p:grpSpPr>
            <p:grpSp>
              <p:nvGrpSpPr>
                <p:cNvPr id="368" name="Group 367"/>
                <p:cNvGrpSpPr/>
                <p:nvPr/>
              </p:nvGrpSpPr>
              <p:grpSpPr>
                <a:xfrm>
                  <a:off x="5036005" y="1694362"/>
                  <a:ext cx="1104145" cy="1180502"/>
                  <a:chOff x="4883680" y="2096295"/>
                  <a:chExt cx="1104145" cy="1180502"/>
                </a:xfrm>
              </p:grpSpPr>
              <p:sp>
                <p:nvSpPr>
                  <p:cNvPr id="369" name="Rounded Rectangle 368"/>
                  <p:cNvSpPr/>
                  <p:nvPr/>
                </p:nvSpPr>
                <p:spPr>
                  <a:xfrm>
                    <a:off x="4883680" y="2096295"/>
                    <a:ext cx="1104145" cy="1180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70" name="Oval 369"/>
                  <p:cNvSpPr/>
                  <p:nvPr/>
                </p:nvSpPr>
                <p:spPr>
                  <a:xfrm rot="16200000">
                    <a:off x="4932479"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1" name="Oval 370"/>
                  <p:cNvSpPr/>
                  <p:nvPr/>
                </p:nvSpPr>
                <p:spPr>
                  <a:xfrm rot="16200000">
                    <a:off x="4931892"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2" name="Oval 371"/>
                  <p:cNvSpPr/>
                  <p:nvPr/>
                </p:nvSpPr>
                <p:spPr>
                  <a:xfrm rot="16200000">
                    <a:off x="4931893"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3" name="Oval 372"/>
                  <p:cNvSpPr/>
                  <p:nvPr/>
                </p:nvSpPr>
                <p:spPr>
                  <a:xfrm rot="16200000">
                    <a:off x="4931757"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4" name="Oval 373"/>
                  <p:cNvSpPr/>
                  <p:nvPr/>
                </p:nvSpPr>
                <p:spPr>
                  <a:xfrm rot="16200000">
                    <a:off x="5705338"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5" name="Oval 374"/>
                  <p:cNvSpPr/>
                  <p:nvPr/>
                </p:nvSpPr>
                <p:spPr>
                  <a:xfrm rot="16200000">
                    <a:off x="5704751"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6" name="Oval 375"/>
                  <p:cNvSpPr/>
                  <p:nvPr/>
                </p:nvSpPr>
                <p:spPr>
                  <a:xfrm rot="16200000">
                    <a:off x="5704752"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7" name="Oval 376"/>
                  <p:cNvSpPr/>
                  <p:nvPr/>
                </p:nvSpPr>
                <p:spPr>
                  <a:xfrm rot="16200000">
                    <a:off x="5704616"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8" name="Oval 377"/>
                  <p:cNvSpPr/>
                  <p:nvPr/>
                </p:nvSpPr>
                <p:spPr>
                  <a:xfrm rot="16200000">
                    <a:off x="5197554"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9" name="Oval 378"/>
                  <p:cNvSpPr/>
                  <p:nvPr/>
                </p:nvSpPr>
                <p:spPr>
                  <a:xfrm rot="16200000">
                    <a:off x="5196967"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0" name="Oval 379"/>
                  <p:cNvSpPr/>
                  <p:nvPr/>
                </p:nvSpPr>
                <p:spPr>
                  <a:xfrm rot="16200000">
                    <a:off x="5196968"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1" name="Oval 380"/>
                  <p:cNvSpPr/>
                  <p:nvPr/>
                </p:nvSpPr>
                <p:spPr>
                  <a:xfrm rot="16200000">
                    <a:off x="5196832"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2" name="Oval 381"/>
                  <p:cNvSpPr/>
                  <p:nvPr/>
                </p:nvSpPr>
                <p:spPr>
                  <a:xfrm rot="16200000">
                    <a:off x="5451447" y="216288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3" name="Oval 382"/>
                  <p:cNvSpPr/>
                  <p:nvPr/>
                </p:nvSpPr>
                <p:spPr>
                  <a:xfrm rot="16200000">
                    <a:off x="5450860" y="2441324"/>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4" name="Oval 383"/>
                  <p:cNvSpPr/>
                  <p:nvPr/>
                </p:nvSpPr>
                <p:spPr>
                  <a:xfrm rot="16200000">
                    <a:off x="5450861" y="2706451"/>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5" name="Oval 384"/>
                  <p:cNvSpPr/>
                  <p:nvPr/>
                </p:nvSpPr>
                <p:spPr>
                  <a:xfrm rot="16200000">
                    <a:off x="5450725" y="2966638"/>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349" name="Group 348"/>
                <p:cNvGrpSpPr/>
                <p:nvPr/>
              </p:nvGrpSpPr>
              <p:grpSpPr>
                <a:xfrm>
                  <a:off x="4874891" y="1915588"/>
                  <a:ext cx="1104145" cy="1180502"/>
                  <a:chOff x="4883680" y="2096295"/>
                  <a:chExt cx="1104145" cy="1180502"/>
                </a:xfrm>
              </p:grpSpPr>
              <p:sp>
                <p:nvSpPr>
                  <p:cNvPr id="351" name="Rounded Rectangle 350"/>
                  <p:cNvSpPr/>
                  <p:nvPr/>
                </p:nvSpPr>
                <p:spPr>
                  <a:xfrm>
                    <a:off x="4883680" y="2096295"/>
                    <a:ext cx="1104145" cy="1180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52" name="Oval 351"/>
                  <p:cNvSpPr/>
                  <p:nvPr/>
                </p:nvSpPr>
                <p:spPr>
                  <a:xfrm rot="16200000">
                    <a:off x="4932479"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3" name="Oval 352"/>
                  <p:cNvSpPr/>
                  <p:nvPr/>
                </p:nvSpPr>
                <p:spPr>
                  <a:xfrm rot="16200000">
                    <a:off x="4931892"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4" name="Oval 353"/>
                  <p:cNvSpPr/>
                  <p:nvPr/>
                </p:nvSpPr>
                <p:spPr>
                  <a:xfrm rot="16200000">
                    <a:off x="4931893"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5" name="Oval 354"/>
                  <p:cNvSpPr/>
                  <p:nvPr/>
                </p:nvSpPr>
                <p:spPr>
                  <a:xfrm rot="16200000">
                    <a:off x="4931757"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6" name="Oval 355"/>
                  <p:cNvSpPr/>
                  <p:nvPr/>
                </p:nvSpPr>
                <p:spPr>
                  <a:xfrm rot="16200000">
                    <a:off x="5705338"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7" name="Oval 356"/>
                  <p:cNvSpPr/>
                  <p:nvPr/>
                </p:nvSpPr>
                <p:spPr>
                  <a:xfrm rot="16200000">
                    <a:off x="5704751"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8" name="Oval 357"/>
                  <p:cNvSpPr/>
                  <p:nvPr/>
                </p:nvSpPr>
                <p:spPr>
                  <a:xfrm rot="16200000">
                    <a:off x="5704752"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9" name="Oval 358"/>
                  <p:cNvSpPr/>
                  <p:nvPr/>
                </p:nvSpPr>
                <p:spPr>
                  <a:xfrm rot="16200000">
                    <a:off x="5704616"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0" name="Oval 359"/>
                  <p:cNvSpPr/>
                  <p:nvPr/>
                </p:nvSpPr>
                <p:spPr>
                  <a:xfrm rot="16200000">
                    <a:off x="5197554"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1" name="Oval 360"/>
                  <p:cNvSpPr/>
                  <p:nvPr/>
                </p:nvSpPr>
                <p:spPr>
                  <a:xfrm rot="16200000">
                    <a:off x="5196967"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2" name="Oval 361"/>
                  <p:cNvSpPr/>
                  <p:nvPr/>
                </p:nvSpPr>
                <p:spPr>
                  <a:xfrm rot="16200000">
                    <a:off x="5196968"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3" name="Oval 362"/>
                  <p:cNvSpPr/>
                  <p:nvPr/>
                </p:nvSpPr>
                <p:spPr>
                  <a:xfrm rot="16200000">
                    <a:off x="5196832"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4" name="Oval 363"/>
                  <p:cNvSpPr/>
                  <p:nvPr/>
                </p:nvSpPr>
                <p:spPr>
                  <a:xfrm rot="16200000">
                    <a:off x="5451447" y="216288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5" name="Oval 364"/>
                  <p:cNvSpPr/>
                  <p:nvPr/>
                </p:nvSpPr>
                <p:spPr>
                  <a:xfrm rot="16200000">
                    <a:off x="5450860" y="2441324"/>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6" name="Oval 365"/>
                  <p:cNvSpPr/>
                  <p:nvPr/>
                </p:nvSpPr>
                <p:spPr>
                  <a:xfrm rot="16200000">
                    <a:off x="5450861" y="2706451"/>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7" name="Oval 366"/>
                  <p:cNvSpPr/>
                  <p:nvPr/>
                </p:nvSpPr>
                <p:spPr>
                  <a:xfrm rot="16200000">
                    <a:off x="5450725" y="2966638"/>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 name="Group 4"/>
                <p:cNvGrpSpPr/>
                <p:nvPr/>
              </p:nvGrpSpPr>
              <p:grpSpPr>
                <a:xfrm>
                  <a:off x="4691554" y="2119299"/>
                  <a:ext cx="1104145" cy="1180502"/>
                  <a:chOff x="4883680" y="2096295"/>
                  <a:chExt cx="1104145" cy="1180502"/>
                </a:xfrm>
              </p:grpSpPr>
              <p:sp>
                <p:nvSpPr>
                  <p:cNvPr id="233" name="Rounded Rectangle 232"/>
                  <p:cNvSpPr/>
                  <p:nvPr/>
                </p:nvSpPr>
                <p:spPr>
                  <a:xfrm>
                    <a:off x="4883680" y="2096295"/>
                    <a:ext cx="1104145" cy="1180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36" name="Oval 235"/>
                  <p:cNvSpPr/>
                  <p:nvPr/>
                </p:nvSpPr>
                <p:spPr>
                  <a:xfrm rot="16200000">
                    <a:off x="4932479"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9" name="Oval 328"/>
                  <p:cNvSpPr/>
                  <p:nvPr/>
                </p:nvSpPr>
                <p:spPr>
                  <a:xfrm rot="16200000">
                    <a:off x="4931892"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0" name="Oval 329"/>
                  <p:cNvSpPr/>
                  <p:nvPr/>
                </p:nvSpPr>
                <p:spPr>
                  <a:xfrm rot="16200000">
                    <a:off x="4931893"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1" name="Oval 330"/>
                  <p:cNvSpPr/>
                  <p:nvPr/>
                </p:nvSpPr>
                <p:spPr>
                  <a:xfrm rot="16200000">
                    <a:off x="4931757"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7" name="Oval 336"/>
                  <p:cNvSpPr/>
                  <p:nvPr/>
                </p:nvSpPr>
                <p:spPr>
                  <a:xfrm rot="16200000">
                    <a:off x="5705338"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8" name="Oval 337"/>
                  <p:cNvSpPr/>
                  <p:nvPr/>
                </p:nvSpPr>
                <p:spPr>
                  <a:xfrm rot="16200000">
                    <a:off x="5704751"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9" name="Oval 338"/>
                  <p:cNvSpPr/>
                  <p:nvPr/>
                </p:nvSpPr>
                <p:spPr>
                  <a:xfrm rot="16200000">
                    <a:off x="5704752"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0" name="Oval 339"/>
                  <p:cNvSpPr/>
                  <p:nvPr/>
                </p:nvSpPr>
                <p:spPr>
                  <a:xfrm rot="16200000">
                    <a:off x="5704616"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1" name="Oval 340"/>
                  <p:cNvSpPr/>
                  <p:nvPr/>
                </p:nvSpPr>
                <p:spPr>
                  <a:xfrm rot="16200000">
                    <a:off x="5197554" y="2154929"/>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2" name="Oval 341"/>
                  <p:cNvSpPr/>
                  <p:nvPr/>
                </p:nvSpPr>
                <p:spPr>
                  <a:xfrm rot="16200000">
                    <a:off x="5196967" y="2433373"/>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3" name="Oval 342"/>
                  <p:cNvSpPr/>
                  <p:nvPr/>
                </p:nvSpPr>
                <p:spPr>
                  <a:xfrm rot="16200000">
                    <a:off x="5196968" y="269850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4" name="Oval 343"/>
                  <p:cNvSpPr/>
                  <p:nvPr/>
                </p:nvSpPr>
                <p:spPr>
                  <a:xfrm rot="16200000">
                    <a:off x="5196832" y="2958687"/>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5" name="Oval 344"/>
                  <p:cNvSpPr/>
                  <p:nvPr/>
                </p:nvSpPr>
                <p:spPr>
                  <a:xfrm rot="16200000">
                    <a:off x="5451447" y="2162880"/>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6" name="Oval 345"/>
                  <p:cNvSpPr/>
                  <p:nvPr/>
                </p:nvSpPr>
                <p:spPr>
                  <a:xfrm rot="16200000">
                    <a:off x="5450860" y="2441324"/>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7" name="Oval 346"/>
                  <p:cNvSpPr/>
                  <p:nvPr/>
                </p:nvSpPr>
                <p:spPr>
                  <a:xfrm rot="16200000">
                    <a:off x="5450861" y="2706451"/>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8" name="Oval 347"/>
                  <p:cNvSpPr/>
                  <p:nvPr/>
                </p:nvSpPr>
                <p:spPr>
                  <a:xfrm rot="16200000">
                    <a:off x="5450725" y="2966638"/>
                    <a:ext cx="209145" cy="2313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310" name="Group 309"/>
              <p:cNvGrpSpPr/>
              <p:nvPr/>
            </p:nvGrpSpPr>
            <p:grpSpPr>
              <a:xfrm rot="5400000">
                <a:off x="6212809" y="2056088"/>
                <a:ext cx="1348166" cy="391502"/>
                <a:chOff x="3229203" y="2503134"/>
                <a:chExt cx="1247037" cy="371283"/>
              </a:xfrm>
            </p:grpSpPr>
            <p:sp>
              <p:nvSpPr>
                <p:cNvPr id="311" name="Rounded Rectangle 310"/>
                <p:cNvSpPr/>
                <p:nvPr/>
              </p:nvSpPr>
              <p:spPr>
                <a:xfrm>
                  <a:off x="3229203" y="2503134"/>
                  <a:ext cx="1247037"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12" name="Oval 311"/>
                <p:cNvSpPr/>
                <p:nvPr/>
              </p:nvSpPr>
              <p:spPr>
                <a:xfrm rot="16200000">
                  <a:off x="4207931" y="2555187"/>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3" name="Oval 312"/>
                <p:cNvSpPr/>
                <p:nvPr/>
              </p:nvSpPr>
              <p:spPr>
                <a:xfrm rot="16200000">
                  <a:off x="3293007" y="2549823"/>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4" name="Oval 313"/>
                <p:cNvSpPr/>
                <p:nvPr/>
              </p:nvSpPr>
              <p:spPr>
                <a:xfrm rot="16200000">
                  <a:off x="3600929" y="2550660"/>
                  <a:ext cx="224823" cy="26796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5" name="Oval 314"/>
                <p:cNvSpPr/>
                <p:nvPr/>
              </p:nvSpPr>
              <p:spPr>
                <a:xfrm rot="16200000">
                  <a:off x="3906869" y="2556661"/>
                  <a:ext cx="224823" cy="267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2" name="Group 11"/>
              <p:cNvGrpSpPr/>
              <p:nvPr/>
            </p:nvGrpSpPr>
            <p:grpSpPr>
              <a:xfrm>
                <a:off x="4890878" y="795666"/>
                <a:ext cx="1047011" cy="401392"/>
                <a:chOff x="4828711" y="950119"/>
                <a:chExt cx="992939" cy="371283"/>
              </a:xfrm>
            </p:grpSpPr>
            <p:sp>
              <p:nvSpPr>
                <p:cNvPr id="587" name="Rounded Rectangle 586"/>
                <p:cNvSpPr/>
                <p:nvPr/>
              </p:nvSpPr>
              <p:spPr>
                <a:xfrm>
                  <a:off x="4828711" y="950119"/>
                  <a:ext cx="992939" cy="3712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89" name="Oval 588"/>
                <p:cNvSpPr/>
                <p:nvPr/>
              </p:nvSpPr>
              <p:spPr>
                <a:xfrm rot="16200000">
                  <a:off x="4876049" y="996916"/>
                  <a:ext cx="224823" cy="2679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6" name="Oval 385"/>
                <p:cNvSpPr/>
                <p:nvPr/>
              </p:nvSpPr>
              <p:spPr>
                <a:xfrm rot="16200000">
                  <a:off x="5217402" y="998401"/>
                  <a:ext cx="224823" cy="2679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7" name="Oval 386"/>
                <p:cNvSpPr/>
                <p:nvPr/>
              </p:nvSpPr>
              <p:spPr>
                <a:xfrm rot="16200000">
                  <a:off x="5530153" y="998401"/>
                  <a:ext cx="224823" cy="26796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46" name="TextBox 45"/>
            <p:cNvSpPr txBox="1"/>
            <p:nvPr/>
          </p:nvSpPr>
          <p:spPr>
            <a:xfrm>
              <a:off x="3633203" y="3965084"/>
              <a:ext cx="1500005" cy="369332"/>
            </a:xfrm>
            <a:prstGeom prst="rect">
              <a:avLst/>
            </a:prstGeom>
            <a:noFill/>
          </p:spPr>
          <p:txBody>
            <a:bodyPr wrap="none" rtlCol="0">
              <a:spAutoFit/>
            </a:bodyPr>
            <a:lstStyle/>
            <a:p>
              <a:r>
                <a:rPr lang="en-US" dirty="0"/>
                <a:t>Mean-pooling</a:t>
              </a:r>
            </a:p>
          </p:txBody>
        </p:sp>
        <p:sp>
          <p:nvSpPr>
            <p:cNvPr id="319" name="TextBox 318"/>
            <p:cNvSpPr txBox="1"/>
            <p:nvPr/>
          </p:nvSpPr>
          <p:spPr>
            <a:xfrm>
              <a:off x="5837232" y="3965084"/>
              <a:ext cx="1500005" cy="369332"/>
            </a:xfrm>
            <a:prstGeom prst="rect">
              <a:avLst/>
            </a:prstGeom>
            <a:noFill/>
          </p:spPr>
          <p:txBody>
            <a:bodyPr wrap="none" rtlCol="0">
              <a:spAutoFit/>
            </a:bodyPr>
            <a:lstStyle/>
            <a:p>
              <a:r>
                <a:rPr lang="en-US" dirty="0"/>
                <a:t>Mean-pooling</a:t>
              </a:r>
            </a:p>
          </p:txBody>
        </p:sp>
      </p:grpSp>
      <p:sp>
        <p:nvSpPr>
          <p:cNvPr id="229" name="Title 1"/>
          <p:cNvSpPr>
            <a:spLocks noGrp="1"/>
          </p:cNvSpPr>
          <p:nvPr>
            <p:ph type="title"/>
          </p:nvPr>
        </p:nvSpPr>
        <p:spPr>
          <a:xfrm>
            <a:off x="258580" y="121902"/>
            <a:ext cx="11358283" cy="615517"/>
          </a:xfrm>
        </p:spPr>
        <p:txBody>
          <a:bodyPr>
            <a:normAutofit fontScale="90000"/>
          </a:bodyPr>
          <a:lstStyle/>
          <a:p>
            <a:r>
              <a:rPr lang="en-US" dirty="0"/>
              <a:t>Fine Grained Context Modeling</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240</a:t>
            </a:fld>
            <a:endParaRPr lang="en-US" altLang="zh-TW" dirty="0">
              <a:solidFill>
                <a:prstClr val="black"/>
              </a:solidFill>
            </a:endParaRPr>
          </a:p>
        </p:txBody>
      </p:sp>
    </p:spTree>
    <p:extLst>
      <p:ext uri="{BB962C8B-B14F-4D97-AF65-F5344CB8AC3E}">
        <p14:creationId xmlns:p14="http://schemas.microsoft.com/office/powerpoint/2010/main" val="239676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4117" y="135355"/>
            <a:ext cx="11358283" cy="615517"/>
          </a:xfrm>
        </p:spPr>
        <p:txBody>
          <a:bodyPr>
            <a:normAutofit fontScale="90000"/>
          </a:bodyPr>
          <a:lstStyle/>
          <a:p>
            <a:r>
              <a:rPr lang="en-US" dirty="0"/>
              <a:t>Feature Abstraction Layer</a:t>
            </a:r>
          </a:p>
        </p:txBody>
      </p:sp>
      <p:sp>
        <p:nvSpPr>
          <p:cNvPr id="3" name="Content Placeholder 2"/>
          <p:cNvSpPr>
            <a:spLocks noGrp="1"/>
          </p:cNvSpPr>
          <p:nvPr>
            <p:ph idx="1"/>
          </p:nvPr>
        </p:nvSpPr>
        <p:spPr/>
        <p:txBody>
          <a:bodyPr/>
          <a:lstStyle/>
          <a:p>
            <a:r>
              <a:rPr lang="en-US" b="1" dirty="0"/>
              <a:t>Similarity Features by comparing Context Representations</a:t>
            </a:r>
          </a:p>
          <a:p>
            <a:pPr lvl="1"/>
            <a:r>
              <a:rPr lang="en-US" dirty="0"/>
              <a:t>“Sentence context - Wiki Link” Similarity</a:t>
            </a:r>
          </a:p>
          <a:p>
            <a:pPr lvl="1"/>
            <a:r>
              <a:rPr lang="en-US" b="1" dirty="0"/>
              <a:t>“Sentence context - Wiki First Paragraph” Similarity</a:t>
            </a:r>
          </a:p>
          <a:p>
            <a:pPr lvl="1"/>
            <a:r>
              <a:rPr lang="en-US" dirty="0"/>
              <a:t>“Fine-grained context - Wiki Link” Similarity</a:t>
            </a:r>
          </a:p>
          <a:p>
            <a:pPr lvl="1"/>
            <a:r>
              <a:rPr lang="en-US" dirty="0"/>
              <a:t>Within-language Features (LIEL, Sil &amp; Florian, ACL16)</a:t>
            </a:r>
          </a:p>
          <a:p>
            <a:pPr lvl="1"/>
            <a:endParaRPr lang="en-US" dirty="0"/>
          </a:p>
          <a:p>
            <a:r>
              <a:rPr lang="en-US" b="1" dirty="0"/>
              <a:t>Semantic Similarities and Dis-similarities</a:t>
            </a:r>
          </a:p>
          <a:p>
            <a:pPr lvl="1"/>
            <a:r>
              <a:rPr lang="en-US" b="1" dirty="0"/>
              <a:t>Lexical Decomposition and Composition (LDC) </a:t>
            </a:r>
            <a:r>
              <a:rPr lang="en-US" dirty="0"/>
              <a:t>(Wang et.al.,16a)</a:t>
            </a:r>
          </a:p>
          <a:p>
            <a:pPr lvl="1"/>
            <a:r>
              <a:rPr lang="en-US" dirty="0"/>
              <a:t>Multi-perspective Context Matching (MPCM) (Wang et.al.,16b)</a:t>
            </a:r>
          </a:p>
          <a:p>
            <a:pPr lvl="1"/>
            <a:endParaRPr lang="en-US" dirty="0"/>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241</a:t>
            </a:fld>
            <a:endParaRPr lang="en-US"/>
          </a:p>
        </p:txBody>
      </p:sp>
    </p:spTree>
    <p:extLst>
      <p:ext uri="{BB962C8B-B14F-4D97-AF65-F5344CB8AC3E}">
        <p14:creationId xmlns:p14="http://schemas.microsoft.com/office/powerpoint/2010/main" val="381610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4133" y="189633"/>
            <a:ext cx="11358283" cy="615517"/>
          </a:xfrm>
        </p:spPr>
        <p:txBody>
          <a:bodyPr>
            <a:normAutofit fontScale="90000"/>
          </a:bodyPr>
          <a:lstStyle/>
          <a:p>
            <a:r>
              <a:rPr lang="en-US" dirty="0"/>
              <a:t>Measure the Cosine Similarity</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242</a:t>
            </a:fld>
            <a:endParaRPr lang="en-US"/>
          </a:p>
        </p:txBody>
      </p:sp>
      <p:grpSp>
        <p:nvGrpSpPr>
          <p:cNvPr id="3" name="Group 2"/>
          <p:cNvGrpSpPr/>
          <p:nvPr/>
        </p:nvGrpSpPr>
        <p:grpSpPr>
          <a:xfrm>
            <a:off x="1241534" y="1903430"/>
            <a:ext cx="8378555" cy="4804547"/>
            <a:chOff x="1241533" y="1881126"/>
            <a:chExt cx="8378554" cy="4804547"/>
          </a:xfrm>
        </p:grpSpPr>
        <p:grpSp>
          <p:nvGrpSpPr>
            <p:cNvPr id="37" name="Group 36"/>
            <p:cNvGrpSpPr/>
            <p:nvPr/>
          </p:nvGrpSpPr>
          <p:grpSpPr>
            <a:xfrm>
              <a:off x="1241533" y="2885440"/>
              <a:ext cx="3704822" cy="3800233"/>
              <a:chOff x="377932" y="1611677"/>
              <a:chExt cx="4080861" cy="5250068"/>
            </a:xfrm>
          </p:grpSpPr>
          <p:grpSp>
            <p:nvGrpSpPr>
              <p:cNvPr id="7" name="Group 6"/>
              <p:cNvGrpSpPr/>
              <p:nvPr/>
            </p:nvGrpSpPr>
            <p:grpSpPr>
              <a:xfrm>
                <a:off x="895528" y="5668217"/>
                <a:ext cx="2725662" cy="537396"/>
                <a:chOff x="3217938" y="5827545"/>
                <a:chExt cx="2725662" cy="537396"/>
              </a:xfrm>
            </p:grpSpPr>
            <p:sp>
              <p:nvSpPr>
                <p:cNvPr id="8" name="Rounded Rectangle 7"/>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9" name="Group 8"/>
                <p:cNvGrpSpPr/>
                <p:nvPr/>
              </p:nvGrpSpPr>
              <p:grpSpPr>
                <a:xfrm>
                  <a:off x="3307824" y="5894721"/>
                  <a:ext cx="1223059" cy="386393"/>
                  <a:chOff x="1186924" y="3311728"/>
                  <a:chExt cx="1223059" cy="386393"/>
                </a:xfrm>
              </p:grpSpPr>
              <p:sp>
                <p:nvSpPr>
                  <p:cNvPr id="14" name="Oval 13"/>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p:cNvGrpSpPr/>
                <p:nvPr/>
              </p:nvGrpSpPr>
              <p:grpSpPr>
                <a:xfrm>
                  <a:off x="4620769" y="5908265"/>
                  <a:ext cx="1223059" cy="386393"/>
                  <a:chOff x="1186924" y="3311728"/>
                  <a:chExt cx="1223059" cy="386393"/>
                </a:xfrm>
              </p:grpSpPr>
              <p:sp>
                <p:nvSpPr>
                  <p:cNvPr id="11" name="Oval 10"/>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cxnSp>
            <p:nvCxnSpPr>
              <p:cNvPr id="18" name="Straight Arrow Connector 17"/>
              <p:cNvCxnSpPr/>
              <p:nvPr/>
            </p:nvCxnSpPr>
            <p:spPr>
              <a:xfrm flipV="1">
                <a:off x="2208473" y="4893517"/>
                <a:ext cx="0" cy="774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p:cNvSpPr/>
              <p:nvPr/>
            </p:nvSpPr>
            <p:spPr>
              <a:xfrm>
                <a:off x="1740863" y="4525964"/>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40863" y="3621015"/>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flipV="1">
                <a:off x="2207146" y="3988568"/>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1739536" y="2711872"/>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2205819" y="3079425"/>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4" name="Group 33"/>
              <p:cNvGrpSpPr/>
              <p:nvPr/>
            </p:nvGrpSpPr>
            <p:grpSpPr>
              <a:xfrm>
                <a:off x="377932" y="2268143"/>
                <a:ext cx="1459386" cy="2699650"/>
                <a:chOff x="405486" y="3123324"/>
                <a:chExt cx="1459386" cy="2699650"/>
              </a:xfrm>
            </p:grpSpPr>
            <p:sp>
              <p:nvSpPr>
                <p:cNvPr id="25" name="TextBox 24"/>
                <p:cNvSpPr txBox="1"/>
                <p:nvPr/>
              </p:nvSpPr>
              <p:spPr>
                <a:xfrm>
                  <a:off x="673469" y="3123324"/>
                  <a:ext cx="677544" cy="510237"/>
                </a:xfrm>
                <a:prstGeom prst="rect">
                  <a:avLst/>
                </a:prstGeom>
                <a:noFill/>
              </p:spPr>
              <p:txBody>
                <a:bodyPr wrap="none" rtlCol="0">
                  <a:spAutoFit/>
                </a:bodyPr>
                <a:lstStyle/>
                <a:p>
                  <a:r>
                    <a:rPr lang="en-US" dirty="0" err="1"/>
                    <a:t>tanh</a:t>
                  </a:r>
                  <a:endParaRPr lang="en-US" dirty="0"/>
                </a:p>
              </p:txBody>
            </p:sp>
            <p:sp>
              <p:nvSpPr>
                <p:cNvPr id="26" name="TextBox 25"/>
                <p:cNvSpPr txBox="1"/>
                <p:nvPr/>
              </p:nvSpPr>
              <p:spPr>
                <a:xfrm>
                  <a:off x="405486" y="4004488"/>
                  <a:ext cx="1318041" cy="510237"/>
                </a:xfrm>
                <a:prstGeom prst="rect">
                  <a:avLst/>
                </a:prstGeom>
                <a:noFill/>
              </p:spPr>
              <p:txBody>
                <a:bodyPr wrap="none" rtlCol="0">
                  <a:spAutoFit/>
                </a:bodyPr>
                <a:lstStyle/>
                <a:p>
                  <a:r>
                    <a:rPr lang="en-US" dirty="0"/>
                    <a:t>Mean Pool</a:t>
                  </a:r>
                </a:p>
              </p:txBody>
            </p:sp>
            <p:sp>
              <p:nvSpPr>
                <p:cNvPr id="27" name="TextBox 26"/>
                <p:cNvSpPr txBox="1"/>
                <p:nvPr/>
              </p:nvSpPr>
              <p:spPr>
                <a:xfrm>
                  <a:off x="408030" y="4930060"/>
                  <a:ext cx="1456842" cy="892914"/>
                </a:xfrm>
                <a:prstGeom prst="rect">
                  <a:avLst/>
                </a:prstGeom>
                <a:noFill/>
              </p:spPr>
              <p:txBody>
                <a:bodyPr wrap="none" rtlCol="0">
                  <a:spAutoFit/>
                </a:bodyPr>
                <a:lstStyle/>
                <a:p>
                  <a:r>
                    <a:rPr lang="en-US" dirty="0"/>
                    <a:t>Convolution</a:t>
                  </a:r>
                </a:p>
                <a:p>
                  <a:r>
                    <a:rPr lang="en-US" dirty="0"/>
                    <a:t>Layer</a:t>
                  </a:r>
                </a:p>
              </p:txBody>
            </p:sp>
          </p:grpSp>
          <p:cxnSp>
            <p:nvCxnSpPr>
              <p:cNvPr id="28" name="Straight Arrow Connector 27"/>
              <p:cNvCxnSpPr/>
              <p:nvPr/>
            </p:nvCxnSpPr>
            <p:spPr>
              <a:xfrm flipH="1" flipV="1">
                <a:off x="2201838" y="2174476"/>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1598120" y="1611677"/>
                <a:ext cx="1312945" cy="520741"/>
                <a:chOff x="1140803" y="3248659"/>
                <a:chExt cx="1312945" cy="520741"/>
              </a:xfrm>
            </p:grpSpPr>
            <p:sp>
              <p:nvSpPr>
                <p:cNvPr id="29" name="Rounded Rectangle 28"/>
                <p:cNvSpPr/>
                <p:nvPr/>
              </p:nvSpPr>
              <p:spPr>
                <a:xfrm>
                  <a:off x="1140803" y="3248659"/>
                  <a:ext cx="1312945" cy="5207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0" name="Oval 29"/>
                <p:cNvSpPr/>
                <p:nvPr/>
              </p:nvSpPr>
              <p:spPr>
                <a:xfrm>
                  <a:off x="2032258" y="3311728"/>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Oval 30"/>
                <p:cNvSpPr/>
                <p:nvPr/>
              </p:nvSpPr>
              <p:spPr>
                <a:xfrm>
                  <a:off x="1610768"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Oval 31"/>
                <p:cNvSpPr/>
                <p:nvPr/>
              </p:nvSpPr>
              <p:spPr>
                <a:xfrm>
                  <a:off x="1186924"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6" name="TextBox 35"/>
              <p:cNvSpPr txBox="1"/>
              <p:nvPr/>
            </p:nvSpPr>
            <p:spPr>
              <a:xfrm>
                <a:off x="689137" y="6351508"/>
                <a:ext cx="3769656" cy="510237"/>
              </a:xfrm>
              <a:prstGeom prst="rect">
                <a:avLst/>
              </a:prstGeom>
              <a:noFill/>
            </p:spPr>
            <p:txBody>
              <a:bodyPr wrap="none" rtlCol="0">
                <a:spAutoFit/>
              </a:bodyPr>
              <a:lstStyle/>
              <a:p>
                <a:r>
                  <a:rPr lang="en-US" dirty="0"/>
                  <a:t>Context from the query Document</a:t>
                </a:r>
              </a:p>
            </p:txBody>
          </p:sp>
        </p:grpSp>
        <p:grpSp>
          <p:nvGrpSpPr>
            <p:cNvPr id="38" name="Group 37"/>
            <p:cNvGrpSpPr/>
            <p:nvPr/>
          </p:nvGrpSpPr>
          <p:grpSpPr>
            <a:xfrm>
              <a:off x="5947165" y="2872427"/>
              <a:ext cx="3672922" cy="3800233"/>
              <a:chOff x="377932" y="1611677"/>
              <a:chExt cx="4045722" cy="5250068"/>
            </a:xfrm>
          </p:grpSpPr>
          <p:grpSp>
            <p:nvGrpSpPr>
              <p:cNvPr id="39" name="Group 38"/>
              <p:cNvGrpSpPr/>
              <p:nvPr/>
            </p:nvGrpSpPr>
            <p:grpSpPr>
              <a:xfrm>
                <a:off x="895528" y="5668217"/>
                <a:ext cx="2725662" cy="537396"/>
                <a:chOff x="3217938" y="5827545"/>
                <a:chExt cx="2725662" cy="537396"/>
              </a:xfrm>
            </p:grpSpPr>
            <p:sp>
              <p:nvSpPr>
                <p:cNvPr id="57" name="Rounded Rectangle 56"/>
                <p:cNvSpPr/>
                <p:nvPr/>
              </p:nvSpPr>
              <p:spPr>
                <a:xfrm>
                  <a:off x="3217938" y="5827545"/>
                  <a:ext cx="2725662" cy="537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nvGrpSpPr>
                <p:cNvPr id="58" name="Group 57"/>
                <p:cNvGrpSpPr/>
                <p:nvPr/>
              </p:nvGrpSpPr>
              <p:grpSpPr>
                <a:xfrm>
                  <a:off x="3307824" y="5894721"/>
                  <a:ext cx="1223059" cy="386393"/>
                  <a:chOff x="1186924" y="3311728"/>
                  <a:chExt cx="1223059" cy="386393"/>
                </a:xfrm>
              </p:grpSpPr>
              <p:sp>
                <p:nvSpPr>
                  <p:cNvPr id="63" name="Oval 62"/>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4" name="Oval 63"/>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5" name="Oval 64"/>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9" name="Group 58"/>
                <p:cNvGrpSpPr/>
                <p:nvPr/>
              </p:nvGrpSpPr>
              <p:grpSpPr>
                <a:xfrm>
                  <a:off x="4620769" y="5908265"/>
                  <a:ext cx="1223059" cy="386393"/>
                  <a:chOff x="1186924" y="3311728"/>
                  <a:chExt cx="1223059" cy="386393"/>
                </a:xfrm>
              </p:grpSpPr>
              <p:sp>
                <p:nvSpPr>
                  <p:cNvPr id="60" name="Oval 59"/>
                  <p:cNvSpPr/>
                  <p:nvPr/>
                </p:nvSpPr>
                <p:spPr>
                  <a:xfrm>
                    <a:off x="2032258" y="3311728"/>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1" name="Oval 60"/>
                  <p:cNvSpPr/>
                  <p:nvPr/>
                </p:nvSpPr>
                <p:spPr>
                  <a:xfrm>
                    <a:off x="1610768"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2" name="Oval 61"/>
                  <p:cNvSpPr/>
                  <p:nvPr/>
                </p:nvSpPr>
                <p:spPr>
                  <a:xfrm>
                    <a:off x="1186924" y="3311730"/>
                    <a:ext cx="377725" cy="386391"/>
                  </a:xfrm>
                  <a:prstGeom prst="ellipse">
                    <a:avLst/>
                  </a:prstGeom>
                  <a:solidFill>
                    <a:srgbClr val="00206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cxnSp>
            <p:nvCxnSpPr>
              <p:cNvPr id="40" name="Straight Arrow Connector 39"/>
              <p:cNvCxnSpPr/>
              <p:nvPr/>
            </p:nvCxnSpPr>
            <p:spPr>
              <a:xfrm flipV="1">
                <a:off x="2208473" y="4893517"/>
                <a:ext cx="0" cy="774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Rectangle 40"/>
              <p:cNvSpPr/>
              <p:nvPr/>
            </p:nvSpPr>
            <p:spPr>
              <a:xfrm>
                <a:off x="1740863" y="4525964"/>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740863" y="3621015"/>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flipV="1">
                <a:off x="2207146" y="3988568"/>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4" name="Rectangle 43"/>
              <p:cNvSpPr/>
              <p:nvPr/>
            </p:nvSpPr>
            <p:spPr>
              <a:xfrm>
                <a:off x="1739536" y="2711872"/>
                <a:ext cx="935220" cy="367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H="1" flipV="1">
                <a:off x="2205819" y="3079425"/>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46" name="Group 45"/>
              <p:cNvGrpSpPr/>
              <p:nvPr/>
            </p:nvGrpSpPr>
            <p:grpSpPr>
              <a:xfrm>
                <a:off x="377932" y="2268143"/>
                <a:ext cx="1459385" cy="2699650"/>
                <a:chOff x="405486" y="3123324"/>
                <a:chExt cx="1459385" cy="2699650"/>
              </a:xfrm>
            </p:grpSpPr>
            <p:sp>
              <p:nvSpPr>
                <p:cNvPr id="54" name="TextBox 53"/>
                <p:cNvSpPr txBox="1"/>
                <p:nvPr/>
              </p:nvSpPr>
              <p:spPr>
                <a:xfrm>
                  <a:off x="673469" y="3123324"/>
                  <a:ext cx="677543" cy="510237"/>
                </a:xfrm>
                <a:prstGeom prst="rect">
                  <a:avLst/>
                </a:prstGeom>
                <a:noFill/>
              </p:spPr>
              <p:txBody>
                <a:bodyPr wrap="none" rtlCol="0">
                  <a:spAutoFit/>
                </a:bodyPr>
                <a:lstStyle/>
                <a:p>
                  <a:r>
                    <a:rPr lang="en-US" dirty="0" err="1"/>
                    <a:t>tanh</a:t>
                  </a:r>
                  <a:endParaRPr lang="en-US" dirty="0"/>
                </a:p>
              </p:txBody>
            </p:sp>
            <p:sp>
              <p:nvSpPr>
                <p:cNvPr id="55" name="TextBox 54"/>
                <p:cNvSpPr txBox="1"/>
                <p:nvPr/>
              </p:nvSpPr>
              <p:spPr>
                <a:xfrm>
                  <a:off x="405486" y="4004488"/>
                  <a:ext cx="1318040" cy="510237"/>
                </a:xfrm>
                <a:prstGeom prst="rect">
                  <a:avLst/>
                </a:prstGeom>
                <a:noFill/>
              </p:spPr>
              <p:txBody>
                <a:bodyPr wrap="none" rtlCol="0">
                  <a:spAutoFit/>
                </a:bodyPr>
                <a:lstStyle/>
                <a:p>
                  <a:r>
                    <a:rPr lang="en-US" dirty="0"/>
                    <a:t>Mean Pool</a:t>
                  </a:r>
                </a:p>
              </p:txBody>
            </p:sp>
            <p:sp>
              <p:nvSpPr>
                <p:cNvPr id="56" name="TextBox 55"/>
                <p:cNvSpPr txBox="1"/>
                <p:nvPr/>
              </p:nvSpPr>
              <p:spPr>
                <a:xfrm>
                  <a:off x="408030" y="4930060"/>
                  <a:ext cx="1456841" cy="892914"/>
                </a:xfrm>
                <a:prstGeom prst="rect">
                  <a:avLst/>
                </a:prstGeom>
                <a:noFill/>
              </p:spPr>
              <p:txBody>
                <a:bodyPr wrap="none" rtlCol="0">
                  <a:spAutoFit/>
                </a:bodyPr>
                <a:lstStyle/>
                <a:p>
                  <a:r>
                    <a:rPr lang="en-US" dirty="0"/>
                    <a:t>Convolution</a:t>
                  </a:r>
                </a:p>
                <a:p>
                  <a:r>
                    <a:rPr lang="en-US" dirty="0"/>
                    <a:t>Layer</a:t>
                  </a:r>
                </a:p>
              </p:txBody>
            </p:sp>
          </p:grpSp>
          <p:cxnSp>
            <p:nvCxnSpPr>
              <p:cNvPr id="47" name="Straight Arrow Connector 46"/>
              <p:cNvCxnSpPr/>
              <p:nvPr/>
            </p:nvCxnSpPr>
            <p:spPr>
              <a:xfrm flipH="1" flipV="1">
                <a:off x="2201838" y="2174476"/>
                <a:ext cx="0" cy="537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48" name="Group 47"/>
              <p:cNvGrpSpPr/>
              <p:nvPr/>
            </p:nvGrpSpPr>
            <p:grpSpPr>
              <a:xfrm>
                <a:off x="1598120" y="1611677"/>
                <a:ext cx="1312945" cy="520741"/>
                <a:chOff x="1140803" y="3248659"/>
                <a:chExt cx="1312945" cy="520741"/>
              </a:xfrm>
            </p:grpSpPr>
            <p:sp>
              <p:nvSpPr>
                <p:cNvPr id="50" name="Rounded Rectangle 49"/>
                <p:cNvSpPr/>
                <p:nvPr/>
              </p:nvSpPr>
              <p:spPr>
                <a:xfrm>
                  <a:off x="1140803" y="3248659"/>
                  <a:ext cx="1312945" cy="5207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51" name="Oval 50"/>
                <p:cNvSpPr/>
                <p:nvPr/>
              </p:nvSpPr>
              <p:spPr>
                <a:xfrm>
                  <a:off x="2032258" y="3311728"/>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2" name="Oval 51"/>
                <p:cNvSpPr/>
                <p:nvPr/>
              </p:nvSpPr>
              <p:spPr>
                <a:xfrm>
                  <a:off x="1610768"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Oval 52"/>
                <p:cNvSpPr/>
                <p:nvPr/>
              </p:nvSpPr>
              <p:spPr>
                <a:xfrm>
                  <a:off x="1186924" y="3311730"/>
                  <a:ext cx="377725" cy="38639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9" name="TextBox 48"/>
              <p:cNvSpPr txBox="1"/>
              <p:nvPr/>
            </p:nvSpPr>
            <p:spPr>
              <a:xfrm>
                <a:off x="689135" y="6351508"/>
                <a:ext cx="3734519" cy="510237"/>
              </a:xfrm>
              <a:prstGeom prst="rect">
                <a:avLst/>
              </a:prstGeom>
              <a:noFill/>
            </p:spPr>
            <p:txBody>
              <a:bodyPr wrap="none" rtlCol="0">
                <a:spAutoFit/>
              </a:bodyPr>
              <a:lstStyle/>
              <a:p>
                <a:r>
                  <a:rPr lang="en-US" dirty="0"/>
                  <a:t>Context from the target Wiki Page</a:t>
                </a:r>
              </a:p>
            </p:txBody>
          </p:sp>
        </p:grpSp>
        <p:cxnSp>
          <p:nvCxnSpPr>
            <p:cNvPr id="66" name="Straight Arrow Connector 65"/>
            <p:cNvCxnSpPr/>
            <p:nvPr/>
          </p:nvCxnSpPr>
          <p:spPr>
            <a:xfrm flipV="1">
              <a:off x="3388436" y="2250458"/>
              <a:ext cx="1475252" cy="5750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5584890" y="2250458"/>
              <a:ext cx="1511898" cy="57502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863688" y="1881126"/>
              <a:ext cx="721201" cy="369332"/>
            </a:xfrm>
            <a:prstGeom prst="rect">
              <a:avLst/>
            </a:prstGeom>
            <a:noFill/>
            <a:ln>
              <a:solidFill>
                <a:schemeClr val="tx1"/>
              </a:solidFill>
            </a:ln>
          </p:spPr>
          <p:txBody>
            <a:bodyPr wrap="square" rtlCol="0">
              <a:spAutoFit/>
            </a:bodyPr>
            <a:lstStyle/>
            <a:p>
              <a:pPr algn="ctr"/>
              <a:r>
                <a:rPr lang="en-US" b="1" i="1" dirty="0" err="1"/>
                <a:t>sim</a:t>
              </a:r>
              <a:endParaRPr lang="en-US" b="1" i="1" dirty="0"/>
            </a:p>
          </p:txBody>
        </p:sp>
      </p:grpSp>
    </p:spTree>
    <p:extLst>
      <p:ext uri="{BB962C8B-B14F-4D97-AF65-F5344CB8AC3E}">
        <p14:creationId xmlns:p14="http://schemas.microsoft.com/office/powerpoint/2010/main" val="2976316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8761" y="319917"/>
            <a:ext cx="11358283" cy="615517"/>
          </a:xfrm>
        </p:spPr>
        <p:txBody>
          <a:bodyPr>
            <a:noAutofit/>
          </a:bodyPr>
          <a:lstStyle/>
          <a:p>
            <a:r>
              <a:rPr lang="en-US" sz="4000" dirty="0"/>
              <a:t>Similarities over multiple granularities of context</a:t>
            </a:r>
          </a:p>
        </p:txBody>
      </p:sp>
      <p:sp>
        <p:nvSpPr>
          <p:cNvPr id="3" name="Content Placeholder 2"/>
          <p:cNvSpPr>
            <a:spLocks noGrp="1"/>
          </p:cNvSpPr>
          <p:nvPr>
            <p:ph idx="1"/>
          </p:nvPr>
        </p:nvSpPr>
        <p:spPr/>
        <p:txBody>
          <a:bodyPr/>
          <a:lstStyle/>
          <a:p>
            <a:r>
              <a:rPr lang="en-US" dirty="0"/>
              <a:t>Cosine Similarity based features: </a:t>
            </a:r>
          </a:p>
          <a:p>
            <a:endParaRPr lang="en-US" dirty="0"/>
          </a:p>
          <a:p>
            <a:endParaRPr lang="en-US" dirty="0"/>
          </a:p>
          <a:p>
            <a:endParaRPr lang="en-US" dirty="0"/>
          </a:p>
          <a:p>
            <a:endParaRPr lang="en-US" dirty="0"/>
          </a:p>
          <a:p>
            <a:endParaRPr lang="en-US" dirty="0"/>
          </a:p>
          <a:p>
            <a:endParaRPr lang="en-US" dirty="0"/>
          </a:p>
          <a:p>
            <a:r>
              <a:rPr lang="en-US" dirty="0"/>
              <a:t>These values are mapped to a 100-D vector using an RBF node</a:t>
            </a:r>
          </a:p>
          <a:p>
            <a:pPr lvl="1"/>
            <a:r>
              <a:rPr lang="en-US" dirty="0"/>
              <a:t>Smooth binning process</a:t>
            </a:r>
          </a:p>
          <a:p>
            <a:pPr lvl="1"/>
            <a:r>
              <a:rPr lang="en-US" dirty="0"/>
              <a:t>More parameters than a single cosine value</a:t>
            </a:r>
          </a:p>
        </p:txBody>
      </p:sp>
      <p:sp>
        <p:nvSpPr>
          <p:cNvPr id="4" name="Slide Number Placeholder 3"/>
          <p:cNvSpPr>
            <a:spLocks noGrp="1"/>
          </p:cNvSpPr>
          <p:nvPr>
            <p:ph type="sldNum" sz="quarter" idx="4294967295"/>
          </p:nvPr>
        </p:nvSpPr>
        <p:spPr>
          <a:xfrm>
            <a:off x="-182771" y="6583680"/>
            <a:ext cx="526904" cy="274320"/>
          </a:xfrm>
          <a:prstGeom prst="rect">
            <a:avLst/>
          </a:prstGeom>
        </p:spPr>
        <p:txBody>
          <a:bodyPr/>
          <a:lstStyle/>
          <a:p>
            <a:fld id="{737732A8-8BC6-44C3-9FED-1FFC407690AB}" type="slidenum">
              <a:rPr lang="en-US" smtClean="0"/>
              <a:pPr/>
              <a:t>243</a:t>
            </a:fld>
            <a:endParaRPr lang="en-US"/>
          </a:p>
        </p:txBody>
      </p:sp>
      <p:grpSp>
        <p:nvGrpSpPr>
          <p:cNvPr id="5" name="Group 4"/>
          <p:cNvGrpSpPr/>
          <p:nvPr/>
        </p:nvGrpSpPr>
        <p:grpSpPr>
          <a:xfrm>
            <a:off x="3962759" y="2597755"/>
            <a:ext cx="3113270" cy="1633971"/>
            <a:chOff x="213704" y="5114797"/>
            <a:chExt cx="3113269" cy="1633971"/>
          </a:xfrm>
        </p:grpSpPr>
        <p:sp>
          <p:nvSpPr>
            <p:cNvPr id="6" name="TextBox 5"/>
            <p:cNvSpPr txBox="1"/>
            <p:nvPr/>
          </p:nvSpPr>
          <p:spPr>
            <a:xfrm>
              <a:off x="287684" y="6364688"/>
              <a:ext cx="1220031" cy="369332"/>
            </a:xfrm>
            <a:prstGeom prst="rect">
              <a:avLst/>
            </a:prstGeom>
            <a:noFill/>
          </p:spPr>
          <p:txBody>
            <a:bodyPr wrap="none" rtlCol="0">
              <a:spAutoFit/>
            </a:bodyPr>
            <a:lstStyle/>
            <a:p>
              <a:r>
                <a:rPr lang="en-US" b="1" dirty="0" err="1"/>
                <a:t>Conv</a:t>
              </a:r>
              <a:r>
                <a:rPr lang="en-US" b="1" dirty="0"/>
                <a:t>(sent)</a:t>
              </a:r>
            </a:p>
          </p:txBody>
        </p:sp>
        <p:sp>
          <p:nvSpPr>
            <p:cNvPr id="7" name="TextBox 6"/>
            <p:cNvSpPr txBox="1"/>
            <p:nvPr/>
          </p:nvSpPr>
          <p:spPr>
            <a:xfrm>
              <a:off x="1717864" y="6379436"/>
              <a:ext cx="1609109" cy="369332"/>
            </a:xfrm>
            <a:prstGeom prst="rect">
              <a:avLst/>
            </a:prstGeom>
            <a:noFill/>
          </p:spPr>
          <p:txBody>
            <a:bodyPr wrap="none" rtlCol="0">
              <a:spAutoFit/>
            </a:bodyPr>
            <a:lstStyle/>
            <a:p>
              <a:r>
                <a:rPr lang="en-US" b="1" dirty="0"/>
                <a:t>Wiki Page </a:t>
              </a:r>
              <a:r>
                <a:rPr lang="en-US" b="1" dirty="0" err="1"/>
                <a:t>Emb</a:t>
              </a:r>
              <a:endParaRPr lang="en-US" b="1" dirty="0"/>
            </a:p>
          </p:txBody>
        </p:sp>
        <p:grpSp>
          <p:nvGrpSpPr>
            <p:cNvPr id="8" name="Group 7"/>
            <p:cNvGrpSpPr/>
            <p:nvPr/>
          </p:nvGrpSpPr>
          <p:grpSpPr>
            <a:xfrm>
              <a:off x="213704" y="5114797"/>
              <a:ext cx="2817106" cy="1258104"/>
              <a:chOff x="213704" y="5114797"/>
              <a:chExt cx="2817106" cy="1258104"/>
            </a:xfrm>
          </p:grpSpPr>
          <p:grpSp>
            <p:nvGrpSpPr>
              <p:cNvPr id="9" name="Group 8"/>
              <p:cNvGrpSpPr/>
              <p:nvPr/>
            </p:nvGrpSpPr>
            <p:grpSpPr>
              <a:xfrm rot="5400000">
                <a:off x="609806" y="5456058"/>
                <a:ext cx="520741" cy="1312945"/>
                <a:chOff x="4847900" y="166581"/>
                <a:chExt cx="298494" cy="810837"/>
              </a:xfrm>
            </p:grpSpPr>
            <p:sp>
              <p:nvSpPr>
                <p:cNvPr id="19" name="Rounded Rectangle 18"/>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20" name="Oval 19"/>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Oval 20"/>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Oval 21"/>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0" name="Straight Arrow Connector 9"/>
              <p:cNvCxnSpPr/>
              <p:nvPr/>
            </p:nvCxnSpPr>
            <p:spPr>
              <a:xfrm flipV="1">
                <a:off x="892106" y="5520150"/>
                <a:ext cx="343312"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789654" y="5501898"/>
                <a:ext cx="319193"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86258" y="5114797"/>
                <a:ext cx="721201" cy="369332"/>
              </a:xfrm>
              <a:prstGeom prst="rect">
                <a:avLst/>
              </a:prstGeom>
              <a:noFill/>
              <a:ln>
                <a:solidFill>
                  <a:schemeClr val="tx1"/>
                </a:solidFill>
              </a:ln>
            </p:spPr>
            <p:txBody>
              <a:bodyPr wrap="square" rtlCol="0">
                <a:spAutoFit/>
              </a:bodyPr>
              <a:lstStyle/>
              <a:p>
                <a:pPr algn="ctr"/>
                <a:r>
                  <a:rPr lang="en-US" b="1" i="1" dirty="0" err="1"/>
                  <a:t>sim</a:t>
                </a:r>
                <a:endParaRPr lang="en-US" b="1" i="1" dirty="0"/>
              </a:p>
            </p:txBody>
          </p:sp>
          <p:grpSp>
            <p:nvGrpSpPr>
              <p:cNvPr id="13" name="Group 12"/>
              <p:cNvGrpSpPr/>
              <p:nvPr/>
            </p:nvGrpSpPr>
            <p:grpSpPr>
              <a:xfrm rot="5400000">
                <a:off x="2113967" y="5456057"/>
                <a:ext cx="520741" cy="1312945"/>
                <a:chOff x="4847900" y="166581"/>
                <a:chExt cx="298494" cy="810837"/>
              </a:xfrm>
            </p:grpSpPr>
            <p:sp>
              <p:nvSpPr>
                <p:cNvPr id="15" name="Rounded Rectangle 14"/>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6" name="Oval 15"/>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Oval 16"/>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Oval 17"/>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grpSp>
        <p:nvGrpSpPr>
          <p:cNvPr id="23" name="Group 22"/>
          <p:cNvGrpSpPr/>
          <p:nvPr/>
        </p:nvGrpSpPr>
        <p:grpSpPr>
          <a:xfrm>
            <a:off x="448197" y="2612501"/>
            <a:ext cx="3059957" cy="1633971"/>
            <a:chOff x="213704" y="5114797"/>
            <a:chExt cx="3059957" cy="1633971"/>
          </a:xfrm>
        </p:grpSpPr>
        <p:sp>
          <p:nvSpPr>
            <p:cNvPr id="24" name="TextBox 23"/>
            <p:cNvSpPr txBox="1"/>
            <p:nvPr/>
          </p:nvSpPr>
          <p:spPr>
            <a:xfrm>
              <a:off x="287684" y="6364688"/>
              <a:ext cx="1220031" cy="369332"/>
            </a:xfrm>
            <a:prstGeom prst="rect">
              <a:avLst/>
            </a:prstGeom>
            <a:noFill/>
          </p:spPr>
          <p:txBody>
            <a:bodyPr wrap="none" rtlCol="0">
              <a:spAutoFit/>
            </a:bodyPr>
            <a:lstStyle/>
            <a:p>
              <a:r>
                <a:rPr lang="en-US" b="1" dirty="0" err="1"/>
                <a:t>Conv</a:t>
              </a:r>
              <a:r>
                <a:rPr lang="en-US" b="1" dirty="0"/>
                <a:t>(sent)</a:t>
              </a:r>
            </a:p>
          </p:txBody>
        </p:sp>
        <p:sp>
          <p:nvSpPr>
            <p:cNvPr id="25" name="TextBox 24"/>
            <p:cNvSpPr txBox="1"/>
            <p:nvPr/>
          </p:nvSpPr>
          <p:spPr>
            <a:xfrm>
              <a:off x="1717864" y="6379436"/>
              <a:ext cx="1555797" cy="369332"/>
            </a:xfrm>
            <a:prstGeom prst="rect">
              <a:avLst/>
            </a:prstGeom>
            <a:noFill/>
          </p:spPr>
          <p:txBody>
            <a:bodyPr wrap="none" rtlCol="0">
              <a:spAutoFit/>
            </a:bodyPr>
            <a:lstStyle/>
            <a:p>
              <a:r>
                <a:rPr lang="en-US" b="1" dirty="0" err="1"/>
                <a:t>Conv</a:t>
              </a:r>
              <a:r>
                <a:rPr lang="en-US" b="1" dirty="0"/>
                <a:t>(</a:t>
              </a:r>
              <a:r>
                <a:rPr lang="en-US" b="1" dirty="0" err="1"/>
                <a:t>WFPara</a:t>
              </a:r>
              <a:r>
                <a:rPr lang="en-US" b="1" dirty="0"/>
                <a:t>)</a:t>
              </a:r>
            </a:p>
          </p:txBody>
        </p:sp>
        <p:grpSp>
          <p:nvGrpSpPr>
            <p:cNvPr id="26" name="Group 25"/>
            <p:cNvGrpSpPr/>
            <p:nvPr/>
          </p:nvGrpSpPr>
          <p:grpSpPr>
            <a:xfrm>
              <a:off x="213704" y="5114797"/>
              <a:ext cx="2817106" cy="1258104"/>
              <a:chOff x="213704" y="5114797"/>
              <a:chExt cx="2817106" cy="1258104"/>
            </a:xfrm>
          </p:grpSpPr>
          <p:grpSp>
            <p:nvGrpSpPr>
              <p:cNvPr id="27" name="Group 26"/>
              <p:cNvGrpSpPr/>
              <p:nvPr/>
            </p:nvGrpSpPr>
            <p:grpSpPr>
              <a:xfrm rot="5400000">
                <a:off x="609806" y="5456058"/>
                <a:ext cx="520741" cy="1312945"/>
                <a:chOff x="4847900" y="166581"/>
                <a:chExt cx="298494" cy="810837"/>
              </a:xfrm>
            </p:grpSpPr>
            <p:sp>
              <p:nvSpPr>
                <p:cNvPr id="37" name="Rounded Rectangle 36"/>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8" name="Oval 37"/>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Oval 38"/>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Oval 39"/>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28" name="Straight Arrow Connector 27"/>
              <p:cNvCxnSpPr/>
              <p:nvPr/>
            </p:nvCxnSpPr>
            <p:spPr>
              <a:xfrm flipV="1">
                <a:off x="892106" y="5520150"/>
                <a:ext cx="343312"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1789654" y="5501898"/>
                <a:ext cx="319193" cy="32351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86258" y="5114797"/>
                <a:ext cx="721201" cy="369332"/>
              </a:xfrm>
              <a:prstGeom prst="rect">
                <a:avLst/>
              </a:prstGeom>
              <a:noFill/>
              <a:ln>
                <a:solidFill>
                  <a:schemeClr val="tx1"/>
                </a:solidFill>
              </a:ln>
            </p:spPr>
            <p:txBody>
              <a:bodyPr wrap="square" rtlCol="0">
                <a:spAutoFit/>
              </a:bodyPr>
              <a:lstStyle/>
              <a:p>
                <a:pPr algn="ctr"/>
                <a:r>
                  <a:rPr lang="en-US" b="1" i="1" dirty="0" err="1"/>
                  <a:t>sim</a:t>
                </a:r>
                <a:endParaRPr lang="en-US" b="1" i="1" dirty="0"/>
              </a:p>
            </p:txBody>
          </p:sp>
          <p:grpSp>
            <p:nvGrpSpPr>
              <p:cNvPr id="31" name="Group 30"/>
              <p:cNvGrpSpPr/>
              <p:nvPr/>
            </p:nvGrpSpPr>
            <p:grpSpPr>
              <a:xfrm rot="5400000">
                <a:off x="2113967" y="5456057"/>
                <a:ext cx="520741" cy="1312945"/>
                <a:chOff x="4847900" y="166581"/>
                <a:chExt cx="298494" cy="810837"/>
              </a:xfrm>
            </p:grpSpPr>
            <p:sp>
              <p:nvSpPr>
                <p:cNvPr id="33" name="Rounded Rectangle 32"/>
                <p:cNvSpPr/>
                <p:nvPr/>
              </p:nvSpPr>
              <p:spPr>
                <a:xfrm rot="16200000">
                  <a:off x="4591728" y="422753"/>
                  <a:ext cx="810837" cy="298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34" name="Oval 33"/>
                <p:cNvSpPr/>
                <p:nvPr/>
              </p:nvSpPr>
              <p:spPr>
                <a:xfrm rot="16200000">
                  <a:off x="4878157" y="1995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Oval 34"/>
                <p:cNvSpPr/>
                <p:nvPr/>
              </p:nvSpPr>
              <p:spPr>
                <a:xfrm rot="16200000">
                  <a:off x="4878158" y="459804"/>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Oval 35"/>
                <p:cNvSpPr/>
                <p:nvPr/>
              </p:nvSpPr>
              <p:spPr>
                <a:xfrm rot="16200000">
                  <a:off x="4878158" y="721558"/>
                  <a:ext cx="233272" cy="2214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spTree>
    <p:extLst>
      <p:ext uri="{BB962C8B-B14F-4D97-AF65-F5344CB8AC3E}">
        <p14:creationId xmlns:p14="http://schemas.microsoft.com/office/powerpoint/2010/main" val="163363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244</a:t>
            </a:fld>
            <a:endParaRPr lang="en-US"/>
          </a:p>
        </p:txBody>
      </p:sp>
      <p:pic>
        <p:nvPicPr>
          <p:cNvPr id="3" name="Picture 2"/>
          <p:cNvPicPr>
            <a:picLocks noChangeAspect="1"/>
          </p:cNvPicPr>
          <p:nvPr/>
        </p:nvPicPr>
        <p:blipFill>
          <a:blip r:embed="rId2"/>
          <a:stretch>
            <a:fillRect/>
          </a:stretch>
        </p:blipFill>
        <p:spPr>
          <a:xfrm>
            <a:off x="1524000" y="914400"/>
            <a:ext cx="9144000" cy="4059936"/>
          </a:xfrm>
          <a:prstGeom prst="rect">
            <a:avLst/>
          </a:prstGeom>
        </p:spPr>
      </p:pic>
      <p:pic>
        <p:nvPicPr>
          <p:cNvPr id="5" name="Picture 4"/>
          <p:cNvPicPr>
            <a:picLocks noChangeAspect="1"/>
          </p:cNvPicPr>
          <p:nvPr/>
        </p:nvPicPr>
        <p:blipFill>
          <a:blip r:embed="rId3"/>
          <a:stretch>
            <a:fillRect/>
          </a:stretch>
        </p:blipFill>
        <p:spPr>
          <a:xfrm>
            <a:off x="1676400" y="3555430"/>
            <a:ext cx="9144000" cy="3302573"/>
          </a:xfrm>
          <a:prstGeom prst="rect">
            <a:avLst/>
          </a:prstGeom>
        </p:spPr>
      </p:pic>
      <p:sp>
        <p:nvSpPr>
          <p:cNvPr id="8" name="Title 1"/>
          <p:cNvSpPr>
            <a:spLocks noGrp="1"/>
          </p:cNvSpPr>
          <p:nvPr>
            <p:ph type="title"/>
          </p:nvPr>
        </p:nvSpPr>
        <p:spPr>
          <a:xfrm>
            <a:off x="344133" y="15123"/>
            <a:ext cx="11358283" cy="615517"/>
          </a:xfrm>
        </p:spPr>
        <p:txBody>
          <a:bodyPr>
            <a:normAutofit fontScale="90000"/>
          </a:bodyPr>
          <a:lstStyle/>
          <a:p>
            <a:r>
              <a:rPr lang="en-US" dirty="0"/>
              <a:t>Demo: Cross-lingual EDL for 282 Languages</a:t>
            </a:r>
          </a:p>
        </p:txBody>
      </p:sp>
    </p:spTree>
    <p:extLst>
      <p:ext uri="{BB962C8B-B14F-4D97-AF65-F5344CB8AC3E}">
        <p14:creationId xmlns:p14="http://schemas.microsoft.com/office/powerpoint/2010/main" val="367591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245</a:t>
            </a:fld>
            <a:endParaRPr lang="en-US"/>
          </a:p>
        </p:txBody>
      </p:sp>
      <p:pic>
        <p:nvPicPr>
          <p:cNvPr id="3" name="Picture 2"/>
          <p:cNvPicPr>
            <a:picLocks noChangeAspect="1"/>
          </p:cNvPicPr>
          <p:nvPr/>
        </p:nvPicPr>
        <p:blipFill>
          <a:blip r:embed="rId2"/>
          <a:stretch>
            <a:fillRect/>
          </a:stretch>
        </p:blipFill>
        <p:spPr>
          <a:xfrm>
            <a:off x="1524000" y="1028703"/>
            <a:ext cx="9144000" cy="4788731"/>
          </a:xfrm>
          <a:prstGeom prst="rect">
            <a:avLst/>
          </a:prstGeom>
        </p:spPr>
      </p:pic>
      <p:sp>
        <p:nvSpPr>
          <p:cNvPr id="5" name="内容占位符 2"/>
          <p:cNvSpPr>
            <a:spLocks noGrp="1"/>
          </p:cNvSpPr>
          <p:nvPr>
            <p:ph idx="1"/>
          </p:nvPr>
        </p:nvSpPr>
        <p:spPr>
          <a:xfrm>
            <a:off x="1828802" y="5794092"/>
            <a:ext cx="8567225" cy="1066800"/>
          </a:xfrm>
        </p:spPr>
        <p:txBody>
          <a:bodyPr>
            <a:normAutofit fontScale="62500" lnSpcReduction="20000"/>
          </a:bodyPr>
          <a:lstStyle/>
          <a:p>
            <a:pPr marL="0" indent="0">
              <a:buNone/>
            </a:pPr>
            <a:endParaRPr lang="en-US" sz="900" dirty="0">
              <a:ea typeface="Calibri"/>
              <a:cs typeface="Times New Roman"/>
              <a:hlinkClick r:id="rId3"/>
            </a:endParaRPr>
          </a:p>
          <a:p>
            <a:r>
              <a:rPr lang="en-US" dirty="0">
                <a:latin typeface="Calibri" panose="020F0502020204030204" pitchFamily="34" charset="0"/>
                <a:ea typeface="Calibri"/>
                <a:cs typeface="Times New Roman"/>
              </a:rPr>
              <a:t>Re-trainable Systems: </a:t>
            </a:r>
            <a:r>
              <a:rPr lang="en-US" dirty="0">
                <a:latin typeface="Calibri" panose="020F0502020204030204" pitchFamily="34" charset="0"/>
                <a:ea typeface="Calibri"/>
                <a:cs typeface="Times New Roman"/>
                <a:hlinkClick r:id="rId4"/>
              </a:rPr>
              <a:t>http://blender02.cs.rpi.edu:3300/elisa_ie/api</a:t>
            </a:r>
            <a:endParaRPr lang="en-US" dirty="0">
              <a:latin typeface="Calibri" panose="020F0502020204030204" pitchFamily="34" charset="0"/>
              <a:ea typeface="Calibri"/>
              <a:cs typeface="Times New Roman"/>
            </a:endParaRPr>
          </a:p>
          <a:p>
            <a:r>
              <a:rPr lang="en-US" dirty="0">
                <a:latin typeface="Calibri" panose="020F0502020204030204" pitchFamily="34" charset="0"/>
                <a:ea typeface="Calibri"/>
                <a:cs typeface="Times New Roman"/>
              </a:rPr>
              <a:t>Data and Resources: </a:t>
            </a:r>
            <a:r>
              <a:rPr lang="en-US" dirty="0">
                <a:latin typeface="Calibri" panose="020F0502020204030204" pitchFamily="34" charset="0"/>
                <a:ea typeface="Calibri"/>
                <a:cs typeface="Times New Roman"/>
                <a:hlinkClick r:id="rId5"/>
              </a:rPr>
              <a:t>http://nlp.cs.rpi.edu/wikiann/</a:t>
            </a:r>
            <a:endParaRPr lang="en-US" dirty="0">
              <a:latin typeface="Calibri" panose="020F0502020204030204" pitchFamily="34" charset="0"/>
              <a:ea typeface="Calibri"/>
              <a:cs typeface="Times New Roman"/>
            </a:endParaRPr>
          </a:p>
          <a:p>
            <a:r>
              <a:rPr lang="en-US" dirty="0">
                <a:latin typeface="Calibri" panose="020F0502020204030204" pitchFamily="34" charset="0"/>
                <a:ea typeface="Calibri"/>
                <a:cs typeface="Times New Roman"/>
              </a:rPr>
              <a:t>Demos: </a:t>
            </a:r>
            <a:r>
              <a:rPr lang="en-US" dirty="0">
                <a:latin typeface="Calibri" panose="020F0502020204030204" pitchFamily="34" charset="0"/>
                <a:ea typeface="Calibri"/>
                <a:cs typeface="Times New Roman"/>
                <a:hlinkClick r:id="rId3"/>
              </a:rPr>
              <a:t>http://blender02.cs.rpi.edu:3300/elisa_ie</a:t>
            </a:r>
            <a:r>
              <a:rPr lang="en-US" dirty="0">
                <a:latin typeface="Calibri" panose="020F0502020204030204" pitchFamily="34" charset="0"/>
                <a:ea typeface="Calibri"/>
                <a:cs typeface="Times New Roman"/>
              </a:rPr>
              <a:t> </a:t>
            </a:r>
            <a:r>
              <a:rPr lang="en-US" dirty="0">
                <a:latin typeface="Calibri" panose="020F0502020204030204" pitchFamily="34" charset="0"/>
                <a:ea typeface="Calibri"/>
                <a:cs typeface="Times New Roman"/>
                <a:hlinkClick r:id="rId4"/>
              </a:rPr>
              <a:t>http://blender02.cs.rpi.edu:3300/elisa_ie/heatmap</a:t>
            </a:r>
          </a:p>
        </p:txBody>
      </p:sp>
      <p:sp>
        <p:nvSpPr>
          <p:cNvPr id="8" name="Title 1"/>
          <p:cNvSpPr>
            <a:spLocks noGrp="1"/>
          </p:cNvSpPr>
          <p:nvPr>
            <p:ph type="title"/>
          </p:nvPr>
        </p:nvSpPr>
        <p:spPr>
          <a:xfrm>
            <a:off x="344133" y="15123"/>
            <a:ext cx="11358283" cy="615517"/>
          </a:xfrm>
        </p:spPr>
        <p:txBody>
          <a:bodyPr>
            <a:normAutofit fontScale="90000"/>
          </a:bodyPr>
          <a:lstStyle/>
          <a:p>
            <a:r>
              <a:rPr lang="en-US" dirty="0"/>
              <a:t>Demo: Cross-lingual EDL for 282 Languages</a:t>
            </a:r>
          </a:p>
        </p:txBody>
      </p:sp>
    </p:spTree>
    <p:extLst>
      <p:ext uri="{BB962C8B-B14F-4D97-AF65-F5344CB8AC3E}">
        <p14:creationId xmlns:p14="http://schemas.microsoft.com/office/powerpoint/2010/main" val="172080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a:t>
            </a:r>
            <a:r>
              <a:rPr lang="en-US" altLang="en-US" dirty="0" smtClean="0"/>
              <a:t>		</a:t>
            </a:r>
            <a:r>
              <a:rPr lang="en-US" altLang="en-US" dirty="0"/>
              <a:t>				</a:t>
            </a:r>
            <a:r>
              <a:rPr lang="en-US" altLang="en-US" dirty="0" smtClean="0"/>
              <a:t>20 </a:t>
            </a:r>
            <a:r>
              <a:rPr lang="en-US" altLang="en-US" dirty="0"/>
              <a:t>min Silviu</a:t>
            </a:r>
          </a:p>
          <a:p>
            <a:r>
              <a:rPr lang="en-US" altLang="en-US" dirty="0"/>
              <a:t>Introduction to Entity Discovery and Linking (EDL) System 		</a:t>
            </a:r>
            <a:r>
              <a:rPr lang="en-US" altLang="en-US" dirty="0" smtClean="0"/>
              <a:t>20 </a:t>
            </a:r>
            <a:r>
              <a:rPr lang="en-US" altLang="en-US" dirty="0"/>
              <a:t>min  Dan</a:t>
            </a:r>
          </a:p>
          <a:p>
            <a:pPr lvl="1"/>
            <a:r>
              <a:rPr lang="en-US" altLang="en-US" dirty="0"/>
              <a:t>Challenges: English, and Multilingual</a:t>
            </a:r>
          </a:p>
          <a:p>
            <a:r>
              <a:rPr lang="en-US" altLang="en-US" dirty="0" smtClean="0"/>
              <a:t>Mono-lingual </a:t>
            </a:r>
            <a:r>
              <a:rPr lang="en-US" altLang="en-US" dirty="0"/>
              <a:t>EDL approaches </a:t>
            </a:r>
            <a:r>
              <a:rPr lang="en-US" altLang="en-US" dirty="0" smtClean="0"/>
              <a:t>						30 </a:t>
            </a:r>
            <a:r>
              <a:rPr lang="en-US" altLang="en-US" dirty="0"/>
              <a:t>min </a:t>
            </a:r>
            <a:r>
              <a:rPr lang="en-US" altLang="en-US" dirty="0" err="1"/>
              <a:t>Avi</a:t>
            </a:r>
            <a:r>
              <a:rPr lang="en-US" altLang="en-US" dirty="0"/>
              <a:t>, Dan</a:t>
            </a:r>
          </a:p>
          <a:p>
            <a:pPr lvl="1"/>
            <a:r>
              <a:rPr lang="en-US" altLang="en-US" dirty="0" smtClean="0"/>
              <a:t>High </a:t>
            </a:r>
            <a:r>
              <a:rPr lang="en-US" altLang="en-US" dirty="0"/>
              <a:t>Level Algorithmic Approaches</a:t>
            </a:r>
          </a:p>
          <a:p>
            <a:pPr lvl="1"/>
            <a:r>
              <a:rPr lang="en-US" altLang="en-US" dirty="0" smtClean="0">
                <a:solidFill>
                  <a:srgbClr val="234271"/>
                </a:solidFill>
              </a:rPr>
              <a:t>Old </a:t>
            </a:r>
            <a:r>
              <a:rPr lang="en-US" altLang="en-US" dirty="0">
                <a:solidFill>
                  <a:srgbClr val="234271"/>
                </a:solidFill>
              </a:rPr>
              <a:t>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1469587"/>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25</a:t>
            </a:fld>
            <a:endParaRPr lang="en-US" altLang="zh-TW" dirty="0"/>
          </a:p>
        </p:txBody>
      </p:sp>
    </p:spTree>
    <p:extLst>
      <p:ext uri="{BB962C8B-B14F-4D97-AF65-F5344CB8AC3E}">
        <p14:creationId xmlns:p14="http://schemas.microsoft.com/office/powerpoint/2010/main" val="33212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Information overload</a:t>
            </a:r>
          </a:p>
        </p:txBody>
      </p:sp>
      <p:pic>
        <p:nvPicPr>
          <p:cNvPr id="14339" name="Content Placeholder 4" descr="signedDoc.jpe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91175" y="2982914"/>
            <a:ext cx="1009651" cy="1285875"/>
          </a:xfrm>
        </p:spPr>
      </p:pic>
      <p:pic>
        <p:nvPicPr>
          <p:cNvPr id="143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7"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7" y="2667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2"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2209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7" y="1981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7" y="1981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2" y="2308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7" y="2536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7"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3375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2" y="3527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7" y="3352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2971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2" y="2514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7" y="1905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7" y="2667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7"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7" y="2362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2133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1905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7" y="1676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7" y="1676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2" y="2003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7" y="2232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777"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2"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2895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7" y="3048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2667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2209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7" y="1600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7" y="3940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7" y="4038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6577" y="3635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2" y="3406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2" y="3178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7" y="2949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8977" y="2949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3276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577" y="3505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9977" y="4038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4343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4495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2" y="4168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7" y="4321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3940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2" y="3482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7" y="2873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7" y="3124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7"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7" y="2819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2" y="2590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2" y="2362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7" y="2133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9177" y="2133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2"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7"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7"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2" y="3527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2" y="36798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2" y="3352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7" y="3505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2" y="3124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2" y="2667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7" y="2057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7" y="2819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7"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7" y="2514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2" y="2286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2" y="2057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2155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7" y="2384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7"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3375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3048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7"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2" y="2819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2" y="2362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7" y="4092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7" y="4191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7" y="3787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2" y="35591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33305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7" y="31019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7" y="31019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3429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7" y="3657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0777" y="4191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2" y="4495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4648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2" y="4321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7" y="4473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2" y="4092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2" y="3635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7" y="3025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7" y="36798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7" y="3778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7" y="3375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2"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7"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7"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2" y="3016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7" y="3244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7" y="3778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40830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2" y="4235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2" y="3908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7" y="4060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2" y="36798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2"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7"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7" y="3375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7" y="3473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7"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2841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2"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2" y="2711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7" y="29400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7" y="3473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3778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2" y="39306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2" y="3603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7" y="3756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3375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2"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7" y="4648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7" y="4746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0777" y="4343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2" y="4114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2" y="3886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7" y="3657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7" y="3657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2" y="3984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7" y="4213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7" y="4746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2" y="5051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2" y="5203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4876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7" y="5029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4648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4191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7" y="3581402"/>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6977" y="3505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7" y="3603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2" y="2971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2743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6977" y="2514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177" y="2514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2841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7"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177" y="3603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2" y="3908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4060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3733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7" y="3886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2" y="3505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2" y="3048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7"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7"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7" y="3298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7" y="2895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2" y="2667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2"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2" y="2536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7"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7" y="3298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2" y="3603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2" y="3756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2" y="3429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7" y="3581402"/>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2"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2743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7577" y="4473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977" y="4572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7" y="4168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2" y="3940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2" y="3711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7577" y="3482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4777" y="3482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2" y="38100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7" y="4038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7" y="4572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2" y="4876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2" y="5029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2" y="4702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8977" y="4854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2" y="4473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2" y="4016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3406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7" y="2743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777" y="2841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7"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2" y="2209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1981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7" y="1752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8577" y="1752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2079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7177" y="2308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9577" y="2841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2"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3298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2" y="2971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7" y="3124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2" y="2743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2" y="2286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7" y="1676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5777"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8177" y="2536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0577" y="2133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2" y="1905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2" y="1676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5777" y="1447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2977" y="1447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2" y="1774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1577" y="2003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43977" y="2536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2" y="2841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2" y="2994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2" y="2667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7177" y="2819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2"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2" y="1981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977" y="3711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4377" y="38100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6777" y="3406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2" y="3178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2" y="2949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977" y="2720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9177" y="2720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2" y="3048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67777" y="3276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0177" y="38100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2" y="4114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2" y="4267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2" y="3940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77" y="4092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2" y="3711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2" y="3254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7" y="2644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7" y="2994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7" y="2590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7" y="1905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2232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7"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7" y="2994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2" y="3298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34512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3124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6577" y="2590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8977"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7" y="2286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2" y="2057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1828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1927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7" y="2155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4777"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2" y="2994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2819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7" y="2971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2" y="2590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2133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7" y="3863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177" y="3962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577" y="35591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2" y="33305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2" y="31019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7" y="2873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9977" y="2873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8577" y="3429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0977" y="3962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2" y="4267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4419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2" y="4092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7" y="4244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2" y="3863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2" y="3406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7" y="2797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7" y="34512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7" y="354965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7"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7"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7"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2" y="27876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7" y="3016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777" y="354965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3854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2" y="4006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36798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7" y="3832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34512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9977"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7" y="3244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4777" y="2841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2" y="2384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2" y="2482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5777" y="2711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8177" y="3244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2" y="354965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2" y="37020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2" y="3375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7" y="3527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7" y="4419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8577" y="4518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0977" y="4114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2" y="3886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3657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7" y="3429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77" y="3429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2" y="3756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977" y="3984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4377" y="4518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2" y="4822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2" y="4648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577" y="4800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2" y="4419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2" y="3962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7" y="3352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2514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177"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7" y="2209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2" y="1981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1752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15240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8977" y="15240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2" y="1851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7577" y="2079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977"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2"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2"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2" y="2743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7" y="2895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2" y="2514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2" y="2057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7" y="1447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7" y="2209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7" y="2308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7" y="1905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2" y="1676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2" y="1447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7" y="1219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7" y="1219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2" y="1546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7" y="1774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7" y="2308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2"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2"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2" y="2438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7577" y="2590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2" y="2209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2" y="1752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7" y="3482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4777" y="3581402"/>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7" y="3178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2" y="2949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2" y="2720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7" y="2492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7" y="2492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2" y="2819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7" y="3048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7" y="3581402"/>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2" y="3886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2" y="4038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2" y="3711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7" y="3863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2" y="3482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2" y="3025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7" y="2416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7"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7" y="2362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7" y="1676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2003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7" y="2232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7"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2" y="3070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2" y="2895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6977" y="2362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7"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20574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2" y="1828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1600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1698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7" y="1927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177"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2" y="2765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2590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7" y="2743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2" y="2362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2" y="1905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7" y="3635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7" y="3733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7" y="33305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2" y="310197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2" y="2873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7" y="2644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7" y="26447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2971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8977"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7" y="3733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2" y="4038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4191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2" y="38639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7" y="4016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2" y="36353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2" y="31781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7" y="256857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7"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7" y="332105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7"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2" y="2689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2"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7" y="2232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7" y="2232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2" y="25590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27876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177" y="332105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3625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2" y="3778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3451226"/>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7" y="3603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3222627"/>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7"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7" y="3016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177" y="2613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2384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2" y="2155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2" y="2254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7" y="24828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7" y="30162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2" y="332105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2" y="347345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2" y="3146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7" y="3298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2" y="29178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24606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7" y="4191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8977" y="4289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7" y="3886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2" y="3657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2" y="3429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7"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7" y="3200401"/>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2" y="3527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7" y="37560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4777" y="42894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2" y="4594228"/>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2" y="44196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7" y="4572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41910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2" y="37338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7" y="3124203"/>
            <a:ext cx="581025"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05" name="Picture 470" descr="magnifying-glass-0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52600"/>
            <a:ext cx="4800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 name="Oval 470"/>
          <p:cNvSpPr/>
          <p:nvPr/>
        </p:nvSpPr>
        <p:spPr>
          <a:xfrm>
            <a:off x="5943600" y="3124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2" name="Oval 471"/>
          <p:cNvSpPr/>
          <p:nvPr/>
        </p:nvSpPr>
        <p:spPr>
          <a:xfrm>
            <a:off x="6019800" y="3657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3" name="Oval 472"/>
          <p:cNvSpPr/>
          <p:nvPr/>
        </p:nvSpPr>
        <p:spPr>
          <a:xfrm>
            <a:off x="5334000" y="3124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4" name="Oval 473"/>
          <p:cNvSpPr/>
          <p:nvPr/>
        </p:nvSpPr>
        <p:spPr>
          <a:xfrm>
            <a:off x="5486400" y="3581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5" name="Oval 474"/>
          <p:cNvSpPr/>
          <p:nvPr/>
        </p:nvSpPr>
        <p:spPr>
          <a:xfrm>
            <a:off x="5105400" y="3352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6" name="Oval 475"/>
          <p:cNvSpPr/>
          <p:nvPr/>
        </p:nvSpPr>
        <p:spPr>
          <a:xfrm>
            <a:off x="5791200" y="4267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7" name="Oval 476"/>
          <p:cNvSpPr/>
          <p:nvPr/>
        </p:nvSpPr>
        <p:spPr>
          <a:xfrm>
            <a:off x="5715000" y="2667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8" name="Oval 477"/>
          <p:cNvSpPr/>
          <p:nvPr/>
        </p:nvSpPr>
        <p:spPr>
          <a:xfrm>
            <a:off x="6324600" y="2819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9" name="Oval 478"/>
          <p:cNvSpPr/>
          <p:nvPr/>
        </p:nvSpPr>
        <p:spPr>
          <a:xfrm>
            <a:off x="6477000" y="2590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0" name="Oval 479"/>
          <p:cNvSpPr/>
          <p:nvPr/>
        </p:nvSpPr>
        <p:spPr>
          <a:xfrm>
            <a:off x="6934200" y="2971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1" name="Oval 480"/>
          <p:cNvSpPr/>
          <p:nvPr/>
        </p:nvSpPr>
        <p:spPr>
          <a:xfrm>
            <a:off x="7086600" y="3657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2" name="Oval 481"/>
          <p:cNvSpPr/>
          <p:nvPr/>
        </p:nvSpPr>
        <p:spPr>
          <a:xfrm>
            <a:off x="6477000" y="3505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3" name="Oval 482"/>
          <p:cNvSpPr/>
          <p:nvPr/>
        </p:nvSpPr>
        <p:spPr>
          <a:xfrm>
            <a:off x="6629400" y="4191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4" name="Oval 483"/>
          <p:cNvSpPr/>
          <p:nvPr/>
        </p:nvSpPr>
        <p:spPr>
          <a:xfrm>
            <a:off x="6477000" y="4343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cxnSp>
        <p:nvCxnSpPr>
          <p:cNvPr id="486" name="Straight Connector 485"/>
          <p:cNvCxnSpPr>
            <a:stCxn id="477" idx="3"/>
            <a:endCxn id="471" idx="2"/>
          </p:cNvCxnSpPr>
          <p:nvPr/>
        </p:nvCxnSpPr>
        <p:spPr>
          <a:xfrm rot="16200000" flipH="1">
            <a:off x="5619751" y="2838453"/>
            <a:ext cx="430212" cy="2174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a:stCxn id="478" idx="6"/>
            <a:endCxn id="472" idx="4"/>
          </p:cNvCxnSpPr>
          <p:nvPr/>
        </p:nvCxnSpPr>
        <p:spPr>
          <a:xfrm flipH="1">
            <a:off x="6057901" y="2857500"/>
            <a:ext cx="342900" cy="8763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a:stCxn id="484" idx="5"/>
          </p:cNvCxnSpPr>
          <p:nvPr/>
        </p:nvCxnSpPr>
        <p:spPr>
          <a:xfrm rot="5400000" flipH="1">
            <a:off x="5905500" y="3771900"/>
            <a:ext cx="750888" cy="522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a:stCxn id="483" idx="1"/>
            <a:endCxn id="472" idx="5"/>
          </p:cNvCxnSpPr>
          <p:nvPr/>
        </p:nvCxnSpPr>
        <p:spPr>
          <a:xfrm rot="16200000" flipV="1">
            <a:off x="6122990" y="3684591"/>
            <a:ext cx="479425" cy="5556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a:stCxn id="482" idx="6"/>
            <a:endCxn id="472" idx="5"/>
          </p:cNvCxnSpPr>
          <p:nvPr/>
        </p:nvCxnSpPr>
        <p:spPr>
          <a:xfrm flipH="1">
            <a:off x="6084888" y="3543300"/>
            <a:ext cx="468312" cy="179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a:stCxn id="483" idx="1"/>
            <a:endCxn id="476" idx="1"/>
          </p:cNvCxnSpPr>
          <p:nvPr/>
        </p:nvCxnSpPr>
        <p:spPr>
          <a:xfrm rot="16200000" flipH="1" flipV="1">
            <a:off x="6183313" y="3821113"/>
            <a:ext cx="76200" cy="838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a:stCxn id="484" idx="7"/>
            <a:endCxn id="476" idx="2"/>
          </p:cNvCxnSpPr>
          <p:nvPr/>
        </p:nvCxnSpPr>
        <p:spPr>
          <a:xfrm rot="16200000" flipV="1">
            <a:off x="6142039" y="3954463"/>
            <a:ext cx="49213" cy="75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a:stCxn id="484" idx="2"/>
            <a:endCxn id="474" idx="0"/>
          </p:cNvCxnSpPr>
          <p:nvPr/>
        </p:nvCxnSpPr>
        <p:spPr>
          <a:xfrm rot="10800000">
            <a:off x="5524501" y="3581400"/>
            <a:ext cx="952500" cy="800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474" idx="5"/>
            <a:endCxn id="473" idx="6"/>
          </p:cNvCxnSpPr>
          <p:nvPr/>
        </p:nvCxnSpPr>
        <p:spPr>
          <a:xfrm rot="5400000" flipH="1">
            <a:off x="5238750" y="3333750"/>
            <a:ext cx="484188" cy="141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a:stCxn id="475" idx="0"/>
            <a:endCxn id="473" idx="1"/>
          </p:cNvCxnSpPr>
          <p:nvPr/>
        </p:nvCxnSpPr>
        <p:spPr>
          <a:xfrm rot="5400000" flipH="1" flipV="1">
            <a:off x="5135566" y="3143252"/>
            <a:ext cx="217487" cy="2016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a:endCxn id="474" idx="2"/>
          </p:cNvCxnSpPr>
          <p:nvPr/>
        </p:nvCxnSpPr>
        <p:spPr>
          <a:xfrm>
            <a:off x="5029200" y="3352800"/>
            <a:ext cx="457200" cy="266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a:stCxn id="481" idx="1"/>
            <a:endCxn id="479" idx="3"/>
          </p:cNvCxnSpPr>
          <p:nvPr/>
        </p:nvCxnSpPr>
        <p:spPr>
          <a:xfrm rot="16200000" flipV="1">
            <a:off x="6286502" y="2857501"/>
            <a:ext cx="1012825"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a:stCxn id="480" idx="5"/>
            <a:endCxn id="479" idx="1"/>
          </p:cNvCxnSpPr>
          <p:nvPr/>
        </p:nvCxnSpPr>
        <p:spPr>
          <a:xfrm rot="5400000" flipH="1">
            <a:off x="6526215" y="2563816"/>
            <a:ext cx="434975" cy="5111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a:stCxn id="481" idx="3"/>
            <a:endCxn id="480" idx="0"/>
          </p:cNvCxnSpPr>
          <p:nvPr/>
        </p:nvCxnSpPr>
        <p:spPr>
          <a:xfrm rot="5400000" flipH="1">
            <a:off x="6659563" y="3284539"/>
            <a:ext cx="750888" cy="125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96177" y="610613"/>
            <a:ext cx="3445321" cy="3046988"/>
          </a:xfrm>
          <a:prstGeom prst="rect">
            <a:avLst/>
          </a:prstGeom>
          <a:solidFill>
            <a:srgbClr val="FFFFCC"/>
          </a:solidFill>
          <a:ln>
            <a:solidFill>
              <a:schemeClr val="accent1"/>
            </a:solidFill>
          </a:ln>
        </p:spPr>
        <p:txBody>
          <a:bodyPr wrap="square" rtlCol="0">
            <a:spAutoFit/>
          </a:bodyPr>
          <a:lstStyle/>
          <a:p>
            <a:r>
              <a:rPr lang="en-US" dirty="0">
                <a:solidFill>
                  <a:srgbClr val="C00000"/>
                </a:solidFill>
                <a:latin typeface="Calibri" panose="020F0502020204030204" pitchFamily="34" charset="0"/>
              </a:rPr>
              <a:t>Downside:</a:t>
            </a:r>
          </a:p>
          <a:p>
            <a:pPr marL="285750" indent="-285750">
              <a:buFontTx/>
              <a:buChar char="-"/>
            </a:pPr>
            <a:r>
              <a:rPr lang="en-US" dirty="0">
                <a:latin typeface="Calibri" panose="020F0502020204030204" pitchFamily="34" charset="0"/>
              </a:rPr>
              <a:t>We need to deal with a lot of information</a:t>
            </a:r>
          </a:p>
          <a:p>
            <a:r>
              <a:rPr lang="en-US" dirty="0">
                <a:solidFill>
                  <a:srgbClr val="C00000"/>
                </a:solidFill>
                <a:latin typeface="Calibri" panose="020F0502020204030204" pitchFamily="34" charset="0"/>
              </a:rPr>
              <a:t>Upside:</a:t>
            </a:r>
          </a:p>
          <a:p>
            <a:pPr marL="285750" indent="-285750">
              <a:buFontTx/>
              <a:buChar char="-"/>
            </a:pPr>
            <a:r>
              <a:rPr lang="en-US" dirty="0">
                <a:latin typeface="Calibri" panose="020F0502020204030204" pitchFamily="34" charset="0"/>
              </a:rPr>
              <a:t>We may be able to </a:t>
            </a:r>
            <a:r>
              <a:rPr lang="en-US" dirty="0">
                <a:solidFill>
                  <a:srgbClr val="C00000"/>
                </a:solidFill>
                <a:latin typeface="Calibri" panose="020F0502020204030204" pitchFamily="34" charset="0"/>
              </a:rPr>
              <a:t>acquire knowledge </a:t>
            </a:r>
          </a:p>
          <a:p>
            <a:pPr marL="285750" indent="-285750">
              <a:buFontTx/>
              <a:buChar char="-"/>
            </a:pPr>
            <a:r>
              <a:rPr lang="en-US" dirty="0">
                <a:latin typeface="Calibri" panose="020F0502020204030204" pitchFamily="34" charset="0"/>
              </a:rPr>
              <a:t>This knowledge might support </a:t>
            </a:r>
            <a:r>
              <a:rPr lang="en-US" dirty="0">
                <a:solidFill>
                  <a:srgbClr val="C00000"/>
                </a:solidFill>
                <a:latin typeface="Calibri" panose="020F0502020204030204" pitchFamily="34" charset="0"/>
              </a:rPr>
              <a:t>language understanding </a:t>
            </a:r>
          </a:p>
          <a:p>
            <a:pPr marL="742950" lvl="1" indent="-285750">
              <a:buFontTx/>
              <a:buChar char="-"/>
            </a:pPr>
            <a:r>
              <a:rPr lang="en-US" sz="1600" dirty="0">
                <a:latin typeface="Calibri" panose="020F0502020204030204" pitchFamily="34" charset="0"/>
              </a:rPr>
              <a:t>(We may need to understand something  in order to do it, though)</a:t>
            </a:r>
          </a:p>
        </p:txBody>
      </p:sp>
      <p:pic>
        <p:nvPicPr>
          <p:cNvPr id="1026" name="Picture 2" descr="C:\Users\danr\AppData\Local\Microsoft\Windows\Temporary Internet Files\Content.IE5\491PDB12\MC91021632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9623" y="2306775"/>
            <a:ext cx="646783" cy="6885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26</a:t>
            </a:fld>
            <a:endParaRPr lang="en-US" altLang="zh-TW" dirty="0"/>
          </a:p>
        </p:txBody>
      </p:sp>
    </p:spTree>
    <p:extLst>
      <p:ext uri="{BB962C8B-B14F-4D97-AF65-F5344CB8AC3E}">
        <p14:creationId xmlns:p14="http://schemas.microsoft.com/office/powerpoint/2010/main" val="49788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Wikification: The Reference Problem </a:t>
            </a:r>
            <a:endParaRPr lang="en-US" sz="2400" dirty="0"/>
          </a:p>
        </p:txBody>
      </p:sp>
      <p:sp>
        <p:nvSpPr>
          <p:cNvPr id="19" name="TextBox 3"/>
          <p:cNvSpPr txBox="1">
            <a:spLocks noChangeArrowheads="1"/>
          </p:cNvSpPr>
          <p:nvPr/>
        </p:nvSpPr>
        <p:spPr bwMode="auto">
          <a:xfrm>
            <a:off x="7848600" y="152400"/>
            <a:ext cx="2590800" cy="400110"/>
          </a:xfrm>
          <a:prstGeom prst="rect">
            <a:avLst/>
          </a:prstGeom>
          <a:solidFill>
            <a:srgbClr val="FAE1AF"/>
          </a:solidFill>
          <a:ln w="9525">
            <a:solidFill>
              <a:srgbClr val="A7001B"/>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80"/>
                </a:solidFill>
                <a:latin typeface="Calibri" pitchFamily="34" charset="0"/>
              </a:rPr>
              <a:t>Knowledge Acquisition</a:t>
            </a:r>
          </a:p>
        </p:txBody>
      </p:sp>
      <p:sp>
        <p:nvSpPr>
          <p:cNvPr id="5" name="Slide Number Placeholder 4"/>
          <p:cNvSpPr>
            <a:spLocks noGrp="1"/>
          </p:cNvSpPr>
          <p:nvPr>
            <p:ph type="sldNum" sz="quarter" idx="4294967295"/>
          </p:nvPr>
        </p:nvSpPr>
        <p:spPr/>
        <p:txBody>
          <a:bodyPr/>
          <a:lstStyle/>
          <a:p>
            <a:pPr>
              <a:defRPr/>
            </a:pPr>
            <a:r>
              <a:rPr lang="en-US" altLang="zh-TW"/>
              <a:t>Page </a:t>
            </a:r>
            <a:fld id="{C83F18D4-0D70-44DE-A8FF-A8D5002D1168}" type="slidenum">
              <a:rPr lang="en-US" altLang="zh-TW" smtClean="0"/>
              <a:pPr>
                <a:defRPr/>
              </a:pPr>
              <a:t>27</a:t>
            </a:fld>
            <a:endParaRPr lang="en-US" altLang="zh-TW"/>
          </a:p>
        </p:txBody>
      </p:sp>
      <p:sp>
        <p:nvSpPr>
          <p:cNvPr id="40" name="TextBox 39"/>
          <p:cNvSpPr txBox="1"/>
          <p:nvPr/>
        </p:nvSpPr>
        <p:spPr>
          <a:xfrm>
            <a:off x="2593560" y="1524001"/>
            <a:ext cx="6975890" cy="1200329"/>
          </a:xfrm>
          <a:prstGeom prst="rect">
            <a:avLst/>
          </a:prstGeom>
          <a:noFill/>
          <a:ln>
            <a:solidFill>
              <a:srgbClr val="A7001B"/>
            </a:solidFill>
          </a:ln>
        </p:spPr>
        <p:txBody>
          <a:bodyPr wrap="square" rtlCol="0">
            <a:spAutoFit/>
          </a:bodyPr>
          <a:lstStyle/>
          <a:p>
            <a:pPr>
              <a:defRPr/>
            </a:pPr>
            <a:r>
              <a:rPr lang="en-US" kern="0" dirty="0">
                <a:solidFill>
                  <a:srgbClr val="000000"/>
                </a:solidFill>
                <a:latin typeface="Calibri"/>
                <a:cs typeface="Arial" pitchFamily="34" charset="0"/>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41" name="TextBox 40"/>
          <p:cNvSpPr txBox="1"/>
          <p:nvPr/>
        </p:nvSpPr>
        <p:spPr>
          <a:xfrm>
            <a:off x="2590800" y="3997763"/>
            <a:ext cx="6959600" cy="1200329"/>
          </a:xfrm>
          <a:prstGeom prst="rect">
            <a:avLst/>
          </a:prstGeom>
          <a:noFill/>
          <a:ln>
            <a:solidFill>
              <a:srgbClr val="A7001B"/>
            </a:solidFill>
          </a:ln>
        </p:spPr>
        <p:txBody>
          <a:bodyPr wrap="square" rtlCol="0">
            <a:spAutoFit/>
          </a:bodyPr>
          <a:lstStyle/>
          <a:p>
            <a:pPr>
              <a:defRPr/>
            </a:pPr>
            <a:r>
              <a:rPr lang="en-US" u="sng" kern="0" dirty="0">
                <a:solidFill>
                  <a:srgbClr val="0000FF"/>
                </a:solidFill>
                <a:latin typeface="Calibri"/>
                <a:cs typeface="Arial" pitchFamily="34" charset="0"/>
              </a:rPr>
              <a:t>Blumenthal</a:t>
            </a:r>
            <a:r>
              <a:rPr lang="en-US" kern="0" dirty="0">
                <a:solidFill>
                  <a:srgbClr val="000000"/>
                </a:solidFill>
                <a:latin typeface="Calibri"/>
                <a:cs typeface="Arial" pitchFamily="34" charset="0"/>
              </a:rPr>
              <a:t> (</a:t>
            </a:r>
            <a:r>
              <a:rPr lang="en-US" u="sng" kern="0" dirty="0">
                <a:solidFill>
                  <a:srgbClr val="0000FF"/>
                </a:solidFill>
                <a:latin typeface="Calibri"/>
                <a:cs typeface="Arial" pitchFamily="34" charset="0"/>
              </a:rPr>
              <a:t>D</a:t>
            </a:r>
            <a:r>
              <a:rPr lang="en-US" kern="0" dirty="0">
                <a:solidFill>
                  <a:srgbClr val="000000"/>
                </a:solidFill>
                <a:latin typeface="Calibri"/>
                <a:cs typeface="Arial" pitchFamily="34" charset="0"/>
              </a:rPr>
              <a:t>) is a candidate for the </a:t>
            </a:r>
            <a:r>
              <a:rPr lang="en-US" u="sng" kern="0" dirty="0">
                <a:solidFill>
                  <a:srgbClr val="0000FF"/>
                </a:solidFill>
                <a:latin typeface="Calibri"/>
                <a:cs typeface="Arial" pitchFamily="34" charset="0"/>
              </a:rPr>
              <a:t>U.S. Senate</a:t>
            </a:r>
            <a:r>
              <a:rPr lang="en-US" kern="0" dirty="0">
                <a:solidFill>
                  <a:srgbClr val="000000"/>
                </a:solidFill>
                <a:latin typeface="Calibri"/>
                <a:cs typeface="Arial" pitchFamily="34" charset="0"/>
              </a:rPr>
              <a:t> seat now held by </a:t>
            </a:r>
            <a:r>
              <a:rPr lang="en-US" u="sng" kern="0" dirty="0">
                <a:solidFill>
                  <a:srgbClr val="0000FF"/>
                </a:solidFill>
                <a:latin typeface="Calibri"/>
                <a:cs typeface="Arial" pitchFamily="34" charset="0"/>
              </a:rPr>
              <a:t>Christopher Dodd</a:t>
            </a:r>
            <a:r>
              <a:rPr lang="en-US" kern="0" dirty="0">
                <a:solidFill>
                  <a:srgbClr val="000000"/>
                </a:solidFill>
                <a:latin typeface="Calibri"/>
                <a:cs typeface="Arial" pitchFamily="34" charset="0"/>
              </a:rPr>
              <a:t> (</a:t>
            </a:r>
            <a:r>
              <a:rPr lang="en-US" kern="0" dirty="0">
                <a:solidFill>
                  <a:srgbClr val="0033CC"/>
                </a:solidFill>
                <a:latin typeface="Calibri"/>
                <a:cs typeface="Arial" pitchFamily="34" charset="0"/>
              </a:rPr>
              <a:t>D</a:t>
            </a:r>
            <a:r>
              <a:rPr lang="en-US" kern="0" dirty="0">
                <a:solidFill>
                  <a:srgbClr val="000000"/>
                </a:solidFill>
                <a:latin typeface="Calibri"/>
                <a:cs typeface="Arial" pitchFamily="34" charset="0"/>
              </a:rPr>
              <a:t>), and he has held a commanding lead in the race since he entered it. But the </a:t>
            </a:r>
            <a:r>
              <a:rPr lang="en-US" u="sng" kern="0" dirty="0">
                <a:solidFill>
                  <a:srgbClr val="0000FF"/>
                </a:solidFill>
                <a:latin typeface="Calibri"/>
                <a:cs typeface="Arial" pitchFamily="34" charset="0"/>
              </a:rPr>
              <a:t>Times</a:t>
            </a:r>
            <a:r>
              <a:rPr lang="en-US" kern="0" dirty="0">
                <a:solidFill>
                  <a:srgbClr val="000000"/>
                </a:solidFill>
                <a:latin typeface="Calibri"/>
                <a:cs typeface="Arial" pitchFamily="34" charset="0"/>
              </a:rPr>
              <a:t> report has the potential to fundamentally reshape the contest in </a:t>
            </a:r>
            <a:r>
              <a:rPr lang="en-US" u="sng" kern="0" dirty="0">
                <a:solidFill>
                  <a:srgbClr val="0000FF"/>
                </a:solidFill>
                <a:latin typeface="Calibri"/>
                <a:cs typeface="Arial" pitchFamily="34" charset="0"/>
              </a:rPr>
              <a:t>the Nutmeg State</a:t>
            </a:r>
            <a:r>
              <a:rPr lang="en-US" kern="0" dirty="0">
                <a:solidFill>
                  <a:srgbClr val="000000"/>
                </a:solidFill>
                <a:latin typeface="Calibri"/>
                <a:cs typeface="Arial" pitchFamily="34" charset="0"/>
              </a:rPr>
              <a:t>.</a:t>
            </a:r>
          </a:p>
        </p:txBody>
      </p:sp>
      <p:sp>
        <p:nvSpPr>
          <p:cNvPr id="42" name="Down Arrow 41"/>
          <p:cNvSpPr/>
          <p:nvPr/>
        </p:nvSpPr>
        <p:spPr>
          <a:xfrm>
            <a:off x="5628484" y="2848328"/>
            <a:ext cx="265708" cy="350126"/>
          </a:xfrm>
          <a:prstGeom prst="down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solidFill>
                <a:srgbClr val="FFFFFF"/>
              </a:solidFill>
              <a:latin typeface="Calibri"/>
            </a:endParaRPr>
          </a:p>
        </p:txBody>
      </p:sp>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26" y="3256153"/>
            <a:ext cx="1647704" cy="417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Down Arrow 43"/>
          <p:cNvSpPr/>
          <p:nvPr/>
        </p:nvSpPr>
        <p:spPr>
          <a:xfrm rot="10800000">
            <a:off x="3109963" y="3708305"/>
            <a:ext cx="105115" cy="338056"/>
          </a:xfrm>
          <a:prstGeom prst="down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solidFill>
                <a:srgbClr val="FFFFFF"/>
              </a:solidFill>
              <a:latin typeface="Calibri"/>
            </a:endParaRPr>
          </a:p>
        </p:txBody>
      </p:sp>
      <p:pic>
        <p:nvPicPr>
          <p:cNvPr id="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267" y="3264639"/>
            <a:ext cx="2577850" cy="410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6730" y="5498651"/>
            <a:ext cx="1470470" cy="3948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502" y="5498651"/>
            <a:ext cx="1581150" cy="4134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Down Arrow 47"/>
          <p:cNvSpPr/>
          <p:nvPr/>
        </p:nvSpPr>
        <p:spPr>
          <a:xfrm flipH="1">
            <a:off x="7152986" y="5234077"/>
            <a:ext cx="60262" cy="264575"/>
          </a:xfrm>
          <a:prstGeom prst="down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solidFill>
                <a:srgbClr val="FFFFFF"/>
              </a:solidFill>
              <a:latin typeface="Calibri"/>
            </a:endParaRPr>
          </a:p>
        </p:txBody>
      </p:sp>
      <p:pic>
        <p:nvPicPr>
          <p:cNvPr id="4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942" y="3233831"/>
            <a:ext cx="1852342" cy="4413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Down Arrow 49"/>
          <p:cNvSpPr/>
          <p:nvPr/>
        </p:nvSpPr>
        <p:spPr>
          <a:xfrm rot="14243175">
            <a:off x="4293282" y="3563472"/>
            <a:ext cx="88476" cy="579122"/>
          </a:xfrm>
          <a:prstGeom prst="down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solidFill>
                <a:srgbClr val="FFFFFF"/>
              </a:solidFill>
              <a:latin typeface="Calibri"/>
            </a:endParaRPr>
          </a:p>
        </p:txBody>
      </p:sp>
      <p:sp>
        <p:nvSpPr>
          <p:cNvPr id="51" name="Curved Right Arrow 50"/>
          <p:cNvSpPr/>
          <p:nvPr/>
        </p:nvSpPr>
        <p:spPr>
          <a:xfrm>
            <a:off x="2340597" y="4448175"/>
            <a:ext cx="304800" cy="1334651"/>
          </a:xfrm>
          <a:prstGeom prst="curvedRight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ln>
                <a:solidFill>
                  <a:srgbClr val="0000FF"/>
                </a:solidFill>
              </a:ln>
              <a:solidFill>
                <a:srgbClr val="0000FF"/>
              </a:solidFill>
              <a:latin typeface="Calibri"/>
            </a:endParaRPr>
          </a:p>
        </p:txBody>
      </p:sp>
      <p:sp>
        <p:nvSpPr>
          <p:cNvPr id="52" name="Down Arrow 51"/>
          <p:cNvSpPr/>
          <p:nvPr/>
        </p:nvSpPr>
        <p:spPr>
          <a:xfrm rot="14243175">
            <a:off x="7169011" y="3581105"/>
            <a:ext cx="88476" cy="579122"/>
          </a:xfrm>
          <a:prstGeom prst="down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solidFill>
                <a:srgbClr val="FFFFFF"/>
              </a:solidFill>
              <a:latin typeface="Calibri"/>
            </a:endParaRPr>
          </a:p>
        </p:txBody>
      </p:sp>
      <p:pic>
        <p:nvPicPr>
          <p:cNvPr id="5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101" y="5469657"/>
            <a:ext cx="1849432" cy="4424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Down Arrow 53"/>
          <p:cNvSpPr/>
          <p:nvPr/>
        </p:nvSpPr>
        <p:spPr>
          <a:xfrm flipH="1">
            <a:off x="5486400" y="4904523"/>
            <a:ext cx="60262" cy="565135"/>
          </a:xfrm>
          <a:prstGeom prst="downArrow">
            <a:avLst/>
          </a:prstGeom>
          <a:solidFill>
            <a:srgbClr val="A7001B"/>
          </a:solidFill>
          <a:ln w="25400" cap="flat" cmpd="sng" algn="ctr">
            <a:solidFill>
              <a:srgbClr val="A7001B"/>
            </a:solidFill>
            <a:prstDash val="solid"/>
          </a:ln>
          <a:effectLst/>
        </p:spPr>
        <p:txBody>
          <a:bodyPr rtlCol="0" anchor="ctr"/>
          <a:lstStyle/>
          <a:p>
            <a:pPr algn="ctr">
              <a:defRPr/>
            </a:pPr>
            <a:endParaRPr lang="en-US" kern="0">
              <a:solidFill>
                <a:srgbClr val="FFFFFF"/>
              </a:solidFill>
              <a:latin typeface="Calibri"/>
            </a:endParaRPr>
          </a:p>
        </p:txBody>
      </p:sp>
      <p:sp>
        <p:nvSpPr>
          <p:cNvPr id="20" name="TextBox 3"/>
          <p:cNvSpPr txBox="1">
            <a:spLocks noChangeArrowheads="1"/>
          </p:cNvSpPr>
          <p:nvPr/>
        </p:nvSpPr>
        <p:spPr bwMode="auto">
          <a:xfrm>
            <a:off x="4868324" y="5962793"/>
            <a:ext cx="1275225" cy="400110"/>
          </a:xfrm>
          <a:prstGeom prst="rect">
            <a:avLst/>
          </a:prstGeom>
          <a:solidFill>
            <a:srgbClr val="FAE1AF"/>
          </a:solidFill>
          <a:ln w="28575">
            <a:solidFill>
              <a:srgbClr val="A7001B"/>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Ambiguity</a:t>
            </a:r>
          </a:p>
        </p:txBody>
      </p:sp>
      <p:sp>
        <p:nvSpPr>
          <p:cNvPr id="21" name="TextBox 3"/>
          <p:cNvSpPr txBox="1">
            <a:spLocks noChangeArrowheads="1"/>
          </p:cNvSpPr>
          <p:nvPr/>
        </p:nvSpPr>
        <p:spPr bwMode="auto">
          <a:xfrm>
            <a:off x="7043849" y="5957391"/>
            <a:ext cx="1275225" cy="400110"/>
          </a:xfrm>
          <a:prstGeom prst="rect">
            <a:avLst/>
          </a:prstGeom>
          <a:solidFill>
            <a:srgbClr val="FAE1AF"/>
          </a:solidFill>
          <a:ln w="28575">
            <a:solidFill>
              <a:srgbClr val="A7001B"/>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Variability</a:t>
            </a:r>
          </a:p>
        </p:txBody>
      </p:sp>
    </p:spTree>
    <p:extLst>
      <p:ext uri="{BB962C8B-B14F-4D97-AF65-F5344CB8AC3E}">
        <p14:creationId xmlns:p14="http://schemas.microsoft.com/office/powerpoint/2010/main" val="36810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par>
                                <p:cTn id="12" presetID="22" presetClass="entr" presetSubtype="1"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par>
                                <p:cTn id="18" presetID="22" presetClass="entr" presetSubtype="1"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par>
                                <p:cTn id="21" presetID="22" presetClass="entr" presetSubtype="1"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500"/>
                                        <p:tgtEl>
                                          <p:spTgt spid="46"/>
                                        </p:tgtEl>
                                      </p:cBhvr>
                                    </p:animEffect>
                                  </p:childTnLst>
                                </p:cTn>
                              </p:par>
                              <p:par>
                                <p:cTn id="24" presetID="22" presetClass="entr" presetSubtype="1"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par>
                                <p:cTn id="30" presetID="22" presetClass="entr" presetSubtype="1"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500"/>
                                        <p:tgtEl>
                                          <p:spTgt spid="5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par>
                                <p:cTn id="42" presetID="22" presetClass="entr" presetSubtype="1"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1" grpId="0" animBg="1"/>
      <p:bldP spid="42" grpId="0" animBg="1"/>
      <p:bldP spid="44" grpId="0" animBg="1"/>
      <p:bldP spid="48" grpId="0" animBg="1"/>
      <p:bldP spid="50" grpId="0" animBg="1"/>
      <p:bldP spid="51" grpId="0" animBg="1"/>
      <p:bldP spid="52" grpId="0" animBg="1"/>
      <p:bldP spid="54"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8614" y="3352800"/>
            <a:ext cx="5001665" cy="1524000"/>
          </a:xfrm>
        </p:spPr>
        <p:txBody>
          <a:bodyPr/>
          <a:lstStyle/>
          <a:p>
            <a:pPr marL="342900" lvl="2" indent="-342900">
              <a:buSzPct val="75000"/>
            </a:pPr>
            <a:r>
              <a:rPr lang="en-US" sz="2400" dirty="0"/>
              <a:t>Distance Based Models</a:t>
            </a:r>
          </a:p>
          <a:p>
            <a:pPr lvl="1"/>
            <a:r>
              <a:rPr lang="en-US" dirty="0"/>
              <a:t>Simple entity representation  </a:t>
            </a:r>
          </a:p>
          <a:p>
            <a:pPr lvl="1"/>
            <a:r>
              <a:rPr lang="en-US" dirty="0"/>
              <a:t>A complex similarity metric </a:t>
            </a:r>
          </a:p>
          <a:p>
            <a:pPr marL="457200" lvl="1" indent="0">
              <a:buNone/>
            </a:pPr>
            <a:r>
              <a:rPr lang="en-US" sz="1800" dirty="0"/>
              <a:t>[</a:t>
            </a:r>
            <a:r>
              <a:rPr lang="en-US" sz="1800" dirty="0" err="1"/>
              <a:t>Ratinov</a:t>
            </a:r>
            <a:r>
              <a:rPr lang="en-US" sz="1800" dirty="0"/>
              <a:t> et al.’11; Chen&amp;Roth’13];….</a:t>
            </a:r>
          </a:p>
        </p:txBody>
      </p:sp>
      <p:sp>
        <p:nvSpPr>
          <p:cNvPr id="2" name="Title 1"/>
          <p:cNvSpPr>
            <a:spLocks noGrp="1"/>
          </p:cNvSpPr>
          <p:nvPr>
            <p:ph type="title"/>
          </p:nvPr>
        </p:nvSpPr>
        <p:spPr>
          <a:xfrm>
            <a:off x="207435" y="178793"/>
            <a:ext cx="10765367" cy="685800"/>
          </a:xfrm>
        </p:spPr>
        <p:txBody>
          <a:bodyPr/>
          <a:lstStyle/>
          <a:p>
            <a:r>
              <a:rPr lang="en-US" dirty="0"/>
              <a:t>(1) </a:t>
            </a:r>
            <a:r>
              <a:rPr lang="en-US" dirty="0" err="1"/>
              <a:t>Entiy</a:t>
            </a:r>
            <a:r>
              <a:rPr lang="en-US" dirty="0"/>
              <a:t> Linking Challenges</a:t>
            </a:r>
          </a:p>
        </p:txBody>
      </p:sp>
      <p:sp>
        <p:nvSpPr>
          <p:cNvPr id="4" name="Slide Number Placeholder 3"/>
          <p:cNvSpPr>
            <a:spLocks noGrp="1"/>
          </p:cNvSpPr>
          <p:nvPr>
            <p:ph type="sldNum" sz="quarter" idx="4294967295"/>
          </p:nvPr>
        </p:nvSpPr>
        <p:spPr/>
        <p:txBody>
          <a:bodyPr/>
          <a:lstStyle/>
          <a:p>
            <a:pPr>
              <a:defRPr/>
            </a:pPr>
            <a:r>
              <a:rPr lang="en-US" altLang="zh-TW"/>
              <a:t>Page </a:t>
            </a:r>
            <a:fld id="{BC3EEDB6-3FB3-436A-B1A9-6088B5E4AF06}" type="slidenum">
              <a:rPr lang="en-US" altLang="zh-TW" smtClean="0"/>
              <a:pPr>
                <a:defRPr/>
              </a:pPr>
              <a:t>28</a:t>
            </a:fld>
            <a:endParaRPr lang="en-US" altLang="zh-TW"/>
          </a:p>
        </p:txBody>
      </p:sp>
      <p:sp>
        <p:nvSpPr>
          <p:cNvPr id="7" name="Rectangular Callout 6"/>
          <p:cNvSpPr>
            <a:spLocks noChangeArrowheads="1"/>
          </p:cNvSpPr>
          <p:nvPr/>
        </p:nvSpPr>
        <p:spPr bwMode="auto">
          <a:xfrm>
            <a:off x="1706880" y="5105400"/>
            <a:ext cx="4297680" cy="1645920"/>
          </a:xfrm>
          <a:prstGeom prst="wedgeRectCallout">
            <a:avLst>
              <a:gd name="adj1" fmla="val 16261"/>
              <a:gd name="adj2" fmla="val -48726"/>
            </a:avLst>
          </a:prstGeom>
          <a:solidFill>
            <a:srgbClr val="FAE1AF"/>
          </a:solidFill>
          <a:ln w="28575" algn="ctr">
            <a:solidFill>
              <a:srgbClr val="A7001B"/>
            </a:solidFill>
            <a:round/>
            <a:headEnd/>
            <a:tailEnd/>
          </a:ln>
        </p:spPr>
        <p:txBody>
          <a:bodyPr/>
          <a:lstStyle/>
          <a:p>
            <a:r>
              <a:rPr lang="en-US" sz="2400" dirty="0">
                <a:solidFill>
                  <a:srgbClr val="000080"/>
                </a:solidFill>
                <a:latin typeface="+mj-lt"/>
              </a:rPr>
              <a:t>In Both cases: rely on the correctness of the (partial) link structure in Wikipedia with  </a:t>
            </a:r>
            <a:r>
              <a:rPr lang="en-US" sz="2400" b="1" dirty="0">
                <a:solidFill>
                  <a:srgbClr val="000080"/>
                </a:solidFill>
                <a:latin typeface="+mj-lt"/>
              </a:rPr>
              <a:t>no task specific annotation</a:t>
            </a:r>
          </a:p>
        </p:txBody>
      </p:sp>
      <p:sp>
        <p:nvSpPr>
          <p:cNvPr id="8" name="TextBox 7"/>
          <p:cNvSpPr txBox="1"/>
          <p:nvPr/>
        </p:nvSpPr>
        <p:spPr>
          <a:xfrm>
            <a:off x="2590800" y="838201"/>
            <a:ext cx="6959600" cy="1200329"/>
          </a:xfrm>
          <a:prstGeom prst="rect">
            <a:avLst/>
          </a:prstGeom>
          <a:noFill/>
          <a:ln>
            <a:solidFill>
              <a:srgbClr val="A7001B"/>
            </a:solidFill>
          </a:ln>
        </p:spPr>
        <p:txBody>
          <a:bodyPr wrap="square" rtlCol="0">
            <a:spAutoFit/>
          </a:bodyPr>
          <a:lstStyle/>
          <a:p>
            <a:pPr>
              <a:defRPr/>
            </a:pPr>
            <a:r>
              <a:rPr lang="en-US" u="sng" kern="0" dirty="0">
                <a:solidFill>
                  <a:srgbClr val="0000FF"/>
                </a:solidFill>
                <a:latin typeface="Calibri"/>
                <a:cs typeface="Arial" pitchFamily="34" charset="0"/>
              </a:rPr>
              <a:t>Blumenthal</a:t>
            </a:r>
            <a:r>
              <a:rPr lang="en-US" kern="0" dirty="0">
                <a:solidFill>
                  <a:srgbClr val="000000"/>
                </a:solidFill>
                <a:latin typeface="Calibri"/>
                <a:cs typeface="Arial" pitchFamily="34" charset="0"/>
              </a:rPr>
              <a:t> (</a:t>
            </a:r>
            <a:r>
              <a:rPr lang="en-US" u="sng" kern="0" dirty="0">
                <a:solidFill>
                  <a:srgbClr val="0000FF"/>
                </a:solidFill>
                <a:latin typeface="Calibri"/>
                <a:cs typeface="Arial" pitchFamily="34" charset="0"/>
              </a:rPr>
              <a:t>D</a:t>
            </a:r>
            <a:r>
              <a:rPr lang="en-US" kern="0" dirty="0">
                <a:solidFill>
                  <a:srgbClr val="000000"/>
                </a:solidFill>
                <a:latin typeface="Calibri"/>
                <a:cs typeface="Arial" pitchFamily="34" charset="0"/>
              </a:rPr>
              <a:t>) is a candidate for the </a:t>
            </a:r>
            <a:r>
              <a:rPr lang="en-US" u="sng" kern="0" dirty="0">
                <a:solidFill>
                  <a:srgbClr val="0000FF"/>
                </a:solidFill>
                <a:latin typeface="Calibri"/>
                <a:cs typeface="Arial" pitchFamily="34" charset="0"/>
              </a:rPr>
              <a:t>U.S. Senate</a:t>
            </a:r>
            <a:r>
              <a:rPr lang="en-US" kern="0" dirty="0">
                <a:solidFill>
                  <a:srgbClr val="000000"/>
                </a:solidFill>
                <a:latin typeface="Calibri"/>
                <a:cs typeface="Arial" pitchFamily="34" charset="0"/>
              </a:rPr>
              <a:t> seat now held by </a:t>
            </a:r>
            <a:r>
              <a:rPr lang="en-US" u="sng" kern="0" dirty="0">
                <a:solidFill>
                  <a:srgbClr val="0000FF"/>
                </a:solidFill>
                <a:latin typeface="Calibri"/>
                <a:cs typeface="Arial" pitchFamily="34" charset="0"/>
              </a:rPr>
              <a:t>Christopher Dodd</a:t>
            </a:r>
            <a:r>
              <a:rPr lang="en-US" kern="0" dirty="0">
                <a:solidFill>
                  <a:srgbClr val="000000"/>
                </a:solidFill>
                <a:latin typeface="Calibri"/>
                <a:cs typeface="Arial" pitchFamily="34" charset="0"/>
              </a:rPr>
              <a:t> (</a:t>
            </a:r>
            <a:r>
              <a:rPr lang="en-US" kern="0" dirty="0">
                <a:solidFill>
                  <a:srgbClr val="0033CC"/>
                </a:solidFill>
                <a:latin typeface="Calibri"/>
                <a:cs typeface="Arial" pitchFamily="34" charset="0"/>
              </a:rPr>
              <a:t>D</a:t>
            </a:r>
            <a:r>
              <a:rPr lang="en-US" kern="0" dirty="0">
                <a:solidFill>
                  <a:srgbClr val="000000"/>
                </a:solidFill>
                <a:latin typeface="Calibri"/>
                <a:cs typeface="Arial" pitchFamily="34" charset="0"/>
              </a:rPr>
              <a:t>), and he has held a commanding lead in the race since he entered it. But the </a:t>
            </a:r>
            <a:r>
              <a:rPr lang="en-US" u="sng" kern="0" dirty="0">
                <a:solidFill>
                  <a:srgbClr val="0000FF"/>
                </a:solidFill>
                <a:latin typeface="Calibri"/>
                <a:cs typeface="Arial" pitchFamily="34" charset="0"/>
              </a:rPr>
              <a:t>Times</a:t>
            </a:r>
            <a:r>
              <a:rPr lang="en-US" kern="0" dirty="0">
                <a:solidFill>
                  <a:srgbClr val="000000"/>
                </a:solidFill>
                <a:latin typeface="Calibri"/>
                <a:cs typeface="Arial" pitchFamily="34" charset="0"/>
              </a:rPr>
              <a:t> report has the potential to fundamentally reshape the contest in </a:t>
            </a:r>
            <a:r>
              <a:rPr lang="en-US" u="sng" kern="0" dirty="0">
                <a:solidFill>
                  <a:srgbClr val="0000FF"/>
                </a:solidFill>
                <a:latin typeface="Calibri"/>
                <a:cs typeface="Arial" pitchFamily="34" charset="0"/>
              </a:rPr>
              <a:t>the Nutmeg State</a:t>
            </a:r>
            <a:r>
              <a:rPr lang="en-US" kern="0" dirty="0">
                <a:solidFill>
                  <a:srgbClr val="000000"/>
                </a:solidFill>
                <a:latin typeface="Calibri"/>
                <a:cs typeface="Arial" pitchFamily="34" charset="0"/>
              </a:rPr>
              <a:t>.</a:t>
            </a:r>
          </a:p>
        </p:txBody>
      </p:sp>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87440" y="5105400"/>
            <a:ext cx="4297680" cy="1645920"/>
          </a:xfrm>
          <a:prstGeom prst="rect">
            <a:avLst/>
          </a:prstGeom>
          <a:ln w="28575">
            <a:solidFill>
              <a:srgbClr val="A7001B"/>
            </a:solidFill>
          </a:ln>
        </p:spPr>
      </p:pic>
      <p:sp>
        <p:nvSpPr>
          <p:cNvPr id="10" name="Content Placeholder 2"/>
          <p:cNvSpPr>
            <a:spLocks noGrp="1"/>
          </p:cNvSpPr>
          <p:nvPr>
            <p:ph sz="half" idx="1"/>
          </p:nvPr>
        </p:nvSpPr>
        <p:spPr>
          <a:xfrm>
            <a:off x="842749" y="2133600"/>
            <a:ext cx="8153400" cy="1219200"/>
          </a:xfrm>
        </p:spPr>
        <p:txBody>
          <a:bodyPr/>
          <a:lstStyle/>
          <a:p>
            <a:r>
              <a:rPr lang="en-US" sz="2000" dirty="0"/>
              <a:t>Identify concepts in text</a:t>
            </a:r>
          </a:p>
          <a:p>
            <a:r>
              <a:rPr lang="en-US" sz="2000" dirty="0"/>
              <a:t>Identify candidate Wikipedia titles for these</a:t>
            </a:r>
          </a:p>
          <a:p>
            <a:r>
              <a:rPr lang="en-US" sz="2000" dirty="0"/>
              <a:t>Rank the corresponding titles: l</a:t>
            </a:r>
            <a:r>
              <a:rPr lang="en-US" sz="1800" dirty="0"/>
              <a:t>ocal context &amp; global mention/title space</a:t>
            </a:r>
            <a:endParaRPr lang="en-US" dirty="0"/>
          </a:p>
        </p:txBody>
      </p:sp>
      <p:sp>
        <p:nvSpPr>
          <p:cNvPr id="11" name="Content Placeholder 2"/>
          <p:cNvSpPr>
            <a:spLocks noGrp="1"/>
          </p:cNvSpPr>
          <p:nvPr>
            <p:ph sz="half" idx="1"/>
          </p:nvPr>
        </p:nvSpPr>
        <p:spPr>
          <a:xfrm>
            <a:off x="4683330" y="3352800"/>
            <a:ext cx="5279536" cy="1524000"/>
          </a:xfrm>
        </p:spPr>
        <p:txBody>
          <a:bodyPr/>
          <a:lstStyle/>
          <a:p>
            <a:pPr marL="342900" lvl="2" indent="-342900">
              <a:buSzPct val="75000"/>
            </a:pPr>
            <a:r>
              <a:rPr lang="en-US" sz="2400" dirty="0"/>
              <a:t>Representation Based Models</a:t>
            </a:r>
          </a:p>
          <a:p>
            <a:pPr lvl="1"/>
            <a:r>
              <a:rPr lang="en-US" dirty="0"/>
              <a:t>Learned entity representation</a:t>
            </a:r>
          </a:p>
          <a:p>
            <a:pPr lvl="1"/>
            <a:r>
              <a:rPr lang="en-US" dirty="0"/>
              <a:t>Simple similarity metric</a:t>
            </a:r>
          </a:p>
          <a:p>
            <a:pPr marL="457200" lvl="1" indent="0">
              <a:buNone/>
            </a:pPr>
            <a:r>
              <a:rPr lang="en-US" sz="1800" dirty="0"/>
              <a:t>[Tsai et al ‘16; Gupta et al. ’17, Sil et al. 17]</a:t>
            </a:r>
            <a:endParaRPr lang="en-US" sz="1600" dirty="0"/>
          </a:p>
        </p:txBody>
      </p:sp>
    </p:spTree>
    <p:extLst>
      <p:ext uri="{BB962C8B-B14F-4D97-AF65-F5344CB8AC3E}">
        <p14:creationId xmlns:p14="http://schemas.microsoft.com/office/powerpoint/2010/main" val="386864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027683" y="2049891"/>
            <a:ext cx="8229600" cy="1477328"/>
          </a:xfrm>
          <a:prstGeom prst="rect">
            <a:avLst/>
          </a:prstGeom>
          <a:noFill/>
          <a:ln>
            <a:noFill/>
          </a:ln>
        </p:spPr>
        <p:txBody>
          <a:bodyPr wrap="square" rtlCol="0">
            <a:spAutoFit/>
          </a:bodyPr>
          <a:lstStyle/>
          <a:p>
            <a:pPr marL="0" lvl="2"/>
            <a:r>
              <a:rPr lang="en-US" dirty="0" err="1">
                <a:solidFill>
                  <a:srgbClr val="000080"/>
                </a:solidFill>
                <a:latin typeface="Corbel"/>
                <a:cs typeface="Corbel"/>
              </a:rPr>
              <a:t>சிஐஏ</a:t>
            </a:r>
            <a:r>
              <a:rPr lang="en-US" dirty="0">
                <a:solidFill>
                  <a:srgbClr val="000080"/>
                </a:solidFill>
                <a:latin typeface="Corbel"/>
                <a:cs typeface="Corbel"/>
              </a:rPr>
              <a:t> </a:t>
            </a:r>
            <a:r>
              <a:rPr lang="en-US" dirty="0" err="1">
                <a:solidFill>
                  <a:srgbClr val="000080"/>
                </a:solidFill>
                <a:latin typeface="Corbel"/>
                <a:cs typeface="Corbel"/>
              </a:rPr>
              <a:t>இயக்குநர்</a:t>
            </a:r>
            <a:r>
              <a:rPr lang="en-US" dirty="0">
                <a:solidFill>
                  <a:srgbClr val="000080"/>
                </a:solidFill>
                <a:latin typeface="Corbel"/>
                <a:cs typeface="Corbel"/>
              </a:rPr>
              <a:t> </a:t>
            </a:r>
            <a:r>
              <a:rPr lang="en-US" dirty="0" err="1">
                <a:solidFill>
                  <a:srgbClr val="000080"/>
                </a:solidFill>
                <a:latin typeface="Corbel"/>
                <a:cs typeface="Corbel"/>
              </a:rPr>
              <a:t>மைக்</a:t>
            </a:r>
            <a:r>
              <a:rPr lang="en-US" dirty="0">
                <a:solidFill>
                  <a:srgbClr val="000080"/>
                </a:solidFill>
                <a:latin typeface="Corbel"/>
                <a:cs typeface="Corbel"/>
              </a:rPr>
              <a:t> </a:t>
            </a:r>
            <a:r>
              <a:rPr lang="en-US" dirty="0" err="1">
                <a:solidFill>
                  <a:srgbClr val="000080"/>
                </a:solidFill>
                <a:latin typeface="Corbel"/>
                <a:cs typeface="Corbel"/>
              </a:rPr>
              <a:t>பாம்பேயோ</a:t>
            </a:r>
            <a:r>
              <a:rPr lang="en-US" dirty="0">
                <a:solidFill>
                  <a:srgbClr val="000080"/>
                </a:solidFill>
                <a:latin typeface="Corbel"/>
                <a:cs typeface="Corbel"/>
              </a:rPr>
              <a:t> </a:t>
            </a:r>
            <a:r>
              <a:rPr lang="en-US" dirty="0" err="1">
                <a:solidFill>
                  <a:srgbClr val="000080"/>
                </a:solidFill>
                <a:latin typeface="Corbel"/>
                <a:cs typeface="Corbel"/>
              </a:rPr>
              <a:t>நியமனத்துக்கு</a:t>
            </a:r>
            <a:r>
              <a:rPr lang="en-US" dirty="0">
                <a:solidFill>
                  <a:srgbClr val="000080"/>
                </a:solidFill>
                <a:latin typeface="Corbel"/>
                <a:cs typeface="Corbel"/>
              </a:rPr>
              <a:t> </a:t>
            </a:r>
            <a:r>
              <a:rPr lang="en-US" dirty="0" err="1">
                <a:solidFill>
                  <a:srgbClr val="000080"/>
                </a:solidFill>
                <a:latin typeface="Corbel"/>
                <a:cs typeface="Corbel"/>
              </a:rPr>
              <a:t>அமெரிக்க</a:t>
            </a:r>
            <a:r>
              <a:rPr lang="en-US" dirty="0">
                <a:solidFill>
                  <a:srgbClr val="000080"/>
                </a:solidFill>
                <a:latin typeface="Corbel"/>
                <a:cs typeface="Corbel"/>
              </a:rPr>
              <a:t> </a:t>
            </a:r>
            <a:r>
              <a:rPr lang="en-US" dirty="0" err="1">
                <a:solidFill>
                  <a:srgbClr val="000080"/>
                </a:solidFill>
                <a:latin typeface="Corbel"/>
                <a:cs typeface="Corbel"/>
              </a:rPr>
              <a:t>செனட்</a:t>
            </a:r>
            <a:r>
              <a:rPr lang="en-US" dirty="0">
                <a:solidFill>
                  <a:srgbClr val="000080"/>
                </a:solidFill>
                <a:latin typeface="Corbel"/>
                <a:cs typeface="Corbel"/>
              </a:rPr>
              <a:t> </a:t>
            </a:r>
            <a:r>
              <a:rPr lang="en-US" dirty="0" err="1">
                <a:solidFill>
                  <a:srgbClr val="000080"/>
                </a:solidFill>
                <a:latin typeface="Corbel"/>
                <a:cs typeface="Corbel"/>
              </a:rPr>
              <a:t>சபை</a:t>
            </a:r>
            <a:r>
              <a:rPr lang="en-US" dirty="0">
                <a:solidFill>
                  <a:srgbClr val="000080"/>
                </a:solidFill>
                <a:latin typeface="Corbel"/>
                <a:cs typeface="Corbel"/>
              </a:rPr>
              <a:t> </a:t>
            </a:r>
            <a:r>
              <a:rPr lang="en-US" dirty="0" err="1">
                <a:solidFill>
                  <a:srgbClr val="000080"/>
                </a:solidFill>
                <a:latin typeface="Corbel"/>
                <a:cs typeface="Corbel"/>
              </a:rPr>
              <a:t>ஒப்புதல்</a:t>
            </a:r>
            <a:r>
              <a:rPr lang="en-US" dirty="0">
                <a:solidFill>
                  <a:srgbClr val="000080"/>
                </a:solidFill>
                <a:latin typeface="Corbel"/>
                <a:cs typeface="Corbel"/>
              </a:rPr>
              <a:t>. </a:t>
            </a:r>
            <a:r>
              <a:rPr lang="en-US" dirty="0" err="1">
                <a:solidFill>
                  <a:srgbClr val="000080"/>
                </a:solidFill>
                <a:latin typeface="Corbel"/>
                <a:cs typeface="Corbel"/>
              </a:rPr>
              <a:t>ஆனால்</a:t>
            </a:r>
            <a:r>
              <a:rPr lang="en-US" dirty="0">
                <a:solidFill>
                  <a:srgbClr val="000080"/>
                </a:solidFill>
                <a:latin typeface="Corbel"/>
                <a:cs typeface="Corbel"/>
              </a:rPr>
              <a:t>,  </a:t>
            </a:r>
            <a:r>
              <a:rPr lang="en-US" dirty="0" err="1">
                <a:solidFill>
                  <a:srgbClr val="000080"/>
                </a:solidFill>
                <a:latin typeface="Corbel"/>
                <a:cs typeface="Corbel"/>
              </a:rPr>
              <a:t>சிஐஏ</a:t>
            </a:r>
            <a:r>
              <a:rPr lang="en-US" dirty="0">
                <a:solidFill>
                  <a:srgbClr val="000080"/>
                </a:solidFill>
                <a:latin typeface="Corbel"/>
                <a:cs typeface="Corbel"/>
              </a:rPr>
              <a:t> </a:t>
            </a:r>
            <a:r>
              <a:rPr lang="en-US" dirty="0" err="1">
                <a:solidFill>
                  <a:srgbClr val="000080"/>
                </a:solidFill>
                <a:latin typeface="Corbel"/>
                <a:cs typeface="Corbel"/>
              </a:rPr>
              <a:t>முகமை</a:t>
            </a:r>
            <a:r>
              <a:rPr lang="en-US" dirty="0">
                <a:solidFill>
                  <a:srgbClr val="000080"/>
                </a:solidFill>
                <a:latin typeface="Corbel"/>
                <a:cs typeface="Corbel"/>
              </a:rPr>
              <a:t> </a:t>
            </a:r>
            <a:r>
              <a:rPr lang="en-US" dirty="0" err="1">
                <a:solidFill>
                  <a:srgbClr val="000080"/>
                </a:solidFill>
                <a:latin typeface="Corbel"/>
                <a:cs typeface="Corbel"/>
              </a:rPr>
              <a:t>மற்றும்</a:t>
            </a:r>
            <a:r>
              <a:rPr lang="en-US" dirty="0">
                <a:solidFill>
                  <a:srgbClr val="000080"/>
                </a:solidFill>
                <a:latin typeface="Corbel"/>
                <a:cs typeface="Corbel"/>
              </a:rPr>
              <a:t> </a:t>
            </a:r>
            <a:r>
              <a:rPr lang="en-US" dirty="0" err="1">
                <a:solidFill>
                  <a:srgbClr val="000080"/>
                </a:solidFill>
                <a:latin typeface="Corbel"/>
                <a:cs typeface="Corbel"/>
              </a:rPr>
              <a:t>அமெரிக்க</a:t>
            </a:r>
            <a:r>
              <a:rPr lang="en-US" dirty="0">
                <a:solidFill>
                  <a:srgbClr val="000080"/>
                </a:solidFill>
                <a:latin typeface="Corbel"/>
                <a:cs typeface="Corbel"/>
              </a:rPr>
              <a:t> </a:t>
            </a:r>
            <a:r>
              <a:rPr lang="en-US" dirty="0" err="1">
                <a:solidFill>
                  <a:srgbClr val="000080"/>
                </a:solidFill>
                <a:latin typeface="Corbel"/>
                <a:cs typeface="Corbel"/>
              </a:rPr>
              <a:t>அதிபர்</a:t>
            </a:r>
            <a:r>
              <a:rPr lang="en-US" dirty="0">
                <a:solidFill>
                  <a:srgbClr val="000080"/>
                </a:solidFill>
                <a:latin typeface="Corbel"/>
                <a:cs typeface="Corbel"/>
              </a:rPr>
              <a:t> </a:t>
            </a:r>
            <a:r>
              <a:rPr lang="en-US" dirty="0" err="1">
                <a:solidFill>
                  <a:srgbClr val="000080"/>
                </a:solidFill>
                <a:latin typeface="Corbel"/>
                <a:cs typeface="Corbel"/>
              </a:rPr>
              <a:t>டிரம்ப்</a:t>
            </a:r>
            <a:r>
              <a:rPr lang="en-US" dirty="0">
                <a:solidFill>
                  <a:srgbClr val="000080"/>
                </a:solidFill>
                <a:latin typeface="Corbel"/>
                <a:cs typeface="Corbel"/>
              </a:rPr>
              <a:t> </a:t>
            </a:r>
            <a:r>
              <a:rPr lang="en-US" dirty="0" err="1">
                <a:solidFill>
                  <a:srgbClr val="000080"/>
                </a:solidFill>
                <a:latin typeface="Corbel"/>
                <a:cs typeface="Corbel"/>
              </a:rPr>
              <a:t>இடையே</a:t>
            </a:r>
            <a:r>
              <a:rPr lang="en-US" dirty="0">
                <a:solidFill>
                  <a:srgbClr val="000080"/>
                </a:solidFill>
                <a:latin typeface="Corbel"/>
                <a:cs typeface="Corbel"/>
              </a:rPr>
              <a:t> </a:t>
            </a:r>
            <a:r>
              <a:rPr lang="en-US" dirty="0" err="1">
                <a:solidFill>
                  <a:srgbClr val="000080"/>
                </a:solidFill>
                <a:latin typeface="Corbel"/>
                <a:cs typeface="Corbel"/>
              </a:rPr>
              <a:t>ஒரு</a:t>
            </a:r>
            <a:r>
              <a:rPr lang="en-US" dirty="0">
                <a:solidFill>
                  <a:srgbClr val="000080"/>
                </a:solidFill>
                <a:latin typeface="Corbel"/>
                <a:cs typeface="Corbel"/>
              </a:rPr>
              <a:t> </a:t>
            </a:r>
            <a:r>
              <a:rPr lang="en-US" dirty="0" err="1">
                <a:solidFill>
                  <a:srgbClr val="000080"/>
                </a:solidFill>
                <a:latin typeface="Corbel"/>
                <a:cs typeface="Corbel"/>
              </a:rPr>
              <a:t>பயனுள்ள</a:t>
            </a:r>
            <a:r>
              <a:rPr lang="en-US" dirty="0">
                <a:solidFill>
                  <a:srgbClr val="000080"/>
                </a:solidFill>
                <a:latin typeface="Corbel"/>
                <a:cs typeface="Corbel"/>
              </a:rPr>
              <a:t> </a:t>
            </a:r>
            <a:r>
              <a:rPr lang="en-US" dirty="0" err="1">
                <a:solidFill>
                  <a:srgbClr val="000080"/>
                </a:solidFill>
                <a:latin typeface="Corbel"/>
                <a:cs typeface="Corbel"/>
              </a:rPr>
              <a:t>அலுவல்</a:t>
            </a:r>
            <a:r>
              <a:rPr lang="en-US" dirty="0">
                <a:solidFill>
                  <a:srgbClr val="000080"/>
                </a:solidFill>
                <a:latin typeface="Corbel"/>
                <a:cs typeface="Corbel"/>
              </a:rPr>
              <a:t> </a:t>
            </a:r>
            <a:r>
              <a:rPr lang="en-US" dirty="0" err="1">
                <a:solidFill>
                  <a:srgbClr val="000080"/>
                </a:solidFill>
                <a:latin typeface="Corbel"/>
                <a:cs typeface="Corbel"/>
              </a:rPr>
              <a:t>ரீதியான</a:t>
            </a:r>
            <a:r>
              <a:rPr lang="en-US" dirty="0">
                <a:solidFill>
                  <a:srgbClr val="000080"/>
                </a:solidFill>
                <a:latin typeface="Corbel"/>
                <a:cs typeface="Corbel"/>
              </a:rPr>
              <a:t> </a:t>
            </a:r>
            <a:r>
              <a:rPr lang="en-US" dirty="0" err="1">
                <a:solidFill>
                  <a:srgbClr val="000080"/>
                </a:solidFill>
                <a:latin typeface="Corbel"/>
                <a:cs typeface="Corbel"/>
              </a:rPr>
              <a:t>உறவினை</a:t>
            </a:r>
            <a:r>
              <a:rPr lang="en-US" dirty="0">
                <a:solidFill>
                  <a:srgbClr val="000080"/>
                </a:solidFill>
                <a:latin typeface="Corbel"/>
                <a:cs typeface="Corbel"/>
              </a:rPr>
              <a:t> </a:t>
            </a:r>
            <a:r>
              <a:rPr lang="en-US" dirty="0" err="1">
                <a:solidFill>
                  <a:srgbClr val="000080"/>
                </a:solidFill>
                <a:latin typeface="Corbel"/>
                <a:cs typeface="Corbel"/>
              </a:rPr>
              <a:t>உருவாக்குவதே</a:t>
            </a:r>
            <a:r>
              <a:rPr lang="en-US" dirty="0">
                <a:solidFill>
                  <a:srgbClr val="000080"/>
                </a:solidFill>
                <a:latin typeface="Corbel"/>
                <a:cs typeface="Corbel"/>
              </a:rPr>
              <a:t> </a:t>
            </a:r>
            <a:r>
              <a:rPr lang="en-US" dirty="0" err="1">
                <a:solidFill>
                  <a:srgbClr val="000080"/>
                </a:solidFill>
                <a:latin typeface="Corbel"/>
                <a:cs typeface="Corbel"/>
              </a:rPr>
              <a:t>மைக்</a:t>
            </a:r>
            <a:r>
              <a:rPr lang="en-US" dirty="0">
                <a:solidFill>
                  <a:srgbClr val="000080"/>
                </a:solidFill>
                <a:latin typeface="Corbel"/>
                <a:cs typeface="Corbel"/>
              </a:rPr>
              <a:t> </a:t>
            </a:r>
            <a:r>
              <a:rPr lang="en-US" dirty="0" err="1">
                <a:solidFill>
                  <a:srgbClr val="000080"/>
                </a:solidFill>
                <a:latin typeface="Corbel"/>
                <a:cs typeface="Corbel"/>
              </a:rPr>
              <a:t>பாம்பேயோவின்</a:t>
            </a:r>
            <a:r>
              <a:rPr lang="en-US" dirty="0">
                <a:solidFill>
                  <a:srgbClr val="000080"/>
                </a:solidFill>
                <a:latin typeface="Corbel"/>
                <a:cs typeface="Corbel"/>
              </a:rPr>
              <a:t> </a:t>
            </a:r>
            <a:r>
              <a:rPr lang="en-US" dirty="0" err="1">
                <a:solidFill>
                  <a:srgbClr val="000080"/>
                </a:solidFill>
                <a:latin typeface="Corbel"/>
                <a:cs typeface="Corbel"/>
              </a:rPr>
              <a:t>உடனடி</a:t>
            </a:r>
            <a:r>
              <a:rPr lang="en-US" dirty="0">
                <a:solidFill>
                  <a:srgbClr val="000080"/>
                </a:solidFill>
                <a:latin typeface="Corbel"/>
                <a:cs typeface="Corbel"/>
              </a:rPr>
              <a:t> </a:t>
            </a:r>
            <a:r>
              <a:rPr lang="en-US" dirty="0" err="1">
                <a:solidFill>
                  <a:srgbClr val="000080"/>
                </a:solidFill>
                <a:latin typeface="Corbel"/>
                <a:cs typeface="Corbel"/>
              </a:rPr>
              <a:t>பணியாக</a:t>
            </a:r>
            <a:r>
              <a:rPr lang="en-US" dirty="0">
                <a:solidFill>
                  <a:srgbClr val="000080"/>
                </a:solidFill>
                <a:latin typeface="Corbel"/>
                <a:cs typeface="Corbel"/>
              </a:rPr>
              <a:t> </a:t>
            </a:r>
            <a:r>
              <a:rPr lang="en-US" dirty="0" err="1">
                <a:solidFill>
                  <a:srgbClr val="000080"/>
                </a:solidFill>
                <a:latin typeface="Corbel"/>
                <a:cs typeface="Corbel"/>
              </a:rPr>
              <a:t>இருக்கும்</a:t>
            </a:r>
            <a:r>
              <a:rPr lang="en-US" dirty="0">
                <a:solidFill>
                  <a:srgbClr val="000080"/>
                </a:solidFill>
                <a:latin typeface="Corbel"/>
                <a:cs typeface="Corbel"/>
              </a:rPr>
              <a:t>. </a:t>
            </a:r>
          </a:p>
        </p:txBody>
      </p:sp>
      <p:sp>
        <p:nvSpPr>
          <p:cNvPr id="3" name="Content Placeholder 2"/>
          <p:cNvSpPr>
            <a:spLocks noGrp="1"/>
          </p:cNvSpPr>
          <p:nvPr>
            <p:ph idx="1"/>
          </p:nvPr>
        </p:nvSpPr>
        <p:spPr/>
        <p:txBody>
          <a:bodyPr/>
          <a:lstStyle/>
          <a:p>
            <a:r>
              <a:rPr lang="en-US" sz="2000" dirty="0"/>
              <a:t>Given a non-English document, extract named entities and disambiguate into the English Wikipedia</a:t>
            </a:r>
          </a:p>
          <a:p>
            <a:endParaRPr lang="en-US" dirty="0"/>
          </a:p>
          <a:p>
            <a:endParaRPr lang="en-US" dirty="0"/>
          </a:p>
          <a:p>
            <a:endParaRPr lang="en-US" dirty="0"/>
          </a:p>
          <a:p>
            <a:pPr marL="0" indent="0">
              <a:buNone/>
            </a:pPr>
            <a:endParaRPr lang="en-US" dirty="0"/>
          </a:p>
        </p:txBody>
      </p:sp>
      <p:cxnSp>
        <p:nvCxnSpPr>
          <p:cNvPr id="31" name="Straight Connector 30"/>
          <p:cNvCxnSpPr>
            <a:stCxn id="54" idx="0"/>
          </p:cNvCxnSpPr>
          <p:nvPr/>
        </p:nvCxnSpPr>
        <p:spPr>
          <a:xfrm flipV="1">
            <a:off x="2957958" y="2650067"/>
            <a:ext cx="3249032" cy="148362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Screen Shot 2017-03-02 at 6.32.2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06990" y="3458065"/>
            <a:ext cx="1924138" cy="1941005"/>
          </a:xfrm>
          <a:prstGeom prst="rect">
            <a:avLst/>
          </a:prstGeom>
          <a:ln>
            <a:solidFill>
              <a:srgbClr val="262626"/>
            </a:solidFill>
          </a:ln>
        </p:spPr>
      </p:pic>
      <p:pic>
        <p:nvPicPr>
          <p:cNvPr id="59" name="Picture 58" descr="Screen Shot 2017-03-05 at 2.19.38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85529" y="3478527"/>
            <a:ext cx="1852716" cy="1920542"/>
          </a:xfrm>
          <a:prstGeom prst="rect">
            <a:avLst/>
          </a:prstGeom>
          <a:ln>
            <a:solidFill>
              <a:srgbClr val="000000"/>
            </a:solidFill>
          </a:ln>
        </p:spPr>
      </p:pic>
      <p:sp>
        <p:nvSpPr>
          <p:cNvPr id="2" name="Title 1"/>
          <p:cNvSpPr>
            <a:spLocks noGrp="1"/>
          </p:cNvSpPr>
          <p:nvPr>
            <p:ph type="title"/>
          </p:nvPr>
        </p:nvSpPr>
        <p:spPr/>
        <p:txBody>
          <a:bodyPr/>
          <a:lstStyle/>
          <a:p>
            <a:r>
              <a:rPr lang="en-US" dirty="0"/>
              <a:t>(2) Cross-Lingual EDL </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29</a:t>
            </a:fld>
            <a:endParaRPr lang="en-US" altLang="zh-TW" dirty="0"/>
          </a:p>
        </p:txBody>
      </p:sp>
      <p:pic>
        <p:nvPicPr>
          <p:cNvPr id="14" name="Picture 13" descr="Screen Shot 2017-03-02 at 6.32.38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31750" y="4133687"/>
            <a:ext cx="1905163" cy="1902484"/>
          </a:xfrm>
          <a:prstGeom prst="rect">
            <a:avLst/>
          </a:prstGeom>
          <a:ln>
            <a:solidFill>
              <a:schemeClr val="tx1">
                <a:lumMod val="85000"/>
                <a:lumOff val="15000"/>
              </a:schemeClr>
            </a:solidFill>
          </a:ln>
        </p:spPr>
      </p:pic>
      <p:cxnSp>
        <p:nvCxnSpPr>
          <p:cNvPr id="24" name="Straight Connector 23"/>
          <p:cNvCxnSpPr>
            <a:stCxn id="14" idx="0"/>
          </p:cNvCxnSpPr>
          <p:nvPr/>
        </p:nvCxnSpPr>
        <p:spPr>
          <a:xfrm flipV="1">
            <a:off x="5884332" y="2650067"/>
            <a:ext cx="3515851" cy="148362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5" idx="0"/>
          </p:cNvCxnSpPr>
          <p:nvPr/>
        </p:nvCxnSpPr>
        <p:spPr>
          <a:xfrm flipH="1" flipV="1">
            <a:off x="3773537" y="2810518"/>
            <a:ext cx="3395523" cy="647546"/>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59" idx="0"/>
          </p:cNvCxnSpPr>
          <p:nvPr/>
        </p:nvCxnSpPr>
        <p:spPr>
          <a:xfrm flipV="1">
            <a:off x="4411887" y="2387601"/>
            <a:ext cx="803372" cy="109092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54" name="Picture 53" descr="Screen Shot 2017-03-05 at 10.24.29 A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7683" y="4133688"/>
            <a:ext cx="1860550" cy="1911513"/>
          </a:xfrm>
          <a:prstGeom prst="rect">
            <a:avLst/>
          </a:prstGeom>
          <a:ln>
            <a:solidFill>
              <a:srgbClr val="000000"/>
            </a:solidFill>
          </a:ln>
        </p:spPr>
      </p:pic>
      <p:pic>
        <p:nvPicPr>
          <p:cNvPr id="56" name="Picture 55" descr="Screen Shot 2017-03-05 at 10.31.02 A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829459" y="4133688"/>
            <a:ext cx="1805609" cy="1911513"/>
          </a:xfrm>
          <a:prstGeom prst="rect">
            <a:avLst/>
          </a:prstGeom>
          <a:ln>
            <a:solidFill>
              <a:srgbClr val="000000"/>
            </a:solidFill>
          </a:ln>
        </p:spPr>
      </p:pic>
      <p:sp>
        <p:nvSpPr>
          <p:cNvPr id="22" name="TextBox 21"/>
          <p:cNvSpPr txBox="1"/>
          <p:nvPr/>
        </p:nvSpPr>
        <p:spPr>
          <a:xfrm>
            <a:off x="2010480" y="2057400"/>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chemeClr val="accent4">
                    <a:lumMod val="65000"/>
                    <a:lumOff val="35000"/>
                  </a:schemeClr>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595959"/>
                </a:solidFill>
                <a:latin typeface="Corbel"/>
                <a:cs typeface="Corbel"/>
              </a:rPr>
              <a:t>நியமனத்துக்கு</a:t>
            </a:r>
            <a:r>
              <a:rPr lang="en-US" dirty="0">
                <a:solidFill>
                  <a:srgbClr val="595959"/>
                </a:solidFill>
                <a:latin typeface="Corbel"/>
                <a:cs typeface="Corbel"/>
              </a:rPr>
              <a:t> </a:t>
            </a:r>
            <a:r>
              <a:rPr lang="en-US" dirty="0" err="1">
                <a:solidFill>
                  <a:srgbClr val="595959"/>
                </a:solidFill>
                <a:latin typeface="Corbel"/>
                <a:cs typeface="Corbel"/>
              </a:rPr>
              <a:t>அமெரிக்க</a:t>
            </a:r>
            <a:r>
              <a:rPr lang="en-US" dirty="0">
                <a:latin typeface="Corbel"/>
                <a:cs typeface="Corbel"/>
              </a:rPr>
              <a:t> </a:t>
            </a:r>
            <a:r>
              <a:rPr lang="en-US" b="1" dirty="0" err="1">
                <a:solidFill>
                  <a:srgbClr val="3366FF"/>
                </a:solidFill>
                <a:latin typeface="Corbel"/>
                <a:cs typeface="Corbel"/>
              </a:rPr>
              <a:t>செனட்</a:t>
            </a:r>
            <a:r>
              <a:rPr lang="en-US" dirty="0">
                <a:latin typeface="Corbel"/>
                <a:cs typeface="Corbel"/>
              </a:rPr>
              <a:t> </a:t>
            </a:r>
            <a:r>
              <a:rPr lang="en-US" dirty="0" err="1">
                <a:solidFill>
                  <a:srgbClr val="595959"/>
                </a:solidFill>
                <a:latin typeface="Corbel"/>
                <a:cs typeface="Corbel"/>
              </a:rPr>
              <a:t>சபை</a:t>
            </a:r>
            <a:r>
              <a:rPr lang="en-US" dirty="0">
                <a:solidFill>
                  <a:srgbClr val="595959"/>
                </a:solidFill>
                <a:latin typeface="Corbel"/>
                <a:cs typeface="Corbel"/>
              </a:rPr>
              <a:t> </a:t>
            </a:r>
            <a:r>
              <a:rPr lang="en-US" dirty="0" err="1">
                <a:solidFill>
                  <a:srgbClr val="595959"/>
                </a:solidFill>
                <a:latin typeface="Corbel"/>
                <a:cs typeface="Corbel"/>
              </a:rPr>
              <a:t>ஒப்புதல்</a:t>
            </a:r>
            <a:r>
              <a:rPr lang="en-US" dirty="0">
                <a:solidFill>
                  <a:srgbClr val="595959"/>
                </a:solidFill>
                <a:latin typeface="Corbel"/>
                <a:cs typeface="Corbel"/>
              </a:rPr>
              <a:t>. </a:t>
            </a:r>
            <a:r>
              <a:rPr lang="en-US" dirty="0" err="1">
                <a:solidFill>
                  <a:srgbClr val="595959"/>
                </a:solidFill>
                <a:latin typeface="Corbel"/>
                <a:cs typeface="Corbel"/>
              </a:rPr>
              <a:t>ஆனால்</a:t>
            </a:r>
            <a:r>
              <a:rPr lang="en-US" dirty="0">
                <a:solidFill>
                  <a:srgbClr val="595959"/>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595959"/>
                </a:solidFill>
                <a:latin typeface="Corbel"/>
                <a:cs typeface="Corbel"/>
              </a:rPr>
              <a:t>முகமை</a:t>
            </a:r>
            <a:r>
              <a:rPr lang="en-US" dirty="0">
                <a:solidFill>
                  <a:srgbClr val="595959"/>
                </a:solidFill>
                <a:latin typeface="Corbel"/>
                <a:cs typeface="Corbel"/>
              </a:rPr>
              <a:t> </a:t>
            </a:r>
            <a:r>
              <a:rPr lang="en-US" dirty="0" err="1">
                <a:solidFill>
                  <a:srgbClr val="595959"/>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595959"/>
                </a:solidFill>
                <a:latin typeface="Corbel"/>
                <a:cs typeface="Corbel"/>
              </a:rPr>
              <a:t>அதிபர்</a:t>
            </a:r>
            <a:r>
              <a:rPr lang="en-US" dirty="0">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595959"/>
                </a:solidFill>
                <a:latin typeface="Corbel"/>
                <a:cs typeface="Corbel"/>
              </a:rPr>
              <a:t>இடையே</a:t>
            </a:r>
            <a:r>
              <a:rPr lang="en-US" dirty="0">
                <a:solidFill>
                  <a:srgbClr val="595959"/>
                </a:solidFill>
                <a:latin typeface="Corbel"/>
                <a:cs typeface="Corbel"/>
              </a:rPr>
              <a:t> </a:t>
            </a:r>
            <a:r>
              <a:rPr lang="en-US" dirty="0" err="1">
                <a:solidFill>
                  <a:srgbClr val="595959"/>
                </a:solidFill>
                <a:latin typeface="Corbel"/>
                <a:cs typeface="Corbel"/>
              </a:rPr>
              <a:t>ஒரு</a:t>
            </a:r>
            <a:r>
              <a:rPr lang="en-US" dirty="0">
                <a:solidFill>
                  <a:srgbClr val="595959"/>
                </a:solidFill>
                <a:latin typeface="Corbel"/>
                <a:cs typeface="Corbel"/>
              </a:rPr>
              <a:t> </a:t>
            </a:r>
            <a:r>
              <a:rPr lang="en-US" dirty="0" err="1">
                <a:solidFill>
                  <a:srgbClr val="595959"/>
                </a:solidFill>
                <a:latin typeface="Corbel"/>
                <a:cs typeface="Corbel"/>
              </a:rPr>
              <a:t>பயனுள்ள</a:t>
            </a:r>
            <a:r>
              <a:rPr lang="en-US" dirty="0">
                <a:solidFill>
                  <a:srgbClr val="595959"/>
                </a:solidFill>
                <a:latin typeface="Corbel"/>
                <a:cs typeface="Corbel"/>
              </a:rPr>
              <a:t> </a:t>
            </a:r>
            <a:r>
              <a:rPr lang="en-US" dirty="0" err="1">
                <a:solidFill>
                  <a:srgbClr val="595959"/>
                </a:solidFill>
                <a:latin typeface="Corbel"/>
                <a:cs typeface="Corbel"/>
              </a:rPr>
              <a:t>அலுவல்</a:t>
            </a:r>
            <a:r>
              <a:rPr lang="en-US" dirty="0">
                <a:solidFill>
                  <a:srgbClr val="595959"/>
                </a:solidFill>
                <a:latin typeface="Corbel"/>
                <a:cs typeface="Corbel"/>
              </a:rPr>
              <a:t> </a:t>
            </a:r>
            <a:r>
              <a:rPr lang="en-US" dirty="0" err="1">
                <a:solidFill>
                  <a:srgbClr val="595959"/>
                </a:solidFill>
                <a:latin typeface="Corbel"/>
                <a:cs typeface="Corbel"/>
              </a:rPr>
              <a:t>ரீதியான</a:t>
            </a:r>
            <a:r>
              <a:rPr lang="en-US" dirty="0">
                <a:solidFill>
                  <a:srgbClr val="595959"/>
                </a:solidFill>
                <a:latin typeface="Corbel"/>
                <a:cs typeface="Corbel"/>
              </a:rPr>
              <a:t> </a:t>
            </a:r>
            <a:r>
              <a:rPr lang="en-US" dirty="0" err="1">
                <a:solidFill>
                  <a:srgbClr val="595959"/>
                </a:solidFill>
                <a:latin typeface="Corbel"/>
                <a:cs typeface="Corbel"/>
              </a:rPr>
              <a:t>உறவினை</a:t>
            </a:r>
            <a:r>
              <a:rPr lang="en-US" dirty="0">
                <a:solidFill>
                  <a:srgbClr val="595959"/>
                </a:solidFill>
                <a:latin typeface="Corbel"/>
                <a:cs typeface="Corbel"/>
              </a:rPr>
              <a:t> </a:t>
            </a:r>
            <a:r>
              <a:rPr lang="en-US" dirty="0" err="1">
                <a:solidFill>
                  <a:srgbClr val="595959"/>
                </a:solidFill>
                <a:latin typeface="Corbel"/>
                <a:cs typeface="Corbel"/>
              </a:rPr>
              <a:t>உருவாக்குவதே</a:t>
            </a:r>
            <a:r>
              <a:rPr lang="en-US" dirty="0">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595959"/>
                </a:solidFill>
                <a:latin typeface="Corbel"/>
                <a:cs typeface="Corbel"/>
              </a:rPr>
              <a:t> </a:t>
            </a:r>
            <a:r>
              <a:rPr lang="en-US" dirty="0" err="1">
                <a:solidFill>
                  <a:srgbClr val="595959"/>
                </a:solidFill>
                <a:latin typeface="Corbel"/>
                <a:cs typeface="Corbel"/>
              </a:rPr>
              <a:t>உடனடி</a:t>
            </a:r>
            <a:r>
              <a:rPr lang="en-US" dirty="0">
                <a:solidFill>
                  <a:srgbClr val="595959"/>
                </a:solidFill>
                <a:latin typeface="Corbel"/>
                <a:cs typeface="Corbel"/>
              </a:rPr>
              <a:t> </a:t>
            </a:r>
            <a:r>
              <a:rPr lang="en-US" dirty="0" err="1">
                <a:solidFill>
                  <a:srgbClr val="595959"/>
                </a:solidFill>
                <a:latin typeface="Corbel"/>
                <a:cs typeface="Corbel"/>
              </a:rPr>
              <a:t>பணியாக</a:t>
            </a:r>
            <a:r>
              <a:rPr lang="en-US" dirty="0">
                <a:solidFill>
                  <a:srgbClr val="595959"/>
                </a:solidFill>
                <a:latin typeface="Corbel"/>
                <a:cs typeface="Corbel"/>
              </a:rPr>
              <a:t> </a:t>
            </a:r>
            <a:r>
              <a:rPr lang="en-US" dirty="0" err="1">
                <a:solidFill>
                  <a:srgbClr val="595959"/>
                </a:solidFill>
                <a:latin typeface="Corbel"/>
                <a:cs typeface="Corbel"/>
              </a:rPr>
              <a:t>இருக்கும்</a:t>
            </a:r>
            <a:r>
              <a:rPr lang="en-US" dirty="0">
                <a:solidFill>
                  <a:srgbClr val="595959"/>
                </a:solidFill>
                <a:latin typeface="Corbel"/>
                <a:cs typeface="Corbel"/>
              </a:rPr>
              <a:t>.</a:t>
            </a:r>
          </a:p>
        </p:txBody>
      </p:sp>
      <p:cxnSp>
        <p:nvCxnSpPr>
          <p:cNvPr id="28" name="Straight Connector 27"/>
          <p:cNvCxnSpPr>
            <a:stCxn id="54" idx="0"/>
          </p:cNvCxnSpPr>
          <p:nvPr/>
        </p:nvCxnSpPr>
        <p:spPr>
          <a:xfrm flipH="1" flipV="1">
            <a:off x="2429934" y="2387601"/>
            <a:ext cx="528025" cy="174608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59" idx="0"/>
          </p:cNvCxnSpPr>
          <p:nvPr/>
        </p:nvCxnSpPr>
        <p:spPr>
          <a:xfrm flipV="1">
            <a:off x="4411887" y="3250221"/>
            <a:ext cx="2920246" cy="22830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2629134" y="2650067"/>
            <a:ext cx="6198496" cy="146461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4440379"/>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3</a:t>
            </a:fld>
            <a:endParaRPr lang="en-US" altLang="zh-TW" dirty="0">
              <a:solidFill>
                <a:prstClr val="black"/>
              </a:solidFill>
            </a:endParaRPr>
          </a:p>
        </p:txBody>
      </p:sp>
      <p:sp>
        <p:nvSpPr>
          <p:cNvPr id="3" name="Title 2"/>
          <p:cNvSpPr>
            <a:spLocks noGrp="1"/>
          </p:cNvSpPr>
          <p:nvPr>
            <p:ph type="title"/>
          </p:nvPr>
        </p:nvSpPr>
        <p:spPr/>
        <p:txBody>
          <a:bodyPr/>
          <a:lstStyle/>
          <a:p>
            <a:r>
              <a:rPr lang="en-US" dirty="0" smtClean="0"/>
              <a:t>Acknowledgments </a:t>
            </a:r>
            <a:endParaRPr lang="en-US" dirty="0"/>
          </a:p>
        </p:txBody>
      </p:sp>
      <p:sp>
        <p:nvSpPr>
          <p:cNvPr id="4" name="Content Placeholder 3"/>
          <p:cNvSpPr>
            <a:spLocks noGrp="1"/>
          </p:cNvSpPr>
          <p:nvPr>
            <p:ph idx="1"/>
          </p:nvPr>
        </p:nvSpPr>
        <p:spPr/>
        <p:txBody>
          <a:bodyPr/>
          <a:lstStyle/>
          <a:p>
            <a:r>
              <a:rPr lang="en-US" dirty="0" smtClean="0"/>
              <a:t>Most of the EDL research of Dan Roth and Heng Ji described below was supported by DARPA.</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932" y="2548201"/>
            <a:ext cx="3200135" cy="1761598"/>
          </a:xfrm>
          <a:prstGeom prst="rect">
            <a:avLst/>
          </a:prstGeom>
        </p:spPr>
      </p:pic>
    </p:spTree>
    <p:extLst>
      <p:ext uri="{BB962C8B-B14F-4D97-AF65-F5344CB8AC3E}">
        <p14:creationId xmlns:p14="http://schemas.microsoft.com/office/powerpoint/2010/main" val="378059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029884" y="728246"/>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chemeClr val="accent4">
                    <a:lumMod val="65000"/>
                    <a:lumOff val="35000"/>
                  </a:schemeClr>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595959"/>
                </a:solidFill>
                <a:latin typeface="Corbel"/>
                <a:cs typeface="Corbel"/>
              </a:rPr>
              <a:t>நியமனத்துக்கு</a:t>
            </a:r>
            <a:r>
              <a:rPr lang="en-US" dirty="0">
                <a:solidFill>
                  <a:srgbClr val="595959"/>
                </a:solidFill>
                <a:latin typeface="Corbel"/>
                <a:cs typeface="Corbel"/>
              </a:rPr>
              <a:t> </a:t>
            </a:r>
            <a:r>
              <a:rPr lang="en-US" dirty="0" err="1">
                <a:solidFill>
                  <a:srgbClr val="595959"/>
                </a:solidFill>
                <a:latin typeface="Corbel"/>
                <a:cs typeface="Corbel"/>
              </a:rPr>
              <a:t>அமெரிக்க</a:t>
            </a:r>
            <a:r>
              <a:rPr lang="en-US" dirty="0">
                <a:latin typeface="Corbel"/>
                <a:cs typeface="Corbel"/>
              </a:rPr>
              <a:t> </a:t>
            </a:r>
            <a:r>
              <a:rPr lang="en-US" b="1" dirty="0" err="1">
                <a:solidFill>
                  <a:srgbClr val="3366FF"/>
                </a:solidFill>
                <a:latin typeface="Corbel"/>
                <a:cs typeface="Corbel"/>
              </a:rPr>
              <a:t>செனட்</a:t>
            </a:r>
            <a:r>
              <a:rPr lang="en-US" dirty="0">
                <a:latin typeface="Corbel"/>
                <a:cs typeface="Corbel"/>
              </a:rPr>
              <a:t> </a:t>
            </a:r>
            <a:r>
              <a:rPr lang="en-US" dirty="0" err="1">
                <a:solidFill>
                  <a:srgbClr val="595959"/>
                </a:solidFill>
                <a:latin typeface="Corbel"/>
                <a:cs typeface="Corbel"/>
              </a:rPr>
              <a:t>சபை</a:t>
            </a:r>
            <a:r>
              <a:rPr lang="en-US" dirty="0">
                <a:solidFill>
                  <a:srgbClr val="595959"/>
                </a:solidFill>
                <a:latin typeface="Corbel"/>
                <a:cs typeface="Corbel"/>
              </a:rPr>
              <a:t> </a:t>
            </a:r>
            <a:r>
              <a:rPr lang="en-US" dirty="0" err="1">
                <a:solidFill>
                  <a:srgbClr val="595959"/>
                </a:solidFill>
                <a:latin typeface="Corbel"/>
                <a:cs typeface="Corbel"/>
              </a:rPr>
              <a:t>ஒப்புதல்</a:t>
            </a:r>
            <a:r>
              <a:rPr lang="en-US" dirty="0">
                <a:solidFill>
                  <a:srgbClr val="595959"/>
                </a:solidFill>
                <a:latin typeface="Corbel"/>
                <a:cs typeface="Corbel"/>
              </a:rPr>
              <a:t>. </a:t>
            </a:r>
            <a:r>
              <a:rPr lang="en-US" dirty="0" err="1">
                <a:solidFill>
                  <a:srgbClr val="595959"/>
                </a:solidFill>
                <a:latin typeface="Corbel"/>
                <a:cs typeface="Corbel"/>
              </a:rPr>
              <a:t>ஆனால்</a:t>
            </a:r>
            <a:r>
              <a:rPr lang="en-US" dirty="0">
                <a:solidFill>
                  <a:srgbClr val="595959"/>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595959"/>
                </a:solidFill>
                <a:latin typeface="Corbel"/>
                <a:cs typeface="Corbel"/>
              </a:rPr>
              <a:t>முகமை</a:t>
            </a:r>
            <a:r>
              <a:rPr lang="en-US" dirty="0">
                <a:solidFill>
                  <a:srgbClr val="595959"/>
                </a:solidFill>
                <a:latin typeface="Corbel"/>
                <a:cs typeface="Corbel"/>
              </a:rPr>
              <a:t> </a:t>
            </a:r>
            <a:r>
              <a:rPr lang="en-US" dirty="0" err="1">
                <a:solidFill>
                  <a:srgbClr val="595959"/>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595959"/>
                </a:solidFill>
                <a:latin typeface="Corbel"/>
                <a:cs typeface="Corbel"/>
              </a:rPr>
              <a:t>அதிபர்</a:t>
            </a:r>
            <a:r>
              <a:rPr lang="en-US" dirty="0">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595959"/>
                </a:solidFill>
                <a:latin typeface="Corbel"/>
                <a:cs typeface="Corbel"/>
              </a:rPr>
              <a:t>இடையே</a:t>
            </a:r>
            <a:r>
              <a:rPr lang="en-US" dirty="0">
                <a:solidFill>
                  <a:srgbClr val="595959"/>
                </a:solidFill>
                <a:latin typeface="Corbel"/>
                <a:cs typeface="Corbel"/>
              </a:rPr>
              <a:t> </a:t>
            </a:r>
            <a:r>
              <a:rPr lang="en-US" dirty="0" err="1">
                <a:solidFill>
                  <a:srgbClr val="595959"/>
                </a:solidFill>
                <a:latin typeface="Corbel"/>
                <a:cs typeface="Corbel"/>
              </a:rPr>
              <a:t>ஒரு</a:t>
            </a:r>
            <a:r>
              <a:rPr lang="en-US" dirty="0">
                <a:solidFill>
                  <a:srgbClr val="595959"/>
                </a:solidFill>
                <a:latin typeface="Corbel"/>
                <a:cs typeface="Corbel"/>
              </a:rPr>
              <a:t> </a:t>
            </a:r>
            <a:r>
              <a:rPr lang="en-US" dirty="0" err="1">
                <a:solidFill>
                  <a:srgbClr val="595959"/>
                </a:solidFill>
                <a:latin typeface="Corbel"/>
                <a:cs typeface="Corbel"/>
              </a:rPr>
              <a:t>பயனுள்ள</a:t>
            </a:r>
            <a:r>
              <a:rPr lang="en-US" dirty="0">
                <a:solidFill>
                  <a:srgbClr val="595959"/>
                </a:solidFill>
                <a:latin typeface="Corbel"/>
                <a:cs typeface="Corbel"/>
              </a:rPr>
              <a:t> </a:t>
            </a:r>
            <a:r>
              <a:rPr lang="en-US" dirty="0" err="1">
                <a:solidFill>
                  <a:srgbClr val="595959"/>
                </a:solidFill>
                <a:latin typeface="Corbel"/>
                <a:cs typeface="Corbel"/>
              </a:rPr>
              <a:t>அலுவல்</a:t>
            </a:r>
            <a:r>
              <a:rPr lang="en-US" dirty="0">
                <a:solidFill>
                  <a:srgbClr val="595959"/>
                </a:solidFill>
                <a:latin typeface="Corbel"/>
                <a:cs typeface="Corbel"/>
              </a:rPr>
              <a:t> </a:t>
            </a:r>
            <a:r>
              <a:rPr lang="en-US" dirty="0" err="1">
                <a:solidFill>
                  <a:srgbClr val="595959"/>
                </a:solidFill>
                <a:latin typeface="Corbel"/>
                <a:cs typeface="Corbel"/>
              </a:rPr>
              <a:t>ரீதியான</a:t>
            </a:r>
            <a:r>
              <a:rPr lang="en-US" dirty="0">
                <a:solidFill>
                  <a:srgbClr val="595959"/>
                </a:solidFill>
                <a:latin typeface="Corbel"/>
                <a:cs typeface="Corbel"/>
              </a:rPr>
              <a:t> </a:t>
            </a:r>
            <a:r>
              <a:rPr lang="en-US" dirty="0" err="1">
                <a:solidFill>
                  <a:srgbClr val="595959"/>
                </a:solidFill>
                <a:latin typeface="Corbel"/>
                <a:cs typeface="Corbel"/>
              </a:rPr>
              <a:t>உறவினை</a:t>
            </a:r>
            <a:r>
              <a:rPr lang="en-US" dirty="0">
                <a:solidFill>
                  <a:srgbClr val="595959"/>
                </a:solidFill>
                <a:latin typeface="Corbel"/>
                <a:cs typeface="Corbel"/>
              </a:rPr>
              <a:t> </a:t>
            </a:r>
            <a:r>
              <a:rPr lang="en-US" dirty="0" err="1">
                <a:solidFill>
                  <a:srgbClr val="595959"/>
                </a:solidFill>
                <a:latin typeface="Corbel"/>
                <a:cs typeface="Corbel"/>
              </a:rPr>
              <a:t>உருவாக்குவதே</a:t>
            </a:r>
            <a:r>
              <a:rPr lang="en-US" dirty="0">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595959"/>
                </a:solidFill>
                <a:latin typeface="Corbel"/>
                <a:cs typeface="Corbel"/>
              </a:rPr>
              <a:t> </a:t>
            </a:r>
            <a:r>
              <a:rPr lang="en-US" dirty="0" err="1">
                <a:solidFill>
                  <a:srgbClr val="595959"/>
                </a:solidFill>
                <a:latin typeface="Corbel"/>
                <a:cs typeface="Corbel"/>
              </a:rPr>
              <a:t>உடனடி</a:t>
            </a:r>
            <a:r>
              <a:rPr lang="en-US" dirty="0">
                <a:solidFill>
                  <a:srgbClr val="595959"/>
                </a:solidFill>
                <a:latin typeface="Corbel"/>
                <a:cs typeface="Corbel"/>
              </a:rPr>
              <a:t> </a:t>
            </a:r>
            <a:r>
              <a:rPr lang="en-US" dirty="0" err="1">
                <a:solidFill>
                  <a:srgbClr val="595959"/>
                </a:solidFill>
                <a:latin typeface="Corbel"/>
                <a:cs typeface="Corbel"/>
              </a:rPr>
              <a:t>பணியாக</a:t>
            </a:r>
            <a:r>
              <a:rPr lang="en-US" dirty="0">
                <a:solidFill>
                  <a:srgbClr val="595959"/>
                </a:solidFill>
                <a:latin typeface="Corbel"/>
                <a:cs typeface="Corbel"/>
              </a:rPr>
              <a:t> </a:t>
            </a:r>
            <a:r>
              <a:rPr lang="en-US" dirty="0" err="1">
                <a:solidFill>
                  <a:srgbClr val="595959"/>
                </a:solidFill>
                <a:latin typeface="Corbel"/>
                <a:cs typeface="Corbel"/>
              </a:rPr>
              <a:t>இருக்கும்</a:t>
            </a:r>
            <a:r>
              <a:rPr lang="en-US" dirty="0">
                <a:solidFill>
                  <a:srgbClr val="595959"/>
                </a:solidFill>
                <a:latin typeface="Corbel"/>
                <a:cs typeface="Corbel"/>
              </a:rPr>
              <a:t>.</a:t>
            </a:r>
          </a:p>
        </p:txBody>
      </p:sp>
      <p:sp>
        <p:nvSpPr>
          <p:cNvPr id="25" name="TextBox 24"/>
          <p:cNvSpPr txBox="1"/>
          <p:nvPr/>
        </p:nvSpPr>
        <p:spPr>
          <a:xfrm>
            <a:off x="2042973" y="738511"/>
            <a:ext cx="8229600" cy="1477328"/>
          </a:xfrm>
          <a:prstGeom prst="rect">
            <a:avLst/>
          </a:prstGeom>
          <a:noFill/>
          <a:ln>
            <a:noFill/>
          </a:ln>
        </p:spPr>
        <p:txBody>
          <a:bodyPr wrap="square" rtlCol="0">
            <a:spAutoFit/>
          </a:bodyPr>
          <a:lstStyle/>
          <a:p>
            <a:pPr marL="0" lvl="2"/>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இயக்குநர்</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a:t>
            </a:r>
            <a:r>
              <a:rPr lang="en-US" dirty="0">
                <a:solidFill>
                  <a:srgbClr val="000000"/>
                </a:solidFill>
                <a:latin typeface="Corbel"/>
                <a:cs typeface="Corbel"/>
              </a:rPr>
              <a:t> </a:t>
            </a:r>
            <a:r>
              <a:rPr lang="en-US" dirty="0" err="1">
                <a:solidFill>
                  <a:srgbClr val="000000"/>
                </a:solidFill>
                <a:latin typeface="Corbel"/>
                <a:cs typeface="Corbel"/>
              </a:rPr>
              <a:t>நியமனத்துக்கு</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செனட்</a:t>
            </a:r>
            <a:r>
              <a:rPr lang="en-US" dirty="0">
                <a:solidFill>
                  <a:srgbClr val="000000"/>
                </a:solidFill>
                <a:latin typeface="Corbel"/>
                <a:cs typeface="Corbel"/>
              </a:rPr>
              <a:t> </a:t>
            </a:r>
            <a:r>
              <a:rPr lang="en-US" dirty="0" err="1">
                <a:solidFill>
                  <a:srgbClr val="000000"/>
                </a:solidFill>
                <a:latin typeface="Corbel"/>
                <a:cs typeface="Corbel"/>
              </a:rPr>
              <a:t>சபை</a:t>
            </a:r>
            <a:r>
              <a:rPr lang="en-US" dirty="0">
                <a:solidFill>
                  <a:srgbClr val="000000"/>
                </a:solidFill>
                <a:latin typeface="Corbel"/>
                <a:cs typeface="Corbel"/>
              </a:rPr>
              <a:t> </a:t>
            </a:r>
            <a:r>
              <a:rPr lang="en-US" dirty="0" err="1">
                <a:solidFill>
                  <a:srgbClr val="000000"/>
                </a:solidFill>
                <a:latin typeface="Corbel"/>
                <a:cs typeface="Corbel"/>
              </a:rPr>
              <a:t>ஒப்புதல்</a:t>
            </a:r>
            <a:r>
              <a:rPr lang="en-US" dirty="0">
                <a:solidFill>
                  <a:srgbClr val="000000"/>
                </a:solidFill>
                <a:latin typeface="Corbel"/>
                <a:cs typeface="Corbel"/>
              </a:rPr>
              <a:t>. </a:t>
            </a:r>
            <a:r>
              <a:rPr lang="en-US" dirty="0" err="1">
                <a:solidFill>
                  <a:srgbClr val="000000"/>
                </a:solidFill>
                <a:latin typeface="Corbel"/>
                <a:cs typeface="Corbel"/>
              </a:rPr>
              <a:t>ஆனால்</a:t>
            </a:r>
            <a:r>
              <a:rPr lang="en-US" dirty="0">
                <a:solidFill>
                  <a:srgbClr val="000000"/>
                </a:solidFill>
                <a:latin typeface="Corbel"/>
                <a:cs typeface="Corbel"/>
              </a:rPr>
              <a:t>,  </a:t>
            </a:r>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முகமை</a:t>
            </a:r>
            <a:r>
              <a:rPr lang="en-US" dirty="0">
                <a:solidFill>
                  <a:srgbClr val="000000"/>
                </a:solidFill>
                <a:latin typeface="Corbel"/>
                <a:cs typeface="Corbel"/>
              </a:rPr>
              <a:t> </a:t>
            </a:r>
            <a:r>
              <a:rPr lang="en-US" dirty="0" err="1">
                <a:solidFill>
                  <a:srgbClr val="000000"/>
                </a:solidFill>
                <a:latin typeface="Corbel"/>
                <a:cs typeface="Corbel"/>
              </a:rPr>
              <a:t>மற்றும்</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அதிபர்</a:t>
            </a:r>
            <a:r>
              <a:rPr lang="en-US" dirty="0">
                <a:solidFill>
                  <a:srgbClr val="000000"/>
                </a:solidFill>
                <a:latin typeface="Corbel"/>
                <a:cs typeface="Corbel"/>
              </a:rPr>
              <a:t> </a:t>
            </a:r>
            <a:r>
              <a:rPr lang="en-US" dirty="0" err="1">
                <a:solidFill>
                  <a:srgbClr val="000000"/>
                </a:solidFill>
                <a:latin typeface="Corbel"/>
                <a:cs typeface="Corbel"/>
              </a:rPr>
              <a:t>டிரம்ப்</a:t>
            </a:r>
            <a:r>
              <a:rPr lang="en-US" dirty="0">
                <a:solidFill>
                  <a:srgbClr val="000000"/>
                </a:solidFill>
                <a:latin typeface="Corbel"/>
                <a:cs typeface="Corbel"/>
              </a:rPr>
              <a:t> </a:t>
            </a:r>
            <a:r>
              <a:rPr lang="en-US" dirty="0" err="1">
                <a:solidFill>
                  <a:srgbClr val="000000"/>
                </a:solidFill>
                <a:latin typeface="Corbel"/>
                <a:cs typeface="Corbel"/>
              </a:rPr>
              <a:t>இடையே</a:t>
            </a:r>
            <a:r>
              <a:rPr lang="en-US" dirty="0">
                <a:solidFill>
                  <a:srgbClr val="000000"/>
                </a:solidFill>
                <a:latin typeface="Corbel"/>
                <a:cs typeface="Corbel"/>
              </a:rPr>
              <a:t> </a:t>
            </a:r>
            <a:r>
              <a:rPr lang="en-US" dirty="0" err="1">
                <a:solidFill>
                  <a:srgbClr val="000000"/>
                </a:solidFill>
                <a:latin typeface="Corbel"/>
                <a:cs typeface="Corbel"/>
              </a:rPr>
              <a:t>ஒரு</a:t>
            </a:r>
            <a:r>
              <a:rPr lang="en-US" dirty="0">
                <a:solidFill>
                  <a:srgbClr val="000000"/>
                </a:solidFill>
                <a:latin typeface="Corbel"/>
                <a:cs typeface="Corbel"/>
              </a:rPr>
              <a:t> </a:t>
            </a:r>
            <a:r>
              <a:rPr lang="en-US" dirty="0" err="1">
                <a:solidFill>
                  <a:srgbClr val="000000"/>
                </a:solidFill>
                <a:latin typeface="Corbel"/>
                <a:cs typeface="Corbel"/>
              </a:rPr>
              <a:t>பயனுள்ள</a:t>
            </a:r>
            <a:r>
              <a:rPr lang="en-US" dirty="0">
                <a:solidFill>
                  <a:srgbClr val="000000"/>
                </a:solidFill>
                <a:latin typeface="Corbel"/>
                <a:cs typeface="Corbel"/>
              </a:rPr>
              <a:t> </a:t>
            </a:r>
            <a:r>
              <a:rPr lang="en-US" dirty="0" err="1">
                <a:solidFill>
                  <a:srgbClr val="000000"/>
                </a:solidFill>
                <a:latin typeface="Corbel"/>
                <a:cs typeface="Corbel"/>
              </a:rPr>
              <a:t>அலுவல்</a:t>
            </a:r>
            <a:r>
              <a:rPr lang="en-US" dirty="0">
                <a:solidFill>
                  <a:srgbClr val="000000"/>
                </a:solidFill>
                <a:latin typeface="Corbel"/>
                <a:cs typeface="Corbel"/>
              </a:rPr>
              <a:t> </a:t>
            </a:r>
            <a:r>
              <a:rPr lang="en-US" dirty="0" err="1">
                <a:solidFill>
                  <a:srgbClr val="000000"/>
                </a:solidFill>
                <a:latin typeface="Corbel"/>
                <a:cs typeface="Corbel"/>
              </a:rPr>
              <a:t>ரீதியான</a:t>
            </a:r>
            <a:r>
              <a:rPr lang="en-US" dirty="0">
                <a:solidFill>
                  <a:srgbClr val="000000"/>
                </a:solidFill>
                <a:latin typeface="Corbel"/>
                <a:cs typeface="Corbel"/>
              </a:rPr>
              <a:t> </a:t>
            </a:r>
            <a:r>
              <a:rPr lang="en-US" dirty="0" err="1">
                <a:solidFill>
                  <a:srgbClr val="000000"/>
                </a:solidFill>
                <a:latin typeface="Corbel"/>
                <a:cs typeface="Corbel"/>
              </a:rPr>
              <a:t>உறவினை</a:t>
            </a:r>
            <a:r>
              <a:rPr lang="en-US" dirty="0">
                <a:solidFill>
                  <a:srgbClr val="000000"/>
                </a:solidFill>
                <a:latin typeface="Corbel"/>
                <a:cs typeface="Corbel"/>
              </a:rPr>
              <a:t> </a:t>
            </a:r>
            <a:r>
              <a:rPr lang="en-US" dirty="0" err="1">
                <a:solidFill>
                  <a:srgbClr val="000000"/>
                </a:solidFill>
                <a:latin typeface="Corbel"/>
                <a:cs typeface="Corbel"/>
              </a:rPr>
              <a:t>உருவாக்குவதே</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பாம்பேயோவின்</a:t>
            </a:r>
            <a:r>
              <a:rPr lang="en-US" dirty="0">
                <a:solidFill>
                  <a:srgbClr val="000000"/>
                </a:solidFill>
                <a:latin typeface="Corbel"/>
                <a:cs typeface="Corbel"/>
              </a:rPr>
              <a:t> </a:t>
            </a:r>
            <a:r>
              <a:rPr lang="en-US" dirty="0" err="1">
                <a:solidFill>
                  <a:srgbClr val="000000"/>
                </a:solidFill>
                <a:latin typeface="Corbel"/>
                <a:cs typeface="Corbel"/>
              </a:rPr>
              <a:t>உடனடி</a:t>
            </a:r>
            <a:r>
              <a:rPr lang="en-US" dirty="0">
                <a:solidFill>
                  <a:srgbClr val="000000"/>
                </a:solidFill>
                <a:latin typeface="Corbel"/>
                <a:cs typeface="Corbel"/>
              </a:rPr>
              <a:t> </a:t>
            </a:r>
            <a:r>
              <a:rPr lang="en-US" dirty="0" err="1">
                <a:solidFill>
                  <a:srgbClr val="000000"/>
                </a:solidFill>
                <a:latin typeface="Corbel"/>
                <a:cs typeface="Corbel"/>
              </a:rPr>
              <a:t>பணியாக</a:t>
            </a:r>
            <a:r>
              <a:rPr lang="en-US" dirty="0">
                <a:solidFill>
                  <a:srgbClr val="000000"/>
                </a:solidFill>
                <a:latin typeface="Corbel"/>
                <a:cs typeface="Corbel"/>
              </a:rPr>
              <a:t> </a:t>
            </a:r>
            <a:r>
              <a:rPr lang="en-US" dirty="0" err="1">
                <a:solidFill>
                  <a:srgbClr val="000000"/>
                </a:solidFill>
                <a:latin typeface="Corbel"/>
                <a:cs typeface="Corbel"/>
              </a:rPr>
              <a:t>இருக்கும்</a:t>
            </a:r>
            <a:r>
              <a:rPr lang="en-US" dirty="0">
                <a:solidFill>
                  <a:srgbClr val="000000"/>
                </a:solidFill>
                <a:latin typeface="Corbel"/>
                <a:cs typeface="Corbel"/>
              </a:rPr>
              <a:t>.</a:t>
            </a:r>
          </a:p>
        </p:txBody>
      </p:sp>
      <p:sp>
        <p:nvSpPr>
          <p:cNvPr id="2" name="Title 1"/>
          <p:cNvSpPr>
            <a:spLocks noGrp="1"/>
          </p:cNvSpPr>
          <p:nvPr>
            <p:ph type="title"/>
          </p:nvPr>
        </p:nvSpPr>
        <p:spPr/>
        <p:txBody>
          <a:bodyPr/>
          <a:lstStyle/>
          <a:p>
            <a:r>
              <a:rPr lang="en-US" dirty="0"/>
              <a:t>Challenges: Multilingual </a:t>
            </a:r>
            <a:r>
              <a:rPr lang="en-US" sz="1800" dirty="0"/>
              <a:t>[Tsai et al. ‘16, ‘17 ’18; Sil et al. 18; Ji et al. 17]</a:t>
            </a:r>
          </a:p>
        </p:txBody>
      </p:sp>
      <p:sp>
        <p:nvSpPr>
          <p:cNvPr id="3" name="Content Placeholder 2"/>
          <p:cNvSpPr>
            <a:spLocks noGrp="1"/>
          </p:cNvSpPr>
          <p:nvPr>
            <p:ph idx="1"/>
          </p:nvPr>
        </p:nvSpPr>
        <p:spPr>
          <a:xfrm>
            <a:off x="1790275" y="2346292"/>
            <a:ext cx="8787290" cy="3195374"/>
          </a:xfrm>
        </p:spPr>
        <p:txBody>
          <a:bodyPr/>
          <a:lstStyle/>
          <a:p>
            <a:pPr marL="457200" indent="-457200">
              <a:buFont typeface="+mj-lt"/>
              <a:buAutoNum type="arabicPeriod"/>
            </a:pPr>
            <a:r>
              <a:rPr lang="en-US" sz="2000" dirty="0"/>
              <a:t>Identifying name mentions</a:t>
            </a:r>
            <a:r>
              <a:rPr lang="en-US" sz="2000" dirty="0">
                <a:solidFill>
                  <a:srgbClr val="400080"/>
                </a:solidFill>
              </a:rPr>
              <a:t> in many languages</a:t>
            </a:r>
          </a:p>
          <a:p>
            <a:pPr marL="457200" indent="-457200">
              <a:buFont typeface="+mj-lt"/>
              <a:buAutoNum type="arabicPeriod"/>
            </a:pPr>
            <a:r>
              <a:rPr lang="en-US" sz="2000" dirty="0"/>
              <a:t>Identifying candidate English Wikipedia/KB titles</a:t>
            </a:r>
          </a:p>
          <a:p>
            <a:pPr marL="457200" indent="-457200">
              <a:buFont typeface="+mj-lt"/>
              <a:buAutoNum type="arabicPeriod"/>
            </a:pPr>
            <a:r>
              <a:rPr lang="en-US" sz="2000" dirty="0"/>
              <a:t>Computing similarity between mention context </a:t>
            </a:r>
          </a:p>
          <a:p>
            <a:pPr marL="0" indent="0">
              <a:buNone/>
            </a:pPr>
            <a:r>
              <a:rPr lang="en-US" sz="2000" dirty="0"/>
              <a:t>         and Wikipedia page </a:t>
            </a:r>
            <a:r>
              <a:rPr lang="en-US" sz="2000" dirty="0">
                <a:solidFill>
                  <a:srgbClr val="400080"/>
                </a:solidFill>
              </a:rPr>
              <a:t>across languages</a:t>
            </a:r>
          </a:p>
          <a:p>
            <a:endParaRPr lang="en-US" sz="2000" dirty="0"/>
          </a:p>
          <a:p>
            <a:r>
              <a:rPr lang="en-US" sz="2000" dirty="0"/>
              <a:t>Today we can address these challenges in all </a:t>
            </a:r>
            <a:r>
              <a:rPr lang="en-US" sz="1800" dirty="0">
                <a:latin typeface="Avenir Book"/>
                <a:cs typeface="Avenir Book"/>
              </a:rPr>
              <a:t>293</a:t>
            </a:r>
            <a:r>
              <a:rPr lang="en-US" sz="1800" dirty="0"/>
              <a:t> Wikipedia </a:t>
            </a:r>
            <a:r>
              <a:rPr lang="en-US" sz="2000" dirty="0"/>
              <a:t>languages in Wikipedia, </a:t>
            </a:r>
            <a:r>
              <a:rPr lang="en-US" sz="2000" b="1" dirty="0"/>
              <a:t>without task specific annotation</a:t>
            </a:r>
            <a:r>
              <a:rPr lang="en-US" sz="2000" dirty="0"/>
              <a:t>. </a:t>
            </a:r>
          </a:p>
          <a:p>
            <a:endParaRPr lang="en-US" sz="2000" dirty="0"/>
          </a:p>
          <a:p>
            <a:r>
              <a:rPr lang="en-US" sz="2000" b="1" dirty="0">
                <a:solidFill>
                  <a:srgbClr val="400080"/>
                </a:solidFill>
              </a:rPr>
              <a:t>One key issue is representational: </a:t>
            </a:r>
            <a:r>
              <a:rPr lang="en-US" sz="2000" dirty="0"/>
              <a:t>make use of existing cross-lingual Wikipedia links to learn cross-lingual embeddings </a:t>
            </a:r>
          </a:p>
          <a:p>
            <a:r>
              <a:rPr lang="en-US" sz="2000" dirty="0"/>
              <a:t>But it’s not only representational </a:t>
            </a:r>
          </a:p>
          <a:p>
            <a:pPr marL="0" indent="0">
              <a:buNone/>
            </a:pPr>
            <a:endParaRPr lang="en-US" dirty="0"/>
          </a:p>
          <a:p>
            <a:endParaRPr lang="en-US" dirty="0"/>
          </a:p>
          <a:p>
            <a:pPr marL="0" indent="0">
              <a:buNone/>
            </a:pPr>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30</a:t>
            </a:fld>
            <a:endParaRPr lang="en-US" altLang="zh-TW" dirty="0"/>
          </a:p>
        </p:txBody>
      </p:sp>
      <p:sp>
        <p:nvSpPr>
          <p:cNvPr id="18" name="Line Callout 1 17"/>
          <p:cNvSpPr/>
          <p:nvPr/>
        </p:nvSpPr>
        <p:spPr>
          <a:xfrm>
            <a:off x="7369051" y="2354084"/>
            <a:ext cx="2346448" cy="1273886"/>
          </a:xfrm>
          <a:prstGeom prst="borderCallout1">
            <a:avLst>
              <a:gd name="adj1" fmla="val -56859"/>
              <a:gd name="adj2" fmla="val -155897"/>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800" i="1" dirty="0" err="1">
                <a:solidFill>
                  <a:srgbClr val="000080"/>
                </a:solidFill>
                <a:latin typeface="Corbel"/>
                <a:cs typeface="Corbel"/>
              </a:rPr>
              <a:t>Donald_Trump</a:t>
            </a:r>
            <a:endParaRPr lang="en-US" sz="1800" i="1" dirty="0">
              <a:solidFill>
                <a:srgbClr val="000080"/>
              </a:solidFill>
              <a:latin typeface="Corbel"/>
              <a:cs typeface="Corbel"/>
            </a:endParaRPr>
          </a:p>
          <a:p>
            <a:pPr defTabSz="1066800" fontAlgn="auto">
              <a:lnSpc>
                <a:spcPct val="60000"/>
              </a:lnSpc>
              <a:spcAft>
                <a:spcPct val="35000"/>
              </a:spcAft>
              <a:buClrTx/>
              <a:buSzTx/>
              <a:defRPr/>
            </a:pPr>
            <a:r>
              <a:rPr lang="en-US" sz="1800" i="1" dirty="0">
                <a:solidFill>
                  <a:srgbClr val="000080"/>
                </a:solidFill>
                <a:uFill>
                  <a:solidFill>
                    <a:srgbClr val="4BACC6">
                      <a:lumMod val="75000"/>
                    </a:srgbClr>
                  </a:solidFill>
                </a:uFill>
                <a:latin typeface="Corbel"/>
                <a:cs typeface="Corbel"/>
              </a:rPr>
              <a:t>Trump,_Colorado</a:t>
            </a:r>
          </a:p>
          <a:p>
            <a:pPr defTabSz="1066800" fontAlgn="auto">
              <a:lnSpc>
                <a:spcPct val="60000"/>
              </a:lnSpc>
              <a:spcAft>
                <a:spcPct val="35000"/>
              </a:spcAft>
              <a:buClrTx/>
              <a:buSzTx/>
              <a:defRPr/>
            </a:pPr>
            <a:r>
              <a:rPr lang="en-US" sz="1800" i="1" dirty="0">
                <a:solidFill>
                  <a:srgbClr val="000080"/>
                </a:solidFill>
                <a:uFill>
                  <a:solidFill>
                    <a:srgbClr val="4BACC6">
                      <a:lumMod val="75000"/>
                    </a:srgbClr>
                  </a:solidFill>
                </a:uFill>
                <a:latin typeface="Corbel"/>
                <a:cs typeface="Corbel"/>
              </a:rPr>
              <a:t>Trumps_(</a:t>
            </a:r>
            <a:r>
              <a:rPr lang="en-US" sz="1800" i="1" dirty="0" err="1">
                <a:solidFill>
                  <a:srgbClr val="000080"/>
                </a:solidFill>
                <a:uFill>
                  <a:solidFill>
                    <a:srgbClr val="4BACC6">
                      <a:lumMod val="75000"/>
                    </a:srgbClr>
                  </a:solidFill>
                </a:uFill>
                <a:latin typeface="Corbel"/>
                <a:cs typeface="Corbel"/>
              </a:rPr>
              <a:t>Tarot_cards</a:t>
            </a:r>
            <a:r>
              <a:rPr lang="en-US" sz="1800" i="1" dirty="0">
                <a:solidFill>
                  <a:srgbClr val="000080"/>
                </a:solidFill>
                <a:uFill>
                  <a:solidFill>
                    <a:srgbClr val="4BACC6">
                      <a:lumMod val="75000"/>
                    </a:srgbClr>
                  </a:solidFill>
                </a:uFill>
                <a:latin typeface="Corbel"/>
                <a:cs typeface="Corbel"/>
              </a:rPr>
              <a:t>)</a:t>
            </a:r>
          </a:p>
          <a:p>
            <a:pPr defTabSz="1066800" fontAlgn="auto">
              <a:lnSpc>
                <a:spcPct val="60000"/>
              </a:lnSpc>
              <a:spcAft>
                <a:spcPct val="35000"/>
              </a:spcAft>
              <a:buClrTx/>
              <a:buSzTx/>
              <a:defRPr/>
            </a:pPr>
            <a:r>
              <a:rPr lang="en-US" sz="1800" i="1" dirty="0" err="1">
                <a:solidFill>
                  <a:srgbClr val="000080"/>
                </a:solidFill>
                <a:uFill>
                  <a:solidFill>
                    <a:srgbClr val="4BACC6">
                      <a:lumMod val="75000"/>
                    </a:srgbClr>
                  </a:solidFill>
                </a:uFill>
                <a:latin typeface="Corbel"/>
                <a:cs typeface="Corbel"/>
              </a:rPr>
              <a:t>Trumpf</a:t>
            </a:r>
            <a:endParaRPr lang="en-US" sz="1800" i="1" dirty="0">
              <a:solidFill>
                <a:srgbClr val="000080"/>
              </a:solidFill>
              <a:uFill>
                <a:solidFill>
                  <a:srgbClr val="4BACC6">
                    <a:lumMod val="75000"/>
                  </a:srgbClr>
                </a:solidFill>
              </a:uFill>
              <a:latin typeface="Corbel"/>
              <a:cs typeface="Corbel"/>
            </a:endParaRPr>
          </a:p>
        </p:txBody>
      </p:sp>
    </p:spTree>
    <p:extLst>
      <p:ext uri="{BB962C8B-B14F-4D97-AF65-F5344CB8AC3E}">
        <p14:creationId xmlns:p14="http://schemas.microsoft.com/office/powerpoint/2010/main" val="329763214"/>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25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 grpId="0" uiExpand="1" build="p"/>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KB Entity Linking  </a:t>
            </a:r>
          </a:p>
        </p:txBody>
      </p:sp>
      <p:sp>
        <p:nvSpPr>
          <p:cNvPr id="3" name="Content Placeholder 2"/>
          <p:cNvSpPr>
            <a:spLocks noGrp="1"/>
          </p:cNvSpPr>
          <p:nvPr>
            <p:ph idx="1"/>
          </p:nvPr>
        </p:nvSpPr>
        <p:spPr>
          <a:xfrm>
            <a:off x="1905000" y="838200"/>
            <a:ext cx="8534400" cy="5181600"/>
          </a:xfrm>
        </p:spPr>
        <p:txBody>
          <a:bodyPr/>
          <a:lstStyle/>
          <a:p>
            <a:r>
              <a:rPr lang="en-US" dirty="0"/>
              <a:t>Wikification/Entity Linking into Knowledge Bases</a:t>
            </a:r>
          </a:p>
        </p:txBody>
      </p:sp>
      <p:sp>
        <p:nvSpPr>
          <p:cNvPr id="4" name="Slide Number Placeholder 3"/>
          <p:cNvSpPr>
            <a:spLocks noGrp="1"/>
          </p:cNvSpPr>
          <p:nvPr>
            <p:ph type="sldNum" sz="quarter" idx="4294967295"/>
          </p:nvPr>
        </p:nvSpPr>
        <p:spPr/>
        <p:txBody>
          <a:bodyPr/>
          <a:lstStyle/>
          <a:p>
            <a:fld id="{8CE2158A-1198-49B0-A2A2-00E3C3C7211D}" type="slidenum">
              <a:rPr lang="en-US" altLang="zh-TW" smtClean="0"/>
              <a:pPr/>
              <a:t>31</a:t>
            </a:fld>
            <a:endParaRPr lang="en-US" altLang="zh-TW" dirty="0"/>
          </a:p>
        </p:txBody>
      </p:sp>
      <p:sp>
        <p:nvSpPr>
          <p:cNvPr id="24" name="Freeform 23"/>
          <p:cNvSpPr/>
          <p:nvPr/>
        </p:nvSpPr>
        <p:spPr>
          <a:xfrm>
            <a:off x="2438400" y="1752601"/>
            <a:ext cx="6194794" cy="413469"/>
          </a:xfrm>
          <a:custGeom>
            <a:avLst/>
            <a:gdLst>
              <a:gd name="connsiteX0" fmla="*/ 0 w 8221563"/>
              <a:gd name="connsiteY0" fmla="*/ 452596 h 4525963"/>
              <a:gd name="connsiteX1" fmla="*/ 452596 w 8221563"/>
              <a:gd name="connsiteY1" fmla="*/ 0 h 4525963"/>
              <a:gd name="connsiteX2" fmla="*/ 7768967 w 8221563"/>
              <a:gd name="connsiteY2" fmla="*/ 0 h 4525963"/>
              <a:gd name="connsiteX3" fmla="*/ 8221563 w 8221563"/>
              <a:gd name="connsiteY3" fmla="*/ 452596 h 4525963"/>
              <a:gd name="connsiteX4" fmla="*/ 8221563 w 8221563"/>
              <a:gd name="connsiteY4" fmla="*/ 4073367 h 4525963"/>
              <a:gd name="connsiteX5" fmla="*/ 7768967 w 8221563"/>
              <a:gd name="connsiteY5" fmla="*/ 4525963 h 4525963"/>
              <a:gd name="connsiteX6" fmla="*/ 452596 w 8221563"/>
              <a:gd name="connsiteY6" fmla="*/ 4525963 h 4525963"/>
              <a:gd name="connsiteX7" fmla="*/ 0 w 8221563"/>
              <a:gd name="connsiteY7" fmla="*/ 4073367 h 4525963"/>
              <a:gd name="connsiteX8" fmla="*/ 0 w 8221563"/>
              <a:gd name="connsiteY8" fmla="*/ 452596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1563" h="4525963">
                <a:moveTo>
                  <a:pt x="0" y="452596"/>
                </a:moveTo>
                <a:cubicBezTo>
                  <a:pt x="0" y="202634"/>
                  <a:pt x="202634" y="0"/>
                  <a:pt x="452596" y="0"/>
                </a:cubicBezTo>
                <a:lnTo>
                  <a:pt x="7768967" y="0"/>
                </a:lnTo>
                <a:cubicBezTo>
                  <a:pt x="8018929" y="0"/>
                  <a:pt x="8221563" y="202634"/>
                  <a:pt x="8221563" y="452596"/>
                </a:cubicBezTo>
                <a:lnTo>
                  <a:pt x="8221563" y="4073367"/>
                </a:lnTo>
                <a:cubicBezTo>
                  <a:pt x="8221563" y="4323329"/>
                  <a:pt x="8018929" y="4525963"/>
                  <a:pt x="7768967" y="4525963"/>
                </a:cubicBezTo>
                <a:lnTo>
                  <a:pt x="452596" y="4525963"/>
                </a:lnTo>
                <a:cubicBezTo>
                  <a:pt x="202634" y="4525963"/>
                  <a:pt x="0" y="4323329"/>
                  <a:pt x="0" y="4073367"/>
                </a:cubicBezTo>
                <a:lnTo>
                  <a:pt x="0" y="452596"/>
                </a:lnTo>
                <a:close/>
              </a:path>
            </a:pathLst>
          </a:custGeom>
          <a:solidFill>
            <a:srgbClr val="FAE1AF"/>
          </a:solidFill>
          <a:ln>
            <a:solidFill>
              <a:srgbClr val="A7001B"/>
            </a:solidFill>
          </a:ln>
          <a:effectLst/>
          <a:scene3d>
            <a:camera prst="orthographicFront"/>
            <a:lightRig rig="flat" dir="t"/>
          </a:scene3d>
          <a:sp3d prstMaterial="dkEdge">
            <a:bevelT w="8200" h="38100"/>
          </a:sp3d>
        </p:spPr>
        <p:txBody>
          <a:bodyPr spcFirstLastPara="0" vert="horz" wrap="square" lIns="0" tIns="224001" rIns="0" bIns="224001" numCol="1" spcCol="1270" anchor="ctr" anchorCtr="0">
            <a:noAutofit/>
          </a:bodyPr>
          <a:lstStyle/>
          <a:p>
            <a:pPr algn="ctr" defTabSz="1066800">
              <a:lnSpc>
                <a:spcPct val="60000"/>
              </a:lnSpc>
              <a:spcBef>
                <a:spcPct val="0"/>
              </a:spcBef>
              <a:spcAft>
                <a:spcPct val="35000"/>
              </a:spcAft>
              <a:defRPr/>
            </a:pPr>
            <a:r>
              <a:rPr lang="en-US" sz="2400" dirty="0">
                <a:solidFill>
                  <a:srgbClr val="000080"/>
                </a:solidFill>
                <a:uFill>
                  <a:solidFill>
                    <a:srgbClr val="008000"/>
                  </a:solidFill>
                </a:uFill>
                <a:latin typeface="Times New Roman"/>
                <a:cs typeface="Times New Roman"/>
              </a:rPr>
              <a:t>BRCA2</a:t>
            </a:r>
            <a:r>
              <a:rPr lang="en-US" sz="2400" dirty="0">
                <a:solidFill>
                  <a:srgbClr val="000080"/>
                </a:solidFill>
                <a:latin typeface="Times New Roman"/>
                <a:cs typeface="Times New Roman"/>
              </a:rPr>
              <a:t> and homologous </a:t>
            </a:r>
            <a:r>
              <a:rPr lang="en-US" sz="2400" dirty="0">
                <a:solidFill>
                  <a:srgbClr val="000080"/>
                </a:solidFill>
                <a:uFill>
                  <a:solidFill>
                    <a:srgbClr val="008000"/>
                  </a:solidFill>
                </a:uFill>
                <a:latin typeface="Times New Roman"/>
                <a:cs typeface="Times New Roman"/>
              </a:rPr>
              <a:t>recombination</a:t>
            </a:r>
            <a:r>
              <a:rPr lang="en-US" sz="2400" dirty="0">
                <a:solidFill>
                  <a:srgbClr val="000080"/>
                </a:solidFill>
                <a:latin typeface="Times New Roman"/>
                <a:cs typeface="Times New Roman"/>
              </a:rPr>
              <a:t>.</a:t>
            </a:r>
          </a:p>
        </p:txBody>
      </p:sp>
      <p:sp>
        <p:nvSpPr>
          <p:cNvPr id="25" name="Line Callout 1 24"/>
          <p:cNvSpPr/>
          <p:nvPr/>
        </p:nvSpPr>
        <p:spPr>
          <a:xfrm>
            <a:off x="2534202" y="2315210"/>
            <a:ext cx="3807794" cy="490007"/>
          </a:xfrm>
          <a:prstGeom prst="borderCallout1">
            <a:avLst>
              <a:gd name="adj1" fmla="val -55525"/>
              <a:gd name="adj2" fmla="val 25083"/>
              <a:gd name="adj3" fmla="val -666"/>
              <a:gd name="adj4" fmla="val 50172"/>
            </a:avLst>
          </a:prstGeom>
          <a:solidFill>
            <a:sysClr val="window" lastClr="FFFFFF"/>
          </a:solidFill>
          <a:ln w="25400" cap="flat" cmpd="sng" algn="ctr">
            <a:solidFill>
              <a:schemeClr val="bg2"/>
            </a:solidFill>
            <a:prstDash val="solid"/>
          </a:ln>
          <a:effectLst/>
        </p:spPr>
        <p:txBody>
          <a:bodyPr spcFirstLastPara="0" vert="horz" wrap="square" lIns="224001" tIns="224001" rIns="224001" bIns="224001" numCol="1" spcCol="1270" anchor="ctr" anchorCtr="0">
            <a:noAutofit/>
          </a:bodyPr>
          <a:lstStyle/>
          <a:p>
            <a:pPr algn="ctr" defTabSz="1066800">
              <a:lnSpc>
                <a:spcPct val="60000"/>
              </a:lnSpc>
              <a:spcBef>
                <a:spcPct val="0"/>
              </a:spcBef>
              <a:spcAft>
                <a:spcPct val="35000"/>
              </a:spcAft>
              <a:defRPr/>
            </a:pPr>
            <a:r>
              <a:rPr lang="en-US" sz="2000" kern="0" dirty="0">
                <a:solidFill>
                  <a:sysClr val="windowText" lastClr="000000"/>
                </a:solidFill>
                <a:uFill>
                  <a:solidFill>
                    <a:srgbClr val="4BACC6">
                      <a:lumMod val="75000"/>
                    </a:srgbClr>
                  </a:solidFill>
                </a:uFill>
                <a:latin typeface="Times New Roman"/>
                <a:cs typeface="Times New Roman"/>
              </a:rPr>
              <a:t>PR:000004804</a:t>
            </a:r>
            <a:r>
              <a:rPr lang="en-US" sz="2000" kern="0" dirty="0">
                <a:solidFill>
                  <a:sysClr val="windowText" lastClr="000000"/>
                </a:solidFill>
                <a:latin typeface="Times New Roman"/>
                <a:cs typeface="Times New Roman"/>
              </a:rPr>
              <a:t>, </a:t>
            </a:r>
            <a:r>
              <a:rPr lang="en-US" sz="2000" kern="0" dirty="0">
                <a:solidFill>
                  <a:sysClr val="windowText" lastClr="000000"/>
                </a:solidFill>
                <a:uFill>
                  <a:solidFill>
                    <a:srgbClr val="4BACC6">
                      <a:lumMod val="75000"/>
                    </a:srgbClr>
                  </a:solidFill>
                </a:uFill>
                <a:latin typeface="Times New Roman"/>
                <a:cs typeface="Times New Roman"/>
              </a:rPr>
              <a:t>EG:675</a:t>
            </a:r>
            <a:endParaRPr lang="en-US" sz="2000" dirty="0">
              <a:solidFill>
                <a:sysClr val="windowText" lastClr="000000"/>
              </a:solidFill>
              <a:uFill>
                <a:solidFill>
                  <a:srgbClr val="4BACC6">
                    <a:lumMod val="75000"/>
                  </a:srgbClr>
                </a:solidFill>
              </a:uFill>
              <a:latin typeface="Times New Roman"/>
              <a:cs typeface="Times New Roman"/>
            </a:endParaRPr>
          </a:p>
        </p:txBody>
      </p:sp>
      <p:sp>
        <p:nvSpPr>
          <p:cNvPr id="26" name="Line Callout 1 25"/>
          <p:cNvSpPr/>
          <p:nvPr/>
        </p:nvSpPr>
        <p:spPr>
          <a:xfrm>
            <a:off x="6555590" y="3067717"/>
            <a:ext cx="2708042" cy="2734251"/>
          </a:xfrm>
          <a:prstGeom prst="borderCallout1">
            <a:avLst>
              <a:gd name="adj1" fmla="val -474"/>
              <a:gd name="adj2" fmla="val 14985"/>
              <a:gd name="adj3" fmla="val -14503"/>
              <a:gd name="adj4" fmla="val -49314"/>
            </a:avLst>
          </a:prstGeom>
          <a:noFill/>
          <a:ln w="25400" cmpd="sng">
            <a:solidFill>
              <a:srgbClr val="31859C"/>
            </a:solidFill>
            <a:prstDash val="solid"/>
          </a:ln>
          <a:effectLst/>
          <a:scene3d>
            <a:camera prst="orthographicFront"/>
            <a:lightRig rig="flat" dir="t"/>
          </a:scene3d>
          <a:sp3d prstMaterial="dkEdge">
            <a:bevelT w="8200" h="38100"/>
          </a:sp3d>
        </p:spPr>
        <p:txBody>
          <a:bodyPr spcFirstLastPara="0" vert="horz" wrap="square" lIns="224001" tIns="265176" rIns="0" bIns="224001" numCol="1" spcCol="1270" anchor="ctr" anchorCtr="0">
            <a:noAutofit/>
          </a:bodyPr>
          <a:lstStyle/>
          <a:p>
            <a:pPr defTabSz="1066800">
              <a:lnSpc>
                <a:spcPct val="90000"/>
              </a:lnSpc>
              <a:spcBef>
                <a:spcPct val="0"/>
              </a:spcBef>
              <a:spcAft>
                <a:spcPct val="35000"/>
              </a:spcAft>
              <a:defRPr/>
            </a:pPr>
            <a:r>
              <a:rPr lang="en-US" sz="2400" dirty="0">
                <a:solidFill>
                  <a:sysClr val="windowText" lastClr="000000"/>
                </a:solidFill>
                <a:latin typeface="Times New Roman"/>
                <a:cs typeface="Times New Roman"/>
              </a:rPr>
              <a:t> </a:t>
            </a:r>
            <a:endParaRPr lang="en-US" sz="1600" kern="0" dirty="0">
              <a:solidFill>
                <a:sysClr val="windowText" lastClr="000000"/>
              </a:solidFill>
              <a:latin typeface="Times New Roman"/>
              <a:cs typeface="Times New Roman"/>
            </a:endParaRPr>
          </a:p>
          <a:p>
            <a:pPr defTabSz="1066800">
              <a:lnSpc>
                <a:spcPct val="60000"/>
              </a:lnSpc>
              <a:spcBef>
                <a:spcPct val="0"/>
              </a:spcBef>
              <a:spcAft>
                <a:spcPct val="35000"/>
              </a:spcAft>
              <a:defRPr/>
            </a:pPr>
            <a:r>
              <a:rPr lang="en-US" b="1" kern="0" dirty="0">
                <a:solidFill>
                  <a:sysClr val="windowText" lastClr="000000"/>
                </a:solidFill>
                <a:latin typeface="Times New Roman"/>
                <a:cs typeface="Times New Roman"/>
              </a:rPr>
              <a:t>i</a:t>
            </a:r>
            <a:r>
              <a:rPr lang="en-US" b="1" dirty="0">
                <a:solidFill>
                  <a:sysClr val="windowText" lastClr="000000"/>
                </a:solidFill>
                <a:latin typeface="Times New Roman"/>
                <a:cs typeface="Times New Roman"/>
              </a:rPr>
              <a:t>d</a:t>
            </a:r>
            <a:r>
              <a:rPr lang="en-US" dirty="0">
                <a:solidFill>
                  <a:sysClr val="windowText" lastClr="000000"/>
                </a:solidFill>
                <a:latin typeface="Times New Roman"/>
                <a:cs typeface="Times New Roman"/>
              </a:rPr>
              <a:t>: EG:675</a:t>
            </a:r>
          </a:p>
          <a:p>
            <a:pPr defTabSz="1066800">
              <a:lnSpc>
                <a:spcPct val="60000"/>
              </a:lnSpc>
              <a:spcBef>
                <a:spcPct val="0"/>
              </a:spcBef>
              <a:spcAft>
                <a:spcPct val="35000"/>
              </a:spcAft>
              <a:defRPr/>
            </a:pPr>
            <a:r>
              <a:rPr lang="en-US" b="1" kern="0" dirty="0">
                <a:solidFill>
                  <a:sysClr val="windowText" lastClr="000000"/>
                </a:solidFill>
                <a:latin typeface="Times New Roman"/>
                <a:cs typeface="Times New Roman"/>
              </a:rPr>
              <a:t>symbol</a:t>
            </a:r>
            <a:r>
              <a:rPr lang="en-US" kern="0" dirty="0">
                <a:solidFill>
                  <a:sysClr val="windowText" lastClr="000000"/>
                </a:solidFill>
                <a:latin typeface="Times New Roman"/>
                <a:cs typeface="Times New Roman"/>
              </a:rPr>
              <a:t>: BRCA2</a:t>
            </a:r>
          </a:p>
          <a:p>
            <a:pPr defTabSz="1066800">
              <a:lnSpc>
                <a:spcPct val="60000"/>
              </a:lnSpc>
              <a:spcBef>
                <a:spcPct val="0"/>
              </a:spcBef>
              <a:spcAft>
                <a:spcPct val="35000"/>
              </a:spcAft>
              <a:defRPr/>
            </a:pPr>
            <a:r>
              <a:rPr lang="en-US" b="1" kern="0" dirty="0">
                <a:solidFill>
                  <a:sysClr val="windowText" lastClr="000000"/>
                </a:solidFill>
                <a:latin typeface="Times New Roman"/>
                <a:cs typeface="Times New Roman"/>
              </a:rPr>
              <a:t>description</a:t>
            </a:r>
            <a:r>
              <a:rPr lang="en-US" kern="0" dirty="0">
                <a:solidFill>
                  <a:sysClr val="windowText" lastClr="000000"/>
                </a:solidFill>
                <a:latin typeface="Times New Roman"/>
                <a:cs typeface="Times New Roman"/>
              </a:rPr>
              <a:t>:</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protein-coding BRCA2</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breast cancer 2, early </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onset</a:t>
            </a:r>
          </a:p>
          <a:p>
            <a:pPr defTabSz="1066800">
              <a:lnSpc>
                <a:spcPct val="60000"/>
              </a:lnSpc>
              <a:spcBef>
                <a:spcPct val="0"/>
              </a:spcBef>
              <a:spcAft>
                <a:spcPct val="35000"/>
              </a:spcAft>
              <a:defRPr/>
            </a:pPr>
            <a:r>
              <a:rPr lang="en-US" b="1" kern="0" dirty="0">
                <a:solidFill>
                  <a:sysClr val="windowText" lastClr="000000"/>
                </a:solidFill>
                <a:latin typeface="Times New Roman"/>
                <a:cs typeface="Times New Roman"/>
              </a:rPr>
              <a:t>synonyms</a:t>
            </a:r>
            <a:r>
              <a:rPr lang="en-US" kern="0" dirty="0">
                <a:solidFill>
                  <a:sysClr val="windowText" lastClr="000000"/>
                </a:solidFill>
                <a:latin typeface="Times New Roman"/>
                <a:cs typeface="Times New Roman"/>
              </a:rPr>
              <a:t>: BRCC2, </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BROVCA2, …</a:t>
            </a:r>
          </a:p>
          <a:p>
            <a:pPr defTabSz="1066800">
              <a:lnSpc>
                <a:spcPct val="90000"/>
              </a:lnSpc>
              <a:spcBef>
                <a:spcPct val="0"/>
              </a:spcBef>
              <a:spcAft>
                <a:spcPct val="35000"/>
              </a:spcAft>
              <a:defRPr/>
            </a:pPr>
            <a:endParaRPr lang="en-US" sz="2400" dirty="0">
              <a:solidFill>
                <a:sysClr val="windowText" lastClr="000000"/>
              </a:solidFill>
              <a:latin typeface="Times New Roman"/>
              <a:cs typeface="Times New Roman"/>
            </a:endParaRPr>
          </a:p>
        </p:txBody>
      </p:sp>
      <p:sp>
        <p:nvSpPr>
          <p:cNvPr id="27" name="Line Callout 1 26"/>
          <p:cNvSpPr/>
          <p:nvPr/>
        </p:nvSpPr>
        <p:spPr>
          <a:xfrm>
            <a:off x="2534202" y="3067717"/>
            <a:ext cx="3807794" cy="2734251"/>
          </a:xfrm>
          <a:prstGeom prst="borderCallout1">
            <a:avLst>
              <a:gd name="adj1" fmla="val -142"/>
              <a:gd name="adj2" fmla="val 51153"/>
              <a:gd name="adj3" fmla="val -15270"/>
              <a:gd name="adj4" fmla="val 33685"/>
            </a:avLst>
          </a:prstGeom>
          <a:noFill/>
          <a:ln w="25400" cmpd="sng">
            <a:solidFill>
              <a:srgbClr val="4BACC6">
                <a:lumMod val="75000"/>
              </a:srgbClr>
            </a:solidFill>
            <a:prstDash val="solid"/>
          </a:ln>
          <a:effectLst/>
          <a:scene3d>
            <a:camera prst="orthographicFront"/>
            <a:lightRig rig="flat" dir="t"/>
          </a:scene3d>
          <a:sp3d prstMaterial="dkEdge">
            <a:bevelT w="8200" h="38100"/>
          </a:sp3d>
        </p:spPr>
        <p:txBody>
          <a:bodyPr spcFirstLastPara="0" vert="horz" wrap="square" lIns="224001" tIns="224001" rIns="0" bIns="224001" numCol="1" spcCol="1270" anchor="ctr" anchorCtr="0">
            <a:noAutofit/>
          </a:bodyPr>
          <a:lstStyle/>
          <a:p>
            <a:pPr defTabSz="1066800">
              <a:lnSpc>
                <a:spcPct val="90000"/>
              </a:lnSpc>
              <a:spcBef>
                <a:spcPct val="0"/>
              </a:spcBef>
              <a:spcAft>
                <a:spcPct val="35000"/>
              </a:spcAft>
              <a:defRPr/>
            </a:pPr>
            <a:r>
              <a:rPr lang="en-US" sz="2400" dirty="0">
                <a:solidFill>
                  <a:sysClr val="windowText" lastClr="000000"/>
                </a:solidFill>
                <a:latin typeface="Times New Roman"/>
                <a:cs typeface="Times New Roman"/>
              </a:rPr>
              <a:t> </a:t>
            </a:r>
            <a:endParaRPr lang="en-US" sz="1600" kern="0" dirty="0">
              <a:solidFill>
                <a:sysClr val="windowText" lastClr="000000"/>
              </a:solidFill>
              <a:latin typeface="Times New Roman"/>
              <a:cs typeface="Times New Roman"/>
            </a:endParaRPr>
          </a:p>
          <a:p>
            <a:pPr defTabSz="1066800">
              <a:lnSpc>
                <a:spcPct val="60000"/>
              </a:lnSpc>
              <a:spcBef>
                <a:spcPct val="0"/>
              </a:spcBef>
              <a:spcAft>
                <a:spcPct val="35000"/>
              </a:spcAft>
              <a:defRPr/>
            </a:pPr>
            <a:r>
              <a:rPr lang="en-US" b="1" dirty="0">
                <a:solidFill>
                  <a:sysClr val="windowText" lastClr="000000"/>
                </a:solidFill>
                <a:latin typeface="Times New Roman"/>
                <a:cs typeface="Times New Roman"/>
              </a:rPr>
              <a:t>id</a:t>
            </a:r>
            <a:r>
              <a:rPr lang="en-US" dirty="0">
                <a:solidFill>
                  <a:sysClr val="windowText" lastClr="000000"/>
                </a:solidFill>
                <a:latin typeface="Times New Roman"/>
                <a:cs typeface="Times New Roman"/>
              </a:rPr>
              <a:t>: PR:000004804</a:t>
            </a:r>
          </a:p>
          <a:p>
            <a:pPr defTabSz="1066800">
              <a:lnSpc>
                <a:spcPct val="60000"/>
              </a:lnSpc>
              <a:spcBef>
                <a:spcPct val="0"/>
              </a:spcBef>
              <a:spcAft>
                <a:spcPct val="35000"/>
              </a:spcAft>
              <a:defRPr/>
            </a:pPr>
            <a:r>
              <a:rPr lang="en-US" b="1" kern="0" dirty="0">
                <a:solidFill>
                  <a:sysClr val="windowText" lastClr="000000"/>
                </a:solidFill>
                <a:latin typeface="Times New Roman"/>
                <a:cs typeface="Times New Roman"/>
              </a:rPr>
              <a:t>name</a:t>
            </a:r>
            <a:r>
              <a:rPr lang="en-US" kern="0" dirty="0">
                <a:solidFill>
                  <a:sysClr val="windowText" lastClr="000000"/>
                </a:solidFill>
                <a:latin typeface="Times New Roman"/>
                <a:cs typeface="Times New Roman"/>
              </a:rPr>
              <a:t>: breast cancer type 2 </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susceptibility protein</a:t>
            </a:r>
          </a:p>
          <a:p>
            <a:pPr defTabSz="1066800">
              <a:lnSpc>
                <a:spcPct val="60000"/>
              </a:lnSpc>
              <a:spcBef>
                <a:spcPct val="0"/>
              </a:spcBef>
              <a:spcAft>
                <a:spcPct val="35000"/>
              </a:spcAft>
              <a:defRPr/>
            </a:pPr>
            <a:r>
              <a:rPr lang="en-US" b="1" kern="0" dirty="0" err="1">
                <a:solidFill>
                  <a:sysClr val="windowText" lastClr="000000"/>
                </a:solidFill>
                <a:latin typeface="Times New Roman"/>
                <a:cs typeface="Times New Roman"/>
              </a:rPr>
              <a:t>def</a:t>
            </a:r>
            <a:r>
              <a:rPr lang="en-US" kern="0" dirty="0">
                <a:solidFill>
                  <a:sysClr val="windowText" lastClr="000000"/>
                </a:solidFill>
                <a:latin typeface="Times New Roman"/>
                <a:cs typeface="Times New Roman"/>
              </a:rPr>
              <a:t>: A protein that is a translation </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product of the human BRCA2</a:t>
            </a:r>
          </a:p>
          <a:p>
            <a:pPr defTabSz="1066800">
              <a:lnSpc>
                <a:spcPct val="60000"/>
              </a:lnSpc>
              <a:spcBef>
                <a:spcPct val="0"/>
              </a:spcBef>
              <a:spcAft>
                <a:spcPct val="35000"/>
              </a:spcAft>
              <a:defRPr/>
            </a:pPr>
            <a:r>
              <a:rPr lang="en-US" kern="0" dirty="0">
                <a:solidFill>
                  <a:sysClr val="windowText" lastClr="000000"/>
                </a:solidFill>
                <a:latin typeface="Times New Roman"/>
                <a:cs typeface="Times New Roman"/>
              </a:rPr>
              <a:t>gene or a 1:1 </a:t>
            </a:r>
            <a:r>
              <a:rPr lang="en-US" kern="0" dirty="0" err="1">
                <a:solidFill>
                  <a:sysClr val="windowText" lastClr="000000"/>
                </a:solidFill>
                <a:latin typeface="Times New Roman"/>
                <a:cs typeface="Times New Roman"/>
              </a:rPr>
              <a:t>ortholog</a:t>
            </a:r>
            <a:r>
              <a:rPr lang="en-US" kern="0" dirty="0">
                <a:solidFill>
                  <a:sysClr val="windowText" lastClr="000000"/>
                </a:solidFill>
                <a:latin typeface="Times New Roman"/>
                <a:cs typeface="Times New Roman"/>
              </a:rPr>
              <a:t> thereof</a:t>
            </a:r>
          </a:p>
          <a:p>
            <a:pPr defTabSz="1066800">
              <a:lnSpc>
                <a:spcPct val="60000"/>
              </a:lnSpc>
              <a:spcBef>
                <a:spcPct val="0"/>
              </a:spcBef>
              <a:spcAft>
                <a:spcPct val="35000"/>
              </a:spcAft>
              <a:defRPr/>
            </a:pPr>
            <a:r>
              <a:rPr lang="en-US" b="1" kern="0" dirty="0">
                <a:solidFill>
                  <a:sysClr val="windowText" lastClr="000000"/>
                </a:solidFill>
                <a:latin typeface="Times New Roman"/>
                <a:cs typeface="Times New Roman"/>
              </a:rPr>
              <a:t>synonyms</a:t>
            </a:r>
            <a:r>
              <a:rPr lang="en-US" kern="0" dirty="0">
                <a:solidFill>
                  <a:sysClr val="windowText" lastClr="000000"/>
                </a:solidFill>
                <a:latin typeface="Times New Roman"/>
                <a:cs typeface="Times New Roman"/>
              </a:rPr>
              <a:t>: BRCA2, FACD,…</a:t>
            </a:r>
          </a:p>
          <a:p>
            <a:pPr defTabSz="1066800">
              <a:lnSpc>
                <a:spcPct val="60000"/>
              </a:lnSpc>
              <a:spcBef>
                <a:spcPct val="0"/>
              </a:spcBef>
              <a:spcAft>
                <a:spcPct val="35000"/>
              </a:spcAft>
              <a:defRPr/>
            </a:pPr>
            <a:r>
              <a:rPr lang="en-US" b="1" kern="0" dirty="0" err="1">
                <a:solidFill>
                  <a:sysClr val="windowText" lastClr="000000"/>
                </a:solidFill>
                <a:latin typeface="Times New Roman"/>
                <a:cs typeface="Times New Roman"/>
              </a:rPr>
              <a:t>is_a</a:t>
            </a:r>
            <a:r>
              <a:rPr lang="en-US" kern="0" dirty="0">
                <a:solidFill>
                  <a:sysClr val="windowText" lastClr="000000"/>
                </a:solidFill>
                <a:latin typeface="Times New Roman"/>
                <a:cs typeface="Times New Roman"/>
              </a:rPr>
              <a:t>: PR:000000001</a:t>
            </a:r>
          </a:p>
          <a:p>
            <a:pPr defTabSz="1066800">
              <a:lnSpc>
                <a:spcPct val="90000"/>
              </a:lnSpc>
              <a:spcBef>
                <a:spcPct val="0"/>
              </a:spcBef>
              <a:spcAft>
                <a:spcPct val="35000"/>
              </a:spcAft>
              <a:defRPr/>
            </a:pPr>
            <a:endParaRPr lang="en-US" sz="2400" dirty="0">
              <a:solidFill>
                <a:sysClr val="windowText" lastClr="000000"/>
              </a:solidFill>
              <a:latin typeface="Times New Roman"/>
              <a:cs typeface="Times New Roman"/>
            </a:endParaRPr>
          </a:p>
        </p:txBody>
      </p:sp>
      <p:sp>
        <p:nvSpPr>
          <p:cNvPr id="28" name="Line Callout 1 27"/>
          <p:cNvSpPr/>
          <p:nvPr/>
        </p:nvSpPr>
        <p:spPr>
          <a:xfrm>
            <a:off x="6555590" y="2315210"/>
            <a:ext cx="2708042" cy="490007"/>
          </a:xfrm>
          <a:prstGeom prst="borderCallout1">
            <a:avLst>
              <a:gd name="adj1" fmla="val -59862"/>
              <a:gd name="adj2" fmla="val 11411"/>
              <a:gd name="adj3" fmla="val 502"/>
              <a:gd name="adj4" fmla="val 50172"/>
            </a:avLst>
          </a:prstGeom>
          <a:solidFill>
            <a:sysClr val="window" lastClr="FFFFFF"/>
          </a:solidFill>
          <a:ln w="25400" cap="flat" cmpd="sng" algn="ctr">
            <a:solidFill>
              <a:schemeClr val="bg2"/>
            </a:solidFill>
            <a:prstDash val="solid"/>
          </a:ln>
          <a:effectLst/>
        </p:spPr>
        <p:txBody>
          <a:bodyPr spcFirstLastPara="0" vert="horz" wrap="square" lIns="224001" tIns="224001" rIns="224001" bIns="224001" numCol="1" spcCol="1270" anchor="ctr" anchorCtr="0">
            <a:noAutofit/>
          </a:bodyPr>
          <a:lstStyle/>
          <a:p>
            <a:pPr algn="ctr" defTabSz="1066800">
              <a:lnSpc>
                <a:spcPct val="60000"/>
              </a:lnSpc>
              <a:spcBef>
                <a:spcPct val="0"/>
              </a:spcBef>
              <a:spcAft>
                <a:spcPct val="35000"/>
              </a:spcAft>
              <a:defRPr/>
            </a:pPr>
            <a:r>
              <a:rPr lang="en-US" sz="2000" kern="0" dirty="0">
                <a:solidFill>
                  <a:sysClr val="windowText" lastClr="000000"/>
                </a:solidFill>
                <a:latin typeface="Times New Roman"/>
                <a:cs typeface="Times New Roman"/>
              </a:rPr>
              <a:t>GO:0006310 </a:t>
            </a:r>
          </a:p>
        </p:txBody>
      </p:sp>
      <p:sp>
        <p:nvSpPr>
          <p:cNvPr id="29" name="TextBox 28"/>
          <p:cNvSpPr txBox="1"/>
          <p:nvPr/>
        </p:nvSpPr>
        <p:spPr>
          <a:xfrm>
            <a:off x="4661121" y="3055747"/>
            <a:ext cx="1693897" cy="246221"/>
          </a:xfrm>
          <a:prstGeom prst="rect">
            <a:avLst/>
          </a:prstGeom>
          <a:solidFill>
            <a:srgbClr val="4BACC6">
              <a:lumMod val="75000"/>
            </a:srgbClr>
          </a:solidFill>
        </p:spPr>
        <p:txBody>
          <a:bodyPr wrap="square" lIns="0" tIns="0" rIns="0" bIns="0" rtlCol="0">
            <a:spAutoFit/>
          </a:bodyPr>
          <a:lstStyle/>
          <a:p>
            <a:pPr algn="ctr">
              <a:defRPr/>
            </a:pPr>
            <a:r>
              <a:rPr lang="en-US" sz="1600" kern="0" dirty="0">
                <a:solidFill>
                  <a:sysClr val="window" lastClr="FFFFFF"/>
                </a:solidFill>
              </a:rPr>
              <a:t>Protein Ontology</a:t>
            </a:r>
          </a:p>
        </p:txBody>
      </p:sp>
      <p:sp>
        <p:nvSpPr>
          <p:cNvPr id="30" name="TextBox 29"/>
          <p:cNvSpPr txBox="1"/>
          <p:nvPr/>
        </p:nvSpPr>
        <p:spPr>
          <a:xfrm>
            <a:off x="5160890" y="2073918"/>
            <a:ext cx="1192729" cy="246221"/>
          </a:xfrm>
          <a:prstGeom prst="rect">
            <a:avLst/>
          </a:prstGeom>
          <a:solidFill>
            <a:srgbClr val="008000"/>
          </a:solidFill>
        </p:spPr>
        <p:txBody>
          <a:bodyPr wrap="square" lIns="0" tIns="0" rIns="0" bIns="0" rtlCol="0">
            <a:spAutoFit/>
          </a:bodyPr>
          <a:lstStyle/>
          <a:p>
            <a:pPr algn="ctr">
              <a:defRPr/>
            </a:pPr>
            <a:r>
              <a:rPr lang="en-US" sz="1600" kern="0" dirty="0">
                <a:solidFill>
                  <a:srgbClr val="FFFFFF"/>
                </a:solidFill>
              </a:rPr>
              <a:t>Concept ID</a:t>
            </a:r>
          </a:p>
        </p:txBody>
      </p:sp>
      <p:sp>
        <p:nvSpPr>
          <p:cNvPr id="31" name="TextBox 30"/>
          <p:cNvSpPr txBox="1"/>
          <p:nvPr/>
        </p:nvSpPr>
        <p:spPr>
          <a:xfrm>
            <a:off x="7927046" y="3060713"/>
            <a:ext cx="1334688" cy="246221"/>
          </a:xfrm>
          <a:prstGeom prst="rect">
            <a:avLst/>
          </a:prstGeom>
          <a:solidFill>
            <a:srgbClr val="4BACC6">
              <a:lumMod val="75000"/>
            </a:srgbClr>
          </a:solidFill>
        </p:spPr>
        <p:txBody>
          <a:bodyPr wrap="square" lIns="0" tIns="0" rIns="0" bIns="0" rtlCol="0">
            <a:spAutoFit/>
          </a:bodyPr>
          <a:lstStyle/>
          <a:p>
            <a:pPr algn="ctr">
              <a:defRPr/>
            </a:pPr>
            <a:r>
              <a:rPr lang="en-US" sz="1600" kern="0" dirty="0" err="1">
                <a:solidFill>
                  <a:sysClr val="window" lastClr="FFFFFF"/>
                </a:solidFill>
              </a:rPr>
              <a:t>Entrez</a:t>
            </a:r>
            <a:r>
              <a:rPr lang="en-US" sz="1600" kern="0" dirty="0">
                <a:solidFill>
                  <a:sysClr val="window" lastClr="FFFFFF"/>
                </a:solidFill>
              </a:rPr>
              <a:t> Gene</a:t>
            </a:r>
          </a:p>
        </p:txBody>
      </p:sp>
      <p:sp>
        <p:nvSpPr>
          <p:cNvPr id="32" name="TextBox 31"/>
          <p:cNvSpPr txBox="1"/>
          <p:nvPr/>
        </p:nvSpPr>
        <p:spPr>
          <a:xfrm>
            <a:off x="8101382" y="2073918"/>
            <a:ext cx="1175674" cy="246221"/>
          </a:xfrm>
          <a:prstGeom prst="rect">
            <a:avLst/>
          </a:prstGeom>
          <a:solidFill>
            <a:srgbClr val="008000"/>
          </a:solidFill>
        </p:spPr>
        <p:txBody>
          <a:bodyPr wrap="square" lIns="0" tIns="0" rIns="0" bIns="0" rtlCol="0">
            <a:spAutoFit/>
          </a:bodyPr>
          <a:lstStyle/>
          <a:p>
            <a:pPr algn="ctr">
              <a:defRPr/>
            </a:pPr>
            <a:r>
              <a:rPr lang="en-US" sz="1600" kern="0" dirty="0">
                <a:solidFill>
                  <a:srgbClr val="FFFFFF"/>
                </a:solidFill>
              </a:rPr>
              <a:t>Concept ID</a:t>
            </a:r>
          </a:p>
        </p:txBody>
      </p:sp>
      <p:sp>
        <p:nvSpPr>
          <p:cNvPr id="5" name="Rectangular Callout 4"/>
          <p:cNvSpPr/>
          <p:nvPr/>
        </p:nvSpPr>
        <p:spPr>
          <a:xfrm>
            <a:off x="9448800" y="152400"/>
            <a:ext cx="1066800" cy="381000"/>
          </a:xfrm>
          <a:prstGeom prst="wedgeRectCallout">
            <a:avLst>
              <a:gd name="adj1" fmla="val -239596"/>
              <a:gd name="adj2" fmla="val 320411"/>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80"/>
                </a:solidFill>
              </a:rPr>
              <a:t>Text</a:t>
            </a:r>
          </a:p>
        </p:txBody>
      </p:sp>
      <p:sp>
        <p:nvSpPr>
          <p:cNvPr id="15" name="Rectangular Callout 14"/>
          <p:cNvSpPr/>
          <p:nvPr/>
        </p:nvSpPr>
        <p:spPr>
          <a:xfrm>
            <a:off x="9220200" y="1053152"/>
            <a:ext cx="1295400" cy="381000"/>
          </a:xfrm>
          <a:prstGeom prst="wedgeRectCallout">
            <a:avLst>
              <a:gd name="adj1" fmla="val -134918"/>
              <a:gd name="adj2" fmla="val 187874"/>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80"/>
                </a:solidFill>
              </a:rPr>
              <a:t>Mentions</a:t>
            </a:r>
          </a:p>
        </p:txBody>
      </p:sp>
      <p:cxnSp>
        <p:nvCxnSpPr>
          <p:cNvPr id="7" name="Straight Connector 6"/>
          <p:cNvCxnSpPr/>
          <p:nvPr/>
        </p:nvCxnSpPr>
        <p:spPr>
          <a:xfrm flipH="1">
            <a:off x="6186115" y="2092656"/>
            <a:ext cx="17111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108547" y="2092656"/>
            <a:ext cx="8555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9309540" y="1828800"/>
            <a:ext cx="1295400" cy="1488744"/>
          </a:xfrm>
          <a:prstGeom prst="wedgeRectCallout">
            <a:avLst>
              <a:gd name="adj1" fmla="val -114228"/>
              <a:gd name="adj2" fmla="val 25850"/>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80"/>
                </a:solidFill>
              </a:rPr>
              <a:t>Multiple reference KBs &amp; Medical taxonomies</a:t>
            </a:r>
          </a:p>
        </p:txBody>
      </p:sp>
    </p:spTree>
    <p:custDataLst>
      <p:tags r:id="rId1"/>
    </p:custDataLst>
    <p:extLst>
      <p:ext uri="{BB962C8B-B14F-4D97-AF65-F5344CB8AC3E}">
        <p14:creationId xmlns:p14="http://schemas.microsoft.com/office/powerpoint/2010/main" val="5671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15"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KB Entity Linking Challenges</a:t>
            </a:r>
          </a:p>
        </p:txBody>
      </p:sp>
      <p:sp>
        <p:nvSpPr>
          <p:cNvPr id="3" name="Content Placeholder 2"/>
          <p:cNvSpPr>
            <a:spLocks noGrp="1"/>
          </p:cNvSpPr>
          <p:nvPr>
            <p:ph idx="1"/>
          </p:nvPr>
        </p:nvSpPr>
        <p:spPr>
          <a:xfrm>
            <a:off x="1905000" y="838200"/>
            <a:ext cx="8534400" cy="5181600"/>
          </a:xfrm>
        </p:spPr>
        <p:txBody>
          <a:bodyPr/>
          <a:lstStyle/>
          <a:p>
            <a:r>
              <a:rPr lang="en-US" dirty="0"/>
              <a:t>Ambiguity </a:t>
            </a:r>
          </a:p>
          <a:p>
            <a:pPr lvl="1"/>
            <a:r>
              <a:rPr lang="en-US" dirty="0"/>
              <a:t>A term in text can be used to express many different concepts</a:t>
            </a:r>
          </a:p>
          <a:p>
            <a:pPr lvl="1"/>
            <a:r>
              <a:rPr lang="en-US" dirty="0"/>
              <a:t>E.g., BRCA2 is used by 177 concepts</a:t>
            </a:r>
          </a:p>
          <a:p>
            <a:r>
              <a:rPr lang="en-US" dirty="0"/>
              <a:t>Variability</a:t>
            </a:r>
          </a:p>
          <a:p>
            <a:pPr lvl="1"/>
            <a:r>
              <a:rPr lang="en-US" dirty="0"/>
              <a:t>A concept may be expressed in text using many surface forms </a:t>
            </a:r>
          </a:p>
          <a:p>
            <a:pPr lvl="1"/>
            <a:r>
              <a:rPr lang="en-US" dirty="0"/>
              <a:t>E.g., EG:675 has synonyms BRCC2, FACD, FAD, FANCD, …</a:t>
            </a:r>
          </a:p>
          <a:p>
            <a:r>
              <a:rPr lang="en-US" b="1" dirty="0"/>
              <a:t>No Annotation </a:t>
            </a:r>
          </a:p>
          <a:p>
            <a:pPr lvl="1"/>
            <a:r>
              <a:rPr lang="en-US" dirty="0"/>
              <a:t>Wikipedia has nice hyperlink structure which does not exist here</a:t>
            </a:r>
          </a:p>
          <a:p>
            <a:pPr lvl="1"/>
            <a:r>
              <a:rPr lang="en-US" dirty="0"/>
              <a:t>It is difficult to obtain human annotations</a:t>
            </a:r>
          </a:p>
          <a:p>
            <a:pPr lvl="1"/>
            <a:r>
              <a:rPr lang="en-US" dirty="0">
                <a:solidFill>
                  <a:srgbClr val="003366"/>
                </a:solidFill>
              </a:rPr>
              <a:t>Minimal descriptive text </a:t>
            </a:r>
            <a:r>
              <a:rPr lang="en-US" dirty="0"/>
              <a:t>in the KBs/Ontologies</a:t>
            </a:r>
          </a:p>
          <a:p>
            <a:r>
              <a:rPr lang="en-US" b="1" dirty="0"/>
              <a:t>Incidental supervision</a:t>
            </a:r>
            <a:r>
              <a:rPr lang="en-US" dirty="0"/>
              <a:t>: </a:t>
            </a:r>
            <a:r>
              <a:rPr lang="en-US" sz="1800" dirty="0"/>
              <a:t>[Tsai &amp; Roth TACL’16; Roth-AAAI’17]</a:t>
            </a:r>
          </a:p>
          <a:p>
            <a:pPr lvl="1"/>
            <a:r>
              <a:rPr lang="en-US" dirty="0"/>
              <a:t>An algorithmic approach that trains a model by building on </a:t>
            </a:r>
            <a:r>
              <a:rPr lang="en-US" dirty="0">
                <a:solidFill>
                  <a:srgbClr val="002060"/>
                </a:solidFill>
              </a:rPr>
              <a:t>[a small percentage of]</a:t>
            </a:r>
            <a:r>
              <a:rPr lang="en-US" dirty="0"/>
              <a:t> </a:t>
            </a:r>
            <a:r>
              <a:rPr lang="en-US" b="1" dirty="0"/>
              <a:t>concepts that are mentioned in multiple KBs. </a:t>
            </a:r>
          </a:p>
          <a:p>
            <a:pPr lvl="1"/>
            <a:r>
              <a:rPr lang="en-US" b="1" dirty="0"/>
              <a:t>An Instance of Constraints Driven Learning [Chang et al. 2013]</a:t>
            </a:r>
          </a:p>
        </p:txBody>
      </p:sp>
      <p:sp>
        <p:nvSpPr>
          <p:cNvPr id="4" name="Slide Number Placeholder 3"/>
          <p:cNvSpPr>
            <a:spLocks noGrp="1"/>
          </p:cNvSpPr>
          <p:nvPr>
            <p:ph type="sldNum" sz="quarter" idx="4294967295"/>
          </p:nvPr>
        </p:nvSpPr>
        <p:spPr/>
        <p:txBody>
          <a:bodyPr/>
          <a:lstStyle/>
          <a:p>
            <a:fld id="{8CE2158A-1198-49B0-A2A2-00E3C3C7211D}" type="slidenum">
              <a:rPr lang="en-US" altLang="zh-TW" smtClean="0"/>
              <a:pPr/>
              <a:t>32</a:t>
            </a:fld>
            <a:endParaRPr lang="en-US" altLang="zh-TW" dirty="0"/>
          </a:p>
        </p:txBody>
      </p:sp>
    </p:spTree>
    <p:extLst>
      <p:ext uri="{BB962C8B-B14F-4D97-AF65-F5344CB8AC3E}">
        <p14:creationId xmlns:p14="http://schemas.microsoft.com/office/powerpoint/2010/main" val="30229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257800" y="301077"/>
            <a:ext cx="5050365" cy="522288"/>
          </a:xfrm>
        </p:spPr>
        <p:txBody>
          <a:bodyPr/>
          <a:lstStyle/>
          <a:p>
            <a:pPr eaLnBrk="1" hangingPunct="1"/>
            <a:r>
              <a:rPr lang="en-US" dirty="0"/>
              <a:t>Ambiguity </a:t>
            </a:r>
          </a:p>
        </p:txBody>
      </p:sp>
      <p:sp>
        <p:nvSpPr>
          <p:cNvPr id="44035" name="Slide Number Placeholder 3"/>
          <p:cNvSpPr>
            <a:spLocks noGrp="1"/>
          </p:cNvSpPr>
          <p:nvPr>
            <p:ph type="sldNum" sz="quarter" idx="4294967295"/>
          </p:nvPr>
        </p:nvSpPr>
        <p:spPr>
          <a:xfrm>
            <a:off x="9753600" y="6537065"/>
            <a:ext cx="914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718ED59-66C4-4EE7-928C-95E46281329A}" type="slidenum">
              <a:rPr lang="en-US" altLang="zh-TW" smtClean="0">
                <a:solidFill>
                  <a:srgbClr val="000000"/>
                </a:solidFill>
                <a:cs typeface="Arial Unicode MS" pitchFamily="34" charset="-128"/>
              </a:rPr>
              <a:pPr eaLnBrk="1" hangingPunct="1"/>
              <a:t>33</a:t>
            </a:fld>
            <a:endParaRPr lang="en-US" altLang="zh-TW">
              <a:solidFill>
                <a:srgbClr val="000000"/>
              </a:solidFill>
              <a:cs typeface="Arial Unicode MS" pitchFamily="34" charset="-128"/>
            </a:endParaRPr>
          </a:p>
        </p:txBody>
      </p:sp>
      <p:sp>
        <p:nvSpPr>
          <p:cNvPr id="10" name="Rectangle 9"/>
          <p:cNvSpPr/>
          <p:nvPr/>
        </p:nvSpPr>
        <p:spPr>
          <a:xfrm>
            <a:off x="1676400" y="1126865"/>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4800600" y="1126865"/>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7696200" y="1126865"/>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2438400" y="1965065"/>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3124200" y="1279265"/>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3086100" y="3146165"/>
            <a:ext cx="32004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5486400" y="3108065"/>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7258050" y="2250815"/>
            <a:ext cx="2133600" cy="4953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9182100" y="2688965"/>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44045"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95566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p:nvPr/>
        </p:nvCxnSpPr>
        <p:spPr>
          <a:xfrm rot="16200000" flipH="1">
            <a:off x="4800600" y="2346065"/>
            <a:ext cx="14478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44047" name="Picture 67" descr="mac system 7.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5241665"/>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955665"/>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75" descr="mac os 8.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403465"/>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5698866"/>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15500" y="341286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3565265"/>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3810000" y="1660265"/>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9145589" y="1661853"/>
            <a:ext cx="0" cy="3808414"/>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2663" y="2498464"/>
            <a:ext cx="1895475" cy="15240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7470" y="2498465"/>
            <a:ext cx="1919873" cy="1524000"/>
          </a:xfrm>
          <a:prstGeom prst="rect">
            <a:avLst/>
          </a:prstGeom>
        </p:spPr>
      </p:pic>
      <p:sp>
        <p:nvSpPr>
          <p:cNvPr id="5" name="Rectangle 4"/>
          <p:cNvSpPr/>
          <p:nvPr/>
        </p:nvSpPr>
        <p:spPr>
          <a:xfrm>
            <a:off x="207435" y="301077"/>
            <a:ext cx="4381328" cy="584775"/>
          </a:xfrm>
          <a:prstGeom prst="rect">
            <a:avLst/>
          </a:prstGeom>
        </p:spPr>
        <p:txBody>
          <a:bodyPr wrap="none">
            <a:spAutoFit/>
          </a:bodyPr>
          <a:lstStyle/>
          <a:p>
            <a:r>
              <a:rPr lang="en-US" altLang="en-US" sz="3200" dirty="0">
                <a:solidFill>
                  <a:srgbClr val="990000"/>
                </a:solidFill>
                <a:effectLst>
                  <a:outerShdw blurRad="63500" dist="38100" dir="5400000" algn="t" rotWithShape="0">
                    <a:prstClr val="black">
                      <a:alpha val="25000"/>
                    </a:prstClr>
                  </a:outerShdw>
                </a:effectLst>
                <a:latin typeface="Palatino Linotype"/>
                <a:ea typeface="MS PGothic" pitchFamily="34" charset="-128"/>
              </a:rPr>
              <a:t>Organizing knowledge</a:t>
            </a:r>
            <a:endParaRPr lang="en-US" dirty="0"/>
          </a:p>
        </p:txBody>
      </p:sp>
      <p:sp>
        <p:nvSpPr>
          <p:cNvPr id="27" name="TextBox 3"/>
          <p:cNvSpPr txBox="1">
            <a:spLocks noChangeArrowheads="1"/>
          </p:cNvSpPr>
          <p:nvPr/>
        </p:nvSpPr>
        <p:spPr bwMode="auto">
          <a:xfrm>
            <a:off x="10308165" y="139808"/>
            <a:ext cx="1863460"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Cycles of Knowledge: Grounding for/using Knowledge </a:t>
            </a:r>
          </a:p>
        </p:txBody>
      </p:sp>
      <p:pic>
        <p:nvPicPr>
          <p:cNvPr id="28" name="Picture 2" descr="C:\Users\danr\AppData\Local\Microsoft\Windows\Temporary Internet Files\Content.IE5\491PDB12\MC910216324[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24842" y="59979"/>
            <a:ext cx="646783" cy="6885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5535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0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0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0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0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Motivation</a:t>
            </a:r>
            <a:endParaRPr lang="en-US" dirty="0"/>
          </a:p>
        </p:txBody>
      </p:sp>
      <p:sp>
        <p:nvSpPr>
          <p:cNvPr id="3" name="Content Placeholder 2"/>
          <p:cNvSpPr>
            <a:spLocks noGrp="1"/>
          </p:cNvSpPr>
          <p:nvPr>
            <p:ph idx="1"/>
          </p:nvPr>
        </p:nvSpPr>
        <p:spPr/>
        <p:txBody>
          <a:bodyPr/>
          <a:lstStyle/>
          <a:p>
            <a:r>
              <a:rPr lang="en-US" altLang="en-US" dirty="0"/>
              <a:t>Dealing with </a:t>
            </a:r>
            <a:r>
              <a:rPr lang="en-US" altLang="en-US" dirty="0">
                <a:solidFill>
                  <a:srgbClr val="C00000"/>
                </a:solidFill>
              </a:rPr>
              <a:t>Ambiguity</a:t>
            </a:r>
            <a:r>
              <a:rPr lang="en-US" altLang="en-US" dirty="0"/>
              <a:t> of Natural Language</a:t>
            </a:r>
          </a:p>
          <a:p>
            <a:pPr lvl="1"/>
            <a:r>
              <a:rPr lang="en-US" altLang="en-US" dirty="0"/>
              <a:t>Mentions of entities and concepts could have multiple meanings</a:t>
            </a:r>
          </a:p>
          <a:p>
            <a:r>
              <a:rPr lang="en-US" altLang="en-US" dirty="0"/>
              <a:t>Dealing with </a:t>
            </a:r>
            <a:r>
              <a:rPr lang="en-US" altLang="en-US" dirty="0">
                <a:solidFill>
                  <a:srgbClr val="C00000"/>
                </a:solidFill>
              </a:rPr>
              <a:t>Variability</a:t>
            </a:r>
            <a:r>
              <a:rPr lang="en-US" altLang="en-US" dirty="0"/>
              <a:t> of Natural Language </a:t>
            </a:r>
          </a:p>
          <a:p>
            <a:pPr lvl="1"/>
            <a:r>
              <a:rPr lang="en-US" altLang="en-US" dirty="0"/>
              <a:t>A given concept could be expressed in many ways</a:t>
            </a:r>
          </a:p>
          <a:p>
            <a:endParaRPr lang="en-US" altLang="en-US" dirty="0"/>
          </a:p>
          <a:p>
            <a:r>
              <a:rPr lang="en-US" altLang="en-US" dirty="0">
                <a:solidFill>
                  <a:srgbClr val="C00000"/>
                </a:solidFill>
              </a:rPr>
              <a:t>Entity Linking </a:t>
            </a:r>
            <a:r>
              <a:rPr lang="en-US" altLang="en-US" dirty="0"/>
              <a:t>addresses these two issues in a specific way:</a:t>
            </a:r>
          </a:p>
          <a:p>
            <a:pPr marL="0" indent="0">
              <a:buNone/>
            </a:pPr>
            <a:endParaRPr lang="en-US" altLang="en-US" dirty="0"/>
          </a:p>
          <a:p>
            <a:r>
              <a:rPr lang="en-US" altLang="en-US" dirty="0"/>
              <a:t>The Reference Problem</a:t>
            </a:r>
          </a:p>
          <a:p>
            <a:pPr lvl="1"/>
            <a:r>
              <a:rPr lang="en-US" altLang="en-US" dirty="0"/>
              <a:t>What is meant by this concept? (WSD + Grounding)</a:t>
            </a:r>
          </a:p>
          <a:p>
            <a:pPr lvl="1"/>
            <a:r>
              <a:rPr lang="en-US" altLang="en-US" dirty="0"/>
              <a:t>More than just co-reference (within and across documents)</a:t>
            </a:r>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34</a:t>
            </a:fld>
            <a:endParaRPr lang="en-US" altLang="zh-TW" dirty="0"/>
          </a:p>
        </p:txBody>
      </p:sp>
    </p:spTree>
    <p:extLst>
      <p:ext uri="{BB962C8B-B14F-4D97-AF65-F5344CB8AC3E}">
        <p14:creationId xmlns:p14="http://schemas.microsoft.com/office/powerpoint/2010/main" val="54300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Alex Smith?</a:t>
            </a:r>
          </a:p>
        </p:txBody>
      </p:sp>
      <p:pic>
        <p:nvPicPr>
          <p:cNvPr id="6" name="Content Placeholder 5"/>
          <p:cNvPicPr preferRelativeResize="0">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524001" y="908720"/>
            <a:ext cx="4480560" cy="43434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08" y="908720"/>
            <a:ext cx="4480560" cy="4344218"/>
          </a:xfrm>
          <a:prstGeom prst="rect">
            <a:avLst/>
          </a:prstGeom>
        </p:spPr>
      </p:pic>
      <p:sp>
        <p:nvSpPr>
          <p:cNvPr id="9" name="Oval 8"/>
          <p:cNvSpPr/>
          <p:nvPr/>
        </p:nvSpPr>
        <p:spPr>
          <a:xfrm>
            <a:off x="2640716" y="2666543"/>
            <a:ext cx="1295045" cy="361276"/>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62365" y="3629670"/>
            <a:ext cx="1061883" cy="32223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256241" y="2666546"/>
            <a:ext cx="1139919" cy="381151"/>
          </a:xfrm>
          <a:prstGeom prst="ellipse">
            <a:avLst/>
          </a:prstGeom>
          <a:solidFill>
            <a:srgbClr val="FFFFCC"/>
          </a:solid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968208" y="3449030"/>
            <a:ext cx="1152128" cy="361276"/>
          </a:xfrm>
          <a:prstGeom prst="ellipse">
            <a:avLst/>
          </a:prstGeom>
          <a:solidFill>
            <a:srgbClr val="FFFFCC"/>
          </a:solid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3882595" y="2132856"/>
            <a:ext cx="2075688" cy="25603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137" y="2132856"/>
            <a:ext cx="2078489" cy="2560320"/>
          </a:xfrm>
          <a:prstGeom prst="rect">
            <a:avLst/>
          </a:prstGeom>
        </p:spPr>
      </p:pic>
      <p:sp>
        <p:nvSpPr>
          <p:cNvPr id="15" name="TextBox 3"/>
          <p:cNvSpPr txBox="1">
            <a:spLocks noChangeArrowheads="1"/>
          </p:cNvSpPr>
          <p:nvPr/>
        </p:nvSpPr>
        <p:spPr bwMode="auto">
          <a:xfrm>
            <a:off x="3882597" y="4684260"/>
            <a:ext cx="1978539" cy="58477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a:solidFill>
                  <a:srgbClr val="000000"/>
                </a:solidFill>
                <a:latin typeface="Calibri" pitchFamily="34" charset="0"/>
              </a:rPr>
              <a:t>Quarterback of the Kansas City Chief</a:t>
            </a:r>
          </a:p>
        </p:txBody>
      </p:sp>
      <p:sp>
        <p:nvSpPr>
          <p:cNvPr id="16" name="TextBox 3"/>
          <p:cNvSpPr txBox="1">
            <a:spLocks noChangeArrowheads="1"/>
          </p:cNvSpPr>
          <p:nvPr/>
        </p:nvSpPr>
        <p:spPr bwMode="auto">
          <a:xfrm>
            <a:off x="5907029" y="4685038"/>
            <a:ext cx="1978539" cy="58477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a:solidFill>
                  <a:srgbClr val="000000"/>
                </a:solidFill>
                <a:latin typeface="Calibri" pitchFamily="34" charset="0"/>
              </a:rPr>
              <a:t>Tight End of the Cincinnati Bengals</a:t>
            </a:r>
          </a:p>
        </p:txBody>
      </p:sp>
      <p:sp>
        <p:nvSpPr>
          <p:cNvPr id="17" name="Oval 16"/>
          <p:cNvSpPr/>
          <p:nvPr/>
        </p:nvSpPr>
        <p:spPr>
          <a:xfrm>
            <a:off x="2319685" y="3845695"/>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ular Callout 17"/>
          <p:cNvSpPr>
            <a:spLocks noChangeArrowheads="1"/>
          </p:cNvSpPr>
          <p:nvPr/>
        </p:nvSpPr>
        <p:spPr bwMode="auto">
          <a:xfrm>
            <a:off x="1631504" y="5372170"/>
            <a:ext cx="2458616" cy="577113"/>
          </a:xfrm>
          <a:prstGeom prst="wedgeRectCallout">
            <a:avLst>
              <a:gd name="adj1" fmla="val -6819"/>
              <a:gd name="adj2" fmla="val -258777"/>
            </a:avLst>
          </a:prstGeom>
          <a:solidFill>
            <a:srgbClr val="FFFFCC"/>
          </a:solidFill>
          <a:ln w="28575" algn="ctr">
            <a:solidFill>
              <a:srgbClr val="FF9933"/>
            </a:solidFill>
            <a:round/>
            <a:headEnd/>
            <a:tailEnd/>
          </a:ln>
        </p:spPr>
        <p:txBody>
          <a:bodyPr/>
          <a:lstStyle/>
          <a:p>
            <a:r>
              <a:rPr lang="en-US" sz="1600" b="1" dirty="0">
                <a:solidFill>
                  <a:srgbClr val="C00000"/>
                </a:solidFill>
                <a:latin typeface="Calibri" panose="020F0502020204030204" pitchFamily="34" charset="0"/>
              </a:rPr>
              <a:t>San Diego:  </a:t>
            </a:r>
            <a:r>
              <a:rPr lang="en-US" sz="1600" b="1" dirty="0">
                <a:solidFill>
                  <a:srgbClr val="000000"/>
                </a:solidFill>
                <a:latin typeface="Calibri" panose="020F0502020204030204" pitchFamily="34" charset="0"/>
              </a:rPr>
              <a:t>The San Diego Chargers (A Football team)</a:t>
            </a:r>
          </a:p>
        </p:txBody>
      </p:sp>
      <p:sp>
        <p:nvSpPr>
          <p:cNvPr id="19" name="Oval 18"/>
          <p:cNvSpPr/>
          <p:nvPr/>
        </p:nvSpPr>
        <p:spPr>
          <a:xfrm>
            <a:off x="8184232" y="4003828"/>
            <a:ext cx="720080" cy="361276"/>
          </a:xfrm>
          <a:prstGeom prst="ellipse">
            <a:avLst/>
          </a:prstGeom>
          <a:no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ular Callout 19"/>
          <p:cNvSpPr>
            <a:spLocks noChangeArrowheads="1"/>
          </p:cNvSpPr>
          <p:nvPr/>
        </p:nvSpPr>
        <p:spPr bwMode="auto">
          <a:xfrm>
            <a:off x="8166851" y="5524569"/>
            <a:ext cx="2458616" cy="577113"/>
          </a:xfrm>
          <a:prstGeom prst="wedgeRectCallout">
            <a:avLst>
              <a:gd name="adj1" fmla="val -40163"/>
              <a:gd name="adj2" fmla="val -236923"/>
            </a:avLst>
          </a:prstGeom>
          <a:solidFill>
            <a:srgbClr val="FFFFCC"/>
          </a:solidFill>
          <a:ln w="28575" algn="ctr">
            <a:solidFill>
              <a:srgbClr val="FF9933"/>
            </a:solidFill>
            <a:round/>
            <a:headEnd/>
            <a:tailEnd/>
          </a:ln>
        </p:spPr>
        <p:txBody>
          <a:bodyPr/>
          <a:lstStyle/>
          <a:p>
            <a:r>
              <a:rPr lang="en-US" sz="1600" b="1" dirty="0">
                <a:solidFill>
                  <a:srgbClr val="C00000"/>
                </a:solidFill>
                <a:latin typeface="Calibri" panose="020F0502020204030204" pitchFamily="34" charset="0"/>
              </a:rPr>
              <a:t>Ravens:  </a:t>
            </a:r>
            <a:r>
              <a:rPr lang="en-US" sz="1600" b="1" dirty="0">
                <a:solidFill>
                  <a:srgbClr val="000000"/>
                </a:solidFill>
                <a:latin typeface="Calibri" panose="020F0502020204030204" pitchFamily="34" charset="0"/>
              </a:rPr>
              <a:t>The Baltimore Ravens (A Football team)</a:t>
            </a:r>
          </a:p>
        </p:txBody>
      </p:sp>
      <p:sp>
        <p:nvSpPr>
          <p:cNvPr id="23" name="TextBox 3"/>
          <p:cNvSpPr txBox="1">
            <a:spLocks noChangeArrowheads="1"/>
          </p:cNvSpPr>
          <p:nvPr/>
        </p:nvSpPr>
        <p:spPr bwMode="auto">
          <a:xfrm>
            <a:off x="4322869" y="5334570"/>
            <a:ext cx="3473451" cy="1323439"/>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Contextual decision on </a:t>
            </a:r>
            <a:r>
              <a:rPr lang="en-US" sz="2000" b="1" dirty="0">
                <a:solidFill>
                  <a:srgbClr val="000000"/>
                </a:solidFill>
                <a:latin typeface="Calibri" pitchFamily="34" charset="0"/>
              </a:rPr>
              <a:t>what is mean</a:t>
            </a:r>
            <a:r>
              <a:rPr lang="en-US" sz="2000" dirty="0">
                <a:solidFill>
                  <a:srgbClr val="000000"/>
                </a:solidFill>
                <a:latin typeface="Calibri" pitchFamily="34" charset="0"/>
              </a:rPr>
              <a:t>t by a given entity or concept. </a:t>
            </a:r>
            <a:r>
              <a:rPr lang="en-US" sz="2000" b="1" dirty="0">
                <a:solidFill>
                  <a:srgbClr val="000000"/>
                </a:solidFill>
                <a:latin typeface="Calibri" pitchFamily="34" charset="0"/>
              </a:rPr>
              <a:t>WSD</a:t>
            </a:r>
            <a:r>
              <a:rPr lang="en-US" sz="2000" dirty="0">
                <a:solidFill>
                  <a:srgbClr val="000000"/>
                </a:solidFill>
                <a:latin typeface="Calibri" pitchFamily="34" charset="0"/>
              </a:rPr>
              <a:t> with Wikipedia titles as categories. </a:t>
            </a:r>
          </a:p>
        </p:txBody>
      </p:sp>
      <p:sp>
        <p:nvSpPr>
          <p:cNvPr id="24" name="TextBox 23"/>
          <p:cNvSpPr txBox="1"/>
          <p:nvPr/>
        </p:nvSpPr>
        <p:spPr>
          <a:xfrm>
            <a:off x="2729077" y="2677388"/>
            <a:ext cx="1111703" cy="338554"/>
          </a:xfrm>
          <a:prstGeom prst="rect">
            <a:avLst/>
          </a:prstGeom>
          <a:noFill/>
        </p:spPr>
        <p:txBody>
          <a:bodyPr wrap="none" rtlCol="0">
            <a:spAutoFit/>
          </a:bodyPr>
          <a:lstStyle/>
          <a:p>
            <a:r>
              <a:rPr lang="en-US" sz="1600" b="1" dirty="0">
                <a:solidFill>
                  <a:srgbClr val="FF0000"/>
                </a:solidFill>
                <a:latin typeface="Calibri" panose="020F0502020204030204" pitchFamily="34" charset="0"/>
              </a:rPr>
              <a:t>Alex Smith</a:t>
            </a:r>
            <a:endParaRPr lang="en-US" dirty="0">
              <a:solidFill>
                <a:srgbClr val="FF0000"/>
              </a:solidFill>
            </a:endParaRPr>
          </a:p>
        </p:txBody>
      </p:sp>
      <p:sp>
        <p:nvSpPr>
          <p:cNvPr id="25" name="TextBox 24"/>
          <p:cNvSpPr txBox="1"/>
          <p:nvPr/>
        </p:nvSpPr>
        <p:spPr>
          <a:xfrm>
            <a:off x="2953310" y="3641029"/>
            <a:ext cx="680194" cy="338554"/>
          </a:xfrm>
          <a:prstGeom prst="rect">
            <a:avLst/>
          </a:prstGeom>
          <a:noFill/>
        </p:spPr>
        <p:txBody>
          <a:bodyPr wrap="none" rtlCol="0">
            <a:spAutoFit/>
          </a:bodyPr>
          <a:lstStyle/>
          <a:p>
            <a:r>
              <a:rPr lang="en-US" sz="1600" b="1" dirty="0">
                <a:solidFill>
                  <a:srgbClr val="FF0000"/>
                </a:solidFill>
                <a:latin typeface="Calibri" panose="020F0502020204030204" pitchFamily="34" charset="0"/>
              </a:rPr>
              <a:t>Smith</a:t>
            </a:r>
            <a:endParaRPr lang="en-US" dirty="0">
              <a:solidFill>
                <a:srgbClr val="FF0000"/>
              </a:solidFill>
            </a:endParaRPr>
          </a:p>
        </p:txBody>
      </p:sp>
      <p:sp>
        <p:nvSpPr>
          <p:cNvPr id="26" name="TextBox 25"/>
          <p:cNvSpPr txBox="1"/>
          <p:nvPr/>
        </p:nvSpPr>
        <p:spPr>
          <a:xfrm>
            <a:off x="8256241" y="2677904"/>
            <a:ext cx="1111703" cy="338554"/>
          </a:xfrm>
          <a:prstGeom prst="rect">
            <a:avLst/>
          </a:prstGeom>
          <a:noFill/>
        </p:spPr>
        <p:txBody>
          <a:bodyPr wrap="none" rtlCol="0">
            <a:spAutoFit/>
          </a:bodyPr>
          <a:lstStyle/>
          <a:p>
            <a:r>
              <a:rPr lang="en-US" sz="1600" b="1" dirty="0">
                <a:solidFill>
                  <a:srgbClr val="00BE00"/>
                </a:solidFill>
                <a:latin typeface="Calibri" panose="020F0502020204030204" pitchFamily="34" charset="0"/>
              </a:rPr>
              <a:t>Alex Smith</a:t>
            </a:r>
            <a:endParaRPr lang="en-US" dirty="0">
              <a:solidFill>
                <a:srgbClr val="00BE00"/>
              </a:solidFill>
            </a:endParaRPr>
          </a:p>
        </p:txBody>
      </p:sp>
      <p:sp>
        <p:nvSpPr>
          <p:cNvPr id="27" name="TextBox 26"/>
          <p:cNvSpPr txBox="1"/>
          <p:nvPr/>
        </p:nvSpPr>
        <p:spPr>
          <a:xfrm>
            <a:off x="8133204" y="3460390"/>
            <a:ext cx="680194" cy="338554"/>
          </a:xfrm>
          <a:prstGeom prst="rect">
            <a:avLst/>
          </a:prstGeom>
          <a:noFill/>
        </p:spPr>
        <p:txBody>
          <a:bodyPr wrap="none" rtlCol="0">
            <a:spAutoFit/>
          </a:bodyPr>
          <a:lstStyle/>
          <a:p>
            <a:r>
              <a:rPr lang="en-US" sz="1600" b="1" dirty="0">
                <a:solidFill>
                  <a:srgbClr val="00BE00"/>
                </a:solidFill>
                <a:latin typeface="Calibri" panose="020F0502020204030204" pitchFamily="34" charset="0"/>
              </a:rPr>
              <a:t>Smith</a:t>
            </a:r>
            <a:endParaRPr lang="en-US" dirty="0">
              <a:solidFill>
                <a:srgbClr val="00BE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35</a:t>
            </a:fld>
            <a:endParaRPr lang="en-US" altLang="zh-TW" dirty="0"/>
          </a:p>
        </p:txBody>
      </p:sp>
    </p:spTree>
    <p:extLst>
      <p:ext uri="{BB962C8B-B14F-4D97-AF65-F5344CB8AC3E}">
        <p14:creationId xmlns:p14="http://schemas.microsoft.com/office/powerpoint/2010/main" val="20819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3" grpId="0" animBg="1"/>
      <p:bldP spid="24" grpId="0"/>
      <p:bldP spid="25" grpId="0"/>
      <p:bldP spid="26"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Eastern Politics</a:t>
            </a:r>
          </a:p>
        </p:txBody>
      </p:sp>
      <p:sp>
        <p:nvSpPr>
          <p:cNvPr id="15" name="TextBox 3"/>
          <p:cNvSpPr txBox="1">
            <a:spLocks noChangeArrowheads="1"/>
          </p:cNvSpPr>
          <p:nvPr/>
        </p:nvSpPr>
        <p:spPr bwMode="auto">
          <a:xfrm>
            <a:off x="3882597" y="4684260"/>
            <a:ext cx="1978539" cy="58477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a:solidFill>
                  <a:srgbClr val="000000"/>
                </a:solidFill>
                <a:latin typeface="Calibri" pitchFamily="34" charset="0"/>
              </a:rPr>
              <a:t>Quarterback of the Kansas City Chief</a:t>
            </a:r>
          </a:p>
        </p:txBody>
      </p:sp>
      <p:sp>
        <p:nvSpPr>
          <p:cNvPr id="16" name="TextBox 3"/>
          <p:cNvSpPr txBox="1">
            <a:spLocks noChangeArrowheads="1"/>
          </p:cNvSpPr>
          <p:nvPr/>
        </p:nvSpPr>
        <p:spPr bwMode="auto">
          <a:xfrm>
            <a:off x="5907029" y="4685038"/>
            <a:ext cx="1978539" cy="58477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a:solidFill>
                  <a:srgbClr val="000000"/>
                </a:solidFill>
                <a:latin typeface="Calibri" pitchFamily="34" charset="0"/>
              </a:rPr>
              <a:t>Tight End of the Cincinnati Bengals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5602" y="980728"/>
            <a:ext cx="6620799" cy="437258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613" y="4941168"/>
            <a:ext cx="1375420" cy="1806802"/>
          </a:xfrm>
          <a:prstGeom prst="rect">
            <a:avLst/>
          </a:prstGeom>
        </p:spPr>
      </p:pic>
      <p:sp>
        <p:nvSpPr>
          <p:cNvPr id="21" name="Oval 20"/>
          <p:cNvSpPr/>
          <p:nvPr/>
        </p:nvSpPr>
        <p:spPr>
          <a:xfrm>
            <a:off x="6888088" y="2806189"/>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960098" y="2852936"/>
            <a:ext cx="1646905"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Mahmoud Abbas </a:t>
            </a:r>
            <a:endParaRPr lang="en-US" dirty="0"/>
          </a:p>
        </p:txBody>
      </p:sp>
      <p:sp>
        <p:nvSpPr>
          <p:cNvPr id="24" name="Oval 23"/>
          <p:cNvSpPr/>
          <p:nvPr/>
        </p:nvSpPr>
        <p:spPr>
          <a:xfrm>
            <a:off x="7223917" y="3212976"/>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464154" y="3259723"/>
            <a:ext cx="1164001"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Abu </a:t>
            </a:r>
            <a:r>
              <a:rPr lang="en-US" sz="1600" b="1" dirty="0" err="1">
                <a:solidFill>
                  <a:srgbClr val="C00000"/>
                </a:solidFill>
                <a:latin typeface="Calibri" panose="020F0502020204030204" pitchFamily="34" charset="0"/>
              </a:rPr>
              <a:t>Mazen</a:t>
            </a:r>
            <a:endParaRPr lang="en-US" dirty="0"/>
          </a:p>
        </p:txBody>
      </p:sp>
      <p:sp>
        <p:nvSpPr>
          <p:cNvPr id="18" name="Rectangular Callout 17"/>
          <p:cNvSpPr>
            <a:spLocks noChangeArrowheads="1"/>
          </p:cNvSpPr>
          <p:nvPr/>
        </p:nvSpPr>
        <p:spPr bwMode="auto">
          <a:xfrm>
            <a:off x="1524000" y="4221091"/>
            <a:ext cx="4248472" cy="577113"/>
          </a:xfrm>
          <a:prstGeom prst="wedgeRectCallout">
            <a:avLst>
              <a:gd name="adj1" fmla="val 92944"/>
              <a:gd name="adj2" fmla="val -224929"/>
            </a:avLst>
          </a:prstGeom>
          <a:solidFill>
            <a:srgbClr val="FFFFCC"/>
          </a:solidFill>
          <a:ln w="28575" algn="ctr">
            <a:solidFill>
              <a:srgbClr val="FF9933"/>
            </a:solidFill>
            <a:round/>
            <a:headEnd/>
            <a:tailEnd/>
          </a:ln>
        </p:spPr>
        <p:txBody>
          <a:bodyPr/>
          <a:lstStyle/>
          <a:p>
            <a:r>
              <a:rPr lang="en-US" sz="1600" b="1" dirty="0">
                <a:solidFill>
                  <a:srgbClr val="C00000"/>
                </a:solidFill>
                <a:latin typeface="Calibri" panose="020F0502020204030204" pitchFamily="34" charset="0"/>
              </a:rPr>
              <a:t>Mahmoud Abbas: </a:t>
            </a:r>
            <a:r>
              <a:rPr lang="en-US" sz="1600" b="1" dirty="0">
                <a:solidFill>
                  <a:srgbClr val="000000"/>
                </a:solidFill>
                <a:latin typeface="Calibri" panose="020F0502020204030204" pitchFamily="34" charset="0"/>
              </a:rPr>
              <a:t>http://en.wikipedia.org/wiki/Mahmoud_Abbas</a:t>
            </a:r>
          </a:p>
        </p:txBody>
      </p:sp>
      <p:sp>
        <p:nvSpPr>
          <p:cNvPr id="20" name="Rectangular Callout 19"/>
          <p:cNvSpPr>
            <a:spLocks noChangeArrowheads="1"/>
          </p:cNvSpPr>
          <p:nvPr/>
        </p:nvSpPr>
        <p:spPr bwMode="auto">
          <a:xfrm>
            <a:off x="6312249" y="5524570"/>
            <a:ext cx="4248473" cy="577113"/>
          </a:xfrm>
          <a:prstGeom prst="wedgeRectCallout">
            <a:avLst>
              <a:gd name="adj1" fmla="val -10541"/>
              <a:gd name="adj2" fmla="val -360619"/>
            </a:avLst>
          </a:prstGeom>
          <a:solidFill>
            <a:srgbClr val="FFFFCC"/>
          </a:solidFill>
          <a:ln w="28575" algn="ctr">
            <a:solidFill>
              <a:srgbClr val="FF9933"/>
            </a:solidFill>
            <a:round/>
            <a:headEnd/>
            <a:tailEnd/>
          </a:ln>
        </p:spPr>
        <p:txBody>
          <a:bodyPr/>
          <a:lstStyle/>
          <a:p>
            <a:r>
              <a:rPr lang="en-US" sz="1600" b="1" dirty="0">
                <a:solidFill>
                  <a:srgbClr val="C00000"/>
                </a:solidFill>
                <a:latin typeface="Calibri" panose="020F0502020204030204" pitchFamily="34" charset="0"/>
              </a:rPr>
              <a:t>Abu </a:t>
            </a:r>
            <a:r>
              <a:rPr lang="en-US" sz="1600" b="1" dirty="0" err="1">
                <a:solidFill>
                  <a:srgbClr val="C00000"/>
                </a:solidFill>
                <a:latin typeface="Calibri" panose="020F0502020204030204" pitchFamily="34" charset="0"/>
              </a:rPr>
              <a:t>Mazen</a:t>
            </a:r>
            <a:r>
              <a:rPr lang="en-US" sz="1600" b="1" dirty="0">
                <a:solidFill>
                  <a:srgbClr val="C00000"/>
                </a:solidFill>
                <a:latin typeface="Calibri" panose="020F0502020204030204" pitchFamily="34" charset="0"/>
              </a:rPr>
              <a:t>: </a:t>
            </a:r>
            <a:r>
              <a:rPr lang="en-US" sz="1600" b="1" dirty="0">
                <a:solidFill>
                  <a:srgbClr val="000000"/>
                </a:solidFill>
                <a:latin typeface="Calibri" panose="020F0502020204030204" pitchFamily="34" charset="0"/>
              </a:rPr>
              <a:t>http://en.wikipedia.org/wiki/Mahmoud_Abbas</a:t>
            </a:r>
          </a:p>
        </p:txBody>
      </p:sp>
      <p:sp>
        <p:nvSpPr>
          <p:cNvPr id="26" name="TextBox 3"/>
          <p:cNvSpPr txBox="1">
            <a:spLocks noChangeArrowheads="1"/>
          </p:cNvSpPr>
          <p:nvPr/>
        </p:nvSpPr>
        <p:spPr bwMode="auto">
          <a:xfrm>
            <a:off x="1631504" y="5013177"/>
            <a:ext cx="3473451"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Calibri" pitchFamily="34" charset="0"/>
              </a:rPr>
              <a:t>Getting away from </a:t>
            </a:r>
            <a:r>
              <a:rPr lang="en-US" sz="2000" b="1" dirty="0">
                <a:solidFill>
                  <a:srgbClr val="000000"/>
                </a:solidFill>
                <a:latin typeface="Calibri" pitchFamily="34" charset="0"/>
              </a:rPr>
              <a:t>surface representations. </a:t>
            </a:r>
          </a:p>
          <a:p>
            <a:pPr eaLnBrk="1" hangingPunct="1">
              <a:buClr>
                <a:srgbClr val="000000"/>
              </a:buClr>
              <a:buSzPct val="100000"/>
            </a:pPr>
            <a:r>
              <a:rPr lang="en-US" sz="2000" b="1" dirty="0">
                <a:solidFill>
                  <a:srgbClr val="000000"/>
                </a:solidFill>
                <a:latin typeface="Calibri" pitchFamily="34" charset="0"/>
              </a:rPr>
              <a:t>Co-reference resolution </a:t>
            </a:r>
            <a:r>
              <a:rPr lang="en-US" sz="2000" dirty="0">
                <a:solidFill>
                  <a:srgbClr val="000000"/>
                </a:solidFill>
                <a:latin typeface="Calibri" pitchFamily="34" charset="0"/>
              </a:rPr>
              <a:t>within and  across documents, </a:t>
            </a:r>
            <a:r>
              <a:rPr lang="en-US" sz="2000" b="1" dirty="0">
                <a:solidFill>
                  <a:srgbClr val="000000"/>
                </a:solidFill>
                <a:latin typeface="Calibri" pitchFamily="34" charset="0"/>
              </a:rPr>
              <a:t>with grounding</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36</a:t>
            </a:fld>
            <a:endParaRPr lang="en-US" altLang="zh-TW" dirty="0"/>
          </a:p>
        </p:txBody>
      </p:sp>
    </p:spTree>
    <p:extLst>
      <p:ext uri="{BB962C8B-B14F-4D97-AF65-F5344CB8AC3E}">
        <p14:creationId xmlns:p14="http://schemas.microsoft.com/office/powerpoint/2010/main" val="1630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p:bldP spid="24" grpId="0" animBg="1"/>
      <p:bldP spid="25" grpId="0"/>
      <p:bldP spid="18" grpId="0" animBg="1"/>
      <p:bldP spid="20"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2"/>
            <a:ext cx="8229600" cy="981075"/>
          </a:xfrm>
        </p:spPr>
        <p:txBody>
          <a:bodyPr/>
          <a:lstStyle/>
          <a:p>
            <a:pPr>
              <a:defRPr/>
            </a:pPr>
            <a:r>
              <a:rPr altLang="en-US" dirty="0">
                <a:latin typeface="Palatino Linotype" panose="02040502050505030304" pitchFamily="18" charset="0"/>
              </a:rPr>
              <a:t>Applications of </a:t>
            </a:r>
            <a:r>
              <a:rPr lang="en-US" altLang="en-US" dirty="0">
                <a:latin typeface="Palatino Linotype" panose="02040502050505030304" pitchFamily="18" charset="0"/>
              </a:rPr>
              <a:t>Entity Linking</a:t>
            </a:r>
            <a:endParaRPr dirty="0"/>
          </a:p>
        </p:txBody>
      </p:sp>
      <p:sp>
        <p:nvSpPr>
          <p:cNvPr id="26626" name="Content Placeholder 2"/>
          <p:cNvSpPr>
            <a:spLocks noGrp="1"/>
          </p:cNvSpPr>
          <p:nvPr>
            <p:ph idx="1"/>
          </p:nvPr>
        </p:nvSpPr>
        <p:spPr>
          <a:xfrm>
            <a:off x="521639" y="980731"/>
            <a:ext cx="11336440" cy="5000625"/>
          </a:xfrm>
        </p:spPr>
        <p:txBody>
          <a:bodyPr/>
          <a:lstStyle/>
          <a:p>
            <a:pPr>
              <a:defRPr/>
            </a:pPr>
            <a:r>
              <a:rPr altLang="en-US" sz="2000" b="1" dirty="0"/>
              <a:t>Not Enough!</a:t>
            </a:r>
          </a:p>
          <a:p>
            <a:pPr>
              <a:defRPr/>
            </a:pPr>
            <a:r>
              <a:rPr lang="en-US" altLang="en-US" sz="2000" dirty="0" smtClean="0"/>
              <a:t>Used as an intermediate task in other NLP tasks:</a:t>
            </a:r>
            <a:endParaRPr lang="en-US" altLang="en-US" sz="2000" dirty="0"/>
          </a:p>
          <a:p>
            <a:pPr lvl="1">
              <a:defRPr/>
            </a:pPr>
            <a:r>
              <a:rPr altLang="en-US" sz="1800" dirty="0"/>
              <a:t>Knowledge Acquisition (via grounding)</a:t>
            </a:r>
          </a:p>
          <a:p>
            <a:pPr lvl="2">
              <a:defRPr/>
            </a:pPr>
            <a:r>
              <a:rPr lang="en-US" altLang="en-US" sz="1800" dirty="0"/>
              <a:t>Still remains open: how to organize the knowledge in a useful way? </a:t>
            </a:r>
          </a:p>
          <a:p>
            <a:pPr lvl="2">
              <a:defRPr/>
            </a:pPr>
            <a:r>
              <a:rPr lang="en-US" altLang="en-US" sz="1800" b="1" dirty="0"/>
              <a:t>Fine entity typing </a:t>
            </a:r>
            <a:r>
              <a:rPr lang="en-US" altLang="en-US" sz="1800" dirty="0"/>
              <a:t>[an emerging application]</a:t>
            </a:r>
          </a:p>
          <a:p>
            <a:pPr lvl="1">
              <a:defRPr/>
            </a:pPr>
            <a:r>
              <a:rPr altLang="en-US" sz="1800" dirty="0"/>
              <a:t>Co-reference resolution (</a:t>
            </a:r>
            <a:r>
              <a:rPr altLang="en-US" sz="1800" dirty="0" err="1"/>
              <a:t>Ratinov</a:t>
            </a:r>
            <a:r>
              <a:rPr altLang="en-US" sz="1800" dirty="0"/>
              <a:t> &amp; Roth, 2012)</a:t>
            </a:r>
          </a:p>
          <a:p>
            <a:pPr lvl="2">
              <a:defRPr/>
            </a:pPr>
            <a:r>
              <a:rPr lang="ja-JP" altLang="en-US" sz="1800" dirty="0"/>
              <a:t>“</a:t>
            </a:r>
            <a:r>
              <a:rPr altLang="ja-JP" sz="1800" dirty="0"/>
              <a:t>After the </a:t>
            </a:r>
            <a:r>
              <a:rPr altLang="ja-JP" sz="1800" dirty="0">
                <a:solidFill>
                  <a:srgbClr val="C00000"/>
                </a:solidFill>
              </a:rPr>
              <a:t>vessel </a:t>
            </a:r>
            <a:r>
              <a:rPr altLang="ja-JP" sz="1800" dirty="0"/>
              <a:t>suffered a catastrophic torpedo detonation, </a:t>
            </a:r>
            <a:r>
              <a:rPr altLang="ja-JP" sz="1800" dirty="0">
                <a:solidFill>
                  <a:srgbClr val="C00000"/>
                </a:solidFill>
              </a:rPr>
              <a:t>Kursk</a:t>
            </a:r>
            <a:r>
              <a:rPr altLang="ja-JP" sz="1800" dirty="0"/>
              <a:t> sank in the waters of Barents Sea…</a:t>
            </a:r>
            <a:r>
              <a:rPr lang="ja-JP" altLang="en-US" sz="1800" dirty="0"/>
              <a:t>”</a:t>
            </a:r>
            <a:endParaRPr altLang="ja-JP" sz="1800" dirty="0"/>
          </a:p>
          <a:p>
            <a:pPr lvl="2">
              <a:defRPr/>
            </a:pPr>
            <a:r>
              <a:rPr altLang="en-US" sz="1800" dirty="0"/>
              <a:t>Knowing Kursk </a:t>
            </a:r>
            <a:r>
              <a:rPr altLang="en-US" sz="1800" dirty="0">
                <a:sym typeface="Wingdings" panose="05000000000000000000" pitchFamily="2" charset="2"/>
              </a:rPr>
              <a:t> Russian submarine K-141 Kursk helps system to co-ref </a:t>
            </a:r>
            <a:r>
              <a:rPr lang="ja-JP" altLang="en-US" sz="1800" dirty="0">
                <a:sym typeface="Wingdings" panose="05000000000000000000" pitchFamily="2" charset="2"/>
              </a:rPr>
              <a:t>“</a:t>
            </a:r>
            <a:r>
              <a:rPr altLang="ja-JP" sz="1800" dirty="0">
                <a:sym typeface="Wingdings" panose="05000000000000000000" pitchFamily="2" charset="2"/>
              </a:rPr>
              <a:t>Kursk</a:t>
            </a:r>
            <a:r>
              <a:rPr lang="ja-JP" altLang="en-US" sz="1800" dirty="0">
                <a:sym typeface="Wingdings" panose="05000000000000000000" pitchFamily="2" charset="2"/>
              </a:rPr>
              <a:t>”</a:t>
            </a:r>
            <a:r>
              <a:rPr altLang="ja-JP" sz="1800" dirty="0">
                <a:sym typeface="Wingdings" panose="05000000000000000000" pitchFamily="2" charset="2"/>
              </a:rPr>
              <a:t> and </a:t>
            </a:r>
            <a:r>
              <a:rPr lang="ja-JP" altLang="en-US" sz="1800" dirty="0">
                <a:sym typeface="Wingdings" panose="05000000000000000000" pitchFamily="2" charset="2"/>
              </a:rPr>
              <a:t>“</a:t>
            </a:r>
            <a:r>
              <a:rPr altLang="ja-JP" sz="1800" dirty="0">
                <a:sym typeface="Wingdings" panose="05000000000000000000" pitchFamily="2" charset="2"/>
              </a:rPr>
              <a:t>vessel</a:t>
            </a:r>
            <a:r>
              <a:rPr lang="ja-JP" altLang="en-US" sz="1800" dirty="0">
                <a:sym typeface="Wingdings" panose="05000000000000000000" pitchFamily="2" charset="2"/>
              </a:rPr>
              <a:t>”</a:t>
            </a:r>
            <a:endParaRPr altLang="ja-JP" sz="1800" dirty="0"/>
          </a:p>
          <a:p>
            <a:pPr lvl="1">
              <a:defRPr/>
            </a:pPr>
            <a:r>
              <a:rPr altLang="en-US" sz="1800" dirty="0"/>
              <a:t>Document classification </a:t>
            </a:r>
          </a:p>
          <a:p>
            <a:pPr lvl="2">
              <a:defRPr/>
            </a:pPr>
            <a:r>
              <a:rPr altLang="en-US" sz="1600" dirty="0">
                <a:solidFill>
                  <a:srgbClr val="234271"/>
                </a:solidFill>
              </a:rPr>
              <a:t>Tweets labeled </a:t>
            </a:r>
            <a:r>
              <a:rPr altLang="en-US" sz="1600" dirty="0"/>
              <a:t>World, US, Science &amp; Technology, Sports, </a:t>
            </a:r>
            <a:r>
              <a:rPr altLang="en-US" sz="1600" dirty="0">
                <a:solidFill>
                  <a:srgbClr val="234271"/>
                </a:solidFill>
              </a:rPr>
              <a:t>Business, Health, </a:t>
            </a:r>
            <a:r>
              <a:rPr altLang="en-US" sz="1600" dirty="0"/>
              <a:t>Entertainment </a:t>
            </a:r>
            <a:r>
              <a:rPr lang="en-US" altLang="en-US" sz="1600" dirty="0"/>
              <a:t>(Vitale et. al., 2012)</a:t>
            </a:r>
          </a:p>
          <a:p>
            <a:pPr lvl="2">
              <a:defRPr/>
            </a:pPr>
            <a:r>
              <a:rPr lang="en-US" altLang="en-US" sz="1600" dirty="0"/>
              <a:t>Zero-shot/</a:t>
            </a:r>
            <a:r>
              <a:rPr lang="en-US" altLang="en-US" sz="1600" dirty="0" err="1"/>
              <a:t>Datalesss</a:t>
            </a:r>
            <a:r>
              <a:rPr lang="en-US" altLang="en-US" sz="1600" dirty="0"/>
              <a:t> classification (ESA-based representations; Song  &amp; Roth’ 14)</a:t>
            </a:r>
            <a:endParaRPr altLang="en-US" sz="1600" dirty="0"/>
          </a:p>
          <a:p>
            <a:pPr lvl="2">
              <a:defRPr/>
            </a:pPr>
            <a:r>
              <a:rPr altLang="en-US" sz="1800" dirty="0"/>
              <a:t>Document and concepts are represented via Wikipedia titles  </a:t>
            </a:r>
          </a:p>
          <a:p>
            <a:pPr lvl="1">
              <a:defRPr/>
            </a:pPr>
            <a:r>
              <a:rPr lang="en-US" sz="1800" dirty="0"/>
              <a:t>Visualization: Geo- visualization of News (Gao et. al. CHI’14)  </a:t>
            </a:r>
            <a:endParaRPr lang="en-US" sz="1800" dirty="0" smtClean="0"/>
          </a:p>
          <a:p>
            <a:pPr>
              <a:defRPr/>
            </a:pPr>
            <a:r>
              <a:rPr lang="en-US" altLang="en-US" sz="2000" dirty="0" smtClean="0"/>
              <a:t>Products</a:t>
            </a:r>
          </a:p>
          <a:p>
            <a:pPr lvl="1">
              <a:defRPr/>
            </a:pPr>
            <a:r>
              <a:rPr lang="en-US" altLang="en-US" sz="1800" dirty="0" smtClean="0"/>
              <a:t>Coming up towards the end</a:t>
            </a:r>
            <a:endParaRPr altLang="en-US" sz="1800" dirty="0"/>
          </a:p>
          <a:p>
            <a:pPr>
              <a:defRPr/>
            </a:pPr>
            <a:endParaRPr altLang="en-US" sz="20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37</a:t>
            </a:fld>
            <a:endParaRPr lang="en-US" altLang="zh-TW" dirty="0"/>
          </a:p>
        </p:txBody>
      </p:sp>
    </p:spTree>
    <p:extLst>
      <p:ext uri="{BB962C8B-B14F-4D97-AF65-F5344CB8AC3E}">
        <p14:creationId xmlns:p14="http://schemas.microsoft.com/office/powerpoint/2010/main" val="1226801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a:t>
            </a:r>
            <a:r>
              <a:rPr lang="en-US" altLang="en-US" dirty="0" smtClean="0"/>
              <a:t>		</a:t>
            </a:r>
            <a:r>
              <a:rPr lang="en-US" altLang="en-US" dirty="0"/>
              <a:t>				</a:t>
            </a:r>
            <a:r>
              <a:rPr lang="en-US" altLang="en-US" dirty="0" smtClean="0"/>
              <a:t>20 </a:t>
            </a:r>
            <a:r>
              <a:rPr lang="en-US" altLang="en-US" dirty="0"/>
              <a:t>min Silviu</a:t>
            </a:r>
          </a:p>
          <a:p>
            <a:r>
              <a:rPr lang="en-US" altLang="en-US" dirty="0"/>
              <a:t>Introduction to Entity Discovery and Linking (EDL) System 		</a:t>
            </a:r>
            <a:r>
              <a:rPr lang="en-US" altLang="en-US" dirty="0" smtClean="0"/>
              <a:t>20 </a:t>
            </a:r>
            <a:r>
              <a:rPr lang="en-US" altLang="en-US" dirty="0"/>
              <a:t>min  Dan</a:t>
            </a:r>
          </a:p>
          <a:p>
            <a:pPr lvl="1"/>
            <a:r>
              <a:rPr lang="en-US" altLang="en-US" dirty="0"/>
              <a:t>Challenges: English, and Multilingual</a:t>
            </a:r>
          </a:p>
          <a:p>
            <a:r>
              <a:rPr lang="en-US" altLang="en-US" dirty="0" smtClean="0"/>
              <a:t>Mono-lingual </a:t>
            </a:r>
            <a:r>
              <a:rPr lang="en-US" altLang="en-US" dirty="0"/>
              <a:t>EDL approaches </a:t>
            </a:r>
            <a:r>
              <a:rPr lang="en-US" altLang="en-US" dirty="0" smtClean="0"/>
              <a:t>						30 </a:t>
            </a:r>
            <a:r>
              <a:rPr lang="en-US" altLang="en-US" dirty="0"/>
              <a:t>min </a:t>
            </a:r>
            <a:r>
              <a:rPr lang="en-US" altLang="en-US" dirty="0" err="1"/>
              <a:t>Avi</a:t>
            </a:r>
            <a:r>
              <a:rPr lang="en-US" altLang="en-US" dirty="0"/>
              <a:t>, Dan</a:t>
            </a:r>
          </a:p>
          <a:p>
            <a:pPr lvl="1"/>
            <a:r>
              <a:rPr lang="en-US" altLang="en-US" dirty="0" smtClean="0"/>
              <a:t>High </a:t>
            </a:r>
            <a:r>
              <a:rPr lang="en-US" altLang="en-US" dirty="0"/>
              <a:t>Level Algorithmic Approaches</a:t>
            </a:r>
          </a:p>
          <a:p>
            <a:pPr lvl="1"/>
            <a:r>
              <a:rPr lang="en-US" altLang="en-US" dirty="0" smtClean="0">
                <a:solidFill>
                  <a:srgbClr val="234271"/>
                </a:solidFill>
              </a:rPr>
              <a:t>Old </a:t>
            </a:r>
            <a:r>
              <a:rPr lang="en-US" altLang="en-US" dirty="0">
                <a:solidFill>
                  <a:srgbClr val="234271"/>
                </a:solidFill>
              </a:rPr>
              <a:t>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2298070"/>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38</a:t>
            </a:fld>
            <a:endParaRPr lang="en-US" altLang="zh-TW" dirty="0"/>
          </a:p>
        </p:txBody>
      </p:sp>
    </p:spTree>
    <p:extLst>
      <p:ext uri="{BB962C8B-B14F-4D97-AF65-F5344CB8AC3E}">
        <p14:creationId xmlns:p14="http://schemas.microsoft.com/office/powerpoint/2010/main" val="27833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bit more about the Task Definition</a:t>
            </a:r>
          </a:p>
        </p:txBody>
      </p:sp>
      <p:sp>
        <p:nvSpPr>
          <p:cNvPr id="3" name="Content Placeholder 2"/>
          <p:cNvSpPr>
            <a:spLocks noGrp="1"/>
          </p:cNvSpPr>
          <p:nvPr>
            <p:ph idx="1"/>
          </p:nvPr>
        </p:nvSpPr>
        <p:spPr/>
        <p:txBody>
          <a:bodyPr/>
          <a:lstStyle/>
          <a:p>
            <a:r>
              <a:rPr lang="en-US" altLang="en-US" dirty="0"/>
              <a:t>A formal definition of the task consists of:</a:t>
            </a:r>
          </a:p>
          <a:p>
            <a:pPr lvl="1"/>
            <a:endParaRPr lang="en-US" altLang="en-US" dirty="0"/>
          </a:p>
          <a:p>
            <a:pPr marL="914400" lvl="1" indent="-457200">
              <a:buFont typeface="+mj-lt"/>
              <a:buAutoNum type="arabicPeriod"/>
            </a:pPr>
            <a:r>
              <a:rPr lang="en-US" altLang="en-US" dirty="0"/>
              <a:t>A definition of the </a:t>
            </a:r>
            <a:r>
              <a:rPr lang="en-US" altLang="en-US" b="1" dirty="0"/>
              <a:t>mentions</a:t>
            </a:r>
            <a:r>
              <a:rPr lang="en-US" altLang="en-US" dirty="0"/>
              <a:t> (concepts, entities) to highlight</a:t>
            </a:r>
          </a:p>
          <a:p>
            <a:pPr marL="457200" lvl="1" indent="0">
              <a:buNone/>
            </a:pPr>
            <a:r>
              <a:rPr lang="en-US" altLang="en-US" dirty="0"/>
              <a:t> 	</a:t>
            </a:r>
          </a:p>
          <a:p>
            <a:pPr marL="914400" lvl="1" indent="-457200">
              <a:buAutoNum type="arabicPeriod" startAt="2"/>
            </a:pPr>
            <a:r>
              <a:rPr lang="en-US" altLang="en-US" dirty="0"/>
              <a:t>Determining the target encyclopedic resource (</a:t>
            </a:r>
            <a:r>
              <a:rPr lang="en-US" altLang="en-US" b="1" dirty="0"/>
              <a:t>KB</a:t>
            </a:r>
            <a:r>
              <a:rPr lang="en-US" altLang="en-US" dirty="0"/>
              <a:t>)  </a:t>
            </a:r>
          </a:p>
          <a:p>
            <a:pPr marL="914400" lvl="1" indent="-457200">
              <a:buAutoNum type="arabicPeriod" startAt="2"/>
            </a:pPr>
            <a:endParaRPr lang="en-US" altLang="en-US" dirty="0"/>
          </a:p>
          <a:p>
            <a:pPr marL="914400" lvl="1" indent="-457200">
              <a:buAutoNum type="arabicPeriod" startAt="2"/>
            </a:pPr>
            <a:r>
              <a:rPr lang="en-US" altLang="en-US" dirty="0"/>
              <a:t>Defining what to point to in the KB (</a:t>
            </a:r>
            <a:r>
              <a:rPr lang="en-US" altLang="en-US" b="1" dirty="0"/>
              <a:t>title</a:t>
            </a:r>
            <a:r>
              <a:rPr lang="en-US" altLang="en-US" dirty="0"/>
              <a:t>)</a:t>
            </a:r>
          </a:p>
          <a:p>
            <a:endParaRPr lang="en-US" altLang="en-US" dirty="0"/>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39</a:t>
            </a:fld>
            <a:endParaRPr lang="en-US" altLang="zh-TW" dirty="0"/>
          </a:p>
        </p:txBody>
      </p:sp>
    </p:spTree>
    <p:extLst>
      <p:ext uri="{BB962C8B-B14F-4D97-AF65-F5344CB8AC3E}">
        <p14:creationId xmlns:p14="http://schemas.microsoft.com/office/powerpoint/2010/main" val="151171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a:t>
            </a:r>
            <a:r>
              <a:rPr lang="en-US" altLang="en-US" dirty="0" smtClean="0"/>
              <a:t>		</a:t>
            </a:r>
            <a:r>
              <a:rPr lang="en-US" altLang="en-US" dirty="0"/>
              <a:t>				</a:t>
            </a:r>
            <a:r>
              <a:rPr lang="en-US" altLang="en-US" dirty="0" smtClean="0"/>
              <a:t>20 </a:t>
            </a:r>
            <a:r>
              <a:rPr lang="en-US" altLang="en-US" dirty="0"/>
              <a:t>min Silviu</a:t>
            </a:r>
          </a:p>
          <a:p>
            <a:r>
              <a:rPr lang="en-US" altLang="en-US" dirty="0"/>
              <a:t>Introduction to Entity Discovery and Linking (EDL) System 		</a:t>
            </a:r>
            <a:r>
              <a:rPr lang="en-US" altLang="en-US" dirty="0" smtClean="0"/>
              <a:t>20 </a:t>
            </a:r>
            <a:r>
              <a:rPr lang="en-US" altLang="en-US" dirty="0"/>
              <a:t>min  Dan</a:t>
            </a:r>
          </a:p>
          <a:p>
            <a:pPr lvl="1"/>
            <a:r>
              <a:rPr lang="en-US" altLang="en-US" dirty="0"/>
              <a:t>Challenges: English, and Multilingual</a:t>
            </a:r>
          </a:p>
          <a:p>
            <a:r>
              <a:rPr lang="en-US" altLang="en-US" dirty="0" smtClean="0"/>
              <a:t>Mono-lingual </a:t>
            </a:r>
            <a:r>
              <a:rPr lang="en-US" altLang="en-US" dirty="0"/>
              <a:t>EDL approaches </a:t>
            </a:r>
            <a:r>
              <a:rPr lang="en-US" altLang="en-US" dirty="0" smtClean="0"/>
              <a:t>						30 </a:t>
            </a:r>
            <a:r>
              <a:rPr lang="en-US" altLang="en-US" dirty="0"/>
              <a:t>min </a:t>
            </a:r>
            <a:r>
              <a:rPr lang="en-US" altLang="en-US" dirty="0" err="1"/>
              <a:t>Avi</a:t>
            </a:r>
            <a:r>
              <a:rPr lang="en-US" altLang="en-US" dirty="0"/>
              <a:t>, Dan</a:t>
            </a:r>
          </a:p>
          <a:p>
            <a:pPr lvl="1"/>
            <a:r>
              <a:rPr lang="en-US" altLang="en-US" dirty="0" smtClean="0"/>
              <a:t>High </a:t>
            </a:r>
            <a:r>
              <a:rPr lang="en-US" altLang="en-US" dirty="0"/>
              <a:t>Level Algorithmic Approaches</a:t>
            </a:r>
          </a:p>
          <a:p>
            <a:pPr lvl="1"/>
            <a:r>
              <a:rPr lang="en-US" altLang="en-US" dirty="0" smtClean="0">
                <a:solidFill>
                  <a:srgbClr val="234271"/>
                </a:solidFill>
              </a:rPr>
              <a:t>Old </a:t>
            </a:r>
            <a:r>
              <a:rPr lang="en-US" altLang="en-US" dirty="0">
                <a:solidFill>
                  <a:srgbClr val="234271"/>
                </a:solidFill>
              </a:rPr>
              <a:t>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103386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4</a:t>
            </a:fld>
            <a:endParaRPr lang="en-US" altLang="zh-TW" dirty="0"/>
          </a:p>
        </p:txBody>
      </p:sp>
    </p:spTree>
    <p:extLst>
      <p:ext uri="{BB962C8B-B14F-4D97-AF65-F5344CB8AC3E}">
        <p14:creationId xmlns:p14="http://schemas.microsoft.com/office/powerpoint/2010/main" val="14349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Mentions</a:t>
            </a:r>
          </a:p>
        </p:txBody>
      </p:sp>
      <p:sp>
        <p:nvSpPr>
          <p:cNvPr id="3" name="Content Placeholder 2"/>
          <p:cNvSpPr>
            <a:spLocks noGrp="1"/>
          </p:cNvSpPr>
          <p:nvPr>
            <p:ph idx="1"/>
          </p:nvPr>
        </p:nvSpPr>
        <p:spPr/>
        <p:txBody>
          <a:bodyPr/>
          <a:lstStyle/>
          <a:p>
            <a:r>
              <a:rPr lang="en-US" altLang="en-US" dirty="0">
                <a:solidFill>
                  <a:srgbClr val="C00000"/>
                </a:solidFill>
              </a:rPr>
              <a:t>A mention</a:t>
            </a:r>
            <a:r>
              <a:rPr lang="en-US" altLang="en-US" dirty="0"/>
              <a:t>: a phrase used to refer to something in the world</a:t>
            </a:r>
          </a:p>
          <a:p>
            <a:pPr lvl="1"/>
            <a:r>
              <a:rPr lang="en-US" altLang="en-US" dirty="0"/>
              <a:t>Named entity (person, organization), object, substance, event, philosophy, mental state, rule …</a:t>
            </a:r>
          </a:p>
          <a:p>
            <a:endParaRPr lang="en-US" altLang="en-US" dirty="0"/>
          </a:p>
          <a:p>
            <a:r>
              <a:rPr lang="en-US" altLang="en-US" dirty="0"/>
              <a:t>Task definitions vary across the definition of </a:t>
            </a:r>
            <a:r>
              <a:rPr lang="en-US" altLang="en-US" dirty="0">
                <a:solidFill>
                  <a:srgbClr val="C00000"/>
                </a:solidFill>
              </a:rPr>
              <a:t>mentions</a:t>
            </a:r>
            <a:r>
              <a:rPr lang="en-US" altLang="en-US" dirty="0"/>
              <a:t> </a:t>
            </a:r>
          </a:p>
          <a:p>
            <a:pPr lvl="1">
              <a:defRPr/>
            </a:pPr>
            <a:r>
              <a:rPr lang="en-US" altLang="en-US" dirty="0"/>
              <a:t>All N-grams (up to a certain size); Dictionary-based selection; Data-driven controlled vocabulary (e.g., all Wikipedia titles); </a:t>
            </a:r>
            <a:r>
              <a:rPr lang="en-US" altLang="en-US" b="1" dirty="0"/>
              <a:t>only named entities. </a:t>
            </a:r>
          </a:p>
          <a:p>
            <a:pPr>
              <a:defRPr/>
            </a:pPr>
            <a:endParaRPr lang="en-US" altLang="en-US" dirty="0"/>
          </a:p>
          <a:p>
            <a:pPr>
              <a:defRPr/>
            </a:pPr>
            <a:r>
              <a:rPr lang="en-US" altLang="en-US" dirty="0"/>
              <a:t>Ideally, one would like to have a mention definition that </a:t>
            </a:r>
            <a:r>
              <a:rPr lang="en-US" altLang="en-US" dirty="0">
                <a:solidFill>
                  <a:srgbClr val="C00000"/>
                </a:solidFill>
              </a:rPr>
              <a:t>adapts</a:t>
            </a:r>
            <a:r>
              <a:rPr lang="en-US" altLang="en-US" dirty="0"/>
              <a:t> to the application/user</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40</a:t>
            </a:fld>
            <a:endParaRPr lang="en-US" altLang="zh-TW" dirty="0"/>
          </a:p>
        </p:txBody>
      </p:sp>
    </p:spTree>
    <p:extLst>
      <p:ext uri="{BB962C8B-B14F-4D97-AF65-F5344CB8AC3E}">
        <p14:creationId xmlns:p14="http://schemas.microsoft.com/office/powerpoint/2010/main" val="922556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3560" y="1524002"/>
            <a:ext cx="6975891" cy="1200329"/>
          </a:xfrm>
          <a:prstGeom prst="rect">
            <a:avLst/>
          </a:prstGeom>
          <a:noFill/>
          <a:ln>
            <a:solidFill>
              <a:schemeClr val="tx1"/>
            </a:solidFill>
          </a:ln>
        </p:spPr>
        <p:txBody>
          <a:bodyPr wrap="square" rtlCol="0">
            <a:spAutoFit/>
          </a:bodyPr>
          <a:lstStyle/>
          <a:p>
            <a:r>
              <a:rPr lang="en-US" dirty="0">
                <a:solidFill>
                  <a:srgbClr val="000000"/>
                </a:solidFill>
                <a:latin typeface="Calibri"/>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7" name="TextBox 6"/>
          <p:cNvSpPr txBox="1"/>
          <p:nvPr/>
        </p:nvSpPr>
        <p:spPr>
          <a:xfrm>
            <a:off x="2590800" y="3997764"/>
            <a:ext cx="6959600" cy="1200329"/>
          </a:xfrm>
          <a:prstGeom prst="rect">
            <a:avLst/>
          </a:prstGeom>
          <a:noFill/>
          <a:ln>
            <a:solidFill>
              <a:schemeClr val="tx1"/>
            </a:solidFill>
          </a:ln>
        </p:spPr>
        <p:txBody>
          <a:bodyPr wrap="square" rtlCol="0">
            <a:spAutoFit/>
          </a:bodyPr>
          <a:lstStyle/>
          <a:p>
            <a:r>
              <a:rPr lang="en-US" u="sng" dirty="0">
                <a:solidFill>
                  <a:srgbClr val="0000FF"/>
                </a:solidFill>
                <a:latin typeface="Calibri"/>
              </a:rPr>
              <a:t>Blumenthal</a:t>
            </a:r>
            <a:r>
              <a:rPr lang="en-US" dirty="0">
                <a:solidFill>
                  <a:srgbClr val="000000"/>
                </a:solidFill>
                <a:latin typeface="Calibri"/>
              </a:rPr>
              <a:t> (</a:t>
            </a:r>
            <a:r>
              <a:rPr lang="en-US" u="sng" dirty="0">
                <a:solidFill>
                  <a:srgbClr val="0000FF"/>
                </a:solidFill>
                <a:latin typeface="Calibri"/>
              </a:rPr>
              <a:t>D</a:t>
            </a:r>
            <a:r>
              <a:rPr lang="en-US" dirty="0">
                <a:solidFill>
                  <a:srgbClr val="000000"/>
                </a:solidFill>
                <a:latin typeface="Calibri"/>
              </a:rPr>
              <a:t>) is a candidate for the </a:t>
            </a:r>
            <a:r>
              <a:rPr lang="en-US" u="sng" dirty="0">
                <a:solidFill>
                  <a:srgbClr val="0000FF"/>
                </a:solidFill>
                <a:latin typeface="Calibri"/>
              </a:rPr>
              <a:t>U.S. Senate</a:t>
            </a:r>
            <a:r>
              <a:rPr lang="en-US" dirty="0">
                <a:solidFill>
                  <a:srgbClr val="000000"/>
                </a:solidFill>
                <a:latin typeface="Calibri"/>
              </a:rPr>
              <a:t> seat now held by </a:t>
            </a:r>
            <a:r>
              <a:rPr lang="en-US" u="sng" dirty="0">
                <a:solidFill>
                  <a:srgbClr val="0000FF"/>
                </a:solidFill>
                <a:latin typeface="Calibri"/>
              </a:rPr>
              <a:t>Christopher Dodd</a:t>
            </a:r>
            <a:r>
              <a:rPr lang="en-US" dirty="0">
                <a:solidFill>
                  <a:srgbClr val="000000"/>
                </a:solidFill>
                <a:latin typeface="Calibri"/>
              </a:rPr>
              <a:t> (</a:t>
            </a:r>
            <a:r>
              <a:rPr lang="en-US" dirty="0">
                <a:solidFill>
                  <a:srgbClr val="0033CC"/>
                </a:solidFill>
                <a:latin typeface="Calibri"/>
              </a:rPr>
              <a:t>D</a:t>
            </a:r>
            <a:r>
              <a:rPr lang="en-US" dirty="0">
                <a:solidFill>
                  <a:srgbClr val="000000"/>
                </a:solidFill>
                <a:latin typeface="Calibri"/>
              </a:rPr>
              <a:t>), and he has held a commanding lead in the race since he entered it. But the </a:t>
            </a:r>
            <a:r>
              <a:rPr lang="en-US" u="sng" dirty="0">
                <a:solidFill>
                  <a:srgbClr val="0000FF"/>
                </a:solidFill>
                <a:latin typeface="Calibri"/>
              </a:rPr>
              <a:t>Times</a:t>
            </a:r>
            <a:r>
              <a:rPr lang="en-US" dirty="0">
                <a:solidFill>
                  <a:srgbClr val="000000"/>
                </a:solidFill>
                <a:latin typeface="Calibri"/>
              </a:rPr>
              <a:t> report has the potential to fundamentally reshape the contest in </a:t>
            </a:r>
            <a:r>
              <a:rPr lang="en-US" u="sng" dirty="0">
                <a:solidFill>
                  <a:srgbClr val="0000FF"/>
                </a:solidFill>
                <a:latin typeface="Calibri"/>
              </a:rPr>
              <a:t>the Nutmeg State</a:t>
            </a:r>
            <a:r>
              <a:rPr lang="en-US" dirty="0">
                <a:solidFill>
                  <a:srgbClr val="000000"/>
                </a:solidFill>
                <a:latin typeface="Calibri"/>
              </a:rPr>
              <a:t>.</a:t>
            </a:r>
          </a:p>
        </p:txBody>
      </p:sp>
      <p:sp>
        <p:nvSpPr>
          <p:cNvPr id="8" name="Down Arrow 7"/>
          <p:cNvSpPr/>
          <p:nvPr/>
        </p:nvSpPr>
        <p:spPr>
          <a:xfrm>
            <a:off x="5628485" y="2848328"/>
            <a:ext cx="265708" cy="35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27" y="3256153"/>
            <a:ext cx="1647704" cy="417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Down Arrow 21"/>
          <p:cNvSpPr/>
          <p:nvPr/>
        </p:nvSpPr>
        <p:spPr>
          <a:xfrm rot="10800000">
            <a:off x="3109964" y="3708305"/>
            <a:ext cx="105115" cy="33805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267" y="3264639"/>
            <a:ext cx="2577851" cy="410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6730" y="5498651"/>
            <a:ext cx="1470471" cy="394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502" y="5498651"/>
            <a:ext cx="1581151" cy="4134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Down Arrow 23"/>
          <p:cNvSpPr/>
          <p:nvPr/>
        </p:nvSpPr>
        <p:spPr>
          <a:xfrm flipH="1">
            <a:off x="7152986" y="5234079"/>
            <a:ext cx="60263" cy="2645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942" y="3233831"/>
            <a:ext cx="1852343" cy="4413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Down Arrow 26"/>
          <p:cNvSpPr/>
          <p:nvPr/>
        </p:nvSpPr>
        <p:spPr>
          <a:xfrm rot="14243175">
            <a:off x="4293282" y="3563471"/>
            <a:ext cx="88476" cy="57912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urved Right Arrow 2"/>
          <p:cNvSpPr/>
          <p:nvPr/>
        </p:nvSpPr>
        <p:spPr>
          <a:xfrm>
            <a:off x="2340597" y="4448177"/>
            <a:ext cx="304800" cy="1334651"/>
          </a:xfrm>
          <a:prstGeom prst="curvedRightArrow">
            <a:avLst/>
          </a:prstGeom>
          <a:solidFill>
            <a:srgbClr val="9E9E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FF"/>
                </a:solidFill>
              </a:ln>
              <a:solidFill>
                <a:srgbClr val="0000FF"/>
              </a:solidFill>
            </a:endParaRPr>
          </a:p>
        </p:txBody>
      </p:sp>
      <p:sp>
        <p:nvSpPr>
          <p:cNvPr id="29" name="Down Arrow 28"/>
          <p:cNvSpPr/>
          <p:nvPr/>
        </p:nvSpPr>
        <p:spPr>
          <a:xfrm rot="14243175">
            <a:off x="7169011" y="3581104"/>
            <a:ext cx="88476" cy="57912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101" y="5469657"/>
            <a:ext cx="1849432" cy="4424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 name="Down Arrow 30"/>
          <p:cNvSpPr/>
          <p:nvPr/>
        </p:nvSpPr>
        <p:spPr>
          <a:xfrm flipH="1">
            <a:off x="5486401" y="4904525"/>
            <a:ext cx="60263"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pPr lvl="0"/>
            <a:r>
              <a:rPr lang="en-US" dirty="0"/>
              <a:t>Examples of Mentions (1)</a:t>
            </a:r>
          </a:p>
        </p:txBody>
      </p:sp>
      <p:sp>
        <p:nvSpPr>
          <p:cNvPr id="4" name="Content Placeholder 3"/>
          <p:cNvSpPr>
            <a:spLocks noGrp="1"/>
          </p:cNvSpPr>
          <p:nvPr>
            <p:ph idx="1"/>
          </p:nvPr>
        </p:nvSpPr>
        <p:spPr/>
        <p:txBody>
          <a:bodyPr/>
          <a:lstStyle/>
          <a:p>
            <a:endParaRPr lang="en-US"/>
          </a:p>
        </p:txBody>
      </p:sp>
      <p:sp>
        <p:nvSpPr>
          <p:cNvPr id="20" name="Oval 19"/>
          <p:cNvSpPr/>
          <p:nvPr/>
        </p:nvSpPr>
        <p:spPr>
          <a:xfrm>
            <a:off x="4151784" y="4299376"/>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640991" y="4315142"/>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081505" y="4797155"/>
            <a:ext cx="1958712" cy="497203"/>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391227" y="4046361"/>
            <a:ext cx="1647704" cy="318744"/>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41</a:t>
            </a:fld>
            <a:endParaRPr lang="en-US" altLang="zh-TW" dirty="0"/>
          </a:p>
        </p:txBody>
      </p:sp>
      <p:sp>
        <p:nvSpPr>
          <p:cNvPr id="26" name="Rectangular Callout 25"/>
          <p:cNvSpPr>
            <a:spLocks noChangeArrowheads="1"/>
          </p:cNvSpPr>
          <p:nvPr/>
        </p:nvSpPr>
        <p:spPr bwMode="auto">
          <a:xfrm>
            <a:off x="9505101" y="154163"/>
            <a:ext cx="2539352" cy="1214013"/>
          </a:xfrm>
          <a:prstGeom prst="wedgeRectCallout">
            <a:avLst>
              <a:gd name="adj1" fmla="val -61952"/>
              <a:gd name="adj2" fmla="val 294873"/>
            </a:avLst>
          </a:prstGeom>
          <a:solidFill>
            <a:srgbClr val="FFFFCC"/>
          </a:solidFill>
          <a:ln w="28575" algn="ctr">
            <a:solidFill>
              <a:srgbClr val="FF9933"/>
            </a:solidFill>
            <a:round/>
            <a:headEnd/>
            <a:tailEnd/>
          </a:ln>
        </p:spPr>
        <p:txBody>
          <a:bodyPr/>
          <a:lstStyle/>
          <a:p>
            <a:r>
              <a:rPr lang="en-US" dirty="0">
                <a:latin typeface="Calibri" panose="020F0502020204030204" pitchFamily="34" charset="0"/>
              </a:rPr>
              <a:t>This specific senate race (coreference)? </a:t>
            </a:r>
          </a:p>
          <a:p>
            <a:r>
              <a:rPr lang="en-US" dirty="0">
                <a:latin typeface="Calibri" panose="020F0502020204030204" pitchFamily="34" charset="0"/>
              </a:rPr>
              <a:t>Or: the general concept of a political race?</a:t>
            </a:r>
          </a:p>
        </p:txBody>
      </p:sp>
    </p:spTree>
    <p:extLst>
      <p:ext uri="{BB962C8B-B14F-4D97-AF65-F5344CB8AC3E}">
        <p14:creationId xmlns:p14="http://schemas.microsoft.com/office/powerpoint/2010/main" val="11713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up)">
                                      <p:cBhvr>
                                        <p:cTn id="10" dur="500"/>
                                        <p:tgtEl>
                                          <p:spTgt spid="409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22" presetClass="entr" presetSubtype="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up)">
                                      <p:cBhvr>
                                        <p:cTn id="19" dur="500"/>
                                        <p:tgtEl>
                                          <p:spTgt spid="4100"/>
                                        </p:tgtEl>
                                      </p:cBhvr>
                                    </p:animEffect>
                                  </p:childTnLst>
                                </p:cTn>
                              </p:par>
                              <p:par>
                                <p:cTn id="20" presetID="22" presetClass="entr" presetSubtype="1"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wipe(up)">
                                      <p:cBhvr>
                                        <p:cTn id="28" dur="500"/>
                                        <p:tgtEl>
                                          <p:spTgt spid="410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par>
                                <p:cTn id="38" presetID="22" presetClass="entr" presetSubtype="1" fill="hold"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wipe(up)">
                                      <p:cBhvr>
                                        <p:cTn id="40" dur="500"/>
                                        <p:tgtEl>
                                          <p:spTgt spid="410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P spid="24" grpId="0" animBg="1"/>
      <p:bldP spid="27" grpId="0" animBg="1"/>
      <p:bldP spid="3" grpId="0" animBg="1"/>
      <p:bldP spid="29" grpId="0" animBg="1"/>
      <p:bldP spid="31" grpId="0" animBg="1"/>
      <p:bldP spid="20" grpId="0" animBg="1"/>
      <p:bldP spid="21" grpId="0" animBg="1"/>
      <p:bldP spid="23" grpId="0" animBg="1"/>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t>Examples of Mentions (2)</a:t>
            </a:r>
          </a:p>
        </p:txBody>
      </p:sp>
      <p:sp>
        <p:nvSpPr>
          <p:cNvPr id="4" name="Content Placeholder 3"/>
          <p:cNvSpPr>
            <a:spLocks noGrp="1"/>
          </p:cNvSpPr>
          <p:nvPr>
            <p:ph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602" y="1247473"/>
            <a:ext cx="6620799" cy="4363059"/>
          </a:xfrm>
          <a:prstGeom prst="rect">
            <a:avLst/>
          </a:prstGeom>
        </p:spPr>
      </p:pic>
      <p:sp>
        <p:nvSpPr>
          <p:cNvPr id="26" name="Oval 25"/>
          <p:cNvSpPr/>
          <p:nvPr/>
        </p:nvSpPr>
        <p:spPr>
          <a:xfrm>
            <a:off x="6235093" y="2924947"/>
            <a:ext cx="1301067"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384032" y="2924944"/>
            <a:ext cx="1006906"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offseason</a:t>
            </a:r>
            <a:endParaRPr lang="en-US" dirty="0"/>
          </a:p>
        </p:txBody>
      </p:sp>
      <p:sp>
        <p:nvSpPr>
          <p:cNvPr id="32" name="Oval 31"/>
          <p:cNvSpPr/>
          <p:nvPr/>
        </p:nvSpPr>
        <p:spPr>
          <a:xfrm>
            <a:off x="4583832" y="2780928"/>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943873" y="2827675"/>
            <a:ext cx="1111703"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Alex Smith</a:t>
            </a:r>
            <a:endParaRPr lang="en-US" dirty="0"/>
          </a:p>
        </p:txBody>
      </p:sp>
      <p:sp>
        <p:nvSpPr>
          <p:cNvPr id="34" name="Oval 33"/>
          <p:cNvSpPr/>
          <p:nvPr/>
        </p:nvSpPr>
        <p:spPr>
          <a:xfrm>
            <a:off x="6240017" y="3356992"/>
            <a:ext cx="145521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546835" y="3403739"/>
            <a:ext cx="932567"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turnover</a:t>
            </a:r>
            <a:endParaRPr lang="en-US" dirty="0"/>
          </a:p>
        </p:txBody>
      </p:sp>
      <p:sp>
        <p:nvSpPr>
          <p:cNvPr id="36" name="Oval 35"/>
          <p:cNvSpPr/>
          <p:nvPr/>
        </p:nvSpPr>
        <p:spPr>
          <a:xfrm>
            <a:off x="4552300" y="3660242"/>
            <a:ext cx="1030355"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775647" y="3691772"/>
            <a:ext cx="527308"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feet</a:t>
            </a:r>
            <a:endParaRPr lang="en-US" dirty="0"/>
          </a:p>
        </p:txBody>
      </p:sp>
      <p:sp>
        <p:nvSpPr>
          <p:cNvPr id="38" name="TextBox 3"/>
          <p:cNvSpPr txBox="1">
            <a:spLocks noChangeArrowheads="1"/>
          </p:cNvSpPr>
          <p:nvPr/>
        </p:nvSpPr>
        <p:spPr bwMode="auto">
          <a:xfrm>
            <a:off x="3679260" y="4527996"/>
            <a:ext cx="5616624"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00"/>
                </a:solidFill>
                <a:latin typeface="+mn-lt"/>
              </a:rPr>
              <a:t>Some task definitions insist on dealing only with mentions that are </a:t>
            </a:r>
            <a:r>
              <a:rPr lang="en-US" sz="2000" dirty="0">
                <a:solidFill>
                  <a:srgbClr val="FF0000"/>
                </a:solidFill>
                <a:latin typeface="+mn-lt"/>
              </a:rPr>
              <a:t>named entities</a:t>
            </a:r>
          </a:p>
          <a:p>
            <a:pPr eaLnBrk="1" hangingPunct="1">
              <a:buClr>
                <a:srgbClr val="000000"/>
              </a:buClr>
              <a:buSzPct val="100000"/>
            </a:pPr>
            <a:endParaRPr lang="en-US" sz="2000" dirty="0">
              <a:solidFill>
                <a:srgbClr val="000000"/>
              </a:solidFill>
              <a:latin typeface="+mn-lt"/>
            </a:endParaRPr>
          </a:p>
          <a:p>
            <a:r>
              <a:rPr lang="en-US" sz="2000" dirty="0">
                <a:solidFill>
                  <a:srgbClr val="000000"/>
                </a:solidFill>
                <a:latin typeface="+mn-lt"/>
              </a:rPr>
              <a:t>How about: </a:t>
            </a:r>
            <a:r>
              <a:rPr lang="en-US" sz="2000" dirty="0">
                <a:latin typeface="+mn-lt"/>
              </a:rPr>
              <a:t> </a:t>
            </a:r>
            <a:r>
              <a:rPr lang="en-US" sz="2000" i="1" dirty="0">
                <a:solidFill>
                  <a:srgbClr val="FF0000"/>
                </a:solidFill>
                <a:latin typeface="+mn-lt"/>
              </a:rPr>
              <a:t>Hosni Mubarak’s wife? </a:t>
            </a:r>
          </a:p>
          <a:p>
            <a:r>
              <a:rPr lang="en-US" sz="2000" dirty="0">
                <a:latin typeface="+mn-lt"/>
              </a:rPr>
              <a:t>Both entities have a Wikipedia page</a:t>
            </a:r>
            <a:endParaRPr lang="en-US" sz="2000" dirty="0">
              <a:solidFill>
                <a:srgbClr val="000000"/>
              </a:solidFill>
              <a:latin typeface="Calibri" pitchFamily="34" charset="0"/>
            </a:endParaRP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42</a:t>
            </a:fld>
            <a:endParaRPr lang="en-US" altLang="zh-TW" dirty="0"/>
          </a:p>
        </p:txBody>
      </p:sp>
    </p:spTree>
    <p:extLst>
      <p:ext uri="{BB962C8B-B14F-4D97-AF65-F5344CB8AC3E}">
        <p14:creationId xmlns:p14="http://schemas.microsoft.com/office/powerpoint/2010/main" val="10416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2" grpId="0" animBg="1"/>
      <p:bldP spid="33" grpId="0"/>
      <p:bldP spid="34" grpId="0" animBg="1"/>
      <p:bldP spid="35" grpId="0"/>
      <p:bldP spid="36" grpId="0" animBg="1"/>
      <p:bldP spid="37" grpId="0"/>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Concept Inventory (KB)</a:t>
            </a:r>
          </a:p>
        </p:txBody>
      </p:sp>
      <p:sp>
        <p:nvSpPr>
          <p:cNvPr id="3" name="Content Placeholder 2"/>
          <p:cNvSpPr>
            <a:spLocks noGrp="1"/>
          </p:cNvSpPr>
          <p:nvPr>
            <p:ph idx="1"/>
          </p:nvPr>
        </p:nvSpPr>
        <p:spPr>
          <a:xfrm>
            <a:off x="1981200" y="1124747"/>
            <a:ext cx="5338936" cy="5001419"/>
          </a:xfrm>
        </p:spPr>
        <p:txBody>
          <a:bodyPr/>
          <a:lstStyle/>
          <a:p>
            <a:r>
              <a:rPr lang="en-US" altLang="en-US" dirty="0"/>
              <a:t>Multiple KBs can be used, in principle, as the target KB</a:t>
            </a:r>
            <a:r>
              <a:rPr lang="en-US" altLang="en-US" dirty="0">
                <a:solidFill>
                  <a:srgbClr val="C00000"/>
                </a:solidFill>
              </a:rPr>
              <a:t>. </a:t>
            </a:r>
          </a:p>
          <a:p>
            <a:r>
              <a:rPr lang="en-US" altLang="en-US" dirty="0">
                <a:solidFill>
                  <a:srgbClr val="C00000"/>
                </a:solidFill>
              </a:rPr>
              <a:t>Wikipedia </a:t>
            </a:r>
            <a:r>
              <a:rPr lang="en-US" altLang="en-US" dirty="0"/>
              <a:t>has the advantage of a broad coverage, regularly maintained KB, with significant amount of text associated with each title. </a:t>
            </a:r>
          </a:p>
          <a:p>
            <a:pPr lvl="1"/>
            <a:r>
              <a:rPr lang="en-US" altLang="en-US" dirty="0"/>
              <a:t>All type of pages?</a:t>
            </a:r>
          </a:p>
          <a:p>
            <a:pPr lvl="2"/>
            <a:r>
              <a:rPr lang="fr-FR" altLang="en-US" dirty="0"/>
              <a:t>Content pages</a:t>
            </a:r>
          </a:p>
          <a:p>
            <a:pPr lvl="2"/>
            <a:r>
              <a:rPr lang="fr-FR" altLang="en-US" dirty="0" err="1"/>
              <a:t>Disambiguation</a:t>
            </a:r>
            <a:r>
              <a:rPr lang="fr-FR" altLang="en-US" dirty="0"/>
              <a:t> pages </a:t>
            </a:r>
          </a:p>
          <a:p>
            <a:pPr lvl="2"/>
            <a:r>
              <a:rPr lang="fr-FR" altLang="en-US" dirty="0"/>
              <a:t>List pages</a:t>
            </a:r>
          </a:p>
          <a:p>
            <a:r>
              <a:rPr lang="en-US" altLang="en-US" dirty="0"/>
              <a:t>What should happened to mentions that </a:t>
            </a:r>
            <a:r>
              <a:rPr lang="en-US" altLang="en-US" dirty="0">
                <a:solidFill>
                  <a:srgbClr val="C00000"/>
                </a:solidFill>
              </a:rPr>
              <a:t>do not have entries </a:t>
            </a:r>
            <a:r>
              <a:rPr lang="en-US" altLang="en-US" dirty="0"/>
              <a:t>in the target KB? </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7773" y="2881734"/>
            <a:ext cx="976312" cy="97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2799" y="1413296"/>
            <a:ext cx="125730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6935" y="3861221"/>
            <a:ext cx="1404939" cy="86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82301" y="2637259"/>
            <a:ext cx="1633537"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Oval 9"/>
          <p:cNvSpPr/>
          <p:nvPr/>
        </p:nvSpPr>
        <p:spPr>
          <a:xfrm>
            <a:off x="6528048" y="1197396"/>
            <a:ext cx="4114800" cy="3887788"/>
          </a:xfrm>
          <a:prstGeom prst="ellipse">
            <a:avLst/>
          </a:prstGeom>
          <a:gradFill flip="none" rotWithShape="1">
            <a:gsLst>
              <a:gs pos="0">
                <a:schemeClr val="accent1">
                  <a:satMod val="103000"/>
                  <a:lumMod val="102000"/>
                  <a:tint val="94000"/>
                  <a:alpha val="0"/>
                </a:schemeClr>
              </a:gs>
              <a:gs pos="50000">
                <a:schemeClr val="accent1">
                  <a:satMod val="110000"/>
                  <a:lumMod val="100000"/>
                  <a:shade val="100000"/>
                  <a:alpha val="0"/>
                </a:schemeClr>
              </a:gs>
              <a:gs pos="100000">
                <a:schemeClr val="accent1">
                  <a:lumMod val="99000"/>
                  <a:satMod val="120000"/>
                  <a:shade val="78000"/>
                  <a:alpha val="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43</a:t>
            </a:fld>
            <a:endParaRPr lang="en-US" altLang="zh-TW" dirty="0"/>
          </a:p>
        </p:txBody>
      </p:sp>
    </p:spTree>
    <p:extLst>
      <p:ext uri="{BB962C8B-B14F-4D97-AF65-F5344CB8AC3E}">
        <p14:creationId xmlns:p14="http://schemas.microsoft.com/office/powerpoint/2010/main" val="4655738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What to Link to?</a:t>
            </a:r>
          </a:p>
        </p:txBody>
      </p:sp>
      <p:sp>
        <p:nvSpPr>
          <p:cNvPr id="3" name="Content Placeholder 2"/>
          <p:cNvSpPr>
            <a:spLocks noGrp="1"/>
          </p:cNvSpPr>
          <p:nvPr>
            <p:ph idx="1"/>
          </p:nvPr>
        </p:nvSpPr>
        <p:spPr/>
        <p:txBody>
          <a:bodyPr/>
          <a:lstStyle/>
          <a:p>
            <a:r>
              <a:rPr lang="en-US" altLang="en-US" dirty="0"/>
              <a:t>Often, there are multiple sensible links.</a:t>
            </a:r>
            <a:r>
              <a:rPr lang="en-US" altLang="en-US" dirty="0">
                <a:solidFill>
                  <a:srgbClr val="C00000"/>
                </a:solidFill>
              </a:rPr>
              <a:t>  </a:t>
            </a:r>
            <a:endParaRPr lang="en-US" alt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3" y="1628800"/>
            <a:ext cx="8578379" cy="1005840"/>
          </a:xfrm>
          <a:prstGeom prst="rect">
            <a:avLst/>
          </a:prstGeom>
        </p:spPr>
      </p:pic>
      <p:sp>
        <p:nvSpPr>
          <p:cNvPr id="6" name="Rectangular Callout 5"/>
          <p:cNvSpPr>
            <a:spLocks noChangeArrowheads="1"/>
          </p:cNvSpPr>
          <p:nvPr/>
        </p:nvSpPr>
        <p:spPr bwMode="auto">
          <a:xfrm>
            <a:off x="6312024" y="2852936"/>
            <a:ext cx="4248472" cy="864096"/>
          </a:xfrm>
          <a:prstGeom prst="wedgeRectCallout">
            <a:avLst>
              <a:gd name="adj1" fmla="val -105216"/>
              <a:gd name="adj2" fmla="val -118799"/>
            </a:avLst>
          </a:prstGeom>
          <a:solidFill>
            <a:srgbClr val="FFFFCC"/>
          </a:solidFill>
          <a:ln w="28575" algn="ctr">
            <a:solidFill>
              <a:srgbClr val="FF9933"/>
            </a:solidFill>
            <a:round/>
            <a:headEnd/>
            <a:tailEnd/>
          </a:ln>
        </p:spPr>
        <p:txBody>
          <a:bodyPr/>
          <a:lstStyle/>
          <a:p>
            <a:r>
              <a:rPr lang="en-US" sz="2000" b="1" dirty="0">
                <a:solidFill>
                  <a:srgbClr val="C00000"/>
                </a:solidFill>
                <a:latin typeface="Calibri" panose="020F0502020204030204" pitchFamily="34" charset="0"/>
              </a:rPr>
              <a:t>Baltimore: </a:t>
            </a:r>
            <a:r>
              <a:rPr lang="en-US" sz="2000" b="1" dirty="0">
                <a:latin typeface="Calibri" panose="020F0502020204030204" pitchFamily="34" charset="0"/>
              </a:rPr>
              <a:t>The city? Baltimore </a:t>
            </a:r>
            <a:r>
              <a:rPr lang="en-US" sz="2000" b="1" dirty="0" smtClean="0">
                <a:latin typeface="Calibri" panose="020F0502020204030204" pitchFamily="34" charset="0"/>
              </a:rPr>
              <a:t>Ravens, </a:t>
            </a:r>
            <a:r>
              <a:rPr lang="en-US" sz="2000" b="1" dirty="0">
                <a:latin typeface="Calibri" panose="020F0502020204030204" pitchFamily="34" charset="0"/>
              </a:rPr>
              <a:t>the Football team? </a:t>
            </a:r>
            <a:r>
              <a:rPr lang="en-US" sz="2000" b="1" dirty="0">
                <a:solidFill>
                  <a:srgbClr val="C00000"/>
                </a:solidFill>
                <a:latin typeface="Calibri" panose="020F0502020204030204" pitchFamily="34" charset="0"/>
              </a:rPr>
              <a:t>Both? </a:t>
            </a:r>
            <a:endParaRPr lang="en-US" sz="2000" b="1" dirty="0">
              <a:solidFill>
                <a:srgbClr val="000000"/>
              </a:solidFill>
              <a:latin typeface="Calibri" panose="020F0502020204030204" pitchFamily="34" charset="0"/>
            </a:endParaRPr>
          </a:p>
        </p:txBody>
      </p:sp>
      <p:pic>
        <p:nvPicPr>
          <p:cNvPr id="5" name="Picture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703512" y="3843888"/>
            <a:ext cx="8577072" cy="1005840"/>
          </a:xfrm>
          <a:prstGeom prst="rect">
            <a:avLst/>
          </a:prstGeom>
        </p:spPr>
      </p:pic>
      <p:sp>
        <p:nvSpPr>
          <p:cNvPr id="8" name="Rectangular Callout 7"/>
          <p:cNvSpPr>
            <a:spLocks noChangeArrowheads="1"/>
          </p:cNvSpPr>
          <p:nvPr/>
        </p:nvSpPr>
        <p:spPr bwMode="auto">
          <a:xfrm>
            <a:off x="1775520" y="2780928"/>
            <a:ext cx="4248472" cy="864096"/>
          </a:xfrm>
          <a:prstGeom prst="wedgeRectCallout">
            <a:avLst>
              <a:gd name="adj1" fmla="val -199"/>
              <a:gd name="adj2" fmla="val 114738"/>
            </a:avLst>
          </a:prstGeom>
          <a:solidFill>
            <a:srgbClr val="FFFFCC"/>
          </a:solidFill>
          <a:ln w="28575" algn="ctr">
            <a:solidFill>
              <a:srgbClr val="FF9933"/>
            </a:solidFill>
            <a:round/>
            <a:headEnd/>
            <a:tailEnd/>
          </a:ln>
        </p:spPr>
        <p:txBody>
          <a:bodyPr/>
          <a:lstStyle/>
          <a:p>
            <a:r>
              <a:rPr lang="en-US" sz="2000" b="1" dirty="0">
                <a:solidFill>
                  <a:srgbClr val="C00000"/>
                </a:solidFill>
                <a:latin typeface="Calibri" panose="020F0502020204030204" pitchFamily="34" charset="0"/>
              </a:rPr>
              <a:t>Baltimore </a:t>
            </a:r>
            <a:r>
              <a:rPr lang="en-US" sz="2000" b="1" dirty="0" smtClean="0">
                <a:solidFill>
                  <a:srgbClr val="C00000"/>
                </a:solidFill>
                <a:latin typeface="Calibri" panose="020F0502020204030204" pitchFamily="34" charset="0"/>
              </a:rPr>
              <a:t>Ravens: </a:t>
            </a:r>
            <a:r>
              <a:rPr lang="en-US" sz="2000" b="1" dirty="0">
                <a:latin typeface="Calibri" panose="020F0502020204030204" pitchFamily="34" charset="0"/>
              </a:rPr>
              <a:t>Should the link be any different? </a:t>
            </a:r>
            <a:r>
              <a:rPr lang="en-US" sz="2000" b="1" dirty="0">
                <a:solidFill>
                  <a:srgbClr val="C00000"/>
                </a:solidFill>
                <a:latin typeface="Calibri" panose="020F0502020204030204" pitchFamily="34" charset="0"/>
              </a:rPr>
              <a:t>Both? </a:t>
            </a:r>
            <a:endParaRPr lang="en-US" sz="2000" b="1" dirty="0">
              <a:solidFill>
                <a:srgbClr val="000000"/>
              </a:solidFill>
              <a:latin typeface="Calibri" panose="020F050202020403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512" y="5413294"/>
            <a:ext cx="8595360" cy="824021"/>
          </a:xfrm>
          <a:prstGeom prst="rect">
            <a:avLst/>
          </a:prstGeom>
        </p:spPr>
      </p:pic>
      <p:sp>
        <p:nvSpPr>
          <p:cNvPr id="13" name="Rectangular Callout 12"/>
          <p:cNvSpPr>
            <a:spLocks noChangeArrowheads="1"/>
          </p:cNvSpPr>
          <p:nvPr/>
        </p:nvSpPr>
        <p:spPr bwMode="auto">
          <a:xfrm>
            <a:off x="4655840" y="4575471"/>
            <a:ext cx="4968552" cy="864096"/>
          </a:xfrm>
          <a:prstGeom prst="wedgeRectCallout">
            <a:avLst>
              <a:gd name="adj1" fmla="val 8530"/>
              <a:gd name="adj2" fmla="val 103792"/>
            </a:avLst>
          </a:prstGeom>
          <a:solidFill>
            <a:srgbClr val="FFFFCC"/>
          </a:solidFill>
          <a:ln w="28575" algn="ctr">
            <a:solidFill>
              <a:srgbClr val="FF9933"/>
            </a:solidFill>
            <a:round/>
            <a:headEnd/>
            <a:tailEnd/>
          </a:ln>
        </p:spPr>
        <p:txBody>
          <a:bodyPr/>
          <a:lstStyle/>
          <a:p>
            <a:r>
              <a:rPr lang="en-US" sz="2000" b="1" dirty="0">
                <a:solidFill>
                  <a:srgbClr val="C00000"/>
                </a:solidFill>
                <a:latin typeface="Calibri" panose="020F0502020204030204" pitchFamily="34" charset="0"/>
              </a:rPr>
              <a:t>Atmosphere: </a:t>
            </a:r>
            <a:r>
              <a:rPr lang="en-US" sz="2000" b="1" dirty="0">
                <a:latin typeface="Calibri" panose="020F0502020204030204" pitchFamily="34" charset="0"/>
              </a:rPr>
              <a:t>The general term? </a:t>
            </a:r>
            <a:r>
              <a:rPr lang="en-US" sz="2000" b="1" dirty="0">
                <a:solidFill>
                  <a:srgbClr val="C00000"/>
                </a:solidFill>
                <a:latin typeface="Calibri" panose="020F0502020204030204" pitchFamily="34" charset="0"/>
              </a:rPr>
              <a:t>Or the most specific</a:t>
            </a:r>
            <a:r>
              <a:rPr lang="en-US" sz="2000" b="1" dirty="0">
                <a:latin typeface="Calibri" panose="020F0502020204030204" pitchFamily="34" charset="0"/>
              </a:rPr>
              <a:t> one “Earth Atmosphere? </a:t>
            </a:r>
            <a:r>
              <a:rPr lang="en-US" sz="2000" b="1" dirty="0">
                <a:solidFill>
                  <a:srgbClr val="C00000"/>
                </a:solidFill>
                <a:latin typeface="Calibri" panose="020F0502020204030204" pitchFamily="34" charset="0"/>
              </a:rPr>
              <a:t> </a:t>
            </a:r>
            <a:endParaRPr lang="en-US" sz="2000" b="1" dirty="0">
              <a:solidFill>
                <a:srgbClr val="000000"/>
              </a:solidFill>
              <a:latin typeface="Calibri" panose="020F0502020204030204" pitchFamily="34" charset="0"/>
            </a:endParaRPr>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44</a:t>
            </a:fld>
            <a:endParaRPr lang="en-US" altLang="zh-TW" dirty="0"/>
          </a:p>
        </p:txBody>
      </p:sp>
    </p:spTree>
    <p:extLst>
      <p:ext uri="{BB962C8B-B14F-4D97-AF65-F5344CB8AC3E}">
        <p14:creationId xmlns:p14="http://schemas.microsoft.com/office/powerpoint/2010/main" val="14655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905283"/>
            <a:ext cx="8075240" cy="6480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3. Null Links</a:t>
            </a:r>
          </a:p>
        </p:txBody>
      </p:sp>
      <p:sp>
        <p:nvSpPr>
          <p:cNvPr id="3" name="Content Placeholder 2"/>
          <p:cNvSpPr>
            <a:spLocks noGrp="1"/>
          </p:cNvSpPr>
          <p:nvPr>
            <p:ph idx="1"/>
          </p:nvPr>
        </p:nvSpPr>
        <p:spPr/>
        <p:txBody>
          <a:bodyPr/>
          <a:lstStyle/>
          <a:p>
            <a:r>
              <a:rPr lang="en-US" altLang="en-US" dirty="0"/>
              <a:t>Often, there are multiple sensible links.</a:t>
            </a:r>
          </a:p>
          <a:p>
            <a:endParaRPr lang="en-US" dirty="0">
              <a:solidFill>
                <a:srgbClr val="FF0000"/>
              </a:solidFill>
            </a:endParaRPr>
          </a:p>
          <a:p>
            <a:pPr marL="0" indent="0">
              <a:buNone/>
            </a:pPr>
            <a:r>
              <a:rPr lang="en-US" dirty="0">
                <a:solidFill>
                  <a:srgbClr val="FF0000"/>
                </a:solidFill>
              </a:rPr>
              <a:t>Dorothy Byrne</a:t>
            </a:r>
            <a:r>
              <a:rPr lang="en-US" dirty="0"/>
              <a:t>, a state coordinator for the </a:t>
            </a:r>
            <a:r>
              <a:rPr lang="en-US" dirty="0">
                <a:solidFill>
                  <a:srgbClr val="00B050"/>
                </a:solidFill>
              </a:rPr>
              <a:t>Florida Green Party</a:t>
            </a:r>
            <a:r>
              <a:rPr lang="en-US" dirty="0"/>
              <a:t>,…</a:t>
            </a:r>
          </a:p>
          <a:p>
            <a:endParaRPr lang="en-US" dirty="0"/>
          </a:p>
          <a:p>
            <a:r>
              <a:rPr lang="en-US" dirty="0"/>
              <a:t>How to capture the fact that </a:t>
            </a:r>
            <a:r>
              <a:rPr lang="en-US" dirty="0">
                <a:solidFill>
                  <a:srgbClr val="FF0000"/>
                </a:solidFill>
              </a:rPr>
              <a:t>Dorothy Byrne</a:t>
            </a:r>
            <a:r>
              <a:rPr lang="en-US" dirty="0"/>
              <a:t> does not refer to any concept in Wikipedia?</a:t>
            </a:r>
          </a:p>
          <a:p>
            <a:pPr marL="0" indent="0">
              <a:buNone/>
            </a:pPr>
            <a:endParaRPr lang="en-US" dirty="0"/>
          </a:p>
          <a:p>
            <a:r>
              <a:rPr lang="en-US" altLang="en-US" dirty="0">
                <a:solidFill>
                  <a:srgbClr val="C00000"/>
                </a:solidFill>
              </a:rPr>
              <a:t>Wikification: </a:t>
            </a:r>
            <a:r>
              <a:rPr lang="en-US" altLang="en-US" dirty="0"/>
              <a:t>Simply map  Dorothy Byrne </a:t>
            </a:r>
            <a:r>
              <a:rPr lang="en-US" altLang="en-US" dirty="0">
                <a:sym typeface="Wingdings" panose="05000000000000000000" pitchFamily="2" charset="2"/>
              </a:rPr>
              <a:t> </a:t>
            </a:r>
            <a:r>
              <a:rPr lang="en-US" altLang="en-US" dirty="0">
                <a:solidFill>
                  <a:srgbClr val="C00000"/>
                </a:solidFill>
                <a:sym typeface="Wingdings" panose="05000000000000000000" pitchFamily="2" charset="2"/>
              </a:rPr>
              <a:t>Null</a:t>
            </a:r>
          </a:p>
          <a:p>
            <a:r>
              <a:rPr lang="en-US" altLang="en-US" dirty="0">
                <a:solidFill>
                  <a:srgbClr val="C00000"/>
                </a:solidFill>
                <a:sym typeface="Wingdings" panose="05000000000000000000" pitchFamily="2" charset="2"/>
              </a:rPr>
              <a:t>Entity Linking: </a:t>
            </a:r>
            <a:r>
              <a:rPr lang="en-US" altLang="en-US" dirty="0">
                <a:sym typeface="Wingdings" panose="05000000000000000000" pitchFamily="2" charset="2"/>
              </a:rPr>
              <a:t>If multiple mentions in the given document(s) correspond to the same concept, which is outside KB</a:t>
            </a:r>
          </a:p>
          <a:p>
            <a:pPr lvl="1"/>
            <a:r>
              <a:rPr lang="en-US" altLang="en-US" dirty="0">
                <a:sym typeface="Wingdings" panose="05000000000000000000" pitchFamily="2" charset="2"/>
              </a:rPr>
              <a:t>First </a:t>
            </a:r>
            <a:r>
              <a:rPr lang="en-US" altLang="en-US" dirty="0">
                <a:solidFill>
                  <a:srgbClr val="C00000"/>
                </a:solidFill>
                <a:sym typeface="Wingdings" panose="05000000000000000000" pitchFamily="2" charset="2"/>
              </a:rPr>
              <a:t>cluster relevant mentions </a:t>
            </a:r>
            <a:r>
              <a:rPr lang="en-US" altLang="en-US" dirty="0">
                <a:sym typeface="Wingdings" panose="05000000000000000000" pitchFamily="2" charset="2"/>
              </a:rPr>
              <a:t>as representing a single concept</a:t>
            </a:r>
          </a:p>
          <a:p>
            <a:pPr lvl="1"/>
            <a:r>
              <a:rPr lang="en-US" altLang="en-US" dirty="0">
                <a:sym typeface="Wingdings" panose="05000000000000000000" pitchFamily="2" charset="2"/>
              </a:rPr>
              <a:t>Map the cluster to </a:t>
            </a:r>
            <a:r>
              <a:rPr lang="en-US" altLang="en-US" dirty="0">
                <a:solidFill>
                  <a:srgbClr val="C00000"/>
                </a:solidFill>
                <a:sym typeface="Wingdings" panose="05000000000000000000" pitchFamily="2" charset="2"/>
              </a:rPr>
              <a:t>Null</a:t>
            </a:r>
            <a:endParaRPr lang="en-US" altLang="en-US" dirty="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45</a:t>
            </a:fld>
            <a:endParaRPr lang="en-US" altLang="zh-TW" dirty="0"/>
          </a:p>
        </p:txBody>
      </p:sp>
      <p:sp>
        <p:nvSpPr>
          <p:cNvPr id="6" name="Rectangular Callout 5"/>
          <p:cNvSpPr>
            <a:spLocks noChangeArrowheads="1"/>
          </p:cNvSpPr>
          <p:nvPr/>
        </p:nvSpPr>
        <p:spPr bwMode="auto">
          <a:xfrm>
            <a:off x="9505101" y="154163"/>
            <a:ext cx="2539352" cy="882545"/>
          </a:xfrm>
          <a:prstGeom prst="wedgeRectCallout">
            <a:avLst>
              <a:gd name="adj1" fmla="val -211723"/>
              <a:gd name="adj2" fmla="val 259897"/>
            </a:avLst>
          </a:prstGeom>
          <a:solidFill>
            <a:srgbClr val="FFFFCC"/>
          </a:solidFill>
          <a:ln w="28575" algn="ctr">
            <a:solidFill>
              <a:srgbClr val="FF9933"/>
            </a:solidFill>
            <a:round/>
            <a:headEnd/>
            <a:tailEnd/>
          </a:ln>
        </p:spPr>
        <p:txBody>
          <a:bodyPr/>
          <a:lstStyle/>
          <a:p>
            <a:r>
              <a:rPr lang="en-US" dirty="0">
                <a:latin typeface="Calibri" panose="020F0502020204030204" pitchFamily="34" charset="0"/>
              </a:rPr>
              <a:t>There is a Dorothy Byrne Wikipedia page; but it’s not this Dorothy…</a:t>
            </a:r>
          </a:p>
        </p:txBody>
      </p:sp>
    </p:spTree>
    <p:extLst>
      <p:ext uri="{BB962C8B-B14F-4D97-AF65-F5344CB8AC3E}">
        <p14:creationId xmlns:p14="http://schemas.microsoft.com/office/powerpoint/2010/main" val="111596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Naming Convention</a:t>
            </a:r>
          </a:p>
        </p:txBody>
      </p:sp>
      <p:sp>
        <p:nvSpPr>
          <p:cNvPr id="3" name="Content Placeholder 2"/>
          <p:cNvSpPr>
            <a:spLocks noGrp="1"/>
          </p:cNvSpPr>
          <p:nvPr>
            <p:ph idx="1"/>
          </p:nvPr>
        </p:nvSpPr>
        <p:spPr/>
        <p:txBody>
          <a:bodyPr/>
          <a:lstStyle/>
          <a:p>
            <a:r>
              <a:rPr lang="en-US" altLang="en-US" dirty="0">
                <a:solidFill>
                  <a:srgbClr val="C00000"/>
                </a:solidFill>
                <a:sym typeface="Wingdings" panose="05000000000000000000" pitchFamily="2" charset="2"/>
              </a:rPr>
              <a:t>Entity Linking:</a:t>
            </a:r>
          </a:p>
          <a:p>
            <a:pPr lvl="1"/>
            <a:r>
              <a:rPr lang="en-US" altLang="en-US" dirty="0">
                <a:solidFill>
                  <a:srgbClr val="234271"/>
                </a:solidFill>
              </a:rPr>
              <a:t>Map Mentions to KB Titles </a:t>
            </a:r>
          </a:p>
          <a:p>
            <a:pPr lvl="1"/>
            <a:r>
              <a:rPr lang="en-US" altLang="en-US" dirty="0">
                <a:sym typeface="Wingdings" panose="05000000000000000000" pitchFamily="2" charset="2"/>
              </a:rPr>
              <a:t>If multiple mentions in correspond to the same Title, which is outside KB:</a:t>
            </a:r>
          </a:p>
          <a:p>
            <a:pPr lvl="2"/>
            <a:r>
              <a:rPr lang="en-US" altLang="en-US" dirty="0">
                <a:sym typeface="Wingdings" panose="05000000000000000000" pitchFamily="2" charset="2"/>
              </a:rPr>
              <a:t>First </a:t>
            </a:r>
            <a:r>
              <a:rPr lang="en-US" altLang="en-US" dirty="0">
                <a:solidFill>
                  <a:srgbClr val="C00000"/>
                </a:solidFill>
                <a:sym typeface="Wingdings" panose="05000000000000000000" pitchFamily="2" charset="2"/>
              </a:rPr>
              <a:t>cluster relevant mentions </a:t>
            </a:r>
            <a:r>
              <a:rPr lang="en-US" altLang="en-US" dirty="0">
                <a:sym typeface="Wingdings" panose="05000000000000000000" pitchFamily="2" charset="2"/>
              </a:rPr>
              <a:t>as representing a single Title</a:t>
            </a:r>
          </a:p>
          <a:p>
            <a:pPr lvl="2"/>
            <a:r>
              <a:rPr lang="en-US" altLang="en-US" dirty="0">
                <a:sym typeface="Wingdings" panose="05000000000000000000" pitchFamily="2" charset="2"/>
              </a:rPr>
              <a:t>Map the cluster to </a:t>
            </a:r>
            <a:r>
              <a:rPr lang="en-US" altLang="en-US" dirty="0">
                <a:solidFill>
                  <a:srgbClr val="C00000"/>
                </a:solidFill>
                <a:sym typeface="Wingdings" panose="05000000000000000000" pitchFamily="2" charset="2"/>
              </a:rPr>
              <a:t>Null</a:t>
            </a:r>
          </a:p>
          <a:p>
            <a:endParaRPr lang="en-US" altLang="en-US" dirty="0">
              <a:solidFill>
                <a:srgbClr val="234271"/>
              </a:solidFill>
              <a:sym typeface="Wingdings" panose="05000000000000000000" pitchFamily="2" charset="2"/>
            </a:endParaRPr>
          </a:p>
          <a:p>
            <a:r>
              <a:rPr lang="en-US" altLang="en-US" dirty="0">
                <a:solidFill>
                  <a:srgbClr val="234271"/>
                </a:solidFill>
                <a:sym typeface="Wingdings" panose="05000000000000000000" pitchFamily="2" charset="2"/>
              </a:rPr>
              <a:t>If the set of target mentions only consists of </a:t>
            </a:r>
            <a:r>
              <a:rPr lang="en-US" altLang="en-US" dirty="0">
                <a:solidFill>
                  <a:srgbClr val="C00000"/>
                </a:solidFill>
                <a:sym typeface="Wingdings" panose="05000000000000000000" pitchFamily="2" charset="2"/>
              </a:rPr>
              <a:t>named entities </a:t>
            </a:r>
            <a:r>
              <a:rPr lang="en-US" altLang="en-US" dirty="0">
                <a:solidFill>
                  <a:srgbClr val="234271"/>
                </a:solidFill>
                <a:sym typeface="Wingdings" panose="05000000000000000000" pitchFamily="2" charset="2"/>
              </a:rPr>
              <a:t>we call the task: </a:t>
            </a:r>
            <a:r>
              <a:rPr lang="en-US" altLang="en-US" dirty="0">
                <a:solidFill>
                  <a:srgbClr val="C00000"/>
                </a:solidFill>
                <a:sym typeface="Wingdings" panose="05000000000000000000" pitchFamily="2" charset="2"/>
              </a:rPr>
              <a:t>Named Entity [Wikification, Linking]</a:t>
            </a:r>
            <a:endParaRPr lang="en-US" altLang="en-US" dirty="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46</a:t>
            </a:fld>
            <a:endParaRPr lang="en-US" altLang="zh-TW" dirty="0"/>
          </a:p>
        </p:txBody>
      </p:sp>
    </p:spTree>
    <p:extLst>
      <p:ext uri="{BB962C8B-B14F-4D97-AF65-F5344CB8AC3E}">
        <p14:creationId xmlns:p14="http://schemas.microsoft.com/office/powerpoint/2010/main" val="20174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altLang="en-US" dirty="0">
                <a:latin typeface="Palatino Linotype" panose="02040502050505030304" pitchFamily="18" charset="0"/>
              </a:rPr>
              <a:t>Evaluation</a:t>
            </a:r>
            <a:endParaRPr dirty="0"/>
          </a:p>
        </p:txBody>
      </p:sp>
      <p:sp>
        <p:nvSpPr>
          <p:cNvPr id="25602" name="Content Placeholder 2"/>
          <p:cNvSpPr>
            <a:spLocks noGrp="1"/>
          </p:cNvSpPr>
          <p:nvPr>
            <p:ph idx="1"/>
          </p:nvPr>
        </p:nvSpPr>
        <p:spPr>
          <a:xfrm>
            <a:off x="781414" y="891779"/>
            <a:ext cx="10115774" cy="5001419"/>
          </a:xfrm>
        </p:spPr>
        <p:txBody>
          <a:bodyPr/>
          <a:lstStyle/>
          <a:p>
            <a:pPr>
              <a:defRPr/>
            </a:pPr>
            <a:r>
              <a:rPr lang="en-US" altLang="en-US" dirty="0"/>
              <a:t>In principle, evaluation on an application is possible, but hasn’t been pursued </a:t>
            </a:r>
          </a:p>
          <a:p>
            <a:pPr>
              <a:defRPr/>
            </a:pPr>
            <a:r>
              <a:rPr lang="en-US" altLang="en-US" dirty="0">
                <a:solidFill>
                  <a:srgbClr val="C00000"/>
                </a:solidFill>
              </a:rPr>
              <a:t>Factors in Entity Discovery and Linking Evaluation:  </a:t>
            </a:r>
            <a:endParaRPr altLang="en-US" dirty="0">
              <a:solidFill>
                <a:srgbClr val="C00000"/>
              </a:solidFill>
            </a:endParaRPr>
          </a:p>
          <a:p>
            <a:pPr lvl="1">
              <a:defRPr/>
            </a:pPr>
            <a:r>
              <a:rPr altLang="en-US" dirty="0"/>
              <a:t>Mention Selection </a:t>
            </a:r>
            <a:r>
              <a:rPr altLang="en-US" dirty="0">
                <a:solidFill>
                  <a:srgbClr val="FF0000"/>
                </a:solidFill>
              </a:rPr>
              <a:t>(*)</a:t>
            </a:r>
          </a:p>
          <a:p>
            <a:pPr lvl="2">
              <a:defRPr/>
            </a:pPr>
            <a:r>
              <a:rPr altLang="en-US" dirty="0"/>
              <a:t>Are the mentions chosen for linking correct (R/P) </a:t>
            </a:r>
          </a:p>
          <a:p>
            <a:pPr lvl="1">
              <a:defRPr/>
            </a:pPr>
            <a:r>
              <a:rPr altLang="en-US" dirty="0"/>
              <a:t>Linking accuracy</a:t>
            </a:r>
          </a:p>
          <a:p>
            <a:pPr lvl="2">
              <a:defRPr/>
            </a:pPr>
            <a:r>
              <a:rPr altLang="en-US" dirty="0"/>
              <a:t>Evaluate quality of links chosen per-mention</a:t>
            </a:r>
          </a:p>
          <a:p>
            <a:pPr lvl="3">
              <a:defRPr/>
            </a:pPr>
            <a:r>
              <a:rPr lang="en-US" altLang="en-US" dirty="0"/>
              <a:t>Ranking</a:t>
            </a:r>
          </a:p>
          <a:p>
            <a:pPr lvl="3">
              <a:defRPr/>
            </a:pPr>
            <a:r>
              <a:rPr lang="en-US" altLang="en-US" dirty="0"/>
              <a:t>Accuracy (including NIL) </a:t>
            </a:r>
            <a:r>
              <a:rPr lang="en-US" altLang="en-US" dirty="0">
                <a:solidFill>
                  <a:srgbClr val="FF0000"/>
                </a:solidFill>
              </a:rPr>
              <a:t>(*)</a:t>
            </a:r>
          </a:p>
          <a:p>
            <a:pPr lvl="2">
              <a:defRPr/>
            </a:pPr>
            <a:r>
              <a:rPr lang="en-US" altLang="en-US" dirty="0"/>
              <a:t>End-to-End</a:t>
            </a:r>
          </a:p>
          <a:p>
            <a:pPr lvl="1">
              <a:defRPr/>
            </a:pPr>
            <a:r>
              <a:rPr altLang="en-US" dirty="0"/>
              <a:t>NIL clustering </a:t>
            </a:r>
            <a:r>
              <a:rPr altLang="en-US" dirty="0">
                <a:solidFill>
                  <a:srgbClr val="FF0000"/>
                </a:solidFill>
              </a:rPr>
              <a:t>(*)</a:t>
            </a:r>
          </a:p>
          <a:p>
            <a:pPr lvl="2">
              <a:defRPr/>
            </a:pPr>
            <a:r>
              <a:rPr altLang="en-US" dirty="0"/>
              <a:t>Entity Linking: evaluate out-of-KB clustering (co-reference)</a:t>
            </a:r>
          </a:p>
          <a:p>
            <a:pPr lvl="1">
              <a:defRPr/>
            </a:pPr>
            <a:r>
              <a:rPr lang="en-US" altLang="en-US" dirty="0"/>
              <a:t>Evaluating nominal as co-reference</a:t>
            </a:r>
            <a:endParaRPr altLang="en-US" dirty="0"/>
          </a:p>
          <a:p>
            <a:pPr lvl="1">
              <a:defRPr/>
            </a:pPr>
            <a:r>
              <a:rPr altLang="en-US" dirty="0"/>
              <a:t>Other (including IR-inspired) metrics</a:t>
            </a:r>
          </a:p>
          <a:p>
            <a:pPr lvl="2">
              <a:defRPr/>
            </a:pPr>
            <a:r>
              <a:rPr altLang="en-US" dirty="0"/>
              <a:t>E.g. MRR, MAP, R-Precision, Recall, accuracy</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47</a:t>
            </a:fld>
            <a:endParaRPr lang="en-US" altLang="zh-TW" dirty="0"/>
          </a:p>
        </p:txBody>
      </p:sp>
    </p:spTree>
    <p:extLst>
      <p:ext uri="{BB962C8B-B14F-4D97-AF65-F5344CB8AC3E}">
        <p14:creationId xmlns:p14="http://schemas.microsoft.com/office/powerpoint/2010/main" val="8638110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Entity Discovery and Linking: Subtasks</a:t>
            </a:r>
            <a:endParaRPr lang="en-US" dirty="0"/>
          </a:p>
        </p:txBody>
      </p:sp>
      <p:sp>
        <p:nvSpPr>
          <p:cNvPr id="5" name="Content Placeholder 4"/>
          <p:cNvSpPr>
            <a:spLocks noGrp="1"/>
          </p:cNvSpPr>
          <p:nvPr>
            <p:ph idx="1"/>
          </p:nvPr>
        </p:nvSpPr>
        <p:spPr/>
        <p:txBody>
          <a:bodyPr/>
          <a:lstStyle/>
          <a:p>
            <a:r>
              <a:rPr lang="en-US"/>
              <a:t>EDL requires addressing several sub-tasks:</a:t>
            </a:r>
          </a:p>
          <a:p>
            <a:pPr lvl="1"/>
            <a:r>
              <a:rPr lang="en-US"/>
              <a:t>Identifying Target Mentions (Entity Discovery phase)</a:t>
            </a:r>
          </a:p>
          <a:p>
            <a:pPr lvl="2"/>
            <a:r>
              <a:rPr lang="en-US">
                <a:solidFill>
                  <a:schemeClr val="tx1"/>
                </a:solidFill>
              </a:rPr>
              <a:t>Mentions</a:t>
            </a:r>
            <a:r>
              <a:rPr lang="en-US"/>
              <a:t> in the input text that should be Wikified</a:t>
            </a:r>
          </a:p>
          <a:p>
            <a:pPr lvl="1"/>
            <a:r>
              <a:rPr lang="en-US"/>
              <a:t>Identifying  Candidate Titles (Fast Search)</a:t>
            </a:r>
          </a:p>
          <a:p>
            <a:pPr lvl="2"/>
            <a:r>
              <a:rPr lang="en-US"/>
              <a:t>Candidate Wikipedia </a:t>
            </a:r>
            <a:r>
              <a:rPr lang="en-US">
                <a:solidFill>
                  <a:schemeClr val="tx1"/>
                </a:solidFill>
              </a:rPr>
              <a:t>titles</a:t>
            </a:r>
            <a:r>
              <a:rPr lang="en-US"/>
              <a:t> that could correspond to each </a:t>
            </a:r>
            <a:r>
              <a:rPr lang="en-US">
                <a:solidFill>
                  <a:schemeClr val="tx1"/>
                </a:solidFill>
              </a:rPr>
              <a:t>mention</a:t>
            </a:r>
            <a:r>
              <a:rPr lang="en-US"/>
              <a:t>   </a:t>
            </a:r>
          </a:p>
          <a:p>
            <a:pPr lvl="1"/>
            <a:r>
              <a:rPr lang="en-US"/>
              <a:t>Candidate Title Ranking (Entity Linking)</a:t>
            </a:r>
          </a:p>
          <a:p>
            <a:pPr lvl="2"/>
            <a:r>
              <a:rPr lang="en-US"/>
              <a:t>Rank the candidate titles for a given mention (choose the best link)</a:t>
            </a:r>
          </a:p>
          <a:p>
            <a:pPr lvl="1"/>
            <a:r>
              <a:rPr lang="en-US"/>
              <a:t>NIL Detection and Clustering</a:t>
            </a:r>
          </a:p>
          <a:p>
            <a:pPr lvl="2"/>
            <a:r>
              <a:rPr lang="en-US"/>
              <a:t>Identify mentions that do not correspond to a Wikipedia title</a:t>
            </a:r>
          </a:p>
          <a:p>
            <a:pPr lvl="2"/>
            <a:r>
              <a:rPr lang="en-US"/>
              <a:t>Entity Linking: cluster NIL mentions that represent the same entity.</a:t>
            </a:r>
          </a:p>
          <a:p>
            <a:endParaRPr lang="en-US" dirty="0"/>
          </a:p>
        </p:txBody>
      </p:sp>
      <p:sp>
        <p:nvSpPr>
          <p:cNvPr id="2" name="Slide Number Placeholder 1"/>
          <p:cNvSpPr>
            <a:spLocks noGrp="1"/>
          </p:cNvSpPr>
          <p:nvPr>
            <p:ph type="sldNum" sz="quarter" idx="4"/>
          </p:nvPr>
        </p:nvSpPr>
        <p:spPr>
          <a:xfrm>
            <a:off x="5638800" y="6453336"/>
            <a:ext cx="914400" cy="228600"/>
          </a:xfrm>
          <a:prstGeom prst="rect">
            <a:avLst/>
          </a:prstGeom>
        </p:spPr>
        <p:txBody>
          <a:bodyPr/>
          <a:lstStyle/>
          <a:p>
            <a:pPr>
              <a:defRPr/>
            </a:pPr>
            <a:fld id="{949EA72D-AFDA-4341-B72A-4A95FB1F0E84}" type="slidenum">
              <a:rPr lang="en-US" altLang="zh-TW" smtClean="0"/>
              <a:pPr>
                <a:defRPr/>
              </a:pPr>
              <a:t>48</a:t>
            </a:fld>
            <a:endParaRPr lang="en-US" altLang="zh-TW" dirty="0"/>
          </a:p>
        </p:txBody>
      </p:sp>
    </p:spTree>
    <p:extLst>
      <p:ext uri="{BB962C8B-B14F-4D97-AF65-F5344CB8AC3E}">
        <p14:creationId xmlns:p14="http://schemas.microsoft.com/office/powerpoint/2010/main" val="58114502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a:t>High-level Algorithmic Approach. </a:t>
            </a:r>
            <a:endParaRPr lang="en-US" altLang="en-US" dirty="0"/>
          </a:p>
        </p:txBody>
      </p:sp>
      <p:sp>
        <p:nvSpPr>
          <p:cNvPr id="21507" name="Content Placeholder 6"/>
          <p:cNvSpPr>
            <a:spLocks noGrp="1"/>
          </p:cNvSpPr>
          <p:nvPr>
            <p:ph idx="1"/>
          </p:nvPr>
        </p:nvSpPr>
        <p:spPr/>
        <p:txBody>
          <a:bodyPr/>
          <a:lstStyle/>
          <a:p>
            <a:pPr eaLnBrk="1" hangingPunct="1"/>
            <a:r>
              <a:rPr lang="en-US" altLang="en-US" sz="2000" dirty="0">
                <a:solidFill>
                  <a:srgbClr val="C00000"/>
                </a:solidFill>
              </a:rPr>
              <a:t>Input:</a:t>
            </a:r>
            <a:r>
              <a:rPr lang="en-US" altLang="en-US" sz="2000" dirty="0"/>
              <a:t> A text document d;              </a:t>
            </a:r>
            <a:r>
              <a:rPr lang="en-US" altLang="en-US" sz="2000" dirty="0">
                <a:solidFill>
                  <a:srgbClr val="C00000"/>
                </a:solidFill>
              </a:rPr>
              <a:t>Output: </a:t>
            </a:r>
            <a:r>
              <a:rPr lang="en-US" altLang="en-US" sz="2000" dirty="0"/>
              <a:t>a set of pairs (</a:t>
            </a:r>
            <a:r>
              <a:rPr lang="en-US" altLang="en-US" sz="2000" dirty="0">
                <a:latin typeface="Palatino Linotype"/>
              </a:rPr>
              <a:t>m</a:t>
            </a:r>
            <a:r>
              <a:rPr lang="en-US" altLang="en-US" sz="2000" baseline="-25000" dirty="0">
                <a:latin typeface="Palatino Linotype"/>
              </a:rPr>
              <a:t>i</a:t>
            </a:r>
            <a:r>
              <a:rPr lang="en-US" altLang="en-US" sz="2000" dirty="0">
                <a:latin typeface="Palatino Linotype"/>
              </a:rPr>
              <a:t> ,t</a:t>
            </a:r>
            <a:r>
              <a:rPr lang="en-US" altLang="en-US" sz="2000" baseline="-25000" dirty="0">
                <a:latin typeface="Calibri"/>
              </a:rPr>
              <a:t>i</a:t>
            </a:r>
            <a:r>
              <a:rPr lang="en-US" altLang="en-US" sz="2000" dirty="0"/>
              <a:t>) </a:t>
            </a:r>
          </a:p>
          <a:p>
            <a:pPr lvl="1"/>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t> are mentions in d; </a:t>
            </a:r>
            <a:r>
              <a:rPr lang="en-US" altLang="en-US" sz="2000" dirty="0" err="1">
                <a:solidFill>
                  <a:srgbClr val="C00000"/>
                </a:solidFill>
                <a:latin typeface="Palatino Linotype"/>
              </a:rPr>
              <a:t>t</a:t>
            </a:r>
            <a:r>
              <a:rPr lang="en-US" altLang="en-US" sz="2000" baseline="-25000" dirty="0" err="1">
                <a:solidFill>
                  <a:srgbClr val="C00000"/>
                </a:solidFill>
                <a:latin typeface="Calibri"/>
              </a:rPr>
              <a:t>j</a:t>
            </a:r>
            <a:r>
              <a:rPr lang="en-US" altLang="en-US" sz="2000" dirty="0"/>
              <a:t>(</a:t>
            </a:r>
            <a:r>
              <a:rPr lang="en-US" altLang="en-US" sz="2000" dirty="0">
                <a:solidFill>
                  <a:srgbClr val="C00000"/>
                </a:solidFill>
                <a:latin typeface="Palatino Linotype"/>
              </a:rPr>
              <a:t>m</a:t>
            </a:r>
            <a:r>
              <a:rPr lang="en-US" altLang="en-US" sz="2000" baseline="-25000" dirty="0">
                <a:solidFill>
                  <a:srgbClr val="C00000"/>
                </a:solidFill>
                <a:latin typeface="Calibri"/>
              </a:rPr>
              <a:t>i </a:t>
            </a:r>
            <a:r>
              <a:rPr lang="en-US" altLang="en-US" sz="2000" dirty="0"/>
              <a:t>) are corresponding Wikipedia titles, or NIL. </a:t>
            </a:r>
          </a:p>
          <a:p>
            <a:r>
              <a:rPr lang="en-US" altLang="en-US" sz="2000" dirty="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in d </a:t>
            </a:r>
          </a:p>
          <a:p>
            <a:r>
              <a:rPr lang="en-US" altLang="en-US" sz="2000" dirty="0">
                <a:solidFill>
                  <a:srgbClr val="C00000"/>
                </a:solidFill>
              </a:rPr>
              <a:t>(2) Local Inference</a:t>
            </a:r>
          </a:p>
          <a:p>
            <a:pPr lvl="1"/>
            <a:r>
              <a:rPr lang="en-US" altLang="en-US" sz="2000" dirty="0"/>
              <a:t>For each </a:t>
            </a:r>
            <a:r>
              <a:rPr lang="en-US" altLang="en-US" sz="2000" dirty="0">
                <a:latin typeface="Palatino Linotype"/>
              </a:rPr>
              <a:t>m</a:t>
            </a:r>
            <a:r>
              <a:rPr lang="en-US" altLang="en-US" sz="2000" baseline="-25000" dirty="0">
                <a:latin typeface="Calibri"/>
              </a:rPr>
              <a:t>i</a:t>
            </a:r>
            <a:r>
              <a:rPr lang="en-US" altLang="en-US" sz="2000" dirty="0"/>
              <a:t> in d: </a:t>
            </a:r>
          </a:p>
          <a:p>
            <a:pPr lvl="2"/>
            <a:r>
              <a:rPr lang="en-US" altLang="en-US" sz="1800" dirty="0"/>
              <a:t>Identify a set of relevant titles T(</a:t>
            </a:r>
            <a:r>
              <a:rPr lang="en-US" altLang="en-US" sz="1800" dirty="0">
                <a:latin typeface="Palatino Linotype"/>
              </a:rPr>
              <a:t>m</a:t>
            </a:r>
            <a:r>
              <a:rPr lang="en-US" altLang="en-US" sz="1800" baseline="-25000" dirty="0">
                <a:latin typeface="Calibri"/>
              </a:rPr>
              <a:t>i </a:t>
            </a:r>
            <a:r>
              <a:rPr lang="en-US" altLang="en-US" sz="1800" dirty="0"/>
              <a:t>)    </a:t>
            </a:r>
          </a:p>
          <a:p>
            <a:pPr lvl="2"/>
            <a:r>
              <a:rPr lang="en-US" altLang="en-US" sz="1800" dirty="0"/>
              <a:t>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a:t>)</a:t>
            </a:r>
          </a:p>
          <a:p>
            <a:pPr marL="914400" lvl="2" indent="0">
              <a:buNone/>
            </a:pPr>
            <a:r>
              <a:rPr lang="en-US" altLang="en-US" sz="1800" dirty="0">
                <a:solidFill>
                  <a:schemeClr val="tx1"/>
                </a:solidFill>
              </a:rPr>
              <a:t>[E.g., consider local statistics of edges [</a:t>
            </a:r>
            <a:r>
              <a:rPr lang="en-US" altLang="en-US" sz="1800" dirty="0">
                <a:solidFill>
                  <a:srgbClr val="C00000"/>
                </a:solidFill>
              </a:rPr>
              <a:t>(</a:t>
            </a:r>
            <a:r>
              <a:rPr lang="en-US" altLang="en-US" sz="1800" dirty="0">
                <a:solidFill>
                  <a:srgbClr val="C00000"/>
                </a:solidFill>
                <a:latin typeface="Palatino Linotype"/>
              </a:rPr>
              <a:t>m</a:t>
            </a:r>
            <a:r>
              <a:rPr lang="en-US" altLang="en-US" sz="1800" baseline="-25000" dirty="0">
                <a:solidFill>
                  <a:srgbClr val="C00000"/>
                </a:solidFill>
                <a:latin typeface="Palatino Linotype"/>
              </a:rPr>
              <a:t>i</a:t>
            </a:r>
            <a:r>
              <a:rPr lang="en-US" altLang="en-US" sz="1800" dirty="0">
                <a:solidFill>
                  <a:srgbClr val="C00000"/>
                </a:solidFill>
                <a:latin typeface="Palatino Linotype"/>
              </a:rPr>
              <a:t> ,t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in the Wikipedia graph] </a:t>
            </a:r>
          </a:p>
          <a:p>
            <a:r>
              <a:rPr lang="en-US" altLang="en-US" sz="2000" dirty="0">
                <a:solidFill>
                  <a:srgbClr val="C00000"/>
                </a:solidFill>
              </a:rPr>
              <a:t>(3) Global Inference</a:t>
            </a:r>
          </a:p>
          <a:p>
            <a:pPr lvl="1"/>
            <a:r>
              <a:rPr lang="en-US" altLang="en-US" sz="2000" dirty="0"/>
              <a:t>For each document d: </a:t>
            </a:r>
          </a:p>
          <a:p>
            <a:pPr lvl="2"/>
            <a:r>
              <a:rPr lang="en-US" altLang="en-US" sz="1800" dirty="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a:t> d;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a:t>)</a:t>
            </a:r>
          </a:p>
          <a:p>
            <a:pPr lvl="2"/>
            <a:r>
              <a:rPr lang="en-US" altLang="en-US" sz="1800" dirty="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a:t>)</a:t>
            </a:r>
          </a:p>
          <a:p>
            <a:pPr marL="914400" lvl="2" indent="0">
              <a:buNone/>
            </a:pPr>
            <a:r>
              <a:rPr lang="en-US" altLang="en-US" sz="1800" dirty="0">
                <a:solidFill>
                  <a:schemeClr val="tx1"/>
                </a:solidFill>
              </a:rPr>
              <a:t>[E.g., if </a:t>
            </a:r>
            <a:r>
              <a:rPr lang="en-US" altLang="en-US" sz="1800" dirty="0">
                <a:solidFill>
                  <a:srgbClr val="C00000"/>
                </a:solidFill>
              </a:rPr>
              <a:t>m, m’ </a:t>
            </a:r>
            <a:r>
              <a:rPr lang="en-US" altLang="en-US" sz="1800" dirty="0">
                <a:solidFill>
                  <a:schemeClr val="tx1"/>
                </a:solidFill>
              </a:rPr>
              <a:t>are related by virtue of being in </a:t>
            </a:r>
            <a:r>
              <a:rPr lang="en-US" altLang="en-US" sz="1800" dirty="0">
                <a:solidFill>
                  <a:srgbClr val="C00000"/>
                </a:solidFill>
              </a:rPr>
              <a:t>d</a:t>
            </a:r>
            <a:r>
              <a:rPr lang="en-US" altLang="en-US" sz="1800" dirty="0">
                <a:solidFill>
                  <a:schemeClr val="tx1"/>
                </a:solidFill>
              </a:rPr>
              <a:t>, their corresponding titles </a:t>
            </a:r>
            <a:r>
              <a:rPr lang="en-US" altLang="en-US" sz="1800" dirty="0">
                <a:solidFill>
                  <a:srgbClr val="C00000"/>
                </a:solidFill>
              </a:rPr>
              <a:t>t, t’</a:t>
            </a:r>
            <a:r>
              <a:rPr lang="en-US" altLang="en-US" sz="1800" dirty="0">
                <a:solidFill>
                  <a:schemeClr val="tx1"/>
                </a:solidFill>
              </a:rPr>
              <a:t> may also be related]</a:t>
            </a: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49</a:t>
            </a:fld>
            <a:endParaRPr lang="en-US" altLang="zh-TW" dirty="0"/>
          </a:p>
        </p:txBody>
      </p:sp>
    </p:spTree>
    <p:extLst>
      <p:ext uri="{BB962C8B-B14F-4D97-AF65-F5344CB8AC3E}">
        <p14:creationId xmlns:p14="http://schemas.microsoft.com/office/powerpoint/2010/main" val="11193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What are “entities”?</a:t>
            </a:r>
          </a:p>
        </p:txBody>
      </p:sp>
      <p:sp>
        <p:nvSpPr>
          <p:cNvPr id="5" name="Rectangle 4"/>
          <p:cNvSpPr/>
          <p:nvPr/>
        </p:nvSpPr>
        <p:spPr>
          <a:xfrm>
            <a:off x="518338" y="1006620"/>
            <a:ext cx="10851863" cy="5016758"/>
          </a:xfrm>
          <a:prstGeom prst="rect">
            <a:avLst/>
          </a:prstGeom>
        </p:spPr>
        <p:txBody>
          <a:bodyPr wrap="square">
            <a:spAutoFit/>
          </a:bodyPr>
          <a:lstStyle/>
          <a:p>
            <a:pPr marL="457200" indent="-457200">
              <a:buFont typeface="Arial" panose="020B0604020202020204" pitchFamily="34" charset="0"/>
              <a:buChar char="•"/>
            </a:pPr>
            <a:r>
              <a:rPr lang="en-US" sz="3200" b="1" dirty="0"/>
              <a:t>[Main meaning]</a:t>
            </a:r>
          </a:p>
          <a:p>
            <a:r>
              <a:rPr lang="en-US" sz="3200" dirty="0"/>
              <a:t>- unique world bodies with (non-unique) names, such as</a:t>
            </a:r>
          </a:p>
          <a:p>
            <a:r>
              <a:rPr lang="en-US" sz="3200" dirty="0"/>
              <a:t>   people, organizations, locations</a:t>
            </a:r>
          </a:p>
          <a:p>
            <a:r>
              <a:rPr lang="en-US" sz="3200" dirty="0"/>
              <a:t>   e.g. </a:t>
            </a:r>
            <a:r>
              <a:rPr lang="en-US" sz="3200" b="1" i="1" dirty="0">
                <a:solidFill>
                  <a:schemeClr val="tx2"/>
                </a:solidFill>
              </a:rPr>
              <a:t>Washington County</a:t>
            </a:r>
          </a:p>
          <a:p>
            <a:pPr marL="457200" indent="-457200">
              <a:buFont typeface="Arial" panose="020B0604020202020204" pitchFamily="34" charset="0"/>
              <a:buChar char="•"/>
            </a:pPr>
            <a:r>
              <a:rPr lang="en-US" sz="3200" b="1" dirty="0"/>
              <a:t>[Extended meaning – information extraction]</a:t>
            </a:r>
          </a:p>
          <a:p>
            <a:r>
              <a:rPr lang="en-US" sz="3200" dirty="0"/>
              <a:t>- unique identifiers, such as URLs, email addresses, tracking numbers, hashtags</a:t>
            </a:r>
          </a:p>
          <a:p>
            <a:r>
              <a:rPr lang="en-US" sz="3200" dirty="0"/>
              <a:t>- expressions of time, quantities, monetary values</a:t>
            </a:r>
          </a:p>
          <a:p>
            <a:pPr marL="457200" indent="-457200">
              <a:buFontTx/>
              <a:buChar char="-"/>
            </a:pPr>
            <a:r>
              <a:rPr lang="en-US" sz="3200" dirty="0"/>
              <a:t>Concepts (e.g. </a:t>
            </a:r>
            <a:r>
              <a:rPr lang="en-US" sz="3200" b="1" i="1" dirty="0">
                <a:solidFill>
                  <a:schemeClr val="tx2"/>
                </a:solidFill>
              </a:rPr>
              <a:t>county</a:t>
            </a:r>
            <a:r>
              <a:rPr lang="en-US" sz="3200" dirty="0"/>
              <a:t>)</a:t>
            </a:r>
          </a:p>
          <a:p>
            <a:pPr marL="457200" indent="-457200">
              <a:buFont typeface="Arial" panose="020B0604020202020204" pitchFamily="34" charset="0"/>
              <a:buChar char="•"/>
            </a:pPr>
            <a:r>
              <a:rPr lang="en-US" sz="3200" b="1" dirty="0"/>
              <a:t>But, everything in ambiguous</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5</a:t>
            </a:fld>
            <a:endParaRPr lang="en-US" altLang="zh-TW" dirty="0">
              <a:solidFill>
                <a:prstClr val="black"/>
              </a:solidFill>
            </a:endParaRPr>
          </a:p>
        </p:txBody>
      </p:sp>
    </p:spTree>
    <p:extLst>
      <p:ext uri="{BB962C8B-B14F-4D97-AF65-F5344CB8AC3E}">
        <p14:creationId xmlns:p14="http://schemas.microsoft.com/office/powerpoint/2010/main" val="18034954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45B581-A29F-E943-85A1-E05C965FD2C8}"/>
              </a:ext>
            </a:extLst>
          </p:cNvPr>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50</a:t>
            </a:fld>
            <a:endParaRPr lang="en-US" altLang="zh-TW" dirty="0">
              <a:solidFill>
                <a:prstClr val="black"/>
              </a:solidFill>
            </a:endParaRPr>
          </a:p>
        </p:txBody>
      </p:sp>
      <p:sp>
        <p:nvSpPr>
          <p:cNvPr id="3" name="Title 2">
            <a:extLst>
              <a:ext uri="{FF2B5EF4-FFF2-40B4-BE49-F238E27FC236}">
                <a16:creationId xmlns:a16="http://schemas.microsoft.com/office/drawing/2014/main" id="{F6985544-F80A-A544-9EC6-D43CE569E245}"/>
              </a:ext>
            </a:extLst>
          </p:cNvPr>
          <p:cNvSpPr>
            <a:spLocks noGrp="1"/>
          </p:cNvSpPr>
          <p:nvPr>
            <p:ph type="title"/>
          </p:nvPr>
        </p:nvSpPr>
        <p:spPr/>
        <p:txBody>
          <a:bodyPr/>
          <a:lstStyle/>
          <a:p>
            <a:r>
              <a:rPr lang="en-US" dirty="0"/>
              <a:t>Entity Discovery</a:t>
            </a:r>
          </a:p>
        </p:txBody>
      </p:sp>
      <p:sp>
        <p:nvSpPr>
          <p:cNvPr id="4" name="Content Placeholder 3">
            <a:extLst>
              <a:ext uri="{FF2B5EF4-FFF2-40B4-BE49-F238E27FC236}">
                <a16:creationId xmlns:a16="http://schemas.microsoft.com/office/drawing/2014/main" id="{C17379FB-DD91-794B-B779-8FBD35033451}"/>
              </a:ext>
            </a:extLst>
          </p:cNvPr>
          <p:cNvSpPr>
            <a:spLocks noGrp="1"/>
          </p:cNvSpPr>
          <p:nvPr>
            <p:ph idx="1"/>
          </p:nvPr>
        </p:nvSpPr>
        <p:spPr/>
        <p:txBody>
          <a:bodyPr/>
          <a:lstStyle/>
          <a:p>
            <a:r>
              <a:rPr lang="en-US" dirty="0"/>
              <a:t>Also called Mention detection or Named Entity Recognition</a:t>
            </a:r>
          </a:p>
          <a:p>
            <a:endParaRPr lang="en-US" dirty="0"/>
          </a:p>
          <a:p>
            <a:r>
              <a:rPr lang="en-US" dirty="0"/>
              <a:t>Task :</a:t>
            </a:r>
          </a:p>
          <a:p>
            <a:pPr lvl="1"/>
            <a:r>
              <a:rPr lang="en-US" dirty="0"/>
              <a:t>Identify the boundaries of mentions (of entities) in a document</a:t>
            </a:r>
          </a:p>
          <a:p>
            <a:pPr lvl="1"/>
            <a:r>
              <a:rPr lang="en-US" dirty="0"/>
              <a:t>Predict the types of the extracted mentions</a:t>
            </a:r>
          </a:p>
          <a:p>
            <a:pPr lvl="2"/>
            <a:r>
              <a:rPr lang="en-US" dirty="0"/>
              <a:t>E.g. PER, ORG, LOC</a:t>
            </a:r>
          </a:p>
          <a:p>
            <a:pPr lvl="2"/>
            <a:endParaRPr lang="en-US" dirty="0"/>
          </a:p>
          <a:p>
            <a:pPr lvl="2"/>
            <a:endParaRPr lang="en-US" dirty="0"/>
          </a:p>
          <a:p>
            <a:pPr lvl="1"/>
            <a:r>
              <a:rPr lang="en-US" dirty="0"/>
              <a:t>A lot of work in this area.</a:t>
            </a:r>
          </a:p>
          <a:p>
            <a:pPr lvl="2"/>
            <a:r>
              <a:rPr lang="en-US" dirty="0"/>
              <a:t>Works well when we have supervised data</a:t>
            </a:r>
          </a:p>
          <a:p>
            <a:pPr lvl="2"/>
            <a:r>
              <a:rPr lang="en-US" dirty="0"/>
              <a:t>Does not work well across domains – still a challenge</a:t>
            </a:r>
          </a:p>
          <a:p>
            <a:pPr lvl="1"/>
            <a:r>
              <a:rPr lang="en-US" dirty="0"/>
              <a:t>We’ll talk about it more in the multilingual context</a:t>
            </a:r>
          </a:p>
        </p:txBody>
      </p:sp>
    </p:spTree>
    <p:extLst>
      <p:ext uri="{BB962C8B-B14F-4D97-AF65-F5344CB8AC3E}">
        <p14:creationId xmlns:p14="http://schemas.microsoft.com/office/powerpoint/2010/main" val="4101808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51</a:t>
            </a:fld>
            <a:endParaRPr lang="en-US" altLang="zh-TW" dirty="0">
              <a:solidFill>
                <a:prstClr val="black"/>
              </a:solidFill>
            </a:endParaRPr>
          </a:p>
        </p:txBody>
      </p:sp>
      <p:sp>
        <p:nvSpPr>
          <p:cNvPr id="3" name="Title 2"/>
          <p:cNvSpPr>
            <a:spLocks noGrp="1"/>
          </p:cNvSpPr>
          <p:nvPr>
            <p:ph type="title"/>
          </p:nvPr>
        </p:nvSpPr>
        <p:spPr/>
        <p:txBody>
          <a:bodyPr/>
          <a:lstStyle/>
          <a:p>
            <a:r>
              <a:rPr lang="en-US" dirty="0"/>
              <a:t>Entity Discovery (Traditional)</a:t>
            </a:r>
          </a:p>
        </p:txBody>
      </p:sp>
      <p:sp>
        <p:nvSpPr>
          <p:cNvPr id="4" name="Content Placeholder 3"/>
          <p:cNvSpPr>
            <a:spLocks noGrp="1"/>
          </p:cNvSpPr>
          <p:nvPr>
            <p:ph idx="1"/>
          </p:nvPr>
        </p:nvSpPr>
        <p:spPr>
          <a:xfrm>
            <a:off x="0" y="975804"/>
            <a:ext cx="8082987" cy="5001419"/>
          </a:xfrm>
        </p:spPr>
        <p:txBody>
          <a:bodyPr/>
          <a:lstStyle/>
          <a:p>
            <a:r>
              <a:rPr lang="en-US" sz="2200" dirty="0"/>
              <a:t>Highest recall: Each n-gram is a potential concept mention</a:t>
            </a:r>
          </a:p>
          <a:p>
            <a:pPr lvl="1"/>
            <a:r>
              <a:rPr lang="en-US" sz="2000" dirty="0"/>
              <a:t>Intractable for larger documents</a:t>
            </a:r>
          </a:p>
          <a:p>
            <a:r>
              <a:rPr lang="en-US" sz="2200" dirty="0"/>
              <a:t>Surface form based filtering</a:t>
            </a:r>
          </a:p>
          <a:p>
            <a:pPr lvl="1"/>
            <a:r>
              <a:rPr lang="en-US" sz="2000" dirty="0"/>
              <a:t>Shallow parsing (especially NP chunks), NP’s augmented with surrounding tokens, capitalized words</a:t>
            </a:r>
          </a:p>
          <a:p>
            <a:pPr lvl="1"/>
            <a:r>
              <a:rPr lang="en-US" sz="2000" dirty="0"/>
              <a:t>Remove: single characters, “stop words”, punctuation, etc.</a:t>
            </a:r>
          </a:p>
          <a:p>
            <a:r>
              <a:rPr lang="en-US" sz="2200" dirty="0"/>
              <a:t>Classification and statistics based filtering</a:t>
            </a:r>
          </a:p>
          <a:p>
            <a:pPr lvl="1"/>
            <a:r>
              <a:rPr lang="en-US" sz="2000" dirty="0"/>
              <a:t>English:</a:t>
            </a:r>
          </a:p>
          <a:p>
            <a:pPr lvl="2"/>
            <a:r>
              <a:rPr lang="en-US" sz="1800" dirty="0"/>
              <a:t>Name tagging (</a:t>
            </a:r>
            <a:r>
              <a:rPr lang="en-US" sz="1800" dirty="0" err="1"/>
              <a:t>Finkel</a:t>
            </a:r>
            <a:r>
              <a:rPr lang="en-US" sz="1800" dirty="0"/>
              <a:t> et al., 2005; </a:t>
            </a:r>
            <a:r>
              <a:rPr lang="en-US" sz="1800" dirty="0" err="1"/>
              <a:t>Ratinov</a:t>
            </a:r>
            <a:r>
              <a:rPr lang="en-US" sz="1800" dirty="0"/>
              <a:t> and Roth, 2009; Li et al., 2012)</a:t>
            </a:r>
          </a:p>
          <a:p>
            <a:pPr lvl="2"/>
            <a:r>
              <a:rPr lang="en-US" sz="1800" dirty="0"/>
              <a:t>Mention extraction (Florian et al., 2006, Li and </a:t>
            </a:r>
            <a:r>
              <a:rPr lang="en-US" sz="1800" dirty="0" err="1"/>
              <a:t>Ji</a:t>
            </a:r>
            <a:r>
              <a:rPr lang="en-US" sz="1800" dirty="0"/>
              <a:t>, 2014)</a:t>
            </a:r>
          </a:p>
          <a:p>
            <a:pPr lvl="1"/>
            <a:r>
              <a:rPr lang="en-US" dirty="0"/>
              <a:t>X-lingual:</a:t>
            </a:r>
          </a:p>
          <a:p>
            <a:pPr lvl="2"/>
            <a:r>
              <a:rPr lang="en-US" dirty="0"/>
              <a:t>Most methods train on the target language and then test on the same </a:t>
            </a:r>
          </a:p>
          <a:p>
            <a:pPr lvl="2"/>
            <a:r>
              <a:rPr lang="en-US" dirty="0" err="1"/>
              <a:t>CoNLL</a:t>
            </a:r>
            <a:r>
              <a:rPr lang="en-US" dirty="0"/>
              <a:t> 2003 evaluation consists of German, Dutch NER </a:t>
            </a:r>
            <a:r>
              <a:rPr lang="en-US" dirty="0" err="1"/>
              <a:t>evals</a:t>
            </a:r>
            <a:r>
              <a:rPr lang="en-US" dirty="0"/>
              <a:t>.</a:t>
            </a:r>
          </a:p>
          <a:p>
            <a:pPr lvl="2"/>
            <a:r>
              <a:rPr lang="en-US" dirty="0"/>
              <a:t>Stanford NER using bilingual parallel text gives ~3F1 over strong CRF baselines (Wang </a:t>
            </a:r>
            <a:r>
              <a:rPr lang="en-US" dirty="0" err="1"/>
              <a:t>et.al</a:t>
            </a:r>
            <a:r>
              <a:rPr lang="en-US" dirty="0"/>
              <a:t>, ACL2013)</a:t>
            </a:r>
          </a:p>
          <a:p>
            <a:pPr lvl="2"/>
            <a:endParaRPr lang="en-US" dirty="0"/>
          </a:p>
          <a:p>
            <a:endParaRPr lang="en-US" dirty="0"/>
          </a:p>
        </p:txBody>
      </p:sp>
      <p:pic>
        <p:nvPicPr>
          <p:cNvPr id="7" name="Picture 6">
            <a:extLst>
              <a:ext uri="{FF2B5EF4-FFF2-40B4-BE49-F238E27FC236}">
                <a16:creationId xmlns:a16="http://schemas.microsoft.com/office/drawing/2014/main" id="{9FEA96F5-E47E-0F46-8642-1C6091580C04}"/>
              </a:ext>
            </a:extLst>
          </p:cNvPr>
          <p:cNvPicPr>
            <a:picLocks noChangeAspect="1"/>
          </p:cNvPicPr>
          <p:nvPr/>
        </p:nvPicPr>
        <p:blipFill>
          <a:blip r:embed="rId3"/>
          <a:stretch>
            <a:fillRect/>
          </a:stretch>
        </p:blipFill>
        <p:spPr>
          <a:xfrm>
            <a:off x="7986531" y="4732242"/>
            <a:ext cx="3999696" cy="124990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5481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52</a:t>
            </a:fld>
            <a:endParaRPr lang="en-US" altLang="zh-TW" dirty="0">
              <a:solidFill>
                <a:prstClr val="black"/>
              </a:solidFill>
            </a:endParaRPr>
          </a:p>
        </p:txBody>
      </p:sp>
      <p:sp>
        <p:nvSpPr>
          <p:cNvPr id="3" name="Title 2"/>
          <p:cNvSpPr>
            <a:spLocks noGrp="1"/>
          </p:cNvSpPr>
          <p:nvPr>
            <p:ph type="title"/>
          </p:nvPr>
        </p:nvSpPr>
        <p:spPr/>
        <p:txBody>
          <a:bodyPr/>
          <a:lstStyle/>
          <a:p>
            <a:r>
              <a:rPr lang="en-US" dirty="0"/>
              <a:t>Entity Discovery (Traditional)</a:t>
            </a:r>
          </a:p>
        </p:txBody>
      </p:sp>
      <p:sp>
        <p:nvSpPr>
          <p:cNvPr id="4" name="Content Placeholder 3"/>
          <p:cNvSpPr>
            <a:spLocks noGrp="1"/>
          </p:cNvSpPr>
          <p:nvPr>
            <p:ph idx="1"/>
          </p:nvPr>
        </p:nvSpPr>
        <p:spPr/>
        <p:txBody>
          <a:bodyPr/>
          <a:lstStyle/>
          <a:p>
            <a:r>
              <a:rPr lang="en-US" sz="2200" dirty="0"/>
              <a:t>Wikipedia Lexicon Construction based on prior link knowledge</a:t>
            </a:r>
          </a:p>
          <a:p>
            <a:pPr lvl="1"/>
            <a:r>
              <a:rPr lang="en-US" sz="2000" dirty="0"/>
              <a:t>Only n-grams linked in training data (prior anchor text) (</a:t>
            </a:r>
            <a:r>
              <a:rPr lang="en-US" sz="2000" dirty="0" err="1"/>
              <a:t>Ratinov</a:t>
            </a:r>
            <a:r>
              <a:rPr lang="en-US" sz="2000" dirty="0"/>
              <a:t> et al., 2011; Davis et al., 2012; Sil et al., 2012; Han and Sun, 2011; </a:t>
            </a:r>
            <a:r>
              <a:rPr lang="en-US" sz="2000" dirty="0" err="1"/>
              <a:t>Mihalcea</a:t>
            </a:r>
            <a:r>
              <a:rPr lang="en-US" sz="2000" dirty="0"/>
              <a:t> and </a:t>
            </a:r>
            <a:r>
              <a:rPr lang="en-US" sz="2000" dirty="0" err="1"/>
              <a:t>Csomai</a:t>
            </a:r>
            <a:r>
              <a:rPr lang="en-US" sz="2000" dirty="0"/>
              <a:t>, 2007; </a:t>
            </a:r>
            <a:r>
              <a:rPr lang="en-US" sz="2000" dirty="0" err="1"/>
              <a:t>Cucerzan</a:t>
            </a:r>
            <a:r>
              <a:rPr lang="en-US" sz="2000" dirty="0"/>
              <a:t>, 2007; Milne and Witten, 2008; </a:t>
            </a:r>
            <a:r>
              <a:rPr lang="en-US" sz="2000" dirty="0" err="1"/>
              <a:t>Ferragina</a:t>
            </a:r>
            <a:r>
              <a:rPr lang="en-US" sz="2000" dirty="0"/>
              <a:t> and </a:t>
            </a:r>
            <a:r>
              <a:rPr lang="en-US" sz="2000" dirty="0" err="1"/>
              <a:t>Scaiella</a:t>
            </a:r>
            <a:r>
              <a:rPr lang="en-US" sz="2000" dirty="0"/>
              <a:t>, 2010)</a:t>
            </a:r>
          </a:p>
          <a:p>
            <a:pPr lvl="2"/>
            <a:r>
              <a:rPr lang="en-US" sz="1800" dirty="0"/>
              <a:t>E.g. all n-grams used as anchor text within Wikipedia</a:t>
            </a:r>
          </a:p>
          <a:p>
            <a:pPr lvl="1"/>
            <a:r>
              <a:rPr lang="en-US" sz="2000" dirty="0"/>
              <a:t>Only terms that exceed link probability threshold (</a:t>
            </a:r>
            <a:r>
              <a:rPr lang="en-US" sz="2000" dirty="0" err="1"/>
              <a:t>Bunescu</a:t>
            </a:r>
            <a:r>
              <a:rPr lang="en-US" sz="2000" dirty="0"/>
              <a:t>, 2006; </a:t>
            </a:r>
            <a:r>
              <a:rPr lang="en-US" sz="2000" dirty="0" err="1"/>
              <a:t>Cucerzan</a:t>
            </a:r>
            <a:r>
              <a:rPr lang="en-US" sz="2000" dirty="0"/>
              <a:t>, 2007; Fernandez et al., 2010; Chang et al., 2010; Chen et al., 2010; </a:t>
            </a:r>
            <a:r>
              <a:rPr lang="en-US" sz="2000" dirty="0" err="1"/>
              <a:t>Meij</a:t>
            </a:r>
            <a:r>
              <a:rPr lang="en-US" sz="2000" dirty="0"/>
              <a:t> et al., 2012; </a:t>
            </a:r>
            <a:r>
              <a:rPr lang="en-US" sz="2000" dirty="0" err="1"/>
              <a:t>Bysani</a:t>
            </a:r>
            <a:r>
              <a:rPr lang="en-US" sz="2000" dirty="0"/>
              <a:t> et al., 2010; </a:t>
            </a:r>
            <a:r>
              <a:rPr lang="en-US" sz="2000" dirty="0" err="1"/>
              <a:t>Hachey</a:t>
            </a:r>
            <a:r>
              <a:rPr lang="en-US" sz="2000" dirty="0"/>
              <a:t> et al., 2013; Huang et al., 2014)</a:t>
            </a:r>
          </a:p>
          <a:p>
            <a:pPr lvl="1"/>
            <a:r>
              <a:rPr lang="en-US" sz="2000" dirty="0"/>
              <a:t>Dictionary-based chunking</a:t>
            </a:r>
          </a:p>
          <a:p>
            <a:pPr lvl="1"/>
            <a:r>
              <a:rPr lang="en-US" sz="2000" dirty="0"/>
              <a:t>String matching (n-gram with canonical concept name list)</a:t>
            </a:r>
          </a:p>
          <a:p>
            <a:r>
              <a:rPr lang="en-US" dirty="0" err="1"/>
              <a:t>Mis</a:t>
            </a:r>
            <a:r>
              <a:rPr lang="en-US" dirty="0"/>
              <a:t>-spelling correction and normalization (Yu et al., 2013; </a:t>
            </a:r>
            <a:r>
              <a:rPr lang="en-US" dirty="0" err="1"/>
              <a:t>Charton</a:t>
            </a:r>
            <a:r>
              <a:rPr lang="en-US" dirty="0"/>
              <a:t> et al., 2013)</a:t>
            </a:r>
          </a:p>
          <a:p>
            <a:endParaRPr lang="en-US" dirty="0"/>
          </a:p>
        </p:txBody>
      </p:sp>
    </p:spTree>
    <p:extLst>
      <p:ext uri="{BB962C8B-B14F-4D97-AF65-F5344CB8AC3E}">
        <p14:creationId xmlns:p14="http://schemas.microsoft.com/office/powerpoint/2010/main" val="37693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Discovery Systems</a:t>
            </a:r>
          </a:p>
        </p:txBody>
      </p:sp>
      <p:sp>
        <p:nvSpPr>
          <p:cNvPr id="3" name="Content Placeholder 2"/>
          <p:cNvSpPr>
            <a:spLocks noGrp="1"/>
          </p:cNvSpPr>
          <p:nvPr>
            <p:ph idx="1"/>
          </p:nvPr>
        </p:nvSpPr>
        <p:spPr>
          <a:xfrm>
            <a:off x="1586837" y="863495"/>
            <a:ext cx="8973659" cy="5001419"/>
          </a:xfrm>
        </p:spPr>
        <p:txBody>
          <a:bodyPr/>
          <a:lstStyle/>
          <a:p>
            <a:r>
              <a:rPr lang="en-US" dirty="0"/>
              <a:t>Multiple input sources are being used</a:t>
            </a:r>
          </a:p>
          <a:p>
            <a:pPr lvl="1"/>
            <a:r>
              <a:rPr lang="en-US" dirty="0"/>
              <a:t>Some build on the given text only, some use external resources. </a:t>
            </a:r>
          </a:p>
          <a:p>
            <a:r>
              <a:rPr lang="en-US" dirty="0"/>
              <a:t>Methods used by some popular systems</a:t>
            </a:r>
          </a:p>
          <a:p>
            <a:pPr lvl="1"/>
            <a:r>
              <a:rPr lang="en-US" dirty="0"/>
              <a:t>Illinois </a:t>
            </a:r>
            <a:r>
              <a:rPr lang="en-US" dirty="0" err="1"/>
              <a:t>Wikifier</a:t>
            </a:r>
            <a:r>
              <a:rPr lang="en-US" dirty="0"/>
              <a:t>?? (</a:t>
            </a:r>
            <a:r>
              <a:rPr lang="en-US" dirty="0" err="1"/>
              <a:t>Ratinov</a:t>
            </a:r>
            <a:r>
              <a:rPr lang="en-US" dirty="0"/>
              <a:t> et al., 2011; Cheng and Roth, 2013)</a:t>
            </a:r>
          </a:p>
          <a:p>
            <a:pPr lvl="2"/>
            <a:r>
              <a:rPr lang="en-US" dirty="0"/>
              <a:t>NP chunks and substrings, NER (+nesting), prior anchor text</a:t>
            </a:r>
          </a:p>
          <a:p>
            <a:pPr lvl="1"/>
            <a:r>
              <a:rPr lang="en-US" dirty="0"/>
              <a:t>TAGME (</a:t>
            </a:r>
            <a:r>
              <a:rPr lang="en-US" dirty="0" err="1"/>
              <a:t>Ferragina</a:t>
            </a:r>
            <a:r>
              <a:rPr lang="en-US" dirty="0"/>
              <a:t> and </a:t>
            </a:r>
            <a:r>
              <a:rPr lang="en-US" dirty="0" err="1"/>
              <a:t>Scaiella</a:t>
            </a:r>
            <a:r>
              <a:rPr lang="en-US" dirty="0"/>
              <a:t>, 2010)</a:t>
            </a:r>
          </a:p>
          <a:p>
            <a:pPr lvl="2"/>
            <a:r>
              <a:rPr lang="en-US" dirty="0"/>
              <a:t>Prior anchor text</a:t>
            </a:r>
          </a:p>
          <a:p>
            <a:pPr lvl="1"/>
            <a:r>
              <a:rPr lang="en-US" dirty="0"/>
              <a:t>AIDA (</a:t>
            </a:r>
            <a:r>
              <a:rPr lang="en-US" dirty="0" err="1"/>
              <a:t>Finkel</a:t>
            </a:r>
            <a:r>
              <a:rPr lang="en-US" dirty="0"/>
              <a:t> et al., 2005; </a:t>
            </a:r>
            <a:r>
              <a:rPr lang="en-US" dirty="0" err="1"/>
              <a:t>Hoffart</a:t>
            </a:r>
            <a:r>
              <a:rPr lang="en-US" dirty="0"/>
              <a:t> et al., 2011)</a:t>
            </a:r>
          </a:p>
          <a:p>
            <a:pPr lvl="2"/>
            <a:r>
              <a:rPr lang="en-US" dirty="0"/>
              <a:t>Name Tagging</a:t>
            </a:r>
          </a:p>
          <a:p>
            <a:pPr lvl="1"/>
            <a:r>
              <a:rPr lang="en-US" dirty="0"/>
              <a:t>RPI </a:t>
            </a:r>
            <a:r>
              <a:rPr lang="en-US" dirty="0" err="1"/>
              <a:t>Wikifier</a:t>
            </a:r>
            <a:r>
              <a:rPr lang="en-US" dirty="0"/>
              <a:t>?? (Chen and </a:t>
            </a:r>
            <a:r>
              <a:rPr lang="en-US" dirty="0" err="1"/>
              <a:t>Ji</a:t>
            </a:r>
            <a:r>
              <a:rPr lang="en-US" dirty="0"/>
              <a:t>, 2011; Cassidy et al., 2012; Huang et al., 2014)</a:t>
            </a:r>
          </a:p>
          <a:p>
            <a:pPr lvl="2"/>
            <a:r>
              <a:rPr lang="en-US" dirty="0"/>
              <a:t>Mention Extraction (Li and </a:t>
            </a:r>
            <a:r>
              <a:rPr lang="en-US" dirty="0" err="1"/>
              <a:t>Ji</a:t>
            </a:r>
            <a:r>
              <a:rPr lang="en-US" dirty="0"/>
              <a:t>, 2014)</a:t>
            </a:r>
          </a:p>
          <a:p>
            <a:pPr lvl="1"/>
            <a:r>
              <a:rPr lang="en-US" dirty="0"/>
              <a:t>IBM Watson Knowledge Studio (Citation?)</a:t>
            </a:r>
          </a:p>
        </p:txBody>
      </p:sp>
      <p:sp>
        <p:nvSpPr>
          <p:cNvPr id="4" name="Slide Number Placeholder 3"/>
          <p:cNvSpPr>
            <a:spLocks noGrp="1"/>
          </p:cNvSpPr>
          <p:nvPr>
            <p:ph type="sldNum" sz="quarter" idx="4"/>
          </p:nvPr>
        </p:nvSpPr>
        <p:spPr>
          <a:xfrm>
            <a:off x="5638800" y="6453336"/>
            <a:ext cx="914400" cy="228600"/>
          </a:xfrm>
          <a:prstGeom prst="rect">
            <a:avLst/>
          </a:prstGeom>
        </p:spPr>
        <p:txBody>
          <a:bodyPr/>
          <a:lstStyle/>
          <a:p>
            <a:pPr>
              <a:defRPr/>
            </a:pPr>
            <a:fld id="{949EA72D-AFDA-4341-B72A-4A95FB1F0E84}" type="slidenum">
              <a:rPr lang="en-US" altLang="zh-TW" smtClean="0"/>
              <a:pPr>
                <a:defRPr/>
              </a:pPr>
              <a:t>53</a:t>
            </a:fld>
            <a:endParaRPr lang="en-US" altLang="zh-TW" dirty="0"/>
          </a:p>
        </p:txBody>
      </p:sp>
    </p:spTree>
    <p:extLst>
      <p:ext uri="{BB962C8B-B14F-4D97-AF65-F5344CB8AC3E}">
        <p14:creationId xmlns:p14="http://schemas.microsoft.com/office/powerpoint/2010/main" val="4992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676400" y="609600"/>
            <a:ext cx="8229600" cy="533400"/>
          </a:xfrm>
        </p:spPr>
        <p:txBody>
          <a:bodyPr/>
          <a:lstStyle/>
          <a:p>
            <a:pPr eaLnBrk="1" hangingPunct="1"/>
            <a:r>
              <a:rPr lang="en-US" altLang="en-US" dirty="0"/>
              <a:t>Entity Linking: Local approach </a:t>
            </a:r>
          </a:p>
        </p:txBody>
      </p:sp>
      <p:pic>
        <p:nvPicPr>
          <p:cNvPr id="24579" name="Content Placeholder 4" descr="Screen shot 2011-03-08 at 8.26.00 P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3479803"/>
            <a:ext cx="4343400" cy="790575"/>
          </a:xfrm>
        </p:spPr>
      </p:pic>
      <p:pic>
        <p:nvPicPr>
          <p:cNvPr id="24581" name="Picture 7" descr="formul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3"/>
            <a:ext cx="91440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Content Placeholder 4" descr="Screen shot 2011-03-08 at 8.26.0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305428"/>
            <a:ext cx="43434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1524000" y="3810000"/>
            <a:ext cx="9144000" cy="9144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4" name="Rectangle 13"/>
          <p:cNvSpPr/>
          <p:nvPr/>
        </p:nvSpPr>
        <p:spPr>
          <a:xfrm>
            <a:off x="1828800" y="4191000"/>
            <a:ext cx="3352800" cy="1600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itchFamily="2" charset="2"/>
              <a:buChar char="§"/>
              <a:defRPr/>
            </a:pPr>
            <a:r>
              <a:rPr lang="el-GR" dirty="0">
                <a:solidFill>
                  <a:srgbClr val="0033CC"/>
                </a:solidFill>
              </a:rPr>
              <a:t>Γ</a:t>
            </a:r>
            <a:r>
              <a:rPr lang="en-US" dirty="0">
                <a:solidFill>
                  <a:schemeClr val="tx1"/>
                </a:solidFill>
              </a:rPr>
              <a:t> is a solution to the problem</a:t>
            </a:r>
          </a:p>
          <a:p>
            <a:pPr marL="742950" lvl="1" indent="-285750">
              <a:buFont typeface="Wingdings" pitchFamily="2" charset="2"/>
              <a:buChar char="§"/>
              <a:defRPr/>
            </a:pPr>
            <a:r>
              <a:rPr lang="en-US" dirty="0">
                <a:solidFill>
                  <a:schemeClr val="tx1"/>
                </a:solidFill>
              </a:rPr>
              <a:t>A set of pairs </a:t>
            </a:r>
            <a:r>
              <a:rPr lang="en-US" dirty="0">
                <a:solidFill>
                  <a:srgbClr val="0033CC"/>
                </a:solidFill>
              </a:rPr>
              <a:t>(</a:t>
            </a:r>
            <a:r>
              <a:rPr lang="en-US" dirty="0" err="1">
                <a:solidFill>
                  <a:srgbClr val="0033CC"/>
                </a:solidFill>
              </a:rPr>
              <a:t>m,t</a:t>
            </a:r>
            <a:r>
              <a:rPr lang="en-US" dirty="0">
                <a:solidFill>
                  <a:srgbClr val="0033CC"/>
                </a:solidFill>
              </a:rPr>
              <a:t>) </a:t>
            </a:r>
          </a:p>
          <a:p>
            <a:pPr marL="285750" indent="-285750">
              <a:buFont typeface="Wingdings" pitchFamily="2" charset="2"/>
              <a:buChar char="§"/>
              <a:defRPr/>
            </a:pPr>
            <a:r>
              <a:rPr lang="en-US" dirty="0">
                <a:solidFill>
                  <a:srgbClr val="0033CC"/>
                </a:solidFill>
              </a:rPr>
              <a:t>m</a:t>
            </a:r>
            <a:r>
              <a:rPr lang="en-US" dirty="0">
                <a:solidFill>
                  <a:schemeClr val="tx1"/>
                </a:solidFill>
              </a:rPr>
              <a:t>: a mention in the document</a:t>
            </a:r>
          </a:p>
          <a:p>
            <a:pPr marL="285750" indent="-285750">
              <a:buFont typeface="Wingdings" pitchFamily="2" charset="2"/>
              <a:buChar char="§"/>
              <a:defRPr/>
            </a:pPr>
            <a:r>
              <a:rPr lang="en-US" dirty="0">
                <a:solidFill>
                  <a:srgbClr val="0033CC"/>
                </a:solidFill>
              </a:rPr>
              <a:t>t</a:t>
            </a:r>
            <a:r>
              <a:rPr lang="en-US" dirty="0">
                <a:solidFill>
                  <a:schemeClr val="tx1"/>
                </a:solidFill>
              </a:rPr>
              <a:t>: the matched Wikipedia Title</a:t>
            </a:r>
          </a:p>
        </p:txBody>
      </p:sp>
      <p:cxnSp>
        <p:nvCxnSpPr>
          <p:cNvPr id="16" name="Straight Arrow Connector 15"/>
          <p:cNvCxnSpPr/>
          <p:nvPr/>
        </p:nvCxnSpPr>
        <p:spPr>
          <a:xfrm flipH="1">
            <a:off x="7848600" y="4953000"/>
            <a:ext cx="228600" cy="60960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648203" y="2971801"/>
            <a:ext cx="2081960" cy="1233548"/>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686328" y="1143000"/>
            <a:ext cx="18288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A text Document</a:t>
            </a:r>
          </a:p>
        </p:txBody>
      </p:sp>
      <p:sp>
        <p:nvSpPr>
          <p:cNvPr id="15" name="Rectangle 14"/>
          <p:cNvSpPr/>
          <p:nvPr/>
        </p:nvSpPr>
        <p:spPr>
          <a:xfrm>
            <a:off x="8693151" y="2860675"/>
            <a:ext cx="19050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0033CC"/>
                </a:solidFill>
              </a:rPr>
              <a:t>Wikipedia Articles</a:t>
            </a:r>
          </a:p>
        </p:txBody>
      </p:sp>
      <p:sp>
        <p:nvSpPr>
          <p:cNvPr id="18" name="Rectangle 17"/>
          <p:cNvSpPr/>
          <p:nvPr/>
        </p:nvSpPr>
        <p:spPr>
          <a:xfrm>
            <a:off x="9264352" y="1844824"/>
            <a:ext cx="1250776" cy="576064"/>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Identified mentions</a:t>
            </a:r>
          </a:p>
        </p:txBody>
      </p:sp>
      <p:cxnSp>
        <p:nvCxnSpPr>
          <p:cNvPr id="19" name="Straight Arrow Connector 18"/>
          <p:cNvCxnSpPr/>
          <p:nvPr/>
        </p:nvCxnSpPr>
        <p:spPr>
          <a:xfrm>
            <a:off x="5181600" y="4991100"/>
            <a:ext cx="4572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730163" y="4017839"/>
            <a:ext cx="2592288" cy="923330"/>
          </a:xfrm>
          <a:prstGeom prst="rect">
            <a:avLst/>
          </a:prstGeom>
          <a:solidFill>
            <a:srgbClr val="FFFFCC"/>
          </a:solidFill>
          <a:ln w="28575">
            <a:solidFill>
              <a:srgbClr val="FF9900"/>
            </a:solidFill>
          </a:ln>
        </p:spPr>
        <p:txBody>
          <a:bodyPr wrap="square">
            <a:spAutoFit/>
          </a:bodyPr>
          <a:lstStyle/>
          <a:p>
            <a:pPr>
              <a:defRPr/>
            </a:pPr>
            <a:r>
              <a:rPr lang="en-US" dirty="0"/>
              <a:t>Local score of matching</a:t>
            </a:r>
          </a:p>
          <a:p>
            <a:pPr>
              <a:defRPr/>
            </a:pPr>
            <a:r>
              <a:rPr lang="en-US" dirty="0"/>
              <a:t>the mention to the title</a:t>
            </a:r>
          </a:p>
          <a:p>
            <a:pPr>
              <a:defRPr/>
            </a:pPr>
            <a:r>
              <a:rPr lang="en-US" dirty="0"/>
              <a:t>(decomposed by </a:t>
            </a:r>
            <a:r>
              <a:rPr lang="en-US" dirty="0">
                <a:solidFill>
                  <a:srgbClr val="C00000"/>
                </a:solidFill>
              </a:rPr>
              <a:t>m</a:t>
            </a:r>
            <a:r>
              <a:rPr lang="en-US" baseline="-25000" dirty="0">
                <a:solidFill>
                  <a:srgbClr val="C00000"/>
                </a:solidFill>
              </a:rPr>
              <a:t>i</a:t>
            </a:r>
            <a:r>
              <a:rPr lang="en-US" dirty="0"/>
              <a:t>) </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54</a:t>
            </a:fld>
            <a:endParaRPr lang="en-US" altLang="zh-TW" dirty="0"/>
          </a:p>
        </p:txBody>
      </p:sp>
    </p:spTree>
    <p:extLst>
      <p:ext uri="{BB962C8B-B14F-4D97-AF65-F5344CB8AC3E}">
        <p14:creationId xmlns:p14="http://schemas.microsoft.com/office/powerpoint/2010/main" val="192533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40775" y="277584"/>
            <a:ext cx="9100120" cy="914400"/>
          </a:xfrm>
        </p:spPr>
        <p:txBody>
          <a:bodyPr/>
          <a:lstStyle/>
          <a:p>
            <a:pPr eaLnBrk="1" hangingPunct="1"/>
            <a:r>
              <a:rPr lang="en-US" altLang="en-US" dirty="0"/>
              <a:t>Global Approach: Using Additional Structure</a:t>
            </a:r>
          </a:p>
        </p:txBody>
      </p:sp>
      <p:pic>
        <p:nvPicPr>
          <p:cNvPr id="25603" name="Content Placeholder 4" descr="Screen shot 2011-03-08 at 8.26.00 P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3479803"/>
            <a:ext cx="4343400" cy="790575"/>
          </a:xfrm>
        </p:spPr>
      </p:pic>
      <p:pic>
        <p:nvPicPr>
          <p:cNvPr id="25605" name="Picture 7" descr="formul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3"/>
            <a:ext cx="91440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a:xfrm>
            <a:off x="5791200" y="49530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524000" y="3810000"/>
            <a:ext cx="9144000" cy="9144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p>
        </p:txBody>
      </p:sp>
      <p:sp>
        <p:nvSpPr>
          <p:cNvPr id="12" name="Rectangle 11"/>
          <p:cNvSpPr/>
          <p:nvPr/>
        </p:nvSpPr>
        <p:spPr>
          <a:xfrm>
            <a:off x="7245351" y="1163638"/>
            <a:ext cx="33528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Text Document(s)—News, Blogs,…</a:t>
            </a:r>
          </a:p>
        </p:txBody>
      </p:sp>
      <p:sp>
        <p:nvSpPr>
          <p:cNvPr id="13" name="Rectangle 12"/>
          <p:cNvSpPr/>
          <p:nvPr/>
        </p:nvSpPr>
        <p:spPr>
          <a:xfrm>
            <a:off x="8693151" y="2860675"/>
            <a:ext cx="19050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0033CC"/>
                </a:solidFill>
              </a:rPr>
              <a:t>Wikipedia Articles</a:t>
            </a:r>
          </a:p>
        </p:txBody>
      </p:sp>
      <p:sp>
        <p:nvSpPr>
          <p:cNvPr id="3" name="TextBox 2"/>
          <p:cNvSpPr txBox="1"/>
          <p:nvPr/>
        </p:nvSpPr>
        <p:spPr>
          <a:xfrm>
            <a:off x="6583245" y="4149080"/>
            <a:ext cx="4014907" cy="2308324"/>
          </a:xfrm>
          <a:prstGeom prst="rect">
            <a:avLst/>
          </a:prstGeom>
          <a:solidFill>
            <a:srgbClr val="FFFFCC"/>
          </a:solidFill>
          <a:ln w="28575">
            <a:solidFill>
              <a:srgbClr val="FF9900"/>
            </a:solidFill>
          </a:ln>
        </p:spPr>
        <p:txBody>
          <a:bodyPr wrap="square" rtlCol="0">
            <a:spAutoFit/>
          </a:bodyPr>
          <a:lstStyle/>
          <a:p>
            <a:pPr>
              <a:defRPr/>
            </a:pPr>
            <a:r>
              <a:rPr lang="en-US" dirty="0"/>
              <a:t>Adding a “global” term to evaluate how good the </a:t>
            </a:r>
            <a:r>
              <a:rPr lang="en-US" dirty="0">
                <a:solidFill>
                  <a:srgbClr val="C00000"/>
                </a:solidFill>
              </a:rPr>
              <a:t>structure</a:t>
            </a:r>
            <a:r>
              <a:rPr lang="en-US" dirty="0"/>
              <a:t> of the solution is.</a:t>
            </a:r>
          </a:p>
          <a:p>
            <a:pPr marL="285750" indent="-285750">
              <a:buFont typeface="Arial" panose="020B0604020202020204" pitchFamily="34" charset="0"/>
              <a:buChar char="•"/>
              <a:defRPr/>
            </a:pPr>
            <a:r>
              <a:rPr lang="en-US" dirty="0"/>
              <a:t>Use the local solutions </a:t>
            </a:r>
            <a:r>
              <a:rPr lang="el-GR" dirty="0"/>
              <a:t>Γ</a:t>
            </a:r>
            <a:r>
              <a:rPr lang="en-US" dirty="0"/>
              <a:t>’ (each mention considered independently.</a:t>
            </a:r>
          </a:p>
          <a:p>
            <a:pPr marL="285750" indent="-285750">
              <a:buFont typeface="Arial" panose="020B0604020202020204" pitchFamily="34" charset="0"/>
              <a:buChar char="•"/>
              <a:defRPr/>
            </a:pPr>
            <a:r>
              <a:rPr lang="en-US" dirty="0"/>
              <a:t>Evaluate the structure based on pair-wise coherence scores </a:t>
            </a:r>
            <a:r>
              <a:rPr lang="el-GR" dirty="0"/>
              <a:t>Ψ</a:t>
            </a:r>
            <a:r>
              <a:rPr lang="en-US" dirty="0"/>
              <a:t>(</a:t>
            </a:r>
            <a:r>
              <a:rPr lang="en-US" dirty="0" err="1"/>
              <a:t>t</a:t>
            </a:r>
            <a:r>
              <a:rPr lang="en-US" baseline="-25000" dirty="0" err="1"/>
              <a:t>i</a:t>
            </a:r>
            <a:r>
              <a:rPr lang="en-US" dirty="0" err="1"/>
              <a:t>,t</a:t>
            </a:r>
            <a:r>
              <a:rPr lang="en-US" baseline="-25000" dirty="0" err="1"/>
              <a:t>j</a:t>
            </a:r>
            <a:r>
              <a:rPr lang="en-US" dirty="0"/>
              <a:t>)</a:t>
            </a:r>
          </a:p>
          <a:p>
            <a:pPr marL="285750" indent="-285750">
              <a:buFont typeface="Arial" panose="020B0604020202020204" pitchFamily="34" charset="0"/>
              <a:buChar char="•"/>
              <a:defRPr/>
            </a:pPr>
            <a:r>
              <a:rPr lang="en-US" dirty="0"/>
              <a:t>Choose those that satisfy  </a:t>
            </a:r>
            <a:r>
              <a:rPr lang="en-US" dirty="0">
                <a:solidFill>
                  <a:srgbClr val="C00000"/>
                </a:solidFill>
              </a:rPr>
              <a:t>document</a:t>
            </a:r>
            <a:r>
              <a:rPr lang="en-US" dirty="0"/>
              <a:t> coherence conditions.</a:t>
            </a:r>
          </a:p>
        </p:txBody>
      </p:sp>
      <p:pic>
        <p:nvPicPr>
          <p:cNvPr id="15" name="Picture 12" descr="Corrected Eq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847880"/>
            <a:ext cx="441960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 name="Straight Arrow Connector 19"/>
          <p:cNvCxnSpPr/>
          <p:nvPr/>
        </p:nvCxnSpPr>
        <p:spPr>
          <a:xfrm flipH="1">
            <a:off x="5791202" y="4509120"/>
            <a:ext cx="685801" cy="44388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55</a:t>
            </a:fld>
            <a:endParaRPr lang="en-US" altLang="zh-TW" dirty="0"/>
          </a:p>
        </p:txBody>
      </p:sp>
    </p:spTree>
    <p:extLst>
      <p:ext uri="{BB962C8B-B14F-4D97-AF65-F5344CB8AC3E}">
        <p14:creationId xmlns:p14="http://schemas.microsoft.com/office/powerpoint/2010/main" val="15415105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Modern/Recent approaches: Entity Representation</a:t>
            </a:r>
          </a:p>
        </p:txBody>
      </p:sp>
      <p:sp>
        <p:nvSpPr>
          <p:cNvPr id="3" name="Content Placeholder 2"/>
          <p:cNvSpPr>
            <a:spLocks noGrp="1"/>
          </p:cNvSpPr>
          <p:nvPr>
            <p:ph idx="1"/>
          </p:nvPr>
        </p:nvSpPr>
        <p:spPr>
          <a:xfrm>
            <a:off x="609600" y="1251856"/>
            <a:ext cx="10972800" cy="5272065"/>
          </a:xfrm>
        </p:spPr>
        <p:txBody>
          <a:bodyPr/>
          <a:lstStyle/>
          <a:p>
            <a:r>
              <a:rPr lang="en-US" dirty="0"/>
              <a:t>Until 2016-2017, key EDL approaches were “</a:t>
            </a:r>
            <a:r>
              <a:rPr lang="en-US" dirty="0">
                <a:solidFill>
                  <a:srgbClr val="0000FF"/>
                </a:solidFill>
              </a:rPr>
              <a:t>similarity based</a:t>
            </a:r>
            <a:r>
              <a:rPr lang="en-US" dirty="0"/>
              <a:t>”</a:t>
            </a:r>
          </a:p>
          <a:p>
            <a:pPr lvl="1"/>
            <a:r>
              <a:rPr lang="en-US" dirty="0"/>
              <a:t>Exceptions: Cucerzan’12 </a:t>
            </a:r>
          </a:p>
          <a:p>
            <a:pPr lvl="2"/>
            <a:r>
              <a:rPr lang="en-US" dirty="0" smtClean="0"/>
              <a:t>Topic based representations of entities</a:t>
            </a:r>
            <a:endParaRPr lang="en-US" dirty="0"/>
          </a:p>
          <a:p>
            <a:pPr lvl="1"/>
            <a:r>
              <a:rPr lang="en-US" dirty="0"/>
              <a:t>Entity Representation: tokens from the Wikipedia Page</a:t>
            </a:r>
          </a:p>
          <a:p>
            <a:pPr lvl="1"/>
            <a:r>
              <a:rPr lang="en-US" dirty="0"/>
              <a:t>Linking decision = Similarity between context and description</a:t>
            </a:r>
          </a:p>
          <a:p>
            <a:pPr lvl="1"/>
            <a:r>
              <a:rPr lang="en-US" b="1" dirty="0"/>
              <a:t>Sim</a:t>
            </a:r>
            <a:r>
              <a:rPr lang="en-US" dirty="0"/>
              <a:t>( Wikipedia(mention), Text(mention) )</a:t>
            </a:r>
          </a:p>
          <a:p>
            <a:pPr lvl="1"/>
            <a:endParaRPr lang="en-US" dirty="0"/>
          </a:p>
          <a:p>
            <a:r>
              <a:rPr lang="en-US" dirty="0"/>
              <a:t>The move to “</a:t>
            </a:r>
            <a:r>
              <a:rPr lang="en-US" dirty="0">
                <a:solidFill>
                  <a:srgbClr val="0000FF"/>
                </a:solidFill>
              </a:rPr>
              <a:t>entity based</a:t>
            </a:r>
            <a:r>
              <a:rPr lang="en-US" dirty="0"/>
              <a:t>”: representing additional information about an entity</a:t>
            </a:r>
          </a:p>
          <a:p>
            <a:pPr lvl="1"/>
            <a:r>
              <a:rPr lang="en-US" dirty="0"/>
              <a:t>Context in linked data</a:t>
            </a:r>
          </a:p>
          <a:p>
            <a:pPr lvl="1"/>
            <a:r>
              <a:rPr lang="en-US" dirty="0"/>
              <a:t>Types (possibly fine-grained)</a:t>
            </a:r>
          </a:p>
          <a:p>
            <a:r>
              <a:rPr lang="en-US" dirty="0"/>
              <a:t>Better sentence-level reasoning</a:t>
            </a:r>
          </a:p>
          <a:p>
            <a:r>
              <a:rPr lang="en-US" dirty="0"/>
              <a:t>Context at different granularity</a:t>
            </a:r>
          </a:p>
          <a:p>
            <a:r>
              <a:rPr lang="en-US" dirty="0"/>
              <a:t>Accomplished by </a:t>
            </a:r>
            <a:r>
              <a:rPr lang="en-US" dirty="0">
                <a:solidFill>
                  <a:srgbClr val="0000FF"/>
                </a:solidFill>
              </a:rPr>
              <a:t>acquiring (dense) representations </a:t>
            </a:r>
            <a:r>
              <a:rPr lang="en-US" dirty="0"/>
              <a:t>for entities.</a:t>
            </a:r>
          </a:p>
        </p:txBody>
      </p:sp>
      <p:sp>
        <p:nvSpPr>
          <p:cNvPr id="5" name="Slide Number Placeholder 4"/>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64698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423" y="206829"/>
            <a:ext cx="9998491" cy="533400"/>
          </a:xfrm>
        </p:spPr>
        <p:txBody>
          <a:bodyPr/>
          <a:lstStyle/>
          <a:p>
            <a:r>
              <a:rPr lang="en-US" dirty="0"/>
              <a:t>New Approach to Entity Linking </a:t>
            </a:r>
            <a:r>
              <a:rPr lang="en-US" sz="2800" dirty="0">
                <a:solidFill>
                  <a:srgbClr val="0000FF"/>
                </a:solidFill>
              </a:rPr>
              <a:t>[Gupta et al’17]</a:t>
            </a:r>
            <a:r>
              <a:rPr lang="en-US" dirty="0"/>
              <a:t>	</a:t>
            </a:r>
          </a:p>
        </p:txBody>
      </p:sp>
      <p:sp>
        <p:nvSpPr>
          <p:cNvPr id="10" name="Content Placeholder 9"/>
          <p:cNvSpPr>
            <a:spLocks noGrp="1"/>
          </p:cNvSpPr>
          <p:nvPr>
            <p:ph idx="1"/>
          </p:nvPr>
        </p:nvSpPr>
        <p:spPr/>
        <p:txBody>
          <a:bodyPr/>
          <a:lstStyle/>
          <a:p>
            <a:r>
              <a:rPr lang="en-US" dirty="0"/>
              <a:t>Learn Entity Representations</a:t>
            </a:r>
          </a:p>
          <a:p>
            <a:pPr lvl="1"/>
            <a:r>
              <a:rPr lang="en-US" dirty="0"/>
              <a:t>Semantic Space of entities</a:t>
            </a:r>
          </a:p>
          <a:p>
            <a:pPr lvl="1"/>
            <a:r>
              <a:rPr lang="en-US" dirty="0"/>
              <a:t>Encode information from heterogeneous sources</a:t>
            </a:r>
          </a:p>
          <a:p>
            <a:pPr lvl="2"/>
            <a:r>
              <a:rPr lang="en-US" dirty="0">
                <a:solidFill>
                  <a:srgbClr val="0000FF"/>
                </a:solidFill>
              </a:rPr>
              <a:t>Description </a:t>
            </a:r>
            <a:r>
              <a:rPr lang="en-US" dirty="0"/>
              <a:t>of entity from KB (Wikipedia)</a:t>
            </a:r>
          </a:p>
          <a:p>
            <a:pPr lvl="2"/>
            <a:r>
              <a:rPr lang="en-US" dirty="0">
                <a:solidFill>
                  <a:srgbClr val="0000FF"/>
                </a:solidFill>
              </a:rPr>
              <a:t>Context</a:t>
            </a:r>
            <a:r>
              <a:rPr lang="en-US" dirty="0"/>
              <a:t> in which entity is mentioned (Wikipedia Linked Data)</a:t>
            </a:r>
          </a:p>
          <a:p>
            <a:pPr lvl="2"/>
            <a:r>
              <a:rPr lang="en-US" dirty="0"/>
              <a:t>Fine-Grained </a:t>
            </a:r>
            <a:r>
              <a:rPr lang="en-US" dirty="0">
                <a:solidFill>
                  <a:srgbClr val="0000FF"/>
                </a:solidFill>
              </a:rPr>
              <a:t>Types</a:t>
            </a:r>
            <a:r>
              <a:rPr lang="en-US" dirty="0"/>
              <a:t> (Freebase)</a:t>
            </a:r>
          </a:p>
          <a:p>
            <a:pPr lvl="1"/>
            <a:r>
              <a:rPr lang="en-US" dirty="0"/>
              <a:t>Hence, learn encoders from observed data to new representation space</a:t>
            </a:r>
          </a:p>
          <a:p>
            <a:pPr marL="457200" lvl="1" indent="0">
              <a:buNone/>
            </a:pPr>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930" y="5472986"/>
            <a:ext cx="2133600" cy="373204"/>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406" y="4541052"/>
            <a:ext cx="2679794" cy="7461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531" y="4616855"/>
            <a:ext cx="2411483" cy="541906"/>
          </a:xfrm>
          <a:prstGeom prst="rect">
            <a:avLst/>
          </a:prstGeom>
        </p:spPr>
      </p:pic>
      <p:sp>
        <p:nvSpPr>
          <p:cNvPr id="9" name="TextBox 8"/>
          <p:cNvSpPr txBox="1"/>
          <p:nvPr/>
        </p:nvSpPr>
        <p:spPr>
          <a:xfrm>
            <a:off x="4886275" y="6125424"/>
            <a:ext cx="264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sports_team, organization</a:t>
            </a:r>
          </a:p>
        </p:txBody>
      </p:sp>
      <p:cxnSp>
        <p:nvCxnSpPr>
          <p:cNvPr id="14" name="Straight Arrow Connector 13"/>
          <p:cNvCxnSpPr>
            <a:stCxn id="7" idx="2"/>
            <a:endCxn id="6" idx="1"/>
          </p:cNvCxnSpPr>
          <p:nvPr/>
        </p:nvCxnSpPr>
        <p:spPr>
          <a:xfrm>
            <a:off x="3689304" y="5287224"/>
            <a:ext cx="1453627" cy="3723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6" idx="3"/>
          </p:cNvCxnSpPr>
          <p:nvPr/>
        </p:nvCxnSpPr>
        <p:spPr>
          <a:xfrm flipH="1">
            <a:off x="7276530" y="5158762"/>
            <a:ext cx="1205742" cy="500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0"/>
            <a:endCxn id="6" idx="2"/>
          </p:cNvCxnSpPr>
          <p:nvPr/>
        </p:nvCxnSpPr>
        <p:spPr>
          <a:xfrm flipV="1">
            <a:off x="6209730" y="5846190"/>
            <a:ext cx="1" cy="2792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349406" y="4514722"/>
            <a:ext cx="2679794" cy="746172"/>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3" name="Rectangle 12"/>
          <p:cNvSpPr/>
          <p:nvPr/>
        </p:nvSpPr>
        <p:spPr>
          <a:xfrm>
            <a:off x="7276530" y="4616855"/>
            <a:ext cx="2401247" cy="527499"/>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7" name="Rectangle 16"/>
          <p:cNvSpPr/>
          <p:nvPr/>
        </p:nvSpPr>
        <p:spPr>
          <a:xfrm>
            <a:off x="4820693" y="6178149"/>
            <a:ext cx="2712490" cy="331602"/>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9" name="TextBox 18"/>
          <p:cNvSpPr txBox="1"/>
          <p:nvPr/>
        </p:nvSpPr>
        <p:spPr>
          <a:xfrm>
            <a:off x="3747201" y="3918990"/>
            <a:ext cx="4495800" cy="430887"/>
          </a:xfrm>
          <a:prstGeom prst="rect">
            <a:avLst/>
          </a:prstGeom>
          <a:no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Arial"/>
              </a:rPr>
              <a:t>Today </a:t>
            </a:r>
            <a:r>
              <a:rPr kumimoji="0" lang="en-US" sz="2200" b="1" i="0" u="none" strike="noStrike" kern="1200" cap="none" spc="0" normalizeH="0" baseline="0" noProof="0" dirty="0">
                <a:ln>
                  <a:noFill/>
                </a:ln>
                <a:solidFill>
                  <a:srgbClr val="000000"/>
                </a:solidFill>
                <a:effectLst/>
                <a:uLnTx/>
                <a:uFillTx/>
                <a:latin typeface="Calibri"/>
                <a:ea typeface="+mn-ea"/>
                <a:cs typeface="Arial"/>
              </a:rPr>
              <a:t>India</a:t>
            </a:r>
            <a:r>
              <a:rPr kumimoji="0" lang="en-US" sz="2200" b="0" i="0" u="none" strike="noStrike" kern="1200" cap="none" spc="0" normalizeH="0" baseline="0" noProof="0" dirty="0">
                <a:ln>
                  <a:noFill/>
                </a:ln>
                <a:solidFill>
                  <a:srgbClr val="000000"/>
                </a:solidFill>
                <a:effectLst/>
                <a:uLnTx/>
                <a:uFillTx/>
                <a:latin typeface="Calibri"/>
                <a:ea typeface="+mn-ea"/>
                <a:cs typeface="Arial"/>
              </a:rPr>
              <a:t> plays a match in </a:t>
            </a:r>
            <a:r>
              <a:rPr kumimoji="0" lang="en-US" sz="2200" b="1" i="0" u="none" strike="noStrike" kern="1200" cap="none" spc="0" normalizeH="0" baseline="0" noProof="0" dirty="0">
                <a:ln>
                  <a:noFill/>
                </a:ln>
                <a:solidFill>
                  <a:srgbClr val="000000"/>
                </a:solidFill>
                <a:effectLst/>
                <a:uLnTx/>
                <a:uFillTx/>
                <a:latin typeface="Calibri"/>
                <a:ea typeface="+mn-ea"/>
                <a:cs typeface="Arial"/>
              </a:rPr>
              <a:t>England</a:t>
            </a:r>
            <a:r>
              <a:rPr kumimoji="0" lang="en-US" sz="2200" b="0" i="0" u="none" strike="noStrike" kern="1200" cap="none" spc="0" normalizeH="0" baseline="0" noProof="0" dirty="0">
                <a:ln>
                  <a:noFill/>
                </a:ln>
                <a:solidFill>
                  <a:srgbClr val="000000"/>
                </a:solidFill>
                <a:effectLst/>
                <a:uLnTx/>
                <a:uFillTx/>
                <a:latin typeface="Calibri"/>
                <a:ea typeface="+mn-ea"/>
                <a:cs typeface="Arial"/>
              </a:rPr>
              <a:t>.</a:t>
            </a:r>
          </a:p>
        </p:txBody>
      </p:sp>
      <p:sp>
        <p:nvSpPr>
          <p:cNvPr id="11" name="Slide Number Placeholder 10"/>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97704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3"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Approach to Entity Linking </a:t>
            </a:r>
            <a:r>
              <a:rPr lang="en-US" sz="2800" dirty="0">
                <a:solidFill>
                  <a:srgbClr val="0000FF"/>
                </a:solidFill>
              </a:rPr>
              <a:t>[Gupta et al’17] </a:t>
            </a:r>
            <a:r>
              <a:rPr lang="en-US" dirty="0"/>
              <a:t>	</a:t>
            </a:r>
          </a:p>
        </p:txBody>
      </p:sp>
      <p:sp>
        <p:nvSpPr>
          <p:cNvPr id="3" name="Content Placeholder 2"/>
          <p:cNvSpPr>
            <a:spLocks noGrp="1"/>
          </p:cNvSpPr>
          <p:nvPr>
            <p:ph idx="1"/>
          </p:nvPr>
        </p:nvSpPr>
        <p:spPr/>
        <p:txBody>
          <a:bodyPr/>
          <a:lstStyle/>
          <a:p>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167" r="3333"/>
          <a:stretch/>
        </p:blipFill>
        <p:spPr>
          <a:xfrm>
            <a:off x="1524001" y="1541396"/>
            <a:ext cx="9128555" cy="3716404"/>
          </a:xfrm>
          <a:prstGeom prst="rect">
            <a:avLst/>
          </a:prstGeom>
        </p:spPr>
      </p:pic>
      <p:sp>
        <p:nvSpPr>
          <p:cNvPr id="5" name="Slide Number Placeholder 4"/>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4197760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Entity Linking Results</a:t>
            </a:r>
          </a:p>
        </p:txBody>
      </p:sp>
      <p:graphicFrame>
        <p:nvGraphicFramePr>
          <p:cNvPr id="7" name="Table 6"/>
          <p:cNvGraphicFramePr>
            <a:graphicFrameLocks noGrp="1"/>
          </p:cNvGraphicFramePr>
          <p:nvPr>
            <p:extLst/>
          </p:nvPr>
        </p:nvGraphicFramePr>
        <p:xfrm>
          <a:off x="2209798" y="1219200"/>
          <a:ext cx="7772402" cy="2595880"/>
        </p:xfrm>
        <a:graphic>
          <a:graphicData uri="http://schemas.openxmlformats.org/drawingml/2006/table">
            <a:tbl>
              <a:tblPr firstRow="1" bandRow="1">
                <a:tableStyleId>{2D5ABB26-0587-4C30-8999-92F81FD0307C}</a:tableStyleId>
              </a:tblPr>
              <a:tblGrid>
                <a:gridCol w="2286001">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1752601">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70840">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t>CoNLL</a:t>
                      </a:r>
                      <a:r>
                        <a:rPr lang="en-US" dirty="0"/>
                        <a:t>-Test</a:t>
                      </a:r>
                      <a:endParaRPr lang="en-US"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ACE-2005</a:t>
                      </a:r>
                      <a:endParaRPr lang="en-US"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Wiki</a:t>
                      </a:r>
                      <a:endParaRPr lang="en-US"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Plato (Wikipedia)</a:t>
                      </a:r>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a:t>79.7</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a:t>-</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i="1" dirty="0"/>
                        <a:t>AIDA*</a:t>
                      </a:r>
                    </a:p>
                  </a:txBody>
                  <a:tcPr/>
                </a:tc>
                <a:tc>
                  <a:txBody>
                    <a:bodyPr/>
                    <a:lstStyle/>
                    <a:p>
                      <a:endParaRPr lang="en-US" i="1" dirty="0"/>
                    </a:p>
                  </a:txBody>
                  <a:tcPr/>
                </a:tc>
                <a:tc>
                  <a:txBody>
                    <a:bodyPr/>
                    <a:lstStyle/>
                    <a:p>
                      <a:pPr algn="ctr"/>
                      <a:r>
                        <a:rPr lang="en-US" i="1" dirty="0"/>
                        <a:t>81.8</a:t>
                      </a:r>
                    </a:p>
                  </a:txBody>
                  <a:tcPr anchor="ctr"/>
                </a:tc>
                <a:tc>
                  <a:txBody>
                    <a:bodyPr/>
                    <a:lstStyle/>
                    <a:p>
                      <a:pPr algn="ctr"/>
                      <a:r>
                        <a:rPr lang="en-US" i="1" dirty="0"/>
                        <a:t>-</a:t>
                      </a:r>
                    </a:p>
                  </a:txBody>
                  <a:tcPr anchor="ctr"/>
                </a:tc>
                <a:tc>
                  <a:txBody>
                    <a:bodyPr/>
                    <a:lstStyle/>
                    <a:p>
                      <a:pPr algn="ctr"/>
                      <a:r>
                        <a:rPr lang="en-US" i="1" dirty="0"/>
                        <a:t>-</a:t>
                      </a:r>
                    </a:p>
                  </a:txBody>
                  <a:tcPr anchor="ctr"/>
                </a:tc>
                <a:extLst>
                  <a:ext uri="{0D108BD9-81ED-4DB2-BD59-A6C34878D82A}">
                    <a16:rowId xmlns:a16="http://schemas.microsoft.com/office/drawing/2014/main" val="10002"/>
                  </a:ext>
                </a:extLst>
              </a:tr>
              <a:tr h="370840">
                <a:tc>
                  <a:txBody>
                    <a:bodyPr/>
                    <a:lstStyle/>
                    <a:p>
                      <a:r>
                        <a:rPr lang="en-US" i="1" dirty="0"/>
                        <a:t>Berkeley-CNN-Sparse*</a:t>
                      </a:r>
                    </a:p>
                  </a:txBody>
                  <a:tcPr/>
                </a:tc>
                <a:tc>
                  <a:txBody>
                    <a:bodyPr/>
                    <a:lstStyle/>
                    <a:p>
                      <a:endParaRPr lang="en-US" i="1" dirty="0"/>
                    </a:p>
                  </a:txBody>
                  <a:tcPr/>
                </a:tc>
                <a:tc>
                  <a:txBody>
                    <a:bodyPr/>
                    <a:lstStyle/>
                    <a:p>
                      <a:pPr algn="ctr"/>
                      <a:r>
                        <a:rPr lang="en-US" i="1" dirty="0"/>
                        <a:t>74.9</a:t>
                      </a:r>
                    </a:p>
                  </a:txBody>
                  <a:tcPr anchor="ctr"/>
                </a:tc>
                <a:tc>
                  <a:txBody>
                    <a:bodyPr/>
                    <a:lstStyle/>
                    <a:p>
                      <a:pPr algn="ctr"/>
                      <a:r>
                        <a:rPr lang="en-US" i="1" dirty="0"/>
                        <a:t>83.6</a:t>
                      </a:r>
                    </a:p>
                  </a:txBody>
                  <a:tcPr anchor="ctr"/>
                </a:tc>
                <a:tc>
                  <a:txBody>
                    <a:bodyPr/>
                    <a:lstStyle/>
                    <a:p>
                      <a:pPr algn="ctr"/>
                      <a:r>
                        <a:rPr lang="en-US" i="1" dirty="0"/>
                        <a:t>81.5</a:t>
                      </a:r>
                    </a:p>
                  </a:txBody>
                  <a:tcPr anchor="ctr"/>
                </a:tc>
                <a:extLst>
                  <a:ext uri="{0D108BD9-81ED-4DB2-BD59-A6C34878D82A}">
                    <a16:rowId xmlns:a16="http://schemas.microsoft.com/office/drawing/2014/main" val="10003"/>
                  </a:ext>
                </a:extLst>
              </a:tr>
              <a:tr h="370840">
                <a:tc>
                  <a:txBody>
                    <a:bodyPr/>
                    <a:lstStyle/>
                    <a:p>
                      <a:r>
                        <a:rPr lang="en-US" i="1" dirty="0"/>
                        <a:t>Berkeley-CNN-CNN*</a:t>
                      </a:r>
                    </a:p>
                  </a:txBody>
                  <a:tcPr/>
                </a:tc>
                <a:tc>
                  <a:txBody>
                    <a:bodyPr/>
                    <a:lstStyle/>
                    <a:p>
                      <a:endParaRPr lang="en-US" i="1" dirty="0"/>
                    </a:p>
                  </a:txBody>
                  <a:tcPr/>
                </a:tc>
                <a:tc>
                  <a:txBody>
                    <a:bodyPr/>
                    <a:lstStyle/>
                    <a:p>
                      <a:pPr algn="ctr"/>
                      <a:r>
                        <a:rPr lang="en-US" i="1" dirty="0"/>
                        <a:t>81.2</a:t>
                      </a:r>
                    </a:p>
                  </a:txBody>
                  <a:tcPr anchor="ctr"/>
                </a:tc>
                <a:tc>
                  <a:txBody>
                    <a:bodyPr/>
                    <a:lstStyle/>
                    <a:p>
                      <a:pPr algn="ctr"/>
                      <a:r>
                        <a:rPr lang="en-US" i="1" dirty="0"/>
                        <a:t>84.5</a:t>
                      </a:r>
                    </a:p>
                  </a:txBody>
                  <a:tcPr anchor="ctr"/>
                </a:tc>
                <a:tc>
                  <a:txBody>
                    <a:bodyPr/>
                    <a:lstStyle/>
                    <a:p>
                      <a:pPr algn="ctr"/>
                      <a:r>
                        <a:rPr lang="en-US" i="1" dirty="0"/>
                        <a:t>75.7</a:t>
                      </a:r>
                    </a:p>
                  </a:txBody>
                  <a:tcPr anchor="ctr"/>
                </a:tc>
                <a:extLst>
                  <a:ext uri="{0D108BD9-81ED-4DB2-BD59-A6C34878D82A}">
                    <a16:rowId xmlns:a16="http://schemas.microsoft.com/office/drawing/2014/main" val="10004"/>
                  </a:ext>
                </a:extLst>
              </a:tr>
              <a:tr h="370840">
                <a:tc>
                  <a:txBody>
                    <a:bodyPr/>
                    <a:lstStyle/>
                    <a:p>
                      <a:r>
                        <a:rPr lang="en-US" i="1" dirty="0"/>
                        <a:t>Berkeley-CNN-Full*</a:t>
                      </a:r>
                    </a:p>
                  </a:txBody>
                  <a:tcPr/>
                </a:tc>
                <a:tc>
                  <a:txBody>
                    <a:bodyPr/>
                    <a:lstStyle/>
                    <a:p>
                      <a:endParaRPr lang="en-US" i="1"/>
                    </a:p>
                  </a:txBody>
                  <a:tcPr/>
                </a:tc>
                <a:tc>
                  <a:txBody>
                    <a:bodyPr/>
                    <a:lstStyle/>
                    <a:p>
                      <a:pPr algn="ctr"/>
                      <a:r>
                        <a:rPr lang="en-US" i="1" dirty="0"/>
                        <a:t>85.5</a:t>
                      </a:r>
                    </a:p>
                  </a:txBody>
                  <a:tcPr anchor="ctr"/>
                </a:tc>
                <a:tc>
                  <a:txBody>
                    <a:bodyPr/>
                    <a:lstStyle/>
                    <a:p>
                      <a:pPr algn="ctr"/>
                      <a:r>
                        <a:rPr lang="en-US" i="1" dirty="0"/>
                        <a:t>89.9</a:t>
                      </a:r>
                    </a:p>
                  </a:txBody>
                  <a:tcPr anchor="ctr"/>
                </a:tc>
                <a:tc>
                  <a:txBody>
                    <a:bodyPr/>
                    <a:lstStyle/>
                    <a:p>
                      <a:pPr algn="ctr"/>
                      <a:r>
                        <a:rPr lang="en-US" i="1" dirty="0"/>
                        <a:t>82.2</a:t>
                      </a:r>
                    </a:p>
                  </a:txBody>
                  <a:tcPr anchor="ctr"/>
                </a:tc>
                <a:extLst>
                  <a:ext uri="{0D108BD9-81ED-4DB2-BD59-A6C34878D82A}">
                    <a16:rowId xmlns:a16="http://schemas.microsoft.com/office/drawing/2014/main" val="10005"/>
                  </a:ext>
                </a:extLst>
              </a:tr>
              <a:tr h="370840">
                <a:tc>
                  <a:txBody>
                    <a:bodyPr/>
                    <a:lstStyle/>
                    <a:p>
                      <a:r>
                        <a:rPr lang="en-US" b="1" dirty="0"/>
                        <a:t>Our</a:t>
                      </a:r>
                      <a:r>
                        <a:rPr lang="en-US" b="1" baseline="0" dirty="0"/>
                        <a:t> Model</a:t>
                      </a:r>
                      <a:endParaRPr lang="en-US" b="1" dirty="0"/>
                    </a:p>
                  </a:txBody>
                  <a:tcPr>
                    <a:lnB w="12700" cap="flat" cmpd="sng" algn="ctr">
                      <a:solidFill>
                        <a:schemeClr val="tx1"/>
                      </a:solidFill>
                      <a:prstDash val="solid"/>
                      <a:round/>
                      <a:headEnd type="none" w="med" len="med"/>
                      <a:tailEnd type="none" w="med" len="med"/>
                    </a:lnB>
                  </a:tcPr>
                </a:tc>
                <a:tc>
                  <a:txBody>
                    <a:bodyPr/>
                    <a:lstStyle/>
                    <a:p>
                      <a:endParaRPr lang="en-US" b="1" dirty="0"/>
                    </a:p>
                  </a:txBody>
                  <a:tcPr>
                    <a:lnB w="12700" cap="flat" cmpd="sng" algn="ctr">
                      <a:solidFill>
                        <a:schemeClr val="tx1"/>
                      </a:solidFill>
                      <a:prstDash val="solid"/>
                      <a:round/>
                      <a:headEnd type="none" w="med" len="med"/>
                      <a:tailEnd type="none" w="med" len="med"/>
                    </a:lnB>
                  </a:tcPr>
                </a:tc>
                <a:tc>
                  <a:txBody>
                    <a:bodyPr/>
                    <a:lstStyle/>
                    <a:p>
                      <a:pPr algn="ctr"/>
                      <a:r>
                        <a:rPr lang="en-US" b="1" dirty="0"/>
                        <a:t>82.9</a:t>
                      </a:r>
                    </a:p>
                  </a:txBody>
                  <a:tcPr anchor="ctr">
                    <a:lnB w="12700" cap="flat" cmpd="sng" algn="ctr">
                      <a:solidFill>
                        <a:schemeClr val="tx1"/>
                      </a:solidFill>
                      <a:prstDash val="solid"/>
                      <a:round/>
                      <a:headEnd type="none" w="med" len="med"/>
                      <a:tailEnd type="none" w="med" len="med"/>
                    </a:lnB>
                  </a:tcPr>
                </a:tc>
                <a:tc>
                  <a:txBody>
                    <a:bodyPr/>
                    <a:lstStyle/>
                    <a:p>
                      <a:pPr algn="ctr"/>
                      <a:r>
                        <a:rPr lang="en-US" b="1" dirty="0"/>
                        <a:t>86.8</a:t>
                      </a:r>
                    </a:p>
                  </a:txBody>
                  <a:tcPr anchor="ctr">
                    <a:lnB w="12700" cap="flat" cmpd="sng" algn="ctr">
                      <a:solidFill>
                        <a:schemeClr val="tx1"/>
                      </a:solidFill>
                      <a:prstDash val="solid"/>
                      <a:round/>
                      <a:headEnd type="none" w="med" len="med"/>
                      <a:tailEnd type="none" w="med" len="med"/>
                    </a:lnB>
                  </a:tcPr>
                </a:tc>
                <a:tc>
                  <a:txBody>
                    <a:bodyPr/>
                    <a:lstStyle/>
                    <a:p>
                      <a:pPr algn="ctr"/>
                      <a:r>
                        <a:rPr lang="en-US" b="1" dirty="0"/>
                        <a:t>89.0</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nvPr>
        </p:nvGraphicFramePr>
        <p:xfrm>
          <a:off x="4463953" y="4257040"/>
          <a:ext cx="3264092" cy="1854200"/>
        </p:xfrm>
        <a:graphic>
          <a:graphicData uri="http://schemas.openxmlformats.org/drawingml/2006/table">
            <a:tbl>
              <a:tblPr firstRow="1" bandRow="1">
                <a:tableStyleId>{5940675A-B579-460E-94D1-54222C63F5DA}</a:tableStyleId>
              </a:tblPr>
              <a:tblGrid>
                <a:gridCol w="1312711">
                  <a:extLst>
                    <a:ext uri="{9D8B030D-6E8A-4147-A177-3AD203B41FA5}">
                      <a16:colId xmlns:a16="http://schemas.microsoft.com/office/drawing/2014/main" val="20000"/>
                    </a:ext>
                  </a:extLst>
                </a:gridCol>
                <a:gridCol w="1951381">
                  <a:extLst>
                    <a:ext uri="{9D8B030D-6E8A-4147-A177-3AD203B41FA5}">
                      <a16:colId xmlns:a16="http://schemas.microsoft.com/office/drawing/2014/main" val="20001"/>
                    </a:ext>
                  </a:extLst>
                </a:gridCol>
              </a:tblGrid>
              <a:tr h="370840">
                <a:tc>
                  <a:txBody>
                    <a:bodyPr/>
                    <a:lstStyle/>
                    <a:p>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ACE-2004</a:t>
                      </a:r>
                      <a:endParaRPr lang="en-US"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i="1" dirty="0"/>
                        <a:t>AIDA*</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i="1" dirty="0"/>
                        <a:t>77.8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err="1"/>
                        <a:t>Wikifier</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t>85.1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Vinculum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t>88.5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b="1" dirty="0"/>
                        <a:t>Our Model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90.7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349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BCCC8-76E8-49E2-BB2A-888771F1B5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05080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Advantage: Facilitates Cold-Start Entities</a:t>
            </a:r>
          </a:p>
        </p:txBody>
      </p:sp>
      <p:sp>
        <p:nvSpPr>
          <p:cNvPr id="5" name="Content Placeholder 4"/>
          <p:cNvSpPr>
            <a:spLocks noGrp="1"/>
          </p:cNvSpPr>
          <p:nvPr>
            <p:ph idx="1"/>
          </p:nvPr>
        </p:nvSpPr>
        <p:spPr/>
        <p:txBody>
          <a:bodyPr/>
          <a:lstStyle/>
          <a:p>
            <a:r>
              <a:rPr lang="en-US" dirty="0"/>
              <a:t>Cold-Start Entities	</a:t>
            </a:r>
          </a:p>
          <a:p>
            <a:pPr lvl="1"/>
            <a:r>
              <a:rPr lang="en-US" dirty="0"/>
              <a:t>Multiple KBs have different set of entities</a:t>
            </a:r>
          </a:p>
          <a:p>
            <a:pPr lvl="1"/>
            <a:r>
              <a:rPr lang="en-US" dirty="0"/>
              <a:t>No Linked Data Available</a:t>
            </a:r>
          </a:p>
          <a:p>
            <a:pPr lvl="1"/>
            <a:r>
              <a:rPr lang="en-US" dirty="0"/>
              <a:t>Leverage Description and Types</a:t>
            </a:r>
          </a:p>
          <a:p>
            <a:r>
              <a:rPr lang="en-US" dirty="0"/>
              <a:t>Our Model</a:t>
            </a:r>
          </a:p>
          <a:p>
            <a:pPr lvl="1"/>
            <a:r>
              <a:rPr lang="en-US" dirty="0"/>
              <a:t>Use Description and/or fine-grained types to represent</a:t>
            </a:r>
          </a:p>
          <a:p>
            <a:pPr lvl="1"/>
            <a:r>
              <a:rPr lang="en-US" dirty="0"/>
              <a:t>Use the objectives in the model to learn new entity representation</a:t>
            </a:r>
          </a:p>
          <a:p>
            <a:r>
              <a:rPr lang="en-US" dirty="0"/>
              <a:t>Experimentation Setup</a:t>
            </a:r>
          </a:p>
          <a:p>
            <a:pPr lvl="1"/>
            <a:r>
              <a:rPr lang="en-US" dirty="0"/>
              <a:t>1000 rare entities (from Wikipedia)</a:t>
            </a:r>
          </a:p>
          <a:p>
            <a:pPr lvl="1"/>
            <a:r>
              <a:rPr lang="en-US" dirty="0"/>
              <a:t>Total Mentions – 3791 Mentions</a:t>
            </a:r>
          </a:p>
          <a:p>
            <a:pPr lvl="1"/>
            <a:r>
              <a:rPr lang="en-US" dirty="0"/>
              <a:t>Average 6 candidates per mentions (At least 1 per mention)</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126" y="1537004"/>
            <a:ext cx="3611179" cy="1930400"/>
          </a:xfrm>
          <a:prstGeom prst="rect">
            <a:avLst/>
          </a:prstGeom>
        </p:spPr>
      </p:pic>
      <p:sp>
        <p:nvSpPr>
          <p:cNvPr id="4" name="Rectangle 3"/>
          <p:cNvSpPr/>
          <p:nvPr/>
        </p:nvSpPr>
        <p:spPr>
          <a:xfrm>
            <a:off x="8099414" y="2071064"/>
            <a:ext cx="3276600" cy="47548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7" name="Rectangle 6"/>
          <p:cNvSpPr/>
          <p:nvPr/>
        </p:nvSpPr>
        <p:spPr>
          <a:xfrm>
            <a:off x="8099414" y="2576122"/>
            <a:ext cx="3276600" cy="24688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9" name="Rectangle 8"/>
          <p:cNvSpPr/>
          <p:nvPr/>
        </p:nvSpPr>
        <p:spPr>
          <a:xfrm>
            <a:off x="8092590" y="2823010"/>
            <a:ext cx="3276600" cy="24688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0" name="Rectangle 9"/>
          <p:cNvSpPr/>
          <p:nvPr/>
        </p:nvSpPr>
        <p:spPr>
          <a:xfrm>
            <a:off x="8092590" y="3069898"/>
            <a:ext cx="3276600" cy="246888"/>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11" name="Slide Number Placeholder 10"/>
          <p:cNvSpPr>
            <a:spLocks noGrp="1"/>
          </p:cNvSpPr>
          <p:nvPr>
            <p:ph type="sldNum" sz="quarter" idx="429496729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954520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9" grpId="0" animBg="1"/>
      <p:bldP spid="9" grpId="1"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Outline</a:t>
            </a:r>
          </a:p>
        </p:txBody>
      </p:sp>
      <p:sp>
        <p:nvSpPr>
          <p:cNvPr id="8" name="Content Placeholder 7"/>
          <p:cNvSpPr>
            <a:spLocks noGrp="1"/>
          </p:cNvSpPr>
          <p:nvPr>
            <p:ph idx="1"/>
          </p:nvPr>
        </p:nvSpPr>
        <p:spPr>
          <a:xfrm>
            <a:off x="609600" y="1124747"/>
            <a:ext cx="11342146" cy="5001419"/>
          </a:xfrm>
        </p:spPr>
        <p:txBody>
          <a:bodyPr/>
          <a:lstStyle/>
          <a:p>
            <a:r>
              <a:rPr lang="en-US" altLang="en-US" dirty="0"/>
              <a:t>Motivation and Tutorial Overview </a:t>
            </a:r>
            <a:r>
              <a:rPr lang="en-US" altLang="en-US" dirty="0" smtClean="0"/>
              <a:t>		</a:t>
            </a:r>
            <a:r>
              <a:rPr lang="en-US" altLang="en-US" dirty="0"/>
              <a:t>				</a:t>
            </a:r>
            <a:r>
              <a:rPr lang="en-US" altLang="en-US" dirty="0" smtClean="0"/>
              <a:t>20 </a:t>
            </a:r>
            <a:r>
              <a:rPr lang="en-US" altLang="en-US" dirty="0"/>
              <a:t>min Silviu</a:t>
            </a:r>
          </a:p>
          <a:p>
            <a:r>
              <a:rPr lang="en-US" altLang="en-US" dirty="0"/>
              <a:t>Introduction to Entity Discovery and Linking (EDL) System 		</a:t>
            </a:r>
            <a:r>
              <a:rPr lang="en-US" altLang="en-US" dirty="0" smtClean="0"/>
              <a:t>20 </a:t>
            </a:r>
            <a:r>
              <a:rPr lang="en-US" altLang="en-US" dirty="0"/>
              <a:t>min  Dan</a:t>
            </a:r>
          </a:p>
          <a:p>
            <a:pPr lvl="1"/>
            <a:r>
              <a:rPr lang="en-US" altLang="en-US" dirty="0"/>
              <a:t>Challenges: English, and Multilingual</a:t>
            </a:r>
          </a:p>
          <a:p>
            <a:r>
              <a:rPr lang="en-US" altLang="en-US" dirty="0" smtClean="0"/>
              <a:t>Mono-lingual </a:t>
            </a:r>
            <a:r>
              <a:rPr lang="en-US" altLang="en-US" dirty="0"/>
              <a:t>EDL approaches </a:t>
            </a:r>
            <a:r>
              <a:rPr lang="en-US" altLang="en-US" dirty="0" smtClean="0"/>
              <a:t>						30 </a:t>
            </a:r>
            <a:r>
              <a:rPr lang="en-US" altLang="en-US" dirty="0"/>
              <a:t>min </a:t>
            </a:r>
            <a:r>
              <a:rPr lang="en-US" altLang="en-US" dirty="0" err="1"/>
              <a:t>Avi</a:t>
            </a:r>
            <a:r>
              <a:rPr lang="en-US" altLang="en-US" dirty="0"/>
              <a:t>, Dan</a:t>
            </a:r>
          </a:p>
          <a:p>
            <a:pPr lvl="1"/>
            <a:r>
              <a:rPr lang="en-US" altLang="en-US" dirty="0" smtClean="0"/>
              <a:t>High </a:t>
            </a:r>
            <a:r>
              <a:rPr lang="en-US" altLang="en-US" dirty="0"/>
              <a:t>Level Algorithmic Approaches</a:t>
            </a:r>
          </a:p>
          <a:p>
            <a:pPr lvl="1"/>
            <a:r>
              <a:rPr lang="en-US" altLang="en-US" dirty="0" smtClean="0">
                <a:solidFill>
                  <a:srgbClr val="234271"/>
                </a:solidFill>
              </a:rPr>
              <a:t>Old </a:t>
            </a:r>
            <a:r>
              <a:rPr lang="en-US" altLang="en-US" dirty="0">
                <a:solidFill>
                  <a:srgbClr val="234271"/>
                </a:solidFill>
              </a:rPr>
              <a:t>and new Approaches 	 </a:t>
            </a:r>
          </a:p>
          <a:p>
            <a:r>
              <a:rPr lang="en-US" altLang="en-US" dirty="0"/>
              <a:t>Introductions to Cross-lingual EDL</a:t>
            </a:r>
            <a:r>
              <a:rPr lang="en-US" altLang="en-US" dirty="0">
                <a:solidFill>
                  <a:srgbClr val="000000"/>
                </a:solidFill>
              </a:rPr>
              <a:t>						20 min Dan, </a:t>
            </a:r>
            <a:r>
              <a:rPr lang="en-US" altLang="en-US" dirty="0" err="1">
                <a:solidFill>
                  <a:srgbClr val="000000"/>
                </a:solidFill>
              </a:rPr>
              <a:t>Avi</a:t>
            </a:r>
            <a:endParaRPr lang="en-US" altLang="en-US" dirty="0">
              <a:solidFill>
                <a:srgbClr val="000000"/>
              </a:solidFill>
            </a:endParaRPr>
          </a:p>
          <a:p>
            <a:pPr lvl="1"/>
            <a:r>
              <a:rPr lang="en-US" altLang="en-US" dirty="0">
                <a:solidFill>
                  <a:srgbClr val="000000"/>
                </a:solidFill>
              </a:rPr>
              <a:t>Multilingual embeddings</a:t>
            </a:r>
          </a:p>
          <a:p>
            <a:pPr marL="0" indent="0" algn="ctr">
              <a:buNone/>
            </a:pPr>
            <a:r>
              <a:rPr lang="en-US" altLang="en-US" sz="2000" dirty="0"/>
              <a:t>Coffee Break</a:t>
            </a:r>
          </a:p>
          <a:p>
            <a:r>
              <a:rPr lang="en-US" altLang="en-US" dirty="0"/>
              <a:t>Neural Methods for Cross-lingual EDL</a:t>
            </a:r>
            <a:r>
              <a:rPr lang="en-US" altLang="en-US" dirty="0">
                <a:solidFill>
                  <a:srgbClr val="000000"/>
                </a:solidFill>
              </a:rPr>
              <a:t> 					40 min </a:t>
            </a:r>
            <a:r>
              <a:rPr lang="en-US" altLang="en-US" dirty="0" err="1">
                <a:solidFill>
                  <a:srgbClr val="000000"/>
                </a:solidFill>
              </a:rPr>
              <a:t>Avi</a:t>
            </a:r>
            <a:r>
              <a:rPr lang="en-US" altLang="en-US" dirty="0">
                <a:solidFill>
                  <a:srgbClr val="000000"/>
                </a:solidFill>
              </a:rPr>
              <a:t>, Dan</a:t>
            </a:r>
            <a:endParaRPr lang="en-US" altLang="en-US" dirty="0">
              <a:solidFill>
                <a:srgbClr val="C00000"/>
              </a:solidFill>
            </a:endParaRPr>
          </a:p>
          <a:p>
            <a:r>
              <a:rPr lang="en-US" altLang="en-US" dirty="0"/>
              <a:t>Multiple Knowledge bases</a:t>
            </a:r>
            <a:r>
              <a:rPr lang="en-US" altLang="en-US" dirty="0">
                <a:solidFill>
                  <a:srgbClr val="000000"/>
                </a:solidFill>
              </a:rPr>
              <a:t> 							20 min Silviu </a:t>
            </a:r>
            <a:endParaRPr lang="en-US" altLang="ja-JP" dirty="0">
              <a:solidFill>
                <a:srgbClr val="C00000"/>
              </a:solidFill>
            </a:endParaRPr>
          </a:p>
          <a:p>
            <a:r>
              <a:rPr lang="en-US" altLang="en-US" dirty="0"/>
              <a:t>New Tasks, Challenges, and Open questions, QA Session			30 min  All</a:t>
            </a:r>
          </a:p>
          <a:p>
            <a:endParaRPr lang="en-US" dirty="0"/>
          </a:p>
        </p:txBody>
      </p:sp>
      <p:sp>
        <p:nvSpPr>
          <p:cNvPr id="5" name="Right Arrow 4"/>
          <p:cNvSpPr/>
          <p:nvPr/>
        </p:nvSpPr>
        <p:spPr>
          <a:xfrm>
            <a:off x="95534" y="358068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50" y="4421722"/>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61</a:t>
            </a:fld>
            <a:endParaRPr lang="en-US" altLang="zh-TW" dirty="0"/>
          </a:p>
        </p:txBody>
      </p:sp>
    </p:spTree>
    <p:extLst>
      <p:ext uri="{BB962C8B-B14F-4D97-AF65-F5344CB8AC3E}">
        <p14:creationId xmlns:p14="http://schemas.microsoft.com/office/powerpoint/2010/main" val="39030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62</a:t>
            </a:fld>
            <a:endParaRPr lang="en-US" altLang="zh-TW" dirty="0">
              <a:solidFill>
                <a:prstClr val="black"/>
              </a:solidFill>
            </a:endParaRPr>
          </a:p>
        </p:txBody>
      </p:sp>
      <p:sp>
        <p:nvSpPr>
          <p:cNvPr id="3" name="Title 2"/>
          <p:cNvSpPr>
            <a:spLocks noGrp="1"/>
          </p:cNvSpPr>
          <p:nvPr>
            <p:ph type="title"/>
          </p:nvPr>
        </p:nvSpPr>
        <p:spPr/>
        <p:txBody>
          <a:bodyPr/>
          <a:lstStyle/>
          <a:p>
            <a:r>
              <a:rPr lang="en-US" dirty="0"/>
              <a:t>Flow of </a:t>
            </a:r>
            <a:r>
              <a:rPr lang="en-US" dirty="0" err="1"/>
              <a:t>MultiLingual</a:t>
            </a:r>
            <a:r>
              <a:rPr lang="en-US" dirty="0"/>
              <a:t>	</a:t>
            </a:r>
          </a:p>
        </p:txBody>
      </p:sp>
      <p:sp>
        <p:nvSpPr>
          <p:cNvPr id="4" name="Content Placeholder 3"/>
          <p:cNvSpPr>
            <a:spLocks noGrp="1"/>
          </p:cNvSpPr>
          <p:nvPr>
            <p:ph idx="1"/>
          </p:nvPr>
        </p:nvSpPr>
        <p:spPr/>
        <p:txBody>
          <a:bodyPr/>
          <a:lstStyle/>
          <a:p>
            <a:r>
              <a:rPr lang="en-US" dirty="0"/>
              <a:t>Introduction slide	</a:t>
            </a:r>
          </a:p>
          <a:p>
            <a:r>
              <a:rPr lang="en-US" dirty="0"/>
              <a:t>Old and New</a:t>
            </a:r>
          </a:p>
          <a:p>
            <a:r>
              <a:rPr lang="en-US" dirty="0"/>
              <a:t>New requires embeddings:</a:t>
            </a:r>
          </a:p>
          <a:p>
            <a:pPr lvl="1"/>
            <a:r>
              <a:rPr lang="en-US" dirty="0"/>
              <a:t>Embeddings</a:t>
            </a:r>
          </a:p>
          <a:p>
            <a:r>
              <a:rPr lang="en-US" dirty="0"/>
              <a:t>Multilingual NER </a:t>
            </a:r>
          </a:p>
          <a:p>
            <a:r>
              <a:rPr lang="en-US" dirty="0"/>
              <a:t>Transliteration</a:t>
            </a:r>
          </a:p>
          <a:p>
            <a:r>
              <a:rPr lang="en-US" dirty="0"/>
              <a:t>How to get embedding from Wikipedia (NAACL’16): Hard and Easy</a:t>
            </a:r>
          </a:p>
          <a:p>
            <a:r>
              <a:rPr lang="en-US" dirty="0"/>
              <a:t>Neural </a:t>
            </a:r>
          </a:p>
          <a:p>
            <a:r>
              <a:rPr lang="en-US" dirty="0"/>
              <a:t>Hard and Easy using Neural</a:t>
            </a:r>
          </a:p>
        </p:txBody>
      </p:sp>
    </p:spTree>
    <p:extLst>
      <p:ext uri="{BB962C8B-B14F-4D97-AF65-F5344CB8AC3E}">
        <p14:creationId xmlns:p14="http://schemas.microsoft.com/office/powerpoint/2010/main" val="8672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027683" y="2049891"/>
            <a:ext cx="8229600" cy="1477328"/>
          </a:xfrm>
          <a:prstGeom prst="rect">
            <a:avLst/>
          </a:prstGeom>
          <a:noFill/>
          <a:ln>
            <a:noFill/>
          </a:ln>
        </p:spPr>
        <p:txBody>
          <a:bodyPr wrap="square" rtlCol="0">
            <a:spAutoFit/>
          </a:bodyPr>
          <a:lstStyle/>
          <a:p>
            <a:pPr marL="0" lvl="2"/>
            <a:r>
              <a:rPr lang="en-US" dirty="0" err="1">
                <a:latin typeface="Corbel"/>
                <a:cs typeface="Corbel"/>
              </a:rPr>
              <a:t>சிஐஏ</a:t>
            </a:r>
            <a:r>
              <a:rPr lang="en-US" dirty="0">
                <a:latin typeface="Corbel"/>
                <a:cs typeface="Corbel"/>
              </a:rPr>
              <a:t> </a:t>
            </a:r>
            <a:r>
              <a:rPr lang="en-US" dirty="0" err="1">
                <a:latin typeface="Corbel"/>
                <a:cs typeface="Corbel"/>
              </a:rPr>
              <a:t>இயக்குநர்</a:t>
            </a:r>
            <a:r>
              <a:rPr lang="en-US" dirty="0">
                <a:latin typeface="Corbel"/>
                <a:cs typeface="Corbel"/>
              </a:rPr>
              <a:t> </a:t>
            </a:r>
            <a:r>
              <a:rPr lang="en-US" dirty="0" err="1">
                <a:latin typeface="Corbel"/>
                <a:cs typeface="Corbel"/>
              </a:rPr>
              <a:t>மைக்</a:t>
            </a:r>
            <a:r>
              <a:rPr lang="en-US" dirty="0">
                <a:latin typeface="Corbel"/>
                <a:cs typeface="Corbel"/>
              </a:rPr>
              <a:t> </a:t>
            </a:r>
            <a:r>
              <a:rPr lang="en-US" dirty="0" err="1">
                <a:latin typeface="Corbel"/>
                <a:cs typeface="Corbel"/>
              </a:rPr>
              <a:t>பாம்பேயோ</a:t>
            </a:r>
            <a:r>
              <a:rPr lang="en-US" dirty="0">
                <a:latin typeface="Corbel"/>
                <a:cs typeface="Corbel"/>
              </a:rPr>
              <a:t> </a:t>
            </a:r>
            <a:r>
              <a:rPr lang="en-US" dirty="0" err="1">
                <a:latin typeface="Corbel"/>
                <a:cs typeface="Corbel"/>
              </a:rPr>
              <a:t>நியமனத்துக்கு</a:t>
            </a:r>
            <a:r>
              <a:rPr lang="en-US" dirty="0">
                <a:latin typeface="Corbel"/>
                <a:cs typeface="Corbel"/>
              </a:rPr>
              <a:t> </a:t>
            </a:r>
            <a:r>
              <a:rPr lang="en-US" dirty="0" err="1">
                <a:latin typeface="Corbel"/>
                <a:cs typeface="Corbel"/>
              </a:rPr>
              <a:t>அமெரிக்க</a:t>
            </a:r>
            <a:r>
              <a:rPr lang="en-US" dirty="0">
                <a:latin typeface="Corbel"/>
                <a:cs typeface="Corbel"/>
              </a:rPr>
              <a:t> </a:t>
            </a:r>
            <a:r>
              <a:rPr lang="en-US" dirty="0" err="1">
                <a:latin typeface="Corbel"/>
                <a:cs typeface="Corbel"/>
              </a:rPr>
              <a:t>செனட்</a:t>
            </a:r>
            <a:r>
              <a:rPr lang="en-US" dirty="0">
                <a:latin typeface="Corbel"/>
                <a:cs typeface="Corbel"/>
              </a:rPr>
              <a:t> </a:t>
            </a:r>
            <a:r>
              <a:rPr lang="en-US" dirty="0" err="1">
                <a:latin typeface="Corbel"/>
                <a:cs typeface="Corbel"/>
              </a:rPr>
              <a:t>சபை</a:t>
            </a:r>
            <a:r>
              <a:rPr lang="en-US" dirty="0">
                <a:latin typeface="Corbel"/>
                <a:cs typeface="Corbel"/>
              </a:rPr>
              <a:t> </a:t>
            </a:r>
            <a:r>
              <a:rPr lang="en-US" dirty="0" err="1">
                <a:latin typeface="Corbel"/>
                <a:cs typeface="Corbel"/>
              </a:rPr>
              <a:t>ஒப்புதல்</a:t>
            </a:r>
            <a:r>
              <a:rPr lang="en-US" dirty="0">
                <a:latin typeface="Corbel"/>
                <a:cs typeface="Corbel"/>
              </a:rPr>
              <a:t>. </a:t>
            </a:r>
            <a:r>
              <a:rPr lang="en-US" dirty="0" err="1">
                <a:latin typeface="Corbel"/>
                <a:cs typeface="Corbel"/>
              </a:rPr>
              <a:t>ஆனால்</a:t>
            </a:r>
            <a:r>
              <a:rPr lang="en-US" dirty="0">
                <a:latin typeface="Corbel"/>
                <a:cs typeface="Corbel"/>
              </a:rPr>
              <a:t>,  </a:t>
            </a:r>
            <a:r>
              <a:rPr lang="en-US" dirty="0" err="1">
                <a:latin typeface="Corbel"/>
                <a:cs typeface="Corbel"/>
              </a:rPr>
              <a:t>சிஐஏ</a:t>
            </a:r>
            <a:r>
              <a:rPr lang="en-US" dirty="0">
                <a:latin typeface="Corbel"/>
                <a:cs typeface="Corbel"/>
              </a:rPr>
              <a:t> </a:t>
            </a:r>
            <a:r>
              <a:rPr lang="en-US" dirty="0" err="1">
                <a:latin typeface="Corbel"/>
                <a:cs typeface="Corbel"/>
              </a:rPr>
              <a:t>முகமை</a:t>
            </a:r>
            <a:r>
              <a:rPr lang="en-US" dirty="0">
                <a:latin typeface="Corbel"/>
                <a:cs typeface="Corbel"/>
              </a:rPr>
              <a:t> </a:t>
            </a:r>
            <a:r>
              <a:rPr lang="en-US" dirty="0" err="1">
                <a:latin typeface="Corbel"/>
                <a:cs typeface="Corbel"/>
              </a:rPr>
              <a:t>மற்றும்</a:t>
            </a:r>
            <a:r>
              <a:rPr lang="en-US" dirty="0">
                <a:latin typeface="Corbel"/>
                <a:cs typeface="Corbel"/>
              </a:rPr>
              <a:t> </a:t>
            </a:r>
            <a:r>
              <a:rPr lang="en-US" dirty="0" err="1">
                <a:latin typeface="Corbel"/>
                <a:cs typeface="Corbel"/>
              </a:rPr>
              <a:t>அமெரிக்க</a:t>
            </a:r>
            <a:r>
              <a:rPr lang="en-US" dirty="0">
                <a:latin typeface="Corbel"/>
                <a:cs typeface="Corbel"/>
              </a:rPr>
              <a:t> </a:t>
            </a:r>
            <a:r>
              <a:rPr lang="en-US" dirty="0" err="1">
                <a:latin typeface="Corbel"/>
                <a:cs typeface="Corbel"/>
              </a:rPr>
              <a:t>அதிபர்</a:t>
            </a:r>
            <a:r>
              <a:rPr lang="en-US" dirty="0">
                <a:latin typeface="Corbel"/>
                <a:cs typeface="Corbel"/>
              </a:rPr>
              <a:t> </a:t>
            </a:r>
            <a:r>
              <a:rPr lang="en-US" dirty="0" err="1">
                <a:latin typeface="Corbel"/>
                <a:cs typeface="Corbel"/>
              </a:rPr>
              <a:t>டிரம்ப்</a:t>
            </a:r>
            <a:r>
              <a:rPr lang="en-US" dirty="0">
                <a:latin typeface="Corbel"/>
                <a:cs typeface="Corbel"/>
              </a:rPr>
              <a:t> </a:t>
            </a:r>
            <a:r>
              <a:rPr lang="en-US" dirty="0" err="1">
                <a:latin typeface="Corbel"/>
                <a:cs typeface="Corbel"/>
              </a:rPr>
              <a:t>இடையே</a:t>
            </a:r>
            <a:r>
              <a:rPr lang="en-US" dirty="0">
                <a:latin typeface="Corbel"/>
                <a:cs typeface="Corbel"/>
              </a:rPr>
              <a:t> </a:t>
            </a:r>
            <a:r>
              <a:rPr lang="en-US" dirty="0" err="1">
                <a:latin typeface="Corbel"/>
                <a:cs typeface="Corbel"/>
              </a:rPr>
              <a:t>ஒரு</a:t>
            </a:r>
            <a:r>
              <a:rPr lang="en-US" dirty="0">
                <a:latin typeface="Corbel"/>
                <a:cs typeface="Corbel"/>
              </a:rPr>
              <a:t> </a:t>
            </a:r>
            <a:r>
              <a:rPr lang="en-US" dirty="0" err="1">
                <a:latin typeface="Corbel"/>
                <a:cs typeface="Corbel"/>
              </a:rPr>
              <a:t>பயனுள்ள</a:t>
            </a:r>
            <a:r>
              <a:rPr lang="en-US" dirty="0">
                <a:latin typeface="Corbel"/>
                <a:cs typeface="Corbel"/>
              </a:rPr>
              <a:t> </a:t>
            </a:r>
            <a:r>
              <a:rPr lang="en-US" dirty="0" err="1">
                <a:latin typeface="Corbel"/>
                <a:cs typeface="Corbel"/>
              </a:rPr>
              <a:t>அலுவல்</a:t>
            </a:r>
            <a:r>
              <a:rPr lang="en-US" dirty="0">
                <a:latin typeface="Corbel"/>
                <a:cs typeface="Corbel"/>
              </a:rPr>
              <a:t> </a:t>
            </a:r>
            <a:r>
              <a:rPr lang="en-US" dirty="0" err="1">
                <a:latin typeface="Corbel"/>
                <a:cs typeface="Corbel"/>
              </a:rPr>
              <a:t>ரீதியான</a:t>
            </a:r>
            <a:r>
              <a:rPr lang="en-US" dirty="0">
                <a:latin typeface="Corbel"/>
                <a:cs typeface="Corbel"/>
              </a:rPr>
              <a:t> </a:t>
            </a:r>
            <a:r>
              <a:rPr lang="en-US" dirty="0" err="1">
                <a:latin typeface="Corbel"/>
                <a:cs typeface="Corbel"/>
              </a:rPr>
              <a:t>உறவினை</a:t>
            </a:r>
            <a:r>
              <a:rPr lang="en-US" dirty="0">
                <a:latin typeface="Corbel"/>
                <a:cs typeface="Corbel"/>
              </a:rPr>
              <a:t> </a:t>
            </a:r>
            <a:r>
              <a:rPr lang="en-US" dirty="0" err="1">
                <a:latin typeface="Corbel"/>
                <a:cs typeface="Corbel"/>
              </a:rPr>
              <a:t>உருவாக்குவதே</a:t>
            </a:r>
            <a:r>
              <a:rPr lang="en-US" dirty="0">
                <a:latin typeface="Corbel"/>
                <a:cs typeface="Corbel"/>
              </a:rPr>
              <a:t> </a:t>
            </a:r>
            <a:r>
              <a:rPr lang="en-US" dirty="0" err="1">
                <a:latin typeface="Corbel"/>
                <a:cs typeface="Corbel"/>
              </a:rPr>
              <a:t>மைக்</a:t>
            </a:r>
            <a:r>
              <a:rPr lang="en-US" dirty="0">
                <a:latin typeface="Corbel"/>
                <a:cs typeface="Corbel"/>
              </a:rPr>
              <a:t> </a:t>
            </a:r>
            <a:r>
              <a:rPr lang="en-US" dirty="0" err="1">
                <a:latin typeface="Corbel"/>
                <a:cs typeface="Corbel"/>
              </a:rPr>
              <a:t>பாம்பேயோவின்</a:t>
            </a:r>
            <a:r>
              <a:rPr lang="en-US" dirty="0">
                <a:latin typeface="Corbel"/>
                <a:cs typeface="Corbel"/>
              </a:rPr>
              <a:t> </a:t>
            </a:r>
            <a:r>
              <a:rPr lang="en-US" dirty="0" err="1">
                <a:latin typeface="Corbel"/>
                <a:cs typeface="Corbel"/>
              </a:rPr>
              <a:t>உடனடி</a:t>
            </a:r>
            <a:r>
              <a:rPr lang="en-US" dirty="0">
                <a:latin typeface="Corbel"/>
                <a:cs typeface="Corbel"/>
              </a:rPr>
              <a:t> </a:t>
            </a:r>
            <a:r>
              <a:rPr lang="en-US" dirty="0" err="1">
                <a:latin typeface="Corbel"/>
                <a:cs typeface="Corbel"/>
              </a:rPr>
              <a:t>பணியாக</a:t>
            </a:r>
            <a:r>
              <a:rPr lang="en-US" dirty="0">
                <a:latin typeface="Corbel"/>
                <a:cs typeface="Corbel"/>
              </a:rPr>
              <a:t> </a:t>
            </a:r>
            <a:r>
              <a:rPr lang="en-US" dirty="0" err="1">
                <a:latin typeface="Corbel"/>
                <a:cs typeface="Corbel"/>
              </a:rPr>
              <a:t>இருக்கும்</a:t>
            </a:r>
            <a:r>
              <a:rPr lang="en-US" dirty="0">
                <a:latin typeface="Corbel"/>
                <a:cs typeface="Corbel"/>
              </a:rPr>
              <a:t>. </a:t>
            </a:r>
          </a:p>
        </p:txBody>
      </p:sp>
      <p:sp>
        <p:nvSpPr>
          <p:cNvPr id="3" name="Content Placeholder 2"/>
          <p:cNvSpPr>
            <a:spLocks noGrp="1"/>
          </p:cNvSpPr>
          <p:nvPr>
            <p:ph idx="1"/>
          </p:nvPr>
        </p:nvSpPr>
        <p:spPr/>
        <p:txBody>
          <a:bodyPr/>
          <a:lstStyle/>
          <a:p>
            <a:r>
              <a:rPr lang="en-US" sz="2000" dirty="0"/>
              <a:t>Given a non-English document, extract named entities and disambiguate into the English Wikipedia</a:t>
            </a:r>
          </a:p>
          <a:p>
            <a:endParaRPr lang="en-US" dirty="0"/>
          </a:p>
          <a:p>
            <a:endParaRPr lang="en-US" dirty="0"/>
          </a:p>
          <a:p>
            <a:endParaRPr lang="en-US" dirty="0"/>
          </a:p>
          <a:p>
            <a:pPr marL="0" indent="0">
              <a:buNone/>
            </a:pPr>
            <a:endParaRPr lang="en-US" dirty="0"/>
          </a:p>
        </p:txBody>
      </p:sp>
      <p:cxnSp>
        <p:nvCxnSpPr>
          <p:cNvPr id="31" name="Straight Connector 30"/>
          <p:cNvCxnSpPr>
            <a:stCxn id="54" idx="0"/>
          </p:cNvCxnSpPr>
          <p:nvPr/>
        </p:nvCxnSpPr>
        <p:spPr>
          <a:xfrm flipV="1">
            <a:off x="2957958" y="2650067"/>
            <a:ext cx="3249032" cy="148362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Screen Shot 2017-03-02 at 6.32.2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06990" y="3458065"/>
            <a:ext cx="1924138" cy="1941005"/>
          </a:xfrm>
          <a:prstGeom prst="rect">
            <a:avLst/>
          </a:prstGeom>
          <a:ln>
            <a:solidFill>
              <a:srgbClr val="262626"/>
            </a:solidFill>
          </a:ln>
        </p:spPr>
      </p:pic>
      <p:pic>
        <p:nvPicPr>
          <p:cNvPr id="59" name="Picture 58" descr="Screen Shot 2017-03-05 at 2.19.38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85529" y="3478527"/>
            <a:ext cx="1852716" cy="1920542"/>
          </a:xfrm>
          <a:prstGeom prst="rect">
            <a:avLst/>
          </a:prstGeom>
          <a:ln>
            <a:solidFill>
              <a:srgbClr val="000000"/>
            </a:solidFill>
          </a:ln>
        </p:spPr>
      </p:pic>
      <p:sp>
        <p:nvSpPr>
          <p:cNvPr id="2" name="Title 1"/>
          <p:cNvSpPr>
            <a:spLocks noGrp="1"/>
          </p:cNvSpPr>
          <p:nvPr>
            <p:ph type="title"/>
          </p:nvPr>
        </p:nvSpPr>
        <p:spPr/>
        <p:txBody>
          <a:bodyPr/>
          <a:lstStyle/>
          <a:p>
            <a:r>
              <a:rPr lang="en-US" dirty="0"/>
              <a:t>Cross-Lingual Mention Detection and Wikification (EDL)</a:t>
            </a: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63</a:t>
            </a:fld>
            <a:endParaRPr lang="en-US" altLang="zh-TW" dirty="0"/>
          </a:p>
        </p:txBody>
      </p:sp>
      <p:pic>
        <p:nvPicPr>
          <p:cNvPr id="14" name="Picture 13" descr="Screen Shot 2017-03-02 at 6.32.38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31750" y="4133687"/>
            <a:ext cx="1905163" cy="1902484"/>
          </a:xfrm>
          <a:prstGeom prst="rect">
            <a:avLst/>
          </a:prstGeom>
          <a:ln>
            <a:solidFill>
              <a:schemeClr val="tx1">
                <a:lumMod val="85000"/>
                <a:lumOff val="15000"/>
              </a:schemeClr>
            </a:solidFill>
          </a:ln>
        </p:spPr>
      </p:pic>
      <p:cxnSp>
        <p:nvCxnSpPr>
          <p:cNvPr id="24" name="Straight Connector 23"/>
          <p:cNvCxnSpPr>
            <a:stCxn id="14" idx="0"/>
          </p:cNvCxnSpPr>
          <p:nvPr/>
        </p:nvCxnSpPr>
        <p:spPr>
          <a:xfrm flipV="1">
            <a:off x="5884332" y="2650067"/>
            <a:ext cx="3515851" cy="148362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5" idx="0"/>
          </p:cNvCxnSpPr>
          <p:nvPr/>
        </p:nvCxnSpPr>
        <p:spPr>
          <a:xfrm flipH="1" flipV="1">
            <a:off x="3773537" y="2810518"/>
            <a:ext cx="3395523" cy="647546"/>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59" idx="0"/>
          </p:cNvCxnSpPr>
          <p:nvPr/>
        </p:nvCxnSpPr>
        <p:spPr>
          <a:xfrm flipV="1">
            <a:off x="4411887" y="2387601"/>
            <a:ext cx="803372" cy="109092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54" name="Picture 53" descr="Screen Shot 2017-03-05 at 10.24.29 A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7683" y="4133688"/>
            <a:ext cx="1860550" cy="1911513"/>
          </a:xfrm>
          <a:prstGeom prst="rect">
            <a:avLst/>
          </a:prstGeom>
          <a:ln>
            <a:solidFill>
              <a:srgbClr val="000000"/>
            </a:solidFill>
          </a:ln>
        </p:spPr>
      </p:pic>
      <p:pic>
        <p:nvPicPr>
          <p:cNvPr id="56" name="Picture 55" descr="Screen Shot 2017-03-05 at 10.31.02 A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829459" y="4133688"/>
            <a:ext cx="1805609" cy="1911513"/>
          </a:xfrm>
          <a:prstGeom prst="rect">
            <a:avLst/>
          </a:prstGeom>
          <a:ln>
            <a:solidFill>
              <a:srgbClr val="000000"/>
            </a:solidFill>
          </a:ln>
        </p:spPr>
      </p:pic>
      <p:sp>
        <p:nvSpPr>
          <p:cNvPr id="22" name="TextBox 21"/>
          <p:cNvSpPr txBox="1"/>
          <p:nvPr/>
        </p:nvSpPr>
        <p:spPr>
          <a:xfrm>
            <a:off x="2032921" y="2052956"/>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chemeClr val="accent4">
                    <a:lumMod val="65000"/>
                    <a:lumOff val="35000"/>
                  </a:schemeClr>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595959"/>
                </a:solidFill>
                <a:latin typeface="Corbel"/>
                <a:cs typeface="Corbel"/>
              </a:rPr>
              <a:t>நியமனத்துக்கு</a:t>
            </a:r>
            <a:r>
              <a:rPr lang="en-US" dirty="0">
                <a:solidFill>
                  <a:srgbClr val="595959"/>
                </a:solidFill>
                <a:latin typeface="Corbel"/>
                <a:cs typeface="Corbel"/>
              </a:rPr>
              <a:t> </a:t>
            </a:r>
            <a:r>
              <a:rPr lang="en-US" dirty="0" err="1">
                <a:solidFill>
                  <a:srgbClr val="595959"/>
                </a:solidFill>
                <a:latin typeface="Corbel"/>
                <a:cs typeface="Corbel"/>
              </a:rPr>
              <a:t>அமெரிக்க</a:t>
            </a:r>
            <a:r>
              <a:rPr lang="en-US" dirty="0">
                <a:latin typeface="Corbel"/>
                <a:cs typeface="Corbel"/>
              </a:rPr>
              <a:t> </a:t>
            </a:r>
            <a:r>
              <a:rPr lang="en-US" b="1" dirty="0" err="1">
                <a:solidFill>
                  <a:srgbClr val="3366FF"/>
                </a:solidFill>
                <a:latin typeface="Corbel"/>
                <a:cs typeface="Corbel"/>
              </a:rPr>
              <a:t>செனட்</a:t>
            </a:r>
            <a:r>
              <a:rPr lang="en-US" dirty="0">
                <a:latin typeface="Corbel"/>
                <a:cs typeface="Corbel"/>
              </a:rPr>
              <a:t> </a:t>
            </a:r>
            <a:r>
              <a:rPr lang="en-US" dirty="0" err="1">
                <a:solidFill>
                  <a:srgbClr val="595959"/>
                </a:solidFill>
                <a:latin typeface="Corbel"/>
                <a:cs typeface="Corbel"/>
              </a:rPr>
              <a:t>சபை</a:t>
            </a:r>
            <a:r>
              <a:rPr lang="en-US" dirty="0">
                <a:solidFill>
                  <a:srgbClr val="595959"/>
                </a:solidFill>
                <a:latin typeface="Corbel"/>
                <a:cs typeface="Corbel"/>
              </a:rPr>
              <a:t> </a:t>
            </a:r>
            <a:r>
              <a:rPr lang="en-US" dirty="0" err="1">
                <a:solidFill>
                  <a:srgbClr val="595959"/>
                </a:solidFill>
                <a:latin typeface="Corbel"/>
                <a:cs typeface="Corbel"/>
              </a:rPr>
              <a:t>ஒப்புதல்</a:t>
            </a:r>
            <a:r>
              <a:rPr lang="en-US" dirty="0">
                <a:solidFill>
                  <a:srgbClr val="595959"/>
                </a:solidFill>
                <a:latin typeface="Corbel"/>
                <a:cs typeface="Corbel"/>
              </a:rPr>
              <a:t>. </a:t>
            </a:r>
            <a:r>
              <a:rPr lang="en-US" dirty="0" err="1">
                <a:solidFill>
                  <a:srgbClr val="595959"/>
                </a:solidFill>
                <a:latin typeface="Corbel"/>
                <a:cs typeface="Corbel"/>
              </a:rPr>
              <a:t>ஆனால்</a:t>
            </a:r>
            <a:r>
              <a:rPr lang="en-US" dirty="0">
                <a:solidFill>
                  <a:srgbClr val="595959"/>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595959"/>
                </a:solidFill>
                <a:latin typeface="Corbel"/>
                <a:cs typeface="Corbel"/>
              </a:rPr>
              <a:t>முகமை</a:t>
            </a:r>
            <a:r>
              <a:rPr lang="en-US" dirty="0">
                <a:solidFill>
                  <a:srgbClr val="595959"/>
                </a:solidFill>
                <a:latin typeface="Corbel"/>
                <a:cs typeface="Corbel"/>
              </a:rPr>
              <a:t> </a:t>
            </a:r>
            <a:r>
              <a:rPr lang="en-US" dirty="0" err="1">
                <a:solidFill>
                  <a:srgbClr val="595959"/>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595959"/>
                </a:solidFill>
                <a:latin typeface="Corbel"/>
                <a:cs typeface="Corbel"/>
              </a:rPr>
              <a:t>அதிபர்</a:t>
            </a:r>
            <a:r>
              <a:rPr lang="en-US" dirty="0">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595959"/>
                </a:solidFill>
                <a:latin typeface="Corbel"/>
                <a:cs typeface="Corbel"/>
              </a:rPr>
              <a:t>இடையே</a:t>
            </a:r>
            <a:r>
              <a:rPr lang="en-US" dirty="0">
                <a:solidFill>
                  <a:srgbClr val="595959"/>
                </a:solidFill>
                <a:latin typeface="Corbel"/>
                <a:cs typeface="Corbel"/>
              </a:rPr>
              <a:t> </a:t>
            </a:r>
            <a:r>
              <a:rPr lang="en-US" dirty="0" err="1">
                <a:solidFill>
                  <a:srgbClr val="595959"/>
                </a:solidFill>
                <a:latin typeface="Corbel"/>
                <a:cs typeface="Corbel"/>
              </a:rPr>
              <a:t>ஒரு</a:t>
            </a:r>
            <a:r>
              <a:rPr lang="en-US" dirty="0">
                <a:solidFill>
                  <a:srgbClr val="595959"/>
                </a:solidFill>
                <a:latin typeface="Corbel"/>
                <a:cs typeface="Corbel"/>
              </a:rPr>
              <a:t> </a:t>
            </a:r>
            <a:r>
              <a:rPr lang="en-US" dirty="0" err="1">
                <a:solidFill>
                  <a:srgbClr val="595959"/>
                </a:solidFill>
                <a:latin typeface="Corbel"/>
                <a:cs typeface="Corbel"/>
              </a:rPr>
              <a:t>பயனுள்ள</a:t>
            </a:r>
            <a:r>
              <a:rPr lang="en-US" dirty="0">
                <a:solidFill>
                  <a:srgbClr val="595959"/>
                </a:solidFill>
                <a:latin typeface="Corbel"/>
                <a:cs typeface="Corbel"/>
              </a:rPr>
              <a:t> </a:t>
            </a:r>
            <a:r>
              <a:rPr lang="en-US" dirty="0" err="1">
                <a:solidFill>
                  <a:srgbClr val="595959"/>
                </a:solidFill>
                <a:latin typeface="Corbel"/>
                <a:cs typeface="Corbel"/>
              </a:rPr>
              <a:t>அலுவல்</a:t>
            </a:r>
            <a:r>
              <a:rPr lang="en-US" dirty="0">
                <a:solidFill>
                  <a:srgbClr val="595959"/>
                </a:solidFill>
                <a:latin typeface="Corbel"/>
                <a:cs typeface="Corbel"/>
              </a:rPr>
              <a:t> </a:t>
            </a:r>
            <a:r>
              <a:rPr lang="en-US" dirty="0" err="1">
                <a:solidFill>
                  <a:srgbClr val="595959"/>
                </a:solidFill>
                <a:latin typeface="Corbel"/>
                <a:cs typeface="Corbel"/>
              </a:rPr>
              <a:t>ரீதியான</a:t>
            </a:r>
            <a:r>
              <a:rPr lang="en-US" dirty="0">
                <a:solidFill>
                  <a:srgbClr val="595959"/>
                </a:solidFill>
                <a:latin typeface="Corbel"/>
                <a:cs typeface="Corbel"/>
              </a:rPr>
              <a:t> </a:t>
            </a:r>
            <a:r>
              <a:rPr lang="en-US" dirty="0" err="1">
                <a:solidFill>
                  <a:srgbClr val="595959"/>
                </a:solidFill>
                <a:latin typeface="Corbel"/>
                <a:cs typeface="Corbel"/>
              </a:rPr>
              <a:t>உறவினை</a:t>
            </a:r>
            <a:r>
              <a:rPr lang="en-US" dirty="0">
                <a:solidFill>
                  <a:srgbClr val="595959"/>
                </a:solidFill>
                <a:latin typeface="Corbel"/>
                <a:cs typeface="Corbel"/>
              </a:rPr>
              <a:t> </a:t>
            </a:r>
            <a:r>
              <a:rPr lang="en-US" dirty="0" err="1">
                <a:solidFill>
                  <a:srgbClr val="595959"/>
                </a:solidFill>
                <a:latin typeface="Corbel"/>
                <a:cs typeface="Corbel"/>
              </a:rPr>
              <a:t>உருவாக்குவதே</a:t>
            </a:r>
            <a:r>
              <a:rPr lang="en-US" dirty="0">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595959"/>
                </a:solidFill>
                <a:latin typeface="Corbel"/>
                <a:cs typeface="Corbel"/>
              </a:rPr>
              <a:t> </a:t>
            </a:r>
            <a:r>
              <a:rPr lang="en-US" dirty="0" err="1">
                <a:solidFill>
                  <a:srgbClr val="595959"/>
                </a:solidFill>
                <a:latin typeface="Corbel"/>
                <a:cs typeface="Corbel"/>
              </a:rPr>
              <a:t>உடனடி</a:t>
            </a:r>
            <a:r>
              <a:rPr lang="en-US" dirty="0">
                <a:solidFill>
                  <a:srgbClr val="595959"/>
                </a:solidFill>
                <a:latin typeface="Corbel"/>
                <a:cs typeface="Corbel"/>
              </a:rPr>
              <a:t> </a:t>
            </a:r>
            <a:r>
              <a:rPr lang="en-US" dirty="0" err="1">
                <a:solidFill>
                  <a:srgbClr val="595959"/>
                </a:solidFill>
                <a:latin typeface="Corbel"/>
                <a:cs typeface="Corbel"/>
              </a:rPr>
              <a:t>பணியாக</a:t>
            </a:r>
            <a:r>
              <a:rPr lang="en-US" dirty="0">
                <a:solidFill>
                  <a:srgbClr val="595959"/>
                </a:solidFill>
                <a:latin typeface="Corbel"/>
                <a:cs typeface="Corbel"/>
              </a:rPr>
              <a:t> </a:t>
            </a:r>
            <a:r>
              <a:rPr lang="en-US" dirty="0" err="1">
                <a:solidFill>
                  <a:srgbClr val="595959"/>
                </a:solidFill>
                <a:latin typeface="Corbel"/>
                <a:cs typeface="Corbel"/>
              </a:rPr>
              <a:t>இருக்கும்</a:t>
            </a:r>
            <a:r>
              <a:rPr lang="en-US" dirty="0">
                <a:solidFill>
                  <a:srgbClr val="595959"/>
                </a:solidFill>
                <a:latin typeface="Corbel"/>
                <a:cs typeface="Corbel"/>
              </a:rPr>
              <a:t>.</a:t>
            </a:r>
          </a:p>
        </p:txBody>
      </p:sp>
      <p:cxnSp>
        <p:nvCxnSpPr>
          <p:cNvPr id="28" name="Straight Connector 27"/>
          <p:cNvCxnSpPr>
            <a:stCxn id="54" idx="0"/>
          </p:cNvCxnSpPr>
          <p:nvPr/>
        </p:nvCxnSpPr>
        <p:spPr>
          <a:xfrm flipH="1" flipV="1">
            <a:off x="2429934" y="2387601"/>
            <a:ext cx="528025" cy="174608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59" idx="0"/>
          </p:cNvCxnSpPr>
          <p:nvPr/>
        </p:nvCxnSpPr>
        <p:spPr>
          <a:xfrm flipV="1">
            <a:off x="4411887" y="3250221"/>
            <a:ext cx="2920246" cy="228307"/>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2629134" y="2650067"/>
            <a:ext cx="6198496" cy="146461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3498112"/>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029884" y="728246"/>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chemeClr val="accent4">
                    <a:lumMod val="65000"/>
                    <a:lumOff val="35000"/>
                  </a:schemeClr>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595959"/>
                </a:solidFill>
                <a:latin typeface="Corbel"/>
                <a:cs typeface="Corbel"/>
              </a:rPr>
              <a:t>நியமனத்துக்கு</a:t>
            </a:r>
            <a:r>
              <a:rPr lang="en-US" dirty="0">
                <a:solidFill>
                  <a:srgbClr val="595959"/>
                </a:solidFill>
                <a:latin typeface="Corbel"/>
                <a:cs typeface="Corbel"/>
              </a:rPr>
              <a:t> </a:t>
            </a:r>
            <a:r>
              <a:rPr lang="en-US" dirty="0" err="1">
                <a:solidFill>
                  <a:srgbClr val="595959"/>
                </a:solidFill>
                <a:latin typeface="Corbel"/>
                <a:cs typeface="Corbel"/>
              </a:rPr>
              <a:t>அமெரிக்க</a:t>
            </a:r>
            <a:r>
              <a:rPr lang="en-US" dirty="0">
                <a:latin typeface="Corbel"/>
                <a:cs typeface="Corbel"/>
              </a:rPr>
              <a:t> </a:t>
            </a:r>
            <a:r>
              <a:rPr lang="en-US" b="1" dirty="0" err="1">
                <a:solidFill>
                  <a:srgbClr val="3366FF"/>
                </a:solidFill>
                <a:latin typeface="Corbel"/>
                <a:cs typeface="Corbel"/>
              </a:rPr>
              <a:t>செனட்</a:t>
            </a:r>
            <a:r>
              <a:rPr lang="en-US" dirty="0">
                <a:latin typeface="Corbel"/>
                <a:cs typeface="Corbel"/>
              </a:rPr>
              <a:t> </a:t>
            </a:r>
            <a:r>
              <a:rPr lang="en-US" dirty="0" err="1">
                <a:solidFill>
                  <a:srgbClr val="595959"/>
                </a:solidFill>
                <a:latin typeface="Corbel"/>
                <a:cs typeface="Corbel"/>
              </a:rPr>
              <a:t>சபை</a:t>
            </a:r>
            <a:r>
              <a:rPr lang="en-US" dirty="0">
                <a:solidFill>
                  <a:srgbClr val="595959"/>
                </a:solidFill>
                <a:latin typeface="Corbel"/>
                <a:cs typeface="Corbel"/>
              </a:rPr>
              <a:t> </a:t>
            </a:r>
            <a:r>
              <a:rPr lang="en-US" dirty="0" err="1">
                <a:solidFill>
                  <a:srgbClr val="595959"/>
                </a:solidFill>
                <a:latin typeface="Corbel"/>
                <a:cs typeface="Corbel"/>
              </a:rPr>
              <a:t>ஒப்புதல்</a:t>
            </a:r>
            <a:r>
              <a:rPr lang="en-US" dirty="0">
                <a:solidFill>
                  <a:srgbClr val="595959"/>
                </a:solidFill>
                <a:latin typeface="Corbel"/>
                <a:cs typeface="Corbel"/>
              </a:rPr>
              <a:t>. </a:t>
            </a:r>
            <a:r>
              <a:rPr lang="en-US" dirty="0" err="1">
                <a:solidFill>
                  <a:srgbClr val="595959"/>
                </a:solidFill>
                <a:latin typeface="Corbel"/>
                <a:cs typeface="Corbel"/>
              </a:rPr>
              <a:t>ஆனால்</a:t>
            </a:r>
            <a:r>
              <a:rPr lang="en-US" dirty="0">
                <a:solidFill>
                  <a:srgbClr val="595959"/>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595959"/>
                </a:solidFill>
                <a:latin typeface="Corbel"/>
                <a:cs typeface="Corbel"/>
              </a:rPr>
              <a:t>முகமை</a:t>
            </a:r>
            <a:r>
              <a:rPr lang="en-US" dirty="0">
                <a:solidFill>
                  <a:srgbClr val="595959"/>
                </a:solidFill>
                <a:latin typeface="Corbel"/>
                <a:cs typeface="Corbel"/>
              </a:rPr>
              <a:t> </a:t>
            </a:r>
            <a:r>
              <a:rPr lang="en-US" dirty="0" err="1">
                <a:solidFill>
                  <a:srgbClr val="595959"/>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595959"/>
                </a:solidFill>
                <a:latin typeface="Corbel"/>
                <a:cs typeface="Corbel"/>
              </a:rPr>
              <a:t>அதிபர்</a:t>
            </a:r>
            <a:r>
              <a:rPr lang="en-US" dirty="0">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595959"/>
                </a:solidFill>
                <a:latin typeface="Corbel"/>
                <a:cs typeface="Corbel"/>
              </a:rPr>
              <a:t>இடையே</a:t>
            </a:r>
            <a:r>
              <a:rPr lang="en-US" dirty="0">
                <a:solidFill>
                  <a:srgbClr val="595959"/>
                </a:solidFill>
                <a:latin typeface="Corbel"/>
                <a:cs typeface="Corbel"/>
              </a:rPr>
              <a:t> </a:t>
            </a:r>
            <a:r>
              <a:rPr lang="en-US" dirty="0" err="1">
                <a:solidFill>
                  <a:srgbClr val="595959"/>
                </a:solidFill>
                <a:latin typeface="Corbel"/>
                <a:cs typeface="Corbel"/>
              </a:rPr>
              <a:t>ஒரு</a:t>
            </a:r>
            <a:r>
              <a:rPr lang="en-US" dirty="0">
                <a:solidFill>
                  <a:srgbClr val="595959"/>
                </a:solidFill>
                <a:latin typeface="Corbel"/>
                <a:cs typeface="Corbel"/>
              </a:rPr>
              <a:t> </a:t>
            </a:r>
            <a:r>
              <a:rPr lang="en-US" dirty="0" err="1">
                <a:solidFill>
                  <a:srgbClr val="595959"/>
                </a:solidFill>
                <a:latin typeface="Corbel"/>
                <a:cs typeface="Corbel"/>
              </a:rPr>
              <a:t>பயனுள்ள</a:t>
            </a:r>
            <a:r>
              <a:rPr lang="en-US" dirty="0">
                <a:solidFill>
                  <a:srgbClr val="595959"/>
                </a:solidFill>
                <a:latin typeface="Corbel"/>
                <a:cs typeface="Corbel"/>
              </a:rPr>
              <a:t> </a:t>
            </a:r>
            <a:r>
              <a:rPr lang="en-US" dirty="0" err="1">
                <a:solidFill>
                  <a:srgbClr val="595959"/>
                </a:solidFill>
                <a:latin typeface="Corbel"/>
                <a:cs typeface="Corbel"/>
              </a:rPr>
              <a:t>அலுவல்</a:t>
            </a:r>
            <a:r>
              <a:rPr lang="en-US" dirty="0">
                <a:solidFill>
                  <a:srgbClr val="595959"/>
                </a:solidFill>
                <a:latin typeface="Corbel"/>
                <a:cs typeface="Corbel"/>
              </a:rPr>
              <a:t> </a:t>
            </a:r>
            <a:r>
              <a:rPr lang="en-US" dirty="0" err="1">
                <a:solidFill>
                  <a:srgbClr val="595959"/>
                </a:solidFill>
                <a:latin typeface="Corbel"/>
                <a:cs typeface="Corbel"/>
              </a:rPr>
              <a:t>ரீதியான</a:t>
            </a:r>
            <a:r>
              <a:rPr lang="en-US" dirty="0">
                <a:solidFill>
                  <a:srgbClr val="595959"/>
                </a:solidFill>
                <a:latin typeface="Corbel"/>
                <a:cs typeface="Corbel"/>
              </a:rPr>
              <a:t> </a:t>
            </a:r>
            <a:r>
              <a:rPr lang="en-US" dirty="0" err="1">
                <a:solidFill>
                  <a:srgbClr val="595959"/>
                </a:solidFill>
                <a:latin typeface="Corbel"/>
                <a:cs typeface="Corbel"/>
              </a:rPr>
              <a:t>உறவினை</a:t>
            </a:r>
            <a:r>
              <a:rPr lang="en-US" dirty="0">
                <a:solidFill>
                  <a:srgbClr val="595959"/>
                </a:solidFill>
                <a:latin typeface="Corbel"/>
                <a:cs typeface="Corbel"/>
              </a:rPr>
              <a:t> </a:t>
            </a:r>
            <a:r>
              <a:rPr lang="en-US" dirty="0" err="1">
                <a:solidFill>
                  <a:srgbClr val="595959"/>
                </a:solidFill>
                <a:latin typeface="Corbel"/>
                <a:cs typeface="Corbel"/>
              </a:rPr>
              <a:t>உருவாக்குவதே</a:t>
            </a:r>
            <a:r>
              <a:rPr lang="en-US" dirty="0">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595959"/>
                </a:solidFill>
                <a:latin typeface="Corbel"/>
                <a:cs typeface="Corbel"/>
              </a:rPr>
              <a:t> </a:t>
            </a:r>
            <a:r>
              <a:rPr lang="en-US" dirty="0" err="1">
                <a:solidFill>
                  <a:srgbClr val="595959"/>
                </a:solidFill>
                <a:latin typeface="Corbel"/>
                <a:cs typeface="Corbel"/>
              </a:rPr>
              <a:t>உடனடி</a:t>
            </a:r>
            <a:r>
              <a:rPr lang="en-US" dirty="0">
                <a:solidFill>
                  <a:srgbClr val="595959"/>
                </a:solidFill>
                <a:latin typeface="Corbel"/>
                <a:cs typeface="Corbel"/>
              </a:rPr>
              <a:t> </a:t>
            </a:r>
            <a:r>
              <a:rPr lang="en-US" dirty="0" err="1">
                <a:solidFill>
                  <a:srgbClr val="595959"/>
                </a:solidFill>
                <a:latin typeface="Corbel"/>
                <a:cs typeface="Corbel"/>
              </a:rPr>
              <a:t>பணியாக</a:t>
            </a:r>
            <a:r>
              <a:rPr lang="en-US" dirty="0">
                <a:solidFill>
                  <a:srgbClr val="595959"/>
                </a:solidFill>
                <a:latin typeface="Corbel"/>
                <a:cs typeface="Corbel"/>
              </a:rPr>
              <a:t> </a:t>
            </a:r>
            <a:r>
              <a:rPr lang="en-US" dirty="0" err="1">
                <a:solidFill>
                  <a:srgbClr val="595959"/>
                </a:solidFill>
                <a:latin typeface="Corbel"/>
                <a:cs typeface="Corbel"/>
              </a:rPr>
              <a:t>இருக்கும்</a:t>
            </a:r>
            <a:r>
              <a:rPr lang="en-US" dirty="0">
                <a:solidFill>
                  <a:srgbClr val="595959"/>
                </a:solidFill>
                <a:latin typeface="Corbel"/>
                <a:cs typeface="Corbel"/>
              </a:rPr>
              <a:t>.</a:t>
            </a:r>
          </a:p>
        </p:txBody>
      </p:sp>
      <p:sp>
        <p:nvSpPr>
          <p:cNvPr id="25" name="TextBox 24"/>
          <p:cNvSpPr txBox="1"/>
          <p:nvPr/>
        </p:nvSpPr>
        <p:spPr>
          <a:xfrm>
            <a:off x="2042973" y="738511"/>
            <a:ext cx="8229600" cy="1477328"/>
          </a:xfrm>
          <a:prstGeom prst="rect">
            <a:avLst/>
          </a:prstGeom>
          <a:noFill/>
          <a:ln>
            <a:noFill/>
          </a:ln>
        </p:spPr>
        <p:txBody>
          <a:bodyPr wrap="square" rtlCol="0">
            <a:spAutoFit/>
          </a:bodyPr>
          <a:lstStyle/>
          <a:p>
            <a:pPr marL="0" lvl="2"/>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இயக்குநர்</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a:t>
            </a:r>
            <a:r>
              <a:rPr lang="en-US" dirty="0">
                <a:solidFill>
                  <a:srgbClr val="000000"/>
                </a:solidFill>
                <a:latin typeface="Corbel"/>
                <a:cs typeface="Corbel"/>
              </a:rPr>
              <a:t> </a:t>
            </a:r>
            <a:r>
              <a:rPr lang="en-US" dirty="0" err="1">
                <a:solidFill>
                  <a:srgbClr val="000000"/>
                </a:solidFill>
                <a:latin typeface="Corbel"/>
                <a:cs typeface="Corbel"/>
              </a:rPr>
              <a:t>நியமனத்துக்கு</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செனட்</a:t>
            </a:r>
            <a:r>
              <a:rPr lang="en-US" dirty="0">
                <a:solidFill>
                  <a:srgbClr val="000000"/>
                </a:solidFill>
                <a:latin typeface="Corbel"/>
                <a:cs typeface="Corbel"/>
              </a:rPr>
              <a:t> </a:t>
            </a:r>
            <a:r>
              <a:rPr lang="en-US" dirty="0" err="1">
                <a:solidFill>
                  <a:srgbClr val="000000"/>
                </a:solidFill>
                <a:latin typeface="Corbel"/>
                <a:cs typeface="Corbel"/>
              </a:rPr>
              <a:t>சபை</a:t>
            </a:r>
            <a:r>
              <a:rPr lang="en-US" dirty="0">
                <a:solidFill>
                  <a:srgbClr val="000000"/>
                </a:solidFill>
                <a:latin typeface="Corbel"/>
                <a:cs typeface="Corbel"/>
              </a:rPr>
              <a:t> </a:t>
            </a:r>
            <a:r>
              <a:rPr lang="en-US" dirty="0" err="1">
                <a:solidFill>
                  <a:srgbClr val="000000"/>
                </a:solidFill>
                <a:latin typeface="Corbel"/>
                <a:cs typeface="Corbel"/>
              </a:rPr>
              <a:t>ஒப்புதல்</a:t>
            </a:r>
            <a:r>
              <a:rPr lang="en-US" dirty="0">
                <a:solidFill>
                  <a:srgbClr val="000000"/>
                </a:solidFill>
                <a:latin typeface="Corbel"/>
                <a:cs typeface="Corbel"/>
              </a:rPr>
              <a:t>. </a:t>
            </a:r>
            <a:r>
              <a:rPr lang="en-US" dirty="0" err="1">
                <a:solidFill>
                  <a:srgbClr val="000000"/>
                </a:solidFill>
                <a:latin typeface="Corbel"/>
                <a:cs typeface="Corbel"/>
              </a:rPr>
              <a:t>ஆனால்</a:t>
            </a:r>
            <a:r>
              <a:rPr lang="en-US" dirty="0">
                <a:solidFill>
                  <a:srgbClr val="000000"/>
                </a:solidFill>
                <a:latin typeface="Corbel"/>
                <a:cs typeface="Corbel"/>
              </a:rPr>
              <a:t>,  </a:t>
            </a:r>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முகமை</a:t>
            </a:r>
            <a:r>
              <a:rPr lang="en-US" dirty="0">
                <a:solidFill>
                  <a:srgbClr val="000000"/>
                </a:solidFill>
                <a:latin typeface="Corbel"/>
                <a:cs typeface="Corbel"/>
              </a:rPr>
              <a:t> </a:t>
            </a:r>
            <a:r>
              <a:rPr lang="en-US" dirty="0" err="1">
                <a:solidFill>
                  <a:srgbClr val="000000"/>
                </a:solidFill>
                <a:latin typeface="Corbel"/>
                <a:cs typeface="Corbel"/>
              </a:rPr>
              <a:t>மற்றும்</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அதிபர்</a:t>
            </a:r>
            <a:r>
              <a:rPr lang="en-US" dirty="0">
                <a:solidFill>
                  <a:srgbClr val="000000"/>
                </a:solidFill>
                <a:latin typeface="Corbel"/>
                <a:cs typeface="Corbel"/>
              </a:rPr>
              <a:t> </a:t>
            </a:r>
            <a:r>
              <a:rPr lang="en-US" dirty="0" err="1">
                <a:solidFill>
                  <a:srgbClr val="000000"/>
                </a:solidFill>
                <a:latin typeface="Corbel"/>
                <a:cs typeface="Corbel"/>
              </a:rPr>
              <a:t>டிரம்ப்</a:t>
            </a:r>
            <a:r>
              <a:rPr lang="en-US" dirty="0">
                <a:solidFill>
                  <a:srgbClr val="000000"/>
                </a:solidFill>
                <a:latin typeface="Corbel"/>
                <a:cs typeface="Corbel"/>
              </a:rPr>
              <a:t> </a:t>
            </a:r>
            <a:r>
              <a:rPr lang="en-US" dirty="0" err="1">
                <a:solidFill>
                  <a:srgbClr val="000000"/>
                </a:solidFill>
                <a:latin typeface="Corbel"/>
                <a:cs typeface="Corbel"/>
              </a:rPr>
              <a:t>இடையே</a:t>
            </a:r>
            <a:r>
              <a:rPr lang="en-US" dirty="0">
                <a:solidFill>
                  <a:srgbClr val="000000"/>
                </a:solidFill>
                <a:latin typeface="Corbel"/>
                <a:cs typeface="Corbel"/>
              </a:rPr>
              <a:t> </a:t>
            </a:r>
            <a:r>
              <a:rPr lang="en-US" dirty="0" err="1">
                <a:solidFill>
                  <a:srgbClr val="000000"/>
                </a:solidFill>
                <a:latin typeface="Corbel"/>
                <a:cs typeface="Corbel"/>
              </a:rPr>
              <a:t>ஒரு</a:t>
            </a:r>
            <a:r>
              <a:rPr lang="en-US" dirty="0">
                <a:solidFill>
                  <a:srgbClr val="000000"/>
                </a:solidFill>
                <a:latin typeface="Corbel"/>
                <a:cs typeface="Corbel"/>
              </a:rPr>
              <a:t> </a:t>
            </a:r>
            <a:r>
              <a:rPr lang="en-US" dirty="0" err="1">
                <a:solidFill>
                  <a:srgbClr val="000000"/>
                </a:solidFill>
                <a:latin typeface="Corbel"/>
                <a:cs typeface="Corbel"/>
              </a:rPr>
              <a:t>பயனுள்ள</a:t>
            </a:r>
            <a:r>
              <a:rPr lang="en-US" dirty="0">
                <a:solidFill>
                  <a:srgbClr val="000000"/>
                </a:solidFill>
                <a:latin typeface="Corbel"/>
                <a:cs typeface="Corbel"/>
              </a:rPr>
              <a:t> </a:t>
            </a:r>
            <a:r>
              <a:rPr lang="en-US" dirty="0" err="1">
                <a:solidFill>
                  <a:srgbClr val="000000"/>
                </a:solidFill>
                <a:latin typeface="Corbel"/>
                <a:cs typeface="Corbel"/>
              </a:rPr>
              <a:t>அலுவல்</a:t>
            </a:r>
            <a:r>
              <a:rPr lang="en-US" dirty="0">
                <a:solidFill>
                  <a:srgbClr val="000000"/>
                </a:solidFill>
                <a:latin typeface="Corbel"/>
                <a:cs typeface="Corbel"/>
              </a:rPr>
              <a:t> </a:t>
            </a:r>
            <a:r>
              <a:rPr lang="en-US" dirty="0" err="1">
                <a:solidFill>
                  <a:srgbClr val="000000"/>
                </a:solidFill>
                <a:latin typeface="Corbel"/>
                <a:cs typeface="Corbel"/>
              </a:rPr>
              <a:t>ரீதியான</a:t>
            </a:r>
            <a:r>
              <a:rPr lang="en-US" dirty="0">
                <a:solidFill>
                  <a:srgbClr val="000000"/>
                </a:solidFill>
                <a:latin typeface="Corbel"/>
                <a:cs typeface="Corbel"/>
              </a:rPr>
              <a:t> </a:t>
            </a:r>
            <a:r>
              <a:rPr lang="en-US" dirty="0" err="1">
                <a:solidFill>
                  <a:srgbClr val="000000"/>
                </a:solidFill>
                <a:latin typeface="Corbel"/>
                <a:cs typeface="Corbel"/>
              </a:rPr>
              <a:t>உறவினை</a:t>
            </a:r>
            <a:r>
              <a:rPr lang="en-US" dirty="0">
                <a:solidFill>
                  <a:srgbClr val="000000"/>
                </a:solidFill>
                <a:latin typeface="Corbel"/>
                <a:cs typeface="Corbel"/>
              </a:rPr>
              <a:t> </a:t>
            </a:r>
            <a:r>
              <a:rPr lang="en-US" dirty="0" err="1">
                <a:solidFill>
                  <a:srgbClr val="000000"/>
                </a:solidFill>
                <a:latin typeface="Corbel"/>
                <a:cs typeface="Corbel"/>
              </a:rPr>
              <a:t>உருவாக்குவதே</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பாம்பேயோவின்</a:t>
            </a:r>
            <a:r>
              <a:rPr lang="en-US" dirty="0">
                <a:solidFill>
                  <a:srgbClr val="000000"/>
                </a:solidFill>
                <a:latin typeface="Corbel"/>
                <a:cs typeface="Corbel"/>
              </a:rPr>
              <a:t> </a:t>
            </a:r>
            <a:r>
              <a:rPr lang="en-US" dirty="0" err="1">
                <a:solidFill>
                  <a:srgbClr val="000000"/>
                </a:solidFill>
                <a:latin typeface="Corbel"/>
                <a:cs typeface="Corbel"/>
              </a:rPr>
              <a:t>உடனடி</a:t>
            </a:r>
            <a:r>
              <a:rPr lang="en-US" dirty="0">
                <a:solidFill>
                  <a:srgbClr val="000000"/>
                </a:solidFill>
                <a:latin typeface="Corbel"/>
                <a:cs typeface="Corbel"/>
              </a:rPr>
              <a:t> </a:t>
            </a:r>
            <a:r>
              <a:rPr lang="en-US" dirty="0" err="1">
                <a:solidFill>
                  <a:srgbClr val="000000"/>
                </a:solidFill>
                <a:latin typeface="Corbel"/>
                <a:cs typeface="Corbel"/>
              </a:rPr>
              <a:t>பணியாக</a:t>
            </a:r>
            <a:r>
              <a:rPr lang="en-US" dirty="0">
                <a:solidFill>
                  <a:srgbClr val="000000"/>
                </a:solidFill>
                <a:latin typeface="Corbel"/>
                <a:cs typeface="Corbel"/>
              </a:rPr>
              <a:t> </a:t>
            </a:r>
            <a:r>
              <a:rPr lang="en-US" dirty="0" err="1">
                <a:solidFill>
                  <a:srgbClr val="000000"/>
                </a:solidFill>
                <a:latin typeface="Corbel"/>
                <a:cs typeface="Corbel"/>
              </a:rPr>
              <a:t>இருக்கும்</a:t>
            </a:r>
            <a:r>
              <a:rPr lang="en-US" dirty="0">
                <a:solidFill>
                  <a:srgbClr val="000000"/>
                </a:solidFill>
                <a:latin typeface="Corbel"/>
                <a:cs typeface="Corbel"/>
              </a:rPr>
              <a:t>.</a:t>
            </a:r>
          </a:p>
        </p:txBody>
      </p:sp>
      <p:sp>
        <p:nvSpPr>
          <p:cNvPr id="2" name="Title 1"/>
          <p:cNvSpPr>
            <a:spLocks noGrp="1"/>
          </p:cNvSpPr>
          <p:nvPr>
            <p:ph type="title"/>
          </p:nvPr>
        </p:nvSpPr>
        <p:spPr/>
        <p:txBody>
          <a:bodyPr/>
          <a:lstStyle/>
          <a:p>
            <a:r>
              <a:rPr lang="en-US" dirty="0"/>
              <a:t>Key Challenges</a:t>
            </a:r>
          </a:p>
        </p:txBody>
      </p:sp>
      <p:sp>
        <p:nvSpPr>
          <p:cNvPr id="3" name="Content Placeholder 2"/>
          <p:cNvSpPr>
            <a:spLocks noGrp="1"/>
          </p:cNvSpPr>
          <p:nvPr>
            <p:ph idx="1"/>
          </p:nvPr>
        </p:nvSpPr>
        <p:spPr>
          <a:xfrm>
            <a:off x="1790275" y="2346292"/>
            <a:ext cx="8787290" cy="3195374"/>
          </a:xfrm>
        </p:spPr>
        <p:txBody>
          <a:bodyPr/>
          <a:lstStyle/>
          <a:p>
            <a:pPr marL="457200" indent="-457200">
              <a:buFont typeface="+mj-lt"/>
              <a:buAutoNum type="arabicPeriod"/>
            </a:pPr>
            <a:r>
              <a:rPr lang="en-US" sz="2000" dirty="0"/>
              <a:t>Identifying name mentions</a:t>
            </a:r>
          </a:p>
          <a:p>
            <a:pPr marL="457200" indent="-457200">
              <a:buFont typeface="+mj-lt"/>
              <a:buAutoNum type="arabicPeriod"/>
            </a:pPr>
            <a:r>
              <a:rPr lang="en-US" sz="2000" dirty="0"/>
              <a:t>Identifying possible English Wikipedia/KB titles</a:t>
            </a:r>
          </a:p>
          <a:p>
            <a:pPr marL="457200" indent="-457200">
              <a:buFont typeface="+mj-lt"/>
              <a:buAutoNum type="arabicPeriod"/>
            </a:pPr>
            <a:r>
              <a:rPr lang="en-US" sz="2000" dirty="0"/>
              <a:t>Computing similarity across languages</a:t>
            </a:r>
          </a:p>
          <a:p>
            <a:endParaRPr lang="en-US" sz="2000" dirty="0"/>
          </a:p>
          <a:p>
            <a:r>
              <a:rPr lang="en-US" sz="2000" dirty="0"/>
              <a:t>State-of-the-art methods to address these challenges for all </a:t>
            </a:r>
            <a:r>
              <a:rPr lang="en-US" sz="1800" dirty="0">
                <a:latin typeface="Avenir Book"/>
                <a:cs typeface="Avenir Book"/>
              </a:rPr>
              <a:t>293</a:t>
            </a:r>
            <a:r>
              <a:rPr lang="en-US" sz="1800" dirty="0"/>
              <a:t> </a:t>
            </a:r>
            <a:r>
              <a:rPr lang="en-US" sz="2000" dirty="0"/>
              <a:t>languages in Wikipedia. </a:t>
            </a:r>
          </a:p>
          <a:p>
            <a:pPr lvl="1"/>
            <a:r>
              <a:rPr lang="en-US" sz="1800" dirty="0"/>
              <a:t>No task specific annotation.</a:t>
            </a:r>
          </a:p>
          <a:p>
            <a:pPr lvl="1"/>
            <a:r>
              <a:rPr lang="en-US" sz="1800" dirty="0"/>
              <a:t>Demo: http://cogcomp.cs.illinois.edu/page/demo_view/xl_wikifier</a:t>
            </a:r>
          </a:p>
          <a:p>
            <a:r>
              <a:rPr lang="en-US" sz="2000" dirty="0"/>
              <a:t>Moving beyond Wikipedia Languages</a:t>
            </a:r>
          </a:p>
          <a:p>
            <a:pPr lvl="1"/>
            <a:endParaRPr lang="en-US" sz="1800" dirty="0"/>
          </a:p>
          <a:p>
            <a:endParaRPr lang="en-US" dirty="0"/>
          </a:p>
          <a:p>
            <a:endParaRPr lang="en-US" dirty="0"/>
          </a:p>
          <a:p>
            <a:pPr marL="0" indent="0">
              <a:buNone/>
            </a:pPr>
            <a:endParaRPr lang="en-US" dirty="0"/>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64</a:t>
            </a:fld>
            <a:endParaRPr lang="en-US" altLang="zh-TW" dirty="0"/>
          </a:p>
        </p:txBody>
      </p:sp>
      <p:sp>
        <p:nvSpPr>
          <p:cNvPr id="18" name="Line Callout 1 17"/>
          <p:cNvSpPr/>
          <p:nvPr/>
        </p:nvSpPr>
        <p:spPr>
          <a:xfrm>
            <a:off x="7369051" y="2354084"/>
            <a:ext cx="2346448" cy="1273886"/>
          </a:xfrm>
          <a:prstGeom prst="borderCallout1">
            <a:avLst>
              <a:gd name="adj1" fmla="val -56859"/>
              <a:gd name="adj2" fmla="val -155897"/>
              <a:gd name="adj3" fmla="val -34"/>
              <a:gd name="adj4" fmla="val 50385"/>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800" i="1" dirty="0" err="1">
                <a:solidFill>
                  <a:schemeClr val="tx1"/>
                </a:solidFill>
                <a:latin typeface="Corbel"/>
                <a:cs typeface="Corbel"/>
              </a:rPr>
              <a:t>Donald_Trump</a:t>
            </a:r>
            <a:endParaRPr lang="en-US" sz="1800" i="1" dirty="0">
              <a:solidFill>
                <a:schemeClr val="tx1"/>
              </a:solidFill>
              <a:latin typeface="Corbel"/>
              <a:cs typeface="Corbel"/>
            </a:endParaRP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Trump,_Colorado</a:t>
            </a:r>
          </a:p>
          <a:p>
            <a:pPr defTabSz="1066800" fontAlgn="auto">
              <a:lnSpc>
                <a:spcPct val="60000"/>
              </a:lnSpc>
              <a:spcAft>
                <a:spcPct val="35000"/>
              </a:spcAft>
              <a:buClrTx/>
              <a:buSzTx/>
              <a:defRPr/>
            </a:pPr>
            <a:r>
              <a:rPr lang="en-US" sz="1800" i="1" dirty="0">
                <a:solidFill>
                  <a:schemeClr val="tx1"/>
                </a:solidFill>
                <a:uFill>
                  <a:solidFill>
                    <a:srgbClr val="4BACC6">
                      <a:lumMod val="75000"/>
                    </a:srgbClr>
                  </a:solidFill>
                </a:uFill>
                <a:latin typeface="Corbel"/>
                <a:cs typeface="Corbel"/>
              </a:rPr>
              <a:t>Trumps_(</a:t>
            </a:r>
            <a:r>
              <a:rPr lang="en-US" sz="1800" i="1" dirty="0" err="1">
                <a:solidFill>
                  <a:schemeClr val="tx1"/>
                </a:solidFill>
                <a:uFill>
                  <a:solidFill>
                    <a:srgbClr val="4BACC6">
                      <a:lumMod val="75000"/>
                    </a:srgbClr>
                  </a:solidFill>
                </a:uFill>
                <a:latin typeface="Corbel"/>
                <a:cs typeface="Corbel"/>
              </a:rPr>
              <a:t>Tarot_cards</a:t>
            </a:r>
            <a:r>
              <a:rPr lang="en-US" sz="1800" i="1" dirty="0">
                <a:solidFill>
                  <a:schemeClr val="tx1"/>
                </a:solidFill>
                <a:uFill>
                  <a:solidFill>
                    <a:srgbClr val="4BACC6">
                      <a:lumMod val="75000"/>
                    </a:srgbClr>
                  </a:solidFill>
                </a:uFill>
                <a:latin typeface="Corbel"/>
                <a:cs typeface="Corbel"/>
              </a:rPr>
              <a:t>)</a:t>
            </a:r>
          </a:p>
          <a:p>
            <a:pPr defTabSz="1066800" fontAlgn="auto">
              <a:lnSpc>
                <a:spcPct val="60000"/>
              </a:lnSpc>
              <a:spcAft>
                <a:spcPct val="35000"/>
              </a:spcAft>
              <a:buClrTx/>
              <a:buSzTx/>
              <a:defRPr/>
            </a:pPr>
            <a:r>
              <a:rPr lang="en-US" sz="1800" i="1" dirty="0" err="1">
                <a:solidFill>
                  <a:schemeClr val="tx1"/>
                </a:solidFill>
                <a:uFill>
                  <a:solidFill>
                    <a:srgbClr val="4BACC6">
                      <a:lumMod val="75000"/>
                    </a:srgbClr>
                  </a:solidFill>
                </a:uFill>
                <a:latin typeface="Corbel"/>
                <a:cs typeface="Corbel"/>
              </a:rPr>
              <a:t>Trumpf</a:t>
            </a:r>
            <a:endParaRPr lang="en-US" sz="1800" i="1" dirty="0">
              <a:solidFill>
                <a:schemeClr val="tx1"/>
              </a:solidFill>
              <a:uFill>
                <a:solidFill>
                  <a:srgbClr val="4BACC6">
                    <a:lumMod val="75000"/>
                  </a:srgbClr>
                </a:solidFill>
              </a:uFill>
              <a:latin typeface="Corbel"/>
              <a:cs typeface="Corbel"/>
            </a:endParaRPr>
          </a:p>
        </p:txBody>
      </p:sp>
      <p:sp>
        <p:nvSpPr>
          <p:cNvPr id="20" name="Line Callout 1 19"/>
          <p:cNvSpPr/>
          <p:nvPr/>
        </p:nvSpPr>
        <p:spPr>
          <a:xfrm>
            <a:off x="9613896" y="2354084"/>
            <a:ext cx="527051" cy="1273886"/>
          </a:xfrm>
          <a:prstGeom prst="borderCallout1">
            <a:avLst>
              <a:gd name="adj1" fmla="val 141204"/>
              <a:gd name="adj2" fmla="val 1140425"/>
              <a:gd name="adj3" fmla="val 25887"/>
              <a:gd name="adj4" fmla="val 766448"/>
            </a:avLst>
          </a:prstGeom>
          <a:solidFill>
            <a:sysClr val="window" lastClr="FFFFFF"/>
          </a:solidFill>
          <a:ln w="127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0.5</a:t>
            </a:r>
          </a:p>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0.1</a:t>
            </a:r>
          </a:p>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0.1</a:t>
            </a:r>
          </a:p>
          <a:p>
            <a:pPr defTabSz="1066800" fontAlgn="auto">
              <a:lnSpc>
                <a:spcPct val="60000"/>
              </a:lnSpc>
              <a:spcAft>
                <a:spcPct val="35000"/>
              </a:spcAft>
              <a:buClrTx/>
              <a:buSzTx/>
              <a:defRPr/>
            </a:pPr>
            <a:r>
              <a:rPr lang="en-US" sz="1600" dirty="0">
                <a:solidFill>
                  <a:schemeClr val="tx1"/>
                </a:solidFill>
                <a:uFill>
                  <a:solidFill>
                    <a:srgbClr val="4BACC6">
                      <a:lumMod val="75000"/>
                    </a:srgbClr>
                  </a:solidFill>
                </a:uFill>
                <a:latin typeface="Avenir Book"/>
                <a:cs typeface="Avenir Book"/>
              </a:rPr>
              <a:t>0.3</a:t>
            </a:r>
          </a:p>
        </p:txBody>
      </p:sp>
    </p:spTree>
    <p:extLst>
      <p:ext uri="{BB962C8B-B14F-4D97-AF65-F5344CB8AC3E}">
        <p14:creationId xmlns:p14="http://schemas.microsoft.com/office/powerpoint/2010/main" val="403515345"/>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25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par>
                          <p:cTn id="17" fill="hold">
                            <p:stCondLst>
                              <p:cond delay="750"/>
                            </p:stCondLst>
                            <p:childTnLst>
                              <p:par>
                                <p:cTn id="18" presetID="1" presetClass="entr" presetSubtype="0" fill="hold" grpId="0" nodeType="afterEffect">
                                  <p:stCondLst>
                                    <p:cond delay="25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 grpId="0" uiExpand="1" build="p"/>
      <p:bldP spid="18"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65</a:t>
            </a:fld>
            <a:endParaRPr lang="en-US" altLang="zh-TW" dirty="0">
              <a:solidFill>
                <a:prstClr val="black"/>
              </a:solidFill>
            </a:endParaRPr>
          </a:p>
        </p:txBody>
      </p:sp>
      <p:sp>
        <p:nvSpPr>
          <p:cNvPr id="3" name="Title 2"/>
          <p:cNvSpPr>
            <a:spLocks noGrp="1"/>
          </p:cNvSpPr>
          <p:nvPr>
            <p:ph type="title"/>
          </p:nvPr>
        </p:nvSpPr>
        <p:spPr/>
        <p:txBody>
          <a:bodyPr/>
          <a:lstStyle/>
          <a:p>
            <a:r>
              <a:rPr lang="en-US" dirty="0"/>
              <a:t>“Traditional” Cross-lingual EDL techniques</a:t>
            </a:r>
          </a:p>
        </p:txBody>
      </p:sp>
      <p:sp>
        <p:nvSpPr>
          <p:cNvPr id="4" name="Content Placeholder 3"/>
          <p:cNvSpPr>
            <a:spLocks noGrp="1"/>
          </p:cNvSpPr>
          <p:nvPr>
            <p:ph idx="1"/>
          </p:nvPr>
        </p:nvSpPr>
        <p:spPr/>
        <p:txBody>
          <a:bodyPr/>
          <a:lstStyle/>
          <a:p>
            <a:r>
              <a:rPr lang="en-US" dirty="0"/>
              <a:t>Match context from non-English docs with English Wikipedia</a:t>
            </a:r>
          </a:p>
          <a:p>
            <a:endParaRPr lang="en-US" dirty="0"/>
          </a:p>
          <a:p>
            <a:endParaRPr lang="en-US" dirty="0"/>
          </a:p>
          <a:p>
            <a:endParaRPr lang="en-US" dirty="0"/>
          </a:p>
          <a:p>
            <a:endParaRPr lang="en-US" dirty="0"/>
          </a:p>
          <a:p>
            <a:endParaRPr lang="en-US" dirty="0"/>
          </a:p>
          <a:p>
            <a:r>
              <a:rPr lang="en-US" dirty="0"/>
              <a:t>Use SOTA MT systems</a:t>
            </a:r>
          </a:p>
          <a:p>
            <a:endParaRPr lang="en-US" dirty="0"/>
          </a:p>
          <a:p>
            <a:endParaRPr lang="en-US" dirty="0"/>
          </a:p>
          <a:p>
            <a:r>
              <a:rPr lang="en-US" dirty="0"/>
              <a:t>Use inter-language links</a:t>
            </a:r>
          </a:p>
        </p:txBody>
      </p:sp>
      <p:pic>
        <p:nvPicPr>
          <p:cNvPr id="5" name="Picture 4">
            <a:extLst>
              <a:ext uri="{FF2B5EF4-FFF2-40B4-BE49-F238E27FC236}">
                <a16:creationId xmlns:a16="http://schemas.microsoft.com/office/drawing/2014/main" id="{DDC21B25-2605-CF4F-82DE-8FE557F3A01B}"/>
              </a:ext>
            </a:extLst>
          </p:cNvPr>
          <p:cNvPicPr>
            <a:picLocks noChangeAspect="1"/>
          </p:cNvPicPr>
          <p:nvPr/>
        </p:nvPicPr>
        <p:blipFill>
          <a:blip r:embed="rId3"/>
          <a:stretch>
            <a:fillRect/>
          </a:stretch>
        </p:blipFill>
        <p:spPr>
          <a:xfrm>
            <a:off x="4180390" y="1583359"/>
            <a:ext cx="6410445" cy="2196171"/>
          </a:xfrm>
          <a:prstGeom prst="rect">
            <a:avLst/>
          </a:prstGeom>
        </p:spPr>
      </p:pic>
      <p:pic>
        <p:nvPicPr>
          <p:cNvPr id="6" name="Picture 5">
            <a:extLst>
              <a:ext uri="{FF2B5EF4-FFF2-40B4-BE49-F238E27FC236}">
                <a16:creationId xmlns:a16="http://schemas.microsoft.com/office/drawing/2014/main" id="{8457FCEA-665D-CE40-8DE8-48CD82799602}"/>
              </a:ext>
            </a:extLst>
          </p:cNvPr>
          <p:cNvPicPr>
            <a:picLocks noChangeAspect="1"/>
          </p:cNvPicPr>
          <p:nvPr/>
        </p:nvPicPr>
        <p:blipFill>
          <a:blip r:embed="rId4"/>
          <a:stretch>
            <a:fillRect/>
          </a:stretch>
        </p:blipFill>
        <p:spPr>
          <a:xfrm>
            <a:off x="4323627" y="3796022"/>
            <a:ext cx="6637599" cy="2771614"/>
          </a:xfrm>
          <a:prstGeom prst="rect">
            <a:avLst/>
          </a:prstGeom>
        </p:spPr>
      </p:pic>
    </p:spTree>
    <p:extLst>
      <p:ext uri="{BB962C8B-B14F-4D97-AF65-F5344CB8AC3E}">
        <p14:creationId xmlns:p14="http://schemas.microsoft.com/office/powerpoint/2010/main" val="3138956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66</a:t>
            </a:fld>
            <a:endParaRPr lang="en-US" altLang="zh-TW" dirty="0">
              <a:solidFill>
                <a:prstClr val="black"/>
              </a:solidFill>
            </a:endParaRPr>
          </a:p>
        </p:txBody>
      </p:sp>
      <p:sp>
        <p:nvSpPr>
          <p:cNvPr id="3" name="Title 2"/>
          <p:cNvSpPr>
            <a:spLocks noGrp="1"/>
          </p:cNvSpPr>
          <p:nvPr>
            <p:ph type="title"/>
          </p:nvPr>
        </p:nvSpPr>
        <p:spPr/>
        <p:txBody>
          <a:bodyPr/>
          <a:lstStyle/>
          <a:p>
            <a:r>
              <a:rPr lang="en-US" dirty="0"/>
              <a:t>Traditional Cross-lingual EDL Techniques</a:t>
            </a:r>
          </a:p>
        </p:txBody>
      </p:sp>
      <p:sp>
        <p:nvSpPr>
          <p:cNvPr id="4" name="Content Placeholder 3"/>
          <p:cNvSpPr>
            <a:spLocks noGrp="1"/>
          </p:cNvSpPr>
          <p:nvPr>
            <p:ph idx="1"/>
          </p:nvPr>
        </p:nvSpPr>
        <p:spPr/>
        <p:txBody>
          <a:bodyPr/>
          <a:lstStyle/>
          <a:p>
            <a:r>
              <a:rPr lang="en-US" dirty="0"/>
              <a:t>LIEL (Sil &amp; Florian, ACL16; Sammons </a:t>
            </a:r>
            <a:r>
              <a:rPr lang="en-US" dirty="0" err="1"/>
              <a:t>et.al</a:t>
            </a:r>
            <a:r>
              <a:rPr lang="en-US" dirty="0"/>
              <a:t>, TAC15, Hong </a:t>
            </a:r>
            <a:r>
              <a:rPr lang="en-US" dirty="0" err="1"/>
              <a:t>et.al</a:t>
            </a:r>
            <a:r>
              <a:rPr lang="en-US" dirty="0"/>
              <a:t>, TAC15)</a:t>
            </a:r>
          </a:p>
          <a:p>
            <a:pPr lvl="1"/>
            <a:r>
              <a:rPr lang="en-US" sz="2400" dirty="0"/>
              <a:t>Pros</a:t>
            </a:r>
          </a:p>
          <a:p>
            <a:pPr lvl="2"/>
            <a:r>
              <a:rPr lang="en-US" dirty="0"/>
              <a:t>Train a model on log-linear English model with all language-independent features</a:t>
            </a:r>
          </a:p>
          <a:p>
            <a:pPr lvl="2"/>
            <a:r>
              <a:rPr lang="en-US" dirty="0"/>
              <a:t>Use the same model for Spanish &amp; Chinese without re-training (Sil 16)</a:t>
            </a:r>
          </a:p>
          <a:p>
            <a:pPr lvl="2"/>
            <a:r>
              <a:rPr lang="en-US" dirty="0"/>
              <a:t>Translation to English + Add English </a:t>
            </a:r>
            <a:r>
              <a:rPr lang="en-US" dirty="0" err="1"/>
              <a:t>Wikification</a:t>
            </a:r>
            <a:r>
              <a:rPr lang="en-US" dirty="0"/>
              <a:t> (Sammons 15)</a:t>
            </a:r>
          </a:p>
          <a:p>
            <a:pPr lvl="2"/>
            <a:r>
              <a:rPr lang="en-US" dirty="0"/>
              <a:t>Unsupervised EDL with AMR parsing and overnight EDL system (Hong 15)</a:t>
            </a:r>
          </a:p>
          <a:p>
            <a:pPr lvl="1"/>
            <a:r>
              <a:rPr lang="en-US" sz="2400" dirty="0"/>
              <a:t>Cons</a:t>
            </a:r>
          </a:p>
          <a:p>
            <a:pPr lvl="2"/>
            <a:r>
              <a:rPr lang="en-US" dirty="0"/>
              <a:t>Need manual hand-crafted language-independent features</a:t>
            </a:r>
          </a:p>
          <a:p>
            <a:pPr lvl="2"/>
            <a:r>
              <a:rPr lang="en-US" dirty="0"/>
              <a:t>Rely on inter-language links</a:t>
            </a:r>
          </a:p>
          <a:p>
            <a:pPr lvl="2"/>
            <a:r>
              <a:rPr lang="en-US" dirty="0"/>
              <a:t>Need a strong MT system</a:t>
            </a:r>
          </a:p>
          <a:p>
            <a:pPr lvl="2"/>
            <a:r>
              <a:rPr lang="en-US" dirty="0"/>
              <a:t>Need strong </a:t>
            </a:r>
            <a:r>
              <a:rPr lang="en-US" dirty="0" err="1"/>
              <a:t>tf-idf</a:t>
            </a:r>
            <a:r>
              <a:rPr lang="en-US" dirty="0"/>
              <a:t> based features</a:t>
            </a:r>
          </a:p>
          <a:p>
            <a:pPr lvl="1"/>
            <a:r>
              <a:rPr lang="en-US" b="1" dirty="0"/>
              <a:t>Key Challenges </a:t>
            </a:r>
            <a:r>
              <a:rPr lang="en-US" dirty="0"/>
              <a:t>come from languages for which Wikipedia is small, and there is little data for NER in the target language. </a:t>
            </a:r>
          </a:p>
          <a:p>
            <a:pPr lvl="2"/>
            <a:endParaRPr lang="en-US" sz="1600" dirty="0"/>
          </a:p>
        </p:txBody>
      </p:sp>
      <p:pic>
        <p:nvPicPr>
          <p:cNvPr id="5" name="Picture 4">
            <a:extLst>
              <a:ext uri="{FF2B5EF4-FFF2-40B4-BE49-F238E27FC236}">
                <a16:creationId xmlns:a16="http://schemas.microsoft.com/office/drawing/2014/main" id="{DAC9DC1B-ADC3-014A-883A-9E54312030D4}"/>
              </a:ext>
            </a:extLst>
          </p:cNvPr>
          <p:cNvPicPr>
            <a:picLocks noChangeAspect="1"/>
          </p:cNvPicPr>
          <p:nvPr/>
        </p:nvPicPr>
        <p:blipFill rotWithShape="1">
          <a:blip r:embed="rId3"/>
          <a:srcRect l="2754" t="20873"/>
          <a:stretch/>
        </p:blipFill>
        <p:spPr>
          <a:xfrm>
            <a:off x="10348652" y="2057892"/>
            <a:ext cx="1275807" cy="361076"/>
          </a:xfrm>
          <a:prstGeom prst="rect">
            <a:avLst/>
          </a:prstGeom>
        </p:spPr>
      </p:pic>
    </p:spTree>
    <p:extLst>
      <p:ext uri="{BB962C8B-B14F-4D97-AF65-F5344CB8AC3E}">
        <p14:creationId xmlns:p14="http://schemas.microsoft.com/office/powerpoint/2010/main" val="2424830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67</a:t>
            </a:fld>
            <a:endParaRPr lang="en-US" altLang="zh-TW" dirty="0">
              <a:solidFill>
                <a:prstClr val="black"/>
              </a:solidFill>
            </a:endParaRPr>
          </a:p>
        </p:txBody>
      </p:sp>
      <p:sp>
        <p:nvSpPr>
          <p:cNvPr id="3" name="Title 2"/>
          <p:cNvSpPr>
            <a:spLocks noGrp="1"/>
          </p:cNvSpPr>
          <p:nvPr>
            <p:ph type="title"/>
          </p:nvPr>
        </p:nvSpPr>
        <p:spPr>
          <a:xfrm>
            <a:off x="0" y="0"/>
            <a:ext cx="12021312" cy="980728"/>
          </a:xfrm>
        </p:spPr>
        <p:txBody>
          <a:bodyPr/>
          <a:lstStyle/>
          <a:p>
            <a:r>
              <a:rPr lang="en-US" dirty="0"/>
              <a:t>Language Independent Entity Linking  (IBM LIEL) </a:t>
            </a:r>
            <a:r>
              <a:rPr lang="en-US" sz="1800" dirty="0"/>
              <a:t>(Sil &amp; Florian, ACL 16)</a:t>
            </a:r>
            <a:endParaRPr lang="en-US" dirty="0"/>
          </a:p>
        </p:txBody>
      </p:sp>
      <p:sp>
        <p:nvSpPr>
          <p:cNvPr id="4" name="Content Placeholder 3"/>
          <p:cNvSpPr>
            <a:spLocks noGrp="1"/>
          </p:cNvSpPr>
          <p:nvPr>
            <p:ph idx="1"/>
          </p:nvPr>
        </p:nvSpPr>
        <p:spPr/>
        <p:txBody>
          <a:bodyPr/>
          <a:lstStyle/>
          <a:p>
            <a:pPr lvl="2"/>
            <a:endParaRPr lang="en-US" sz="1600" dirty="0"/>
          </a:p>
        </p:txBody>
      </p:sp>
      <p:pic>
        <p:nvPicPr>
          <p:cNvPr id="6" name="Picture 5">
            <a:extLst>
              <a:ext uri="{FF2B5EF4-FFF2-40B4-BE49-F238E27FC236}">
                <a16:creationId xmlns:a16="http://schemas.microsoft.com/office/drawing/2014/main" id="{2ED49A9A-4E72-DF4B-84CB-319B04DF0515}"/>
              </a:ext>
            </a:extLst>
          </p:cNvPr>
          <p:cNvPicPr>
            <a:picLocks noChangeAspect="1"/>
          </p:cNvPicPr>
          <p:nvPr/>
        </p:nvPicPr>
        <p:blipFill rotWithShape="1">
          <a:blip r:embed="rId3"/>
          <a:srcRect t="8578"/>
          <a:stretch/>
        </p:blipFill>
        <p:spPr>
          <a:xfrm>
            <a:off x="0" y="1124747"/>
            <a:ext cx="12192000" cy="2229232"/>
          </a:xfrm>
          <a:prstGeom prst="rect">
            <a:avLst/>
          </a:prstGeom>
        </p:spPr>
      </p:pic>
    </p:spTree>
    <p:extLst>
      <p:ext uri="{BB962C8B-B14F-4D97-AF65-F5344CB8AC3E}">
        <p14:creationId xmlns:p14="http://schemas.microsoft.com/office/powerpoint/2010/main" val="31035049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68</a:t>
            </a:fld>
            <a:endParaRPr lang="en-US" altLang="zh-TW" dirty="0">
              <a:solidFill>
                <a:prstClr val="black"/>
              </a:solidFill>
            </a:endParaRPr>
          </a:p>
        </p:txBody>
      </p:sp>
      <p:sp>
        <p:nvSpPr>
          <p:cNvPr id="3" name="Title 2"/>
          <p:cNvSpPr>
            <a:spLocks noGrp="1"/>
          </p:cNvSpPr>
          <p:nvPr>
            <p:ph type="title"/>
          </p:nvPr>
        </p:nvSpPr>
        <p:spPr>
          <a:xfrm>
            <a:off x="0" y="0"/>
            <a:ext cx="12021312" cy="980728"/>
          </a:xfrm>
        </p:spPr>
        <p:txBody>
          <a:bodyPr/>
          <a:lstStyle/>
          <a:p>
            <a:r>
              <a:rPr lang="en-US" dirty="0"/>
              <a:t>Language Independent Entity Linking  (IBM LIEL) </a:t>
            </a:r>
            <a:r>
              <a:rPr lang="en-US" sz="1800" dirty="0"/>
              <a:t>(Sil &amp; Florian, ACL 16)</a:t>
            </a:r>
            <a:endParaRPr lang="en-US" dirty="0"/>
          </a:p>
        </p:txBody>
      </p:sp>
      <p:sp>
        <p:nvSpPr>
          <p:cNvPr id="4" name="Content Placeholder 3"/>
          <p:cNvSpPr>
            <a:spLocks noGrp="1"/>
          </p:cNvSpPr>
          <p:nvPr>
            <p:ph idx="1"/>
          </p:nvPr>
        </p:nvSpPr>
        <p:spPr/>
        <p:txBody>
          <a:bodyPr/>
          <a:lstStyle/>
          <a:p>
            <a:pPr lvl="2"/>
            <a:endParaRPr lang="en-US" sz="1600" dirty="0"/>
          </a:p>
        </p:txBody>
      </p:sp>
      <p:pic>
        <p:nvPicPr>
          <p:cNvPr id="5" name="Picture 4">
            <a:extLst>
              <a:ext uri="{FF2B5EF4-FFF2-40B4-BE49-F238E27FC236}">
                <a16:creationId xmlns:a16="http://schemas.microsoft.com/office/drawing/2014/main" id="{A2977661-72DA-4E47-B0FE-8876E37A9BAC}"/>
              </a:ext>
            </a:extLst>
          </p:cNvPr>
          <p:cNvPicPr>
            <a:picLocks noChangeAspect="1"/>
          </p:cNvPicPr>
          <p:nvPr/>
        </p:nvPicPr>
        <p:blipFill>
          <a:blip r:embed="rId3"/>
          <a:stretch>
            <a:fillRect/>
          </a:stretch>
        </p:blipFill>
        <p:spPr>
          <a:xfrm>
            <a:off x="0" y="1124747"/>
            <a:ext cx="12262546" cy="3971509"/>
          </a:xfrm>
          <a:prstGeom prst="rect">
            <a:avLst/>
          </a:prstGeom>
        </p:spPr>
      </p:pic>
    </p:spTree>
    <p:extLst>
      <p:ext uri="{BB962C8B-B14F-4D97-AF65-F5344CB8AC3E}">
        <p14:creationId xmlns:p14="http://schemas.microsoft.com/office/powerpoint/2010/main" val="23764626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69</a:t>
            </a:fld>
            <a:endParaRPr lang="en-US" altLang="zh-TW" dirty="0">
              <a:solidFill>
                <a:prstClr val="black"/>
              </a:solidFill>
            </a:endParaRPr>
          </a:p>
        </p:txBody>
      </p:sp>
      <p:sp>
        <p:nvSpPr>
          <p:cNvPr id="3" name="Title 2"/>
          <p:cNvSpPr>
            <a:spLocks noGrp="1"/>
          </p:cNvSpPr>
          <p:nvPr>
            <p:ph type="title"/>
          </p:nvPr>
        </p:nvSpPr>
        <p:spPr>
          <a:xfrm>
            <a:off x="0" y="0"/>
            <a:ext cx="12021312" cy="980728"/>
          </a:xfrm>
        </p:spPr>
        <p:txBody>
          <a:bodyPr/>
          <a:lstStyle/>
          <a:p>
            <a:r>
              <a:rPr lang="en-US" dirty="0"/>
              <a:t>Language Independent Entity Linking  (IBM LIEL) </a:t>
            </a:r>
            <a:r>
              <a:rPr lang="en-US" sz="1800" dirty="0"/>
              <a:t>(Sil &amp; Florian, ACL 16)</a:t>
            </a:r>
            <a:endParaRPr lang="en-US" dirty="0"/>
          </a:p>
        </p:txBody>
      </p:sp>
      <p:sp>
        <p:nvSpPr>
          <p:cNvPr id="4" name="Content Placeholder 3"/>
          <p:cNvSpPr>
            <a:spLocks noGrp="1"/>
          </p:cNvSpPr>
          <p:nvPr>
            <p:ph idx="1"/>
          </p:nvPr>
        </p:nvSpPr>
        <p:spPr/>
        <p:txBody>
          <a:bodyPr/>
          <a:lstStyle/>
          <a:p>
            <a:pPr lvl="2"/>
            <a:endParaRPr lang="en-US" sz="1600" dirty="0"/>
          </a:p>
        </p:txBody>
      </p:sp>
      <p:pic>
        <p:nvPicPr>
          <p:cNvPr id="7" name="Picture 6">
            <a:extLst>
              <a:ext uri="{FF2B5EF4-FFF2-40B4-BE49-F238E27FC236}">
                <a16:creationId xmlns:a16="http://schemas.microsoft.com/office/drawing/2014/main" id="{7CDF4F0E-62BE-854E-BDD8-F610E886B035}"/>
              </a:ext>
            </a:extLst>
          </p:cNvPr>
          <p:cNvPicPr>
            <a:picLocks noChangeAspect="1"/>
          </p:cNvPicPr>
          <p:nvPr/>
        </p:nvPicPr>
        <p:blipFill>
          <a:blip r:embed="rId3"/>
          <a:stretch>
            <a:fillRect/>
          </a:stretch>
        </p:blipFill>
        <p:spPr>
          <a:xfrm>
            <a:off x="0" y="980728"/>
            <a:ext cx="12192000" cy="3905881"/>
          </a:xfrm>
          <a:prstGeom prst="rect">
            <a:avLst/>
          </a:prstGeom>
        </p:spPr>
      </p:pic>
    </p:spTree>
    <p:extLst>
      <p:ext uri="{BB962C8B-B14F-4D97-AF65-F5344CB8AC3E}">
        <p14:creationId xmlns:p14="http://schemas.microsoft.com/office/powerpoint/2010/main" val="1635615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085" y="284006"/>
            <a:ext cx="2911379" cy="662039"/>
          </a:xfrm>
        </p:spPr>
        <p:txBody>
          <a:bodyPr>
            <a:normAutofit fontScale="90000"/>
          </a:bodyPr>
          <a:lstStyle/>
          <a:p>
            <a:r>
              <a:rPr lang="en-US" sz="3600" dirty="0"/>
              <a:t>Entity Linking</a:t>
            </a:r>
          </a:p>
        </p:txBody>
      </p:sp>
      <p:sp>
        <p:nvSpPr>
          <p:cNvPr id="3" name="Content Placeholder 2"/>
          <p:cNvSpPr>
            <a:spLocks noGrp="1"/>
          </p:cNvSpPr>
          <p:nvPr>
            <p:ph idx="1"/>
          </p:nvPr>
        </p:nvSpPr>
        <p:spPr>
          <a:xfrm>
            <a:off x="543417" y="2460926"/>
            <a:ext cx="7581537" cy="3666042"/>
          </a:xfrm>
        </p:spPr>
        <p:txBody>
          <a:bodyPr>
            <a:normAutofit/>
          </a:bodyPr>
          <a:lstStyle/>
          <a:p>
            <a:r>
              <a:rPr lang="en-US" sz="2800" dirty="0"/>
              <a:t> </a:t>
            </a:r>
            <a:r>
              <a:rPr lang="en-US" sz="2800" i="1" dirty="0">
                <a:solidFill>
                  <a:schemeClr val="tx2"/>
                </a:solidFill>
              </a:rPr>
              <a:t>2012</a:t>
            </a:r>
            <a:r>
              <a:rPr lang="en-US" sz="2800" i="1" dirty="0"/>
              <a:t> is a </a:t>
            </a:r>
            <a:r>
              <a:rPr lang="en-US" sz="2800" i="1" dirty="0">
                <a:solidFill>
                  <a:srgbClr val="00B050"/>
                </a:solidFill>
              </a:rPr>
              <a:t>2009</a:t>
            </a:r>
            <a:r>
              <a:rPr lang="en-US" sz="2800" i="1" dirty="0"/>
              <a:t> movie by </a:t>
            </a:r>
            <a:r>
              <a:rPr lang="en-US" sz="2800" i="1" dirty="0">
                <a:solidFill>
                  <a:schemeClr val="tx2"/>
                </a:solidFill>
              </a:rPr>
              <a:t>Roland Emmerich</a:t>
            </a:r>
            <a:r>
              <a:rPr lang="en-US" sz="2800" dirty="0"/>
              <a:t>.</a:t>
            </a:r>
          </a:p>
          <a:p>
            <a:endParaRPr lang="en-US" sz="2800" i="1" dirty="0"/>
          </a:p>
          <a:p>
            <a:pPr>
              <a:spcBef>
                <a:spcPts val="600"/>
              </a:spcBef>
            </a:pPr>
            <a:endParaRPr lang="en-US" sz="2800" i="1" dirty="0"/>
          </a:p>
          <a:p>
            <a:r>
              <a:rPr lang="en-US" sz="2800" i="1" dirty="0"/>
              <a:t> </a:t>
            </a:r>
            <a:r>
              <a:rPr lang="en-US" sz="2800" i="1" dirty="0">
                <a:solidFill>
                  <a:schemeClr val="tx2"/>
                </a:solidFill>
              </a:rPr>
              <a:t>Stevens</a:t>
            </a:r>
            <a:r>
              <a:rPr lang="en-US" sz="2800" i="1" dirty="0"/>
              <a:t> and </a:t>
            </a:r>
            <a:r>
              <a:rPr lang="en-US" sz="2800" i="1" dirty="0">
                <a:solidFill>
                  <a:schemeClr val="tx2"/>
                </a:solidFill>
              </a:rPr>
              <a:t>Kennedy</a:t>
            </a:r>
            <a:r>
              <a:rPr lang="en-US" sz="2800" i="1" dirty="0"/>
              <a:t> disagreed with </a:t>
            </a:r>
            <a:r>
              <a:rPr lang="en-US" sz="2800" i="1" dirty="0">
                <a:solidFill>
                  <a:schemeClr val="tx2"/>
                </a:solidFill>
              </a:rPr>
              <a:t>Breyer</a:t>
            </a:r>
            <a:r>
              <a:rPr lang="en-US" sz="2800" i="1" dirty="0"/>
              <a:t>.</a:t>
            </a:r>
          </a:p>
          <a:p>
            <a:endParaRPr lang="en-US" sz="2800" i="1" dirty="0"/>
          </a:p>
          <a:p>
            <a:pPr>
              <a:spcBef>
                <a:spcPts val="1800"/>
              </a:spcBef>
            </a:pPr>
            <a:r>
              <a:rPr lang="en-US" sz="2800" i="1" dirty="0"/>
              <a:t> </a:t>
            </a:r>
            <a:r>
              <a:rPr lang="en-US" sz="2800" i="1" dirty="0">
                <a:solidFill>
                  <a:schemeClr val="tx2"/>
                </a:solidFill>
              </a:rPr>
              <a:t>Seattle</a:t>
            </a:r>
            <a:r>
              <a:rPr lang="en-US" sz="2800" i="1" dirty="0"/>
              <a:t> is the best!</a:t>
            </a:r>
          </a:p>
          <a:p>
            <a:endParaRPr lang="en-US" sz="2800" dirty="0"/>
          </a:p>
        </p:txBody>
      </p:sp>
      <p:sp>
        <p:nvSpPr>
          <p:cNvPr id="4" name="Content Placeholder 2"/>
          <p:cNvSpPr txBox="1">
            <a:spLocks/>
          </p:cNvSpPr>
          <p:nvPr/>
        </p:nvSpPr>
        <p:spPr>
          <a:xfrm>
            <a:off x="671589" y="5749633"/>
            <a:ext cx="5465650" cy="11514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Tx/>
              <a:buChar char="-"/>
            </a:pPr>
            <a:r>
              <a:rPr lang="en-US" i="1" dirty="0">
                <a:solidFill>
                  <a:schemeClr val="tx2"/>
                </a:solidFill>
              </a:rPr>
              <a:t> Seattle</a:t>
            </a:r>
            <a:r>
              <a:rPr lang="en-US" i="1" dirty="0"/>
              <a:t> defeated the </a:t>
            </a:r>
            <a:r>
              <a:rPr lang="en-US" i="1" dirty="0">
                <a:solidFill>
                  <a:schemeClr val="tx2"/>
                </a:solidFill>
              </a:rPr>
              <a:t>Red Bulls</a:t>
            </a:r>
            <a:r>
              <a:rPr lang="en-US" i="1" dirty="0"/>
              <a:t>. </a:t>
            </a:r>
          </a:p>
          <a:p>
            <a:pPr lvl="1">
              <a:buFontTx/>
              <a:buChar char="-"/>
            </a:pPr>
            <a:r>
              <a:rPr lang="en-US" i="1" dirty="0">
                <a:solidFill>
                  <a:schemeClr val="tx2"/>
                </a:solidFill>
              </a:rPr>
              <a:t>Seattle</a:t>
            </a:r>
            <a:r>
              <a:rPr lang="en-US" i="1" dirty="0"/>
              <a:t> defeated the </a:t>
            </a:r>
            <a:r>
              <a:rPr lang="en-US" i="1" dirty="0">
                <a:solidFill>
                  <a:schemeClr val="tx2"/>
                </a:solidFill>
              </a:rPr>
              <a:t>Red Stars</a:t>
            </a:r>
            <a:r>
              <a:rPr lang="en-US" i="1" dirty="0"/>
              <a:t>. </a:t>
            </a:r>
            <a:endParaRPr lang="en-US" dirty="0"/>
          </a:p>
        </p:txBody>
      </p:sp>
      <p:sp>
        <p:nvSpPr>
          <p:cNvPr id="6" name="Content Placeholder 2"/>
          <p:cNvSpPr txBox="1">
            <a:spLocks/>
          </p:cNvSpPr>
          <p:nvPr/>
        </p:nvSpPr>
        <p:spPr>
          <a:xfrm>
            <a:off x="2971546" y="1561874"/>
            <a:ext cx="8034668" cy="3276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i="1" dirty="0">
              <a:solidFill>
                <a:schemeClr val="accent1"/>
              </a:solidFill>
            </a:endParaRPr>
          </a:p>
        </p:txBody>
      </p:sp>
      <p:sp>
        <p:nvSpPr>
          <p:cNvPr id="7" name="TextBox 6"/>
          <p:cNvSpPr txBox="1"/>
          <p:nvPr/>
        </p:nvSpPr>
        <p:spPr>
          <a:xfrm>
            <a:off x="6410636" y="224480"/>
            <a:ext cx="5602019" cy="1323439"/>
          </a:xfrm>
          <a:prstGeom prst="rect">
            <a:avLst/>
          </a:prstGeom>
          <a:noFill/>
        </p:spPr>
        <p:txBody>
          <a:bodyPr wrap="square" rtlCol="0">
            <a:spAutoFit/>
          </a:bodyPr>
          <a:lstStyle/>
          <a:p>
            <a:pPr algn="ctr">
              <a:spcBef>
                <a:spcPts val="0"/>
              </a:spcBef>
            </a:pPr>
            <a:r>
              <a:rPr lang="en-US" sz="2000" dirty="0"/>
              <a:t>EDL ( </a:t>
            </a:r>
            <a:r>
              <a:rPr lang="en-US" sz="2000" b="1" dirty="0"/>
              <a:t>E</a:t>
            </a:r>
            <a:r>
              <a:rPr lang="en-US" sz="2000" dirty="0"/>
              <a:t>ntity </a:t>
            </a:r>
            <a:r>
              <a:rPr lang="en-US" sz="2000" b="1" dirty="0"/>
              <a:t>D</a:t>
            </a:r>
            <a:r>
              <a:rPr lang="en-US" sz="2000" dirty="0"/>
              <a:t>etection and </a:t>
            </a:r>
            <a:r>
              <a:rPr lang="en-US" sz="2000" b="1" dirty="0"/>
              <a:t>L</a:t>
            </a:r>
            <a:r>
              <a:rPr lang="en-US" sz="2000" dirty="0"/>
              <a:t>inking )</a:t>
            </a:r>
          </a:p>
          <a:p>
            <a:pPr algn="ctr">
              <a:spcBef>
                <a:spcPts val="0"/>
              </a:spcBef>
            </a:pPr>
            <a:r>
              <a:rPr lang="en-US" sz="2000" dirty="0"/>
              <a:t>  =</a:t>
            </a:r>
          </a:p>
          <a:p>
            <a:pPr algn="ctr">
              <a:spcBef>
                <a:spcPts val="0"/>
              </a:spcBef>
            </a:pPr>
            <a:r>
              <a:rPr lang="en-US" sz="2000" dirty="0"/>
              <a:t>ERD ( </a:t>
            </a:r>
            <a:r>
              <a:rPr lang="en-US" sz="2000" b="1" dirty="0"/>
              <a:t>E</a:t>
            </a:r>
            <a:r>
              <a:rPr lang="en-US" sz="2000" dirty="0"/>
              <a:t>ntity </a:t>
            </a:r>
            <a:r>
              <a:rPr lang="en-US" sz="2000" b="1" dirty="0"/>
              <a:t>R</a:t>
            </a:r>
            <a:r>
              <a:rPr lang="en-US" sz="2000" dirty="0"/>
              <a:t>ecognition and </a:t>
            </a:r>
            <a:r>
              <a:rPr lang="en-US" sz="2000" b="1" dirty="0"/>
              <a:t>D</a:t>
            </a:r>
            <a:r>
              <a:rPr lang="en-US" sz="2000" dirty="0"/>
              <a:t>isambiguation )</a:t>
            </a:r>
          </a:p>
          <a:p>
            <a:pPr algn="ctr">
              <a:spcBef>
                <a:spcPts val="0"/>
              </a:spcBef>
            </a:pPr>
            <a:r>
              <a:rPr lang="en-US" sz="2000" dirty="0"/>
              <a:t>=</a:t>
            </a:r>
          </a:p>
        </p:txBody>
      </p:sp>
      <p:sp>
        <p:nvSpPr>
          <p:cNvPr id="11" name="Arrow: Pentagon 10">
            <a:extLst>
              <a:ext uri="{FF2B5EF4-FFF2-40B4-BE49-F238E27FC236}">
                <a16:creationId xmlns:a16="http://schemas.microsoft.com/office/drawing/2014/main" id="{D377A7AF-6C5D-48EB-8EB7-098FC3DBD33E}"/>
              </a:ext>
            </a:extLst>
          </p:cNvPr>
          <p:cNvSpPr/>
          <p:nvPr/>
        </p:nvSpPr>
        <p:spPr>
          <a:xfrm rot="2820000">
            <a:off x="657821" y="1801081"/>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movie</a:t>
            </a:r>
          </a:p>
        </p:txBody>
      </p:sp>
      <p:sp>
        <p:nvSpPr>
          <p:cNvPr id="12" name="Arrow: Pentagon 11">
            <a:extLst>
              <a:ext uri="{FF2B5EF4-FFF2-40B4-BE49-F238E27FC236}">
                <a16:creationId xmlns:a16="http://schemas.microsoft.com/office/drawing/2014/main" id="{FC006715-0DB5-48C0-BAEA-8B2230D8CFCA}"/>
              </a:ext>
            </a:extLst>
          </p:cNvPr>
          <p:cNvSpPr/>
          <p:nvPr/>
        </p:nvSpPr>
        <p:spPr>
          <a:xfrm rot="2820000">
            <a:off x="2144025" y="1789855"/>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year</a:t>
            </a:r>
          </a:p>
        </p:txBody>
      </p:sp>
      <p:sp>
        <p:nvSpPr>
          <p:cNvPr id="13" name="Arrow: Pentagon 12">
            <a:extLst>
              <a:ext uri="{FF2B5EF4-FFF2-40B4-BE49-F238E27FC236}">
                <a16:creationId xmlns:a16="http://schemas.microsoft.com/office/drawing/2014/main" id="{4707DD73-D224-4248-A302-349E3F890174}"/>
              </a:ext>
            </a:extLst>
          </p:cNvPr>
          <p:cNvSpPr/>
          <p:nvPr/>
        </p:nvSpPr>
        <p:spPr>
          <a:xfrm rot="2820000">
            <a:off x="4650750" y="1789148"/>
            <a:ext cx="1011041"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director</a:t>
            </a:r>
          </a:p>
        </p:txBody>
      </p:sp>
      <p:sp>
        <p:nvSpPr>
          <p:cNvPr id="14" name="Arrow: Pentagon 13">
            <a:extLst>
              <a:ext uri="{FF2B5EF4-FFF2-40B4-BE49-F238E27FC236}">
                <a16:creationId xmlns:a16="http://schemas.microsoft.com/office/drawing/2014/main" id="{976FA179-81E2-46D5-A3E0-0DA125CA460A}"/>
              </a:ext>
            </a:extLst>
          </p:cNvPr>
          <p:cNvSpPr/>
          <p:nvPr/>
        </p:nvSpPr>
        <p:spPr>
          <a:xfrm rot="2820000">
            <a:off x="5699905" y="3375860"/>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justice</a:t>
            </a:r>
          </a:p>
        </p:txBody>
      </p:sp>
      <p:sp>
        <p:nvSpPr>
          <p:cNvPr id="15" name="Arrow: Pentagon 14">
            <a:extLst>
              <a:ext uri="{FF2B5EF4-FFF2-40B4-BE49-F238E27FC236}">
                <a16:creationId xmlns:a16="http://schemas.microsoft.com/office/drawing/2014/main" id="{F44A761D-4D4C-4F31-85A3-C64707021FDA}"/>
              </a:ext>
            </a:extLst>
          </p:cNvPr>
          <p:cNvSpPr/>
          <p:nvPr/>
        </p:nvSpPr>
        <p:spPr>
          <a:xfrm rot="2820000">
            <a:off x="2797469" y="3405560"/>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justice</a:t>
            </a:r>
          </a:p>
        </p:txBody>
      </p:sp>
      <p:sp>
        <p:nvSpPr>
          <p:cNvPr id="16" name="Arrow: Pentagon 15">
            <a:extLst>
              <a:ext uri="{FF2B5EF4-FFF2-40B4-BE49-F238E27FC236}">
                <a16:creationId xmlns:a16="http://schemas.microsoft.com/office/drawing/2014/main" id="{391984A1-998B-4131-8E2C-89B9242C182F}"/>
              </a:ext>
            </a:extLst>
          </p:cNvPr>
          <p:cNvSpPr/>
          <p:nvPr/>
        </p:nvSpPr>
        <p:spPr>
          <a:xfrm rot="2820000">
            <a:off x="657821" y="3401708"/>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justice</a:t>
            </a:r>
          </a:p>
        </p:txBody>
      </p:sp>
      <p:pic>
        <p:nvPicPr>
          <p:cNvPr id="42" name="Picture 41">
            <a:extLst>
              <a:ext uri="{FF2B5EF4-FFF2-40B4-BE49-F238E27FC236}">
                <a16:creationId xmlns:a16="http://schemas.microsoft.com/office/drawing/2014/main" id="{2637C059-CD6B-4F88-BC0A-45078E1A2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5446">
            <a:off x="7907813" y="1661719"/>
            <a:ext cx="2960267" cy="1570502"/>
          </a:xfrm>
          <a:prstGeom prst="rect">
            <a:avLst/>
          </a:prstGeom>
        </p:spPr>
      </p:pic>
      <p:sp>
        <p:nvSpPr>
          <p:cNvPr id="5" name="TextBox 4">
            <a:extLst>
              <a:ext uri="{FF2B5EF4-FFF2-40B4-BE49-F238E27FC236}">
                <a16:creationId xmlns:a16="http://schemas.microsoft.com/office/drawing/2014/main" id="{57402AD8-0D11-4A17-B335-863B53959D14}"/>
              </a:ext>
            </a:extLst>
          </p:cNvPr>
          <p:cNvSpPr txBox="1"/>
          <p:nvPr/>
        </p:nvSpPr>
        <p:spPr>
          <a:xfrm>
            <a:off x="91954" y="1119732"/>
            <a:ext cx="524715" cy="369332"/>
          </a:xfrm>
          <a:prstGeom prst="rect">
            <a:avLst/>
          </a:prstGeom>
          <a:noFill/>
        </p:spPr>
        <p:txBody>
          <a:bodyPr wrap="none" rtlCol="0">
            <a:spAutoFit/>
          </a:bodyPr>
          <a:lstStyle/>
          <a:p>
            <a:r>
              <a:rPr lang="en-US" dirty="0"/>
              <a:t>e.g.</a:t>
            </a:r>
          </a:p>
        </p:txBody>
      </p:sp>
      <p:sp>
        <p:nvSpPr>
          <p:cNvPr id="43" name="Arrow: Pentagon 42">
            <a:extLst>
              <a:ext uri="{FF2B5EF4-FFF2-40B4-BE49-F238E27FC236}">
                <a16:creationId xmlns:a16="http://schemas.microsoft.com/office/drawing/2014/main" id="{ED27705C-D0C0-4BEC-839E-EC48532B0C56}"/>
              </a:ext>
            </a:extLst>
          </p:cNvPr>
          <p:cNvSpPr/>
          <p:nvPr/>
        </p:nvSpPr>
        <p:spPr>
          <a:xfrm rot="2820000">
            <a:off x="854017" y="4652297"/>
            <a:ext cx="741740" cy="49240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p>
        </p:txBody>
      </p:sp>
      <p:sp>
        <p:nvSpPr>
          <p:cNvPr id="17" name="Content Placeholder 2"/>
          <p:cNvSpPr txBox="1">
            <a:spLocks/>
          </p:cNvSpPr>
          <p:nvPr/>
        </p:nvSpPr>
        <p:spPr>
          <a:xfrm>
            <a:off x="5781892" y="5725619"/>
            <a:ext cx="5224322" cy="11514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i="1" dirty="0"/>
              <a:t>[Men’s Soccer club, NY]</a:t>
            </a:r>
          </a:p>
          <a:p>
            <a:pPr marL="457200" lvl="1" indent="0">
              <a:buNone/>
            </a:pPr>
            <a:r>
              <a:rPr lang="en-US" i="1" dirty="0"/>
              <a:t>[Woman Soccer clubs, Chicago]</a:t>
            </a:r>
          </a:p>
          <a:p>
            <a:pPr lvl="1"/>
            <a:endParaRPr lang="en-US" dirty="0"/>
          </a:p>
        </p:txBody>
      </p:sp>
      <p:sp>
        <p:nvSpPr>
          <p:cNvPr id="8" name="Slide Number Placeholder 7"/>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7</a:t>
            </a:fld>
            <a:endParaRPr lang="en-US" altLang="zh-TW" dirty="0">
              <a:solidFill>
                <a:prstClr val="black"/>
              </a:solidFill>
            </a:endParaRPr>
          </a:p>
        </p:txBody>
      </p:sp>
    </p:spTree>
    <p:extLst>
      <p:ext uri="{BB962C8B-B14F-4D97-AF65-F5344CB8AC3E}">
        <p14:creationId xmlns:p14="http://schemas.microsoft.com/office/powerpoint/2010/main" val="20051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70</a:t>
            </a:fld>
            <a:endParaRPr lang="en-US" altLang="zh-TW" dirty="0">
              <a:solidFill>
                <a:prstClr val="black"/>
              </a:solidFill>
            </a:endParaRPr>
          </a:p>
        </p:txBody>
      </p:sp>
      <p:sp>
        <p:nvSpPr>
          <p:cNvPr id="3" name="Title 2"/>
          <p:cNvSpPr>
            <a:spLocks noGrp="1"/>
          </p:cNvSpPr>
          <p:nvPr>
            <p:ph type="title"/>
          </p:nvPr>
        </p:nvSpPr>
        <p:spPr>
          <a:xfrm>
            <a:off x="0" y="0"/>
            <a:ext cx="12021312" cy="980728"/>
          </a:xfrm>
        </p:spPr>
        <p:txBody>
          <a:bodyPr/>
          <a:lstStyle/>
          <a:p>
            <a:r>
              <a:rPr lang="en-US" dirty="0"/>
              <a:t>Language Independent Entity Linking  (IBM LIEL) </a:t>
            </a:r>
            <a:r>
              <a:rPr lang="en-US" sz="1800" dirty="0"/>
              <a:t>(Sil &amp; Florian, ACL 16)</a:t>
            </a:r>
            <a:endParaRPr lang="en-US" dirty="0"/>
          </a:p>
        </p:txBody>
      </p:sp>
      <p:pic>
        <p:nvPicPr>
          <p:cNvPr id="10" name="Picture 9">
            <a:extLst>
              <a:ext uri="{FF2B5EF4-FFF2-40B4-BE49-F238E27FC236}">
                <a16:creationId xmlns:a16="http://schemas.microsoft.com/office/drawing/2014/main" id="{0AB8BA51-67D2-1E47-B305-19B569243799}"/>
              </a:ext>
            </a:extLst>
          </p:cNvPr>
          <p:cNvPicPr>
            <a:picLocks noChangeAspect="1"/>
          </p:cNvPicPr>
          <p:nvPr/>
        </p:nvPicPr>
        <p:blipFill>
          <a:blip r:embed="rId3"/>
          <a:stretch>
            <a:fillRect/>
          </a:stretch>
        </p:blipFill>
        <p:spPr>
          <a:xfrm>
            <a:off x="7254240" y="3652682"/>
            <a:ext cx="3980248" cy="3001018"/>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C0AC23C7-827B-1B45-915C-0D2B643F6B45}"/>
              </a:ext>
            </a:extLst>
          </p:cNvPr>
          <p:cNvPicPr>
            <a:picLocks noChangeAspect="1"/>
          </p:cNvPicPr>
          <p:nvPr/>
        </p:nvPicPr>
        <p:blipFill rotWithShape="1">
          <a:blip r:embed="rId4"/>
          <a:srcRect l="1459" r="1778"/>
          <a:stretch/>
        </p:blipFill>
        <p:spPr>
          <a:xfrm>
            <a:off x="319091" y="3404115"/>
            <a:ext cx="4184737" cy="3136634"/>
          </a:xfrm>
          <a:prstGeom prst="rect">
            <a:avLst/>
          </a:prstGeom>
          <a:effectLst>
            <a:outerShdw blurRad="50800" dist="38100" dir="8100000" algn="tr" rotWithShape="0">
              <a:prstClr val="black">
                <a:alpha val="40000"/>
              </a:prstClr>
            </a:outerShdw>
          </a:effectLst>
        </p:spPr>
      </p:pic>
      <p:pic>
        <p:nvPicPr>
          <p:cNvPr id="12" name="Content Placeholder 11">
            <a:extLst>
              <a:ext uri="{FF2B5EF4-FFF2-40B4-BE49-F238E27FC236}">
                <a16:creationId xmlns:a16="http://schemas.microsoft.com/office/drawing/2014/main" id="{B2189487-BAF7-134B-81C8-71C0922E85A1}"/>
              </a:ext>
            </a:extLst>
          </p:cNvPr>
          <p:cNvPicPr>
            <a:picLocks noGrp="1" noChangeAspect="1"/>
          </p:cNvPicPr>
          <p:nvPr>
            <p:ph idx="1"/>
          </p:nvPr>
        </p:nvPicPr>
        <p:blipFill rotWithShape="1">
          <a:blip r:embed="rId5"/>
          <a:srcRect l="3525" t="8271" r="4162" b="587"/>
          <a:stretch/>
        </p:blipFill>
        <p:spPr>
          <a:xfrm>
            <a:off x="202510" y="901787"/>
            <a:ext cx="4417897" cy="2502327"/>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56E3985E-6486-4444-A792-03B2A5009F13}"/>
              </a:ext>
            </a:extLst>
          </p:cNvPr>
          <p:cNvPicPr>
            <a:picLocks noChangeAspect="1"/>
          </p:cNvPicPr>
          <p:nvPr/>
        </p:nvPicPr>
        <p:blipFill rotWithShape="1">
          <a:blip r:embed="rId6"/>
          <a:srcRect l="5256" t="2532" r="4936" b="4084"/>
          <a:stretch/>
        </p:blipFill>
        <p:spPr>
          <a:xfrm>
            <a:off x="7186068" y="901788"/>
            <a:ext cx="3852672" cy="250232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990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71</a:t>
            </a:fld>
            <a:endParaRPr lang="en-US" altLang="zh-TW" dirty="0">
              <a:solidFill>
                <a:prstClr val="black"/>
              </a:solidFill>
            </a:endParaRPr>
          </a:p>
        </p:txBody>
      </p:sp>
      <p:sp>
        <p:nvSpPr>
          <p:cNvPr id="3" name="Title 2"/>
          <p:cNvSpPr>
            <a:spLocks noGrp="1"/>
          </p:cNvSpPr>
          <p:nvPr>
            <p:ph type="title"/>
          </p:nvPr>
        </p:nvSpPr>
        <p:spPr/>
        <p:txBody>
          <a:bodyPr/>
          <a:lstStyle/>
          <a:p>
            <a:r>
              <a:rPr lang="en-US" dirty="0"/>
              <a:t>Traditional Cross-lingual EDL Techniques</a:t>
            </a:r>
          </a:p>
        </p:txBody>
      </p:sp>
      <p:sp>
        <p:nvSpPr>
          <p:cNvPr id="4" name="Content Placeholder 3"/>
          <p:cNvSpPr>
            <a:spLocks noGrp="1"/>
          </p:cNvSpPr>
          <p:nvPr>
            <p:ph idx="1"/>
          </p:nvPr>
        </p:nvSpPr>
        <p:spPr/>
        <p:txBody>
          <a:bodyPr/>
          <a:lstStyle/>
          <a:p>
            <a:r>
              <a:rPr lang="en-US" dirty="0"/>
              <a:t>LIEL (Sil &amp; Florian, ACL16; Sammons </a:t>
            </a:r>
            <a:r>
              <a:rPr lang="en-US" dirty="0" err="1"/>
              <a:t>et.al</a:t>
            </a:r>
            <a:r>
              <a:rPr lang="en-US" dirty="0"/>
              <a:t>, TAC15, Hong </a:t>
            </a:r>
            <a:r>
              <a:rPr lang="en-US" dirty="0" err="1"/>
              <a:t>et.al</a:t>
            </a:r>
            <a:r>
              <a:rPr lang="en-US" dirty="0"/>
              <a:t>, TAC15)</a:t>
            </a:r>
          </a:p>
          <a:p>
            <a:pPr lvl="1"/>
            <a:r>
              <a:rPr lang="en-US" sz="2400" dirty="0"/>
              <a:t>Pros</a:t>
            </a:r>
          </a:p>
          <a:p>
            <a:pPr lvl="2"/>
            <a:r>
              <a:rPr lang="en-US" dirty="0"/>
              <a:t>Train a model on log-linear English model with all language-independent features</a:t>
            </a:r>
          </a:p>
          <a:p>
            <a:pPr lvl="2"/>
            <a:r>
              <a:rPr lang="en-US" dirty="0"/>
              <a:t>Use the same model for Spanish &amp; Chinese without re-training (Sil 16)</a:t>
            </a:r>
          </a:p>
          <a:p>
            <a:pPr lvl="2"/>
            <a:r>
              <a:rPr lang="en-US" dirty="0"/>
              <a:t>Fast! And doesn’t need a whole lot of training data (Sil 16)</a:t>
            </a:r>
          </a:p>
          <a:p>
            <a:pPr lvl="2"/>
            <a:r>
              <a:rPr lang="en-US" dirty="0"/>
              <a:t>Translation to English + Add English </a:t>
            </a:r>
            <a:r>
              <a:rPr lang="en-US" dirty="0" err="1"/>
              <a:t>Wikification</a:t>
            </a:r>
            <a:r>
              <a:rPr lang="en-US" dirty="0"/>
              <a:t> (Sammons 15)</a:t>
            </a:r>
          </a:p>
          <a:p>
            <a:pPr lvl="2"/>
            <a:r>
              <a:rPr lang="en-US" dirty="0"/>
              <a:t>Unsupervised EDL with AMR parsing and overnight EDL system (Hong 15)</a:t>
            </a:r>
          </a:p>
          <a:p>
            <a:pPr lvl="1"/>
            <a:r>
              <a:rPr lang="en-US" sz="2400" dirty="0"/>
              <a:t>Cons</a:t>
            </a:r>
          </a:p>
          <a:p>
            <a:pPr lvl="2"/>
            <a:r>
              <a:rPr lang="en-US" dirty="0"/>
              <a:t>Need manual hand-crafted language-independent features</a:t>
            </a:r>
          </a:p>
          <a:p>
            <a:pPr lvl="2"/>
            <a:r>
              <a:rPr lang="en-US" dirty="0"/>
              <a:t>Rely on inter-language links</a:t>
            </a:r>
          </a:p>
          <a:p>
            <a:pPr lvl="2"/>
            <a:r>
              <a:rPr lang="en-US" dirty="0"/>
              <a:t>Need a strong MT system</a:t>
            </a:r>
          </a:p>
          <a:p>
            <a:pPr lvl="2"/>
            <a:r>
              <a:rPr lang="en-US" dirty="0"/>
              <a:t>Need strong </a:t>
            </a:r>
            <a:r>
              <a:rPr lang="en-US" dirty="0" err="1"/>
              <a:t>tf-idf</a:t>
            </a:r>
            <a:r>
              <a:rPr lang="en-US" dirty="0"/>
              <a:t> based features</a:t>
            </a:r>
          </a:p>
          <a:p>
            <a:pPr lvl="1"/>
            <a:r>
              <a:rPr lang="en-US" b="1" dirty="0"/>
              <a:t>Key Challenges </a:t>
            </a:r>
            <a:r>
              <a:rPr lang="en-US" dirty="0"/>
              <a:t>come from languages for which Wikipedia is small, and there is little data for NER in the target language. </a:t>
            </a:r>
          </a:p>
          <a:p>
            <a:pPr lvl="2"/>
            <a:endParaRPr lang="en-US" sz="1600" dirty="0"/>
          </a:p>
        </p:txBody>
      </p:sp>
      <p:pic>
        <p:nvPicPr>
          <p:cNvPr id="5" name="Picture 4">
            <a:extLst>
              <a:ext uri="{FF2B5EF4-FFF2-40B4-BE49-F238E27FC236}">
                <a16:creationId xmlns:a16="http://schemas.microsoft.com/office/drawing/2014/main" id="{DAC9DC1B-ADC3-014A-883A-9E54312030D4}"/>
              </a:ext>
            </a:extLst>
          </p:cNvPr>
          <p:cNvPicPr>
            <a:picLocks noChangeAspect="1"/>
          </p:cNvPicPr>
          <p:nvPr/>
        </p:nvPicPr>
        <p:blipFill rotWithShape="1">
          <a:blip r:embed="rId3"/>
          <a:srcRect l="2754" t="20873"/>
          <a:stretch/>
        </p:blipFill>
        <p:spPr>
          <a:xfrm>
            <a:off x="10348652" y="2057892"/>
            <a:ext cx="1275807" cy="361076"/>
          </a:xfrm>
          <a:prstGeom prst="rect">
            <a:avLst/>
          </a:prstGeom>
        </p:spPr>
      </p:pic>
    </p:spTree>
    <p:extLst>
      <p:ext uri="{BB962C8B-B14F-4D97-AF65-F5344CB8AC3E}">
        <p14:creationId xmlns:p14="http://schemas.microsoft.com/office/powerpoint/2010/main" val="34206377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72</a:t>
            </a:fld>
            <a:endParaRPr lang="en-US" altLang="zh-TW" dirty="0">
              <a:solidFill>
                <a:prstClr val="black"/>
              </a:solidFill>
            </a:endParaRPr>
          </a:p>
        </p:txBody>
      </p:sp>
      <p:sp>
        <p:nvSpPr>
          <p:cNvPr id="3" name="Title 2"/>
          <p:cNvSpPr>
            <a:spLocks noGrp="1"/>
          </p:cNvSpPr>
          <p:nvPr>
            <p:ph type="title"/>
          </p:nvPr>
        </p:nvSpPr>
        <p:spPr/>
        <p:txBody>
          <a:bodyPr/>
          <a:lstStyle/>
          <a:p>
            <a:r>
              <a:rPr lang="en-US" dirty="0"/>
              <a:t>Similarity Metrics In Entity Linking</a:t>
            </a:r>
          </a:p>
        </p:txBody>
      </p:sp>
      <p:sp>
        <p:nvSpPr>
          <p:cNvPr id="4" name="Content Placeholder 3"/>
          <p:cNvSpPr>
            <a:spLocks noGrp="1"/>
          </p:cNvSpPr>
          <p:nvPr>
            <p:ph idx="1"/>
          </p:nvPr>
        </p:nvSpPr>
        <p:spPr/>
        <p:txBody>
          <a:bodyPr/>
          <a:lstStyle/>
          <a:p>
            <a:r>
              <a:rPr lang="en-US" dirty="0"/>
              <a:t>Cosine Similarity</a:t>
            </a:r>
          </a:p>
          <a:p>
            <a:pPr lvl="1"/>
            <a:r>
              <a:rPr lang="en-US" dirty="0"/>
              <a:t>Word level token overlap</a:t>
            </a:r>
          </a:p>
          <a:p>
            <a:pPr lvl="1"/>
            <a:r>
              <a:rPr lang="en-US" dirty="0"/>
              <a:t>Similarity of the topic of the document</a:t>
            </a:r>
          </a:p>
          <a:p>
            <a:endParaRPr lang="en-US" dirty="0"/>
          </a:p>
          <a:p>
            <a:r>
              <a:rPr lang="en-US" dirty="0"/>
              <a:t>Pros </a:t>
            </a:r>
          </a:p>
          <a:p>
            <a:pPr lvl="1"/>
            <a:r>
              <a:rPr lang="en-US" dirty="0"/>
              <a:t>Simple and effective</a:t>
            </a:r>
          </a:p>
          <a:p>
            <a:r>
              <a:rPr lang="en-US" dirty="0"/>
              <a:t>Cons:</a:t>
            </a:r>
          </a:p>
          <a:p>
            <a:pPr lvl="1"/>
            <a:r>
              <a:rPr lang="en-US" dirty="0"/>
              <a:t>Need the same tokens or lemmas</a:t>
            </a:r>
          </a:p>
          <a:p>
            <a:pPr lvl="1"/>
            <a:r>
              <a:rPr lang="en-US" dirty="0"/>
              <a:t>The token “USA” will match with the token “USA” but not “United Stated of America”.</a:t>
            </a:r>
          </a:p>
          <a:p>
            <a:pPr lvl="1"/>
            <a:r>
              <a:rPr lang="en-US" dirty="0"/>
              <a:t>Hence we need word embeddings</a:t>
            </a:r>
          </a:p>
          <a:p>
            <a:pPr lvl="1"/>
            <a:r>
              <a:rPr lang="en-US" dirty="0"/>
              <a:t>Topic modeling doesn’t always provide useful topics </a:t>
            </a:r>
          </a:p>
          <a:p>
            <a:pPr lvl="1"/>
            <a:endParaRPr lang="en-US" dirty="0"/>
          </a:p>
        </p:txBody>
      </p:sp>
    </p:spTree>
    <p:extLst>
      <p:ext uri="{BB962C8B-B14F-4D97-AF65-F5344CB8AC3E}">
        <p14:creationId xmlns:p14="http://schemas.microsoft.com/office/powerpoint/2010/main" val="366423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73</a:t>
            </a:fld>
            <a:endParaRPr lang="en-US" altLang="zh-TW" dirty="0">
              <a:solidFill>
                <a:prstClr val="black"/>
              </a:solidFill>
            </a:endParaRPr>
          </a:p>
        </p:txBody>
      </p:sp>
      <p:sp>
        <p:nvSpPr>
          <p:cNvPr id="3" name="Title 2"/>
          <p:cNvSpPr>
            <a:spLocks noGrp="1"/>
          </p:cNvSpPr>
          <p:nvPr>
            <p:ph type="title"/>
          </p:nvPr>
        </p:nvSpPr>
        <p:spPr/>
        <p:txBody>
          <a:bodyPr/>
          <a:lstStyle/>
          <a:p>
            <a:r>
              <a:rPr lang="en-US" dirty="0"/>
              <a:t>Multi-lingual </a:t>
            </a:r>
            <a:r>
              <a:rPr lang="en-US" dirty="0" err="1"/>
              <a:t>Embeddings</a:t>
            </a:r>
            <a:endParaRPr lang="en-US" dirty="0"/>
          </a:p>
        </p:txBody>
      </p:sp>
      <p:sp>
        <p:nvSpPr>
          <p:cNvPr id="4" name="Content Placeholder 3"/>
          <p:cNvSpPr>
            <a:spLocks noGrp="1"/>
          </p:cNvSpPr>
          <p:nvPr>
            <p:ph idx="1"/>
          </p:nvPr>
        </p:nvSpPr>
        <p:spPr/>
        <p:txBody>
          <a:bodyPr/>
          <a:lstStyle/>
          <a:p>
            <a:r>
              <a:rPr lang="en-US" dirty="0"/>
              <a:t>(</a:t>
            </a:r>
            <a:r>
              <a:rPr lang="en-US" b="1" dirty="0"/>
              <a:t>2012</a:t>
            </a:r>
            <a:r>
              <a:rPr lang="en-US" dirty="0"/>
              <a:t>) </a:t>
            </a:r>
            <a:r>
              <a:rPr lang="en-US" dirty="0" err="1"/>
              <a:t>Klementiev</a:t>
            </a:r>
            <a:r>
              <a:rPr lang="en-US" dirty="0"/>
              <a:t> et al. </a:t>
            </a:r>
            <a:r>
              <a:rPr lang="en-US" dirty="0" err="1"/>
              <a:t>CoLING</a:t>
            </a:r>
            <a:endParaRPr lang="en-US" dirty="0"/>
          </a:p>
          <a:p>
            <a:r>
              <a:rPr lang="en-US" dirty="0"/>
              <a:t>(</a:t>
            </a:r>
            <a:r>
              <a:rPr lang="en-US" b="1" dirty="0"/>
              <a:t>2013</a:t>
            </a:r>
            <a:r>
              <a:rPr lang="en-US" dirty="0"/>
              <a:t>) </a:t>
            </a:r>
            <a:r>
              <a:rPr lang="en-US" dirty="0" err="1"/>
              <a:t>Zou</a:t>
            </a:r>
            <a:r>
              <a:rPr lang="en-US" dirty="0"/>
              <a:t> et al. EMNLP, </a:t>
            </a:r>
            <a:r>
              <a:rPr lang="en-US" dirty="0" err="1"/>
              <a:t>Mikolov</a:t>
            </a:r>
            <a:r>
              <a:rPr lang="en-US" dirty="0"/>
              <a:t> et al. </a:t>
            </a:r>
            <a:r>
              <a:rPr lang="en-US" dirty="0" err="1"/>
              <a:t>Arxiv</a:t>
            </a:r>
            <a:endParaRPr lang="en-US" dirty="0"/>
          </a:p>
          <a:p>
            <a:r>
              <a:rPr lang="en-US" dirty="0"/>
              <a:t>(</a:t>
            </a:r>
            <a:r>
              <a:rPr lang="en-US" b="1" dirty="0"/>
              <a:t>2014</a:t>
            </a:r>
            <a:r>
              <a:rPr lang="en-US" dirty="0"/>
              <a:t>) Hermann et al. ACL, </a:t>
            </a:r>
            <a:r>
              <a:rPr lang="en-US" dirty="0" err="1"/>
              <a:t>Faruqui</a:t>
            </a:r>
            <a:r>
              <a:rPr lang="en-US" dirty="0"/>
              <a:t> et al. EACL, </a:t>
            </a:r>
            <a:r>
              <a:rPr lang="en-US" dirty="0" err="1"/>
              <a:t>Kocisky</a:t>
            </a:r>
            <a:r>
              <a:rPr lang="en-US" dirty="0"/>
              <a:t> et al. ACL, </a:t>
            </a:r>
            <a:r>
              <a:rPr lang="en-US" dirty="0" err="1"/>
              <a:t>Chandar</a:t>
            </a:r>
            <a:r>
              <a:rPr lang="en-US" dirty="0"/>
              <a:t> et al. NIPS</a:t>
            </a:r>
          </a:p>
          <a:p>
            <a:r>
              <a:rPr lang="en-US" dirty="0"/>
              <a:t>(</a:t>
            </a:r>
            <a:r>
              <a:rPr lang="en-US" b="1" dirty="0"/>
              <a:t>2015</a:t>
            </a:r>
            <a:r>
              <a:rPr lang="en-US" dirty="0"/>
              <a:t>) </a:t>
            </a:r>
            <a:r>
              <a:rPr lang="en-US" dirty="0" err="1"/>
              <a:t>Camacho­Collados</a:t>
            </a:r>
            <a:r>
              <a:rPr lang="en-US" dirty="0"/>
              <a:t> et al. ACL,</a:t>
            </a:r>
            <a:r>
              <a:rPr lang="nb-NO" dirty="0"/>
              <a:t> Lu et al. NAACL, </a:t>
            </a:r>
            <a:r>
              <a:rPr lang="nb-NO" dirty="0" err="1"/>
              <a:t>Luong</a:t>
            </a:r>
            <a:r>
              <a:rPr lang="nb-NO" dirty="0"/>
              <a:t> et al. NAACL, </a:t>
            </a:r>
            <a:r>
              <a:rPr lang="nb-NO" dirty="0" err="1"/>
              <a:t>Guows</a:t>
            </a:r>
            <a:r>
              <a:rPr lang="nb-NO" dirty="0"/>
              <a:t> et al. ICML, </a:t>
            </a:r>
            <a:r>
              <a:rPr lang="nb-NO" dirty="0" err="1"/>
              <a:t>Ishiwatari</a:t>
            </a:r>
            <a:r>
              <a:rPr lang="nb-NO" dirty="0"/>
              <a:t> et al </a:t>
            </a:r>
            <a:r>
              <a:rPr lang="nb-NO" dirty="0" err="1"/>
              <a:t>CoNLL</a:t>
            </a:r>
            <a:r>
              <a:rPr lang="nb-NO" dirty="0"/>
              <a:t>, </a:t>
            </a:r>
            <a:r>
              <a:rPr lang="it-IT" dirty="0" err="1"/>
              <a:t>Shi</a:t>
            </a:r>
            <a:r>
              <a:rPr lang="it-IT" dirty="0"/>
              <a:t> et al, </a:t>
            </a:r>
            <a:r>
              <a:rPr lang="it-IT" dirty="0" err="1"/>
              <a:t>Guo</a:t>
            </a:r>
            <a:r>
              <a:rPr lang="it-IT" dirty="0"/>
              <a:t> et al, Gardner et al. EMNLP, </a:t>
            </a:r>
            <a:r>
              <a:rPr lang="it-IT" dirty="0" err="1"/>
              <a:t>Coulmance</a:t>
            </a:r>
            <a:r>
              <a:rPr lang="it-IT" dirty="0"/>
              <a:t> et al. EMNLP, Vulic et al. ACL</a:t>
            </a:r>
          </a:p>
          <a:p>
            <a:r>
              <a:rPr lang="it-IT" dirty="0"/>
              <a:t>2016 Tsai and Roth, NAACL (First in the context of EDL)</a:t>
            </a:r>
          </a:p>
          <a:p>
            <a:r>
              <a:rPr lang="it-IT" dirty="0"/>
              <a:t>(2016) </a:t>
            </a:r>
            <a:r>
              <a:rPr lang="it-IT" dirty="0" err="1"/>
              <a:t>Already</a:t>
            </a:r>
            <a:r>
              <a:rPr lang="it-IT" dirty="0"/>
              <a:t> a </a:t>
            </a:r>
            <a:r>
              <a:rPr lang="it-IT" dirty="0" err="1"/>
              <a:t>few</a:t>
            </a:r>
            <a:r>
              <a:rPr lang="it-IT" dirty="0"/>
              <a:t> </a:t>
            </a:r>
            <a:r>
              <a:rPr lang="it-IT" dirty="0" err="1"/>
              <a:t>papers</a:t>
            </a:r>
            <a:r>
              <a:rPr lang="it-IT" dirty="0"/>
              <a:t> in NAACL, ACL.</a:t>
            </a:r>
          </a:p>
          <a:p>
            <a:pPr lvl="1"/>
            <a:endParaRPr lang="en-US" dirty="0"/>
          </a:p>
        </p:txBody>
      </p:sp>
    </p:spTree>
    <p:extLst>
      <p:ext uri="{BB962C8B-B14F-4D97-AF65-F5344CB8AC3E}">
        <p14:creationId xmlns:p14="http://schemas.microsoft.com/office/powerpoint/2010/main" val="22888692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rot="18295929">
            <a:off x="5796895" y="1207500"/>
            <a:ext cx="6191502" cy="4481674"/>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4162778" y="973666"/>
            <a:ext cx="7083778" cy="5174457"/>
            <a:chOff x="4219222" y="776112"/>
            <a:chExt cx="7083778" cy="5174457"/>
          </a:xfrm>
        </p:grpSpPr>
        <p:cxnSp>
          <p:nvCxnSpPr>
            <p:cNvPr id="91" name="Straight Arrow Connector 90"/>
            <p:cNvCxnSpPr/>
            <p:nvPr/>
          </p:nvCxnSpPr>
          <p:spPr>
            <a:xfrm flipV="1">
              <a:off x="6787445" y="776112"/>
              <a:ext cx="0" cy="32878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219222" y="4035778"/>
              <a:ext cx="2582334" cy="191479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787444" y="4049889"/>
              <a:ext cx="4515556" cy="11147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12951" y="3139920"/>
            <a:ext cx="993030" cy="369332"/>
          </a:xfrm>
          <a:prstGeom prst="rect">
            <a:avLst/>
          </a:prstGeom>
          <a:noFill/>
        </p:spPr>
        <p:txBody>
          <a:bodyPr wrap="none" rtlCol="0">
            <a:spAutoFit/>
          </a:bodyPr>
          <a:lstStyle/>
          <a:p>
            <a:r>
              <a:rPr lang="en-US" dirty="0">
                <a:solidFill>
                  <a:srgbClr val="3366FF"/>
                </a:solidFill>
              </a:rPr>
              <a:t>children</a:t>
            </a:r>
          </a:p>
        </p:txBody>
      </p:sp>
      <p:sp>
        <p:nvSpPr>
          <p:cNvPr id="6" name="TextBox 5"/>
          <p:cNvSpPr txBox="1"/>
          <p:nvPr/>
        </p:nvSpPr>
        <p:spPr>
          <a:xfrm>
            <a:off x="5182584" y="2782253"/>
            <a:ext cx="941859" cy="369332"/>
          </a:xfrm>
          <a:prstGeom prst="rect">
            <a:avLst/>
          </a:prstGeom>
          <a:noFill/>
        </p:spPr>
        <p:txBody>
          <a:bodyPr wrap="none" rtlCol="0">
            <a:spAutoFit/>
          </a:bodyPr>
          <a:lstStyle/>
          <a:p>
            <a:r>
              <a:rPr lang="en-US" dirty="0" err="1">
                <a:solidFill>
                  <a:srgbClr val="FF0000"/>
                </a:solidFill>
              </a:rPr>
              <a:t>enfants</a:t>
            </a:r>
            <a:endParaRPr lang="en-US" dirty="0">
              <a:solidFill>
                <a:srgbClr val="FF0000"/>
              </a:solidFill>
            </a:endParaRPr>
          </a:p>
        </p:txBody>
      </p:sp>
      <p:sp>
        <p:nvSpPr>
          <p:cNvPr id="7" name="TextBox 6"/>
          <p:cNvSpPr txBox="1"/>
          <p:nvPr/>
        </p:nvSpPr>
        <p:spPr>
          <a:xfrm>
            <a:off x="4537238" y="4373759"/>
            <a:ext cx="877501" cy="369332"/>
          </a:xfrm>
          <a:prstGeom prst="rect">
            <a:avLst/>
          </a:prstGeom>
          <a:noFill/>
        </p:spPr>
        <p:txBody>
          <a:bodyPr wrap="none" rtlCol="0">
            <a:spAutoFit/>
          </a:bodyPr>
          <a:lstStyle/>
          <a:p>
            <a:r>
              <a:rPr lang="en-US" dirty="0">
                <a:solidFill>
                  <a:srgbClr val="3366FF"/>
                </a:solidFill>
              </a:rPr>
              <a:t>money</a:t>
            </a:r>
          </a:p>
        </p:txBody>
      </p:sp>
      <p:sp>
        <p:nvSpPr>
          <p:cNvPr id="8" name="TextBox 7"/>
          <p:cNvSpPr txBox="1"/>
          <p:nvPr/>
        </p:nvSpPr>
        <p:spPr>
          <a:xfrm>
            <a:off x="4471455" y="4106141"/>
            <a:ext cx="839180" cy="369332"/>
          </a:xfrm>
          <a:prstGeom prst="rect">
            <a:avLst/>
          </a:prstGeom>
          <a:noFill/>
        </p:spPr>
        <p:txBody>
          <a:bodyPr wrap="none" rtlCol="0">
            <a:spAutoFit/>
          </a:bodyPr>
          <a:lstStyle/>
          <a:p>
            <a:r>
              <a:rPr lang="en-US" dirty="0">
                <a:solidFill>
                  <a:srgbClr val="FF0000"/>
                </a:solidFill>
              </a:rPr>
              <a:t>argent</a:t>
            </a:r>
          </a:p>
        </p:txBody>
      </p:sp>
      <p:sp>
        <p:nvSpPr>
          <p:cNvPr id="9" name="TextBox 8"/>
          <p:cNvSpPr txBox="1"/>
          <p:nvPr/>
        </p:nvSpPr>
        <p:spPr>
          <a:xfrm>
            <a:off x="6345109" y="1744502"/>
            <a:ext cx="415611" cy="369332"/>
          </a:xfrm>
          <a:prstGeom prst="rect">
            <a:avLst/>
          </a:prstGeom>
          <a:noFill/>
        </p:spPr>
        <p:txBody>
          <a:bodyPr wrap="none" rtlCol="0">
            <a:spAutoFit/>
          </a:bodyPr>
          <a:lstStyle/>
          <a:p>
            <a:r>
              <a:rPr lang="en-US" dirty="0" err="1">
                <a:solidFill>
                  <a:srgbClr val="FF0000"/>
                </a:solidFill>
              </a:rPr>
              <a:t>loi</a:t>
            </a:r>
            <a:endParaRPr lang="en-US" dirty="0">
              <a:solidFill>
                <a:srgbClr val="FF0000"/>
              </a:solidFill>
            </a:endParaRPr>
          </a:p>
        </p:txBody>
      </p:sp>
      <p:sp>
        <p:nvSpPr>
          <p:cNvPr id="10" name="TextBox 9"/>
          <p:cNvSpPr txBox="1"/>
          <p:nvPr/>
        </p:nvSpPr>
        <p:spPr>
          <a:xfrm>
            <a:off x="5966682" y="1594036"/>
            <a:ext cx="543739" cy="369332"/>
          </a:xfrm>
          <a:prstGeom prst="rect">
            <a:avLst/>
          </a:prstGeom>
          <a:noFill/>
        </p:spPr>
        <p:txBody>
          <a:bodyPr wrap="none" rtlCol="0">
            <a:spAutoFit/>
          </a:bodyPr>
          <a:lstStyle/>
          <a:p>
            <a:r>
              <a:rPr lang="en-US" dirty="0">
                <a:solidFill>
                  <a:srgbClr val="3366FF"/>
                </a:solidFill>
              </a:rPr>
              <a:t>law</a:t>
            </a:r>
          </a:p>
        </p:txBody>
      </p:sp>
      <p:sp>
        <p:nvSpPr>
          <p:cNvPr id="11" name="TextBox 10"/>
          <p:cNvSpPr txBox="1"/>
          <p:nvPr/>
        </p:nvSpPr>
        <p:spPr>
          <a:xfrm>
            <a:off x="8160891" y="2282609"/>
            <a:ext cx="479744" cy="369332"/>
          </a:xfrm>
          <a:prstGeom prst="rect">
            <a:avLst/>
          </a:prstGeom>
          <a:noFill/>
        </p:spPr>
        <p:txBody>
          <a:bodyPr wrap="none" rtlCol="0">
            <a:spAutoFit/>
          </a:bodyPr>
          <a:lstStyle/>
          <a:p>
            <a:r>
              <a:rPr lang="en-US" dirty="0">
                <a:solidFill>
                  <a:srgbClr val="3366FF"/>
                </a:solidFill>
              </a:rPr>
              <a:t>life</a:t>
            </a:r>
          </a:p>
        </p:txBody>
      </p:sp>
      <p:sp>
        <p:nvSpPr>
          <p:cNvPr id="12" name="TextBox 11"/>
          <p:cNvSpPr txBox="1"/>
          <p:nvPr/>
        </p:nvSpPr>
        <p:spPr>
          <a:xfrm>
            <a:off x="8313291" y="2435009"/>
            <a:ext cx="492568" cy="369332"/>
          </a:xfrm>
          <a:prstGeom prst="rect">
            <a:avLst/>
          </a:prstGeom>
          <a:noFill/>
        </p:spPr>
        <p:txBody>
          <a:bodyPr wrap="none" rtlCol="0">
            <a:spAutoFit/>
          </a:bodyPr>
          <a:lstStyle/>
          <a:p>
            <a:r>
              <a:rPr lang="en-US" dirty="0">
                <a:solidFill>
                  <a:srgbClr val="FF0000"/>
                </a:solidFill>
              </a:rPr>
              <a:t>vie</a:t>
            </a:r>
          </a:p>
        </p:txBody>
      </p:sp>
      <p:sp>
        <p:nvSpPr>
          <p:cNvPr id="13" name="TextBox 12"/>
          <p:cNvSpPr txBox="1"/>
          <p:nvPr/>
        </p:nvSpPr>
        <p:spPr>
          <a:xfrm>
            <a:off x="8744761" y="1231795"/>
            <a:ext cx="890463" cy="369332"/>
          </a:xfrm>
          <a:prstGeom prst="rect">
            <a:avLst/>
          </a:prstGeom>
          <a:noFill/>
        </p:spPr>
        <p:txBody>
          <a:bodyPr wrap="none" rtlCol="0">
            <a:spAutoFit/>
          </a:bodyPr>
          <a:lstStyle/>
          <a:p>
            <a:r>
              <a:rPr lang="en-US" dirty="0">
                <a:solidFill>
                  <a:srgbClr val="FF0000"/>
                </a:solidFill>
              </a:rPr>
              <a:t>monde</a:t>
            </a:r>
          </a:p>
        </p:txBody>
      </p:sp>
      <p:sp>
        <p:nvSpPr>
          <p:cNvPr id="14" name="TextBox 13"/>
          <p:cNvSpPr txBox="1"/>
          <p:nvPr/>
        </p:nvSpPr>
        <p:spPr>
          <a:xfrm>
            <a:off x="8723441" y="1490552"/>
            <a:ext cx="749098" cy="369332"/>
          </a:xfrm>
          <a:prstGeom prst="rect">
            <a:avLst/>
          </a:prstGeom>
          <a:noFill/>
        </p:spPr>
        <p:txBody>
          <a:bodyPr wrap="none" rtlCol="0">
            <a:spAutoFit/>
          </a:bodyPr>
          <a:lstStyle/>
          <a:p>
            <a:r>
              <a:rPr lang="en-US" dirty="0">
                <a:solidFill>
                  <a:srgbClr val="3366FF"/>
                </a:solidFill>
              </a:rPr>
              <a:t>world</a:t>
            </a:r>
          </a:p>
        </p:txBody>
      </p:sp>
      <p:sp>
        <p:nvSpPr>
          <p:cNvPr id="15" name="TextBox 14"/>
          <p:cNvSpPr txBox="1"/>
          <p:nvPr/>
        </p:nvSpPr>
        <p:spPr>
          <a:xfrm>
            <a:off x="7137946" y="3851714"/>
            <a:ext cx="672254" cy="369332"/>
          </a:xfrm>
          <a:prstGeom prst="rect">
            <a:avLst/>
          </a:prstGeom>
          <a:noFill/>
        </p:spPr>
        <p:txBody>
          <a:bodyPr wrap="none" rtlCol="0">
            <a:spAutoFit/>
          </a:bodyPr>
          <a:lstStyle/>
          <a:p>
            <a:r>
              <a:rPr lang="en-US" dirty="0">
                <a:solidFill>
                  <a:srgbClr val="FF0000"/>
                </a:solidFill>
              </a:rPr>
              <a:t>pays</a:t>
            </a:r>
          </a:p>
        </p:txBody>
      </p:sp>
      <p:sp>
        <p:nvSpPr>
          <p:cNvPr id="16" name="TextBox 15"/>
          <p:cNvSpPr txBox="1"/>
          <p:nvPr/>
        </p:nvSpPr>
        <p:spPr>
          <a:xfrm>
            <a:off x="7257780" y="3580831"/>
            <a:ext cx="941634" cy="369332"/>
          </a:xfrm>
          <a:prstGeom prst="rect">
            <a:avLst/>
          </a:prstGeom>
          <a:noFill/>
        </p:spPr>
        <p:txBody>
          <a:bodyPr wrap="none" rtlCol="0">
            <a:spAutoFit/>
          </a:bodyPr>
          <a:lstStyle/>
          <a:p>
            <a:r>
              <a:rPr lang="en-US" dirty="0">
                <a:solidFill>
                  <a:srgbClr val="3366FF"/>
                </a:solidFill>
              </a:rPr>
              <a:t>country</a:t>
            </a:r>
          </a:p>
        </p:txBody>
      </p:sp>
      <p:sp>
        <p:nvSpPr>
          <p:cNvPr id="17" name="TextBox 16"/>
          <p:cNvSpPr txBox="1"/>
          <p:nvPr/>
        </p:nvSpPr>
        <p:spPr>
          <a:xfrm>
            <a:off x="9549759" y="3371726"/>
            <a:ext cx="569437" cy="369332"/>
          </a:xfrm>
          <a:prstGeom prst="rect">
            <a:avLst/>
          </a:prstGeom>
          <a:noFill/>
        </p:spPr>
        <p:txBody>
          <a:bodyPr wrap="none" rtlCol="0">
            <a:spAutoFit/>
          </a:bodyPr>
          <a:lstStyle/>
          <a:p>
            <a:r>
              <a:rPr lang="en-US" dirty="0">
                <a:solidFill>
                  <a:srgbClr val="3366FF"/>
                </a:solidFill>
              </a:rPr>
              <a:t>war</a:t>
            </a:r>
          </a:p>
        </p:txBody>
      </p:sp>
      <p:sp>
        <p:nvSpPr>
          <p:cNvPr id="18" name="TextBox 17"/>
          <p:cNvSpPr txBox="1"/>
          <p:nvPr/>
        </p:nvSpPr>
        <p:spPr>
          <a:xfrm>
            <a:off x="9917111" y="3302662"/>
            <a:ext cx="851916" cy="369332"/>
          </a:xfrm>
          <a:prstGeom prst="rect">
            <a:avLst/>
          </a:prstGeom>
          <a:noFill/>
        </p:spPr>
        <p:txBody>
          <a:bodyPr wrap="none" rtlCol="0">
            <a:spAutoFit/>
          </a:bodyPr>
          <a:lstStyle/>
          <a:p>
            <a:r>
              <a:rPr lang="en-US" dirty="0">
                <a:solidFill>
                  <a:srgbClr val="FF0000"/>
                </a:solidFill>
              </a:rPr>
              <a:t>guerre</a:t>
            </a:r>
          </a:p>
        </p:txBody>
      </p:sp>
      <p:sp>
        <p:nvSpPr>
          <p:cNvPr id="19" name="TextBox 18"/>
          <p:cNvSpPr txBox="1"/>
          <p:nvPr/>
        </p:nvSpPr>
        <p:spPr>
          <a:xfrm>
            <a:off x="6425433" y="4757346"/>
            <a:ext cx="813594" cy="369332"/>
          </a:xfrm>
          <a:prstGeom prst="rect">
            <a:avLst/>
          </a:prstGeom>
          <a:noFill/>
        </p:spPr>
        <p:txBody>
          <a:bodyPr wrap="none" rtlCol="0">
            <a:spAutoFit/>
          </a:bodyPr>
          <a:lstStyle/>
          <a:p>
            <a:r>
              <a:rPr lang="en-US" dirty="0">
                <a:solidFill>
                  <a:srgbClr val="3366FF"/>
                </a:solidFill>
              </a:rPr>
              <a:t>peace</a:t>
            </a:r>
          </a:p>
        </p:txBody>
      </p:sp>
      <p:sp>
        <p:nvSpPr>
          <p:cNvPr id="20" name="TextBox 19"/>
          <p:cNvSpPr txBox="1"/>
          <p:nvPr/>
        </p:nvSpPr>
        <p:spPr>
          <a:xfrm>
            <a:off x="6577833" y="4909746"/>
            <a:ext cx="608122" cy="369332"/>
          </a:xfrm>
          <a:prstGeom prst="rect">
            <a:avLst/>
          </a:prstGeom>
          <a:noFill/>
        </p:spPr>
        <p:txBody>
          <a:bodyPr wrap="none" rtlCol="0">
            <a:spAutoFit/>
          </a:bodyPr>
          <a:lstStyle/>
          <a:p>
            <a:r>
              <a:rPr lang="en-US" dirty="0" err="1">
                <a:solidFill>
                  <a:srgbClr val="FF0000"/>
                </a:solidFill>
              </a:rPr>
              <a:t>paix</a:t>
            </a:r>
            <a:endParaRPr lang="en-US" dirty="0">
              <a:solidFill>
                <a:srgbClr val="FF0000"/>
              </a:solidFill>
            </a:endParaRPr>
          </a:p>
        </p:txBody>
      </p:sp>
      <p:sp>
        <p:nvSpPr>
          <p:cNvPr id="21" name="TextBox 20"/>
          <p:cNvSpPr txBox="1"/>
          <p:nvPr/>
        </p:nvSpPr>
        <p:spPr>
          <a:xfrm>
            <a:off x="8944740" y="4717022"/>
            <a:ext cx="890463" cy="369332"/>
          </a:xfrm>
          <a:prstGeom prst="rect">
            <a:avLst/>
          </a:prstGeom>
          <a:noFill/>
        </p:spPr>
        <p:txBody>
          <a:bodyPr wrap="none" rtlCol="0">
            <a:spAutoFit/>
          </a:bodyPr>
          <a:lstStyle/>
          <a:p>
            <a:r>
              <a:rPr lang="en-US" dirty="0">
                <a:solidFill>
                  <a:srgbClr val="3366FF"/>
                </a:solidFill>
              </a:rPr>
              <a:t>energy</a:t>
            </a:r>
          </a:p>
        </p:txBody>
      </p:sp>
      <p:sp>
        <p:nvSpPr>
          <p:cNvPr id="22" name="TextBox 21"/>
          <p:cNvSpPr txBox="1"/>
          <p:nvPr/>
        </p:nvSpPr>
        <p:spPr>
          <a:xfrm>
            <a:off x="8950591" y="5133146"/>
            <a:ext cx="954708" cy="369332"/>
          </a:xfrm>
          <a:prstGeom prst="rect">
            <a:avLst/>
          </a:prstGeom>
          <a:noFill/>
        </p:spPr>
        <p:txBody>
          <a:bodyPr wrap="none" rtlCol="0">
            <a:spAutoFit/>
          </a:bodyPr>
          <a:lstStyle/>
          <a:p>
            <a:r>
              <a:rPr lang="en-US" dirty="0" err="1">
                <a:solidFill>
                  <a:srgbClr val="FF0000"/>
                </a:solidFill>
              </a:rPr>
              <a:t>energie</a:t>
            </a:r>
            <a:endParaRPr lang="en-US" dirty="0">
              <a:solidFill>
                <a:srgbClr val="FF0000"/>
              </a:solidFill>
            </a:endParaRPr>
          </a:p>
        </p:txBody>
      </p:sp>
      <p:sp>
        <p:nvSpPr>
          <p:cNvPr id="23" name="TextBox 22"/>
          <p:cNvSpPr txBox="1"/>
          <p:nvPr/>
        </p:nvSpPr>
        <p:spPr>
          <a:xfrm>
            <a:off x="10343069" y="1783694"/>
            <a:ext cx="890125" cy="369332"/>
          </a:xfrm>
          <a:prstGeom prst="rect">
            <a:avLst/>
          </a:prstGeom>
          <a:noFill/>
        </p:spPr>
        <p:txBody>
          <a:bodyPr wrap="none" rtlCol="0">
            <a:spAutoFit/>
          </a:bodyPr>
          <a:lstStyle/>
          <a:p>
            <a:r>
              <a:rPr lang="en-US" dirty="0">
                <a:solidFill>
                  <a:srgbClr val="3366FF"/>
                </a:solidFill>
              </a:rPr>
              <a:t>market</a:t>
            </a:r>
          </a:p>
        </p:txBody>
      </p:sp>
      <p:sp>
        <p:nvSpPr>
          <p:cNvPr id="24" name="TextBox 23"/>
          <p:cNvSpPr txBox="1"/>
          <p:nvPr/>
        </p:nvSpPr>
        <p:spPr>
          <a:xfrm>
            <a:off x="10283802" y="2063094"/>
            <a:ext cx="954370" cy="369332"/>
          </a:xfrm>
          <a:prstGeom prst="rect">
            <a:avLst/>
          </a:prstGeom>
          <a:noFill/>
          <a:effectLst/>
        </p:spPr>
        <p:txBody>
          <a:bodyPr wrap="none" rtlCol="0">
            <a:spAutoFit/>
          </a:bodyPr>
          <a:lstStyle/>
          <a:p>
            <a:r>
              <a:rPr lang="en-US" dirty="0" err="1">
                <a:solidFill>
                  <a:srgbClr val="FF0000"/>
                </a:solidFill>
              </a:rPr>
              <a:t>marche</a:t>
            </a:r>
            <a:endParaRPr lang="en-US" dirty="0">
              <a:solidFill>
                <a:srgbClr val="FF0000"/>
              </a:solidFill>
            </a:endParaRPr>
          </a:p>
        </p:txBody>
      </p:sp>
      <p:sp>
        <p:nvSpPr>
          <p:cNvPr id="2" name="Title 1"/>
          <p:cNvSpPr>
            <a:spLocks noGrp="1"/>
          </p:cNvSpPr>
          <p:nvPr>
            <p:ph type="title"/>
          </p:nvPr>
        </p:nvSpPr>
        <p:spPr>
          <a:xfrm>
            <a:off x="161732" y="200796"/>
            <a:ext cx="11912080" cy="533400"/>
          </a:xfrm>
        </p:spPr>
        <p:txBody>
          <a:bodyPr/>
          <a:lstStyle/>
          <a:p>
            <a:pPr>
              <a:lnSpc>
                <a:spcPct val="100000"/>
              </a:lnSpc>
            </a:pPr>
            <a:r>
              <a:rPr lang="en-US" sz="2800" dirty="0"/>
              <a:t>Cross-lingual Representations = Continuous Approx. of Dictionaries</a:t>
            </a:r>
            <a:br>
              <a:rPr lang="en-US" sz="2800" dirty="0"/>
            </a:br>
            <a:r>
              <a:rPr lang="en-US" sz="1600" dirty="0">
                <a:solidFill>
                  <a:srgbClr val="0033CC"/>
                </a:solidFill>
              </a:rPr>
              <a:t>[ACL’16(Upadhyay &amp; Roth) @UIUC; (</a:t>
            </a:r>
            <a:r>
              <a:rPr lang="en-US" sz="1600" dirty="0" err="1">
                <a:solidFill>
                  <a:srgbClr val="0033CC"/>
                </a:solidFill>
              </a:rPr>
              <a:t>Faruqui</a:t>
            </a:r>
            <a:r>
              <a:rPr lang="en-US" sz="1600" dirty="0">
                <a:solidFill>
                  <a:srgbClr val="0033CC"/>
                </a:solidFill>
              </a:rPr>
              <a:t> &amp; Dyer) @ CMU]</a:t>
            </a:r>
            <a:endParaRPr lang="en-US" sz="1600" dirty="0"/>
          </a:p>
        </p:txBody>
      </p:sp>
      <p:sp>
        <p:nvSpPr>
          <p:cNvPr id="4" name="Slide Number Placeholder 3"/>
          <p:cNvSpPr>
            <a:spLocks noGrp="1"/>
          </p:cNvSpPr>
          <p:nvPr>
            <p:ph type="sldNum" sz="quarter" idx="4294967295"/>
          </p:nvPr>
        </p:nvSpPr>
        <p:spPr>
          <a:xfrm>
            <a:off x="0" y="6510338"/>
            <a:ext cx="711200" cy="228600"/>
          </a:xfrm>
        </p:spPr>
        <p:txBody>
          <a:bodyPr/>
          <a:lstStyle/>
          <a:p>
            <a:pPr>
              <a:defRPr/>
            </a:pPr>
            <a:fld id="{15AC8992-FF6C-4D70-B326-58185E6C3B6F}" type="slidenum">
              <a:rPr lang="en-US" altLang="zh-TW" smtClean="0"/>
              <a:pPr>
                <a:defRPr/>
              </a:pPr>
              <a:t>74</a:t>
            </a:fld>
            <a:endParaRPr lang="en-US" altLang="zh-TW"/>
          </a:p>
        </p:txBody>
      </p:sp>
      <p:sp>
        <p:nvSpPr>
          <p:cNvPr id="3" name="Right Arrow 2"/>
          <p:cNvSpPr/>
          <p:nvPr/>
        </p:nvSpPr>
        <p:spPr>
          <a:xfrm>
            <a:off x="3206207" y="2864557"/>
            <a:ext cx="812467" cy="712941"/>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6914444" y="5807558"/>
            <a:ext cx="4591384" cy="646331"/>
          </a:xfrm>
          <a:prstGeom prst="rect">
            <a:avLst/>
          </a:prstGeom>
          <a:solidFill>
            <a:srgbClr val="FFFFCC"/>
          </a:solidFill>
          <a:ln>
            <a:solidFill>
              <a:schemeClr val="accent2"/>
            </a:solidFill>
          </a:ln>
        </p:spPr>
        <p:txBody>
          <a:bodyPr wrap="square" rtlCol="0">
            <a:spAutoFit/>
          </a:bodyPr>
          <a:lstStyle/>
          <a:p>
            <a:pPr algn="ctr"/>
            <a:r>
              <a:rPr lang="en-US" dirty="0"/>
              <a:t>Cross-lingual representations act as a “continuous” approx. of the dictionary</a:t>
            </a:r>
          </a:p>
        </p:txBody>
      </p:sp>
      <p:grpSp>
        <p:nvGrpSpPr>
          <p:cNvPr id="25" name="Group 24"/>
          <p:cNvGrpSpPr/>
          <p:nvPr/>
        </p:nvGrpSpPr>
        <p:grpSpPr>
          <a:xfrm>
            <a:off x="747933" y="1276018"/>
            <a:ext cx="2032895" cy="1417641"/>
            <a:chOff x="8534401" y="1027287"/>
            <a:chExt cx="2236184" cy="1886879"/>
          </a:xfrm>
        </p:grpSpPr>
        <p:grpSp>
          <p:nvGrpSpPr>
            <p:cNvPr id="26" name="Group 25"/>
            <p:cNvGrpSpPr/>
            <p:nvPr/>
          </p:nvGrpSpPr>
          <p:grpSpPr>
            <a:xfrm>
              <a:off x="9220332" y="1855727"/>
              <a:ext cx="901430" cy="1058439"/>
              <a:chOff x="3081999" y="1418282"/>
              <a:chExt cx="901430" cy="1058439"/>
            </a:xfrm>
          </p:grpSpPr>
          <p:grpSp>
            <p:nvGrpSpPr>
              <p:cNvPr id="30" name="Group 29"/>
              <p:cNvGrpSpPr/>
              <p:nvPr/>
            </p:nvGrpSpPr>
            <p:grpSpPr>
              <a:xfrm>
                <a:off x="3081999" y="1428399"/>
                <a:ext cx="216188" cy="1046334"/>
                <a:chOff x="4119634" y="4965436"/>
                <a:chExt cx="211681" cy="1107048"/>
              </a:xfrm>
              <a:effectLst/>
            </p:grpSpPr>
            <p:sp>
              <p:nvSpPr>
                <p:cNvPr id="45" name="Rounded Rectangle 44"/>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428797" y="1430387"/>
                <a:ext cx="216188" cy="1046334"/>
                <a:chOff x="4119634" y="4965436"/>
                <a:chExt cx="211681" cy="1107048"/>
              </a:xfrm>
              <a:effectLst/>
            </p:grpSpPr>
            <p:sp>
              <p:nvSpPr>
                <p:cNvPr id="39" name="Rounded Rectangle 38"/>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767241" y="1418282"/>
                <a:ext cx="216188" cy="1046334"/>
                <a:chOff x="4119634" y="4965436"/>
                <a:chExt cx="211681" cy="1107048"/>
              </a:xfrm>
              <a:effectLst/>
            </p:grpSpPr>
            <p:sp>
              <p:nvSpPr>
                <p:cNvPr id="33" name="Rounded Rectangle 32"/>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Left Brace 26"/>
            <p:cNvSpPr/>
            <p:nvPr/>
          </p:nvSpPr>
          <p:spPr>
            <a:xfrm rot="5400000">
              <a:off x="9482664" y="1198862"/>
              <a:ext cx="380999" cy="1031275"/>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8534401" y="1027287"/>
              <a:ext cx="2236184" cy="400110"/>
            </a:xfrm>
            <a:prstGeom prst="rect">
              <a:avLst/>
            </a:prstGeom>
            <a:noFill/>
          </p:spPr>
          <p:txBody>
            <a:bodyPr wrap="none" rtlCol="0">
              <a:spAutoFit/>
            </a:bodyPr>
            <a:lstStyle/>
            <a:p>
              <a:r>
                <a:rPr lang="en-US" sz="2000" dirty="0"/>
                <a:t>Vectors in English</a:t>
              </a:r>
            </a:p>
          </p:txBody>
        </p:sp>
      </p:grpSp>
      <p:grpSp>
        <p:nvGrpSpPr>
          <p:cNvPr id="57" name="Group 56"/>
          <p:cNvGrpSpPr/>
          <p:nvPr/>
        </p:nvGrpSpPr>
        <p:grpSpPr>
          <a:xfrm>
            <a:off x="731870" y="2824973"/>
            <a:ext cx="1993845" cy="1525038"/>
            <a:chOff x="8534402" y="3433349"/>
            <a:chExt cx="2193229" cy="2029826"/>
          </a:xfrm>
        </p:grpSpPr>
        <p:grpSp>
          <p:nvGrpSpPr>
            <p:cNvPr id="58" name="Group 57"/>
            <p:cNvGrpSpPr/>
            <p:nvPr/>
          </p:nvGrpSpPr>
          <p:grpSpPr>
            <a:xfrm>
              <a:off x="9245733" y="3433349"/>
              <a:ext cx="901430" cy="1058439"/>
              <a:chOff x="3081999" y="1418282"/>
              <a:chExt cx="901430" cy="1058439"/>
            </a:xfrm>
          </p:grpSpPr>
          <p:grpSp>
            <p:nvGrpSpPr>
              <p:cNvPr id="62" name="Group 61"/>
              <p:cNvGrpSpPr/>
              <p:nvPr/>
            </p:nvGrpSpPr>
            <p:grpSpPr>
              <a:xfrm>
                <a:off x="3081999" y="1428399"/>
                <a:ext cx="216188" cy="1046334"/>
                <a:chOff x="4119634" y="4965436"/>
                <a:chExt cx="211681" cy="1107048"/>
              </a:xfrm>
              <a:effectLst/>
            </p:grpSpPr>
            <p:sp>
              <p:nvSpPr>
                <p:cNvPr id="77" name="Rounded Rectangle 76"/>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3428797" y="1430387"/>
                <a:ext cx="216188" cy="1046334"/>
                <a:chOff x="4119634" y="4965436"/>
                <a:chExt cx="211681" cy="1107048"/>
              </a:xfrm>
              <a:effectLst/>
            </p:grpSpPr>
            <p:sp>
              <p:nvSpPr>
                <p:cNvPr id="71" name="Rounded Rectangle 70"/>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3767241" y="1418282"/>
                <a:ext cx="216188" cy="1046334"/>
                <a:chOff x="4119634" y="4965436"/>
                <a:chExt cx="211681" cy="1107048"/>
              </a:xfrm>
              <a:effectLst/>
            </p:grpSpPr>
            <p:sp>
              <p:nvSpPr>
                <p:cNvPr id="65" name="Rounded Rectangle 64"/>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Left Brace 58"/>
            <p:cNvSpPr/>
            <p:nvPr/>
          </p:nvSpPr>
          <p:spPr>
            <a:xfrm rot="16200000">
              <a:off x="9482665" y="4260974"/>
              <a:ext cx="380999" cy="1031275"/>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8534402" y="5063065"/>
              <a:ext cx="2193229" cy="400110"/>
            </a:xfrm>
            <a:prstGeom prst="rect">
              <a:avLst/>
            </a:prstGeom>
            <a:noFill/>
          </p:spPr>
          <p:txBody>
            <a:bodyPr wrap="none" rtlCol="0">
              <a:spAutoFit/>
            </a:bodyPr>
            <a:lstStyle/>
            <a:p>
              <a:r>
                <a:rPr lang="en-US" sz="2000" dirty="0"/>
                <a:t>Vectors in French</a:t>
              </a:r>
            </a:p>
          </p:txBody>
        </p:sp>
      </p:grpSp>
      <p:graphicFrame>
        <p:nvGraphicFramePr>
          <p:cNvPr id="90" name="Table 89"/>
          <p:cNvGraphicFramePr>
            <a:graphicFrameLocks noGrp="1"/>
          </p:cNvGraphicFramePr>
          <p:nvPr>
            <p:extLst/>
          </p:nvPr>
        </p:nvGraphicFramePr>
        <p:xfrm>
          <a:off x="691446" y="1721554"/>
          <a:ext cx="2173111" cy="2201332"/>
        </p:xfrm>
        <a:graphic>
          <a:graphicData uri="http://schemas.openxmlformats.org/drawingml/2006/table">
            <a:tbl>
              <a:tblPr firstRow="1" bandRow="1">
                <a:tableStyleId>{2D5ABB26-0587-4C30-8999-92F81FD0307C}</a:tableStyleId>
              </a:tblPr>
              <a:tblGrid>
                <a:gridCol w="1185332">
                  <a:extLst>
                    <a:ext uri="{9D8B030D-6E8A-4147-A177-3AD203B41FA5}">
                      <a16:colId xmlns:a16="http://schemas.microsoft.com/office/drawing/2014/main" val="20000"/>
                    </a:ext>
                  </a:extLst>
                </a:gridCol>
                <a:gridCol w="987779">
                  <a:extLst>
                    <a:ext uri="{9D8B030D-6E8A-4147-A177-3AD203B41FA5}">
                      <a16:colId xmlns:a16="http://schemas.microsoft.com/office/drawing/2014/main" val="20001"/>
                    </a:ext>
                  </a:extLst>
                </a:gridCol>
              </a:tblGrid>
              <a:tr h="3144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FF"/>
                          </a:solidFill>
                        </a:rPr>
                        <a:t>English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French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144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FF"/>
                          </a:solidFill>
                        </a:rPr>
                        <a:t>children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err="1">
                          <a:solidFill>
                            <a:srgbClr val="FF0000"/>
                          </a:solidFill>
                        </a:rPr>
                        <a:t>enfants</a:t>
                      </a:r>
                      <a:endParaRPr lang="en-US" sz="14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14476">
                <a:tc>
                  <a:txBody>
                    <a:bodyPr/>
                    <a:lstStyle/>
                    <a:p>
                      <a:pPr algn="ctr"/>
                      <a:r>
                        <a:rPr lang="en-US" sz="1400" b="0" dirty="0">
                          <a:solidFill>
                            <a:srgbClr val="0000FF"/>
                          </a:solidFill>
                        </a:rPr>
                        <a:t>law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err="1">
                          <a:solidFill>
                            <a:srgbClr val="FF0000"/>
                          </a:solidFill>
                        </a:rPr>
                        <a:t>loi</a:t>
                      </a:r>
                      <a:endParaRPr lang="en-US" sz="14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14476">
                <a:tc>
                  <a:txBody>
                    <a:bodyPr/>
                    <a:lstStyle/>
                    <a:p>
                      <a:pPr algn="ctr"/>
                      <a:r>
                        <a:rPr lang="en-US" sz="1400" b="0" dirty="0">
                          <a:solidFill>
                            <a:srgbClr val="0000FF"/>
                          </a:solidFill>
                        </a:rPr>
                        <a:t>money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FF0000"/>
                          </a:solidFill>
                        </a:rPr>
                        <a:t>argent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14476">
                <a:tc>
                  <a:txBody>
                    <a:bodyPr/>
                    <a:lstStyle/>
                    <a:p>
                      <a:pPr algn="ctr"/>
                      <a:r>
                        <a:rPr lang="en-US" sz="1400" b="0" dirty="0">
                          <a:solidFill>
                            <a:srgbClr val="0000FF"/>
                          </a:solidFill>
                        </a:rPr>
                        <a:t>world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a:solidFill>
                            <a:srgbClr val="FF0000"/>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14476">
                <a:tc>
                  <a:txBody>
                    <a:bodyPr/>
                    <a:lstStyle/>
                    <a:p>
                      <a:pPr algn="ctr"/>
                      <a:r>
                        <a:rPr lang="en-US" sz="1400" b="0" dirty="0">
                          <a:solidFill>
                            <a:srgbClr val="0000FF"/>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err="1">
                          <a:solidFill>
                            <a:srgbClr val="FF0000"/>
                          </a:solidFill>
                        </a:rPr>
                        <a:t>paix</a:t>
                      </a:r>
                      <a:endParaRPr lang="en-US" sz="14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14476">
                <a:tc>
                  <a:txBody>
                    <a:bodyPr/>
                    <a:lstStyle/>
                    <a:p>
                      <a:pPr algn="ctr"/>
                      <a:r>
                        <a:rPr lang="en-US" sz="1400" b="0" dirty="0">
                          <a:solidFill>
                            <a:srgbClr val="0000FF"/>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err="1">
                          <a:solidFill>
                            <a:srgbClr val="FF0000"/>
                          </a:solidFill>
                        </a:rPr>
                        <a:t>marche</a:t>
                      </a:r>
                      <a:endParaRPr lang="en-US" sz="1400" b="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1" name="U-Turn Arrow 100"/>
          <p:cNvSpPr/>
          <p:nvPr/>
        </p:nvSpPr>
        <p:spPr>
          <a:xfrm rot="16200000">
            <a:off x="-732715" y="3540829"/>
            <a:ext cx="2906888" cy="1356785"/>
          </a:xfrm>
          <a:prstGeom prst="uturnArrow">
            <a:avLst>
              <a:gd name="adj1" fmla="val 11696"/>
              <a:gd name="adj2" fmla="val 18718"/>
              <a:gd name="adj3" fmla="val 19826"/>
              <a:gd name="adj4" fmla="val 43011"/>
              <a:gd name="adj5" fmla="val 75000"/>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ounded Rectangle 50"/>
          <p:cNvSpPr/>
          <p:nvPr/>
        </p:nvSpPr>
        <p:spPr>
          <a:xfrm>
            <a:off x="6577833" y="5038659"/>
            <a:ext cx="608122" cy="240419"/>
          </a:xfrm>
          <a:prstGeom prst="round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useBgFill="1">
        <p:nvSpPr>
          <p:cNvPr id="84" name="Rounded Rectangle 83"/>
          <p:cNvSpPr/>
          <p:nvPr/>
        </p:nvSpPr>
        <p:spPr>
          <a:xfrm>
            <a:off x="10318458" y="2141913"/>
            <a:ext cx="824241" cy="249979"/>
          </a:xfrm>
          <a:prstGeom prst="round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Helvetica Neue" charset="0"/>
              <a:ea typeface="Helvetica Neue" charset="0"/>
              <a:cs typeface="Helvetica Neue" charset="0"/>
            </a:endParaRPr>
          </a:p>
        </p:txBody>
      </p:sp>
      <p:sp>
        <p:nvSpPr>
          <p:cNvPr id="53" name="Right Arrow 52"/>
          <p:cNvSpPr/>
          <p:nvPr/>
        </p:nvSpPr>
        <p:spPr>
          <a:xfrm rot="8109490">
            <a:off x="10813622" y="1354963"/>
            <a:ext cx="800847" cy="201959"/>
          </a:xfrm>
          <a:prstGeom prst="rightArrow">
            <a:avLst/>
          </a:prstGeom>
          <a:solidFill>
            <a:srgbClr val="FF0000"/>
          </a:solidFill>
          <a:ln w="127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7" name="Right Arrow 86"/>
          <p:cNvSpPr/>
          <p:nvPr/>
        </p:nvSpPr>
        <p:spPr>
          <a:xfrm rot="8109490">
            <a:off x="7140660" y="4433699"/>
            <a:ext cx="800847" cy="201959"/>
          </a:xfrm>
          <a:prstGeom prst="rightArrow">
            <a:avLst/>
          </a:prstGeom>
          <a:solidFill>
            <a:srgbClr val="FF0000"/>
          </a:solidFill>
          <a:ln w="127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65993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04167E-6 8.88889E-6 L 0.07748 0.41968 " pathEditMode="relative" ptsTypes="AA">
                                      <p:cBhvr>
                                        <p:cTn id="10" dur="1500" fill="hold"/>
                                        <p:tgtEl>
                                          <p:spTgt spid="9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wipe(down)">
                                      <p:cBhvr>
                                        <p:cTn id="15" dur="500"/>
                                        <p:tgtEl>
                                          <p:spTgt spid="101"/>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499"/>
                                          </p:stCondLst>
                                        </p:cTn>
                                        <p:tgtEl>
                                          <p:spTgt spid="2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499"/>
                                          </p:stCondLst>
                                        </p:cTn>
                                        <p:tgtEl>
                                          <p:spTgt spid="5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grpId="1" nodeType="afterEffect">
                                  <p:stCondLst>
                                    <p:cond delay="0"/>
                                  </p:stCondLst>
                                  <p:childTnLst>
                                    <p:set>
                                      <p:cBhvr>
                                        <p:cTn id="28" dur="1" fill="hold">
                                          <p:stCondLst>
                                            <p:cond delay="0"/>
                                          </p:stCondLst>
                                        </p:cTn>
                                        <p:tgtEl>
                                          <p:spTgt spid="10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wipe(right)">
                                      <p:cBhvr>
                                        <p:cTn id="75" dur="500"/>
                                        <p:tgtEl>
                                          <p:spTgt spid="87"/>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wipe(right)">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84"/>
                                        </p:tgtEl>
                                      </p:cBhvr>
                                    </p:animEffect>
                                    <p:set>
                                      <p:cBhvr>
                                        <p:cTn id="83" dur="1" fill="hold">
                                          <p:stCondLst>
                                            <p:cond delay="499"/>
                                          </p:stCondLst>
                                        </p:cTn>
                                        <p:tgtEl>
                                          <p:spTgt spid="84"/>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3" grpId="0" animBg="1"/>
      <p:bldP spid="89" grpId="0" animBg="1"/>
      <p:bldP spid="101" grpId="0" animBg="1"/>
      <p:bldP spid="101" grpId="1" animBg="1"/>
      <p:bldP spid="51" grpId="0" animBg="1"/>
      <p:bldP spid="84" grpId="0" animBg="1"/>
      <p:bldP spid="53" grpId="0" animBg="1"/>
      <p:bldP spid="8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Schema</a:t>
            </a:r>
          </a:p>
        </p:txBody>
      </p:sp>
      <p:sp>
        <p:nvSpPr>
          <p:cNvPr id="4" name="Slide Number Placeholder 3"/>
          <p:cNvSpPr>
            <a:spLocks noGrp="1"/>
          </p:cNvSpPr>
          <p:nvPr>
            <p:ph type="sldNum" sz="quarter" idx="4294967295"/>
          </p:nvPr>
        </p:nvSpPr>
        <p:spPr>
          <a:xfrm>
            <a:off x="123372" y="6509657"/>
            <a:ext cx="508000" cy="228600"/>
          </a:xfrm>
          <a:prstGeom prst="rect">
            <a:avLst/>
          </a:prstGeom>
        </p:spPr>
        <p:txBody>
          <a:bodyPr/>
          <a:lstStyle/>
          <a:p>
            <a:pPr>
              <a:defRPr/>
            </a:pPr>
            <a:fld id="{15AC8992-FF6C-4D70-B326-58185E6C3B6F}" type="slidenum">
              <a:rPr lang="en-US" altLang="zh-TW" smtClean="0"/>
              <a:pPr>
                <a:defRPr/>
              </a:pPr>
              <a:t>75</a:t>
            </a:fld>
            <a:endParaRPr lang="en-US" altLang="zh-TW"/>
          </a:p>
        </p:txBody>
      </p:sp>
      <p:sp>
        <p:nvSpPr>
          <p:cNvPr id="7" name="Rounded Rectangle 6"/>
          <p:cNvSpPr/>
          <p:nvPr/>
        </p:nvSpPr>
        <p:spPr>
          <a:xfrm>
            <a:off x="2046113" y="2681114"/>
            <a:ext cx="2229556" cy="1241777"/>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Helvetica Light"/>
                <a:cs typeface="Helvetica Light"/>
              </a:rPr>
              <a:t>Cross-lingual</a:t>
            </a:r>
          </a:p>
          <a:p>
            <a:pPr algn="ctr"/>
            <a:r>
              <a:rPr lang="en-US" sz="2400" dirty="0">
                <a:solidFill>
                  <a:srgbClr val="000000"/>
                </a:solidFill>
                <a:latin typeface="Helvetica Light"/>
                <a:cs typeface="Helvetica Light"/>
              </a:rPr>
              <a:t>Supervision</a:t>
            </a:r>
          </a:p>
          <a:p>
            <a:pPr algn="ctr"/>
            <a:r>
              <a:rPr lang="en-US" sz="2400" dirty="0">
                <a:solidFill>
                  <a:srgbClr val="000000"/>
                </a:solidFill>
                <a:latin typeface="Helvetica Light"/>
                <a:cs typeface="Helvetica Light"/>
              </a:rPr>
              <a:t>L1 and L2</a:t>
            </a:r>
          </a:p>
        </p:txBody>
      </p:sp>
      <p:sp>
        <p:nvSpPr>
          <p:cNvPr id="8" name="Rounded Rectangle 7"/>
          <p:cNvSpPr/>
          <p:nvPr/>
        </p:nvSpPr>
        <p:spPr>
          <a:xfrm>
            <a:off x="5404558" y="2706514"/>
            <a:ext cx="2173111" cy="1241777"/>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Helvetica Light"/>
                <a:cs typeface="Helvetica Light"/>
              </a:rPr>
              <a:t>Cross-lingual Word Vector Model</a:t>
            </a:r>
          </a:p>
        </p:txBody>
      </p:sp>
      <p:sp>
        <p:nvSpPr>
          <p:cNvPr id="68" name="Rectangle 67"/>
          <p:cNvSpPr/>
          <p:nvPr/>
        </p:nvSpPr>
        <p:spPr>
          <a:xfrm>
            <a:off x="1729790" y="1349293"/>
            <a:ext cx="3743019" cy="645751"/>
          </a:xfrm>
          <a:prstGeom prst="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cs typeface="Helvetica Light"/>
              </a:rPr>
              <a:t>Initial embedding (Optional) W</a:t>
            </a:r>
          </a:p>
        </p:txBody>
      </p:sp>
      <p:sp>
        <p:nvSpPr>
          <p:cNvPr id="69" name="Rectangle 68"/>
          <p:cNvSpPr/>
          <p:nvPr/>
        </p:nvSpPr>
        <p:spPr>
          <a:xfrm>
            <a:off x="1729790" y="4333959"/>
            <a:ext cx="3724564" cy="710326"/>
          </a:xfrm>
          <a:prstGeom prst="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cs typeface="Helvetica Light"/>
              </a:rPr>
              <a:t>Initial embedding (Optional) V</a:t>
            </a:r>
          </a:p>
        </p:txBody>
      </p:sp>
      <p:cxnSp>
        <p:nvCxnSpPr>
          <p:cNvPr id="71" name="Straight Arrow Connector 70"/>
          <p:cNvCxnSpPr>
            <a:stCxn id="8" idx="3"/>
          </p:cNvCxnSpPr>
          <p:nvPr/>
        </p:nvCxnSpPr>
        <p:spPr>
          <a:xfrm flipV="1">
            <a:off x="7577667" y="2413002"/>
            <a:ext cx="1171223" cy="91440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8" idx="3"/>
          </p:cNvCxnSpPr>
          <p:nvPr/>
        </p:nvCxnSpPr>
        <p:spPr>
          <a:xfrm>
            <a:off x="7577667" y="3327403"/>
            <a:ext cx="1270000" cy="66604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8" idx="3"/>
            <a:endCxn id="8" idx="0"/>
          </p:cNvCxnSpPr>
          <p:nvPr/>
        </p:nvCxnSpPr>
        <p:spPr>
          <a:xfrm>
            <a:off x="5472810" y="1672169"/>
            <a:ext cx="1018303" cy="1034345"/>
          </a:xfrm>
          <a:prstGeom prst="curvedConnector2">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9" idx="3"/>
            <a:endCxn id="8" idx="2"/>
          </p:cNvCxnSpPr>
          <p:nvPr/>
        </p:nvCxnSpPr>
        <p:spPr>
          <a:xfrm flipV="1">
            <a:off x="5454354" y="3948291"/>
            <a:ext cx="1036759" cy="740833"/>
          </a:xfrm>
          <a:prstGeom prst="curvedConnector2">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 idx="3"/>
            <a:endCxn id="8" idx="1"/>
          </p:cNvCxnSpPr>
          <p:nvPr/>
        </p:nvCxnSpPr>
        <p:spPr>
          <a:xfrm>
            <a:off x="4275668" y="3302001"/>
            <a:ext cx="1128888" cy="25400"/>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619066" y="1027289"/>
            <a:ext cx="1597376" cy="1886879"/>
            <a:chOff x="8619067" y="1027287"/>
            <a:chExt cx="1597376" cy="1886879"/>
          </a:xfrm>
        </p:grpSpPr>
        <p:grpSp>
          <p:nvGrpSpPr>
            <p:cNvPr id="38" name="Group 37"/>
            <p:cNvGrpSpPr/>
            <p:nvPr/>
          </p:nvGrpSpPr>
          <p:grpSpPr>
            <a:xfrm>
              <a:off x="8845311" y="1855727"/>
              <a:ext cx="1276451" cy="1058439"/>
              <a:chOff x="2706978" y="1418282"/>
              <a:chExt cx="1276451" cy="1058439"/>
            </a:xfrm>
          </p:grpSpPr>
          <p:grpSp>
            <p:nvGrpSpPr>
              <p:cNvPr id="9" name="Group 8"/>
              <p:cNvGrpSpPr/>
              <p:nvPr/>
            </p:nvGrpSpPr>
            <p:grpSpPr>
              <a:xfrm>
                <a:off x="2706978" y="1426403"/>
                <a:ext cx="216188" cy="1046334"/>
                <a:chOff x="4119634" y="4965436"/>
                <a:chExt cx="211681" cy="1107048"/>
              </a:xfrm>
              <a:effectLst/>
            </p:grpSpPr>
            <p:sp>
              <p:nvSpPr>
                <p:cNvPr id="10" name="Rounded Rectangle 9"/>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081999" y="1428399"/>
                <a:ext cx="216188" cy="1046334"/>
                <a:chOff x="4119634" y="4965436"/>
                <a:chExt cx="211681" cy="1107048"/>
              </a:xfrm>
              <a:effectLst/>
            </p:grpSpPr>
            <p:sp>
              <p:nvSpPr>
                <p:cNvPr id="17" name="Rounded Rectangle 16"/>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428797" y="1430387"/>
                <a:ext cx="216188" cy="1046334"/>
                <a:chOff x="4119634" y="4965436"/>
                <a:chExt cx="211681" cy="1107048"/>
              </a:xfrm>
              <a:effectLst/>
            </p:grpSpPr>
            <p:sp>
              <p:nvSpPr>
                <p:cNvPr id="24" name="Rounded Rectangle 23"/>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767241" y="1418282"/>
                <a:ext cx="216188" cy="1046334"/>
                <a:chOff x="4119634" y="4965436"/>
                <a:chExt cx="211681" cy="1107048"/>
              </a:xfrm>
              <a:effectLst/>
            </p:grpSpPr>
            <p:sp>
              <p:nvSpPr>
                <p:cNvPr id="31" name="Rounded Rectangle 30"/>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153971" y="5004627"/>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55981" y="5207162"/>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155981" y="5416056"/>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155981" y="5624950"/>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155981" y="5833844"/>
                  <a:ext cx="146548" cy="162801"/>
                </a:xfrm>
                <a:prstGeom prst="ellipse">
                  <a:avLst/>
                </a:prstGeom>
                <a:solidFill>
                  <a:srgbClr val="3366FF"/>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Left Brace 72"/>
            <p:cNvSpPr/>
            <p:nvPr/>
          </p:nvSpPr>
          <p:spPr>
            <a:xfrm rot="5400000">
              <a:off x="9270999" y="959555"/>
              <a:ext cx="380999" cy="1509889"/>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p:cNvSpPr txBox="1"/>
            <p:nvPr/>
          </p:nvSpPr>
          <p:spPr>
            <a:xfrm>
              <a:off x="8619067" y="1027287"/>
              <a:ext cx="1524551" cy="400110"/>
            </a:xfrm>
            <a:prstGeom prst="rect">
              <a:avLst/>
            </a:prstGeom>
            <a:noFill/>
          </p:spPr>
          <p:txBody>
            <a:bodyPr wrap="none" rtlCol="0">
              <a:spAutoFit/>
            </a:bodyPr>
            <a:lstStyle/>
            <a:p>
              <a:r>
                <a:rPr lang="en-US" sz="2000" dirty="0"/>
                <a:t>Vectors in L1</a:t>
              </a:r>
            </a:p>
          </p:txBody>
        </p:sp>
      </p:grpSp>
      <p:grpSp>
        <p:nvGrpSpPr>
          <p:cNvPr id="5" name="Group 4"/>
          <p:cNvGrpSpPr/>
          <p:nvPr/>
        </p:nvGrpSpPr>
        <p:grpSpPr>
          <a:xfrm>
            <a:off x="8703734" y="3433349"/>
            <a:ext cx="1569154" cy="2029826"/>
            <a:chOff x="8703734" y="3433349"/>
            <a:chExt cx="1569154" cy="2029826"/>
          </a:xfrm>
        </p:grpSpPr>
        <p:grpSp>
          <p:nvGrpSpPr>
            <p:cNvPr id="39" name="Group 38"/>
            <p:cNvGrpSpPr/>
            <p:nvPr/>
          </p:nvGrpSpPr>
          <p:grpSpPr>
            <a:xfrm>
              <a:off x="8870712" y="3433349"/>
              <a:ext cx="1276451" cy="1058439"/>
              <a:chOff x="2706978" y="1418282"/>
              <a:chExt cx="1276451" cy="1058439"/>
            </a:xfrm>
          </p:grpSpPr>
          <p:grpSp>
            <p:nvGrpSpPr>
              <p:cNvPr id="40" name="Group 39"/>
              <p:cNvGrpSpPr/>
              <p:nvPr/>
            </p:nvGrpSpPr>
            <p:grpSpPr>
              <a:xfrm>
                <a:off x="2706978" y="1426403"/>
                <a:ext cx="216188" cy="1046334"/>
                <a:chOff x="4119634" y="4965436"/>
                <a:chExt cx="211681" cy="1107048"/>
              </a:xfrm>
              <a:effectLst/>
            </p:grpSpPr>
            <p:sp>
              <p:nvSpPr>
                <p:cNvPr id="62" name="Rounded Rectangle 61"/>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081999" y="1428399"/>
                <a:ext cx="216188" cy="1046334"/>
                <a:chOff x="4119634" y="4965436"/>
                <a:chExt cx="211681" cy="1107048"/>
              </a:xfrm>
              <a:effectLst/>
            </p:grpSpPr>
            <p:sp>
              <p:nvSpPr>
                <p:cNvPr id="56" name="Rounded Rectangle 55"/>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3428797" y="1430387"/>
                <a:ext cx="216188" cy="1046334"/>
                <a:chOff x="4119634" y="4965436"/>
                <a:chExt cx="211681" cy="1107048"/>
              </a:xfrm>
              <a:effectLst/>
            </p:grpSpPr>
            <p:sp>
              <p:nvSpPr>
                <p:cNvPr id="50" name="Rounded Rectangle 49"/>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767241" y="1418282"/>
                <a:ext cx="216188" cy="1046334"/>
                <a:chOff x="4119634" y="4965436"/>
                <a:chExt cx="211681" cy="1107048"/>
              </a:xfrm>
              <a:effectLst/>
            </p:grpSpPr>
            <p:sp>
              <p:nvSpPr>
                <p:cNvPr id="44" name="Rounded Rectangle 43"/>
                <p:cNvSpPr/>
                <p:nvPr/>
              </p:nvSpPr>
              <p:spPr>
                <a:xfrm>
                  <a:off x="4119634" y="4965436"/>
                  <a:ext cx="211681" cy="1107048"/>
                </a:xfrm>
                <a:prstGeom prst="round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153971" y="5004627"/>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55981" y="5207162"/>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155981" y="5416056"/>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155981" y="5624950"/>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155981" y="5833844"/>
                  <a:ext cx="146548" cy="162801"/>
                </a:xfrm>
                <a:prstGeom prst="ellipse">
                  <a:avLst/>
                </a:prstGeom>
                <a:solidFill>
                  <a:srgbClr val="FF00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Left Brace 75"/>
            <p:cNvSpPr/>
            <p:nvPr/>
          </p:nvSpPr>
          <p:spPr>
            <a:xfrm rot="16200000">
              <a:off x="9327444" y="4021667"/>
              <a:ext cx="380999" cy="1509889"/>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TextBox 76"/>
            <p:cNvSpPr txBox="1"/>
            <p:nvPr/>
          </p:nvSpPr>
          <p:spPr>
            <a:xfrm>
              <a:off x="8703734" y="5063065"/>
              <a:ext cx="1524551" cy="400110"/>
            </a:xfrm>
            <a:prstGeom prst="rect">
              <a:avLst/>
            </a:prstGeom>
            <a:noFill/>
          </p:spPr>
          <p:txBody>
            <a:bodyPr wrap="none" rtlCol="0">
              <a:spAutoFit/>
            </a:bodyPr>
            <a:lstStyle/>
            <a:p>
              <a:r>
                <a:rPr lang="en-US" sz="2000" dirty="0"/>
                <a:t>Vectors in L2</a:t>
              </a:r>
            </a:p>
          </p:txBody>
        </p:sp>
      </p:grpSp>
    </p:spTree>
    <p:extLst>
      <p:ext uri="{BB962C8B-B14F-4D97-AF65-F5344CB8AC3E}">
        <p14:creationId xmlns:p14="http://schemas.microsoft.com/office/powerpoint/2010/main" val="358672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P spid="6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25" y="146269"/>
            <a:ext cx="11282860" cy="533400"/>
          </a:xfrm>
        </p:spPr>
        <p:txBody>
          <a:bodyPr/>
          <a:lstStyle/>
          <a:p>
            <a:pPr>
              <a:lnSpc>
                <a:spcPct val="100000"/>
              </a:lnSpc>
            </a:pPr>
            <a:r>
              <a:rPr lang="en-US" dirty="0"/>
              <a:t>Forms of Cross-lingual Supervision</a:t>
            </a:r>
            <a:br>
              <a:rPr lang="en-US" dirty="0"/>
            </a:br>
            <a:r>
              <a:rPr lang="en-US" sz="1600" dirty="0">
                <a:solidFill>
                  <a:srgbClr val="0033CC"/>
                </a:solidFill>
              </a:rPr>
              <a:t>[ACL’16 (Upadhyay &amp; Roth)@UIUC; (</a:t>
            </a:r>
            <a:r>
              <a:rPr lang="en-US" sz="1600" dirty="0" err="1">
                <a:solidFill>
                  <a:srgbClr val="0033CC"/>
                </a:solidFill>
              </a:rPr>
              <a:t>Faruqui</a:t>
            </a:r>
            <a:r>
              <a:rPr lang="en-US" sz="1600" dirty="0">
                <a:solidFill>
                  <a:srgbClr val="0033CC"/>
                </a:solidFill>
              </a:rPr>
              <a:t> &amp; Dyer) @ CMU]</a:t>
            </a:r>
            <a:endParaRPr lang="en-US" sz="1600"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p:txBody>
          <a:bodyPr/>
          <a:lstStyle/>
          <a:p>
            <a:pPr>
              <a:defRPr/>
            </a:pPr>
            <a:fld id="{15AC8992-FF6C-4D70-B326-58185E6C3B6F}" type="slidenum">
              <a:rPr lang="en-US" altLang="zh-TW" smtClean="0"/>
              <a:pPr>
                <a:defRPr/>
              </a:pPr>
              <a:t>76</a:t>
            </a:fld>
            <a:endParaRPr lang="en-US" altLang="zh-TW"/>
          </a:p>
        </p:txBody>
      </p:sp>
      <p:sp>
        <p:nvSpPr>
          <p:cNvPr id="85" name="Rectangle 84"/>
          <p:cNvSpPr/>
          <p:nvPr/>
        </p:nvSpPr>
        <p:spPr>
          <a:xfrm>
            <a:off x="5956300" y="2082449"/>
            <a:ext cx="2159000" cy="2610555"/>
          </a:xfrm>
          <a:prstGeom prst="rect">
            <a:avLst/>
          </a:prstGeom>
          <a:solidFill>
            <a:srgbClr val="FF9900">
              <a:lumMod val="20000"/>
              <a:lumOff val="80000"/>
            </a:srgbClr>
          </a:solidFill>
          <a:ln w="12700" cap="flat" cmpd="sng" algn="ctr">
            <a:solidFill>
              <a:srgbClr val="A7001B">
                <a:alpha val="0"/>
              </a:srgbClr>
            </a:solidFill>
            <a:prstDash val="solid"/>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mj-lt"/>
            </a:endParaRPr>
          </a:p>
        </p:txBody>
      </p:sp>
      <p:sp>
        <p:nvSpPr>
          <p:cNvPr id="86" name="Right Arrow 85"/>
          <p:cNvSpPr/>
          <p:nvPr/>
        </p:nvSpPr>
        <p:spPr>
          <a:xfrm>
            <a:off x="4053418" y="1055161"/>
            <a:ext cx="4053416" cy="860779"/>
          </a:xfrm>
          <a:prstGeom prst="rightArrow">
            <a:avLst/>
          </a:prstGeom>
          <a:solidFill>
            <a:srgbClr val="FFFFFF"/>
          </a:solidFill>
          <a:ln w="12700" cap="flat" cmpd="sng" algn="ctr">
            <a:solidFill>
              <a:srgbClr val="A7001B"/>
            </a:solidFill>
            <a:prstDash val="solid"/>
          </a:ln>
          <a:effectLst/>
        </p:spPr>
        <p:txBody>
          <a:bodyPr rtlCol="0" anchor="ctr"/>
          <a:lstStyle/>
          <a:p>
            <a:pPr algn="ctr">
              <a:defRPr/>
            </a:pPr>
            <a:r>
              <a:rPr lang="en-US" sz="2400" kern="0" dirty="0">
                <a:solidFill>
                  <a:srgbClr val="000000"/>
                </a:solidFill>
                <a:latin typeface="+mj-lt"/>
              </a:rPr>
              <a:t>Decreasing Cost </a:t>
            </a:r>
          </a:p>
        </p:txBody>
      </p:sp>
      <p:sp>
        <p:nvSpPr>
          <p:cNvPr id="87" name="TextBox 86"/>
          <p:cNvSpPr txBox="1"/>
          <p:nvPr/>
        </p:nvSpPr>
        <p:spPr>
          <a:xfrm>
            <a:off x="6224666" y="2071159"/>
            <a:ext cx="1714380" cy="2308324"/>
          </a:xfrm>
          <a:prstGeom prst="rect">
            <a:avLst/>
          </a:prstGeom>
          <a:noFill/>
        </p:spPr>
        <p:txBody>
          <a:bodyPr wrap="none" rtlCol="0">
            <a:spAutoFit/>
          </a:bodyPr>
          <a:lstStyle/>
          <a:p>
            <a:pPr algn="ctr" eaLnBrk="1" hangingPunct="1"/>
            <a:r>
              <a:rPr lang="en-US" sz="2400" dirty="0">
                <a:solidFill>
                  <a:srgbClr val="000000"/>
                </a:solidFill>
                <a:latin typeface="+mj-lt"/>
                <a:cs typeface="Arial" pitchFamily="34" charset="0"/>
              </a:rPr>
              <a:t>(You, t’)</a:t>
            </a:r>
          </a:p>
          <a:p>
            <a:pPr algn="ctr" eaLnBrk="1" hangingPunct="1"/>
            <a:endParaRPr lang="en-US" sz="2400" dirty="0">
              <a:solidFill>
                <a:srgbClr val="000000"/>
              </a:solidFill>
              <a:latin typeface="+mj-lt"/>
              <a:cs typeface="Arial" pitchFamily="34" charset="0"/>
            </a:endParaRPr>
          </a:p>
          <a:p>
            <a:pPr algn="ctr" eaLnBrk="1" hangingPunct="1"/>
            <a:r>
              <a:rPr lang="en-US" sz="2400" dirty="0">
                <a:solidFill>
                  <a:srgbClr val="000000"/>
                </a:solidFill>
                <a:latin typeface="+mj-lt"/>
                <a:cs typeface="Arial" pitchFamily="34" charset="0"/>
              </a:rPr>
              <a:t>(Love, </a:t>
            </a:r>
            <a:r>
              <a:rPr lang="en-US" sz="2400" dirty="0" err="1">
                <a:solidFill>
                  <a:srgbClr val="000000"/>
                </a:solidFill>
                <a:latin typeface="+mj-lt"/>
                <a:cs typeface="Arial" pitchFamily="34" charset="0"/>
              </a:rPr>
              <a:t>aime</a:t>
            </a:r>
            <a:r>
              <a:rPr lang="en-US" sz="2400" dirty="0">
                <a:solidFill>
                  <a:srgbClr val="000000"/>
                </a:solidFill>
                <a:latin typeface="+mj-lt"/>
                <a:cs typeface="Arial" pitchFamily="34" charset="0"/>
              </a:rPr>
              <a:t>)</a:t>
            </a:r>
          </a:p>
          <a:p>
            <a:pPr algn="ctr" eaLnBrk="1" hangingPunct="1"/>
            <a:endParaRPr lang="en-US" sz="2400" dirty="0">
              <a:solidFill>
                <a:srgbClr val="000000"/>
              </a:solidFill>
              <a:latin typeface="+mj-lt"/>
              <a:cs typeface="Arial" pitchFamily="34" charset="0"/>
            </a:endParaRPr>
          </a:p>
          <a:p>
            <a:pPr algn="ctr" eaLnBrk="1" hangingPunct="1"/>
            <a:r>
              <a:rPr lang="en-US" sz="2400" dirty="0">
                <a:solidFill>
                  <a:srgbClr val="000000"/>
                </a:solidFill>
                <a:latin typeface="+mj-lt"/>
                <a:cs typeface="Arial" pitchFamily="34" charset="0"/>
              </a:rPr>
              <a:t>(I, je)</a:t>
            </a:r>
          </a:p>
          <a:p>
            <a:pPr algn="ctr" eaLnBrk="1" hangingPunct="1"/>
            <a:endParaRPr lang="en-US" sz="2400" dirty="0">
              <a:solidFill>
                <a:srgbClr val="000000"/>
              </a:solidFill>
              <a:latin typeface="+mj-lt"/>
              <a:cs typeface="Arial" pitchFamily="34" charset="0"/>
            </a:endParaRPr>
          </a:p>
        </p:txBody>
      </p:sp>
      <p:sp>
        <p:nvSpPr>
          <p:cNvPr id="88" name="TextBox 87"/>
          <p:cNvSpPr txBox="1"/>
          <p:nvPr/>
        </p:nvSpPr>
        <p:spPr>
          <a:xfrm>
            <a:off x="6744984" y="4216914"/>
            <a:ext cx="753406" cy="400110"/>
          </a:xfrm>
          <a:prstGeom prst="rect">
            <a:avLst/>
          </a:prstGeom>
          <a:noFill/>
          <a:ln>
            <a:solidFill>
              <a:srgbClr val="000000"/>
            </a:solidFill>
          </a:ln>
        </p:spPr>
        <p:txBody>
          <a:bodyPr wrap="none" rtlCol="0">
            <a:spAutoFit/>
          </a:bodyPr>
          <a:lstStyle/>
          <a:p>
            <a:pPr algn="ctr">
              <a:defRPr/>
            </a:pPr>
            <a:r>
              <a:rPr lang="en-US" sz="2000" kern="0" dirty="0">
                <a:solidFill>
                  <a:srgbClr val="000000"/>
                </a:solidFill>
                <a:latin typeface="+mj-lt"/>
                <a:cs typeface="Arial" pitchFamily="34" charset="0"/>
              </a:rPr>
              <a:t>word</a:t>
            </a:r>
          </a:p>
        </p:txBody>
      </p:sp>
      <p:sp>
        <p:nvSpPr>
          <p:cNvPr id="89" name="Rectangle 88"/>
          <p:cNvSpPr/>
          <p:nvPr/>
        </p:nvSpPr>
        <p:spPr>
          <a:xfrm>
            <a:off x="1830917" y="2099384"/>
            <a:ext cx="2159000" cy="2610555"/>
          </a:xfrm>
          <a:prstGeom prst="rect">
            <a:avLst/>
          </a:prstGeom>
          <a:solidFill>
            <a:srgbClr val="FF9900">
              <a:lumMod val="20000"/>
              <a:lumOff val="80000"/>
            </a:srgbClr>
          </a:solidFill>
          <a:ln w="12700" cap="flat" cmpd="sng" algn="ctr">
            <a:solidFill>
              <a:srgbClr val="000000">
                <a:alpha val="0"/>
              </a:srgbClr>
            </a:solidFill>
            <a:prstDash val="solid"/>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mj-lt"/>
            </a:endParaRPr>
          </a:p>
        </p:txBody>
      </p:sp>
      <p:grpSp>
        <p:nvGrpSpPr>
          <p:cNvPr id="90" name="Group 89"/>
          <p:cNvGrpSpPr/>
          <p:nvPr/>
        </p:nvGrpSpPr>
        <p:grpSpPr>
          <a:xfrm>
            <a:off x="1900481" y="2237673"/>
            <a:ext cx="1977532" cy="1382889"/>
            <a:chOff x="501974" y="2579511"/>
            <a:chExt cx="2636711" cy="1382889"/>
          </a:xfrm>
        </p:grpSpPr>
        <p:grpSp>
          <p:nvGrpSpPr>
            <p:cNvPr id="91" name="Group 90"/>
            <p:cNvGrpSpPr/>
            <p:nvPr/>
          </p:nvGrpSpPr>
          <p:grpSpPr>
            <a:xfrm>
              <a:off x="501974" y="2579511"/>
              <a:ext cx="2636711" cy="1382889"/>
              <a:chOff x="501974" y="2579511"/>
              <a:chExt cx="2636711" cy="1382889"/>
            </a:xfrm>
          </p:grpSpPr>
          <p:sp>
            <p:nvSpPr>
              <p:cNvPr id="95" name="Rounded Rectangle 94"/>
              <p:cNvSpPr/>
              <p:nvPr/>
            </p:nvSpPr>
            <p:spPr>
              <a:xfrm>
                <a:off x="501974" y="2582333"/>
                <a:ext cx="638584" cy="46566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Je</a:t>
                </a:r>
              </a:p>
            </p:txBody>
          </p:sp>
          <p:sp>
            <p:nvSpPr>
              <p:cNvPr id="96" name="Rounded Rectangle 95"/>
              <p:cNvSpPr/>
              <p:nvPr/>
            </p:nvSpPr>
            <p:spPr>
              <a:xfrm>
                <a:off x="578556" y="3482622"/>
                <a:ext cx="479777" cy="46566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I</a:t>
                </a:r>
              </a:p>
            </p:txBody>
          </p:sp>
          <p:sp>
            <p:nvSpPr>
              <p:cNvPr id="97" name="Rounded Rectangle 96"/>
              <p:cNvSpPr/>
              <p:nvPr/>
            </p:nvSpPr>
            <p:spPr>
              <a:xfrm>
                <a:off x="1286935" y="2579511"/>
                <a:ext cx="592666" cy="46566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t’</a:t>
                </a:r>
              </a:p>
            </p:txBody>
          </p:sp>
          <p:sp>
            <p:nvSpPr>
              <p:cNvPr id="98" name="Rounded Rectangle 97"/>
              <p:cNvSpPr/>
              <p:nvPr/>
            </p:nvSpPr>
            <p:spPr>
              <a:xfrm>
                <a:off x="1955427" y="2579511"/>
                <a:ext cx="1183258" cy="46566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err="1">
                    <a:solidFill>
                      <a:srgbClr val="000000"/>
                    </a:solidFill>
                    <a:latin typeface="+mj-lt"/>
                  </a:rPr>
                  <a:t>aime</a:t>
                </a:r>
                <a:endParaRPr lang="en-US" sz="2000" kern="0" dirty="0">
                  <a:solidFill>
                    <a:srgbClr val="000000"/>
                  </a:solidFill>
                  <a:latin typeface="+mj-lt"/>
                </a:endParaRPr>
              </a:p>
            </p:txBody>
          </p:sp>
          <p:sp>
            <p:nvSpPr>
              <p:cNvPr id="99" name="Rounded Rectangle 98"/>
              <p:cNvSpPr/>
              <p:nvPr/>
            </p:nvSpPr>
            <p:spPr>
              <a:xfrm>
                <a:off x="1117600" y="3496732"/>
                <a:ext cx="1014221" cy="46566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love</a:t>
                </a:r>
              </a:p>
            </p:txBody>
          </p:sp>
          <p:sp>
            <p:nvSpPr>
              <p:cNvPr id="100" name="Rounded Rectangle 99"/>
              <p:cNvSpPr/>
              <p:nvPr/>
            </p:nvSpPr>
            <p:spPr>
              <a:xfrm>
                <a:off x="2165934" y="3496733"/>
                <a:ext cx="924070" cy="46566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You</a:t>
                </a:r>
              </a:p>
            </p:txBody>
          </p:sp>
        </p:grpSp>
        <p:cxnSp>
          <p:nvCxnSpPr>
            <p:cNvPr id="92" name="Straight Connector 91"/>
            <p:cNvCxnSpPr>
              <a:stCxn id="95" idx="2"/>
              <a:endCxn id="96" idx="0"/>
            </p:cNvCxnSpPr>
            <p:nvPr/>
          </p:nvCxnSpPr>
          <p:spPr>
            <a:xfrm flipH="1">
              <a:off x="818444" y="3048000"/>
              <a:ext cx="2823" cy="434622"/>
            </a:xfrm>
            <a:prstGeom prst="line">
              <a:avLst/>
            </a:prstGeom>
            <a:noFill/>
            <a:ln w="38100" cap="flat" cmpd="sng" algn="ctr">
              <a:solidFill>
                <a:srgbClr val="000000"/>
              </a:solidFill>
              <a:prstDash val="solid"/>
              <a:tailEnd type="none"/>
            </a:ln>
            <a:effectLst/>
          </p:spPr>
        </p:cxnSp>
        <p:cxnSp>
          <p:nvCxnSpPr>
            <p:cNvPr id="93" name="Straight Connector 92"/>
            <p:cNvCxnSpPr>
              <a:stCxn id="98" idx="2"/>
              <a:endCxn id="99" idx="0"/>
            </p:cNvCxnSpPr>
            <p:nvPr/>
          </p:nvCxnSpPr>
          <p:spPr>
            <a:xfrm flipH="1">
              <a:off x="1624711" y="3045178"/>
              <a:ext cx="922346" cy="451554"/>
            </a:xfrm>
            <a:prstGeom prst="line">
              <a:avLst/>
            </a:prstGeom>
            <a:noFill/>
            <a:ln w="38100" cap="flat" cmpd="sng" algn="ctr">
              <a:solidFill>
                <a:srgbClr val="000000"/>
              </a:solidFill>
              <a:prstDash val="solid"/>
              <a:tailEnd type="none"/>
            </a:ln>
            <a:effectLst/>
          </p:spPr>
        </p:cxnSp>
        <p:cxnSp>
          <p:nvCxnSpPr>
            <p:cNvPr id="94" name="Straight Connector 93"/>
            <p:cNvCxnSpPr>
              <a:stCxn id="97" idx="2"/>
              <a:endCxn id="100" idx="0"/>
            </p:cNvCxnSpPr>
            <p:nvPr/>
          </p:nvCxnSpPr>
          <p:spPr>
            <a:xfrm>
              <a:off x="1583269" y="3045178"/>
              <a:ext cx="1044701" cy="451555"/>
            </a:xfrm>
            <a:prstGeom prst="line">
              <a:avLst/>
            </a:prstGeom>
            <a:noFill/>
            <a:ln w="38100" cap="flat" cmpd="sng" algn="ctr">
              <a:solidFill>
                <a:srgbClr val="000000"/>
              </a:solidFill>
              <a:prstDash val="solid"/>
              <a:tailEnd type="none"/>
            </a:ln>
            <a:effectLst/>
          </p:spPr>
        </p:cxnSp>
      </p:grpSp>
      <p:sp>
        <p:nvSpPr>
          <p:cNvPr id="101" name="TextBox 100"/>
          <p:cNvSpPr txBox="1"/>
          <p:nvPr/>
        </p:nvSpPr>
        <p:spPr>
          <a:xfrm>
            <a:off x="1958714" y="4216914"/>
            <a:ext cx="1920719" cy="400110"/>
          </a:xfrm>
          <a:prstGeom prst="rect">
            <a:avLst/>
          </a:prstGeom>
          <a:noFill/>
          <a:ln>
            <a:solidFill>
              <a:srgbClr val="000000"/>
            </a:solidFill>
          </a:ln>
        </p:spPr>
        <p:txBody>
          <a:bodyPr wrap="none" rtlCol="0">
            <a:spAutoFit/>
          </a:bodyPr>
          <a:lstStyle/>
          <a:p>
            <a:pPr algn="ctr">
              <a:defRPr/>
            </a:pPr>
            <a:r>
              <a:rPr lang="en-US" sz="2000" kern="0" dirty="0">
                <a:solidFill>
                  <a:srgbClr val="000000"/>
                </a:solidFill>
                <a:latin typeface="+mj-lt"/>
                <a:cs typeface="Arial" pitchFamily="34" charset="0"/>
              </a:rPr>
              <a:t>word + sentence</a:t>
            </a:r>
          </a:p>
        </p:txBody>
      </p:sp>
      <p:sp>
        <p:nvSpPr>
          <p:cNvPr id="102" name="TextBox 101"/>
          <p:cNvSpPr txBox="1"/>
          <p:nvPr/>
        </p:nvSpPr>
        <p:spPr>
          <a:xfrm>
            <a:off x="2050184" y="5062716"/>
            <a:ext cx="1562030" cy="1107996"/>
          </a:xfrm>
          <a:prstGeom prst="rect">
            <a:avLst/>
          </a:prstGeom>
          <a:noFill/>
        </p:spPr>
        <p:txBody>
          <a:bodyPr wrap="none" rtlCol="0">
            <a:spAutoFit/>
          </a:bodyPr>
          <a:lstStyle/>
          <a:p>
            <a:pPr algn="ctr" eaLnBrk="1" hangingPunct="1"/>
            <a:r>
              <a:rPr lang="en-US" sz="2400" dirty="0" err="1">
                <a:solidFill>
                  <a:srgbClr val="000000"/>
                </a:solidFill>
                <a:latin typeface="+mj-lt"/>
                <a:cs typeface="Arial" pitchFamily="34" charset="0"/>
              </a:rPr>
              <a:t>BiSkip</a:t>
            </a:r>
            <a:r>
              <a:rPr lang="en-US" sz="2400" dirty="0">
                <a:solidFill>
                  <a:srgbClr val="000000"/>
                </a:solidFill>
                <a:latin typeface="+mj-lt"/>
                <a:cs typeface="Arial" pitchFamily="34" charset="0"/>
              </a:rPr>
              <a:t/>
            </a:r>
            <a:br>
              <a:rPr lang="en-US" sz="2400" dirty="0">
                <a:solidFill>
                  <a:srgbClr val="000000"/>
                </a:solidFill>
                <a:latin typeface="+mj-lt"/>
                <a:cs typeface="Arial" pitchFamily="34" charset="0"/>
              </a:rPr>
            </a:br>
            <a:r>
              <a:rPr lang="en-US" dirty="0" err="1">
                <a:solidFill>
                  <a:srgbClr val="000000"/>
                </a:solidFill>
                <a:latin typeface="+mj-lt"/>
                <a:cs typeface="Arial" pitchFamily="34" charset="0"/>
              </a:rPr>
              <a:t>Luong</a:t>
            </a:r>
            <a:r>
              <a:rPr lang="en-US" dirty="0">
                <a:solidFill>
                  <a:srgbClr val="000000"/>
                </a:solidFill>
                <a:latin typeface="+mj-lt"/>
                <a:cs typeface="Arial" pitchFamily="34" charset="0"/>
              </a:rPr>
              <a:t> et al. 15</a:t>
            </a:r>
          </a:p>
          <a:p>
            <a:pPr algn="ctr" eaLnBrk="1" hangingPunct="1"/>
            <a:endParaRPr lang="en-US" sz="2400" dirty="0">
              <a:solidFill>
                <a:srgbClr val="000000"/>
              </a:solidFill>
              <a:latin typeface="+mj-lt"/>
              <a:cs typeface="Arial" pitchFamily="34" charset="0"/>
            </a:endParaRPr>
          </a:p>
        </p:txBody>
      </p:sp>
      <p:sp>
        <p:nvSpPr>
          <p:cNvPr id="103" name="TextBox 102"/>
          <p:cNvSpPr txBox="1"/>
          <p:nvPr/>
        </p:nvSpPr>
        <p:spPr>
          <a:xfrm>
            <a:off x="4111911" y="5074006"/>
            <a:ext cx="1868204" cy="738664"/>
          </a:xfrm>
          <a:prstGeom prst="rect">
            <a:avLst/>
          </a:prstGeom>
          <a:noFill/>
        </p:spPr>
        <p:txBody>
          <a:bodyPr wrap="none" rtlCol="0">
            <a:spAutoFit/>
          </a:bodyPr>
          <a:lstStyle/>
          <a:p>
            <a:pPr algn="ctr" eaLnBrk="1" hangingPunct="1"/>
            <a:r>
              <a:rPr lang="en-US" sz="2400" dirty="0" err="1">
                <a:solidFill>
                  <a:srgbClr val="000000"/>
                </a:solidFill>
                <a:latin typeface="+mj-lt"/>
                <a:cs typeface="Arial" pitchFamily="34" charset="0"/>
              </a:rPr>
              <a:t>BiCVM</a:t>
            </a:r>
            <a:endParaRPr lang="en-US" sz="2400" dirty="0">
              <a:solidFill>
                <a:srgbClr val="000000"/>
              </a:solidFill>
              <a:latin typeface="+mj-lt"/>
              <a:cs typeface="Arial" pitchFamily="34" charset="0"/>
            </a:endParaRPr>
          </a:p>
          <a:p>
            <a:pPr algn="ctr" eaLnBrk="1" hangingPunct="1"/>
            <a:r>
              <a:rPr lang="en-US" dirty="0">
                <a:solidFill>
                  <a:srgbClr val="000000"/>
                </a:solidFill>
                <a:latin typeface="+mj-lt"/>
                <a:cs typeface="Arial" pitchFamily="34" charset="0"/>
              </a:rPr>
              <a:t>Hermann et al. 14</a:t>
            </a:r>
          </a:p>
        </p:txBody>
      </p:sp>
      <p:sp>
        <p:nvSpPr>
          <p:cNvPr id="104" name="TextBox 103"/>
          <p:cNvSpPr txBox="1"/>
          <p:nvPr/>
        </p:nvSpPr>
        <p:spPr>
          <a:xfrm>
            <a:off x="6244100" y="5057072"/>
            <a:ext cx="1698477" cy="738664"/>
          </a:xfrm>
          <a:prstGeom prst="rect">
            <a:avLst/>
          </a:prstGeom>
          <a:noFill/>
        </p:spPr>
        <p:txBody>
          <a:bodyPr wrap="none" rtlCol="0">
            <a:spAutoFit/>
          </a:bodyPr>
          <a:lstStyle/>
          <a:p>
            <a:pPr algn="ctr" eaLnBrk="1" hangingPunct="1"/>
            <a:r>
              <a:rPr lang="en-US" sz="2400" dirty="0" err="1">
                <a:solidFill>
                  <a:srgbClr val="000000"/>
                </a:solidFill>
                <a:latin typeface="+mj-lt"/>
                <a:cs typeface="Arial" pitchFamily="34" charset="0"/>
              </a:rPr>
              <a:t>BiCCA</a:t>
            </a:r>
            <a:r>
              <a:rPr lang="en-US" sz="2400" dirty="0">
                <a:solidFill>
                  <a:srgbClr val="000000"/>
                </a:solidFill>
                <a:latin typeface="+mj-lt"/>
                <a:cs typeface="Arial" pitchFamily="34" charset="0"/>
              </a:rPr>
              <a:t/>
            </a:r>
            <a:br>
              <a:rPr lang="en-US" sz="2400" dirty="0">
                <a:solidFill>
                  <a:srgbClr val="000000"/>
                </a:solidFill>
                <a:latin typeface="+mj-lt"/>
                <a:cs typeface="Arial" pitchFamily="34" charset="0"/>
              </a:rPr>
            </a:br>
            <a:r>
              <a:rPr lang="en-US" dirty="0" err="1">
                <a:solidFill>
                  <a:srgbClr val="000000"/>
                </a:solidFill>
                <a:latin typeface="+mj-lt"/>
                <a:cs typeface="Arial" pitchFamily="34" charset="0"/>
              </a:rPr>
              <a:t>Faruqui</a:t>
            </a:r>
            <a:r>
              <a:rPr lang="en-US" dirty="0">
                <a:solidFill>
                  <a:srgbClr val="000000"/>
                </a:solidFill>
                <a:latin typeface="+mj-lt"/>
                <a:cs typeface="Arial" pitchFamily="34" charset="0"/>
              </a:rPr>
              <a:t> et al. 14</a:t>
            </a:r>
          </a:p>
        </p:txBody>
      </p:sp>
      <p:sp>
        <p:nvSpPr>
          <p:cNvPr id="105" name="TextBox 104"/>
          <p:cNvSpPr txBox="1"/>
          <p:nvPr/>
        </p:nvSpPr>
        <p:spPr>
          <a:xfrm>
            <a:off x="8334443" y="5068361"/>
            <a:ext cx="1440971" cy="738664"/>
          </a:xfrm>
          <a:prstGeom prst="rect">
            <a:avLst/>
          </a:prstGeom>
          <a:noFill/>
        </p:spPr>
        <p:txBody>
          <a:bodyPr wrap="none" rtlCol="0">
            <a:spAutoFit/>
          </a:bodyPr>
          <a:lstStyle/>
          <a:p>
            <a:pPr algn="ctr" eaLnBrk="1" hangingPunct="1"/>
            <a:r>
              <a:rPr lang="en-US" sz="2400" dirty="0" err="1">
                <a:solidFill>
                  <a:srgbClr val="000000"/>
                </a:solidFill>
                <a:latin typeface="+mj-lt"/>
                <a:cs typeface="Arial" pitchFamily="34" charset="0"/>
              </a:rPr>
              <a:t>BiVCD</a:t>
            </a:r>
            <a:endParaRPr lang="en-US" sz="2400" dirty="0">
              <a:solidFill>
                <a:srgbClr val="000000"/>
              </a:solidFill>
              <a:latin typeface="+mj-lt"/>
              <a:cs typeface="Arial" pitchFamily="34" charset="0"/>
            </a:endParaRPr>
          </a:p>
          <a:p>
            <a:pPr algn="ctr" eaLnBrk="1" hangingPunct="1"/>
            <a:r>
              <a:rPr lang="en-US" dirty="0" err="1">
                <a:solidFill>
                  <a:srgbClr val="000000"/>
                </a:solidFill>
                <a:latin typeface="+mj-lt"/>
                <a:cs typeface="Arial" pitchFamily="34" charset="0"/>
              </a:rPr>
              <a:t>Vulic</a:t>
            </a:r>
            <a:r>
              <a:rPr lang="en-US" dirty="0">
                <a:solidFill>
                  <a:srgbClr val="000000"/>
                </a:solidFill>
                <a:latin typeface="+mj-lt"/>
                <a:cs typeface="Arial" pitchFamily="34" charset="0"/>
              </a:rPr>
              <a:t> et al. 15</a:t>
            </a:r>
          </a:p>
        </p:txBody>
      </p:sp>
      <p:grpSp>
        <p:nvGrpSpPr>
          <p:cNvPr id="106" name="Group 105"/>
          <p:cNvGrpSpPr/>
          <p:nvPr/>
        </p:nvGrpSpPr>
        <p:grpSpPr>
          <a:xfrm>
            <a:off x="4328585" y="2172760"/>
            <a:ext cx="1227667" cy="1752600"/>
            <a:chOff x="3739445" y="2514600"/>
            <a:chExt cx="1636889" cy="1752600"/>
          </a:xfrm>
        </p:grpSpPr>
        <p:grpSp>
          <p:nvGrpSpPr>
            <p:cNvPr id="107" name="Group 106"/>
            <p:cNvGrpSpPr/>
            <p:nvPr/>
          </p:nvGrpSpPr>
          <p:grpSpPr>
            <a:xfrm>
              <a:off x="3739445" y="2514600"/>
              <a:ext cx="1636889" cy="1752600"/>
              <a:chOff x="3739445" y="2514600"/>
              <a:chExt cx="1636889" cy="1752600"/>
            </a:xfrm>
          </p:grpSpPr>
          <p:sp>
            <p:nvSpPr>
              <p:cNvPr id="109" name="Rounded Rectangle 108"/>
              <p:cNvSpPr/>
              <p:nvPr/>
            </p:nvSpPr>
            <p:spPr>
              <a:xfrm>
                <a:off x="3739445" y="2514600"/>
                <a:ext cx="1636889" cy="824957"/>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Je t’ </a:t>
                </a:r>
                <a:r>
                  <a:rPr lang="en-US" sz="2000" kern="0" dirty="0" err="1">
                    <a:solidFill>
                      <a:srgbClr val="000000"/>
                    </a:solidFill>
                    <a:latin typeface="+mj-lt"/>
                  </a:rPr>
                  <a:t>aime</a:t>
                </a:r>
                <a:endParaRPr lang="en-US" sz="2000" kern="0" dirty="0">
                  <a:solidFill>
                    <a:srgbClr val="000000"/>
                  </a:solidFill>
                  <a:latin typeface="+mj-lt"/>
                </a:endParaRPr>
              </a:p>
            </p:txBody>
          </p:sp>
          <p:sp>
            <p:nvSpPr>
              <p:cNvPr id="110" name="Rounded Rectangle 109"/>
              <p:cNvSpPr/>
              <p:nvPr/>
            </p:nvSpPr>
            <p:spPr>
              <a:xfrm>
                <a:off x="3750733" y="3517239"/>
                <a:ext cx="1625600" cy="749961"/>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I love you</a:t>
                </a:r>
              </a:p>
            </p:txBody>
          </p:sp>
        </p:grpSp>
        <p:cxnSp>
          <p:nvCxnSpPr>
            <p:cNvPr id="108" name="Straight Connector 107"/>
            <p:cNvCxnSpPr>
              <a:stCxn id="109" idx="2"/>
              <a:endCxn id="110" idx="0"/>
            </p:cNvCxnSpPr>
            <p:nvPr/>
          </p:nvCxnSpPr>
          <p:spPr>
            <a:xfrm>
              <a:off x="4557890" y="3339557"/>
              <a:ext cx="5643" cy="177682"/>
            </a:xfrm>
            <a:prstGeom prst="line">
              <a:avLst/>
            </a:prstGeom>
            <a:noFill/>
            <a:ln w="38100" cap="flat" cmpd="sng" algn="ctr">
              <a:solidFill>
                <a:srgbClr val="000000"/>
              </a:solidFill>
              <a:prstDash val="solid"/>
              <a:tailEnd type="none"/>
            </a:ln>
            <a:effectLst/>
          </p:spPr>
        </p:cxnSp>
      </p:grpSp>
      <p:grpSp>
        <p:nvGrpSpPr>
          <p:cNvPr id="111" name="Group 110"/>
          <p:cNvGrpSpPr/>
          <p:nvPr/>
        </p:nvGrpSpPr>
        <p:grpSpPr>
          <a:xfrm>
            <a:off x="8237538" y="1996748"/>
            <a:ext cx="2014009" cy="2054722"/>
            <a:chOff x="8951385" y="2338587"/>
            <a:chExt cx="2685345" cy="2054722"/>
          </a:xfrm>
        </p:grpSpPr>
        <p:grpSp>
          <p:nvGrpSpPr>
            <p:cNvPr id="112" name="Group 111"/>
            <p:cNvGrpSpPr/>
            <p:nvPr/>
          </p:nvGrpSpPr>
          <p:grpSpPr>
            <a:xfrm>
              <a:off x="8951385" y="2338587"/>
              <a:ext cx="2685345" cy="2054722"/>
              <a:chOff x="3225096" y="2369631"/>
              <a:chExt cx="2685345" cy="2054722"/>
            </a:xfrm>
          </p:grpSpPr>
          <p:sp>
            <p:nvSpPr>
              <p:cNvPr id="114" name="Rounded Rectangle 113"/>
              <p:cNvSpPr/>
              <p:nvPr/>
            </p:nvSpPr>
            <p:spPr>
              <a:xfrm>
                <a:off x="3225096" y="2369631"/>
                <a:ext cx="2685345" cy="749961"/>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lIns="0" rIns="0" rtlCol="0" anchor="ctr"/>
              <a:lstStyle/>
              <a:p>
                <a:pPr algn="ctr">
                  <a:defRPr/>
                </a:pPr>
                <a:r>
                  <a:rPr lang="en-US" sz="2000" kern="0" dirty="0">
                    <a:solidFill>
                      <a:srgbClr val="000000"/>
                    </a:solidFill>
                    <a:latin typeface="+mj-lt"/>
                  </a:rPr>
                  <a:t>Bonjour! Je t’ </a:t>
                </a:r>
                <a:r>
                  <a:rPr lang="en-US" sz="2000" kern="0" dirty="0" err="1">
                    <a:solidFill>
                      <a:srgbClr val="000000"/>
                    </a:solidFill>
                    <a:latin typeface="+mj-lt"/>
                  </a:rPr>
                  <a:t>aime</a:t>
                </a:r>
                <a:endParaRPr lang="en-US" sz="2000" kern="0" dirty="0">
                  <a:solidFill>
                    <a:srgbClr val="000000"/>
                  </a:solidFill>
                  <a:latin typeface="+mj-lt"/>
                </a:endParaRPr>
              </a:p>
            </p:txBody>
          </p:sp>
          <p:sp>
            <p:nvSpPr>
              <p:cNvPr id="115" name="Rounded Rectangle 114"/>
              <p:cNvSpPr/>
              <p:nvPr/>
            </p:nvSpPr>
            <p:spPr>
              <a:xfrm>
                <a:off x="3254511" y="3326335"/>
                <a:ext cx="2618045" cy="1098018"/>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2000" kern="0" dirty="0">
                    <a:solidFill>
                      <a:srgbClr val="000000"/>
                    </a:solidFill>
                    <a:latin typeface="+mj-lt"/>
                  </a:rPr>
                  <a:t>Hello! How are you? I love you</a:t>
                </a:r>
              </a:p>
            </p:txBody>
          </p:sp>
        </p:grpSp>
        <p:cxnSp>
          <p:nvCxnSpPr>
            <p:cNvPr id="113" name="Straight Connector 112"/>
            <p:cNvCxnSpPr>
              <a:stCxn id="114" idx="2"/>
              <a:endCxn id="115" idx="0"/>
            </p:cNvCxnSpPr>
            <p:nvPr/>
          </p:nvCxnSpPr>
          <p:spPr>
            <a:xfrm flipH="1">
              <a:off x="10289822" y="3088548"/>
              <a:ext cx="4236" cy="206743"/>
            </a:xfrm>
            <a:prstGeom prst="line">
              <a:avLst/>
            </a:prstGeom>
            <a:noFill/>
            <a:ln w="38100" cap="flat" cmpd="sng" algn="ctr">
              <a:solidFill>
                <a:srgbClr val="000000"/>
              </a:solidFill>
              <a:prstDash val="solid"/>
              <a:tailEnd type="none"/>
            </a:ln>
            <a:effectLst/>
          </p:spPr>
        </p:cxnSp>
      </p:grpSp>
      <p:sp>
        <p:nvSpPr>
          <p:cNvPr id="116" name="TextBox 115"/>
          <p:cNvSpPr txBox="1"/>
          <p:nvPr/>
        </p:nvSpPr>
        <p:spPr>
          <a:xfrm>
            <a:off x="4333679" y="4216914"/>
            <a:ext cx="1135246" cy="400110"/>
          </a:xfrm>
          <a:prstGeom prst="rect">
            <a:avLst/>
          </a:prstGeom>
          <a:noFill/>
          <a:ln>
            <a:solidFill>
              <a:srgbClr val="000000"/>
            </a:solidFill>
          </a:ln>
        </p:spPr>
        <p:txBody>
          <a:bodyPr wrap="none" rtlCol="0">
            <a:spAutoFit/>
          </a:bodyPr>
          <a:lstStyle/>
          <a:p>
            <a:pPr algn="ctr">
              <a:defRPr/>
            </a:pPr>
            <a:r>
              <a:rPr lang="en-US" sz="2000" kern="0" dirty="0">
                <a:solidFill>
                  <a:srgbClr val="000000"/>
                </a:solidFill>
                <a:latin typeface="+mj-lt"/>
                <a:cs typeface="Arial" pitchFamily="34" charset="0"/>
              </a:rPr>
              <a:t>sentence</a:t>
            </a:r>
          </a:p>
        </p:txBody>
      </p:sp>
      <p:sp>
        <p:nvSpPr>
          <p:cNvPr id="117" name="TextBox 116"/>
          <p:cNvSpPr txBox="1"/>
          <p:nvPr/>
        </p:nvSpPr>
        <p:spPr>
          <a:xfrm>
            <a:off x="8578354" y="4216914"/>
            <a:ext cx="1252266" cy="400110"/>
          </a:xfrm>
          <a:prstGeom prst="rect">
            <a:avLst/>
          </a:prstGeom>
          <a:noFill/>
          <a:ln>
            <a:solidFill>
              <a:srgbClr val="000000"/>
            </a:solidFill>
          </a:ln>
        </p:spPr>
        <p:txBody>
          <a:bodyPr wrap="none" rtlCol="0">
            <a:spAutoFit/>
          </a:bodyPr>
          <a:lstStyle/>
          <a:p>
            <a:pPr algn="ctr">
              <a:defRPr/>
            </a:pPr>
            <a:r>
              <a:rPr lang="en-US" sz="2000" kern="0" dirty="0">
                <a:solidFill>
                  <a:srgbClr val="000000"/>
                </a:solidFill>
                <a:latin typeface="+mj-lt"/>
                <a:cs typeface="Arial" pitchFamily="34" charset="0"/>
              </a:rPr>
              <a:t>document</a:t>
            </a:r>
          </a:p>
        </p:txBody>
      </p:sp>
      <p:sp>
        <p:nvSpPr>
          <p:cNvPr id="3" name="Rectangle 2"/>
          <p:cNvSpPr/>
          <p:nvPr/>
        </p:nvSpPr>
        <p:spPr>
          <a:xfrm>
            <a:off x="5978768" y="2082520"/>
            <a:ext cx="2157984" cy="2615184"/>
          </a:xfrm>
          <a:prstGeom prst="rect">
            <a:avLst/>
          </a:prstGeom>
          <a:noFill/>
          <a:ln w="28575">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2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p:bldP spid="88" grpId="0" animBg="1"/>
      <p:bldP spid="89" grpId="0" animBg="1"/>
      <p:bldP spid="89" grpId="1" animBg="1"/>
      <p:bldP spid="101" grpId="0" animBg="1"/>
      <p:bldP spid="102" grpId="0"/>
      <p:bldP spid="103" grpId="0"/>
      <p:bldP spid="104" grpId="0"/>
      <p:bldP spid="105" grpId="0"/>
      <p:bldP spid="116" grpId="0" animBg="1"/>
      <p:bldP spid="117"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Algorithm </a:t>
            </a:r>
            <a:r>
              <a:rPr lang="en-US" sz="2000" dirty="0"/>
              <a:t>[Upadhyay et al. ACL’16]</a:t>
            </a:r>
          </a:p>
        </p:txBody>
      </p:sp>
      <p:sp>
        <p:nvSpPr>
          <p:cNvPr id="4" name="Slide Number Placeholder 3"/>
          <p:cNvSpPr>
            <a:spLocks noGrp="1"/>
          </p:cNvSpPr>
          <p:nvPr>
            <p:ph type="sldNum" sz="quarter" idx="4294967295"/>
          </p:nvPr>
        </p:nvSpPr>
        <p:spPr>
          <a:xfrm>
            <a:off x="123372" y="6509657"/>
            <a:ext cx="508000" cy="228600"/>
          </a:xfrm>
          <a:prstGeom prst="rect">
            <a:avLst/>
          </a:prstGeom>
        </p:spPr>
        <p:txBody>
          <a:bodyPr/>
          <a:lstStyle/>
          <a:p>
            <a:pPr>
              <a:defRPr/>
            </a:pPr>
            <a:fld id="{15AC8992-FF6C-4D70-B326-58185E6C3B6F}" type="slidenum">
              <a:rPr lang="en-US" altLang="zh-TW" smtClean="0"/>
              <a:pPr>
                <a:defRPr/>
              </a:pPr>
              <a:t>77</a:t>
            </a:fld>
            <a:endParaRPr lang="en-US" altLang="zh-TW"/>
          </a:p>
        </p:txBody>
      </p:sp>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985" y="958145"/>
            <a:ext cx="3822700" cy="482600"/>
          </a:xfrm>
          <a:prstGeom prst="rect">
            <a:avLst/>
          </a:prstGeom>
        </p:spPr>
      </p:pic>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445" y="1972731"/>
            <a:ext cx="10058400" cy="457200"/>
          </a:xfrm>
          <a:prstGeom prst="rect">
            <a:avLst/>
          </a:prstGeom>
        </p:spPr>
      </p:pic>
      <p:grpSp>
        <p:nvGrpSpPr>
          <p:cNvPr id="7" name="Group 6"/>
          <p:cNvGrpSpPr/>
          <p:nvPr/>
        </p:nvGrpSpPr>
        <p:grpSpPr>
          <a:xfrm>
            <a:off x="6265975" y="3510650"/>
            <a:ext cx="5092829" cy="2959484"/>
            <a:chOff x="352777" y="1006123"/>
            <a:chExt cx="4662014" cy="2628215"/>
          </a:xfrm>
        </p:grpSpPr>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88" y="2558345"/>
              <a:ext cx="4614334" cy="59278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89" y="3344334"/>
              <a:ext cx="4647902" cy="290004"/>
            </a:xfrm>
            <a:prstGeom prst="rect">
              <a:avLst/>
            </a:prstGeom>
          </p:spPr>
        </p:pic>
        <p:pic>
          <p:nvPicPr>
            <p:cNvPr id="10" name="Pictur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123" y="1006123"/>
              <a:ext cx="4243211" cy="582933"/>
            </a:xfrm>
            <a:prstGeom prst="rect">
              <a:avLst/>
            </a:prstGeom>
          </p:spPr>
        </p:pic>
        <p:pic>
          <p:nvPicPr>
            <p:cNvPr id="11" name="Picture 1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777" y="1646181"/>
              <a:ext cx="4261555" cy="649696"/>
            </a:xfrm>
            <a:prstGeom prst="rect">
              <a:avLst/>
            </a:prstGeom>
          </p:spPr>
        </p:pic>
      </p:grpSp>
      <p:grpSp>
        <p:nvGrpSpPr>
          <p:cNvPr id="16" name="Group 15"/>
          <p:cNvGrpSpPr/>
          <p:nvPr/>
        </p:nvGrpSpPr>
        <p:grpSpPr>
          <a:xfrm>
            <a:off x="5856109" y="3915125"/>
            <a:ext cx="5799667" cy="1672873"/>
            <a:chOff x="6306256" y="3689350"/>
            <a:chExt cx="5713156" cy="1336978"/>
          </a:xfrm>
        </p:grpSpPr>
        <p:pic>
          <p:nvPicPr>
            <p:cNvPr id="17" name="Picture 16"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43" y="4624917"/>
              <a:ext cx="4995333" cy="401411"/>
            </a:xfrm>
            <a:prstGeom prst="rect">
              <a:avLst/>
            </a:prstGeom>
          </p:spPr>
        </p:pic>
        <p:pic>
          <p:nvPicPr>
            <p:cNvPr id="18" name="Picture 17"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578" y="3689350"/>
              <a:ext cx="2390423" cy="298803"/>
            </a:xfrm>
            <a:prstGeom prst="rect">
              <a:avLst/>
            </a:prstGeom>
          </p:spPr>
        </p:pic>
        <p:pic>
          <p:nvPicPr>
            <p:cNvPr id="19" name="Picture 18"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6256" y="4126793"/>
              <a:ext cx="5713156" cy="360539"/>
            </a:xfrm>
            <a:prstGeom prst="rect">
              <a:avLst/>
            </a:prstGeom>
          </p:spPr>
        </p:pic>
      </p:grpSp>
      <p:pic>
        <p:nvPicPr>
          <p:cNvPr id="20" name="Picture 19"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2773" y="4632673"/>
            <a:ext cx="5421771" cy="743656"/>
          </a:xfrm>
          <a:prstGeom prst="rect">
            <a:avLst/>
          </a:prstGeom>
        </p:spPr>
      </p:pic>
      <p:pic>
        <p:nvPicPr>
          <p:cNvPr id="21" name="Picture 20" descr="supervision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6145" y="3852331"/>
            <a:ext cx="3089729" cy="1663700"/>
          </a:xfrm>
          <a:prstGeom prst="rect">
            <a:avLst/>
          </a:prstGeom>
        </p:spPr>
      </p:pic>
      <p:pic>
        <p:nvPicPr>
          <p:cNvPr id="22" name="Picture 21" descr="supervision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6147" y="3984312"/>
            <a:ext cx="1974852" cy="1665071"/>
          </a:xfrm>
          <a:prstGeom prst="rect">
            <a:avLst/>
          </a:prstGeom>
        </p:spPr>
      </p:pic>
      <p:pic>
        <p:nvPicPr>
          <p:cNvPr id="23" name="Picture 22" descr="supervision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7445" y="3756924"/>
            <a:ext cx="2434793" cy="2251035"/>
          </a:xfrm>
          <a:prstGeom prst="rect">
            <a:avLst/>
          </a:prstGeom>
        </p:spPr>
      </p:pic>
      <p:pic>
        <p:nvPicPr>
          <p:cNvPr id="24" name="Picture 23" descr="supervision1.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0004" y="4007554"/>
            <a:ext cx="3682997" cy="1758245"/>
          </a:xfrm>
          <a:prstGeom prst="rect">
            <a:avLst/>
          </a:prstGeom>
        </p:spPr>
      </p:pic>
      <p:grpSp>
        <p:nvGrpSpPr>
          <p:cNvPr id="15" name="Group 14"/>
          <p:cNvGrpSpPr/>
          <p:nvPr/>
        </p:nvGrpSpPr>
        <p:grpSpPr>
          <a:xfrm>
            <a:off x="5390446" y="3612439"/>
            <a:ext cx="6491111" cy="2794705"/>
            <a:chOff x="6729589" y="205317"/>
            <a:chExt cx="7988300" cy="3266722"/>
          </a:xfrm>
        </p:grpSpPr>
        <p:pic>
          <p:nvPicPr>
            <p:cNvPr id="3" name="Picture 2" descr="latex-image-1.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29589" y="908051"/>
              <a:ext cx="7988300" cy="469900"/>
            </a:xfrm>
            <a:prstGeom prst="rect">
              <a:avLst/>
            </a:prstGeom>
          </p:spPr>
        </p:pic>
        <p:pic>
          <p:nvPicPr>
            <p:cNvPr id="5" name="Picture 4" descr="latex-image-1.pd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30066" y="205317"/>
              <a:ext cx="5054600" cy="520700"/>
            </a:xfrm>
            <a:prstGeom prst="rect">
              <a:avLst/>
            </a:prstGeom>
          </p:spPr>
        </p:pic>
        <p:pic>
          <p:nvPicPr>
            <p:cNvPr id="6" name="Picture 5" descr="latex-image-1.pd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70889" y="1500717"/>
              <a:ext cx="7010400" cy="469900"/>
            </a:xfrm>
            <a:prstGeom prst="rect">
              <a:avLst/>
            </a:prstGeom>
          </p:spPr>
        </p:pic>
        <p:pic>
          <p:nvPicPr>
            <p:cNvPr id="14" name="Picture 13" descr="latex-image-1.pdf"/>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50617" y="2087739"/>
              <a:ext cx="6896100" cy="1384300"/>
            </a:xfrm>
            <a:prstGeom prst="rect">
              <a:avLst/>
            </a:prstGeom>
          </p:spPr>
        </p:pic>
      </p:grpSp>
      <p:grpSp>
        <p:nvGrpSpPr>
          <p:cNvPr id="32" name="Group 31"/>
          <p:cNvGrpSpPr/>
          <p:nvPr/>
        </p:nvGrpSpPr>
        <p:grpSpPr>
          <a:xfrm>
            <a:off x="4978404" y="2483556"/>
            <a:ext cx="1929935" cy="735952"/>
            <a:chOff x="4978403" y="2483556"/>
            <a:chExt cx="1929935" cy="735952"/>
          </a:xfrm>
        </p:grpSpPr>
        <p:sp>
          <p:nvSpPr>
            <p:cNvPr id="26" name="Left Brace 25"/>
            <p:cNvSpPr/>
            <p:nvPr/>
          </p:nvSpPr>
          <p:spPr>
            <a:xfrm rot="16200000">
              <a:off x="5813777" y="1919111"/>
              <a:ext cx="380999" cy="1509889"/>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4978403" y="2819398"/>
              <a:ext cx="1929935" cy="400110"/>
            </a:xfrm>
            <a:prstGeom prst="rect">
              <a:avLst/>
            </a:prstGeom>
            <a:noFill/>
          </p:spPr>
          <p:txBody>
            <a:bodyPr wrap="none" rtlCol="0">
              <a:spAutoFit/>
            </a:bodyPr>
            <a:lstStyle/>
            <a:p>
              <a:r>
                <a:rPr lang="en-US" sz="2000" dirty="0"/>
                <a:t>Mono. Obj. of L1</a:t>
              </a:r>
            </a:p>
          </p:txBody>
        </p:sp>
      </p:grpSp>
      <p:grpSp>
        <p:nvGrpSpPr>
          <p:cNvPr id="34" name="Group 33"/>
          <p:cNvGrpSpPr/>
          <p:nvPr/>
        </p:nvGrpSpPr>
        <p:grpSpPr>
          <a:xfrm>
            <a:off x="9067803" y="2523069"/>
            <a:ext cx="2003573" cy="806507"/>
            <a:chOff x="9067804" y="2523067"/>
            <a:chExt cx="2003573" cy="806507"/>
          </a:xfrm>
        </p:grpSpPr>
        <p:sp>
          <p:nvSpPr>
            <p:cNvPr id="28" name="Left Brace 27"/>
            <p:cNvSpPr/>
            <p:nvPr/>
          </p:nvSpPr>
          <p:spPr>
            <a:xfrm rot="16200000">
              <a:off x="10016066" y="1958622"/>
              <a:ext cx="380999" cy="1509889"/>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9067804" y="2929464"/>
              <a:ext cx="2003573" cy="400110"/>
            </a:xfrm>
            <a:prstGeom prst="rect">
              <a:avLst/>
            </a:prstGeom>
            <a:noFill/>
          </p:spPr>
          <p:txBody>
            <a:bodyPr wrap="none" rtlCol="0">
              <a:spAutoFit/>
            </a:bodyPr>
            <a:lstStyle/>
            <a:p>
              <a:r>
                <a:rPr lang="en-US" sz="2000" dirty="0"/>
                <a:t>Cross-lingual Obj.</a:t>
              </a:r>
            </a:p>
          </p:txBody>
        </p:sp>
      </p:grpSp>
      <p:grpSp>
        <p:nvGrpSpPr>
          <p:cNvPr id="33" name="Group 32"/>
          <p:cNvGrpSpPr/>
          <p:nvPr/>
        </p:nvGrpSpPr>
        <p:grpSpPr>
          <a:xfrm>
            <a:off x="6951138" y="2523069"/>
            <a:ext cx="1929935" cy="792397"/>
            <a:chOff x="6951137" y="2523067"/>
            <a:chExt cx="1929935" cy="792397"/>
          </a:xfrm>
        </p:grpSpPr>
        <p:sp>
          <p:nvSpPr>
            <p:cNvPr id="27" name="Left Brace 26"/>
            <p:cNvSpPr/>
            <p:nvPr/>
          </p:nvSpPr>
          <p:spPr>
            <a:xfrm rot="16200000">
              <a:off x="7842955" y="1958622"/>
              <a:ext cx="380999" cy="1509889"/>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6951137" y="2915354"/>
              <a:ext cx="1929935" cy="400110"/>
            </a:xfrm>
            <a:prstGeom prst="rect">
              <a:avLst/>
            </a:prstGeom>
            <a:noFill/>
          </p:spPr>
          <p:txBody>
            <a:bodyPr wrap="none" rtlCol="0">
              <a:spAutoFit/>
            </a:bodyPr>
            <a:lstStyle/>
            <a:p>
              <a:r>
                <a:rPr lang="en-US" sz="2000" dirty="0"/>
                <a:t>Mono. Obj. of L2</a:t>
              </a:r>
            </a:p>
          </p:txBody>
        </p:sp>
      </p:grpSp>
      <p:sp>
        <p:nvSpPr>
          <p:cNvPr id="99" name="Left Brace 98"/>
          <p:cNvSpPr/>
          <p:nvPr/>
        </p:nvSpPr>
        <p:spPr>
          <a:xfrm rot="16200000">
            <a:off x="1386372" y="2359280"/>
            <a:ext cx="262707" cy="777583"/>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01135" y="2971798"/>
            <a:ext cx="1633881" cy="400110"/>
          </a:xfrm>
          <a:prstGeom prst="rect">
            <a:avLst/>
          </a:prstGeom>
          <a:noFill/>
        </p:spPr>
        <p:txBody>
          <a:bodyPr wrap="none" rtlCol="0">
            <a:spAutoFit/>
          </a:bodyPr>
          <a:lstStyle/>
          <a:p>
            <a:r>
              <a:rPr lang="en-US" sz="2000" dirty="0"/>
              <a:t>Vectors for L1</a:t>
            </a:r>
          </a:p>
        </p:txBody>
      </p:sp>
      <p:sp>
        <p:nvSpPr>
          <p:cNvPr id="102" name="TextBox 101"/>
          <p:cNvSpPr txBox="1"/>
          <p:nvPr/>
        </p:nvSpPr>
        <p:spPr>
          <a:xfrm>
            <a:off x="1430870" y="1162753"/>
            <a:ext cx="1633881" cy="400110"/>
          </a:xfrm>
          <a:prstGeom prst="rect">
            <a:avLst/>
          </a:prstGeom>
          <a:noFill/>
        </p:spPr>
        <p:txBody>
          <a:bodyPr wrap="none" rtlCol="0">
            <a:spAutoFit/>
          </a:bodyPr>
          <a:lstStyle/>
          <a:p>
            <a:r>
              <a:rPr lang="en-US" sz="2000" dirty="0"/>
              <a:t>Vectors for L2</a:t>
            </a:r>
          </a:p>
        </p:txBody>
      </p:sp>
      <p:sp>
        <p:nvSpPr>
          <p:cNvPr id="103" name="Left Brace 102"/>
          <p:cNvSpPr/>
          <p:nvPr/>
        </p:nvSpPr>
        <p:spPr>
          <a:xfrm rot="5400000">
            <a:off x="2262620" y="1341205"/>
            <a:ext cx="314875" cy="774813"/>
          </a:xfrm>
          <a:prstGeom prst="leftBrace">
            <a:avLst>
              <a:gd name="adj1" fmla="val 9782"/>
              <a:gd name="adj2" fmla="val 50000"/>
            </a:avLst>
          </a:prstGeom>
          <a:ln w="38100" cmpd="sng">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24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20"/>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100" grpId="0"/>
      <p:bldP spid="100" grpId="1"/>
      <p:bldP spid="102" grpId="0"/>
      <p:bldP spid="102" grpId="1"/>
      <p:bldP spid="103" grpId="0" animBg="1"/>
      <p:bldP spid="103"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p:txBody>
          <a:bodyPr>
            <a:normAutofit fontScale="90000"/>
          </a:bodyPr>
          <a:lstStyle/>
          <a:p>
            <a:r>
              <a:rPr lang="en-US" dirty="0"/>
              <a:t>Multi-lingual Common Space Construction </a:t>
            </a:r>
            <a:r>
              <a:rPr lang="en-US" sz="1800" dirty="0">
                <a:effectLst/>
              </a:rPr>
              <a:t>(Lin et al., ACL2018; EMNLP 2018)</a:t>
            </a:r>
            <a:endParaRPr lang="en-US" dirty="0"/>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78</a:t>
            </a:fld>
            <a:endParaRPr lang="en-US"/>
          </a:p>
        </p:txBody>
      </p:sp>
      <p:pic>
        <p:nvPicPr>
          <p:cNvPr id="5" name="图片 4"/>
          <p:cNvPicPr>
            <a:picLocks noChangeAspect="1"/>
          </p:cNvPicPr>
          <p:nvPr/>
        </p:nvPicPr>
        <p:blipFill>
          <a:blip r:embed="rId3"/>
          <a:stretch>
            <a:fillRect/>
          </a:stretch>
        </p:blipFill>
        <p:spPr>
          <a:xfrm>
            <a:off x="1524000" y="1676400"/>
            <a:ext cx="9144000" cy="3872204"/>
          </a:xfrm>
          <a:prstGeom prst="rect">
            <a:avLst/>
          </a:prstGeom>
        </p:spPr>
      </p:pic>
      <p:sp>
        <p:nvSpPr>
          <p:cNvPr id="6"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676400" y="5561305"/>
            <a:ext cx="8991600" cy="763296"/>
          </a:xfrm>
        </p:spPr>
        <p:txBody>
          <a:bodyPr>
            <a:normAutofit/>
          </a:bodyPr>
          <a:lstStyle/>
          <a:p>
            <a:pPr marL="0" indent="0">
              <a:buNone/>
            </a:pPr>
            <a:r>
              <a:rPr lang="en-US" sz="2800" dirty="0"/>
              <a:t>Cluster distribution tends to be consistent </a:t>
            </a:r>
            <a:r>
              <a:rPr lang="en-US" sz="2800"/>
              <a:t>across languages</a:t>
            </a:r>
            <a:endParaRPr lang="en-US" sz="2800" dirty="0"/>
          </a:p>
        </p:txBody>
      </p:sp>
    </p:spTree>
    <p:extLst>
      <p:ext uri="{BB962C8B-B14F-4D97-AF65-F5344CB8AC3E}">
        <p14:creationId xmlns:p14="http://schemas.microsoft.com/office/powerpoint/2010/main" val="28952209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Neighboring Consistent </a:t>
            </a:r>
            <a:r>
              <a:rPr lang="en-US" altLang="zh-CN" dirty="0" err="1"/>
              <a:t>CorrNet</a:t>
            </a:r>
            <a:r>
              <a:rPr lang="en-US" altLang="zh-CN" dirty="0"/>
              <a:t> </a:t>
            </a:r>
            <a:r>
              <a:rPr lang="en-US" sz="1800" dirty="0">
                <a:effectLst/>
              </a:rPr>
              <a:t>(Lin et al., ACL2018; EMNLP 2018)</a:t>
            </a:r>
            <a:endParaRPr kumimoji="1" lang="zh-CN" altLang="en-US" dirty="0"/>
          </a:p>
        </p:txBody>
      </p:sp>
      <p:sp>
        <p:nvSpPr>
          <p:cNvPr id="7" name="幻灯片编号占位符 6"/>
          <p:cNvSpPr>
            <a:spLocks noGrp="1"/>
          </p:cNvSpPr>
          <p:nvPr>
            <p:ph type="sldNum" sz="quarter" idx="12"/>
          </p:nvPr>
        </p:nvSpPr>
        <p:spPr/>
        <p:txBody>
          <a:bodyPr/>
          <a:lstStyle/>
          <a:p>
            <a:fld id="{024B13ED-57CC-4817-AFF2-A39BFC804D6C}" type="slidenum">
              <a:rPr lang="en-US" smtClean="0"/>
              <a:pPr/>
              <a:t>79</a:t>
            </a:fld>
            <a:endParaRPr lang="en-US"/>
          </a:p>
        </p:txBody>
      </p:sp>
      <p:sp>
        <p:nvSpPr>
          <p:cNvPr id="17" name="文本框 16"/>
          <p:cNvSpPr txBox="1"/>
          <p:nvPr/>
        </p:nvSpPr>
        <p:spPr>
          <a:xfrm>
            <a:off x="2057400" y="1752600"/>
            <a:ext cx="7242162" cy="523220"/>
          </a:xfrm>
          <a:prstGeom prst="rect">
            <a:avLst/>
          </a:prstGeom>
          <a:noFill/>
        </p:spPr>
        <p:txBody>
          <a:bodyPr wrap="none" rtlCol="0">
            <a:spAutoFit/>
          </a:bodyPr>
          <a:lstStyle/>
          <a:p>
            <a:r>
              <a:rPr kumimoji="1" lang="en-US" altLang="zh-CN" sz="2800" dirty="0"/>
              <a:t>Monolingual Projection for Words and Contexts: </a:t>
            </a:r>
            <a:endParaRPr kumimoji="1" lang="zh-CN" altLang="en-US" sz="2800" dirty="0"/>
          </a:p>
        </p:txBody>
      </p:sp>
      <p:pic>
        <p:nvPicPr>
          <p:cNvPr id="18" name="图片 17"/>
          <p:cNvPicPr>
            <a:picLocks noChangeAspect="1"/>
          </p:cNvPicPr>
          <p:nvPr/>
        </p:nvPicPr>
        <p:blipFill>
          <a:blip r:embed="rId3"/>
          <a:stretch>
            <a:fillRect/>
          </a:stretch>
        </p:blipFill>
        <p:spPr>
          <a:xfrm>
            <a:off x="2438400" y="2438400"/>
            <a:ext cx="4165600" cy="838200"/>
          </a:xfrm>
          <a:prstGeom prst="rect">
            <a:avLst/>
          </a:prstGeom>
        </p:spPr>
      </p:pic>
      <p:sp>
        <p:nvSpPr>
          <p:cNvPr id="19" name="文本框 18"/>
          <p:cNvSpPr txBox="1"/>
          <p:nvPr/>
        </p:nvSpPr>
        <p:spPr>
          <a:xfrm>
            <a:off x="2057400" y="3429000"/>
            <a:ext cx="6983728" cy="523220"/>
          </a:xfrm>
          <a:prstGeom prst="rect">
            <a:avLst/>
          </a:prstGeom>
          <a:noFill/>
        </p:spPr>
        <p:txBody>
          <a:bodyPr wrap="none" rtlCol="0">
            <a:spAutoFit/>
          </a:bodyPr>
          <a:lstStyle/>
          <a:p>
            <a:r>
              <a:rPr kumimoji="1" lang="en-US" altLang="zh-CN" sz="2800" dirty="0"/>
              <a:t>Monolingual and Cross-lingual Reconstruction:</a:t>
            </a:r>
            <a:endParaRPr kumimoji="1" lang="zh-CN" altLang="en-US" sz="2800" dirty="0"/>
          </a:p>
        </p:txBody>
      </p:sp>
      <p:pic>
        <p:nvPicPr>
          <p:cNvPr id="20" name="图片 19"/>
          <p:cNvPicPr>
            <a:picLocks noChangeAspect="1"/>
          </p:cNvPicPr>
          <p:nvPr/>
        </p:nvPicPr>
        <p:blipFill>
          <a:blip r:embed="rId4"/>
          <a:stretch>
            <a:fillRect/>
          </a:stretch>
        </p:blipFill>
        <p:spPr>
          <a:xfrm>
            <a:off x="2438401" y="4191000"/>
            <a:ext cx="2933700" cy="1524000"/>
          </a:xfrm>
          <a:prstGeom prst="rect">
            <a:avLst/>
          </a:prstGeom>
        </p:spPr>
      </p:pic>
      <p:pic>
        <p:nvPicPr>
          <p:cNvPr id="21" name="图片 20"/>
          <p:cNvPicPr>
            <a:picLocks noChangeAspect="1"/>
          </p:cNvPicPr>
          <p:nvPr/>
        </p:nvPicPr>
        <p:blipFill>
          <a:blip r:embed="rId5"/>
          <a:stretch>
            <a:fillRect/>
          </a:stretch>
        </p:blipFill>
        <p:spPr>
          <a:xfrm>
            <a:off x="2438401" y="5791200"/>
            <a:ext cx="2933700" cy="457200"/>
          </a:xfrm>
          <a:prstGeom prst="rect">
            <a:avLst/>
          </a:prstGeom>
        </p:spPr>
      </p:pic>
      <p:pic>
        <p:nvPicPr>
          <p:cNvPr id="22" name="图片 21"/>
          <p:cNvPicPr>
            <a:picLocks noChangeAspect="1"/>
          </p:cNvPicPr>
          <p:nvPr/>
        </p:nvPicPr>
        <p:blipFill>
          <a:blip r:embed="rId6"/>
          <a:stretch>
            <a:fillRect/>
          </a:stretch>
        </p:blipFill>
        <p:spPr>
          <a:xfrm>
            <a:off x="5715000" y="4114803"/>
            <a:ext cx="2743200" cy="2204357"/>
          </a:xfrm>
          <a:prstGeom prst="rect">
            <a:avLst/>
          </a:prstGeom>
        </p:spPr>
      </p:pic>
    </p:spTree>
    <p:extLst>
      <p:ext uri="{BB962C8B-B14F-4D97-AF65-F5344CB8AC3E}">
        <p14:creationId xmlns:p14="http://schemas.microsoft.com/office/powerpoint/2010/main" val="2657212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Why Are Entities Important?</a:t>
            </a:r>
          </a:p>
        </p:txBody>
      </p:sp>
      <p:pic>
        <p:nvPicPr>
          <p:cNvPr id="4" name="Picture 3">
            <a:extLst>
              <a:ext uri="{FF2B5EF4-FFF2-40B4-BE49-F238E27FC236}">
                <a16:creationId xmlns:a16="http://schemas.microsoft.com/office/drawing/2014/main" id="{D1259D5C-3B5C-423E-BBCC-0404A63552C8}"/>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t="3740" r="9910" b="-3740"/>
          <a:stretch/>
        </p:blipFill>
        <p:spPr>
          <a:xfrm>
            <a:off x="3805955" y="2510485"/>
            <a:ext cx="731520" cy="1837030"/>
          </a:xfrm>
          <a:prstGeom prst="rect">
            <a:avLst/>
          </a:prstGeom>
        </p:spPr>
      </p:pic>
      <p:pic>
        <p:nvPicPr>
          <p:cNvPr id="6" name="Picture 5">
            <a:extLst>
              <a:ext uri="{FF2B5EF4-FFF2-40B4-BE49-F238E27FC236}">
                <a16:creationId xmlns:a16="http://schemas.microsoft.com/office/drawing/2014/main" id="{EA91423B-AA84-4485-AA0B-A716A7E0A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756" y="2457846"/>
            <a:ext cx="3462651" cy="1837030"/>
          </a:xfrm>
          <a:prstGeom prst="rect">
            <a:avLst/>
          </a:prstGeom>
        </p:spPr>
      </p:pic>
      <p:pic>
        <p:nvPicPr>
          <p:cNvPr id="8" name="Picture 7">
            <a:extLst>
              <a:ext uri="{FF2B5EF4-FFF2-40B4-BE49-F238E27FC236}">
                <a16:creationId xmlns:a16="http://schemas.microsoft.com/office/drawing/2014/main" id="{377AC2AB-A601-4E7A-8CD8-0AF10FEB1B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0" r="9910" b="-3740"/>
          <a:stretch/>
        </p:blipFill>
        <p:spPr>
          <a:xfrm>
            <a:off x="3805955" y="2510485"/>
            <a:ext cx="731520" cy="1837030"/>
          </a:xfrm>
          <a:prstGeom prst="rect">
            <a:avLst/>
          </a:prstGeom>
        </p:spPr>
      </p:pic>
      <p:pic>
        <p:nvPicPr>
          <p:cNvPr id="10" name="Picture 9" descr="Untitled-2.jpg">
            <a:extLst>
              <a:ext uri="{FF2B5EF4-FFF2-40B4-BE49-F238E27FC236}">
                <a16:creationId xmlns:a16="http://schemas.microsoft.com/office/drawing/2014/main" id="{EDF1A90D-83F0-4CE1-807E-1FA78C9F68A6}"/>
              </a:ext>
            </a:extLst>
          </p:cNvPr>
          <p:cNvPicPr>
            <a:picLocks noChangeAspect="1"/>
          </p:cNvPicPr>
          <p:nvPr/>
        </p:nvPicPr>
        <p:blipFill>
          <a:blip r:embed="rId5" cstate="print"/>
          <a:stretch>
            <a:fillRect/>
          </a:stretch>
        </p:blipFill>
        <p:spPr>
          <a:xfrm>
            <a:off x="0" y="1"/>
            <a:ext cx="12192000" cy="6858000"/>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8</a:t>
            </a:fld>
            <a:endParaRPr lang="en-US" altLang="zh-TW" dirty="0">
              <a:solidFill>
                <a:prstClr val="black"/>
              </a:solidFill>
            </a:endParaRPr>
          </a:p>
        </p:txBody>
      </p:sp>
    </p:spTree>
    <p:extLst>
      <p:ext uri="{BB962C8B-B14F-4D97-AF65-F5344CB8AC3E}">
        <p14:creationId xmlns:p14="http://schemas.microsoft.com/office/powerpoint/2010/main" val="14037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par>
                          <p:cTn id="12" fill="hold">
                            <p:stCondLst>
                              <p:cond delay="750"/>
                            </p:stCondLst>
                            <p:childTnLst>
                              <p:par>
                                <p:cTn id="13" presetID="10" presetClass="exit" presetSubtype="0" fill="hold"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p:txBody>
          <a:bodyPr>
            <a:normAutofit/>
          </a:bodyPr>
          <a:lstStyle/>
          <a:p>
            <a:r>
              <a:rPr lang="en-US" dirty="0"/>
              <a:t>Character</a:t>
            </a:r>
            <a:r>
              <a:rPr lang="en-US" altLang="zh-CN" dirty="0"/>
              <a:t>-Level</a:t>
            </a:r>
            <a:r>
              <a:rPr lang="zh-CN" altLang="en-US" dirty="0"/>
              <a:t> </a:t>
            </a:r>
            <a:r>
              <a:rPr lang="en-US" altLang="zh-CN" dirty="0"/>
              <a:t>Word</a:t>
            </a:r>
            <a:r>
              <a:rPr lang="zh-CN" altLang="en-US" dirty="0"/>
              <a:t> </a:t>
            </a:r>
            <a:r>
              <a:rPr lang="en-US" altLang="zh-CN" dirty="0"/>
              <a:t>Alignment </a:t>
            </a:r>
            <a:r>
              <a:rPr lang="en-US" sz="1800" dirty="0">
                <a:effectLst/>
              </a:rPr>
              <a:t>(Lin et al., ACL2018; EMNLP 2018)</a:t>
            </a:r>
            <a:endParaRPr lang="en-US" dirty="0"/>
          </a:p>
        </p:txBody>
      </p:sp>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81200" y="1600200"/>
            <a:ext cx="8305800" cy="4876800"/>
          </a:xfrm>
        </p:spPr>
        <p:txBody>
          <a:bodyPr>
            <a:normAutofit/>
          </a:bodyPr>
          <a:lstStyle/>
          <a:p>
            <a:r>
              <a:rPr lang="en-US" sz="2800" dirty="0"/>
              <a:t>Motivation</a:t>
            </a:r>
          </a:p>
          <a:p>
            <a:pPr lvl="1"/>
            <a:r>
              <a:rPr lang="en-US" altLang="zh-CN" sz="2400" dirty="0"/>
              <a:t>Bilingual</a:t>
            </a:r>
            <a:r>
              <a:rPr lang="zh-CN" altLang="en-US" sz="2400" dirty="0"/>
              <a:t> </a:t>
            </a:r>
            <a:r>
              <a:rPr lang="en-US" altLang="zh-CN" sz="2400" dirty="0"/>
              <a:t>word</a:t>
            </a:r>
            <a:r>
              <a:rPr lang="zh-CN" altLang="en-US" sz="2400" dirty="0"/>
              <a:t> </a:t>
            </a:r>
            <a:r>
              <a:rPr lang="en-US" altLang="zh-CN" sz="2400" dirty="0"/>
              <a:t>alignment</a:t>
            </a:r>
            <a:r>
              <a:rPr lang="zh-CN" altLang="en-US" sz="2400" dirty="0"/>
              <a:t> </a:t>
            </a:r>
            <a:r>
              <a:rPr lang="en-US" altLang="zh-CN" sz="2400" dirty="0"/>
              <a:t>is</a:t>
            </a:r>
            <a:r>
              <a:rPr lang="zh-CN" altLang="en-US" sz="2400" dirty="0"/>
              <a:t> </a:t>
            </a:r>
            <a:r>
              <a:rPr lang="en-US" altLang="zh-CN" sz="2400" dirty="0"/>
              <a:t>not</a:t>
            </a:r>
            <a:r>
              <a:rPr lang="zh-CN" altLang="en-US" sz="2400" dirty="0"/>
              <a:t> </a:t>
            </a:r>
            <a:r>
              <a:rPr lang="en-US" altLang="zh-CN" sz="2400" dirty="0"/>
              <a:t>always</a:t>
            </a:r>
            <a:r>
              <a:rPr lang="zh-CN" altLang="en-US" sz="2400" dirty="0"/>
              <a:t> </a:t>
            </a:r>
            <a:r>
              <a:rPr lang="en-US" altLang="zh-CN" sz="2400" dirty="0"/>
              <a:t>enough,</a:t>
            </a:r>
            <a:r>
              <a:rPr lang="zh-CN" altLang="en-US" sz="2400" dirty="0"/>
              <a:t> </a:t>
            </a:r>
            <a:r>
              <a:rPr lang="en-US" altLang="zh-CN" sz="2400" dirty="0"/>
              <a:t>especially</a:t>
            </a:r>
            <a:r>
              <a:rPr lang="zh-CN" altLang="en-US" sz="2400" dirty="0"/>
              <a:t> </a:t>
            </a:r>
            <a:r>
              <a:rPr lang="en-US" altLang="zh-CN" sz="2400" dirty="0"/>
              <a:t>for</a:t>
            </a:r>
            <a:r>
              <a:rPr lang="zh-CN" altLang="en-US" sz="2400" dirty="0"/>
              <a:t> </a:t>
            </a:r>
            <a:r>
              <a:rPr lang="en-US" altLang="zh-CN" sz="2400" dirty="0"/>
              <a:t>low</a:t>
            </a:r>
            <a:r>
              <a:rPr lang="zh-CN" altLang="en-US" sz="2400" dirty="0"/>
              <a:t> </a:t>
            </a:r>
            <a:r>
              <a:rPr lang="en-US" altLang="zh-CN" sz="2400" dirty="0"/>
              <a:t>resource</a:t>
            </a:r>
            <a:r>
              <a:rPr lang="zh-CN" altLang="en-US" sz="2400" dirty="0"/>
              <a:t> </a:t>
            </a:r>
            <a:r>
              <a:rPr lang="en-US" altLang="zh-CN" sz="2400" dirty="0"/>
              <a:t>languages;</a:t>
            </a:r>
            <a:r>
              <a:rPr lang="zh-CN" altLang="en-US" sz="2400" dirty="0"/>
              <a:t> </a:t>
            </a:r>
            <a:r>
              <a:rPr lang="en-US" altLang="zh-CN" sz="2400" dirty="0"/>
              <a:t>The</a:t>
            </a:r>
            <a:r>
              <a:rPr lang="zh-CN" altLang="en-US" sz="2400" dirty="0"/>
              <a:t> </a:t>
            </a:r>
            <a:r>
              <a:rPr lang="en-US" altLang="zh-CN" sz="2400" dirty="0"/>
              <a:t>words</a:t>
            </a:r>
            <a:r>
              <a:rPr lang="zh-CN" altLang="en-US" sz="2400" dirty="0"/>
              <a:t> </a:t>
            </a:r>
            <a:r>
              <a:rPr lang="en-US" altLang="zh-CN" sz="2400" dirty="0"/>
              <a:t>that</a:t>
            </a:r>
            <a:r>
              <a:rPr lang="zh-CN" altLang="en-US" sz="2400" dirty="0"/>
              <a:t> </a:t>
            </a:r>
            <a:r>
              <a:rPr lang="en-US" altLang="zh-CN" sz="2400" dirty="0"/>
              <a:t>refer</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same</a:t>
            </a:r>
            <a:r>
              <a:rPr lang="zh-CN" altLang="en-US" sz="2400" dirty="0"/>
              <a:t> </a:t>
            </a:r>
            <a:r>
              <a:rPr lang="en-US" altLang="zh-CN" sz="2400" dirty="0"/>
              <a:t>concept</a:t>
            </a:r>
            <a:r>
              <a:rPr lang="zh-CN" altLang="en-US" sz="2400" dirty="0"/>
              <a:t> </a:t>
            </a:r>
            <a:r>
              <a:rPr lang="en-US" altLang="zh-CN" sz="2400" dirty="0"/>
              <a:t>usually</a:t>
            </a:r>
            <a:r>
              <a:rPr lang="zh-CN" altLang="en-US" sz="2400" dirty="0"/>
              <a:t> </a:t>
            </a:r>
            <a:r>
              <a:rPr lang="en-US" altLang="zh-CN" sz="2400" dirty="0"/>
              <a:t>share</a:t>
            </a:r>
            <a:r>
              <a:rPr lang="zh-CN" altLang="en-US" sz="2400" dirty="0"/>
              <a:t> </a:t>
            </a:r>
            <a:r>
              <a:rPr lang="en-US" altLang="zh-CN" sz="2400" dirty="0"/>
              <a:t>similar</a:t>
            </a:r>
            <a:r>
              <a:rPr lang="zh-CN" altLang="en-US" sz="2400" dirty="0"/>
              <a:t> </a:t>
            </a:r>
            <a:r>
              <a:rPr lang="en-US" altLang="zh-CN" sz="2400" dirty="0"/>
              <a:t>sets</a:t>
            </a:r>
            <a:r>
              <a:rPr lang="zh-CN" altLang="en-US" sz="2400" dirty="0"/>
              <a:t> </a:t>
            </a:r>
            <a:r>
              <a:rPr lang="en-US" altLang="zh-CN" sz="2400" dirty="0"/>
              <a:t>of</a:t>
            </a:r>
            <a:r>
              <a:rPr lang="zh-CN" altLang="en-US" sz="2400" dirty="0"/>
              <a:t> </a:t>
            </a:r>
            <a:r>
              <a:rPr lang="en-US" altLang="zh-CN" sz="2400" dirty="0"/>
              <a:t>characters;</a:t>
            </a:r>
          </a:p>
          <a:p>
            <a:r>
              <a:rPr lang="en-US" sz="2800" dirty="0"/>
              <a:t>Char-CNN</a:t>
            </a:r>
          </a:p>
          <a:p>
            <a:pPr lvl="1"/>
            <a:r>
              <a:rPr lang="en-US" sz="2400" dirty="0"/>
              <a:t>Character</a:t>
            </a:r>
            <a:r>
              <a:rPr lang="zh-CN" altLang="en-US" sz="2400" dirty="0"/>
              <a:t> </a:t>
            </a:r>
            <a:r>
              <a:rPr lang="en-US" altLang="zh-CN" sz="2400" dirty="0"/>
              <a:t>Lookup</a:t>
            </a:r>
            <a:r>
              <a:rPr lang="zh-CN" altLang="en-US" sz="2400" dirty="0"/>
              <a:t> </a:t>
            </a:r>
            <a:r>
              <a:rPr lang="en-US" altLang="zh-CN" sz="2400" dirty="0" err="1"/>
              <a:t>Embeddings</a:t>
            </a:r>
            <a:endParaRPr lang="en-US" sz="2400" dirty="0"/>
          </a:p>
          <a:p>
            <a:pPr lvl="2"/>
            <a:r>
              <a:rPr lang="en-US" altLang="zh-CN" dirty="0"/>
              <a:t>For</a:t>
            </a:r>
            <a:r>
              <a:rPr lang="zh-CN" altLang="en-US" dirty="0"/>
              <a:t> </a:t>
            </a:r>
            <a:r>
              <a:rPr lang="en-US" altLang="zh-CN" dirty="0"/>
              <a:t>each</a:t>
            </a:r>
            <a:r>
              <a:rPr lang="zh-CN" altLang="en-US" dirty="0"/>
              <a:t> </a:t>
            </a:r>
            <a:r>
              <a:rPr lang="en-US" altLang="zh-CN" dirty="0"/>
              <a:t>character</a:t>
            </a:r>
            <a:r>
              <a:rPr lang="zh-CN" altLang="en-US" dirty="0"/>
              <a:t> </a:t>
            </a:r>
            <a:r>
              <a:rPr lang="en-US" altLang="zh-CN" i="1" dirty="0"/>
              <a:t>C</a:t>
            </a:r>
            <a:r>
              <a:rPr lang="en-US" altLang="zh-CN" dirty="0"/>
              <a:t>,</a:t>
            </a:r>
            <a:r>
              <a:rPr lang="zh-CN" altLang="en-US" dirty="0"/>
              <a:t> </a:t>
            </a:r>
            <a:r>
              <a:rPr lang="en-US" altLang="zh-CN" dirty="0"/>
              <a:t>we</a:t>
            </a:r>
            <a:r>
              <a:rPr lang="zh-CN" altLang="en-US" dirty="0"/>
              <a:t> </a:t>
            </a:r>
            <a:r>
              <a:rPr lang="en-US" altLang="zh-CN" dirty="0"/>
              <a:t>average</a:t>
            </a:r>
            <a:r>
              <a:rPr lang="zh-CN" altLang="en-US" dirty="0"/>
              <a:t> </a:t>
            </a:r>
            <a:r>
              <a:rPr lang="en-US" altLang="zh-CN" dirty="0"/>
              <a:t>the</a:t>
            </a:r>
            <a:r>
              <a:rPr lang="zh-CN" altLang="en-US" dirty="0"/>
              <a:t> </a:t>
            </a:r>
            <a:r>
              <a:rPr lang="en-US" altLang="zh-CN" dirty="0" err="1"/>
              <a:t>embeddings</a:t>
            </a:r>
            <a:r>
              <a:rPr lang="zh-CN" altLang="en-US" dirty="0"/>
              <a:t> </a:t>
            </a:r>
            <a:r>
              <a:rPr lang="en-US" altLang="zh-CN" dirty="0"/>
              <a:t>of</a:t>
            </a:r>
            <a:r>
              <a:rPr lang="zh-CN" altLang="en-US" dirty="0"/>
              <a:t> </a:t>
            </a:r>
            <a:r>
              <a:rPr lang="en-US" altLang="zh-CN" dirty="0"/>
              <a:t>all</a:t>
            </a:r>
            <a:r>
              <a:rPr lang="zh-CN" altLang="en-US" dirty="0"/>
              <a:t> </a:t>
            </a:r>
            <a:r>
              <a:rPr lang="en-US" altLang="zh-CN" dirty="0"/>
              <a:t>words</a:t>
            </a:r>
            <a:r>
              <a:rPr lang="zh-CN" altLang="en-US" dirty="0"/>
              <a:t> </a:t>
            </a:r>
            <a:r>
              <a:rPr lang="en-US" altLang="zh-CN" dirty="0"/>
              <a:t>which</a:t>
            </a:r>
            <a:r>
              <a:rPr lang="zh-CN" altLang="en-US" dirty="0"/>
              <a:t> </a:t>
            </a:r>
            <a:r>
              <a:rPr lang="en-US" altLang="zh-CN" dirty="0"/>
              <a:t>contain</a:t>
            </a:r>
            <a:r>
              <a:rPr lang="zh-CN" altLang="en-US" dirty="0"/>
              <a:t> </a:t>
            </a:r>
            <a:r>
              <a:rPr lang="en-US" altLang="zh-CN" dirty="0"/>
              <a:t>this</a:t>
            </a:r>
            <a:r>
              <a:rPr lang="zh-CN" altLang="en-US" dirty="0"/>
              <a:t> </a:t>
            </a:r>
            <a:r>
              <a:rPr lang="en-US" altLang="zh-CN" dirty="0"/>
              <a:t>character.</a:t>
            </a:r>
            <a:endParaRPr lang="en-US" dirty="0"/>
          </a:p>
          <a:p>
            <a:pPr lvl="1"/>
            <a:r>
              <a:rPr lang="en-US" sz="2400" dirty="0"/>
              <a:t>Character</a:t>
            </a:r>
            <a:r>
              <a:rPr lang="en-US" altLang="zh-CN" sz="2400" dirty="0"/>
              <a:t>-Level</a:t>
            </a:r>
            <a:r>
              <a:rPr lang="zh-CN" altLang="en-US" sz="2400" dirty="0"/>
              <a:t> </a:t>
            </a:r>
            <a:r>
              <a:rPr lang="en-US" altLang="zh-CN" sz="2400" dirty="0"/>
              <a:t>CNN</a:t>
            </a:r>
            <a:r>
              <a:rPr lang="zh-CN" altLang="en-US" sz="2400" dirty="0"/>
              <a:t> </a:t>
            </a:r>
            <a:r>
              <a:rPr lang="en-US" altLang="zh-CN" sz="2400" dirty="0"/>
              <a:t>(Kim</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2016)</a:t>
            </a:r>
            <a:endParaRPr lang="en-US" sz="2400" dirty="0"/>
          </a:p>
          <a:p>
            <a:pPr lvl="1"/>
            <a:r>
              <a:rPr lang="en-US" sz="2400" dirty="0"/>
              <a:t>C</a:t>
            </a:r>
            <a:r>
              <a:rPr lang="en-US" altLang="zh-CN" sz="2400" dirty="0"/>
              <a:t>ross-lingual</a:t>
            </a:r>
            <a:r>
              <a:rPr lang="zh-CN" altLang="en-US" sz="2400" dirty="0"/>
              <a:t> </a:t>
            </a:r>
            <a:r>
              <a:rPr lang="en-US" altLang="zh-CN" sz="2400" dirty="0"/>
              <a:t>Mapping</a:t>
            </a:r>
            <a:endParaRPr lang="en-US" sz="2400" dirty="0"/>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80</a:t>
            </a:fld>
            <a:endParaRPr lang="en-US"/>
          </a:p>
        </p:txBody>
      </p:sp>
      <p:pic>
        <p:nvPicPr>
          <p:cNvPr id="5" name="图片 4"/>
          <p:cNvPicPr>
            <a:picLocks noChangeAspect="1"/>
          </p:cNvPicPr>
          <p:nvPr/>
        </p:nvPicPr>
        <p:blipFill>
          <a:blip r:embed="rId3"/>
          <a:stretch>
            <a:fillRect/>
          </a:stretch>
        </p:blipFill>
        <p:spPr>
          <a:xfrm>
            <a:off x="3657601" y="5867400"/>
            <a:ext cx="3721100" cy="838200"/>
          </a:xfrm>
          <a:prstGeom prst="rect">
            <a:avLst/>
          </a:prstGeom>
        </p:spPr>
      </p:pic>
    </p:spTree>
    <p:extLst>
      <p:ext uri="{BB962C8B-B14F-4D97-AF65-F5344CB8AC3E}">
        <p14:creationId xmlns:p14="http://schemas.microsoft.com/office/powerpoint/2010/main" val="34771797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F170-35D1-2348-955A-E3113D05D06E}"/>
              </a:ext>
            </a:extLst>
          </p:cNvPr>
          <p:cNvSpPr>
            <a:spLocks noGrp="1"/>
          </p:cNvSpPr>
          <p:nvPr>
            <p:ph type="title"/>
          </p:nvPr>
        </p:nvSpPr>
        <p:spPr/>
        <p:txBody>
          <a:bodyPr>
            <a:normAutofit/>
          </a:bodyPr>
          <a:lstStyle/>
          <a:p>
            <a:r>
              <a:rPr lang="en-US" dirty="0"/>
              <a:t>Linguistic Property</a:t>
            </a:r>
            <a:r>
              <a:rPr lang="zh-CN" altLang="en-US" dirty="0"/>
              <a:t> </a:t>
            </a:r>
            <a:r>
              <a:rPr lang="en-US" altLang="zh-CN" dirty="0"/>
              <a:t>Alignment </a:t>
            </a:r>
            <a:r>
              <a:rPr lang="en-US" sz="1800" dirty="0">
                <a:effectLst/>
              </a:rPr>
              <a:t>(Lin et al., ACL2018; EMNLP 2018)</a:t>
            </a:r>
            <a:endParaRPr lang="en-US" dirty="0"/>
          </a:p>
        </p:txBody>
      </p:sp>
      <p:sp>
        <p:nvSpPr>
          <p:cNvPr id="3" name="Content Placeholder 2">
            <a:extLst>
              <a:ext uri="{FF2B5EF4-FFF2-40B4-BE49-F238E27FC236}">
                <a16:creationId xmlns:a16="http://schemas.microsoft.com/office/drawing/2014/main" id="{4169574C-E7CD-F84A-BF84-BACFC93AF8FD}"/>
              </a:ext>
            </a:extLst>
          </p:cNvPr>
          <p:cNvSpPr>
            <a:spLocks noGrp="1"/>
          </p:cNvSpPr>
          <p:nvPr>
            <p:ph idx="1"/>
          </p:nvPr>
        </p:nvSpPr>
        <p:spPr>
          <a:xfrm>
            <a:off x="1981200" y="1600200"/>
            <a:ext cx="8305800" cy="4876800"/>
          </a:xfrm>
        </p:spPr>
        <p:txBody>
          <a:bodyPr>
            <a:normAutofit/>
          </a:bodyPr>
          <a:lstStyle/>
          <a:p>
            <a:r>
              <a:rPr lang="en-US" sz="2800" dirty="0"/>
              <a:t>Knowledge</a:t>
            </a:r>
            <a:r>
              <a:rPr lang="zh-CN" altLang="en-US" sz="2800" dirty="0"/>
              <a:t> </a:t>
            </a:r>
            <a:r>
              <a:rPr lang="en-US" altLang="zh-CN" sz="2800" dirty="0"/>
              <a:t>Bases</a:t>
            </a:r>
            <a:r>
              <a:rPr lang="zh-CN" altLang="en-US" sz="2800" dirty="0"/>
              <a:t>:</a:t>
            </a:r>
            <a:endParaRPr lang="en-US" altLang="zh-CN" sz="2800" dirty="0"/>
          </a:p>
          <a:p>
            <a:pPr lvl="1"/>
            <a:r>
              <a:rPr lang="en-US" altLang="zh-CN" sz="2000" dirty="0"/>
              <a:t>CLDR</a:t>
            </a:r>
            <a:r>
              <a:rPr lang="zh-CN" altLang="en-US" sz="2000" dirty="0"/>
              <a:t> </a:t>
            </a:r>
            <a:r>
              <a:rPr lang="en-US" altLang="zh-CN" sz="2000" dirty="0"/>
              <a:t>(Unicode</a:t>
            </a:r>
            <a:r>
              <a:rPr lang="zh-CN" altLang="en-US" sz="2000" dirty="0"/>
              <a:t> </a:t>
            </a:r>
            <a:r>
              <a:rPr lang="en-US" altLang="zh-CN" sz="2000" dirty="0"/>
              <a:t>Common</a:t>
            </a:r>
            <a:r>
              <a:rPr lang="zh-CN" altLang="en-US" sz="2000" dirty="0"/>
              <a:t> </a:t>
            </a:r>
            <a:r>
              <a:rPr lang="en-US" altLang="zh-CN" sz="2000" dirty="0"/>
              <a:t>Locale</a:t>
            </a:r>
            <a:r>
              <a:rPr lang="zh-CN" altLang="en-US" sz="2000" dirty="0"/>
              <a:t> </a:t>
            </a:r>
            <a:r>
              <a:rPr lang="en-US" altLang="zh-CN" sz="2000" dirty="0"/>
              <a:t>Data</a:t>
            </a:r>
            <a:r>
              <a:rPr lang="zh-CN" altLang="en-US" sz="2000" dirty="0"/>
              <a:t> </a:t>
            </a:r>
            <a:r>
              <a:rPr lang="en-US" altLang="zh-CN" sz="2000" dirty="0"/>
              <a:t>Repository)</a:t>
            </a:r>
          </a:p>
          <a:p>
            <a:pPr lvl="1"/>
            <a:r>
              <a:rPr lang="en-US" altLang="zh-CN" sz="2000" dirty="0" err="1"/>
              <a:t>Wiktionary</a:t>
            </a:r>
            <a:endParaRPr lang="en-US" altLang="zh-CN" sz="2000" dirty="0"/>
          </a:p>
          <a:p>
            <a:pPr lvl="1"/>
            <a:r>
              <a:rPr lang="en-US" altLang="zh-CN" sz="2000" dirty="0" err="1"/>
              <a:t>Panlex</a:t>
            </a:r>
            <a:endParaRPr lang="en-US" altLang="zh-CN" sz="2000" dirty="0"/>
          </a:p>
          <a:p>
            <a:r>
              <a:rPr lang="en-US" sz="2800" dirty="0"/>
              <a:t>Word</a:t>
            </a:r>
            <a:r>
              <a:rPr lang="zh-CN" altLang="en-US" sz="2800" dirty="0"/>
              <a:t> </a:t>
            </a:r>
            <a:r>
              <a:rPr lang="en-US" altLang="zh-CN" sz="2800" dirty="0"/>
              <a:t>Clusters:</a:t>
            </a:r>
          </a:p>
          <a:p>
            <a:pPr lvl="1"/>
            <a:r>
              <a:rPr lang="en-US" sz="2000" dirty="0"/>
              <a:t>closed</a:t>
            </a:r>
            <a:r>
              <a:rPr lang="zh-CN" altLang="en-US" sz="2000" dirty="0"/>
              <a:t> </a:t>
            </a:r>
            <a:r>
              <a:rPr lang="en-US" altLang="zh-CN" sz="2000" dirty="0"/>
              <a:t>word</a:t>
            </a:r>
            <a:r>
              <a:rPr lang="zh-CN" altLang="en-US" sz="2000" dirty="0"/>
              <a:t> </a:t>
            </a:r>
            <a:r>
              <a:rPr lang="en-US" altLang="zh-CN" sz="2000" dirty="0"/>
              <a:t>classes</a:t>
            </a:r>
          </a:p>
          <a:p>
            <a:pPr lvl="1"/>
            <a:r>
              <a:rPr lang="en-US" sz="2000" dirty="0"/>
              <a:t>affix</a:t>
            </a:r>
          </a:p>
        </p:txBody>
      </p:sp>
      <p:sp>
        <p:nvSpPr>
          <p:cNvPr id="4" name="Slide Number Placeholder 3">
            <a:extLst>
              <a:ext uri="{FF2B5EF4-FFF2-40B4-BE49-F238E27FC236}">
                <a16:creationId xmlns:a16="http://schemas.microsoft.com/office/drawing/2014/main" id="{CB9324AD-2084-C640-AD90-448673AFA68D}"/>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81</a:t>
            </a:fld>
            <a:endParaRPr lang="en-US"/>
          </a:p>
        </p:txBody>
      </p:sp>
      <p:pic>
        <p:nvPicPr>
          <p:cNvPr id="6" name="图片 5"/>
          <p:cNvPicPr>
            <a:picLocks noChangeAspect="1"/>
          </p:cNvPicPr>
          <p:nvPr/>
        </p:nvPicPr>
        <p:blipFill>
          <a:blip r:embed="rId3"/>
          <a:stretch>
            <a:fillRect/>
          </a:stretch>
        </p:blipFill>
        <p:spPr>
          <a:xfrm>
            <a:off x="5334000" y="2895600"/>
            <a:ext cx="5105400" cy="3263900"/>
          </a:xfrm>
          <a:prstGeom prst="rect">
            <a:avLst/>
          </a:prstGeom>
        </p:spPr>
      </p:pic>
      <p:pic>
        <p:nvPicPr>
          <p:cNvPr id="5" name="图片 4"/>
          <p:cNvPicPr>
            <a:picLocks noChangeAspect="1"/>
          </p:cNvPicPr>
          <p:nvPr/>
        </p:nvPicPr>
        <p:blipFill>
          <a:blip r:embed="rId4"/>
          <a:stretch>
            <a:fillRect/>
          </a:stretch>
        </p:blipFill>
        <p:spPr>
          <a:xfrm>
            <a:off x="2438400" y="4572003"/>
            <a:ext cx="2514600" cy="1818409"/>
          </a:xfrm>
          <a:prstGeom prst="rect">
            <a:avLst/>
          </a:prstGeom>
        </p:spPr>
      </p:pic>
    </p:spTree>
    <p:extLst>
      <p:ext uri="{BB962C8B-B14F-4D97-AF65-F5344CB8AC3E}">
        <p14:creationId xmlns:p14="http://schemas.microsoft.com/office/powerpoint/2010/main" val="10268213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EEACE-7DFA-E84C-9965-337E176B69DF}"/>
              </a:ext>
            </a:extLst>
          </p:cNvPr>
          <p:cNvSpPr>
            <a:spLocks noGrp="1"/>
          </p:cNvSpPr>
          <p:nvPr>
            <p:ph idx="1"/>
          </p:nvPr>
        </p:nvSpPr>
        <p:spPr>
          <a:xfrm>
            <a:off x="1981200" y="1143003"/>
            <a:ext cx="8229600" cy="4983163"/>
          </a:xfrm>
        </p:spPr>
        <p:txBody>
          <a:bodyPr>
            <a:normAutofit/>
          </a:bodyPr>
          <a:lstStyle/>
          <a:p>
            <a:r>
              <a:rPr lang="en-US" altLang="zh-CN" sz="2000" dirty="0"/>
              <a:t>Code-switch cross-lingual entity/word data generation</a:t>
            </a:r>
          </a:p>
          <a:p>
            <a:endParaRPr lang="en-US" altLang="zh-CN" sz="2000" dirty="0"/>
          </a:p>
          <a:p>
            <a:endParaRPr lang="en-US" altLang="zh-CN" sz="2000" dirty="0"/>
          </a:p>
          <a:p>
            <a:endParaRPr lang="en-US" altLang="zh-CN" sz="2000" dirty="0"/>
          </a:p>
          <a:p>
            <a:pPr marL="0" indent="0">
              <a:buNone/>
            </a:pPr>
            <a:endParaRPr lang="en-US" altLang="zh-CN" sz="2000" dirty="0"/>
          </a:p>
          <a:p>
            <a:endParaRPr lang="en-US" altLang="zh-CN" sz="2000" dirty="0"/>
          </a:p>
          <a:p>
            <a:r>
              <a:rPr lang="en-US" altLang="zh-CN" sz="2000" dirty="0"/>
              <a:t>Use English entities as anchor points to learn a mapping (rotation matrix) </a:t>
            </a:r>
            <a:r>
              <a:rPr lang="en-US" altLang="zh-CN" sz="2000" i="1" dirty="0">
                <a:latin typeface="Times New Roman" panose="02020603050405020304" pitchFamily="18" charset="0"/>
                <a:cs typeface="Times New Roman" panose="02020603050405020304" pitchFamily="18" charset="0"/>
              </a:rPr>
              <a:t>W</a:t>
            </a:r>
            <a:r>
              <a:rPr lang="en-US" altLang="zh-CN" sz="2000" dirty="0"/>
              <a:t> which aligns distributions in IL and English</a:t>
            </a:r>
          </a:p>
        </p:txBody>
      </p:sp>
      <p:sp>
        <p:nvSpPr>
          <p:cNvPr id="4" name="Slide Number Placeholder 3">
            <a:extLst>
              <a:ext uri="{FF2B5EF4-FFF2-40B4-BE49-F238E27FC236}">
                <a16:creationId xmlns:a16="http://schemas.microsoft.com/office/drawing/2014/main" id="{C26372C3-D927-4A46-BBF0-A6D2EF5B8AB3}"/>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82</a:t>
            </a:fld>
            <a:endParaRPr lang="en-US"/>
          </a:p>
        </p:txBody>
      </p:sp>
      <p:pic>
        <p:nvPicPr>
          <p:cNvPr id="6" name="Picture 5">
            <a:extLst>
              <a:ext uri="{FF2B5EF4-FFF2-40B4-BE49-F238E27FC236}">
                <a16:creationId xmlns:a16="http://schemas.microsoft.com/office/drawing/2014/main" id="{4BF13090-01DE-FE45-9F9D-E4B48758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673" y="4137025"/>
            <a:ext cx="8809427" cy="2514600"/>
          </a:xfrm>
          <a:prstGeom prst="rect">
            <a:avLst/>
          </a:prstGeom>
        </p:spPr>
      </p:pic>
      <p:sp>
        <p:nvSpPr>
          <p:cNvPr id="7" name="Title 1">
            <a:extLst>
              <a:ext uri="{FF2B5EF4-FFF2-40B4-BE49-F238E27FC236}">
                <a16:creationId xmlns:a16="http://schemas.microsoft.com/office/drawing/2014/main" id="{76EB339C-A614-9D4C-950F-F570BD971A2D}"/>
              </a:ext>
            </a:extLst>
          </p:cNvPr>
          <p:cNvSpPr>
            <a:spLocks noGrp="1"/>
          </p:cNvSpPr>
          <p:nvPr>
            <p:ph type="title"/>
          </p:nvPr>
        </p:nvSpPr>
        <p:spPr>
          <a:xfrm>
            <a:off x="441434" y="0"/>
            <a:ext cx="11067394" cy="1143000"/>
          </a:xfrm>
        </p:spPr>
        <p:txBody>
          <a:bodyPr>
            <a:normAutofit fontScale="90000"/>
          </a:bodyPr>
          <a:lstStyle/>
          <a:p>
            <a:r>
              <a:rPr lang="en-US" altLang="zh-CN" sz="3600" dirty="0"/>
              <a:t>Cross-lingual Joint Entity and Word Embedding Learning</a:t>
            </a:r>
            <a:endParaRPr lang="en-US" sz="3600" dirty="0"/>
          </a:p>
        </p:txBody>
      </p:sp>
      <p:pic>
        <p:nvPicPr>
          <p:cNvPr id="8" name="Picture 7">
            <a:extLst>
              <a:ext uri="{FF2B5EF4-FFF2-40B4-BE49-F238E27FC236}">
                <a16:creationId xmlns:a16="http://schemas.microsoft.com/office/drawing/2014/main" id="{428FBB59-0689-6B43-BAF9-68C6635E5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2" y="1516063"/>
            <a:ext cx="4999789" cy="1676400"/>
          </a:xfrm>
          <a:prstGeom prst="rect">
            <a:avLst/>
          </a:prstGeom>
        </p:spPr>
      </p:pic>
    </p:spTree>
    <p:extLst>
      <p:ext uri="{BB962C8B-B14F-4D97-AF65-F5344CB8AC3E}">
        <p14:creationId xmlns:p14="http://schemas.microsoft.com/office/powerpoint/2010/main" val="42650339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Identifying Named Entity Mentions</a:t>
            </a:r>
            <a:endParaRPr lang="en-US" dirty="0">
              <a:latin typeface="Avenir Medium"/>
              <a:cs typeface="Avenir Medium"/>
            </a:endParaRP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83</a:t>
            </a:fld>
            <a:endParaRPr lang="en-US" altLang="zh-TW" dirty="0"/>
          </a:p>
        </p:txBody>
      </p:sp>
      <p:cxnSp>
        <p:nvCxnSpPr>
          <p:cNvPr id="59" name="Straight Arrow Connector 58"/>
          <p:cNvCxnSpPr/>
          <p:nvPr/>
        </p:nvCxnSpPr>
        <p:spPr>
          <a:xfrm>
            <a:off x="5909876" y="3265891"/>
            <a:ext cx="0" cy="483969"/>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sp>
        <p:nvSpPr>
          <p:cNvPr id="61" name="Content Placeholder 2"/>
          <p:cNvSpPr>
            <a:spLocks noGrp="1"/>
          </p:cNvSpPr>
          <p:nvPr>
            <p:ph idx="1"/>
          </p:nvPr>
        </p:nvSpPr>
        <p:spPr>
          <a:xfrm>
            <a:off x="1981200" y="1308100"/>
            <a:ext cx="8229600" cy="4737100"/>
          </a:xfrm>
        </p:spPr>
        <p:txBody>
          <a:bodyPr/>
          <a:lstStyle/>
          <a:p>
            <a:endParaRPr lang="en-US" dirty="0"/>
          </a:p>
          <a:p>
            <a:endParaRPr lang="en-US" dirty="0"/>
          </a:p>
          <a:p>
            <a:endParaRPr lang="en-US" dirty="0"/>
          </a:p>
          <a:p>
            <a:pPr marL="0" indent="0">
              <a:buNone/>
            </a:pPr>
            <a:endParaRPr lang="en-US" dirty="0"/>
          </a:p>
        </p:txBody>
      </p:sp>
      <p:sp>
        <p:nvSpPr>
          <p:cNvPr id="66" name="TextBox 65"/>
          <p:cNvSpPr txBox="1"/>
          <p:nvPr/>
        </p:nvSpPr>
        <p:spPr>
          <a:xfrm>
            <a:off x="1981200" y="3795007"/>
            <a:ext cx="8229600" cy="1477328"/>
          </a:xfrm>
          <a:prstGeom prst="rect">
            <a:avLst/>
          </a:prstGeom>
          <a:noFill/>
          <a:ln>
            <a:noFill/>
          </a:ln>
        </p:spPr>
        <p:txBody>
          <a:bodyPr wrap="square" rtlCol="0">
            <a:spAutoFit/>
          </a:bodyPr>
          <a:lstStyle/>
          <a:p>
            <a:pPr marL="0" lvl="2"/>
            <a:r>
              <a:rPr lang="en-US" b="1" dirty="0" err="1">
                <a:solidFill>
                  <a:srgbClr val="3366FF"/>
                </a:solidFill>
                <a:latin typeface="Corbel"/>
                <a:cs typeface="Corbel"/>
              </a:rPr>
              <a:t>சிஐஏ</a:t>
            </a:r>
            <a:r>
              <a:rPr lang="en-US" dirty="0">
                <a:solidFill>
                  <a:srgbClr val="3366FF"/>
                </a:solidFill>
                <a:latin typeface="Corbel"/>
                <a:cs typeface="Corbel"/>
              </a:rPr>
              <a:t> </a:t>
            </a:r>
            <a:r>
              <a:rPr lang="en-US" dirty="0" err="1">
                <a:solidFill>
                  <a:srgbClr val="000000"/>
                </a:solidFill>
                <a:latin typeface="Corbel"/>
                <a:cs typeface="Corbel"/>
              </a:rPr>
              <a:t>இயக்குநர்</a:t>
            </a:r>
            <a:r>
              <a:rPr lang="en-US" dirty="0">
                <a:solidFill>
                  <a:schemeClr val="accent4">
                    <a:lumMod val="65000"/>
                    <a:lumOff val="35000"/>
                  </a:schemeClr>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a:t>
            </a:r>
            <a:r>
              <a:rPr lang="en-US" dirty="0">
                <a:latin typeface="Corbel"/>
                <a:cs typeface="Corbel"/>
              </a:rPr>
              <a:t> </a:t>
            </a:r>
            <a:r>
              <a:rPr lang="en-US" dirty="0" err="1">
                <a:solidFill>
                  <a:srgbClr val="000000"/>
                </a:solidFill>
                <a:latin typeface="Corbel"/>
                <a:cs typeface="Corbel"/>
              </a:rPr>
              <a:t>நியமனத்துக்கு</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b="1" dirty="0" err="1">
                <a:solidFill>
                  <a:srgbClr val="3366FF"/>
                </a:solidFill>
                <a:latin typeface="Corbel"/>
                <a:cs typeface="Corbel"/>
              </a:rPr>
              <a:t>செனட்</a:t>
            </a:r>
            <a:r>
              <a:rPr lang="en-US" dirty="0">
                <a:solidFill>
                  <a:srgbClr val="000000"/>
                </a:solidFill>
                <a:latin typeface="Corbel"/>
                <a:cs typeface="Corbel"/>
              </a:rPr>
              <a:t> </a:t>
            </a:r>
            <a:r>
              <a:rPr lang="en-US" dirty="0" err="1">
                <a:solidFill>
                  <a:srgbClr val="000000"/>
                </a:solidFill>
                <a:latin typeface="Corbel"/>
                <a:cs typeface="Corbel"/>
              </a:rPr>
              <a:t>சபை</a:t>
            </a:r>
            <a:r>
              <a:rPr lang="en-US" dirty="0">
                <a:solidFill>
                  <a:srgbClr val="000000"/>
                </a:solidFill>
                <a:latin typeface="Corbel"/>
                <a:cs typeface="Corbel"/>
              </a:rPr>
              <a:t> </a:t>
            </a:r>
            <a:r>
              <a:rPr lang="en-US" dirty="0" err="1">
                <a:solidFill>
                  <a:srgbClr val="000000"/>
                </a:solidFill>
                <a:latin typeface="Corbel"/>
                <a:cs typeface="Corbel"/>
              </a:rPr>
              <a:t>ஒப்புதல்</a:t>
            </a:r>
            <a:r>
              <a:rPr lang="en-US" dirty="0">
                <a:solidFill>
                  <a:srgbClr val="000000"/>
                </a:solidFill>
                <a:latin typeface="Corbel"/>
                <a:cs typeface="Corbel"/>
              </a:rPr>
              <a:t>.</a:t>
            </a:r>
            <a:r>
              <a:rPr lang="en-US" dirty="0">
                <a:solidFill>
                  <a:srgbClr val="595959"/>
                </a:solidFill>
                <a:latin typeface="Corbel"/>
                <a:cs typeface="Corbel"/>
              </a:rPr>
              <a:t> </a:t>
            </a:r>
            <a:r>
              <a:rPr lang="en-US" dirty="0" err="1">
                <a:solidFill>
                  <a:srgbClr val="000000"/>
                </a:solidFill>
                <a:latin typeface="Corbel"/>
                <a:cs typeface="Corbel"/>
              </a:rPr>
              <a:t>ஆனால்</a:t>
            </a:r>
            <a:r>
              <a:rPr lang="en-US" dirty="0">
                <a:solidFill>
                  <a:srgbClr val="000000"/>
                </a:solidFill>
                <a:latin typeface="Corbel"/>
                <a:cs typeface="Corbel"/>
              </a:rPr>
              <a:t>,</a:t>
            </a:r>
            <a:r>
              <a:rPr lang="en-US" dirty="0">
                <a:latin typeface="Corbel"/>
                <a:cs typeface="Corbel"/>
              </a:rPr>
              <a:t>  </a:t>
            </a:r>
            <a:r>
              <a:rPr lang="en-US" b="1" dirty="0" err="1">
                <a:solidFill>
                  <a:srgbClr val="3366FF"/>
                </a:solidFill>
                <a:latin typeface="Corbel"/>
                <a:cs typeface="Corbel"/>
              </a:rPr>
              <a:t>சிஐஏ</a:t>
            </a:r>
            <a:r>
              <a:rPr lang="en-US" dirty="0">
                <a:latin typeface="Corbel"/>
                <a:cs typeface="Corbel"/>
              </a:rPr>
              <a:t> </a:t>
            </a:r>
            <a:r>
              <a:rPr lang="en-US" dirty="0" err="1">
                <a:solidFill>
                  <a:srgbClr val="000000"/>
                </a:solidFill>
                <a:latin typeface="Corbel"/>
                <a:cs typeface="Corbel"/>
              </a:rPr>
              <a:t>முகமை</a:t>
            </a:r>
            <a:r>
              <a:rPr lang="en-US" dirty="0">
                <a:solidFill>
                  <a:srgbClr val="000000"/>
                </a:solidFill>
                <a:latin typeface="Corbel"/>
                <a:cs typeface="Corbel"/>
              </a:rPr>
              <a:t> </a:t>
            </a:r>
            <a:r>
              <a:rPr lang="en-US" dirty="0" err="1">
                <a:solidFill>
                  <a:srgbClr val="000000"/>
                </a:solidFill>
                <a:latin typeface="Corbel"/>
                <a:cs typeface="Corbel"/>
              </a:rPr>
              <a:t>மற்றும்</a:t>
            </a:r>
            <a:r>
              <a:rPr lang="en-US" dirty="0">
                <a:latin typeface="Corbel"/>
                <a:cs typeface="Corbel"/>
              </a:rPr>
              <a:t> </a:t>
            </a:r>
            <a:r>
              <a:rPr lang="en-US" b="1" dirty="0" err="1">
                <a:solidFill>
                  <a:srgbClr val="3366FF"/>
                </a:solidFill>
                <a:latin typeface="Corbel"/>
                <a:cs typeface="Corbel"/>
              </a:rPr>
              <a:t>அமெரிக்க</a:t>
            </a:r>
            <a:r>
              <a:rPr lang="en-US" dirty="0">
                <a:latin typeface="Corbel"/>
                <a:cs typeface="Corbel"/>
              </a:rPr>
              <a:t> </a:t>
            </a:r>
            <a:r>
              <a:rPr lang="en-US" dirty="0" err="1">
                <a:solidFill>
                  <a:srgbClr val="000000"/>
                </a:solidFill>
                <a:latin typeface="Corbel"/>
                <a:cs typeface="Corbel"/>
              </a:rPr>
              <a:t>அதிபர்</a:t>
            </a:r>
            <a:r>
              <a:rPr lang="en-US" dirty="0">
                <a:solidFill>
                  <a:srgbClr val="000000"/>
                </a:solidFill>
                <a:latin typeface="Corbel"/>
                <a:cs typeface="Corbel"/>
              </a:rPr>
              <a:t> </a:t>
            </a:r>
            <a:r>
              <a:rPr lang="en-US" b="1" dirty="0" err="1">
                <a:solidFill>
                  <a:srgbClr val="3366FF"/>
                </a:solidFill>
                <a:latin typeface="Corbel"/>
                <a:cs typeface="Corbel"/>
              </a:rPr>
              <a:t>டிரம்ப்</a:t>
            </a:r>
            <a:r>
              <a:rPr lang="en-US" dirty="0">
                <a:latin typeface="Corbel"/>
                <a:cs typeface="Corbel"/>
              </a:rPr>
              <a:t> </a:t>
            </a:r>
            <a:r>
              <a:rPr lang="en-US" dirty="0" err="1">
                <a:solidFill>
                  <a:srgbClr val="000000"/>
                </a:solidFill>
                <a:latin typeface="Corbel"/>
                <a:cs typeface="Corbel"/>
              </a:rPr>
              <a:t>இடையே</a:t>
            </a:r>
            <a:r>
              <a:rPr lang="en-US" dirty="0">
                <a:solidFill>
                  <a:srgbClr val="000000"/>
                </a:solidFill>
                <a:latin typeface="Corbel"/>
                <a:cs typeface="Corbel"/>
              </a:rPr>
              <a:t> </a:t>
            </a:r>
            <a:r>
              <a:rPr lang="en-US" dirty="0" err="1">
                <a:solidFill>
                  <a:srgbClr val="000000"/>
                </a:solidFill>
                <a:latin typeface="Corbel"/>
                <a:cs typeface="Corbel"/>
              </a:rPr>
              <a:t>ஒரு</a:t>
            </a:r>
            <a:r>
              <a:rPr lang="en-US" dirty="0">
                <a:solidFill>
                  <a:srgbClr val="000000"/>
                </a:solidFill>
                <a:latin typeface="Corbel"/>
                <a:cs typeface="Corbel"/>
              </a:rPr>
              <a:t> </a:t>
            </a:r>
            <a:r>
              <a:rPr lang="en-US" dirty="0" err="1">
                <a:solidFill>
                  <a:srgbClr val="000000"/>
                </a:solidFill>
                <a:latin typeface="Corbel"/>
                <a:cs typeface="Corbel"/>
              </a:rPr>
              <a:t>பயனுள்ள</a:t>
            </a:r>
            <a:r>
              <a:rPr lang="en-US" dirty="0">
                <a:solidFill>
                  <a:srgbClr val="000000"/>
                </a:solidFill>
                <a:latin typeface="Corbel"/>
                <a:cs typeface="Corbel"/>
              </a:rPr>
              <a:t> </a:t>
            </a:r>
            <a:r>
              <a:rPr lang="en-US" dirty="0" err="1">
                <a:solidFill>
                  <a:srgbClr val="000000"/>
                </a:solidFill>
                <a:latin typeface="Corbel"/>
                <a:cs typeface="Corbel"/>
              </a:rPr>
              <a:t>அலுவல்</a:t>
            </a:r>
            <a:r>
              <a:rPr lang="en-US" dirty="0">
                <a:solidFill>
                  <a:srgbClr val="000000"/>
                </a:solidFill>
                <a:latin typeface="Corbel"/>
                <a:cs typeface="Corbel"/>
              </a:rPr>
              <a:t> </a:t>
            </a:r>
            <a:r>
              <a:rPr lang="en-US" dirty="0" err="1">
                <a:solidFill>
                  <a:srgbClr val="000000"/>
                </a:solidFill>
                <a:latin typeface="Corbel"/>
                <a:cs typeface="Corbel"/>
              </a:rPr>
              <a:t>ரீதியான</a:t>
            </a:r>
            <a:r>
              <a:rPr lang="en-US" dirty="0">
                <a:solidFill>
                  <a:srgbClr val="000000"/>
                </a:solidFill>
                <a:latin typeface="Corbel"/>
                <a:cs typeface="Corbel"/>
              </a:rPr>
              <a:t> </a:t>
            </a:r>
            <a:r>
              <a:rPr lang="en-US" dirty="0" err="1">
                <a:solidFill>
                  <a:srgbClr val="000000"/>
                </a:solidFill>
                <a:latin typeface="Corbel"/>
                <a:cs typeface="Corbel"/>
              </a:rPr>
              <a:t>உறவினை</a:t>
            </a:r>
            <a:r>
              <a:rPr lang="en-US" dirty="0">
                <a:solidFill>
                  <a:srgbClr val="000000"/>
                </a:solidFill>
                <a:latin typeface="Corbel"/>
                <a:cs typeface="Corbel"/>
              </a:rPr>
              <a:t> </a:t>
            </a:r>
            <a:r>
              <a:rPr lang="en-US" dirty="0" err="1">
                <a:solidFill>
                  <a:srgbClr val="000000"/>
                </a:solidFill>
                <a:latin typeface="Corbel"/>
                <a:cs typeface="Corbel"/>
              </a:rPr>
              <a:t>உருவாக்குவதே</a:t>
            </a:r>
            <a:r>
              <a:rPr lang="en-US" dirty="0">
                <a:solidFill>
                  <a:srgbClr val="000000"/>
                </a:solidFill>
                <a:latin typeface="Corbel"/>
                <a:cs typeface="Corbel"/>
              </a:rPr>
              <a:t> </a:t>
            </a:r>
            <a:r>
              <a:rPr lang="en-US" b="1" dirty="0" err="1">
                <a:solidFill>
                  <a:srgbClr val="3366FF"/>
                </a:solidFill>
                <a:latin typeface="Corbel"/>
                <a:cs typeface="Corbel"/>
              </a:rPr>
              <a:t>மைக்</a:t>
            </a:r>
            <a:r>
              <a:rPr lang="en-US" b="1" dirty="0">
                <a:solidFill>
                  <a:srgbClr val="3366FF"/>
                </a:solidFill>
                <a:latin typeface="Corbel"/>
                <a:cs typeface="Corbel"/>
              </a:rPr>
              <a:t> </a:t>
            </a:r>
            <a:r>
              <a:rPr lang="en-US" b="1" dirty="0" err="1">
                <a:solidFill>
                  <a:srgbClr val="3366FF"/>
                </a:solidFill>
                <a:latin typeface="Corbel"/>
                <a:cs typeface="Corbel"/>
              </a:rPr>
              <a:t>பாம்பேயோவின்</a:t>
            </a:r>
            <a:r>
              <a:rPr lang="en-US" dirty="0">
                <a:solidFill>
                  <a:srgbClr val="000000"/>
                </a:solidFill>
                <a:latin typeface="Corbel"/>
                <a:cs typeface="Corbel"/>
              </a:rPr>
              <a:t> </a:t>
            </a:r>
            <a:r>
              <a:rPr lang="en-US" dirty="0" err="1">
                <a:solidFill>
                  <a:srgbClr val="000000"/>
                </a:solidFill>
                <a:latin typeface="Corbel"/>
                <a:cs typeface="Corbel"/>
              </a:rPr>
              <a:t>உடனடி</a:t>
            </a:r>
            <a:r>
              <a:rPr lang="en-US" dirty="0">
                <a:solidFill>
                  <a:srgbClr val="595959"/>
                </a:solidFill>
                <a:latin typeface="Corbel"/>
                <a:cs typeface="Corbel"/>
              </a:rPr>
              <a:t> </a:t>
            </a:r>
            <a:r>
              <a:rPr lang="en-US" dirty="0" err="1">
                <a:solidFill>
                  <a:srgbClr val="000000"/>
                </a:solidFill>
                <a:latin typeface="Corbel"/>
                <a:cs typeface="Corbel"/>
              </a:rPr>
              <a:t>பணியாக</a:t>
            </a:r>
            <a:r>
              <a:rPr lang="en-US" dirty="0">
                <a:solidFill>
                  <a:srgbClr val="000000"/>
                </a:solidFill>
                <a:latin typeface="Corbel"/>
                <a:cs typeface="Corbel"/>
              </a:rPr>
              <a:t> </a:t>
            </a:r>
            <a:r>
              <a:rPr lang="en-US" dirty="0" err="1">
                <a:solidFill>
                  <a:srgbClr val="000000"/>
                </a:solidFill>
                <a:latin typeface="Corbel"/>
                <a:cs typeface="Corbel"/>
              </a:rPr>
              <a:t>இருக்கும்</a:t>
            </a:r>
            <a:r>
              <a:rPr lang="en-US" dirty="0">
                <a:solidFill>
                  <a:srgbClr val="000000"/>
                </a:solidFill>
                <a:latin typeface="Corbel"/>
                <a:cs typeface="Corbel"/>
              </a:rPr>
              <a:t>.</a:t>
            </a:r>
          </a:p>
        </p:txBody>
      </p:sp>
      <p:sp>
        <p:nvSpPr>
          <p:cNvPr id="67" name="TextBox 66"/>
          <p:cNvSpPr txBox="1"/>
          <p:nvPr/>
        </p:nvSpPr>
        <p:spPr>
          <a:xfrm>
            <a:off x="1981200" y="2080253"/>
            <a:ext cx="8229600" cy="1477328"/>
          </a:xfrm>
          <a:prstGeom prst="rect">
            <a:avLst/>
          </a:prstGeom>
          <a:noFill/>
          <a:ln>
            <a:noFill/>
          </a:ln>
        </p:spPr>
        <p:txBody>
          <a:bodyPr wrap="square" rtlCol="0">
            <a:spAutoFit/>
          </a:bodyPr>
          <a:lstStyle/>
          <a:p>
            <a:pPr marL="0" lvl="2"/>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இயக்குநர்</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a:t>
            </a:r>
            <a:r>
              <a:rPr lang="en-US" dirty="0">
                <a:solidFill>
                  <a:srgbClr val="000000"/>
                </a:solidFill>
                <a:latin typeface="Corbel"/>
                <a:cs typeface="Corbel"/>
              </a:rPr>
              <a:t> </a:t>
            </a:r>
            <a:r>
              <a:rPr lang="en-US" dirty="0" err="1">
                <a:solidFill>
                  <a:srgbClr val="000000"/>
                </a:solidFill>
                <a:latin typeface="Corbel"/>
                <a:cs typeface="Corbel"/>
              </a:rPr>
              <a:t>நியமனத்துக்கு</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செனட்</a:t>
            </a:r>
            <a:r>
              <a:rPr lang="en-US" dirty="0">
                <a:solidFill>
                  <a:srgbClr val="000000"/>
                </a:solidFill>
                <a:latin typeface="Corbel"/>
                <a:cs typeface="Corbel"/>
              </a:rPr>
              <a:t> </a:t>
            </a:r>
            <a:r>
              <a:rPr lang="en-US" dirty="0" err="1">
                <a:solidFill>
                  <a:srgbClr val="000000"/>
                </a:solidFill>
                <a:latin typeface="Corbel"/>
                <a:cs typeface="Corbel"/>
              </a:rPr>
              <a:t>சபை</a:t>
            </a:r>
            <a:r>
              <a:rPr lang="en-US" dirty="0">
                <a:solidFill>
                  <a:srgbClr val="000000"/>
                </a:solidFill>
                <a:latin typeface="Corbel"/>
                <a:cs typeface="Corbel"/>
              </a:rPr>
              <a:t> </a:t>
            </a:r>
            <a:r>
              <a:rPr lang="en-US" dirty="0" err="1">
                <a:solidFill>
                  <a:srgbClr val="000000"/>
                </a:solidFill>
                <a:latin typeface="Corbel"/>
                <a:cs typeface="Corbel"/>
              </a:rPr>
              <a:t>ஒப்புதல்</a:t>
            </a:r>
            <a:r>
              <a:rPr lang="en-US" dirty="0">
                <a:solidFill>
                  <a:srgbClr val="000000"/>
                </a:solidFill>
                <a:latin typeface="Corbel"/>
                <a:cs typeface="Corbel"/>
              </a:rPr>
              <a:t>. </a:t>
            </a:r>
            <a:r>
              <a:rPr lang="en-US" dirty="0" err="1">
                <a:solidFill>
                  <a:srgbClr val="000000"/>
                </a:solidFill>
                <a:latin typeface="Corbel"/>
                <a:cs typeface="Corbel"/>
              </a:rPr>
              <a:t>ஆனால்</a:t>
            </a:r>
            <a:r>
              <a:rPr lang="en-US" dirty="0">
                <a:solidFill>
                  <a:srgbClr val="000000"/>
                </a:solidFill>
                <a:latin typeface="Corbel"/>
                <a:cs typeface="Corbel"/>
              </a:rPr>
              <a:t>,  </a:t>
            </a:r>
            <a:r>
              <a:rPr lang="en-US" dirty="0" err="1">
                <a:solidFill>
                  <a:srgbClr val="000000"/>
                </a:solidFill>
                <a:latin typeface="Corbel"/>
                <a:cs typeface="Corbel"/>
              </a:rPr>
              <a:t>சிஐஏ</a:t>
            </a:r>
            <a:r>
              <a:rPr lang="en-US" dirty="0">
                <a:solidFill>
                  <a:srgbClr val="000000"/>
                </a:solidFill>
                <a:latin typeface="Corbel"/>
                <a:cs typeface="Corbel"/>
              </a:rPr>
              <a:t> </a:t>
            </a:r>
            <a:r>
              <a:rPr lang="en-US" dirty="0" err="1">
                <a:solidFill>
                  <a:srgbClr val="000000"/>
                </a:solidFill>
                <a:latin typeface="Corbel"/>
                <a:cs typeface="Corbel"/>
              </a:rPr>
              <a:t>முகமை</a:t>
            </a:r>
            <a:r>
              <a:rPr lang="en-US" dirty="0">
                <a:solidFill>
                  <a:srgbClr val="000000"/>
                </a:solidFill>
                <a:latin typeface="Corbel"/>
                <a:cs typeface="Corbel"/>
              </a:rPr>
              <a:t> </a:t>
            </a:r>
            <a:r>
              <a:rPr lang="en-US" dirty="0" err="1">
                <a:solidFill>
                  <a:srgbClr val="000000"/>
                </a:solidFill>
                <a:latin typeface="Corbel"/>
                <a:cs typeface="Corbel"/>
              </a:rPr>
              <a:t>மற்றும்</a:t>
            </a:r>
            <a:r>
              <a:rPr lang="en-US" dirty="0">
                <a:solidFill>
                  <a:srgbClr val="000000"/>
                </a:solidFill>
                <a:latin typeface="Corbel"/>
                <a:cs typeface="Corbel"/>
              </a:rPr>
              <a:t> </a:t>
            </a:r>
            <a:r>
              <a:rPr lang="en-US" dirty="0" err="1">
                <a:solidFill>
                  <a:srgbClr val="000000"/>
                </a:solidFill>
                <a:latin typeface="Corbel"/>
                <a:cs typeface="Corbel"/>
              </a:rPr>
              <a:t>அமெரிக்க</a:t>
            </a:r>
            <a:r>
              <a:rPr lang="en-US" dirty="0">
                <a:solidFill>
                  <a:srgbClr val="000000"/>
                </a:solidFill>
                <a:latin typeface="Corbel"/>
                <a:cs typeface="Corbel"/>
              </a:rPr>
              <a:t> </a:t>
            </a:r>
            <a:r>
              <a:rPr lang="en-US" dirty="0" err="1">
                <a:solidFill>
                  <a:srgbClr val="000000"/>
                </a:solidFill>
                <a:latin typeface="Corbel"/>
                <a:cs typeface="Corbel"/>
              </a:rPr>
              <a:t>அதிபர்</a:t>
            </a:r>
            <a:r>
              <a:rPr lang="en-US" dirty="0">
                <a:solidFill>
                  <a:srgbClr val="000000"/>
                </a:solidFill>
                <a:latin typeface="Corbel"/>
                <a:cs typeface="Corbel"/>
              </a:rPr>
              <a:t> </a:t>
            </a:r>
            <a:r>
              <a:rPr lang="en-US" dirty="0" err="1">
                <a:solidFill>
                  <a:srgbClr val="000000"/>
                </a:solidFill>
                <a:latin typeface="Corbel"/>
                <a:cs typeface="Corbel"/>
              </a:rPr>
              <a:t>டிரம்ப்</a:t>
            </a:r>
            <a:r>
              <a:rPr lang="en-US" dirty="0">
                <a:solidFill>
                  <a:srgbClr val="000000"/>
                </a:solidFill>
                <a:latin typeface="Corbel"/>
                <a:cs typeface="Corbel"/>
              </a:rPr>
              <a:t> </a:t>
            </a:r>
            <a:r>
              <a:rPr lang="en-US" dirty="0" err="1">
                <a:solidFill>
                  <a:srgbClr val="000000"/>
                </a:solidFill>
                <a:latin typeface="Corbel"/>
                <a:cs typeface="Corbel"/>
              </a:rPr>
              <a:t>இடையே</a:t>
            </a:r>
            <a:r>
              <a:rPr lang="en-US" dirty="0">
                <a:solidFill>
                  <a:srgbClr val="000000"/>
                </a:solidFill>
                <a:latin typeface="Corbel"/>
                <a:cs typeface="Corbel"/>
              </a:rPr>
              <a:t> </a:t>
            </a:r>
            <a:r>
              <a:rPr lang="en-US" dirty="0" err="1">
                <a:solidFill>
                  <a:srgbClr val="000000"/>
                </a:solidFill>
                <a:latin typeface="Corbel"/>
                <a:cs typeface="Corbel"/>
              </a:rPr>
              <a:t>ஒரு</a:t>
            </a:r>
            <a:r>
              <a:rPr lang="en-US" dirty="0">
                <a:solidFill>
                  <a:srgbClr val="000000"/>
                </a:solidFill>
                <a:latin typeface="Corbel"/>
                <a:cs typeface="Corbel"/>
              </a:rPr>
              <a:t> </a:t>
            </a:r>
            <a:r>
              <a:rPr lang="en-US" dirty="0" err="1">
                <a:solidFill>
                  <a:srgbClr val="000000"/>
                </a:solidFill>
                <a:latin typeface="Corbel"/>
                <a:cs typeface="Corbel"/>
              </a:rPr>
              <a:t>பயனுள்ள</a:t>
            </a:r>
            <a:r>
              <a:rPr lang="en-US" dirty="0">
                <a:solidFill>
                  <a:srgbClr val="000000"/>
                </a:solidFill>
                <a:latin typeface="Corbel"/>
                <a:cs typeface="Corbel"/>
              </a:rPr>
              <a:t> </a:t>
            </a:r>
            <a:r>
              <a:rPr lang="en-US" dirty="0" err="1">
                <a:solidFill>
                  <a:srgbClr val="000000"/>
                </a:solidFill>
                <a:latin typeface="Corbel"/>
                <a:cs typeface="Corbel"/>
              </a:rPr>
              <a:t>அலுவல்</a:t>
            </a:r>
            <a:r>
              <a:rPr lang="en-US" dirty="0">
                <a:solidFill>
                  <a:srgbClr val="000000"/>
                </a:solidFill>
                <a:latin typeface="Corbel"/>
                <a:cs typeface="Corbel"/>
              </a:rPr>
              <a:t> </a:t>
            </a:r>
            <a:r>
              <a:rPr lang="en-US" dirty="0" err="1">
                <a:solidFill>
                  <a:srgbClr val="000000"/>
                </a:solidFill>
                <a:latin typeface="Corbel"/>
                <a:cs typeface="Corbel"/>
              </a:rPr>
              <a:t>ரீதியான</a:t>
            </a:r>
            <a:r>
              <a:rPr lang="en-US" dirty="0">
                <a:solidFill>
                  <a:srgbClr val="000000"/>
                </a:solidFill>
                <a:latin typeface="Corbel"/>
                <a:cs typeface="Corbel"/>
              </a:rPr>
              <a:t> </a:t>
            </a:r>
            <a:r>
              <a:rPr lang="en-US" dirty="0" err="1">
                <a:solidFill>
                  <a:srgbClr val="000000"/>
                </a:solidFill>
                <a:latin typeface="Corbel"/>
                <a:cs typeface="Corbel"/>
              </a:rPr>
              <a:t>உறவினை</a:t>
            </a:r>
            <a:r>
              <a:rPr lang="en-US" dirty="0">
                <a:solidFill>
                  <a:srgbClr val="000000"/>
                </a:solidFill>
                <a:latin typeface="Corbel"/>
                <a:cs typeface="Corbel"/>
              </a:rPr>
              <a:t> </a:t>
            </a:r>
            <a:r>
              <a:rPr lang="en-US" dirty="0" err="1">
                <a:solidFill>
                  <a:srgbClr val="000000"/>
                </a:solidFill>
                <a:latin typeface="Corbel"/>
                <a:cs typeface="Corbel"/>
              </a:rPr>
              <a:t>உருவாக்குவதே</a:t>
            </a:r>
            <a:r>
              <a:rPr lang="en-US" dirty="0">
                <a:solidFill>
                  <a:srgbClr val="000000"/>
                </a:solidFill>
                <a:latin typeface="Corbel"/>
                <a:cs typeface="Corbel"/>
              </a:rPr>
              <a:t> </a:t>
            </a:r>
            <a:r>
              <a:rPr lang="en-US" dirty="0" err="1">
                <a:solidFill>
                  <a:srgbClr val="000000"/>
                </a:solidFill>
                <a:latin typeface="Corbel"/>
                <a:cs typeface="Corbel"/>
              </a:rPr>
              <a:t>மைக்</a:t>
            </a:r>
            <a:r>
              <a:rPr lang="en-US" dirty="0">
                <a:solidFill>
                  <a:srgbClr val="000000"/>
                </a:solidFill>
                <a:latin typeface="Corbel"/>
                <a:cs typeface="Corbel"/>
              </a:rPr>
              <a:t> </a:t>
            </a:r>
            <a:r>
              <a:rPr lang="en-US" dirty="0" err="1">
                <a:solidFill>
                  <a:srgbClr val="000000"/>
                </a:solidFill>
                <a:latin typeface="Corbel"/>
                <a:cs typeface="Corbel"/>
              </a:rPr>
              <a:t>பாம்பேயோவின்</a:t>
            </a:r>
            <a:r>
              <a:rPr lang="en-US" dirty="0">
                <a:solidFill>
                  <a:srgbClr val="000000"/>
                </a:solidFill>
                <a:latin typeface="Corbel"/>
                <a:cs typeface="Corbel"/>
              </a:rPr>
              <a:t> </a:t>
            </a:r>
            <a:r>
              <a:rPr lang="en-US" dirty="0" err="1">
                <a:solidFill>
                  <a:srgbClr val="000000"/>
                </a:solidFill>
                <a:latin typeface="Corbel"/>
                <a:cs typeface="Corbel"/>
              </a:rPr>
              <a:t>உடனடி</a:t>
            </a:r>
            <a:r>
              <a:rPr lang="en-US" dirty="0">
                <a:solidFill>
                  <a:srgbClr val="000000"/>
                </a:solidFill>
                <a:latin typeface="Corbel"/>
                <a:cs typeface="Corbel"/>
              </a:rPr>
              <a:t> </a:t>
            </a:r>
            <a:r>
              <a:rPr lang="en-US" dirty="0" err="1">
                <a:solidFill>
                  <a:srgbClr val="000000"/>
                </a:solidFill>
                <a:latin typeface="Corbel"/>
                <a:cs typeface="Corbel"/>
              </a:rPr>
              <a:t>பணியாக</a:t>
            </a:r>
            <a:r>
              <a:rPr lang="en-US" dirty="0">
                <a:solidFill>
                  <a:srgbClr val="000000"/>
                </a:solidFill>
                <a:latin typeface="Corbel"/>
                <a:cs typeface="Corbel"/>
              </a:rPr>
              <a:t> </a:t>
            </a:r>
            <a:r>
              <a:rPr lang="en-US" dirty="0" err="1">
                <a:solidFill>
                  <a:srgbClr val="000000"/>
                </a:solidFill>
                <a:latin typeface="Corbel"/>
                <a:cs typeface="Corbel"/>
              </a:rPr>
              <a:t>இருக்கும்</a:t>
            </a:r>
            <a:r>
              <a:rPr lang="en-US" dirty="0">
                <a:solidFill>
                  <a:srgbClr val="000000"/>
                </a:solidFill>
                <a:latin typeface="Corbel"/>
                <a:cs typeface="Corbel"/>
              </a:rPr>
              <a:t>.</a:t>
            </a:r>
          </a:p>
        </p:txBody>
      </p:sp>
    </p:spTree>
    <p:custDataLst>
      <p:tags r:id="rId1"/>
    </p:custDataLst>
    <p:extLst>
      <p:ext uri="{BB962C8B-B14F-4D97-AF65-F5344CB8AC3E}">
        <p14:creationId xmlns:p14="http://schemas.microsoft.com/office/powerpoint/2010/main" val="2015787610"/>
      </p:ext>
    </p:extLst>
  </p:cSld>
  <p:clrMapOvr>
    <a:masterClrMapping/>
  </p:clrMapOvr>
  <mc:AlternateContent xmlns:mc="http://schemas.openxmlformats.org/markup-compatibility/2006" xmlns:p14="http://schemas.microsoft.com/office/powerpoint/2010/main">
    <mc:Choice Requires="p14">
      <p:transition spd="slow" p14:dur="2000" advTm="41419"/>
    </mc:Choice>
    <mc:Fallback xmlns="">
      <p:transition spd="slow" advTm="4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84</a:t>
            </a:fld>
            <a:endParaRPr lang="en-US" altLang="zh-TW" dirty="0">
              <a:solidFill>
                <a:prstClr val="black"/>
              </a:solidFill>
            </a:endParaRPr>
          </a:p>
        </p:txBody>
      </p:sp>
      <p:sp>
        <p:nvSpPr>
          <p:cNvPr id="3" name="Title 2"/>
          <p:cNvSpPr>
            <a:spLocks noGrp="1"/>
          </p:cNvSpPr>
          <p:nvPr>
            <p:ph type="title"/>
          </p:nvPr>
        </p:nvSpPr>
        <p:spPr/>
        <p:txBody>
          <a:bodyPr/>
          <a:lstStyle/>
          <a:p>
            <a:r>
              <a:rPr lang="en-US" dirty="0"/>
              <a:t>Neural Entity Discovery</a:t>
            </a:r>
          </a:p>
        </p:txBody>
      </p:sp>
      <p:sp>
        <p:nvSpPr>
          <p:cNvPr id="4" name="Content Placeholder 3"/>
          <p:cNvSpPr>
            <a:spLocks noGrp="1"/>
          </p:cNvSpPr>
          <p:nvPr>
            <p:ph idx="1"/>
          </p:nvPr>
        </p:nvSpPr>
        <p:spPr/>
        <p:txBody>
          <a:bodyPr/>
          <a:lstStyle/>
          <a:p>
            <a:r>
              <a:rPr lang="en-US" dirty="0"/>
              <a:t>BLSTM-CRF:</a:t>
            </a:r>
          </a:p>
          <a:p>
            <a:endParaRPr lang="en-US" dirty="0"/>
          </a:p>
          <a:p>
            <a:endParaRPr lang="en-US" dirty="0"/>
          </a:p>
          <a:p>
            <a:endParaRPr lang="en-US" dirty="0"/>
          </a:p>
          <a:p>
            <a:endParaRPr lang="en-US" dirty="0"/>
          </a:p>
          <a:p>
            <a:endParaRPr lang="en-US" dirty="0"/>
          </a:p>
        </p:txBody>
      </p:sp>
      <p:pic>
        <p:nvPicPr>
          <p:cNvPr id="6" name="Picture 5"/>
          <p:cNvPicPr>
            <a:picLocks noChangeAspect="1"/>
          </p:cNvPicPr>
          <p:nvPr/>
        </p:nvPicPr>
        <p:blipFill>
          <a:blip r:embed="rId3"/>
          <a:stretch>
            <a:fillRect/>
          </a:stretch>
        </p:blipFill>
        <p:spPr>
          <a:xfrm>
            <a:off x="618259" y="2643336"/>
            <a:ext cx="5384800" cy="39243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3157682" y="1173166"/>
            <a:ext cx="6375400" cy="49530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6401738" y="490364"/>
            <a:ext cx="4298806" cy="542532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stretch>
            <a:fillRect/>
          </a:stretch>
        </p:blipFill>
        <p:spPr>
          <a:xfrm>
            <a:off x="1513276" y="234216"/>
            <a:ext cx="8572530" cy="610482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7940041" y="593929"/>
            <a:ext cx="4137660" cy="2308324"/>
          </a:xfrm>
          <a:prstGeom prst="rect">
            <a:avLst/>
          </a:prstGeom>
          <a:solidFill>
            <a:srgbClr val="FFFFCC"/>
          </a:solidFill>
          <a:ln>
            <a:solidFill>
              <a:schemeClr val="accent3"/>
            </a:solidFill>
          </a:ln>
        </p:spPr>
        <p:txBody>
          <a:bodyPr wrap="square" rtlCol="0">
            <a:spAutoFit/>
          </a:bodyPr>
          <a:lstStyle/>
          <a:p>
            <a:r>
              <a:rPr lang="en-US" dirty="0" smtClean="0"/>
              <a:t>Bi-LSTM CRF is the dominant model when </a:t>
            </a:r>
            <a:endParaRPr lang="en-US" dirty="0"/>
          </a:p>
          <a:p>
            <a:r>
              <a:rPr lang="en-US" dirty="0"/>
              <a:t>there is a lot of training data.</a:t>
            </a:r>
          </a:p>
          <a:p>
            <a:endParaRPr lang="en-US" dirty="0"/>
          </a:p>
          <a:p>
            <a:r>
              <a:rPr lang="en-US" dirty="0"/>
              <a:t>Adaptation, and performance when there is little training data are questionable.</a:t>
            </a:r>
          </a:p>
          <a:p>
            <a:endParaRPr lang="en-US" dirty="0"/>
          </a:p>
          <a:p>
            <a:r>
              <a:rPr lang="en-US" dirty="0"/>
              <a:t>“Traditional” models (e.g., Illinois NER; LREC’18) outperform them in these cases.</a:t>
            </a:r>
          </a:p>
        </p:txBody>
      </p:sp>
    </p:spTree>
    <p:extLst>
      <p:ext uri="{BB962C8B-B14F-4D97-AF65-F5344CB8AC3E}">
        <p14:creationId xmlns:p14="http://schemas.microsoft.com/office/powerpoint/2010/main" val="18768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297688"/>
            <a:ext cx="11358282" cy="615517"/>
          </a:xfrm>
        </p:spPr>
        <p:txBody>
          <a:bodyPr>
            <a:normAutofit fontScale="90000"/>
          </a:bodyPr>
          <a:lstStyle/>
          <a:p>
            <a:r>
              <a:rPr lang="en-US" dirty="0"/>
              <a:t>Mention Detection</a:t>
            </a:r>
          </a:p>
        </p:txBody>
      </p:sp>
      <p:sp>
        <p:nvSpPr>
          <p:cNvPr id="3" name="Content Placeholder 2"/>
          <p:cNvSpPr>
            <a:spLocks noGrp="1"/>
          </p:cNvSpPr>
          <p:nvPr>
            <p:ph idx="1"/>
          </p:nvPr>
        </p:nvSpPr>
        <p:spPr/>
        <p:txBody>
          <a:bodyPr/>
          <a:lstStyle/>
          <a:p>
            <a:r>
              <a:rPr lang="en-US" dirty="0"/>
              <a:t>Standard IOB sequence classifier, trained on the task</a:t>
            </a:r>
          </a:p>
          <a:p>
            <a:endParaRPr lang="en-US" dirty="0"/>
          </a:p>
          <a:p>
            <a:endParaRPr lang="en-US" dirty="0"/>
          </a:p>
          <a:p>
            <a:r>
              <a:rPr lang="en-US" dirty="0"/>
              <a:t>2 main classifiers: CRF and Neural Network-based</a:t>
            </a:r>
          </a:p>
          <a:p>
            <a:endParaRPr lang="en-US" dirty="0"/>
          </a:p>
          <a:p>
            <a:endParaRPr lang="en-US" dirty="0"/>
          </a:p>
        </p:txBody>
      </p:sp>
      <p:sp>
        <p:nvSpPr>
          <p:cNvPr id="4" name="Slide Number Placeholder 3"/>
          <p:cNvSpPr>
            <a:spLocks noGrp="1"/>
          </p:cNvSpPr>
          <p:nvPr>
            <p:ph type="sldNum" sz="quarter" idx="12"/>
          </p:nvPr>
        </p:nvSpPr>
        <p:spPr/>
        <p:txBody>
          <a:bodyPr/>
          <a:lstStyle/>
          <a:p>
            <a:fld id="{737732A8-8BC6-44C3-9FED-1FFC407690AB}" type="slidenum">
              <a:rPr lang="en-US" smtClean="0"/>
              <a:pPr/>
              <a:t>85</a:t>
            </a:fld>
            <a:endParaRPr lang="en-US"/>
          </a:p>
        </p:txBody>
      </p:sp>
    </p:spTree>
    <p:extLst>
      <p:ext uri="{BB962C8B-B14F-4D97-AF65-F5344CB8AC3E}">
        <p14:creationId xmlns:p14="http://schemas.microsoft.com/office/powerpoint/2010/main" val="57198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0051" y="0"/>
            <a:ext cx="11358282" cy="615517"/>
          </a:xfrm>
        </p:spPr>
        <p:txBody>
          <a:bodyPr>
            <a:normAutofit fontScale="90000"/>
          </a:bodyPr>
          <a:lstStyle/>
          <a:p>
            <a:r>
              <a:rPr lang="en-US" dirty="0"/>
              <a:t>Mention Detection (NN)  (Sil </a:t>
            </a:r>
            <a:r>
              <a:rPr lang="en-US" dirty="0" err="1"/>
              <a:t>et.al</a:t>
            </a:r>
            <a:r>
              <a:rPr lang="en-US" dirty="0"/>
              <a:t>, 17)</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68461" y="1783984"/>
            <a:ext cx="5348859" cy="3753372"/>
          </a:xfrm>
          <a:ln>
            <a:solidFill>
              <a:schemeClr val="bg2"/>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737732A8-8BC6-44C3-9FED-1FFC407690AB}" type="slidenum">
              <a:rPr lang="en-US" smtClean="0"/>
              <a:pPr/>
              <a:t>86</a:t>
            </a:fld>
            <a:endParaRPr lang="en-US"/>
          </a:p>
        </p:txBody>
      </p:sp>
      <p:sp>
        <p:nvSpPr>
          <p:cNvPr id="11" name="TextBox 10"/>
          <p:cNvSpPr txBox="1"/>
          <p:nvPr/>
        </p:nvSpPr>
        <p:spPr>
          <a:xfrm>
            <a:off x="329601" y="780234"/>
            <a:ext cx="5892602" cy="6494085"/>
          </a:xfrm>
          <a:prstGeom prst="rect">
            <a:avLst/>
          </a:prstGeom>
          <a:noFill/>
        </p:spPr>
        <p:txBody>
          <a:bodyPr wrap="square" rtlCol="0">
            <a:spAutoFit/>
          </a:bodyPr>
          <a:lstStyle/>
          <a:p>
            <a:pPr marL="285750" indent="-285750">
              <a:buFont typeface="Arial"/>
              <a:buChar char="•"/>
            </a:pPr>
            <a:r>
              <a:rPr lang="en-US" sz="3200" dirty="0"/>
              <a:t>Standard IOB sequence classifier, trained on the task</a:t>
            </a:r>
          </a:p>
          <a:p>
            <a:pPr marL="285750" indent="-285750">
              <a:buFont typeface="Arial"/>
              <a:buChar char="•"/>
            </a:pPr>
            <a:endParaRPr lang="en-US" sz="3200" dirty="0">
              <a:latin typeface="+mj-lt"/>
            </a:endParaRPr>
          </a:p>
          <a:p>
            <a:pPr marL="285750" indent="-285750">
              <a:buFont typeface="Arial"/>
              <a:buChar char="•"/>
            </a:pPr>
            <a:r>
              <a:rPr lang="en-US" sz="3200" dirty="0">
                <a:latin typeface="+mj-lt"/>
              </a:rPr>
              <a:t>Model probability:</a:t>
            </a:r>
          </a:p>
          <a:p>
            <a:endParaRPr lang="en-US" sz="3200" dirty="0">
              <a:latin typeface="+mj-lt"/>
            </a:endParaRPr>
          </a:p>
          <a:p>
            <a:pPr marL="285750" indent="-285750">
              <a:buFont typeface="Arial"/>
              <a:buChar char="•"/>
            </a:pPr>
            <a:endParaRPr lang="en-US" sz="3200" dirty="0">
              <a:latin typeface="+mj-lt"/>
            </a:endParaRPr>
          </a:p>
          <a:p>
            <a:pPr marL="285750" indent="-285750">
              <a:buFont typeface="Arial"/>
              <a:buChar char="•"/>
            </a:pPr>
            <a:r>
              <a:rPr lang="en-US" sz="3200" dirty="0">
                <a:latin typeface="+mj-lt"/>
              </a:rPr>
              <a:t>Additional features: Gazetteers, Character-level LSTMs</a:t>
            </a:r>
          </a:p>
          <a:p>
            <a:pPr marL="285750" indent="-285750">
              <a:buFont typeface="Arial"/>
              <a:buChar char="•"/>
            </a:pPr>
            <a:endParaRPr lang="en-US" sz="3200" dirty="0">
              <a:latin typeface="+mj-lt"/>
            </a:endParaRPr>
          </a:p>
          <a:p>
            <a:pPr marL="285750" indent="-285750">
              <a:buFont typeface="Arial"/>
              <a:buChar char="•"/>
            </a:pPr>
            <a:r>
              <a:rPr lang="en-US" sz="3200" dirty="0">
                <a:latin typeface="+mj-lt"/>
              </a:rPr>
              <a:t>Recurrence: previous 2 labels are embedded and added as input</a:t>
            </a:r>
          </a:p>
          <a:p>
            <a:pPr marL="285750" indent="-285750">
              <a:buFont typeface="Arial"/>
              <a:buChar char="•"/>
            </a:pPr>
            <a:endParaRPr lang="en-US" sz="3200" dirty="0">
              <a:latin typeface="+mj-lt"/>
            </a:endParaRPr>
          </a:p>
        </p:txBody>
      </p:sp>
      <p:graphicFrame>
        <p:nvGraphicFramePr>
          <p:cNvPr id="12" name="Object 11"/>
          <p:cNvGraphicFramePr>
            <a:graphicFrameLocks noChangeAspect="1"/>
          </p:cNvGraphicFramePr>
          <p:nvPr>
            <p:extLst/>
          </p:nvPr>
        </p:nvGraphicFramePr>
        <p:xfrm>
          <a:off x="2151317" y="3053751"/>
          <a:ext cx="2249170" cy="606919"/>
        </p:xfrm>
        <a:graphic>
          <a:graphicData uri="http://schemas.openxmlformats.org/presentationml/2006/ole">
            <mc:AlternateContent xmlns:mc="http://schemas.openxmlformats.org/markup-compatibility/2006">
              <mc:Choice xmlns:v="urn:schemas-microsoft-com:vml" Requires="v">
                <p:oleObj spid="_x0000_s2071" name="Equation" r:id="rId4" imgW="800100" imgH="215900" progId="Equation.3">
                  <p:embed/>
                </p:oleObj>
              </mc:Choice>
              <mc:Fallback>
                <p:oleObj name="Equation" r:id="rId4" imgW="800100" imgH="215900" progId="Equation.3">
                  <p:embed/>
                  <p:pic>
                    <p:nvPicPr>
                      <p:cNvPr id="12" name="Object 11"/>
                      <p:cNvPicPr/>
                      <p:nvPr/>
                    </p:nvPicPr>
                    <p:blipFill>
                      <a:blip r:embed="rId5"/>
                      <a:stretch>
                        <a:fillRect/>
                      </a:stretch>
                    </p:blipFill>
                    <p:spPr>
                      <a:xfrm>
                        <a:off x="2151317" y="3053751"/>
                        <a:ext cx="2249170" cy="606919"/>
                      </a:xfrm>
                      <a:prstGeom prst="rect">
                        <a:avLst/>
                      </a:prstGeom>
                    </p:spPr>
                  </p:pic>
                </p:oleObj>
              </mc:Fallback>
            </mc:AlternateContent>
          </a:graphicData>
        </a:graphic>
      </p:graphicFrame>
    </p:spTree>
    <p:extLst>
      <p:ext uri="{BB962C8B-B14F-4D97-AF65-F5344CB8AC3E}">
        <p14:creationId xmlns:p14="http://schemas.microsoft.com/office/powerpoint/2010/main" val="60638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60919"/>
            <a:ext cx="11358282" cy="615517"/>
          </a:xfrm>
        </p:spPr>
        <p:txBody>
          <a:bodyPr>
            <a:normAutofit fontScale="90000"/>
          </a:bodyPr>
          <a:lstStyle/>
          <a:p>
            <a:r>
              <a:rPr lang="en-US" dirty="0"/>
              <a:t>System Combination for Mention Detection at TAC-KBP </a:t>
            </a:r>
            <a:r>
              <a:rPr lang="en-US" sz="3100" dirty="0"/>
              <a:t>(Sil </a:t>
            </a:r>
            <a:r>
              <a:rPr lang="en-US" sz="3100" dirty="0" err="1"/>
              <a:t>et.al</a:t>
            </a:r>
            <a:r>
              <a:rPr lang="en-US" sz="3100" dirty="0"/>
              <a:t>, 17)</a:t>
            </a:r>
            <a:endParaRPr lang="en-US" dirty="0"/>
          </a:p>
        </p:txBody>
      </p:sp>
      <p:sp>
        <p:nvSpPr>
          <p:cNvPr id="3" name="Content Placeholder 2"/>
          <p:cNvSpPr>
            <a:spLocks noGrp="1"/>
          </p:cNvSpPr>
          <p:nvPr>
            <p:ph idx="1"/>
          </p:nvPr>
        </p:nvSpPr>
        <p:spPr/>
        <p:txBody>
          <a:bodyPr/>
          <a:lstStyle/>
          <a:p>
            <a:r>
              <a:rPr lang="en-US" dirty="0"/>
              <a:t>Perform NN + CRF systems</a:t>
            </a:r>
          </a:p>
          <a:p>
            <a:endParaRPr lang="en-US" dirty="0"/>
          </a:p>
          <a:p>
            <a:r>
              <a:rPr lang="en-US" dirty="0"/>
              <a:t>Both systems have high precision</a:t>
            </a:r>
          </a:p>
          <a:p>
            <a:endParaRPr lang="en-US" dirty="0"/>
          </a:p>
          <a:p>
            <a:r>
              <a:rPr lang="en-US" dirty="0"/>
              <a:t>We combine them as follows</a:t>
            </a:r>
          </a:p>
          <a:p>
            <a:pPr lvl="1"/>
            <a:r>
              <a:rPr lang="en-US" dirty="0"/>
              <a:t>Start with the “best” system</a:t>
            </a:r>
          </a:p>
          <a:p>
            <a:pPr lvl="1"/>
            <a:r>
              <a:rPr lang="en-US" dirty="0"/>
              <a:t>For each consequent system</a:t>
            </a:r>
          </a:p>
          <a:p>
            <a:pPr lvl="2"/>
            <a:r>
              <a:rPr lang="en-US" dirty="0"/>
              <a:t>Add any mentions that do not overlap with the current output</a:t>
            </a:r>
          </a:p>
        </p:txBody>
      </p:sp>
      <p:sp>
        <p:nvSpPr>
          <p:cNvPr id="4" name="Slide Number Placeholder 3"/>
          <p:cNvSpPr>
            <a:spLocks noGrp="1"/>
          </p:cNvSpPr>
          <p:nvPr>
            <p:ph type="sldNum" sz="quarter" idx="12"/>
          </p:nvPr>
        </p:nvSpPr>
        <p:spPr/>
        <p:txBody>
          <a:bodyPr/>
          <a:lstStyle/>
          <a:p>
            <a:fld id="{737732A8-8BC6-44C3-9FED-1FFC407690AB}" type="slidenum">
              <a:rPr lang="en-US" smtClean="0"/>
              <a:pPr/>
              <a:t>87</a:t>
            </a:fld>
            <a:endParaRPr lang="en-US"/>
          </a:p>
        </p:txBody>
      </p:sp>
      <p:graphicFrame>
        <p:nvGraphicFramePr>
          <p:cNvPr id="5" name="Table 4"/>
          <p:cNvGraphicFramePr>
            <a:graphicFrameLocks noGrp="1"/>
          </p:cNvGraphicFramePr>
          <p:nvPr>
            <p:extLst/>
          </p:nvPr>
        </p:nvGraphicFramePr>
        <p:xfrm>
          <a:off x="1932339" y="4724400"/>
          <a:ext cx="8128000" cy="1478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233033">
                <a:tc>
                  <a:txBody>
                    <a:bodyPr/>
                    <a:lstStyle/>
                    <a:p>
                      <a:endParaRPr lang="en-US" dirty="0">
                        <a:latin typeface="Calibri"/>
                        <a:cs typeface="Calibri"/>
                      </a:endParaRPr>
                    </a:p>
                  </a:txBody>
                  <a:tcPr/>
                </a:tc>
                <a:tc>
                  <a:txBody>
                    <a:bodyPr/>
                    <a:lstStyle/>
                    <a:p>
                      <a:pPr algn="ctr"/>
                      <a:r>
                        <a:rPr lang="en-US" dirty="0">
                          <a:latin typeface="Calibri"/>
                          <a:cs typeface="Calibri"/>
                        </a:rPr>
                        <a:t>CRF - </a:t>
                      </a:r>
                      <a:r>
                        <a:rPr lang="en-US" dirty="0" err="1">
                          <a:latin typeface="Calibri"/>
                          <a:cs typeface="Calibri"/>
                        </a:rPr>
                        <a:t>dev</a:t>
                      </a:r>
                      <a:endParaRPr lang="en-US" dirty="0">
                        <a:latin typeface="Calibri"/>
                        <a:cs typeface="Calibri"/>
                      </a:endParaRPr>
                    </a:p>
                  </a:txBody>
                  <a:tcPr/>
                </a:tc>
                <a:tc>
                  <a:txBody>
                    <a:bodyPr/>
                    <a:lstStyle/>
                    <a:p>
                      <a:pPr algn="ctr"/>
                      <a:r>
                        <a:rPr lang="en-US" dirty="0">
                          <a:latin typeface="Calibri"/>
                          <a:cs typeface="Calibri"/>
                        </a:rPr>
                        <a:t>NN - </a:t>
                      </a:r>
                      <a:r>
                        <a:rPr lang="en-US" dirty="0" err="1">
                          <a:latin typeface="Calibri"/>
                          <a:cs typeface="Calibri"/>
                        </a:rPr>
                        <a:t>dev</a:t>
                      </a:r>
                      <a:endParaRPr lang="en-US" dirty="0">
                        <a:latin typeface="Calibri"/>
                        <a:cs typeface="Calibri"/>
                      </a:endParaRPr>
                    </a:p>
                  </a:txBody>
                  <a:tcPr/>
                </a:tc>
                <a:tc>
                  <a:txBody>
                    <a:bodyPr/>
                    <a:lstStyle/>
                    <a:p>
                      <a:pPr algn="ctr"/>
                      <a:r>
                        <a:rPr lang="en-US" dirty="0">
                          <a:latin typeface="Calibri"/>
                          <a:cs typeface="Calibri"/>
                        </a:rPr>
                        <a:t>NN+CRF - </a:t>
                      </a:r>
                      <a:r>
                        <a:rPr lang="en-US" dirty="0" err="1">
                          <a:latin typeface="Calibri"/>
                          <a:cs typeface="Calibri"/>
                        </a:rPr>
                        <a:t>tst</a:t>
                      </a:r>
                      <a:endParaRPr lang="en-US" dirty="0">
                        <a:latin typeface="Calibri"/>
                        <a:cs typeface="Calibri"/>
                      </a:endParaRPr>
                    </a:p>
                  </a:txBody>
                  <a:tcPr/>
                </a:tc>
                <a:extLst>
                  <a:ext uri="{0D108BD9-81ED-4DB2-BD59-A6C34878D82A}">
                    <a16:rowId xmlns:a16="http://schemas.microsoft.com/office/drawing/2014/main" val="10000"/>
                  </a:ext>
                </a:extLst>
              </a:tr>
              <a:tr h="370840">
                <a:tc>
                  <a:txBody>
                    <a:bodyPr/>
                    <a:lstStyle/>
                    <a:p>
                      <a:pPr algn="ctr"/>
                      <a:r>
                        <a:rPr lang="en-US" dirty="0">
                          <a:latin typeface="Calibri"/>
                          <a:cs typeface="Calibri"/>
                        </a:rPr>
                        <a:t>English</a:t>
                      </a:r>
                    </a:p>
                  </a:txBody>
                  <a:tcPr/>
                </a:tc>
                <a:tc>
                  <a:txBody>
                    <a:bodyPr/>
                    <a:lstStyle/>
                    <a:p>
                      <a:pPr algn="ctr"/>
                      <a:r>
                        <a:rPr lang="en-US" dirty="0">
                          <a:latin typeface="Calibri"/>
                          <a:cs typeface="Calibri"/>
                        </a:rPr>
                        <a:t>0.803</a:t>
                      </a:r>
                    </a:p>
                  </a:txBody>
                  <a:tcPr/>
                </a:tc>
                <a:tc>
                  <a:txBody>
                    <a:bodyPr/>
                    <a:lstStyle/>
                    <a:p>
                      <a:pPr algn="ctr"/>
                      <a:r>
                        <a:rPr lang="en-US" dirty="0">
                          <a:latin typeface="Calibri"/>
                          <a:cs typeface="Calibri"/>
                        </a:rPr>
                        <a:t>0.843</a:t>
                      </a:r>
                    </a:p>
                  </a:txBody>
                  <a:tcPr/>
                </a:tc>
                <a:tc>
                  <a:txBody>
                    <a:bodyPr/>
                    <a:lstStyle/>
                    <a:p>
                      <a:pPr algn="ctr"/>
                      <a:r>
                        <a:rPr lang="en-US" dirty="0">
                          <a:latin typeface="Calibri"/>
                          <a:cs typeface="Calibri"/>
                        </a:rPr>
                        <a:t>0.806</a:t>
                      </a:r>
                    </a:p>
                  </a:txBody>
                  <a:tcPr/>
                </a:tc>
                <a:extLst>
                  <a:ext uri="{0D108BD9-81ED-4DB2-BD59-A6C34878D82A}">
                    <a16:rowId xmlns:a16="http://schemas.microsoft.com/office/drawing/2014/main" val="10001"/>
                  </a:ext>
                </a:extLst>
              </a:tr>
              <a:tr h="370840">
                <a:tc>
                  <a:txBody>
                    <a:bodyPr/>
                    <a:lstStyle/>
                    <a:p>
                      <a:pPr algn="ctr"/>
                      <a:r>
                        <a:rPr lang="en-US" dirty="0">
                          <a:latin typeface="Calibri"/>
                          <a:cs typeface="Calibri"/>
                        </a:rPr>
                        <a:t>Spanish</a:t>
                      </a:r>
                    </a:p>
                  </a:txBody>
                  <a:tcPr/>
                </a:tc>
                <a:tc>
                  <a:txBody>
                    <a:bodyPr/>
                    <a:lstStyle/>
                    <a:p>
                      <a:pPr algn="ctr"/>
                      <a:r>
                        <a:rPr lang="en-US" dirty="0">
                          <a:latin typeface="Calibri"/>
                          <a:cs typeface="Calibri"/>
                        </a:rPr>
                        <a:t>0.785</a:t>
                      </a:r>
                    </a:p>
                  </a:txBody>
                  <a:tcPr/>
                </a:tc>
                <a:tc>
                  <a:txBody>
                    <a:bodyPr/>
                    <a:lstStyle/>
                    <a:p>
                      <a:pPr algn="ctr"/>
                      <a:r>
                        <a:rPr lang="en-US" dirty="0">
                          <a:latin typeface="Calibri"/>
                          <a:cs typeface="Calibri"/>
                        </a:rPr>
                        <a:t>0.809</a:t>
                      </a:r>
                    </a:p>
                  </a:txBody>
                  <a:tcPr/>
                </a:tc>
                <a:tc>
                  <a:txBody>
                    <a:bodyPr/>
                    <a:lstStyle/>
                    <a:p>
                      <a:pPr algn="ctr"/>
                      <a:r>
                        <a:rPr lang="en-US" dirty="0">
                          <a:latin typeface="Calibri"/>
                          <a:cs typeface="Calibri"/>
                        </a:rPr>
                        <a:t>0.785</a:t>
                      </a:r>
                    </a:p>
                  </a:txBody>
                  <a:tcPr/>
                </a:tc>
                <a:extLst>
                  <a:ext uri="{0D108BD9-81ED-4DB2-BD59-A6C34878D82A}">
                    <a16:rowId xmlns:a16="http://schemas.microsoft.com/office/drawing/2014/main" val="10002"/>
                  </a:ext>
                </a:extLst>
              </a:tr>
              <a:tr h="370840">
                <a:tc>
                  <a:txBody>
                    <a:bodyPr/>
                    <a:lstStyle/>
                    <a:p>
                      <a:pPr algn="ctr"/>
                      <a:r>
                        <a:rPr lang="en-US" dirty="0">
                          <a:latin typeface="Calibri"/>
                          <a:cs typeface="Calibri"/>
                        </a:rPr>
                        <a:t>Chinese</a:t>
                      </a:r>
                    </a:p>
                  </a:txBody>
                  <a:tcPr/>
                </a:tc>
                <a:tc>
                  <a:txBody>
                    <a:bodyPr/>
                    <a:lstStyle/>
                    <a:p>
                      <a:pPr algn="ctr"/>
                      <a:r>
                        <a:rPr lang="en-US" dirty="0">
                          <a:latin typeface="Calibri"/>
                          <a:cs typeface="Calibri"/>
                        </a:rPr>
                        <a:t>0.811</a:t>
                      </a:r>
                    </a:p>
                  </a:txBody>
                  <a:tcPr/>
                </a:tc>
                <a:tc>
                  <a:txBody>
                    <a:bodyPr/>
                    <a:lstStyle/>
                    <a:p>
                      <a:pPr algn="ctr"/>
                      <a:r>
                        <a:rPr lang="en-US" dirty="0">
                          <a:latin typeface="Calibri"/>
                          <a:cs typeface="Calibri"/>
                        </a:rPr>
                        <a:t>0.843</a:t>
                      </a:r>
                    </a:p>
                  </a:txBody>
                  <a:tcPr/>
                </a:tc>
                <a:tc>
                  <a:txBody>
                    <a:bodyPr/>
                    <a:lstStyle/>
                    <a:p>
                      <a:pPr algn="ctr"/>
                      <a:r>
                        <a:rPr lang="en-US" dirty="0">
                          <a:latin typeface="Calibri"/>
                          <a:cs typeface="Calibri"/>
                        </a:rPr>
                        <a:t>0.699</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3296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287528"/>
            <a:ext cx="11358282" cy="615517"/>
          </a:xfrm>
        </p:spPr>
        <p:txBody>
          <a:bodyPr>
            <a:normAutofit fontScale="90000"/>
          </a:bodyPr>
          <a:lstStyle/>
          <a:p>
            <a:r>
              <a:rPr lang="en-US" dirty="0"/>
              <a:t>Pilot Task – minimally supervised transfer at TAC-KBP (Sil </a:t>
            </a:r>
            <a:r>
              <a:rPr lang="en-US" dirty="0" err="1"/>
              <a:t>et.al</a:t>
            </a:r>
            <a:r>
              <a:rPr lang="en-US" dirty="0"/>
              <a:t>, 17)</a:t>
            </a:r>
          </a:p>
        </p:txBody>
      </p:sp>
      <p:sp>
        <p:nvSpPr>
          <p:cNvPr id="3" name="Content Placeholder 2"/>
          <p:cNvSpPr>
            <a:spLocks noGrp="1"/>
          </p:cNvSpPr>
          <p:nvPr>
            <p:ph idx="1"/>
          </p:nvPr>
        </p:nvSpPr>
        <p:spPr>
          <a:xfrm>
            <a:off x="467360" y="1189318"/>
            <a:ext cx="11369040" cy="4693322"/>
          </a:xfrm>
        </p:spPr>
        <p:txBody>
          <a:bodyPr/>
          <a:lstStyle/>
          <a:p>
            <a:r>
              <a:rPr lang="en-US" dirty="0"/>
              <a:t>Train </a:t>
            </a:r>
            <a:r>
              <a:rPr lang="en-US" dirty="0" smtClean="0"/>
              <a:t>cross-lingual embeddings </a:t>
            </a:r>
            <a:r>
              <a:rPr lang="en-US" dirty="0"/>
              <a:t>in En and foreign language</a:t>
            </a:r>
          </a:p>
          <a:p>
            <a:endParaRPr lang="en-US" dirty="0"/>
          </a:p>
          <a:p>
            <a:r>
              <a:rPr lang="en-US" dirty="0" smtClean="0"/>
              <a:t>Train </a:t>
            </a:r>
            <a:r>
              <a:rPr lang="en-US" dirty="0"/>
              <a:t>a En mention detection model</a:t>
            </a:r>
          </a:p>
          <a:p>
            <a:endParaRPr lang="en-US" dirty="0"/>
          </a:p>
          <a:p>
            <a:r>
              <a:rPr lang="en-US" dirty="0"/>
              <a:t>Decode new languages using the En model and mapped </a:t>
            </a:r>
            <a:r>
              <a:rPr lang="en-US" dirty="0" err="1"/>
              <a:t>embeddings</a:t>
            </a:r>
            <a:endParaRPr lang="en-US" dirty="0"/>
          </a:p>
        </p:txBody>
      </p:sp>
      <p:sp>
        <p:nvSpPr>
          <p:cNvPr id="4" name="Slide Number Placeholder 3"/>
          <p:cNvSpPr>
            <a:spLocks noGrp="1"/>
          </p:cNvSpPr>
          <p:nvPr>
            <p:ph type="sldNum" sz="quarter" idx="12"/>
          </p:nvPr>
        </p:nvSpPr>
        <p:spPr/>
        <p:txBody>
          <a:bodyPr/>
          <a:lstStyle/>
          <a:p>
            <a:fld id="{737732A8-8BC6-44C3-9FED-1FFC407690AB}" type="slidenum">
              <a:rPr lang="en-US" smtClean="0"/>
              <a:pPr/>
              <a:t>88</a:t>
            </a:fld>
            <a:endParaRPr lang="en-US"/>
          </a:p>
        </p:txBody>
      </p:sp>
    </p:spTree>
    <p:extLst>
      <p:ext uri="{BB962C8B-B14F-4D97-AF65-F5344CB8AC3E}">
        <p14:creationId xmlns:p14="http://schemas.microsoft.com/office/powerpoint/2010/main" val="22331277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74987"/>
            <a:ext cx="11358282" cy="615517"/>
          </a:xfrm>
        </p:spPr>
        <p:txBody>
          <a:bodyPr>
            <a:normAutofit fontScale="90000"/>
          </a:bodyPr>
          <a:lstStyle/>
          <a:p>
            <a:r>
              <a:rPr lang="en-US" dirty="0"/>
              <a:t>Mention Detection for Pilot Task at TAC-KBP (Sil </a:t>
            </a:r>
            <a:r>
              <a:rPr lang="en-US" dirty="0" err="1"/>
              <a:t>et.al</a:t>
            </a:r>
            <a:r>
              <a:rPr lang="en-US" dirty="0"/>
              <a:t>, 17)</a:t>
            </a:r>
          </a:p>
        </p:txBody>
      </p:sp>
      <p:sp>
        <p:nvSpPr>
          <p:cNvPr id="3" name="Content Placeholder 2"/>
          <p:cNvSpPr>
            <a:spLocks noGrp="1"/>
          </p:cNvSpPr>
          <p:nvPr>
            <p:ph idx="1"/>
          </p:nvPr>
        </p:nvSpPr>
        <p:spPr/>
        <p:txBody>
          <a:bodyPr/>
          <a:lstStyle/>
          <a:p>
            <a:r>
              <a:rPr lang="en-US" dirty="0"/>
              <a:t>Weak classifiers:</a:t>
            </a:r>
          </a:p>
          <a:p>
            <a:pPr lvl="1"/>
            <a:r>
              <a:rPr lang="en-US" dirty="0"/>
              <a:t>Silver-data trained models</a:t>
            </a:r>
          </a:p>
          <a:p>
            <a:pPr lvl="1"/>
            <a:r>
              <a:rPr lang="en-US" dirty="0"/>
              <a:t>Cross-lingual transfer of models with: 1. TAC data and 2. In-house mention detection data</a:t>
            </a:r>
          </a:p>
          <a:p>
            <a:pPr lvl="1"/>
            <a:endParaRPr lang="en-US" dirty="0"/>
          </a:p>
          <a:p>
            <a:r>
              <a:rPr lang="en-US" dirty="0"/>
              <a:t>Train a NN classifier to combine all the weak classifier outputs</a:t>
            </a:r>
          </a:p>
          <a:p>
            <a:r>
              <a:rPr lang="en-US" dirty="0"/>
              <a:t>Use Spanish as a test case, apply to all other languages</a:t>
            </a:r>
          </a:p>
          <a:p>
            <a:pPr marL="118872" indent="0">
              <a:buNone/>
            </a:pPr>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737732A8-8BC6-44C3-9FED-1FFC407690AB}" type="slidenum">
              <a:rPr lang="en-US" smtClean="0"/>
              <a:pPr/>
              <a:t>89</a:t>
            </a:fld>
            <a:endParaRPr lang="en-US"/>
          </a:p>
        </p:txBody>
      </p:sp>
      <p:graphicFrame>
        <p:nvGraphicFramePr>
          <p:cNvPr id="8" name="Table 7"/>
          <p:cNvGraphicFramePr>
            <a:graphicFrameLocks noGrp="1"/>
          </p:cNvGraphicFramePr>
          <p:nvPr>
            <p:extLst/>
          </p:nvPr>
        </p:nvGraphicFramePr>
        <p:xfrm>
          <a:off x="1759619" y="5222240"/>
          <a:ext cx="8128000" cy="7366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254000">
                <a:tc>
                  <a:txBody>
                    <a:bodyPr/>
                    <a:lstStyle/>
                    <a:p>
                      <a:r>
                        <a:rPr lang="en-US" dirty="0">
                          <a:latin typeface="Calibri"/>
                          <a:cs typeface="Calibri"/>
                        </a:rPr>
                        <a:t>           </a:t>
                      </a:r>
                    </a:p>
                  </a:txBody>
                  <a:tcPr/>
                </a:tc>
                <a:tc>
                  <a:txBody>
                    <a:bodyPr/>
                    <a:lstStyle/>
                    <a:p>
                      <a:pPr algn="ctr"/>
                      <a:r>
                        <a:rPr lang="en-US" dirty="0">
                          <a:latin typeface="Calibri"/>
                          <a:cs typeface="Calibri"/>
                        </a:rPr>
                        <a:t>Silver-trained</a:t>
                      </a:r>
                    </a:p>
                  </a:txBody>
                  <a:tcPr/>
                </a:tc>
                <a:tc>
                  <a:txBody>
                    <a:bodyPr/>
                    <a:lstStyle/>
                    <a:p>
                      <a:pPr algn="ctr"/>
                      <a:r>
                        <a:rPr lang="en-US" dirty="0">
                          <a:latin typeface="Calibri"/>
                          <a:cs typeface="Calibri"/>
                        </a:rPr>
                        <a:t>Best transfer</a:t>
                      </a:r>
                    </a:p>
                  </a:txBody>
                  <a:tcPr/>
                </a:tc>
                <a:tc>
                  <a:txBody>
                    <a:bodyPr/>
                    <a:lstStyle/>
                    <a:p>
                      <a:pPr algn="ctr"/>
                      <a:r>
                        <a:rPr lang="en-US" dirty="0">
                          <a:latin typeface="Calibri"/>
                          <a:cs typeface="Calibri"/>
                        </a:rPr>
                        <a:t>Combination</a:t>
                      </a:r>
                    </a:p>
                  </a:txBody>
                  <a:tcPr/>
                </a:tc>
                <a:tc>
                  <a:txBody>
                    <a:bodyPr/>
                    <a:lstStyle/>
                    <a:p>
                      <a:pPr algn="ctr"/>
                      <a:r>
                        <a:rPr lang="en-US" dirty="0">
                          <a:latin typeface="Calibri"/>
                          <a:cs typeface="Calibri"/>
                        </a:rPr>
                        <a:t>Supervised</a:t>
                      </a:r>
                    </a:p>
                  </a:txBody>
                  <a:tcPr/>
                </a:tc>
                <a:extLst>
                  <a:ext uri="{0D108BD9-81ED-4DB2-BD59-A6C34878D82A}">
                    <a16:rowId xmlns:a16="http://schemas.microsoft.com/office/drawing/2014/main" val="10000"/>
                  </a:ext>
                </a:extLst>
              </a:tr>
              <a:tr h="370840">
                <a:tc>
                  <a:txBody>
                    <a:bodyPr/>
                    <a:lstStyle/>
                    <a:p>
                      <a:pPr algn="ctr"/>
                      <a:r>
                        <a:rPr lang="en-US" dirty="0">
                          <a:latin typeface="Calibri"/>
                          <a:cs typeface="Calibri"/>
                        </a:rPr>
                        <a:t>Spanish</a:t>
                      </a:r>
                    </a:p>
                  </a:txBody>
                  <a:tcPr/>
                </a:tc>
                <a:tc>
                  <a:txBody>
                    <a:bodyPr/>
                    <a:lstStyle/>
                    <a:p>
                      <a:pPr algn="ctr"/>
                      <a:r>
                        <a:rPr lang="en-US" dirty="0">
                          <a:latin typeface="Calibri"/>
                          <a:cs typeface="Calibri"/>
                        </a:rPr>
                        <a:t>0.335</a:t>
                      </a:r>
                    </a:p>
                  </a:txBody>
                  <a:tcPr/>
                </a:tc>
                <a:tc>
                  <a:txBody>
                    <a:bodyPr/>
                    <a:lstStyle/>
                    <a:p>
                      <a:pPr algn="ctr"/>
                      <a:r>
                        <a:rPr lang="en-US" dirty="0">
                          <a:latin typeface="Calibri"/>
                          <a:cs typeface="Calibri"/>
                        </a:rPr>
                        <a:t>0.609</a:t>
                      </a:r>
                    </a:p>
                  </a:txBody>
                  <a:tcPr/>
                </a:tc>
                <a:tc>
                  <a:txBody>
                    <a:bodyPr/>
                    <a:lstStyle/>
                    <a:p>
                      <a:pPr algn="ctr"/>
                      <a:r>
                        <a:rPr lang="en-US" dirty="0">
                          <a:latin typeface="Calibri"/>
                          <a:cs typeface="Calibri"/>
                        </a:rPr>
                        <a:t>0.704</a:t>
                      </a:r>
                    </a:p>
                  </a:txBody>
                  <a:tcPr/>
                </a:tc>
                <a:tc>
                  <a:txBody>
                    <a:bodyPr/>
                    <a:lstStyle/>
                    <a:p>
                      <a:pPr algn="ctr"/>
                      <a:r>
                        <a:rPr lang="en-US" dirty="0">
                          <a:latin typeface="Calibri"/>
                          <a:cs typeface="Calibri"/>
                        </a:rPr>
                        <a:t>0.809</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4113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titled-0.jpg">
            <a:extLst>
              <a:ext uri="{FF2B5EF4-FFF2-40B4-BE49-F238E27FC236}">
                <a16:creationId xmlns:a16="http://schemas.microsoft.com/office/drawing/2014/main" id="{9599B85E-2C0A-41D9-8AE9-2764FEF022C9}"/>
              </a:ext>
            </a:extLst>
          </p:cNvPr>
          <p:cNvPicPr>
            <a:picLocks noChangeAspect="1"/>
          </p:cNvPicPr>
          <p:nvPr/>
        </p:nvPicPr>
        <p:blipFill>
          <a:blip r:embed="rId3" cstate="print"/>
          <a:stretch>
            <a:fillRect/>
          </a:stretch>
        </p:blipFill>
        <p:spPr>
          <a:xfrm>
            <a:off x="23733" y="2"/>
            <a:ext cx="12168267" cy="6844649"/>
          </a:xfrm>
          <a:prstGeom prst="rect">
            <a:avLst/>
          </a:prstGeom>
        </p:spPr>
      </p:pic>
      <p:sp>
        <p:nvSpPr>
          <p:cNvPr id="2" name="Content Placeholder 1"/>
          <p:cNvSpPr>
            <a:spLocks noGrp="1"/>
          </p:cNvSpPr>
          <p:nvPr>
            <p:ph idx="1"/>
          </p:nvPr>
        </p:nvSpPr>
        <p:spPr>
          <a:xfrm>
            <a:off x="1303748" y="1140432"/>
            <a:ext cx="9495376" cy="5188450"/>
          </a:xfrm>
        </p:spPr>
        <p:txBody>
          <a:bodyPr/>
          <a:lstStyle/>
          <a:p>
            <a:pPr>
              <a:spcBef>
                <a:spcPts val="1800"/>
              </a:spcBef>
            </a:pPr>
            <a:r>
              <a:rPr lang="en-US" sz="2400" b="1" dirty="0">
                <a:solidFill>
                  <a:schemeClr val="bg1"/>
                </a:solidFill>
              </a:rPr>
              <a:t>Named places on Earth:</a:t>
            </a:r>
          </a:p>
          <a:p>
            <a:pPr marL="228600" lvl="1" indent="0">
              <a:spcBef>
                <a:spcPts val="600"/>
              </a:spcBef>
              <a:buNone/>
            </a:pPr>
            <a:r>
              <a:rPr lang="en-US" b="1" dirty="0">
                <a:solidFill>
                  <a:schemeClr val="bg1"/>
                </a:solidFill>
              </a:rPr>
              <a:t>~ 10 million</a:t>
            </a:r>
          </a:p>
          <a:p>
            <a:pPr>
              <a:spcBef>
                <a:spcPts val="1800"/>
              </a:spcBef>
            </a:pPr>
            <a:r>
              <a:rPr lang="en-US" sz="2400" b="1" dirty="0">
                <a:solidFill>
                  <a:schemeClr val="bg1"/>
                </a:solidFill>
              </a:rPr>
              <a:t>Books written:</a:t>
            </a:r>
          </a:p>
          <a:p>
            <a:pPr marL="228600" lvl="1" indent="0">
              <a:spcBef>
                <a:spcPts val="600"/>
              </a:spcBef>
              <a:buNone/>
            </a:pPr>
            <a:r>
              <a:rPr lang="en-US" b="1" dirty="0">
                <a:solidFill>
                  <a:schemeClr val="bg1"/>
                </a:solidFill>
              </a:rPr>
              <a:t>~ 130 million</a:t>
            </a:r>
          </a:p>
          <a:p>
            <a:pPr>
              <a:spcBef>
                <a:spcPts val="1800"/>
              </a:spcBef>
            </a:pPr>
            <a:r>
              <a:rPr lang="en-US" sz="2400" b="1" dirty="0">
                <a:solidFill>
                  <a:schemeClr val="bg1"/>
                </a:solidFill>
              </a:rPr>
              <a:t>People:</a:t>
            </a:r>
          </a:p>
          <a:p>
            <a:pPr marL="228600" lvl="1" indent="0">
              <a:spcBef>
                <a:spcPts val="600"/>
              </a:spcBef>
              <a:buNone/>
            </a:pPr>
            <a:r>
              <a:rPr lang="en-US" b="1" dirty="0">
                <a:solidFill>
                  <a:schemeClr val="bg1"/>
                </a:solidFill>
              </a:rPr>
              <a:t>~ 8 billion</a:t>
            </a:r>
          </a:p>
          <a:p>
            <a:pPr>
              <a:spcBef>
                <a:spcPts val="1800"/>
              </a:spcBef>
            </a:pPr>
            <a:r>
              <a:rPr lang="en-US" sz="2400" b="1" dirty="0">
                <a:solidFill>
                  <a:schemeClr val="bg1"/>
                </a:solidFill>
              </a:rPr>
              <a:t>Species on Earth:</a:t>
            </a:r>
          </a:p>
          <a:p>
            <a:pPr marL="228600" lvl="1" indent="0">
              <a:spcBef>
                <a:spcPts val="600"/>
              </a:spcBef>
              <a:buNone/>
            </a:pPr>
            <a:r>
              <a:rPr lang="en-US" b="1" dirty="0">
                <a:solidFill>
                  <a:schemeClr val="bg1"/>
                </a:solidFill>
              </a:rPr>
              <a:t>~ 1 trillion (of which ~10 million catalogued)</a:t>
            </a:r>
          </a:p>
          <a:p>
            <a:pPr>
              <a:spcBef>
                <a:spcPts val="1800"/>
              </a:spcBef>
            </a:pPr>
            <a:r>
              <a:rPr lang="en-US" sz="2400" b="1" dirty="0">
                <a:solidFill>
                  <a:schemeClr val="bg1"/>
                </a:solidFill>
              </a:rPr>
              <a:t>Stars in the Universe:</a:t>
            </a:r>
          </a:p>
          <a:p>
            <a:pPr marL="228600" lvl="1" indent="0">
              <a:spcBef>
                <a:spcPts val="600"/>
              </a:spcBef>
              <a:buNone/>
            </a:pPr>
            <a:r>
              <a:rPr lang="en-US" b="1" dirty="0">
                <a:solidFill>
                  <a:schemeClr val="bg1"/>
                </a:solidFill>
              </a:rPr>
              <a:t>~ 1 billion trillion (</a:t>
            </a:r>
            <a:r>
              <a:rPr lang="en-US" b="1" dirty="0">
                <a:solidFill>
                  <a:schemeClr val="bg1"/>
                </a:solidFill>
                <a:effectLst/>
              </a:rPr>
              <a:t>1,000,000,000,000,000,000,000)</a:t>
            </a:r>
            <a:endParaRPr lang="en-US" sz="1800" b="1" dirty="0">
              <a:solidFill>
                <a:schemeClr val="bg1"/>
              </a:solidFill>
            </a:endParaRPr>
          </a:p>
          <a:p>
            <a:pPr marL="0" indent="0">
              <a:buNone/>
            </a:pPr>
            <a:endParaRPr lang="en-US" b="1" dirty="0">
              <a:solidFill>
                <a:schemeClr val="bg1"/>
              </a:solidFill>
            </a:endParaRPr>
          </a:p>
          <a:p>
            <a:pPr marL="0" indent="0">
              <a:buNone/>
            </a:pPr>
            <a:endParaRPr lang="en-US" b="1" dirty="0">
              <a:solidFill>
                <a:schemeClr val="bg1"/>
              </a:solidFill>
            </a:endParaRPr>
          </a:p>
        </p:txBody>
      </p:sp>
      <p:sp>
        <p:nvSpPr>
          <p:cNvPr id="3" name="Title 2"/>
          <p:cNvSpPr>
            <a:spLocks noGrp="1"/>
          </p:cNvSpPr>
          <p:nvPr>
            <p:ph type="title"/>
          </p:nvPr>
        </p:nvSpPr>
        <p:spPr>
          <a:xfrm>
            <a:off x="2006103" y="230242"/>
            <a:ext cx="8045547" cy="662039"/>
          </a:xfrm>
        </p:spPr>
        <p:txBody>
          <a:bodyPr/>
          <a:lstStyle/>
          <a:p>
            <a:pPr algn="ctr"/>
            <a:r>
              <a:rPr lang="en-US" dirty="0">
                <a:solidFill>
                  <a:schemeClr val="bg1"/>
                </a:solidFill>
              </a:rPr>
              <a:t>How Many Entities Are There?</a:t>
            </a:r>
          </a:p>
        </p:txBody>
      </p:sp>
      <p:grpSp>
        <p:nvGrpSpPr>
          <p:cNvPr id="8" name="Group 7">
            <a:extLst>
              <a:ext uri="{FF2B5EF4-FFF2-40B4-BE49-F238E27FC236}">
                <a16:creationId xmlns:a16="http://schemas.microsoft.com/office/drawing/2014/main" id="{CD9172AB-8596-4D41-9DB3-C85739C5D9A8}"/>
              </a:ext>
            </a:extLst>
          </p:cNvPr>
          <p:cNvGrpSpPr/>
          <p:nvPr/>
        </p:nvGrpSpPr>
        <p:grpSpPr>
          <a:xfrm>
            <a:off x="5403382" y="2007207"/>
            <a:ext cx="6382887" cy="1891611"/>
            <a:chOff x="5403381" y="2007205"/>
            <a:chExt cx="6382887" cy="1891611"/>
          </a:xfrm>
        </p:grpSpPr>
        <p:sp>
          <p:nvSpPr>
            <p:cNvPr id="5" name="Title 2">
              <a:extLst>
                <a:ext uri="{FF2B5EF4-FFF2-40B4-BE49-F238E27FC236}">
                  <a16:creationId xmlns:a16="http://schemas.microsoft.com/office/drawing/2014/main" id="{78985DC2-97E4-48C0-BAA2-36197BEE987A}"/>
                </a:ext>
              </a:extLst>
            </p:cNvPr>
            <p:cNvSpPr txBox="1">
              <a:spLocks/>
            </p:cNvSpPr>
            <p:nvPr/>
          </p:nvSpPr>
          <p:spPr bwMode="auto">
            <a:xfrm>
              <a:off x="6390525" y="2606101"/>
              <a:ext cx="5395743" cy="66203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pPr algn="ctr"/>
              <a:r>
                <a:rPr lang="en-US" kern="0" dirty="0">
                  <a:solidFill>
                    <a:srgbClr val="FFC000"/>
                  </a:solidFill>
                </a:rPr>
                <a:t>How Many Relationships?</a:t>
              </a:r>
            </a:p>
          </p:txBody>
        </p:sp>
        <p:sp>
          <p:nvSpPr>
            <p:cNvPr id="6" name="Title 2">
              <a:extLst>
                <a:ext uri="{FF2B5EF4-FFF2-40B4-BE49-F238E27FC236}">
                  <a16:creationId xmlns:a16="http://schemas.microsoft.com/office/drawing/2014/main" id="{ABF23D30-F570-450E-B1E8-CA7F5333DD45}"/>
                </a:ext>
              </a:extLst>
            </p:cNvPr>
            <p:cNvSpPr txBox="1">
              <a:spLocks/>
            </p:cNvSpPr>
            <p:nvPr/>
          </p:nvSpPr>
          <p:spPr bwMode="auto">
            <a:xfrm>
              <a:off x="5403381" y="2007205"/>
              <a:ext cx="5395743" cy="66203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pPr algn="ctr"/>
              <a:r>
                <a:rPr lang="en-US" kern="0" dirty="0">
                  <a:solidFill>
                    <a:srgbClr val="FFC000"/>
                  </a:solidFill>
                </a:rPr>
                <a:t>How Many Attributes?</a:t>
              </a:r>
            </a:p>
          </p:txBody>
        </p:sp>
        <p:sp>
          <p:nvSpPr>
            <p:cNvPr id="7" name="Title 2">
              <a:extLst>
                <a:ext uri="{FF2B5EF4-FFF2-40B4-BE49-F238E27FC236}">
                  <a16:creationId xmlns:a16="http://schemas.microsoft.com/office/drawing/2014/main" id="{55D5E4A6-ABAF-48A8-A872-D8DCF6C78399}"/>
                </a:ext>
              </a:extLst>
            </p:cNvPr>
            <p:cNvSpPr txBox="1">
              <a:spLocks/>
            </p:cNvSpPr>
            <p:nvPr/>
          </p:nvSpPr>
          <p:spPr bwMode="auto">
            <a:xfrm>
              <a:off x="7346030" y="3236777"/>
              <a:ext cx="4191128" cy="66203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2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pPr algn="ctr"/>
              <a:r>
                <a:rPr lang="en-US" kern="0" dirty="0">
                  <a:solidFill>
                    <a:srgbClr val="FFC000"/>
                  </a:solidFill>
                </a:rPr>
                <a:t>How Many Mentions?</a:t>
              </a:r>
            </a:p>
          </p:txBody>
        </p:sp>
      </p:gr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9</a:t>
            </a:fld>
            <a:endParaRPr lang="en-US" altLang="zh-TW" dirty="0">
              <a:solidFill>
                <a:prstClr val="black"/>
              </a:solidFill>
            </a:endParaRPr>
          </a:p>
        </p:txBody>
      </p:sp>
    </p:spTree>
    <p:extLst>
      <p:ext uri="{BB962C8B-B14F-4D97-AF65-F5344CB8AC3E}">
        <p14:creationId xmlns:p14="http://schemas.microsoft.com/office/powerpoint/2010/main" val="207371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solidFill>
                  <a:prstClr val="black"/>
                </a:solidFill>
              </a:rPr>
              <a:pPr>
                <a:defRPr/>
              </a:pPr>
              <a:t>90</a:t>
            </a:fld>
            <a:endParaRPr lang="en-US" altLang="zh-TW" dirty="0">
              <a:solidFill>
                <a:prstClr val="black"/>
              </a:solidFill>
            </a:endParaRPr>
          </a:p>
        </p:txBody>
      </p:sp>
      <p:sp>
        <p:nvSpPr>
          <p:cNvPr id="3" name="Title 2"/>
          <p:cNvSpPr>
            <a:spLocks noGrp="1"/>
          </p:cNvSpPr>
          <p:nvPr>
            <p:ph type="title"/>
          </p:nvPr>
        </p:nvSpPr>
        <p:spPr/>
        <p:txBody>
          <a:bodyPr/>
          <a:lstStyle/>
          <a:p>
            <a:r>
              <a:rPr lang="en-US" dirty="0"/>
              <a:t>Results:</a:t>
            </a: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58668" y="1106636"/>
            <a:ext cx="12065000" cy="5346700"/>
          </a:xfrm>
          <a:prstGeom prst="rect">
            <a:avLst/>
          </a:prstGeom>
        </p:spPr>
      </p:pic>
    </p:spTree>
    <p:extLst>
      <p:ext uri="{BB962C8B-B14F-4D97-AF65-F5344CB8AC3E}">
        <p14:creationId xmlns:p14="http://schemas.microsoft.com/office/powerpoint/2010/main" val="424682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Named Entities Challenges</a:t>
            </a:r>
          </a:p>
        </p:txBody>
      </p:sp>
      <p:sp>
        <p:nvSpPr>
          <p:cNvPr id="3" name="Content Placeholder 2"/>
          <p:cNvSpPr>
            <a:spLocks noGrp="1"/>
          </p:cNvSpPr>
          <p:nvPr>
            <p:ph idx="1"/>
          </p:nvPr>
        </p:nvSpPr>
        <p:spPr>
          <a:xfrm>
            <a:off x="609600" y="1251856"/>
            <a:ext cx="11388260" cy="5054351"/>
          </a:xfrm>
        </p:spPr>
        <p:txBody>
          <a:bodyPr/>
          <a:lstStyle/>
          <a:p>
            <a:r>
              <a:rPr lang="en-US" dirty="0"/>
              <a:t>We already know that, when we have a lot of annotated data, we can learn excellent NER models.</a:t>
            </a:r>
          </a:p>
          <a:p>
            <a:r>
              <a:rPr lang="en-US" dirty="0">
                <a:solidFill>
                  <a:srgbClr val="0000FF"/>
                </a:solidFill>
              </a:rPr>
              <a:t>What if we don’t have a lot of Data/Resources?</a:t>
            </a:r>
          </a:p>
          <a:p>
            <a:endParaRPr lang="en-US" dirty="0"/>
          </a:p>
          <a:p>
            <a:r>
              <a:rPr lang="en-US" dirty="0"/>
              <a:t>All the key approaches to deal with it focus on developing ways to </a:t>
            </a:r>
            <a:r>
              <a:rPr lang="en-US" dirty="0">
                <a:solidFill>
                  <a:srgbClr val="0000FF"/>
                </a:solidFill>
              </a:rPr>
              <a:t>get better annotations in the target language, via projection</a:t>
            </a:r>
          </a:p>
          <a:p>
            <a:pPr lvl="1"/>
            <a:r>
              <a:rPr lang="en-US" dirty="0"/>
              <a:t>Once you have it, train your standard NER model.</a:t>
            </a:r>
          </a:p>
          <a:p>
            <a:r>
              <a:rPr lang="en-US" dirty="0"/>
              <a:t>Or, train your standard NER model so that it also works on the target language</a:t>
            </a:r>
          </a:p>
          <a:p>
            <a:pPr lvl="1"/>
            <a:r>
              <a:rPr lang="en-US" dirty="0">
                <a:solidFill>
                  <a:schemeClr val="tx1"/>
                </a:solidFill>
              </a:rPr>
              <a:t>Via cross-lingual features.</a:t>
            </a:r>
          </a:p>
          <a:p>
            <a:pPr marL="457200" lvl="1" indent="0">
              <a:buNone/>
            </a:pPr>
            <a:endParaRPr lang="en-US" dirty="0">
              <a:solidFill>
                <a:srgbClr val="0000FF"/>
              </a:solidFill>
            </a:endParaRPr>
          </a:p>
          <a:p>
            <a:pPr marL="1314450" lvl="2" indent="-457200">
              <a:buFont typeface="+mj-lt"/>
              <a:buAutoNum type="arabicPeriod" startAt="3"/>
            </a:pPr>
            <a:endParaRPr lang="en-US" dirty="0">
              <a:solidFill>
                <a:srgbClr val="0000FF"/>
              </a:solidFill>
            </a:endParaRPr>
          </a:p>
          <a:p>
            <a:endParaRPr lang="en-US" dirty="0"/>
          </a:p>
          <a:p>
            <a:pPr lvl="1"/>
            <a:endParaRPr lang="en-US" dirty="0"/>
          </a:p>
          <a:p>
            <a:pPr lvl="2"/>
            <a:endParaRPr lang="en-US" dirty="0"/>
          </a:p>
          <a:p>
            <a:pPr marL="457200" lvl="1" indent="0">
              <a:buNone/>
            </a:pPr>
            <a:endParaRPr lang="en-US" dirty="0"/>
          </a:p>
        </p:txBody>
      </p:sp>
      <p:sp>
        <p:nvSpPr>
          <p:cNvPr id="5" name="Slide Number Placeholder 4"/>
          <p:cNvSpPr>
            <a:spLocks noGrp="1"/>
          </p:cNvSpPr>
          <p:nvPr>
            <p:ph type="sldNum" sz="quarter" idx="4294967295"/>
          </p:nvPr>
        </p:nvSpPr>
        <p:spPr/>
        <p:txBody>
          <a:bodyPr/>
          <a:lstStyle/>
          <a:p>
            <a:fld id="{BDF588C3-71D6-5D45-B118-1C664482E1C2}" type="slidenum">
              <a:rPr lang="en-US" smtClean="0"/>
              <a:t>91</a:t>
            </a:fld>
            <a:endParaRPr lang="en-US"/>
          </a:p>
        </p:txBody>
      </p:sp>
    </p:spTree>
    <p:extLst>
      <p:ext uri="{BB962C8B-B14F-4D97-AF65-F5344CB8AC3E}">
        <p14:creationId xmlns:p14="http://schemas.microsoft.com/office/powerpoint/2010/main" val="182250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Multilingual NER via Wikification</a:t>
            </a:r>
          </a:p>
        </p:txBody>
      </p:sp>
      <p:sp>
        <p:nvSpPr>
          <p:cNvPr id="3" name="Content Placeholder 2"/>
          <p:cNvSpPr>
            <a:spLocks noGrp="1"/>
          </p:cNvSpPr>
          <p:nvPr>
            <p:ph idx="1"/>
          </p:nvPr>
        </p:nvSpPr>
        <p:spPr>
          <a:xfrm>
            <a:off x="1738010" y="753890"/>
            <a:ext cx="8857033" cy="4953000"/>
          </a:xfrm>
        </p:spPr>
        <p:txBody>
          <a:bodyPr/>
          <a:lstStyle/>
          <a:p>
            <a:r>
              <a:rPr lang="en-US" dirty="0"/>
              <a:t>NER for many languages</a:t>
            </a:r>
          </a:p>
          <a:p>
            <a:pPr lvl="1"/>
            <a:r>
              <a:rPr lang="en-US" dirty="0"/>
              <a:t>Person, Organization, Location, …, Miscellaneous</a:t>
            </a:r>
          </a:p>
          <a:p>
            <a:r>
              <a:rPr lang="en-US" dirty="0"/>
              <a:t>Challenge: no training data in most languages</a:t>
            </a:r>
          </a:p>
          <a:p>
            <a:r>
              <a:rPr lang="en-US" dirty="0"/>
              <a:t>Approach: Directly transfer a model trained on another language</a:t>
            </a:r>
          </a:p>
          <a:p>
            <a:pPr lvl="1"/>
            <a:r>
              <a:rPr lang="en-US" dirty="0"/>
              <a:t>Language-independent features</a:t>
            </a:r>
          </a:p>
          <a:p>
            <a:endParaRPr lang="en-US" dirty="0"/>
          </a:p>
        </p:txBody>
      </p:sp>
      <p:sp>
        <p:nvSpPr>
          <p:cNvPr id="4" name="Slide Number Placeholder 3"/>
          <p:cNvSpPr>
            <a:spLocks noGrp="1"/>
          </p:cNvSpPr>
          <p:nvPr>
            <p:ph type="sldNum" sz="quarter" idx="4294967295"/>
          </p:nvPr>
        </p:nvSpPr>
        <p:spPr/>
        <p:txBody>
          <a:bodyPr/>
          <a:lstStyle/>
          <a:p>
            <a:fld id="{8CE2158A-1198-49B0-A2A2-00E3C3C7211D}" type="slidenum">
              <a:rPr lang="en-US" altLang="zh-TW" smtClean="0"/>
              <a:pPr/>
              <a:t>92</a:t>
            </a:fld>
            <a:endParaRPr lang="en-US" altLang="zh-TW" dirty="0"/>
          </a:p>
        </p:txBody>
      </p:sp>
      <p:sp>
        <p:nvSpPr>
          <p:cNvPr id="9" name="TextBox 8"/>
          <p:cNvSpPr txBox="1"/>
          <p:nvPr/>
        </p:nvSpPr>
        <p:spPr>
          <a:xfrm>
            <a:off x="5130796" y="3515037"/>
            <a:ext cx="1608667" cy="423335"/>
          </a:xfrm>
          <a:prstGeom prst="rect">
            <a:avLst/>
          </a:prstGeom>
          <a:noFill/>
          <a:ln>
            <a:solidFill>
              <a:schemeClr val="tx1"/>
            </a:solidFill>
          </a:ln>
        </p:spPr>
        <p:txBody>
          <a:bodyPr wrap="square" rtlCol="0" anchor="ctr">
            <a:noAutofit/>
          </a:bodyPr>
          <a:lstStyle/>
          <a:p>
            <a:pPr algn="ctr"/>
            <a:r>
              <a:rPr lang="en-US" dirty="0">
                <a:latin typeface="Avenir Light"/>
                <a:cs typeface="Avenir Light"/>
              </a:rPr>
              <a:t>NER Model</a:t>
            </a:r>
          </a:p>
        </p:txBody>
      </p:sp>
      <p:sp>
        <p:nvSpPr>
          <p:cNvPr id="11" name="TextBox 10"/>
          <p:cNvSpPr txBox="1"/>
          <p:nvPr/>
        </p:nvSpPr>
        <p:spPr>
          <a:xfrm>
            <a:off x="4938409" y="4438705"/>
            <a:ext cx="2052536" cy="892052"/>
          </a:xfrm>
          <a:prstGeom prst="rect">
            <a:avLst/>
          </a:prstGeom>
          <a:noFill/>
          <a:ln>
            <a:solidFill>
              <a:srgbClr val="FF0000"/>
            </a:solidFill>
          </a:ln>
        </p:spPr>
        <p:txBody>
          <a:bodyPr wrap="square" rtlCol="0" anchor="ctr">
            <a:noAutofit/>
          </a:bodyPr>
          <a:lstStyle/>
          <a:p>
            <a:pPr algn="ctr"/>
            <a:r>
              <a:rPr lang="en-US" dirty="0">
                <a:solidFill>
                  <a:srgbClr val="FF0000"/>
                </a:solidFill>
                <a:latin typeface="Avenir Light"/>
                <a:cs typeface="Avenir Light"/>
              </a:rPr>
              <a:t>Model Transfer via Cross-Lingual</a:t>
            </a:r>
          </a:p>
          <a:p>
            <a:pPr algn="ctr"/>
            <a:r>
              <a:rPr lang="en-US" dirty="0">
                <a:solidFill>
                  <a:srgbClr val="FF0000"/>
                </a:solidFill>
                <a:latin typeface="Avenir Light"/>
                <a:cs typeface="Avenir Light"/>
              </a:rPr>
              <a:t>Wikifier</a:t>
            </a:r>
          </a:p>
        </p:txBody>
      </p:sp>
      <p:cxnSp>
        <p:nvCxnSpPr>
          <p:cNvPr id="12" name="Straight Arrow Connector 11"/>
          <p:cNvCxnSpPr>
            <a:endCxn id="9" idx="1"/>
          </p:cNvCxnSpPr>
          <p:nvPr/>
        </p:nvCxnSpPr>
        <p:spPr>
          <a:xfrm>
            <a:off x="4186763" y="3726704"/>
            <a:ext cx="944033"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cxnSp>
        <p:nvCxnSpPr>
          <p:cNvPr id="13" name="Straight Arrow Connector 12"/>
          <p:cNvCxnSpPr>
            <a:stCxn id="9" idx="3"/>
          </p:cNvCxnSpPr>
          <p:nvPr/>
        </p:nvCxnSpPr>
        <p:spPr>
          <a:xfrm flipV="1">
            <a:off x="6739463" y="3187694"/>
            <a:ext cx="1049867" cy="53901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cxnSp>
        <p:nvCxnSpPr>
          <p:cNvPr id="14" name="Straight Arrow Connector 13"/>
          <p:cNvCxnSpPr>
            <a:stCxn id="9" idx="3"/>
            <a:endCxn id="24" idx="1"/>
          </p:cNvCxnSpPr>
          <p:nvPr/>
        </p:nvCxnSpPr>
        <p:spPr>
          <a:xfrm>
            <a:off x="6739462" y="3726705"/>
            <a:ext cx="1083738" cy="727131"/>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a:stCxn id="9" idx="3"/>
          </p:cNvCxnSpPr>
          <p:nvPr/>
        </p:nvCxnSpPr>
        <p:spPr>
          <a:xfrm>
            <a:off x="6739462" y="3726704"/>
            <a:ext cx="1045638" cy="207719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cxnSp>
        <p:nvCxnSpPr>
          <p:cNvPr id="16" name="Straight Arrow Connector 15"/>
          <p:cNvCxnSpPr>
            <a:stCxn id="11" idx="0"/>
            <a:endCxn id="9" idx="2"/>
          </p:cNvCxnSpPr>
          <p:nvPr/>
        </p:nvCxnSpPr>
        <p:spPr>
          <a:xfrm flipV="1">
            <a:off x="5935129" y="3938371"/>
            <a:ext cx="0" cy="500334"/>
          </a:xfrm>
          <a:prstGeom prst="straightConnector1">
            <a:avLst/>
          </a:prstGeom>
          <a:ln w="12700">
            <a:solidFill>
              <a:srgbClr val="FF0000"/>
            </a:solidFill>
            <a:tailEnd type="arrow"/>
          </a:ln>
          <a:effectLst/>
        </p:spPr>
        <p:style>
          <a:lnRef idx="2">
            <a:schemeClr val="dk1"/>
          </a:lnRef>
          <a:fillRef idx="0">
            <a:schemeClr val="dk1"/>
          </a:fillRef>
          <a:effectRef idx="1">
            <a:schemeClr val="dk1"/>
          </a:effectRef>
          <a:fontRef idx="minor">
            <a:schemeClr val="tx1"/>
          </a:fontRef>
        </p:style>
      </p:cxnSp>
      <p:cxnSp>
        <p:nvCxnSpPr>
          <p:cNvPr id="18" name="Straight Arrow Connector 17"/>
          <p:cNvCxnSpPr>
            <a:stCxn id="34" idx="3"/>
            <a:endCxn id="9" idx="1"/>
          </p:cNvCxnSpPr>
          <p:nvPr/>
        </p:nvCxnSpPr>
        <p:spPr>
          <a:xfrm flipV="1">
            <a:off x="4152901" y="3726705"/>
            <a:ext cx="977895" cy="1243567"/>
          </a:xfrm>
          <a:prstGeom prst="straightConnector1">
            <a:avLst/>
          </a:prstGeom>
          <a:ln w="12700">
            <a:solidFill>
              <a:schemeClr val="tx1"/>
            </a:solidFill>
            <a:tailEnd type="arrow"/>
          </a:ln>
          <a:effectLst/>
        </p:spPr>
        <p:style>
          <a:lnRef idx="2">
            <a:schemeClr val="dk1"/>
          </a:lnRef>
          <a:fillRef idx="0">
            <a:schemeClr val="dk1"/>
          </a:fillRef>
          <a:effectRef idx="1">
            <a:schemeClr val="dk1"/>
          </a:effectRef>
          <a:fontRef idx="minor">
            <a:schemeClr val="tx1"/>
          </a:fontRef>
        </p:style>
      </p:cxnSp>
      <p:sp>
        <p:nvSpPr>
          <p:cNvPr id="5" name="Rounded Rectangle 4"/>
          <p:cNvSpPr/>
          <p:nvPr/>
        </p:nvSpPr>
        <p:spPr>
          <a:xfrm>
            <a:off x="7823200" y="2648630"/>
            <a:ext cx="1752600" cy="96519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lnSpcReduction="10000"/>
          </a:bodyPr>
          <a:lstStyle/>
          <a:p>
            <a:pPr algn="just"/>
            <a:r>
              <a:rPr lang="en-US" sz="1400" dirty="0">
                <a:solidFill>
                  <a:schemeClr val="tx1"/>
                </a:solidFill>
                <a:latin typeface="Avenir Light"/>
                <a:cs typeface="Avenir Light"/>
              </a:rPr>
              <a:t> Tayvan, ABD </a:t>
            </a:r>
            <a:r>
              <a:rPr lang="en-US" sz="1400" dirty="0" err="1">
                <a:solidFill>
                  <a:schemeClr val="tx1"/>
                </a:solidFill>
                <a:latin typeface="Avenir Light"/>
                <a:cs typeface="Avenir Light"/>
              </a:rPr>
              <a:t>ve</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İngiltere'de</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hukuk</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okuması</a:t>
            </a:r>
            <a:r>
              <a:rPr lang="en-US" sz="1400" dirty="0">
                <a:solidFill>
                  <a:schemeClr val="tx1"/>
                </a:solidFill>
                <a:latin typeface="Avenir Light"/>
                <a:cs typeface="Avenir Light"/>
              </a:rPr>
              <a:t>, Tsai'ye </a:t>
            </a:r>
            <a:r>
              <a:rPr lang="en-US" sz="1400" dirty="0" err="1">
                <a:solidFill>
                  <a:schemeClr val="tx1"/>
                </a:solidFill>
                <a:latin typeface="Corbel"/>
                <a:cs typeface="Corbel"/>
              </a:rPr>
              <a:t>bir</a:t>
            </a:r>
            <a:r>
              <a:rPr lang="en-US" sz="1400" dirty="0">
                <a:solidFill>
                  <a:schemeClr val="tx1"/>
                </a:solidFill>
                <a:latin typeface="Corbel"/>
                <a:cs typeface="Corbel"/>
              </a:rPr>
              <a:t> LL.B. </a:t>
            </a:r>
            <a:r>
              <a:rPr lang="en-US" sz="1400" dirty="0" err="1">
                <a:solidFill>
                  <a:schemeClr val="tx1"/>
                </a:solidFill>
                <a:latin typeface="Corbel"/>
                <a:cs typeface="Corbel"/>
              </a:rPr>
              <a:t>kazandırdı</a:t>
            </a:r>
            <a:endParaRPr lang="en-US" sz="1400" dirty="0">
              <a:solidFill>
                <a:schemeClr val="tx1"/>
              </a:solidFill>
              <a:latin typeface="Avenir Light"/>
              <a:cs typeface="Avenir Light"/>
            </a:endParaRPr>
          </a:p>
        </p:txBody>
      </p:sp>
      <p:sp>
        <p:nvSpPr>
          <p:cNvPr id="26" name="Rounded Rectangle 25"/>
          <p:cNvSpPr/>
          <p:nvPr/>
        </p:nvSpPr>
        <p:spPr>
          <a:xfrm>
            <a:off x="7823200" y="3934223"/>
            <a:ext cx="1752600" cy="100896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just"/>
            <a:r>
              <a:rPr lang="en-US" sz="1400" dirty="0" err="1">
                <a:solidFill>
                  <a:srgbClr val="000000"/>
                </a:solidFill>
              </a:rPr>
              <a:t>এটি</a:t>
            </a:r>
            <a:r>
              <a:rPr lang="en-US" sz="1400" dirty="0">
                <a:solidFill>
                  <a:srgbClr val="000000"/>
                </a:solidFill>
              </a:rPr>
              <a:t> </a:t>
            </a:r>
            <a:r>
              <a:rPr lang="en-US" sz="1400" dirty="0" err="1">
                <a:solidFill>
                  <a:srgbClr val="000000"/>
                </a:solidFill>
              </a:rPr>
              <a:t>মূলত</a:t>
            </a:r>
            <a:r>
              <a:rPr lang="en-US" sz="1400" dirty="0">
                <a:solidFill>
                  <a:srgbClr val="000000"/>
                </a:solidFill>
              </a:rPr>
              <a:t> </a:t>
            </a:r>
            <a:r>
              <a:rPr lang="en-US" sz="1400" dirty="0" err="1">
                <a:solidFill>
                  <a:srgbClr val="000000"/>
                </a:solidFill>
              </a:rPr>
              <a:t>তুরস্কে</a:t>
            </a:r>
            <a:r>
              <a:rPr lang="en-US" sz="1400" dirty="0">
                <a:solidFill>
                  <a:srgbClr val="000000"/>
                </a:solidFill>
              </a:rPr>
              <a:t> </a:t>
            </a:r>
            <a:r>
              <a:rPr lang="en-US" sz="1400" dirty="0" err="1">
                <a:solidFill>
                  <a:srgbClr val="000000"/>
                </a:solidFill>
              </a:rPr>
              <a:t>কথিত</a:t>
            </a:r>
            <a:r>
              <a:rPr lang="en-US" sz="1400" dirty="0">
                <a:solidFill>
                  <a:srgbClr val="000000"/>
                </a:solidFill>
              </a:rPr>
              <a:t> </a:t>
            </a:r>
            <a:r>
              <a:rPr lang="en-US" sz="1400" dirty="0" err="1">
                <a:solidFill>
                  <a:srgbClr val="000000"/>
                </a:solidFill>
              </a:rPr>
              <a:t>হয</a:t>
            </a:r>
            <a:r>
              <a:rPr lang="en-US" sz="1400" dirty="0">
                <a:solidFill>
                  <a:srgbClr val="000000"/>
                </a:solidFill>
              </a:rPr>
              <a:t>়, </a:t>
            </a:r>
            <a:r>
              <a:rPr lang="en-US" sz="1400" dirty="0" err="1">
                <a:solidFill>
                  <a:srgbClr val="000000"/>
                </a:solidFill>
              </a:rPr>
              <a:t>তবে</a:t>
            </a:r>
            <a:r>
              <a:rPr lang="en-US" sz="1400" dirty="0">
                <a:solidFill>
                  <a:srgbClr val="000000"/>
                </a:solidFill>
              </a:rPr>
              <a:t> </a:t>
            </a:r>
            <a:r>
              <a:rPr lang="en-US" sz="1400" dirty="0" err="1">
                <a:solidFill>
                  <a:srgbClr val="3366FF"/>
                </a:solidFill>
              </a:rPr>
              <a:t>সাইপ্রাস</a:t>
            </a:r>
            <a:r>
              <a:rPr lang="en-US" sz="1400" dirty="0">
                <a:solidFill>
                  <a:srgbClr val="000000"/>
                </a:solidFill>
              </a:rPr>
              <a:t>, </a:t>
            </a:r>
            <a:r>
              <a:rPr lang="en-US" sz="1400" dirty="0" err="1">
                <a:solidFill>
                  <a:srgbClr val="3366FF"/>
                </a:solidFill>
              </a:rPr>
              <a:t>গ্রিস</a:t>
            </a:r>
            <a:r>
              <a:rPr lang="en-US" sz="1400" dirty="0">
                <a:solidFill>
                  <a:srgbClr val="000000"/>
                </a:solidFill>
              </a:rPr>
              <a:t>, </a:t>
            </a:r>
            <a:r>
              <a:rPr lang="en-US" sz="1400" dirty="0" err="1">
                <a:solidFill>
                  <a:srgbClr val="000000"/>
                </a:solidFill>
              </a:rPr>
              <a:t>ও</a:t>
            </a:r>
            <a:r>
              <a:rPr lang="en-US" sz="1400" dirty="0">
                <a:solidFill>
                  <a:srgbClr val="000000"/>
                </a:solidFill>
              </a:rPr>
              <a:t> </a:t>
            </a:r>
            <a:r>
              <a:rPr lang="en-US" sz="1400" dirty="0" err="1">
                <a:solidFill>
                  <a:srgbClr val="3366FF"/>
                </a:solidFill>
              </a:rPr>
              <a:t>পূর্ব</a:t>
            </a:r>
            <a:r>
              <a:rPr lang="en-US" sz="1400" dirty="0">
                <a:solidFill>
                  <a:srgbClr val="3366FF"/>
                </a:solidFill>
              </a:rPr>
              <a:t> </a:t>
            </a:r>
            <a:r>
              <a:rPr lang="en-US" sz="1400" dirty="0" err="1">
                <a:solidFill>
                  <a:srgbClr val="3366FF"/>
                </a:solidFill>
              </a:rPr>
              <a:t>ইউরোপের</a:t>
            </a:r>
            <a:r>
              <a:rPr lang="en-US" sz="1400" dirty="0">
                <a:solidFill>
                  <a:srgbClr val="000000"/>
                </a:solidFill>
              </a:rPr>
              <a:t> </a:t>
            </a:r>
            <a:r>
              <a:rPr lang="en-US" sz="1400" dirty="0" err="1">
                <a:solidFill>
                  <a:srgbClr val="000000"/>
                </a:solidFill>
              </a:rPr>
              <a:t>বহু</a:t>
            </a:r>
            <a:r>
              <a:rPr lang="en-US" sz="1400" dirty="0">
                <a:solidFill>
                  <a:srgbClr val="000000"/>
                </a:solidFill>
              </a:rPr>
              <a:t> </a:t>
            </a:r>
            <a:r>
              <a:rPr lang="en-US" sz="1400" dirty="0" err="1">
                <a:solidFill>
                  <a:srgbClr val="000000"/>
                </a:solidFill>
              </a:rPr>
              <a:t>দেশে</a:t>
            </a:r>
            <a:r>
              <a:rPr lang="en-US" sz="1400" dirty="0">
                <a:solidFill>
                  <a:srgbClr val="000000"/>
                </a:solidFill>
              </a:rPr>
              <a:t> </a:t>
            </a:r>
            <a:r>
              <a:rPr lang="en-US" sz="1400" dirty="0" err="1">
                <a:solidFill>
                  <a:srgbClr val="000000"/>
                </a:solidFill>
              </a:rPr>
              <a:t>তুর্কীভাষী</a:t>
            </a:r>
            <a:r>
              <a:rPr lang="en-US" sz="1400" dirty="0">
                <a:solidFill>
                  <a:srgbClr val="000000"/>
                </a:solidFill>
              </a:rPr>
              <a:t> </a:t>
            </a:r>
            <a:r>
              <a:rPr lang="en-US" sz="1400" dirty="0" err="1">
                <a:solidFill>
                  <a:srgbClr val="000000"/>
                </a:solidFill>
              </a:rPr>
              <a:t>সম্প্রদায</a:t>
            </a:r>
            <a:r>
              <a:rPr lang="en-US" sz="1400" dirty="0">
                <a:solidFill>
                  <a:srgbClr val="000000"/>
                </a:solidFill>
              </a:rPr>
              <a:t>় </a:t>
            </a:r>
            <a:r>
              <a:rPr lang="en-US" sz="1400" dirty="0" err="1">
                <a:solidFill>
                  <a:srgbClr val="000000"/>
                </a:solidFill>
              </a:rPr>
              <a:t>আছে</a:t>
            </a:r>
            <a:endParaRPr lang="en-US" sz="1400" dirty="0">
              <a:solidFill>
                <a:srgbClr val="000000"/>
              </a:solidFill>
            </a:endParaRPr>
          </a:p>
        </p:txBody>
      </p:sp>
      <p:sp>
        <p:nvSpPr>
          <p:cNvPr id="28" name="Rounded Rectangle 27"/>
          <p:cNvSpPr/>
          <p:nvPr/>
        </p:nvSpPr>
        <p:spPr>
          <a:xfrm>
            <a:off x="7823200" y="5292291"/>
            <a:ext cx="1752600" cy="97360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10000"/>
          </a:bodyPr>
          <a:lstStyle/>
          <a:p>
            <a:pPr algn="just"/>
            <a:r>
              <a:rPr lang="en-US" sz="1400" dirty="0">
                <a:solidFill>
                  <a:srgbClr val="000000"/>
                </a:solidFill>
              </a:rPr>
              <a:t> </a:t>
            </a:r>
            <a:r>
              <a:rPr lang="en-US" sz="1400" dirty="0" err="1">
                <a:solidFill>
                  <a:srgbClr val="000000"/>
                </a:solidFill>
              </a:rPr>
              <a:t>Indonésíà</a:t>
            </a:r>
            <a:r>
              <a:rPr lang="en-US" sz="1400" dirty="0">
                <a:solidFill>
                  <a:srgbClr val="000000"/>
                </a:solidFill>
              </a:rPr>
              <a:t> </a:t>
            </a:r>
            <a:r>
              <a:rPr lang="en-US" sz="1400" dirty="0" err="1">
                <a:solidFill>
                  <a:srgbClr val="000000"/>
                </a:solidFill>
              </a:rPr>
              <a:t>jẹ</a:t>
            </a:r>
            <a:r>
              <a:rPr lang="en-US" sz="1400" dirty="0">
                <a:solidFill>
                  <a:srgbClr val="000000"/>
                </a:solidFill>
              </a:rPr>
              <a:t>́ </a:t>
            </a:r>
            <a:r>
              <a:rPr lang="en-US" sz="1400" dirty="0" err="1">
                <a:solidFill>
                  <a:srgbClr val="3366FF"/>
                </a:solidFill>
              </a:rPr>
              <a:t>orílẹ</a:t>
            </a:r>
            <a:r>
              <a:rPr lang="en-US" sz="1400" dirty="0">
                <a:solidFill>
                  <a:srgbClr val="3366FF"/>
                </a:solidFill>
              </a:rPr>
              <a:t>̀-</a:t>
            </a:r>
            <a:r>
              <a:rPr lang="en-US" sz="1400" dirty="0" err="1">
                <a:solidFill>
                  <a:srgbClr val="3366FF"/>
                </a:solidFill>
              </a:rPr>
              <a:t>èdè</a:t>
            </a:r>
            <a:r>
              <a:rPr lang="en-US" sz="1400" dirty="0">
                <a:solidFill>
                  <a:srgbClr val="3366FF"/>
                </a:solidFill>
              </a:rPr>
              <a:t> </a:t>
            </a:r>
            <a:r>
              <a:rPr lang="en-US" sz="1400" dirty="0" err="1">
                <a:solidFill>
                  <a:srgbClr val="3366FF"/>
                </a:solidFill>
              </a:rPr>
              <a:t>olómìnira</a:t>
            </a:r>
            <a:r>
              <a:rPr lang="en-US" sz="1400" dirty="0">
                <a:solidFill>
                  <a:srgbClr val="000000"/>
                </a:solidFill>
              </a:rPr>
              <a:t>, </a:t>
            </a:r>
            <a:r>
              <a:rPr lang="en-US" sz="1400" dirty="0" err="1">
                <a:solidFill>
                  <a:srgbClr val="000000"/>
                </a:solidFill>
              </a:rPr>
              <a:t>pẹ̀lú</a:t>
            </a:r>
            <a:r>
              <a:rPr lang="en-US" sz="1400" dirty="0">
                <a:solidFill>
                  <a:srgbClr val="000000"/>
                </a:solidFill>
              </a:rPr>
              <a:t> </a:t>
            </a:r>
            <a:r>
              <a:rPr lang="en-US" sz="1400" dirty="0" err="1">
                <a:solidFill>
                  <a:srgbClr val="000000"/>
                </a:solidFill>
              </a:rPr>
              <a:t>aṣòfin</a:t>
            </a:r>
            <a:r>
              <a:rPr lang="en-US" sz="1400" dirty="0">
                <a:solidFill>
                  <a:srgbClr val="000000"/>
                </a:solidFill>
              </a:rPr>
              <a:t> </a:t>
            </a:r>
            <a:r>
              <a:rPr lang="en-US" sz="1400" dirty="0" err="1">
                <a:solidFill>
                  <a:srgbClr val="000000"/>
                </a:solidFill>
              </a:rPr>
              <a:t>àti</a:t>
            </a:r>
            <a:r>
              <a:rPr lang="en-US" sz="1400" dirty="0">
                <a:solidFill>
                  <a:srgbClr val="000000"/>
                </a:solidFill>
              </a:rPr>
              <a:t> </a:t>
            </a:r>
            <a:r>
              <a:rPr lang="en-US" sz="1400" dirty="0" err="1">
                <a:solidFill>
                  <a:srgbClr val="000000"/>
                </a:solidFill>
              </a:rPr>
              <a:t>ààrẹ</a:t>
            </a:r>
            <a:r>
              <a:rPr lang="en-US" sz="1400" dirty="0">
                <a:solidFill>
                  <a:srgbClr val="000000"/>
                </a:solidFill>
              </a:rPr>
              <a:t> </a:t>
            </a:r>
            <a:r>
              <a:rPr lang="en-US" sz="1400" dirty="0" err="1">
                <a:solidFill>
                  <a:srgbClr val="000000"/>
                </a:solidFill>
              </a:rPr>
              <a:t>adìbòyàn</a:t>
            </a:r>
            <a:r>
              <a:rPr lang="en-US" sz="1400" dirty="0">
                <a:solidFill>
                  <a:srgbClr val="000000"/>
                </a:solidFill>
              </a:rPr>
              <a:t>. </a:t>
            </a:r>
            <a:r>
              <a:rPr lang="en-US" sz="1400" dirty="0" err="1">
                <a:solidFill>
                  <a:srgbClr val="000000"/>
                </a:solidFill>
              </a:rPr>
              <a:t>Olúìlú</a:t>
            </a:r>
            <a:r>
              <a:rPr lang="en-US" sz="1400" dirty="0">
                <a:solidFill>
                  <a:srgbClr val="000000"/>
                </a:solidFill>
              </a:rPr>
              <a:t> </a:t>
            </a:r>
            <a:r>
              <a:rPr lang="en-US" sz="1400" dirty="0" err="1">
                <a:solidFill>
                  <a:srgbClr val="000000"/>
                </a:solidFill>
              </a:rPr>
              <a:t>rẹ</a:t>
            </a:r>
            <a:r>
              <a:rPr lang="en-US" sz="1400" dirty="0">
                <a:solidFill>
                  <a:srgbClr val="000000"/>
                </a:solidFill>
              </a:rPr>
              <a:t>̀ </a:t>
            </a:r>
            <a:r>
              <a:rPr lang="en-US" sz="1400" dirty="0" err="1">
                <a:solidFill>
                  <a:srgbClr val="000000"/>
                </a:solidFill>
              </a:rPr>
              <a:t>ni</a:t>
            </a:r>
            <a:r>
              <a:rPr lang="en-US" sz="1400" dirty="0">
                <a:solidFill>
                  <a:srgbClr val="000000"/>
                </a:solidFill>
              </a:rPr>
              <a:t> </a:t>
            </a:r>
            <a:r>
              <a:rPr lang="en-US" sz="1400" dirty="0">
                <a:solidFill>
                  <a:srgbClr val="3366FF"/>
                </a:solidFill>
              </a:rPr>
              <a:t>Jakarta</a:t>
            </a:r>
            <a:r>
              <a:rPr lang="en-US" sz="1400" dirty="0">
                <a:solidFill>
                  <a:srgbClr val="000000"/>
                </a:solidFill>
              </a:rPr>
              <a:t>.</a:t>
            </a:r>
          </a:p>
        </p:txBody>
      </p:sp>
      <p:sp>
        <p:nvSpPr>
          <p:cNvPr id="35" name="Rounded Rectangle 34"/>
          <p:cNvSpPr/>
          <p:nvPr/>
        </p:nvSpPr>
        <p:spPr>
          <a:xfrm>
            <a:off x="2421462" y="3396544"/>
            <a:ext cx="1731438" cy="77042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rIns="0" rtlCol="0" anchor="ctr">
            <a:noAutofit/>
          </a:bodyPr>
          <a:lstStyle/>
          <a:p>
            <a:r>
              <a:rPr lang="en-US" sz="1400" b="1" dirty="0">
                <a:solidFill>
                  <a:srgbClr val="3366FF"/>
                </a:solidFill>
                <a:latin typeface="Avenir Light"/>
                <a:cs typeface="Avenir Light"/>
              </a:rPr>
              <a:t>U.N.</a:t>
            </a:r>
            <a:r>
              <a:rPr lang="en-US" sz="1400" dirty="0">
                <a:solidFill>
                  <a:schemeClr val="tx1"/>
                </a:solidFill>
                <a:latin typeface="Avenir Light"/>
                <a:cs typeface="Avenir Light"/>
              </a:rPr>
              <a:t> official </a:t>
            </a:r>
            <a:r>
              <a:rPr lang="en-US" sz="1400" b="1" dirty="0" err="1">
                <a:solidFill>
                  <a:srgbClr val="3366FF"/>
                </a:solidFill>
                <a:latin typeface="Avenir Light"/>
                <a:cs typeface="Avenir Light"/>
              </a:rPr>
              <a:t>Ekeus</a:t>
            </a:r>
            <a:r>
              <a:rPr lang="en-US" sz="1400" dirty="0">
                <a:solidFill>
                  <a:schemeClr val="tx1"/>
                </a:solidFill>
                <a:latin typeface="Avenir Light"/>
                <a:cs typeface="Avenir Light"/>
              </a:rPr>
              <a:t> heads for </a:t>
            </a:r>
            <a:r>
              <a:rPr lang="en-US" sz="1400" b="1" dirty="0">
                <a:solidFill>
                  <a:srgbClr val="3366FF"/>
                </a:solidFill>
                <a:latin typeface="Avenir Light"/>
                <a:cs typeface="Avenir Light"/>
              </a:rPr>
              <a:t>Baghdad</a:t>
            </a:r>
            <a:endParaRPr lang="en-US" sz="1400" b="1" dirty="0">
              <a:solidFill>
                <a:schemeClr val="tx1"/>
              </a:solidFill>
              <a:latin typeface="Avenir Light"/>
              <a:cs typeface="Avenir Light"/>
            </a:endParaRPr>
          </a:p>
        </p:txBody>
      </p:sp>
      <p:sp>
        <p:nvSpPr>
          <p:cNvPr id="42" name="TextBox 41"/>
          <p:cNvSpPr txBox="1"/>
          <p:nvPr/>
        </p:nvSpPr>
        <p:spPr>
          <a:xfrm>
            <a:off x="2336800" y="3090711"/>
            <a:ext cx="2159000" cy="338554"/>
          </a:xfrm>
          <a:prstGeom prst="rect">
            <a:avLst/>
          </a:prstGeom>
          <a:noFill/>
        </p:spPr>
        <p:txBody>
          <a:bodyPr wrap="square" rtlCol="0">
            <a:spAutoFit/>
          </a:bodyPr>
          <a:lstStyle/>
          <a:p>
            <a:r>
              <a:rPr lang="en-US" sz="1600" dirty="0">
                <a:latin typeface="Avenir Light"/>
                <a:cs typeface="Avenir Light"/>
              </a:rPr>
              <a:t>English training data</a:t>
            </a:r>
            <a:endParaRPr lang="en-US" dirty="0">
              <a:latin typeface="Avenir Light"/>
              <a:cs typeface="Avenir Light"/>
            </a:endParaRPr>
          </a:p>
        </p:txBody>
      </p:sp>
      <p:sp>
        <p:nvSpPr>
          <p:cNvPr id="44" name="TextBox 43"/>
          <p:cNvSpPr txBox="1"/>
          <p:nvPr/>
        </p:nvSpPr>
        <p:spPr>
          <a:xfrm>
            <a:off x="2332562" y="4262328"/>
            <a:ext cx="2159000" cy="338554"/>
          </a:xfrm>
          <a:prstGeom prst="rect">
            <a:avLst/>
          </a:prstGeom>
          <a:noFill/>
        </p:spPr>
        <p:txBody>
          <a:bodyPr wrap="square" rtlCol="0">
            <a:spAutoFit/>
          </a:bodyPr>
          <a:lstStyle/>
          <a:p>
            <a:r>
              <a:rPr lang="en-US" sz="1600" dirty="0">
                <a:latin typeface="Avenir Light"/>
                <a:cs typeface="Avenir Light"/>
              </a:rPr>
              <a:t>German training data</a:t>
            </a:r>
            <a:endParaRPr lang="en-US" dirty="0">
              <a:latin typeface="Avenir Light"/>
              <a:cs typeface="Avenir Light"/>
            </a:endParaRPr>
          </a:p>
        </p:txBody>
      </p:sp>
      <p:sp>
        <p:nvSpPr>
          <p:cNvPr id="46" name="TextBox 45"/>
          <p:cNvSpPr txBox="1"/>
          <p:nvPr/>
        </p:nvSpPr>
        <p:spPr>
          <a:xfrm>
            <a:off x="7823200" y="2334672"/>
            <a:ext cx="2159000" cy="338554"/>
          </a:xfrm>
          <a:prstGeom prst="rect">
            <a:avLst/>
          </a:prstGeom>
          <a:noFill/>
        </p:spPr>
        <p:txBody>
          <a:bodyPr wrap="square" rtlCol="0">
            <a:spAutoFit/>
          </a:bodyPr>
          <a:lstStyle/>
          <a:p>
            <a:r>
              <a:rPr lang="en-US" sz="1600" dirty="0">
                <a:latin typeface="Avenir Light"/>
                <a:cs typeface="Avenir Light"/>
              </a:rPr>
              <a:t>Turkish</a:t>
            </a:r>
            <a:endParaRPr lang="en-US" dirty="0">
              <a:latin typeface="Avenir Light"/>
              <a:cs typeface="Avenir Light"/>
            </a:endParaRPr>
          </a:p>
        </p:txBody>
      </p:sp>
      <p:sp>
        <p:nvSpPr>
          <p:cNvPr id="48" name="TextBox 47"/>
          <p:cNvSpPr txBox="1"/>
          <p:nvPr/>
        </p:nvSpPr>
        <p:spPr>
          <a:xfrm>
            <a:off x="7785100" y="3631336"/>
            <a:ext cx="2159000" cy="338554"/>
          </a:xfrm>
          <a:prstGeom prst="rect">
            <a:avLst/>
          </a:prstGeom>
          <a:noFill/>
        </p:spPr>
        <p:txBody>
          <a:bodyPr wrap="square" rtlCol="0">
            <a:spAutoFit/>
          </a:bodyPr>
          <a:lstStyle/>
          <a:p>
            <a:r>
              <a:rPr lang="en-US" sz="1600" dirty="0">
                <a:latin typeface="Avenir Light"/>
                <a:cs typeface="Avenir Light"/>
              </a:rPr>
              <a:t>Bengali</a:t>
            </a:r>
            <a:endParaRPr lang="en-US" dirty="0">
              <a:latin typeface="Avenir Light"/>
              <a:cs typeface="Avenir Light"/>
            </a:endParaRPr>
          </a:p>
        </p:txBody>
      </p:sp>
      <p:sp>
        <p:nvSpPr>
          <p:cNvPr id="49" name="TextBox 48"/>
          <p:cNvSpPr txBox="1"/>
          <p:nvPr/>
        </p:nvSpPr>
        <p:spPr>
          <a:xfrm>
            <a:off x="7747000" y="4976503"/>
            <a:ext cx="2159000" cy="338554"/>
          </a:xfrm>
          <a:prstGeom prst="rect">
            <a:avLst/>
          </a:prstGeom>
          <a:noFill/>
        </p:spPr>
        <p:txBody>
          <a:bodyPr wrap="square" rtlCol="0">
            <a:spAutoFit/>
          </a:bodyPr>
          <a:lstStyle/>
          <a:p>
            <a:r>
              <a:rPr lang="en-US" sz="1600" dirty="0">
                <a:latin typeface="Avenir Light"/>
                <a:cs typeface="Avenir Light"/>
              </a:rPr>
              <a:t>Yoruba</a:t>
            </a:r>
            <a:endParaRPr lang="en-US" dirty="0">
              <a:latin typeface="Avenir Light"/>
              <a:cs typeface="Avenir Light"/>
            </a:endParaRPr>
          </a:p>
        </p:txBody>
      </p:sp>
      <p:sp>
        <p:nvSpPr>
          <p:cNvPr id="51" name="Rounded Rectangle 50"/>
          <p:cNvSpPr/>
          <p:nvPr/>
        </p:nvSpPr>
        <p:spPr>
          <a:xfrm>
            <a:off x="7823200" y="2648630"/>
            <a:ext cx="1752600" cy="96519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lnSpcReduction="10000"/>
          </a:bodyPr>
          <a:lstStyle/>
          <a:p>
            <a:pPr algn="just"/>
            <a:r>
              <a:rPr lang="en-US" sz="1400" dirty="0">
                <a:solidFill>
                  <a:schemeClr val="tx1"/>
                </a:solidFill>
                <a:latin typeface="Avenir Light"/>
                <a:cs typeface="Avenir Light"/>
              </a:rPr>
              <a:t> </a:t>
            </a:r>
            <a:r>
              <a:rPr lang="en-US" sz="1400" b="1" dirty="0">
                <a:solidFill>
                  <a:srgbClr val="3366FF"/>
                </a:solidFill>
                <a:latin typeface="Avenir Light"/>
                <a:cs typeface="Avenir Light"/>
              </a:rPr>
              <a:t>Tayvan</a:t>
            </a:r>
            <a:r>
              <a:rPr lang="en-US" sz="1400" dirty="0">
                <a:solidFill>
                  <a:schemeClr val="tx1"/>
                </a:solidFill>
                <a:latin typeface="Avenir Light"/>
                <a:cs typeface="Avenir Light"/>
              </a:rPr>
              <a:t>, </a:t>
            </a:r>
            <a:r>
              <a:rPr lang="en-US" sz="1400" b="1" dirty="0">
                <a:solidFill>
                  <a:srgbClr val="3366FF"/>
                </a:solidFill>
                <a:latin typeface="Avenir Light"/>
                <a:cs typeface="Avenir Light"/>
              </a:rPr>
              <a:t>ABD</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ve</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İngiltere'de</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hukuk</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okuması</a:t>
            </a:r>
            <a:r>
              <a:rPr lang="en-US" sz="1400" dirty="0">
                <a:solidFill>
                  <a:schemeClr val="tx1"/>
                </a:solidFill>
                <a:latin typeface="Avenir Light"/>
                <a:cs typeface="Avenir Light"/>
              </a:rPr>
              <a:t>, </a:t>
            </a:r>
            <a:r>
              <a:rPr lang="en-US" sz="1400" b="1" dirty="0">
                <a:solidFill>
                  <a:srgbClr val="3366FF"/>
                </a:solidFill>
                <a:latin typeface="Avenir Light"/>
                <a:cs typeface="Avenir Light"/>
              </a:rPr>
              <a:t>Tsai</a:t>
            </a:r>
            <a:r>
              <a:rPr lang="en-US" sz="1400" dirty="0">
                <a:solidFill>
                  <a:schemeClr val="tx1"/>
                </a:solidFill>
                <a:latin typeface="Avenir Light"/>
                <a:cs typeface="Avenir Light"/>
              </a:rPr>
              <a:t>'ye </a:t>
            </a:r>
            <a:r>
              <a:rPr lang="en-US" sz="1400" dirty="0" err="1">
                <a:solidFill>
                  <a:schemeClr val="tx1"/>
                </a:solidFill>
                <a:latin typeface="Corbel"/>
                <a:cs typeface="Corbel"/>
              </a:rPr>
              <a:t>bir</a:t>
            </a:r>
            <a:r>
              <a:rPr lang="en-US" sz="1400" dirty="0">
                <a:solidFill>
                  <a:schemeClr val="tx1"/>
                </a:solidFill>
                <a:latin typeface="Corbel"/>
                <a:cs typeface="Corbel"/>
              </a:rPr>
              <a:t> LL.B. </a:t>
            </a:r>
            <a:r>
              <a:rPr lang="en-US" sz="1400" dirty="0" err="1">
                <a:solidFill>
                  <a:schemeClr val="tx1"/>
                </a:solidFill>
                <a:latin typeface="Corbel"/>
                <a:cs typeface="Corbel"/>
              </a:rPr>
              <a:t>kazandırdı</a:t>
            </a:r>
            <a:endParaRPr lang="en-US" sz="1400" dirty="0">
              <a:solidFill>
                <a:schemeClr val="tx1"/>
              </a:solidFill>
              <a:latin typeface="Avenir Light"/>
              <a:cs typeface="Avenir Light"/>
            </a:endParaRPr>
          </a:p>
        </p:txBody>
      </p:sp>
      <p:sp>
        <p:nvSpPr>
          <p:cNvPr id="24" name="Rounded Rectangle 23"/>
          <p:cNvSpPr/>
          <p:nvPr/>
        </p:nvSpPr>
        <p:spPr>
          <a:xfrm>
            <a:off x="7823200" y="3949353"/>
            <a:ext cx="1752600" cy="100896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20000"/>
          </a:bodyPr>
          <a:lstStyle/>
          <a:p>
            <a:pPr algn="just"/>
            <a:r>
              <a:rPr lang="en-US" sz="1400" dirty="0" err="1">
                <a:solidFill>
                  <a:schemeClr val="tx1"/>
                </a:solidFill>
              </a:rPr>
              <a:t>এটি</a:t>
            </a:r>
            <a:r>
              <a:rPr lang="en-US" sz="1400" dirty="0">
                <a:solidFill>
                  <a:schemeClr val="tx1"/>
                </a:solidFill>
              </a:rPr>
              <a:t> </a:t>
            </a:r>
            <a:r>
              <a:rPr lang="en-US" sz="1400" dirty="0" err="1">
                <a:solidFill>
                  <a:schemeClr val="tx1"/>
                </a:solidFill>
              </a:rPr>
              <a:t>মূলত</a:t>
            </a:r>
            <a:r>
              <a:rPr lang="en-US" sz="1400" dirty="0">
                <a:solidFill>
                  <a:schemeClr val="tx1"/>
                </a:solidFill>
              </a:rPr>
              <a:t> </a:t>
            </a:r>
            <a:r>
              <a:rPr lang="en-US" sz="1400" dirty="0" err="1">
                <a:solidFill>
                  <a:schemeClr val="tx1"/>
                </a:solidFill>
              </a:rPr>
              <a:t>তুরস্কে</a:t>
            </a:r>
            <a:r>
              <a:rPr lang="en-US" sz="1400" dirty="0">
                <a:solidFill>
                  <a:schemeClr val="tx1"/>
                </a:solidFill>
              </a:rPr>
              <a:t> </a:t>
            </a:r>
            <a:r>
              <a:rPr lang="en-US" sz="1400" dirty="0" err="1">
                <a:solidFill>
                  <a:schemeClr val="tx1"/>
                </a:solidFill>
              </a:rPr>
              <a:t>কথিত</a:t>
            </a:r>
            <a:r>
              <a:rPr lang="en-US" sz="1400" dirty="0">
                <a:solidFill>
                  <a:schemeClr val="tx1"/>
                </a:solidFill>
              </a:rPr>
              <a:t> </a:t>
            </a:r>
            <a:r>
              <a:rPr lang="en-US" sz="1400" dirty="0" err="1">
                <a:solidFill>
                  <a:schemeClr val="tx1"/>
                </a:solidFill>
              </a:rPr>
              <a:t>হয</a:t>
            </a:r>
            <a:r>
              <a:rPr lang="en-US" sz="1400" dirty="0">
                <a:solidFill>
                  <a:schemeClr val="tx1"/>
                </a:solidFill>
              </a:rPr>
              <a:t>়, </a:t>
            </a:r>
            <a:r>
              <a:rPr lang="en-US" sz="1400" dirty="0" err="1">
                <a:solidFill>
                  <a:schemeClr val="tx1"/>
                </a:solidFill>
              </a:rPr>
              <a:t>তবে</a:t>
            </a:r>
            <a:r>
              <a:rPr lang="en-US" sz="1400" dirty="0">
                <a:solidFill>
                  <a:schemeClr val="tx1"/>
                </a:solidFill>
              </a:rPr>
              <a:t> </a:t>
            </a:r>
            <a:r>
              <a:rPr lang="en-US" sz="1400" dirty="0" err="1">
                <a:solidFill>
                  <a:schemeClr val="tx1"/>
                </a:solidFill>
              </a:rPr>
              <a:t>সাইপ্রাস</a:t>
            </a:r>
            <a:r>
              <a:rPr lang="en-US" sz="1400" dirty="0">
                <a:solidFill>
                  <a:schemeClr val="tx1"/>
                </a:solidFill>
              </a:rPr>
              <a:t>, </a:t>
            </a:r>
            <a:r>
              <a:rPr lang="en-US" sz="1400" dirty="0" err="1">
                <a:solidFill>
                  <a:schemeClr val="tx1"/>
                </a:solidFill>
              </a:rPr>
              <a:t>গ্রিস</a:t>
            </a:r>
            <a:r>
              <a:rPr lang="en-US" sz="1400" dirty="0">
                <a:solidFill>
                  <a:schemeClr val="tx1"/>
                </a:solidFill>
              </a:rPr>
              <a:t>, </a:t>
            </a:r>
            <a:r>
              <a:rPr lang="en-US" sz="1400" dirty="0" err="1">
                <a:solidFill>
                  <a:schemeClr val="tx1"/>
                </a:solidFill>
              </a:rPr>
              <a:t>ও</a:t>
            </a:r>
            <a:r>
              <a:rPr lang="en-US" sz="1400" dirty="0">
                <a:solidFill>
                  <a:schemeClr val="tx1"/>
                </a:solidFill>
              </a:rPr>
              <a:t> </a:t>
            </a:r>
            <a:r>
              <a:rPr lang="en-US" sz="1400" dirty="0" err="1">
                <a:solidFill>
                  <a:schemeClr val="tx1"/>
                </a:solidFill>
              </a:rPr>
              <a:t>পূর্ব</a:t>
            </a:r>
            <a:r>
              <a:rPr lang="en-US" sz="1400" dirty="0">
                <a:solidFill>
                  <a:schemeClr val="tx1"/>
                </a:solidFill>
              </a:rPr>
              <a:t> </a:t>
            </a:r>
            <a:r>
              <a:rPr lang="en-US" sz="1400" dirty="0" err="1">
                <a:solidFill>
                  <a:schemeClr val="tx1"/>
                </a:solidFill>
              </a:rPr>
              <a:t>ইউরোপের</a:t>
            </a:r>
            <a:r>
              <a:rPr lang="en-US" sz="1400" dirty="0">
                <a:solidFill>
                  <a:schemeClr val="tx1"/>
                </a:solidFill>
              </a:rPr>
              <a:t> </a:t>
            </a:r>
            <a:r>
              <a:rPr lang="en-US" sz="1400" dirty="0" err="1">
                <a:solidFill>
                  <a:schemeClr val="tx1"/>
                </a:solidFill>
              </a:rPr>
              <a:t>বহু</a:t>
            </a:r>
            <a:r>
              <a:rPr lang="en-US" sz="1400" dirty="0">
                <a:solidFill>
                  <a:schemeClr val="tx1"/>
                </a:solidFill>
              </a:rPr>
              <a:t> </a:t>
            </a:r>
            <a:r>
              <a:rPr lang="en-US" sz="1400" dirty="0" err="1">
                <a:solidFill>
                  <a:schemeClr val="tx1"/>
                </a:solidFill>
              </a:rPr>
              <a:t>দেশে</a:t>
            </a:r>
            <a:r>
              <a:rPr lang="en-US" sz="1400" dirty="0">
                <a:solidFill>
                  <a:schemeClr val="tx1"/>
                </a:solidFill>
              </a:rPr>
              <a:t> </a:t>
            </a:r>
            <a:r>
              <a:rPr lang="en-US" sz="1400" dirty="0" err="1">
                <a:solidFill>
                  <a:schemeClr val="tx1"/>
                </a:solidFill>
              </a:rPr>
              <a:t>তুর্কীভাষী</a:t>
            </a:r>
            <a:r>
              <a:rPr lang="en-US" sz="1400" dirty="0">
                <a:solidFill>
                  <a:schemeClr val="tx1"/>
                </a:solidFill>
              </a:rPr>
              <a:t> </a:t>
            </a:r>
            <a:r>
              <a:rPr lang="en-US" sz="1400" dirty="0" err="1">
                <a:solidFill>
                  <a:schemeClr val="tx1"/>
                </a:solidFill>
              </a:rPr>
              <a:t>সম্প্রদায</a:t>
            </a:r>
            <a:r>
              <a:rPr lang="en-US" sz="1400" dirty="0">
                <a:solidFill>
                  <a:schemeClr val="tx1"/>
                </a:solidFill>
              </a:rPr>
              <a:t>় </a:t>
            </a:r>
            <a:r>
              <a:rPr lang="en-US" sz="1400" dirty="0" err="1">
                <a:solidFill>
                  <a:schemeClr val="tx1"/>
                </a:solidFill>
              </a:rPr>
              <a:t>আছে</a:t>
            </a:r>
            <a:endParaRPr lang="en-US" sz="1400" dirty="0">
              <a:solidFill>
                <a:schemeClr val="tx1"/>
              </a:solidFill>
            </a:endParaRPr>
          </a:p>
        </p:txBody>
      </p:sp>
      <p:sp>
        <p:nvSpPr>
          <p:cNvPr id="27" name="Rounded Rectangle 26"/>
          <p:cNvSpPr/>
          <p:nvPr/>
        </p:nvSpPr>
        <p:spPr>
          <a:xfrm>
            <a:off x="7823200" y="5296582"/>
            <a:ext cx="1752600" cy="97360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normAutofit fontScale="92500" lnSpcReduction="10000"/>
          </a:bodyPr>
          <a:lstStyle/>
          <a:p>
            <a:pPr algn="just"/>
            <a:r>
              <a:rPr lang="en-US" sz="1400" dirty="0">
                <a:solidFill>
                  <a:srgbClr val="000000"/>
                </a:solidFill>
              </a:rPr>
              <a:t> </a:t>
            </a:r>
            <a:r>
              <a:rPr lang="en-US" sz="1400" dirty="0" err="1">
                <a:solidFill>
                  <a:srgbClr val="000000"/>
                </a:solidFill>
              </a:rPr>
              <a:t>Indonésíà</a:t>
            </a:r>
            <a:r>
              <a:rPr lang="en-US" sz="1400" dirty="0">
                <a:solidFill>
                  <a:srgbClr val="000000"/>
                </a:solidFill>
              </a:rPr>
              <a:t> </a:t>
            </a:r>
            <a:r>
              <a:rPr lang="en-US" sz="1400" dirty="0" err="1">
                <a:solidFill>
                  <a:srgbClr val="000000"/>
                </a:solidFill>
              </a:rPr>
              <a:t>jẹ</a:t>
            </a:r>
            <a:r>
              <a:rPr lang="en-US" sz="1400" dirty="0">
                <a:solidFill>
                  <a:srgbClr val="000000"/>
                </a:solidFill>
              </a:rPr>
              <a:t>́ </a:t>
            </a:r>
            <a:r>
              <a:rPr lang="en-US" sz="1400" dirty="0" err="1">
                <a:solidFill>
                  <a:srgbClr val="000000"/>
                </a:solidFill>
              </a:rPr>
              <a:t>orílẹ</a:t>
            </a:r>
            <a:r>
              <a:rPr lang="en-US" sz="1400" dirty="0">
                <a:solidFill>
                  <a:srgbClr val="000000"/>
                </a:solidFill>
              </a:rPr>
              <a:t>̀-</a:t>
            </a:r>
            <a:r>
              <a:rPr lang="en-US" sz="1400" dirty="0" err="1">
                <a:solidFill>
                  <a:srgbClr val="000000"/>
                </a:solidFill>
              </a:rPr>
              <a:t>èdè</a:t>
            </a:r>
            <a:r>
              <a:rPr lang="en-US" sz="1400" dirty="0">
                <a:solidFill>
                  <a:srgbClr val="000000"/>
                </a:solidFill>
              </a:rPr>
              <a:t> </a:t>
            </a:r>
            <a:r>
              <a:rPr lang="en-US" sz="1400" dirty="0" err="1">
                <a:solidFill>
                  <a:srgbClr val="000000"/>
                </a:solidFill>
              </a:rPr>
              <a:t>olómìnira</a:t>
            </a:r>
            <a:r>
              <a:rPr lang="en-US" sz="1400" dirty="0">
                <a:solidFill>
                  <a:srgbClr val="000000"/>
                </a:solidFill>
              </a:rPr>
              <a:t>, </a:t>
            </a:r>
            <a:r>
              <a:rPr lang="en-US" sz="1400" dirty="0" err="1">
                <a:solidFill>
                  <a:srgbClr val="000000"/>
                </a:solidFill>
              </a:rPr>
              <a:t>pẹ̀lú</a:t>
            </a:r>
            <a:r>
              <a:rPr lang="en-US" sz="1400" dirty="0">
                <a:solidFill>
                  <a:srgbClr val="000000"/>
                </a:solidFill>
              </a:rPr>
              <a:t> </a:t>
            </a:r>
            <a:r>
              <a:rPr lang="en-US" sz="1400" dirty="0" err="1">
                <a:solidFill>
                  <a:srgbClr val="000000"/>
                </a:solidFill>
              </a:rPr>
              <a:t>aṣòfin</a:t>
            </a:r>
            <a:r>
              <a:rPr lang="en-US" sz="1400" dirty="0">
                <a:solidFill>
                  <a:srgbClr val="000000"/>
                </a:solidFill>
              </a:rPr>
              <a:t> </a:t>
            </a:r>
            <a:r>
              <a:rPr lang="en-US" sz="1400" dirty="0" err="1">
                <a:solidFill>
                  <a:srgbClr val="000000"/>
                </a:solidFill>
              </a:rPr>
              <a:t>àti</a:t>
            </a:r>
            <a:r>
              <a:rPr lang="en-US" sz="1400" dirty="0">
                <a:solidFill>
                  <a:srgbClr val="000000"/>
                </a:solidFill>
              </a:rPr>
              <a:t> </a:t>
            </a:r>
            <a:r>
              <a:rPr lang="en-US" sz="1400" dirty="0" err="1">
                <a:solidFill>
                  <a:srgbClr val="000000"/>
                </a:solidFill>
              </a:rPr>
              <a:t>ààrẹ</a:t>
            </a:r>
            <a:r>
              <a:rPr lang="en-US" sz="1400" dirty="0">
                <a:solidFill>
                  <a:srgbClr val="000000"/>
                </a:solidFill>
              </a:rPr>
              <a:t> </a:t>
            </a:r>
            <a:r>
              <a:rPr lang="en-US" sz="1400" dirty="0" err="1">
                <a:solidFill>
                  <a:srgbClr val="000000"/>
                </a:solidFill>
              </a:rPr>
              <a:t>adìbòyàn</a:t>
            </a:r>
            <a:r>
              <a:rPr lang="en-US" sz="1400" dirty="0">
                <a:solidFill>
                  <a:srgbClr val="000000"/>
                </a:solidFill>
              </a:rPr>
              <a:t>. </a:t>
            </a:r>
            <a:r>
              <a:rPr lang="en-US" sz="1400" dirty="0" err="1">
                <a:solidFill>
                  <a:srgbClr val="000000"/>
                </a:solidFill>
              </a:rPr>
              <a:t>Olúìlú</a:t>
            </a:r>
            <a:r>
              <a:rPr lang="en-US" sz="1400" dirty="0">
                <a:solidFill>
                  <a:srgbClr val="000000"/>
                </a:solidFill>
              </a:rPr>
              <a:t> </a:t>
            </a:r>
            <a:r>
              <a:rPr lang="en-US" sz="1400" dirty="0" err="1">
                <a:solidFill>
                  <a:srgbClr val="000000"/>
                </a:solidFill>
              </a:rPr>
              <a:t>rẹ</a:t>
            </a:r>
            <a:r>
              <a:rPr lang="en-US" sz="1400" dirty="0">
                <a:solidFill>
                  <a:srgbClr val="000000"/>
                </a:solidFill>
              </a:rPr>
              <a:t>̀ </a:t>
            </a:r>
            <a:r>
              <a:rPr lang="en-US" sz="1400" dirty="0" err="1">
                <a:solidFill>
                  <a:srgbClr val="000000"/>
                </a:solidFill>
              </a:rPr>
              <a:t>ni</a:t>
            </a:r>
            <a:r>
              <a:rPr lang="en-US" sz="1400" dirty="0">
                <a:solidFill>
                  <a:srgbClr val="000000"/>
                </a:solidFill>
              </a:rPr>
              <a:t> Jakarta.</a:t>
            </a:r>
          </a:p>
        </p:txBody>
      </p:sp>
      <p:sp>
        <p:nvSpPr>
          <p:cNvPr id="34" name="Rounded Rectangle 33"/>
          <p:cNvSpPr/>
          <p:nvPr/>
        </p:nvSpPr>
        <p:spPr>
          <a:xfrm>
            <a:off x="2421462" y="4568448"/>
            <a:ext cx="1731438" cy="80364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rIns="0" rtlCol="0" anchor="ctr">
            <a:noAutofit/>
          </a:bodyPr>
          <a:lstStyle/>
          <a:p>
            <a:r>
              <a:rPr lang="en-US" sz="1400" dirty="0" err="1">
                <a:solidFill>
                  <a:schemeClr val="tx1"/>
                </a:solidFill>
                <a:uFill>
                  <a:solidFill>
                    <a:srgbClr val="0080FF"/>
                  </a:solidFill>
                </a:uFill>
                <a:latin typeface="Avenir Light"/>
                <a:cs typeface="Avenir Light"/>
              </a:rPr>
              <a:t>Verstehen</a:t>
            </a:r>
            <a:r>
              <a:rPr lang="en-US" sz="1400" dirty="0">
                <a:solidFill>
                  <a:schemeClr val="tx1"/>
                </a:solidFill>
                <a:latin typeface="Avenir Light"/>
                <a:cs typeface="Avenir Light"/>
              </a:rPr>
              <a:t> </a:t>
            </a:r>
            <a:r>
              <a:rPr lang="en-US" sz="1400" b="1" dirty="0">
                <a:solidFill>
                  <a:srgbClr val="3366FF"/>
                </a:solidFill>
                <a:uFill>
                  <a:solidFill>
                    <a:srgbClr val="0080FF"/>
                  </a:solidFill>
                </a:uFill>
                <a:latin typeface="Avenir Light"/>
                <a:cs typeface="Avenir Light"/>
              </a:rPr>
              <a:t>Albrecht</a:t>
            </a:r>
            <a:r>
              <a:rPr lang="en-US" sz="1400" dirty="0">
                <a:solidFill>
                  <a:srgbClr val="3366FF"/>
                </a:solidFill>
                <a:latin typeface="Avenir Light"/>
                <a:cs typeface="Avenir Light"/>
              </a:rPr>
              <a:t> </a:t>
            </a:r>
            <a:r>
              <a:rPr lang="en-US" sz="1400" b="1" dirty="0">
                <a:solidFill>
                  <a:srgbClr val="3366FF"/>
                </a:solidFill>
                <a:uFill>
                  <a:solidFill>
                    <a:srgbClr val="0080FF"/>
                  </a:solidFill>
                </a:uFill>
                <a:latin typeface="Avenir Light"/>
                <a:cs typeface="Avenir Light"/>
              </a:rPr>
              <a:t>Lehmann</a:t>
            </a:r>
            <a:r>
              <a:rPr lang="en-US" sz="1400" dirty="0">
                <a:solidFill>
                  <a:schemeClr val="tx1"/>
                </a:solidFill>
                <a:latin typeface="Avenir Light"/>
                <a:cs typeface="Avenir Light"/>
              </a:rPr>
              <a:t> </a:t>
            </a:r>
            <a:r>
              <a:rPr lang="en-US" sz="1400" dirty="0" err="1">
                <a:solidFill>
                  <a:schemeClr val="tx1"/>
                </a:solidFill>
                <a:latin typeface="Avenir Light"/>
                <a:cs typeface="Avenir Light"/>
              </a:rPr>
              <a:t>läßt</a:t>
            </a:r>
            <a:r>
              <a:rPr lang="en-US" sz="1400" dirty="0">
                <a:solidFill>
                  <a:schemeClr val="tx1"/>
                </a:solidFill>
                <a:latin typeface="Avenir Light"/>
                <a:cs typeface="Avenir Light"/>
              </a:rPr>
              <a:t> </a:t>
            </a:r>
            <a:r>
              <a:rPr lang="en-US" sz="1400" dirty="0" err="1">
                <a:solidFill>
                  <a:schemeClr val="tx1"/>
                </a:solidFill>
                <a:uFill>
                  <a:solidFill>
                    <a:srgbClr val="0080FF"/>
                  </a:solidFill>
                </a:uFill>
                <a:latin typeface="Avenir Light"/>
                <a:cs typeface="Avenir Light"/>
              </a:rPr>
              <a:t>Flüchtlinge</a:t>
            </a:r>
            <a:r>
              <a:rPr lang="en-US" sz="1400" dirty="0">
                <a:solidFill>
                  <a:schemeClr val="tx1"/>
                </a:solidFill>
                <a:latin typeface="Avenir Light"/>
                <a:cs typeface="Avenir Light"/>
              </a:rPr>
              <a:t> und</a:t>
            </a:r>
            <a:endParaRPr lang="en-US" sz="1400" dirty="0">
              <a:solidFill>
                <a:srgbClr val="3366FF"/>
              </a:solidFill>
              <a:uFill>
                <a:solidFill>
                  <a:srgbClr val="0080FF"/>
                </a:solidFill>
              </a:uFill>
              <a:latin typeface="Avenir Light"/>
              <a:cs typeface="Avenir Light"/>
            </a:endParaRPr>
          </a:p>
        </p:txBody>
      </p:sp>
      <p:cxnSp>
        <p:nvCxnSpPr>
          <p:cNvPr id="33" name="Straight Arrow Connector 32"/>
          <p:cNvCxnSpPr>
            <a:endCxn id="9" idx="1"/>
          </p:cNvCxnSpPr>
          <p:nvPr/>
        </p:nvCxnSpPr>
        <p:spPr>
          <a:xfrm flipV="1">
            <a:off x="4305301" y="3726704"/>
            <a:ext cx="825495" cy="1894764"/>
          </a:xfrm>
          <a:prstGeom prst="straightConnector1">
            <a:avLst/>
          </a:prstGeom>
          <a:ln w="12700">
            <a:solidFill>
              <a:schemeClr val="tx1"/>
            </a:solidFill>
            <a:tailEnd type="arrow"/>
          </a:ln>
          <a:effectLst/>
        </p:spPr>
        <p:style>
          <a:lnRef idx="2">
            <a:schemeClr val="dk1"/>
          </a:lnRef>
          <a:fillRef idx="0">
            <a:schemeClr val="dk1"/>
          </a:fillRef>
          <a:effectRef idx="1">
            <a:schemeClr val="dk1"/>
          </a:effectRef>
          <a:fontRef idx="minor">
            <a:schemeClr val="tx1"/>
          </a:fontRef>
        </p:style>
      </p:cxnSp>
      <p:cxnSp>
        <p:nvCxnSpPr>
          <p:cNvPr id="36" name="Straight Arrow Connector 35"/>
          <p:cNvCxnSpPr>
            <a:endCxn id="9" idx="1"/>
          </p:cNvCxnSpPr>
          <p:nvPr/>
        </p:nvCxnSpPr>
        <p:spPr>
          <a:xfrm flipV="1">
            <a:off x="4257473" y="3726704"/>
            <a:ext cx="873323" cy="1472730"/>
          </a:xfrm>
          <a:prstGeom prst="straightConnector1">
            <a:avLst/>
          </a:prstGeom>
          <a:ln w="12700">
            <a:solidFill>
              <a:schemeClr val="tx1"/>
            </a:solidFill>
            <a:tailEnd type="arrow"/>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876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500"/>
                                  </p:stCondLst>
                                  <p:childTnLst>
                                    <p:set>
                                      <p:cBhvr>
                                        <p:cTn id="63" dur="1" fill="hold">
                                          <p:stCondLst>
                                            <p:cond delay="0"/>
                                          </p:stCondLst>
                                        </p:cTn>
                                        <p:tgtEl>
                                          <p:spTgt spid="36"/>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nodeType="afterEffect">
                                  <p:stCondLst>
                                    <p:cond delay="50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5" grpId="0" animBg="1"/>
      <p:bldP spid="5" grpId="1" animBg="1"/>
      <p:bldP spid="26" grpId="0" animBg="1"/>
      <p:bldP spid="28" grpId="0" animBg="1"/>
      <p:bldP spid="35" grpId="0" animBg="1"/>
      <p:bldP spid="42" grpId="0"/>
      <p:bldP spid="44" grpId="0"/>
      <p:bldP spid="46" grpId="0"/>
      <p:bldP spid="48" grpId="0"/>
      <p:bldP spid="49" grpId="0"/>
      <p:bldP spid="51" grpId="0" animBg="1"/>
      <p:bldP spid="24" grpId="0" animBg="1"/>
      <p:bldP spid="24" grpId="1" animBg="1"/>
      <p:bldP spid="27" grpId="0" animBg="1"/>
      <p:bldP spid="27" grpId="1" animBg="1"/>
      <p:bldP spid="3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Medium"/>
                <a:cs typeface="Avenir Medium"/>
              </a:rPr>
              <a:t>Enhancing Transfer: Key Idea</a:t>
            </a:r>
          </a:p>
        </p:txBody>
      </p:sp>
      <p:sp>
        <p:nvSpPr>
          <p:cNvPr id="3" name="Content Placeholder 2"/>
          <p:cNvSpPr>
            <a:spLocks noGrp="1"/>
          </p:cNvSpPr>
          <p:nvPr>
            <p:ph idx="1"/>
          </p:nvPr>
        </p:nvSpPr>
        <p:spPr>
          <a:xfrm>
            <a:off x="1744138" y="1447800"/>
            <a:ext cx="8839200" cy="4893724"/>
          </a:xfrm>
        </p:spPr>
        <p:txBody>
          <a:bodyPr/>
          <a:lstStyle/>
          <a:p>
            <a:r>
              <a:rPr lang="en-US" sz="2000" dirty="0"/>
              <a:t>Instead of the traditional pipeline: NER         Wikification</a:t>
            </a:r>
          </a:p>
          <a:p>
            <a:endParaRPr lang="en-US" sz="2000" dirty="0">
              <a:latin typeface="Corbel"/>
              <a:cs typeface="Corbel"/>
            </a:endParaRPr>
          </a:p>
          <a:p>
            <a:endParaRPr lang="en-US" sz="2000" dirty="0"/>
          </a:p>
          <a:p>
            <a:endParaRPr lang="en-US" sz="2000" dirty="0">
              <a:latin typeface="Corbel"/>
              <a:cs typeface="Corbel"/>
            </a:endParaRPr>
          </a:p>
          <a:p>
            <a:endParaRPr lang="en-US" sz="2000" dirty="0"/>
          </a:p>
          <a:p>
            <a:endParaRPr lang="en-US" sz="2000" dirty="0">
              <a:latin typeface="Corbel"/>
              <a:cs typeface="Corbel"/>
            </a:endParaRPr>
          </a:p>
          <a:p>
            <a:pPr marL="0" indent="0">
              <a:buNone/>
            </a:pPr>
            <a:endParaRPr lang="en-US" sz="2000" dirty="0">
              <a:latin typeface="Corbel"/>
              <a:cs typeface="Corbel"/>
            </a:endParaRPr>
          </a:p>
          <a:p>
            <a:r>
              <a:rPr lang="en-US" sz="2000" dirty="0"/>
              <a:t>C</a:t>
            </a:r>
            <a:r>
              <a:rPr lang="en-US" sz="2000" dirty="0">
                <a:latin typeface="Corbel"/>
                <a:cs typeface="Corbel"/>
              </a:rPr>
              <a:t>ross-lingual grounding component</a:t>
            </a:r>
          </a:p>
          <a:p>
            <a:pPr lvl="1"/>
            <a:r>
              <a:rPr lang="en-US" dirty="0"/>
              <a:t>Input:     foreign language string</a:t>
            </a:r>
          </a:p>
          <a:p>
            <a:pPr lvl="1"/>
            <a:r>
              <a:rPr lang="en-US" dirty="0"/>
              <a:t>Output: ranked English Wikipedia titles</a:t>
            </a:r>
          </a:p>
          <a:p>
            <a:endParaRPr lang="en-US" dirty="0">
              <a:latin typeface="Corbel"/>
              <a:cs typeface="Corbel"/>
            </a:endParaRPr>
          </a:p>
          <a:p>
            <a:endParaRPr lang="en-US" dirty="0">
              <a:latin typeface="Corbel"/>
              <a:cs typeface="Corbel"/>
            </a:endParaRPr>
          </a:p>
          <a:p>
            <a:endParaRPr lang="en-US" dirty="0">
              <a:latin typeface="Corbel"/>
              <a:cs typeface="Corbel"/>
            </a:endParaRPr>
          </a:p>
          <a:p>
            <a:endParaRPr lang="en-US" sz="2000" dirty="0">
              <a:latin typeface="Corbel"/>
              <a:cs typeface="Corbel"/>
            </a:endParaRPr>
          </a:p>
          <a:p>
            <a:endParaRPr lang="en-US" sz="2000" dirty="0">
              <a:latin typeface="Corbel"/>
              <a:cs typeface="Corbel"/>
            </a:endParaRPr>
          </a:p>
        </p:txBody>
      </p:sp>
      <p:sp>
        <p:nvSpPr>
          <p:cNvPr id="4" name="Slide Number Placeholder 3"/>
          <p:cNvSpPr>
            <a:spLocks noGrp="1"/>
          </p:cNvSpPr>
          <p:nvPr>
            <p:ph type="sldNum" sz="quarter" idx="4294967295"/>
          </p:nvPr>
        </p:nvSpPr>
        <p:spPr/>
        <p:txBody>
          <a:bodyPr/>
          <a:lstStyle/>
          <a:p>
            <a:pPr>
              <a:defRPr/>
            </a:pPr>
            <a:fld id="{8CE2158A-1198-49B0-A2A2-00E3C3C7211D}" type="slidenum">
              <a:rPr lang="en-US" altLang="zh-TW" smtClean="0"/>
              <a:pPr>
                <a:defRPr/>
              </a:pPr>
              <a:t>93</a:t>
            </a:fld>
            <a:endParaRPr lang="en-US" altLang="zh-TW" dirty="0"/>
          </a:p>
        </p:txBody>
      </p:sp>
      <p:sp>
        <p:nvSpPr>
          <p:cNvPr id="27" name="Freeform 26"/>
          <p:cNvSpPr/>
          <p:nvPr/>
        </p:nvSpPr>
        <p:spPr>
          <a:xfrm>
            <a:off x="5023562" y="2617324"/>
            <a:ext cx="1362456" cy="79897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ln w="12700">
            <a:solidFill>
              <a:schemeClr val="tx1"/>
            </a:solidFill>
          </a:ln>
        </p:spPr>
        <p:style>
          <a:lnRef idx="2">
            <a:schemeClr val="accent6"/>
          </a:lnRef>
          <a:fillRef idx="1">
            <a:schemeClr val="lt1"/>
          </a:fillRef>
          <a:effectRef idx="0">
            <a:schemeClr val="accent6"/>
          </a:effectRef>
          <a:fontRef idx="minor">
            <a:schemeClr val="dk1"/>
          </a:fontRef>
        </p:style>
        <p:txBody>
          <a:bodyPr spcFirstLastPara="0" vert="horz" wrap="square" lIns="0" tIns="184352" rIns="0" bIns="184352" numCol="1" spcCol="1270" anchor="ctr" anchorCtr="0">
            <a:noAutofit/>
          </a:bodyPr>
          <a:lstStyle/>
          <a:p>
            <a:pPr algn="ctr" defTabSz="1822450">
              <a:lnSpc>
                <a:spcPct val="90000"/>
              </a:lnSpc>
              <a:spcBef>
                <a:spcPct val="0"/>
              </a:spcBef>
              <a:spcAft>
                <a:spcPct val="35000"/>
              </a:spcAft>
            </a:pPr>
            <a:r>
              <a:rPr lang="en-US" dirty="0">
                <a:solidFill>
                  <a:schemeClr val="tx1"/>
                </a:solidFill>
                <a:latin typeface="Corbel"/>
                <a:cs typeface="Corbel"/>
              </a:rPr>
              <a:t>English Candidate Generation</a:t>
            </a:r>
          </a:p>
        </p:txBody>
      </p:sp>
      <p:cxnSp>
        <p:nvCxnSpPr>
          <p:cNvPr id="28" name="Straight Arrow Connector 27"/>
          <p:cNvCxnSpPr/>
          <p:nvPr/>
        </p:nvCxnSpPr>
        <p:spPr>
          <a:xfrm>
            <a:off x="4666469" y="3012178"/>
            <a:ext cx="342455"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sp>
        <p:nvSpPr>
          <p:cNvPr id="42" name="Freeform 41"/>
          <p:cNvSpPr/>
          <p:nvPr/>
        </p:nvSpPr>
        <p:spPr>
          <a:xfrm>
            <a:off x="3280106" y="2680824"/>
            <a:ext cx="1362456" cy="644978"/>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ln w="12700">
            <a:solidFill>
              <a:schemeClr val="tx1"/>
            </a:solidFill>
          </a:ln>
        </p:spPr>
        <p:style>
          <a:lnRef idx="2">
            <a:schemeClr val="accent6"/>
          </a:lnRef>
          <a:fillRef idx="1">
            <a:schemeClr val="lt1"/>
          </a:fillRef>
          <a:effectRef idx="0">
            <a:schemeClr val="accent6"/>
          </a:effectRef>
          <a:fontRef idx="minor">
            <a:schemeClr val="dk1"/>
          </a:fontRef>
        </p:style>
        <p:txBody>
          <a:bodyPr spcFirstLastPara="0" vert="horz" wrap="square" lIns="0" tIns="184352" rIns="0" bIns="184352" numCol="1" spcCol="1270" anchor="ctr" anchorCtr="0">
            <a:noAutofit/>
          </a:bodyPr>
          <a:lstStyle/>
          <a:p>
            <a:pPr algn="ctr" defTabSz="1822450">
              <a:lnSpc>
                <a:spcPct val="90000"/>
              </a:lnSpc>
              <a:spcBef>
                <a:spcPct val="0"/>
              </a:spcBef>
              <a:spcAft>
                <a:spcPct val="35000"/>
              </a:spcAft>
            </a:pPr>
            <a:r>
              <a:rPr lang="en-US" dirty="0">
                <a:solidFill>
                  <a:srgbClr val="000000"/>
                </a:solidFill>
                <a:latin typeface="Corbel"/>
                <a:cs typeface="Corbel"/>
              </a:rPr>
              <a:t>Multilingual NER</a:t>
            </a:r>
          </a:p>
        </p:txBody>
      </p:sp>
      <p:cxnSp>
        <p:nvCxnSpPr>
          <p:cNvPr id="43" name="Straight Arrow Connector 42"/>
          <p:cNvCxnSpPr/>
          <p:nvPr/>
        </p:nvCxnSpPr>
        <p:spPr>
          <a:xfrm>
            <a:off x="6414556" y="3012178"/>
            <a:ext cx="342455"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sp>
        <p:nvSpPr>
          <p:cNvPr id="44" name="Freeform 43"/>
          <p:cNvSpPr/>
          <p:nvPr/>
        </p:nvSpPr>
        <p:spPr>
          <a:xfrm>
            <a:off x="6767338" y="2624153"/>
            <a:ext cx="1355756" cy="792147"/>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ln w="12700">
            <a:solidFill>
              <a:schemeClr val="tx1"/>
            </a:solidFill>
          </a:ln>
        </p:spPr>
        <p:style>
          <a:lnRef idx="2">
            <a:schemeClr val="accent6"/>
          </a:lnRef>
          <a:fillRef idx="1">
            <a:schemeClr val="lt1"/>
          </a:fillRef>
          <a:effectRef idx="0">
            <a:schemeClr val="accent6"/>
          </a:effectRef>
          <a:fontRef idx="minor">
            <a:schemeClr val="dk1"/>
          </a:fontRef>
        </p:style>
        <p:txBody>
          <a:bodyPr spcFirstLastPara="0" vert="horz" wrap="square" lIns="0" tIns="184352" rIns="0" bIns="184352" numCol="1" spcCol="1270" anchor="ctr" anchorCtr="0">
            <a:noAutofit/>
          </a:bodyPr>
          <a:lstStyle/>
          <a:p>
            <a:pPr algn="ctr" defTabSz="1822450">
              <a:lnSpc>
                <a:spcPct val="90000"/>
              </a:lnSpc>
              <a:spcBef>
                <a:spcPct val="0"/>
              </a:spcBef>
              <a:spcAft>
                <a:spcPct val="35000"/>
              </a:spcAft>
            </a:pPr>
            <a:r>
              <a:rPr lang="en-US" dirty="0">
                <a:solidFill>
                  <a:schemeClr val="tx1"/>
                </a:solidFill>
                <a:latin typeface="Corbel"/>
                <a:cs typeface="Corbel"/>
              </a:rPr>
              <a:t>English Candidate  Ranking</a:t>
            </a:r>
          </a:p>
        </p:txBody>
      </p:sp>
      <p:sp>
        <p:nvSpPr>
          <p:cNvPr id="45" name="Freeform 44"/>
          <p:cNvSpPr/>
          <p:nvPr/>
        </p:nvSpPr>
        <p:spPr>
          <a:xfrm>
            <a:off x="4833062" y="2369112"/>
            <a:ext cx="3462621" cy="1284978"/>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spcFirstLastPara="0" vert="horz" wrap="square" lIns="0" tIns="184352" rIns="0" bIns="184352" numCol="1" spcCol="1270" anchor="ctr" anchorCtr="0">
            <a:noAutofit/>
          </a:bodyPr>
          <a:lstStyle/>
          <a:p>
            <a:pPr algn="ctr" defTabSz="1822450">
              <a:lnSpc>
                <a:spcPct val="90000"/>
              </a:lnSpc>
              <a:spcBef>
                <a:spcPct val="0"/>
              </a:spcBef>
              <a:spcAft>
                <a:spcPct val="35000"/>
              </a:spcAft>
            </a:pPr>
            <a:endParaRPr lang="en-US" dirty="0">
              <a:solidFill>
                <a:schemeClr val="tx1"/>
              </a:solidFill>
              <a:latin typeface="Corbel"/>
              <a:cs typeface="Corbel"/>
            </a:endParaRPr>
          </a:p>
        </p:txBody>
      </p:sp>
      <p:cxnSp>
        <p:nvCxnSpPr>
          <p:cNvPr id="46" name="Straight Arrow Connector 45"/>
          <p:cNvCxnSpPr/>
          <p:nvPr/>
        </p:nvCxnSpPr>
        <p:spPr>
          <a:xfrm>
            <a:off x="6271719" y="1678678"/>
            <a:ext cx="342455" cy="0"/>
          </a:xfrm>
          <a:prstGeom prst="straightConnector1">
            <a:avLst/>
          </a:prstGeom>
          <a:ln w="12700">
            <a:tailEnd type="arrow"/>
          </a:ln>
          <a:effec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4718761" y="2037880"/>
            <a:ext cx="2469522" cy="369332"/>
          </a:xfrm>
          <a:prstGeom prst="rect">
            <a:avLst/>
          </a:prstGeom>
          <a:noFill/>
        </p:spPr>
        <p:txBody>
          <a:bodyPr wrap="none" rtlCol="0">
            <a:spAutoFit/>
          </a:bodyPr>
          <a:lstStyle/>
          <a:p>
            <a:r>
              <a:rPr lang="en-US" dirty="0">
                <a:solidFill>
                  <a:srgbClr val="FF0000"/>
                </a:solidFill>
              </a:rPr>
              <a:t>Cross-Lingual Grounding</a:t>
            </a:r>
          </a:p>
        </p:txBody>
      </p:sp>
      <p:cxnSp>
        <p:nvCxnSpPr>
          <p:cNvPr id="50" name="Elbow Connector 49"/>
          <p:cNvCxnSpPr/>
          <p:nvPr/>
        </p:nvCxnSpPr>
        <p:spPr>
          <a:xfrm rot="10800000">
            <a:off x="3949706" y="3325804"/>
            <a:ext cx="1059219" cy="328289"/>
          </a:xfrm>
          <a:prstGeom prst="bentConnector3">
            <a:avLst>
              <a:gd name="adj1" fmla="val 98759"/>
            </a:avLst>
          </a:prstGeom>
          <a:ln w="158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992316" y="3215047"/>
            <a:ext cx="0" cy="4411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07783"/>
      </p:ext>
    </p:extLst>
  </p:cSld>
  <p:clrMapOvr>
    <a:masterClrMapping/>
  </p:clrMapOvr>
  <mc:AlternateContent xmlns:mc="http://schemas.openxmlformats.org/markup-compatibility/2006" xmlns:p14="http://schemas.microsoft.com/office/powerpoint/2010/main">
    <mc:Choice Requires="p14">
      <p:transition spd="slow" p14:dur="2000" advTm="142772"/>
    </mc:Choice>
    <mc:Fallback xmlns="">
      <p:transition spd="slow" advTm="142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 with no Target Language Training Data</a:t>
            </a:r>
          </a:p>
        </p:txBody>
      </p:sp>
      <p:sp>
        <p:nvSpPr>
          <p:cNvPr id="3" name="Content Placeholder 2"/>
          <p:cNvSpPr>
            <a:spLocks noGrp="1"/>
          </p:cNvSpPr>
          <p:nvPr>
            <p:ph idx="1"/>
          </p:nvPr>
        </p:nvSpPr>
        <p:spPr/>
        <p:txBody>
          <a:bodyPr/>
          <a:lstStyle/>
          <a:p>
            <a:r>
              <a:rPr lang="en-US" sz="2000" dirty="0"/>
              <a:t>Cross-lingual Wikification generates good </a:t>
            </a:r>
            <a:r>
              <a:rPr lang="en-US" sz="2000" dirty="0">
                <a:solidFill>
                  <a:srgbClr val="3366CC"/>
                </a:solidFill>
              </a:rPr>
              <a:t>language-independent features</a:t>
            </a:r>
            <a:r>
              <a:rPr lang="en-US" sz="2000" dirty="0"/>
              <a:t> for NER by grounding n-grams</a:t>
            </a:r>
          </a:p>
          <a:p>
            <a:endParaRPr lang="en-US" dirty="0"/>
          </a:p>
          <a:p>
            <a:endParaRPr lang="en-US" dirty="0"/>
          </a:p>
          <a:p>
            <a:endParaRPr lang="en-US" dirty="0"/>
          </a:p>
          <a:p>
            <a:endParaRPr lang="en-US" dirty="0"/>
          </a:p>
          <a:p>
            <a:endParaRPr lang="en-US" dirty="0"/>
          </a:p>
          <a:p>
            <a:endParaRPr lang="en-US" sz="2000" dirty="0"/>
          </a:p>
          <a:p>
            <a:r>
              <a:rPr lang="en-US" sz="2000" dirty="0"/>
              <a:t>W</a:t>
            </a:r>
            <a:r>
              <a:rPr lang="en-US" sz="2000" dirty="0">
                <a:cs typeface="Corbel"/>
              </a:rPr>
              <a:t>ords in any language </a:t>
            </a:r>
            <a:r>
              <a:rPr lang="en-US" sz="2000" dirty="0"/>
              <a:t>are</a:t>
            </a:r>
            <a:r>
              <a:rPr lang="en-US" sz="2000" dirty="0">
                <a:cs typeface="Corbel"/>
              </a:rPr>
              <a:t> grounded to the English Wikipedia</a:t>
            </a:r>
          </a:p>
          <a:p>
            <a:pPr lvl="1"/>
            <a:r>
              <a:rPr lang="en-US" dirty="0"/>
              <a:t>Features extracted based on the titles can be used across languages </a:t>
            </a:r>
          </a:p>
          <a:p>
            <a:r>
              <a:rPr lang="en-US" sz="2000" dirty="0"/>
              <a:t>Instead of the traditional pipeline: NER </a:t>
            </a:r>
            <a:r>
              <a:rPr lang="en-US" sz="2000" dirty="0">
                <a:sym typeface="Wingdings" panose="05000000000000000000" pitchFamily="2" charset="2"/>
              </a:rPr>
              <a:t></a:t>
            </a:r>
            <a:r>
              <a:rPr lang="en-US" sz="2000" dirty="0"/>
              <a:t> Wikification</a:t>
            </a:r>
          </a:p>
          <a:p>
            <a:pPr lvl="1"/>
            <a:r>
              <a:rPr lang="en-US" sz="1800" dirty="0"/>
              <a:t>Wikified n-grams provide features for the NER model</a:t>
            </a:r>
          </a:p>
          <a:p>
            <a:endParaRPr lang="en-US" dirty="0"/>
          </a:p>
          <a:p>
            <a:endParaRPr lang="en-US" dirty="0"/>
          </a:p>
        </p:txBody>
      </p:sp>
      <p:sp>
        <p:nvSpPr>
          <p:cNvPr id="4" name="Slide Number Placeholder 3"/>
          <p:cNvSpPr>
            <a:spLocks noGrp="1"/>
          </p:cNvSpPr>
          <p:nvPr>
            <p:ph type="sldNum" sz="quarter" idx="4294967295"/>
          </p:nvPr>
        </p:nvSpPr>
        <p:spPr/>
        <p:txBody>
          <a:bodyPr/>
          <a:lstStyle/>
          <a:p>
            <a:fld id="{8CE2158A-1198-49B0-A2A2-00E3C3C7211D}" type="slidenum">
              <a:rPr lang="en-US" altLang="zh-TW" smtClean="0"/>
              <a:pPr/>
              <a:t>94</a:t>
            </a:fld>
            <a:endParaRPr lang="en-US" altLang="zh-TW" dirty="0"/>
          </a:p>
        </p:txBody>
      </p:sp>
      <p:sp>
        <p:nvSpPr>
          <p:cNvPr id="29" name="TextBox 28"/>
          <p:cNvSpPr txBox="1"/>
          <p:nvPr/>
        </p:nvSpPr>
        <p:spPr>
          <a:xfrm>
            <a:off x="1684760" y="2353777"/>
            <a:ext cx="9701124" cy="338554"/>
          </a:xfrm>
          <a:prstGeom prst="rect">
            <a:avLst/>
          </a:prstGeom>
          <a:noFill/>
        </p:spPr>
        <p:txBody>
          <a:bodyPr wrap="square" rtlCol="0">
            <a:spAutoFit/>
          </a:bodyPr>
          <a:lstStyle/>
          <a:p>
            <a:r>
              <a:rPr lang="en-US" sz="1600" dirty="0">
                <a:uFill>
                  <a:solidFill>
                    <a:srgbClr val="0080FF"/>
                  </a:solidFill>
                </a:uFill>
                <a:latin typeface="+mj-lt"/>
                <a:cs typeface="PT Sans"/>
              </a:rPr>
              <a:t>… </a:t>
            </a:r>
            <a:r>
              <a:rPr lang="en-US" sz="1600" dirty="0" err="1">
                <a:latin typeface="+mj-lt"/>
                <a:cs typeface="PT Sans"/>
              </a:rPr>
              <a:t>nachvollziehenden</a:t>
            </a:r>
            <a:r>
              <a:rPr lang="en-US" sz="1600" dirty="0">
                <a:latin typeface="+mj-lt"/>
                <a:cs typeface="PT Sans"/>
              </a:rPr>
              <a:t> </a:t>
            </a:r>
            <a:r>
              <a:rPr lang="en-US" sz="1600" dirty="0">
                <a:uFill>
                  <a:solidFill>
                    <a:srgbClr val="0080FF"/>
                  </a:solidFill>
                </a:uFill>
                <a:latin typeface="+mj-lt"/>
                <a:cs typeface="PT Sans"/>
              </a:rPr>
              <a:t>Verstehen</a:t>
            </a:r>
            <a:r>
              <a:rPr lang="en-US" sz="1600" dirty="0">
                <a:latin typeface="+mj-lt"/>
                <a:cs typeface="PT Sans"/>
              </a:rPr>
              <a:t> </a:t>
            </a:r>
            <a:r>
              <a:rPr lang="en-US" sz="1600" dirty="0">
                <a:uFill>
                  <a:solidFill>
                    <a:srgbClr val="0080FF"/>
                  </a:solidFill>
                </a:uFill>
                <a:latin typeface="+mj-lt"/>
                <a:cs typeface="PT Sans"/>
              </a:rPr>
              <a:t>Albrecht</a:t>
            </a:r>
            <a:r>
              <a:rPr lang="en-US" sz="1600" dirty="0">
                <a:latin typeface="+mj-lt"/>
                <a:cs typeface="PT Sans"/>
              </a:rPr>
              <a:t> </a:t>
            </a:r>
            <a:r>
              <a:rPr lang="en-US" sz="1600" dirty="0">
                <a:uFill>
                  <a:solidFill>
                    <a:srgbClr val="0080FF"/>
                  </a:solidFill>
                </a:uFill>
                <a:latin typeface="+mj-lt"/>
                <a:cs typeface="PT Sans"/>
              </a:rPr>
              <a:t>Lehmann</a:t>
            </a:r>
            <a:r>
              <a:rPr lang="en-US" sz="1600" dirty="0">
                <a:latin typeface="+mj-lt"/>
                <a:cs typeface="PT Sans"/>
              </a:rPr>
              <a:t> </a:t>
            </a:r>
            <a:r>
              <a:rPr lang="en-US" sz="1600" dirty="0" err="1">
                <a:latin typeface="+mj-lt"/>
                <a:cs typeface="PT Sans"/>
              </a:rPr>
              <a:t>läßt</a:t>
            </a:r>
            <a:r>
              <a:rPr lang="en-US" sz="1600" dirty="0">
                <a:latin typeface="+mj-lt"/>
                <a:cs typeface="PT Sans"/>
              </a:rPr>
              <a:t> </a:t>
            </a:r>
            <a:r>
              <a:rPr lang="en-US" sz="1600" dirty="0">
                <a:uFill>
                  <a:solidFill>
                    <a:srgbClr val="0080FF"/>
                  </a:solidFill>
                </a:uFill>
                <a:latin typeface="+mj-lt"/>
                <a:cs typeface="PT Sans"/>
              </a:rPr>
              <a:t>Flüchtlinge</a:t>
            </a:r>
            <a:r>
              <a:rPr lang="en-US" sz="1600" dirty="0">
                <a:latin typeface="+mj-lt"/>
                <a:cs typeface="PT Sans"/>
              </a:rPr>
              <a:t> und </a:t>
            </a:r>
            <a:r>
              <a:rPr lang="en-US" sz="1600" dirty="0" err="1">
                <a:latin typeface="+mj-lt"/>
                <a:cs typeface="PT Sans"/>
              </a:rPr>
              <a:t>Vertriebene</a:t>
            </a:r>
            <a:r>
              <a:rPr lang="en-US" sz="1600" dirty="0">
                <a:latin typeface="+mj-lt"/>
                <a:cs typeface="PT Sans"/>
              </a:rPr>
              <a:t> in </a:t>
            </a:r>
            <a:r>
              <a:rPr lang="en-US" sz="1600" dirty="0">
                <a:uFill>
                  <a:solidFill>
                    <a:srgbClr val="0080FF"/>
                  </a:solidFill>
                </a:uFill>
                <a:latin typeface="+mj-lt"/>
                <a:cs typeface="PT Sans"/>
              </a:rPr>
              <a:t>Westdeutschland</a:t>
            </a:r>
          </a:p>
        </p:txBody>
      </p:sp>
      <p:sp>
        <p:nvSpPr>
          <p:cNvPr id="30" name="Line Callout 1 29"/>
          <p:cNvSpPr/>
          <p:nvPr/>
        </p:nvSpPr>
        <p:spPr>
          <a:xfrm>
            <a:off x="1556167" y="2902935"/>
            <a:ext cx="1745834" cy="295828"/>
          </a:xfrm>
          <a:prstGeom prst="borderCallout1">
            <a:avLst>
              <a:gd name="adj1" fmla="val -96008"/>
              <a:gd name="adj2" fmla="val 125136"/>
              <a:gd name="adj3" fmla="val -1220"/>
              <a:gd name="adj4" fmla="val 50172"/>
            </a:avLst>
          </a:prstGeom>
          <a:solidFill>
            <a:sysClr val="window" lastClr="FFFFFF"/>
          </a:solidFill>
          <a:ln w="25400" cap="flat" cmpd="sng" algn="ctr">
            <a:solidFill>
              <a:srgbClr val="3366FF"/>
            </a:solidFill>
            <a:prstDash val="solid"/>
          </a:ln>
          <a:effectLst/>
        </p:spPr>
        <p:txBody>
          <a:bodyPr spcFirstLastPara="0" vert="horz" wrap="none" lIns="91440" tIns="274320" rIns="91440" bIns="274320"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algn="ctr" defTabSz="1066800" fontAlgn="auto">
              <a:lnSpc>
                <a:spcPct val="60000"/>
              </a:lnSpc>
              <a:spcAft>
                <a:spcPct val="35000"/>
              </a:spcAft>
              <a:buClrTx/>
              <a:buSzTx/>
              <a:defRPr/>
            </a:pPr>
            <a:r>
              <a:rPr lang="en-US" sz="1600" kern="0" dirty="0">
                <a:solidFill>
                  <a:sysClr val="windowText" lastClr="000000"/>
                </a:solidFill>
                <a:uFill>
                  <a:solidFill>
                    <a:srgbClr val="4BACC6">
                      <a:lumMod val="75000"/>
                    </a:srgbClr>
                  </a:solidFill>
                </a:uFill>
                <a:latin typeface="+mj-lt"/>
                <a:cs typeface="PT Sans"/>
              </a:rPr>
              <a:t>Understanding</a:t>
            </a:r>
            <a:endParaRPr lang="en-US" sz="1600" dirty="0">
              <a:solidFill>
                <a:sysClr val="windowText" lastClr="000000"/>
              </a:solidFill>
              <a:uFill>
                <a:solidFill>
                  <a:srgbClr val="4BACC6">
                    <a:lumMod val="75000"/>
                  </a:srgbClr>
                </a:solidFill>
              </a:uFill>
              <a:latin typeface="+mj-lt"/>
              <a:cs typeface="PT Sans"/>
            </a:endParaRPr>
          </a:p>
        </p:txBody>
      </p:sp>
      <p:sp>
        <p:nvSpPr>
          <p:cNvPr id="31" name="Line Callout 1 30"/>
          <p:cNvSpPr>
            <a:spLocks/>
          </p:cNvSpPr>
          <p:nvPr/>
        </p:nvSpPr>
        <p:spPr>
          <a:xfrm>
            <a:off x="3369858" y="2902936"/>
            <a:ext cx="2253563" cy="298321"/>
          </a:xfrm>
          <a:prstGeom prst="borderCallout1">
            <a:avLst>
              <a:gd name="adj1" fmla="val -92516"/>
              <a:gd name="adj2" fmla="val 61931"/>
              <a:gd name="adj3" fmla="val -1220"/>
              <a:gd name="adj4" fmla="val 50172"/>
            </a:avLst>
          </a:prstGeom>
          <a:solidFill>
            <a:sysClr val="window" lastClr="FFFFFF"/>
          </a:solidFill>
          <a:ln w="25400" cap="flat" cmpd="sng" algn="ctr">
            <a:solidFill>
              <a:srgbClr val="3366FF"/>
            </a:solidFill>
            <a:prstDash val="solid"/>
          </a:ln>
          <a:effectLst/>
        </p:spPr>
        <p:txBody>
          <a:bodyPr spcFirstLastPara="0" vert="horz" wrap="square" lIns="91440" tIns="224001" rIns="91440" bIns="224001"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algn="ctr" defTabSz="1066800" fontAlgn="auto">
              <a:lnSpc>
                <a:spcPct val="60000"/>
              </a:lnSpc>
              <a:spcAft>
                <a:spcPct val="35000"/>
              </a:spcAft>
              <a:buClrTx/>
              <a:buSzTx/>
              <a:defRPr/>
            </a:pPr>
            <a:r>
              <a:rPr lang="en-US" sz="1600" kern="0" dirty="0">
                <a:solidFill>
                  <a:sysClr val="windowText" lastClr="000000"/>
                </a:solidFill>
                <a:latin typeface="+mj-lt"/>
                <a:cs typeface="PT Sans"/>
              </a:rPr>
              <a:t>Albert,_</a:t>
            </a:r>
            <a:r>
              <a:rPr lang="en-US" sz="1600" kern="0" dirty="0" err="1">
                <a:solidFill>
                  <a:sysClr val="windowText" lastClr="000000"/>
                </a:solidFill>
                <a:latin typeface="+mj-lt"/>
                <a:cs typeface="PT Sans"/>
              </a:rPr>
              <a:t>Duke_of_Prussia</a:t>
            </a:r>
            <a:endParaRPr lang="en-US" sz="1600" kern="0" dirty="0">
              <a:solidFill>
                <a:sysClr val="windowText" lastClr="000000"/>
              </a:solidFill>
              <a:latin typeface="+mj-lt"/>
              <a:cs typeface="PT Sans"/>
            </a:endParaRPr>
          </a:p>
        </p:txBody>
      </p:sp>
      <p:sp>
        <p:nvSpPr>
          <p:cNvPr id="32" name="Line Callout 1 31"/>
          <p:cNvSpPr/>
          <p:nvPr/>
        </p:nvSpPr>
        <p:spPr>
          <a:xfrm>
            <a:off x="5693858" y="2905855"/>
            <a:ext cx="1461929" cy="300182"/>
          </a:xfrm>
          <a:prstGeom prst="borderCallout1">
            <a:avLst>
              <a:gd name="adj1" fmla="val -94376"/>
              <a:gd name="adj2" fmla="val -10707"/>
              <a:gd name="adj3" fmla="val -1220"/>
              <a:gd name="adj4" fmla="val 50172"/>
            </a:avLst>
          </a:prstGeom>
          <a:solidFill>
            <a:sysClr val="window" lastClr="FFFFFF"/>
          </a:solidFill>
          <a:ln w="25400" cap="flat" cmpd="sng" algn="ctr">
            <a:solidFill>
              <a:srgbClr val="3366FF"/>
            </a:solidFill>
            <a:prstDash val="solid"/>
          </a:ln>
          <a:effectLst/>
        </p:spPr>
        <p:txBody>
          <a:bodyPr spcFirstLastPara="0" vert="horz" wrap="square" lIns="91440" tIns="224001" rIns="91440" bIns="224001"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algn="ctr" defTabSz="1066800" fontAlgn="auto">
              <a:lnSpc>
                <a:spcPct val="60000"/>
              </a:lnSpc>
              <a:spcAft>
                <a:spcPct val="35000"/>
              </a:spcAft>
              <a:buClrTx/>
              <a:buSzTx/>
              <a:defRPr/>
            </a:pPr>
            <a:r>
              <a:rPr lang="en-US" sz="1600" dirty="0" err="1">
                <a:solidFill>
                  <a:sysClr val="windowText" lastClr="000000"/>
                </a:solidFill>
                <a:uFill>
                  <a:solidFill>
                    <a:srgbClr val="4BACC6">
                      <a:lumMod val="75000"/>
                    </a:srgbClr>
                  </a:solidFill>
                </a:uFill>
                <a:latin typeface="+mj-lt"/>
                <a:cs typeface="PT Sans"/>
              </a:rPr>
              <a:t>Jens_Lehmann</a:t>
            </a:r>
            <a:endParaRPr lang="en-US" sz="1600" dirty="0">
              <a:solidFill>
                <a:sysClr val="windowText" lastClr="000000"/>
              </a:solidFill>
              <a:uFill>
                <a:solidFill>
                  <a:srgbClr val="4BACC6">
                    <a:lumMod val="75000"/>
                  </a:srgbClr>
                </a:solidFill>
              </a:uFill>
              <a:latin typeface="+mj-lt"/>
              <a:cs typeface="PT Sans"/>
            </a:endParaRPr>
          </a:p>
        </p:txBody>
      </p:sp>
      <p:sp>
        <p:nvSpPr>
          <p:cNvPr id="33" name="Line Callout 1 32"/>
          <p:cNvSpPr/>
          <p:nvPr/>
        </p:nvSpPr>
        <p:spPr>
          <a:xfrm>
            <a:off x="7225362" y="2907521"/>
            <a:ext cx="1711344" cy="300182"/>
          </a:xfrm>
          <a:prstGeom prst="borderCallout1">
            <a:avLst>
              <a:gd name="adj1" fmla="val -89087"/>
              <a:gd name="adj2" fmla="val -22855"/>
              <a:gd name="adj3" fmla="val -1220"/>
              <a:gd name="adj4" fmla="val 50172"/>
            </a:avLst>
          </a:prstGeom>
          <a:solidFill>
            <a:sysClr val="window" lastClr="FFFFFF"/>
          </a:solidFill>
          <a:ln w="25400" cap="flat" cmpd="sng" algn="ctr">
            <a:solidFill>
              <a:srgbClr val="3366FF"/>
            </a:solidFill>
            <a:prstDash val="solid"/>
          </a:ln>
          <a:effectLst/>
        </p:spPr>
        <p:txBody>
          <a:bodyPr spcFirstLastPara="0" vert="horz" wrap="square" lIns="91440" tIns="224001" rIns="91440" bIns="224001"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algn="ctr" defTabSz="1066800" fontAlgn="auto">
              <a:lnSpc>
                <a:spcPct val="60000"/>
              </a:lnSpc>
              <a:spcAft>
                <a:spcPct val="35000"/>
              </a:spcAft>
              <a:buClrTx/>
              <a:buSzTx/>
              <a:defRPr/>
            </a:pPr>
            <a:r>
              <a:rPr lang="en-US" sz="1600" dirty="0">
                <a:solidFill>
                  <a:sysClr val="windowText" lastClr="000000"/>
                </a:solidFill>
                <a:uFill>
                  <a:solidFill>
                    <a:srgbClr val="4BACC6">
                      <a:lumMod val="75000"/>
                    </a:srgbClr>
                  </a:solidFill>
                </a:uFill>
                <a:latin typeface="+mj-lt"/>
                <a:cs typeface="PT Sans"/>
              </a:rPr>
              <a:t>Refugee</a:t>
            </a:r>
          </a:p>
        </p:txBody>
      </p:sp>
      <p:sp>
        <p:nvSpPr>
          <p:cNvPr id="34" name="Line Callout 1 33"/>
          <p:cNvSpPr/>
          <p:nvPr/>
        </p:nvSpPr>
        <p:spPr>
          <a:xfrm>
            <a:off x="9001028" y="2899054"/>
            <a:ext cx="1666973" cy="300182"/>
          </a:xfrm>
          <a:prstGeom prst="borderCallout1">
            <a:avLst>
              <a:gd name="adj1" fmla="val -93215"/>
              <a:gd name="adj2" fmla="val 48291"/>
              <a:gd name="adj3" fmla="val -1220"/>
              <a:gd name="adj4" fmla="val 50172"/>
            </a:avLst>
          </a:prstGeom>
          <a:solidFill>
            <a:sysClr val="window" lastClr="FFFFFF"/>
          </a:solidFill>
          <a:ln w="25400" cap="flat" cmpd="sng" algn="ctr">
            <a:solidFill>
              <a:srgbClr val="3366FF"/>
            </a:solidFill>
            <a:prstDash val="solid"/>
          </a:ln>
          <a:effectLst/>
        </p:spPr>
        <p:txBody>
          <a:bodyPr spcFirstLastPara="0" vert="horz" wrap="none" lIns="91440" tIns="224001" rIns="91440" bIns="224001" numCol="1" spcCol="1270" anchor="ctr" anchorCtr="0">
            <a:noAutofit/>
          </a:bodyPr>
          <a:lstStyle>
            <a:defPPr>
              <a:defRPr lang="en-GB"/>
            </a:defPPr>
            <a:lvl1pPr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6" charset="0"/>
              <a:defRPr sz="6000" kern="1200">
                <a:solidFill>
                  <a:schemeClr val="bg1"/>
                </a:solidFill>
                <a:latin typeface="Arial" charset="0"/>
                <a:ea typeface="+mn-ea"/>
                <a:cs typeface="Arial" charset="0"/>
              </a:defRPr>
            </a:lvl5pPr>
            <a:lvl6pPr marL="2286000" algn="l" defTabSz="914400" rtl="0" eaLnBrk="1" latinLnBrk="0" hangingPunct="1">
              <a:defRPr sz="6000" kern="1200">
                <a:solidFill>
                  <a:schemeClr val="bg1"/>
                </a:solidFill>
                <a:latin typeface="Arial" charset="0"/>
                <a:ea typeface="+mn-ea"/>
                <a:cs typeface="Arial" charset="0"/>
              </a:defRPr>
            </a:lvl6pPr>
            <a:lvl7pPr marL="2743200" algn="l" defTabSz="914400" rtl="0" eaLnBrk="1" latinLnBrk="0" hangingPunct="1">
              <a:defRPr sz="6000" kern="1200">
                <a:solidFill>
                  <a:schemeClr val="bg1"/>
                </a:solidFill>
                <a:latin typeface="Arial" charset="0"/>
                <a:ea typeface="+mn-ea"/>
                <a:cs typeface="Arial" charset="0"/>
              </a:defRPr>
            </a:lvl7pPr>
            <a:lvl8pPr marL="3200400" algn="l" defTabSz="914400" rtl="0" eaLnBrk="1" latinLnBrk="0" hangingPunct="1">
              <a:defRPr sz="6000" kern="1200">
                <a:solidFill>
                  <a:schemeClr val="bg1"/>
                </a:solidFill>
                <a:latin typeface="Arial" charset="0"/>
                <a:ea typeface="+mn-ea"/>
                <a:cs typeface="Arial" charset="0"/>
              </a:defRPr>
            </a:lvl8pPr>
            <a:lvl9pPr marL="3657600" algn="l" defTabSz="914400" rtl="0" eaLnBrk="1" latinLnBrk="0" hangingPunct="1">
              <a:defRPr sz="6000" kern="1200">
                <a:solidFill>
                  <a:schemeClr val="bg1"/>
                </a:solidFill>
                <a:latin typeface="Arial" charset="0"/>
                <a:ea typeface="+mn-ea"/>
                <a:cs typeface="Arial" charset="0"/>
              </a:defRPr>
            </a:lvl9pPr>
          </a:lstStyle>
          <a:p>
            <a:pPr algn="ctr" defTabSz="1066800" fontAlgn="auto">
              <a:lnSpc>
                <a:spcPct val="60000"/>
              </a:lnSpc>
              <a:spcAft>
                <a:spcPct val="35000"/>
              </a:spcAft>
              <a:buClrTx/>
              <a:buSzTx/>
              <a:defRPr/>
            </a:pPr>
            <a:r>
              <a:rPr lang="en-US" sz="1600" dirty="0">
                <a:solidFill>
                  <a:sysClr val="windowText" lastClr="000000"/>
                </a:solidFill>
                <a:uFill>
                  <a:solidFill>
                    <a:srgbClr val="4BACC6">
                      <a:lumMod val="75000"/>
                    </a:srgbClr>
                  </a:solidFill>
                </a:uFill>
                <a:latin typeface="+mj-lt"/>
                <a:cs typeface="PT Sans"/>
              </a:rPr>
              <a:t>Western_Germany</a:t>
            </a:r>
          </a:p>
        </p:txBody>
      </p:sp>
      <p:sp>
        <p:nvSpPr>
          <p:cNvPr id="35" name="TextBox 34"/>
          <p:cNvSpPr txBox="1"/>
          <p:nvPr/>
        </p:nvSpPr>
        <p:spPr>
          <a:xfrm>
            <a:off x="1556945" y="3334977"/>
            <a:ext cx="1745056" cy="584776"/>
          </a:xfrm>
          <a:prstGeom prst="rect">
            <a:avLst/>
          </a:prstGeom>
          <a:solidFill>
            <a:schemeClr val="bg1"/>
          </a:solidFill>
          <a:ln w="25400" cmpd="sng">
            <a:solidFill>
              <a:srgbClr val="3366FF"/>
            </a:solidFill>
          </a:ln>
        </p:spPr>
        <p:txBody>
          <a:bodyPr wrap="square" rtlCol="0">
            <a:spAutoFit/>
          </a:bodyPr>
          <a:lstStyle/>
          <a:p>
            <a:pPr algn="ctr"/>
            <a:r>
              <a:rPr lang="en-US" sz="1600" dirty="0" err="1">
                <a:latin typeface="+mj-lt"/>
                <a:cs typeface="PT Sans"/>
              </a:rPr>
              <a:t>media_common</a:t>
            </a:r>
            <a:endParaRPr lang="en-US" sz="1600" dirty="0">
              <a:latin typeface="+mj-lt"/>
              <a:cs typeface="PT Sans"/>
            </a:endParaRPr>
          </a:p>
          <a:p>
            <a:pPr algn="ctr"/>
            <a:r>
              <a:rPr lang="en-US" sz="1600" dirty="0">
                <a:latin typeface="+mj-lt"/>
                <a:cs typeface="PT Sans"/>
              </a:rPr>
              <a:t>quotation_subject</a:t>
            </a:r>
          </a:p>
        </p:txBody>
      </p:sp>
      <p:sp>
        <p:nvSpPr>
          <p:cNvPr id="36" name="TextBox 35"/>
          <p:cNvSpPr txBox="1"/>
          <p:nvPr/>
        </p:nvSpPr>
        <p:spPr>
          <a:xfrm>
            <a:off x="3369858" y="3334977"/>
            <a:ext cx="2253562" cy="584776"/>
          </a:xfrm>
          <a:prstGeom prst="rect">
            <a:avLst/>
          </a:prstGeom>
          <a:solidFill>
            <a:schemeClr val="bg1"/>
          </a:solidFill>
          <a:ln w="25400" cmpd="sng">
            <a:solidFill>
              <a:srgbClr val="3366FF"/>
            </a:solidFill>
          </a:ln>
        </p:spPr>
        <p:txBody>
          <a:bodyPr wrap="square" rtlCol="0">
            <a:spAutoFit/>
          </a:bodyPr>
          <a:lstStyle/>
          <a:p>
            <a:pPr algn="ctr"/>
            <a:r>
              <a:rPr lang="en-US" sz="1600" dirty="0">
                <a:solidFill>
                  <a:srgbClr val="FF0000"/>
                </a:solidFill>
                <a:latin typeface="+mj-lt"/>
                <a:cs typeface="PT Sans"/>
              </a:rPr>
              <a:t>person</a:t>
            </a:r>
          </a:p>
          <a:p>
            <a:pPr algn="ctr"/>
            <a:r>
              <a:rPr lang="en-US" sz="1600" dirty="0" err="1">
                <a:latin typeface="+mj-lt"/>
                <a:cs typeface="PT Sans"/>
              </a:rPr>
              <a:t>noble_person</a:t>
            </a:r>
            <a:endParaRPr lang="en-US" sz="1600" dirty="0">
              <a:latin typeface="+mj-lt"/>
              <a:cs typeface="PT Sans"/>
            </a:endParaRPr>
          </a:p>
        </p:txBody>
      </p:sp>
      <p:sp>
        <p:nvSpPr>
          <p:cNvPr id="37" name="TextBox 36"/>
          <p:cNvSpPr txBox="1"/>
          <p:nvPr/>
        </p:nvSpPr>
        <p:spPr>
          <a:xfrm>
            <a:off x="5693858" y="3334977"/>
            <a:ext cx="1461929" cy="584776"/>
          </a:xfrm>
          <a:prstGeom prst="rect">
            <a:avLst/>
          </a:prstGeom>
          <a:solidFill>
            <a:schemeClr val="bg1"/>
          </a:solidFill>
          <a:ln w="25400" cmpd="sng">
            <a:solidFill>
              <a:srgbClr val="3366FF"/>
            </a:solidFill>
          </a:ln>
        </p:spPr>
        <p:txBody>
          <a:bodyPr wrap="square" rtlCol="0">
            <a:spAutoFit/>
          </a:bodyPr>
          <a:lstStyle/>
          <a:p>
            <a:pPr algn="ctr"/>
            <a:r>
              <a:rPr lang="en-US" sz="1600" dirty="0">
                <a:solidFill>
                  <a:srgbClr val="FF0000"/>
                </a:solidFill>
                <a:latin typeface="+mj-lt"/>
                <a:cs typeface="PT Sans"/>
              </a:rPr>
              <a:t>person</a:t>
            </a:r>
          </a:p>
          <a:p>
            <a:pPr algn="ctr"/>
            <a:r>
              <a:rPr lang="en-US" sz="1600" dirty="0">
                <a:latin typeface="+mj-lt"/>
                <a:cs typeface="PT Sans"/>
              </a:rPr>
              <a:t>athlete</a:t>
            </a:r>
          </a:p>
        </p:txBody>
      </p:sp>
      <p:sp>
        <p:nvSpPr>
          <p:cNvPr id="38" name="TextBox 37"/>
          <p:cNvSpPr txBox="1"/>
          <p:nvPr/>
        </p:nvSpPr>
        <p:spPr>
          <a:xfrm>
            <a:off x="7229454" y="3334977"/>
            <a:ext cx="1707253" cy="584776"/>
          </a:xfrm>
          <a:prstGeom prst="rect">
            <a:avLst/>
          </a:prstGeom>
          <a:solidFill>
            <a:schemeClr val="bg1"/>
          </a:solidFill>
          <a:ln w="25400" cmpd="sng">
            <a:solidFill>
              <a:srgbClr val="3366FF"/>
            </a:solidFill>
          </a:ln>
        </p:spPr>
        <p:txBody>
          <a:bodyPr wrap="square" rtlCol="0">
            <a:spAutoFit/>
          </a:bodyPr>
          <a:lstStyle/>
          <a:p>
            <a:pPr algn="ctr"/>
            <a:r>
              <a:rPr lang="en-US" sz="1600" dirty="0" err="1">
                <a:latin typeface="+mj-lt"/>
                <a:cs typeface="PT Sans"/>
              </a:rPr>
              <a:t>field_of_study</a:t>
            </a:r>
            <a:endParaRPr lang="en-US" sz="1600" dirty="0">
              <a:latin typeface="+mj-lt"/>
              <a:cs typeface="PT Sans"/>
            </a:endParaRPr>
          </a:p>
          <a:p>
            <a:pPr algn="ctr"/>
            <a:r>
              <a:rPr lang="en-US" sz="1600" dirty="0">
                <a:latin typeface="+mj-lt"/>
                <a:cs typeface="PT Sans"/>
              </a:rPr>
              <a:t>literature_subject</a:t>
            </a:r>
          </a:p>
        </p:txBody>
      </p:sp>
      <p:sp>
        <p:nvSpPr>
          <p:cNvPr id="39" name="TextBox 38"/>
          <p:cNvSpPr txBox="1"/>
          <p:nvPr/>
        </p:nvSpPr>
        <p:spPr>
          <a:xfrm>
            <a:off x="9001028" y="3340724"/>
            <a:ext cx="1666973" cy="584776"/>
          </a:xfrm>
          <a:prstGeom prst="rect">
            <a:avLst/>
          </a:prstGeom>
          <a:solidFill>
            <a:schemeClr val="bg1"/>
          </a:solidFill>
          <a:ln w="25400" cmpd="sng">
            <a:solidFill>
              <a:srgbClr val="3366FF"/>
            </a:solidFill>
          </a:ln>
        </p:spPr>
        <p:txBody>
          <a:bodyPr wrap="square" rtlCol="0">
            <a:spAutoFit/>
          </a:bodyPr>
          <a:lstStyle/>
          <a:p>
            <a:pPr algn="ctr"/>
            <a:r>
              <a:rPr lang="en-US" sz="1600" dirty="0">
                <a:solidFill>
                  <a:srgbClr val="FF0000"/>
                </a:solidFill>
                <a:latin typeface="+mj-lt"/>
                <a:cs typeface="PT Sans"/>
              </a:rPr>
              <a:t>location</a:t>
            </a:r>
          </a:p>
          <a:p>
            <a:pPr algn="ctr"/>
            <a:r>
              <a:rPr lang="en-US" sz="1600" dirty="0">
                <a:latin typeface="+mj-lt"/>
                <a:cs typeface="PT Sans"/>
              </a:rPr>
              <a:t>country</a:t>
            </a:r>
          </a:p>
        </p:txBody>
      </p:sp>
      <p:graphicFrame>
        <p:nvGraphicFramePr>
          <p:cNvPr id="40" name="Table 39"/>
          <p:cNvGraphicFramePr>
            <a:graphicFrameLocks noGrp="1"/>
          </p:cNvGraphicFramePr>
          <p:nvPr>
            <p:extLst/>
          </p:nvPr>
        </p:nvGraphicFramePr>
        <p:xfrm>
          <a:off x="4361273" y="2030352"/>
          <a:ext cx="1575791" cy="365760"/>
        </p:xfrm>
        <a:graphic>
          <a:graphicData uri="http://schemas.openxmlformats.org/drawingml/2006/table">
            <a:tbl>
              <a:tblPr firstRow="1" bandRow="1">
                <a:tableStyleId>{5C22544A-7EE6-4342-B048-85BDC9FD1C3A}</a:tableStyleId>
              </a:tblPr>
              <a:tblGrid>
                <a:gridCol w="1575791">
                  <a:extLst>
                    <a:ext uri="{9D8B030D-6E8A-4147-A177-3AD203B41FA5}">
                      <a16:colId xmlns:a16="http://schemas.microsoft.com/office/drawing/2014/main" val="20000"/>
                    </a:ext>
                  </a:extLst>
                </a:gridCol>
              </a:tblGrid>
              <a:tr h="0">
                <a:tc>
                  <a:txBody>
                    <a:bodyPr/>
                    <a:lstStyle/>
                    <a:p>
                      <a:pPr algn="ctr"/>
                      <a:r>
                        <a:rPr lang="en-US" b="0" dirty="0">
                          <a:solidFill>
                            <a:schemeClr val="accent1">
                              <a:lumMod val="50000"/>
                            </a:schemeClr>
                          </a:solidFill>
                          <a:latin typeface="Times"/>
                          <a:cs typeface="Times"/>
                        </a:rPr>
                        <a:t>Person</a:t>
                      </a:r>
                    </a:p>
                  </a:txBody>
                  <a:tcPr anchor="b">
                    <a:lnB w="12700" cap="flat" cmpd="sng" algn="ctr">
                      <a:solidFill>
                        <a:srgbClr val="FFCC99">
                          <a:lumMod val="50000"/>
                        </a:srgb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nvPr>
        </p:nvGraphicFramePr>
        <p:xfrm>
          <a:off x="8867858" y="2027702"/>
          <a:ext cx="1471021" cy="370840"/>
        </p:xfrm>
        <a:graphic>
          <a:graphicData uri="http://schemas.openxmlformats.org/drawingml/2006/table">
            <a:tbl>
              <a:tblPr firstRow="1" bandRow="1">
                <a:tableStyleId>{5C22544A-7EE6-4342-B048-85BDC9FD1C3A}</a:tableStyleId>
              </a:tblPr>
              <a:tblGrid>
                <a:gridCol w="1471021">
                  <a:extLst>
                    <a:ext uri="{9D8B030D-6E8A-4147-A177-3AD203B41FA5}">
                      <a16:colId xmlns:a16="http://schemas.microsoft.com/office/drawing/2014/main" val="20000"/>
                    </a:ext>
                  </a:extLst>
                </a:gridCol>
              </a:tblGrid>
              <a:tr h="370840">
                <a:tc>
                  <a:txBody>
                    <a:bodyPr/>
                    <a:lstStyle/>
                    <a:p>
                      <a:pPr algn="ctr"/>
                      <a:r>
                        <a:rPr lang="en-US" b="0" dirty="0">
                          <a:solidFill>
                            <a:srgbClr val="CC6600"/>
                          </a:solidFill>
                          <a:latin typeface="Times"/>
                          <a:cs typeface="Times"/>
                        </a:rPr>
                        <a:t>Location</a:t>
                      </a:r>
                    </a:p>
                  </a:txBody>
                  <a:tcPr anchor="b">
                    <a:lnB w="12700" cap="flat" cmpd="sng" algn="ctr">
                      <a:solidFill>
                        <a:srgbClr val="FFCC99">
                          <a:lumMod val="50000"/>
                        </a:srgb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30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CE2158A-1198-49B0-A2A2-00E3C3C7211D}" type="slidenum">
              <a:rPr lang="en-US" altLang="zh-TW" smtClean="0"/>
              <a:pPr/>
              <a:t>95</a:t>
            </a:fld>
            <a:endParaRPr lang="en-US" altLang="zh-TW" dirty="0"/>
          </a:p>
        </p:txBody>
      </p:sp>
      <p:sp>
        <p:nvSpPr>
          <p:cNvPr id="2" name="Title 1"/>
          <p:cNvSpPr>
            <a:spLocks noGrp="1"/>
          </p:cNvSpPr>
          <p:nvPr>
            <p:ph type="title"/>
          </p:nvPr>
        </p:nvSpPr>
        <p:spPr/>
        <p:txBody>
          <a:bodyPr/>
          <a:lstStyle/>
          <a:p>
            <a:r>
              <a:rPr lang="en-US" dirty="0"/>
              <a:t>Cross-Lingual NER Model</a:t>
            </a:r>
          </a:p>
        </p:txBody>
      </p:sp>
      <p:sp>
        <p:nvSpPr>
          <p:cNvPr id="3" name="Content Placeholder 2"/>
          <p:cNvSpPr>
            <a:spLocks noGrp="1"/>
          </p:cNvSpPr>
          <p:nvPr>
            <p:ph idx="4294967295"/>
          </p:nvPr>
        </p:nvSpPr>
        <p:spPr>
          <a:xfrm>
            <a:off x="1981200" y="760227"/>
            <a:ext cx="8686800" cy="4343400"/>
          </a:xfrm>
        </p:spPr>
        <p:txBody>
          <a:bodyPr/>
          <a:lstStyle/>
          <a:p>
            <a:r>
              <a:rPr lang="en-US" sz="2000" dirty="0">
                <a:cs typeface="Corbel"/>
              </a:rPr>
              <a:t>We use Illinois NER </a:t>
            </a:r>
            <a:r>
              <a:rPr lang="en-US" sz="1800" dirty="0">
                <a:cs typeface="Corbel"/>
              </a:rPr>
              <a:t>[</a:t>
            </a:r>
            <a:r>
              <a:rPr lang="en-US" sz="1800" dirty="0" err="1">
                <a:cs typeface="Corbel"/>
              </a:rPr>
              <a:t>Ratinov</a:t>
            </a:r>
            <a:r>
              <a:rPr lang="en-US" sz="1800" dirty="0">
                <a:cs typeface="Corbel"/>
              </a:rPr>
              <a:t> and Roth, 2009]</a:t>
            </a:r>
            <a:r>
              <a:rPr lang="en-US" sz="2000" dirty="0">
                <a:cs typeface="Corbel"/>
              </a:rPr>
              <a:t> as the base model </a:t>
            </a:r>
          </a:p>
          <a:p>
            <a:r>
              <a:rPr lang="en-US" sz="2000" dirty="0">
                <a:cs typeface="Corbel"/>
              </a:rPr>
              <a:t>Features</a:t>
            </a:r>
          </a:p>
          <a:p>
            <a:endParaRPr lang="en-US" sz="2000" dirty="0"/>
          </a:p>
          <a:p>
            <a:endParaRPr lang="en-US" sz="2000" dirty="0">
              <a:cs typeface="Corbel"/>
            </a:endParaRPr>
          </a:p>
          <a:p>
            <a:endParaRPr lang="en-US" sz="2000" dirty="0"/>
          </a:p>
          <a:p>
            <a:endParaRPr lang="en-US" sz="2000" dirty="0">
              <a:cs typeface="Corbel"/>
            </a:endParaRPr>
          </a:p>
          <a:p>
            <a:endParaRPr lang="en-US" sz="2000" dirty="0"/>
          </a:p>
          <a:p>
            <a:endParaRPr lang="en-US" sz="2000" dirty="0">
              <a:cs typeface="Corbel"/>
            </a:endParaRPr>
          </a:p>
          <a:p>
            <a:endParaRPr lang="en-US" sz="2000" dirty="0"/>
          </a:p>
          <a:p>
            <a:endParaRPr lang="en-US" sz="2000" dirty="0">
              <a:cs typeface="Corbel"/>
            </a:endParaRPr>
          </a:p>
          <a:p>
            <a:endParaRPr lang="en-US" sz="2000" dirty="0"/>
          </a:p>
          <a:p>
            <a:pPr lvl="1"/>
            <a:endParaRPr lang="en-US" dirty="0">
              <a:cs typeface="Corbel"/>
            </a:endParaRPr>
          </a:p>
          <a:p>
            <a:pPr lvl="1"/>
            <a:r>
              <a:rPr lang="en-US" dirty="0" err="1">
                <a:cs typeface="Corbel"/>
              </a:rPr>
              <a:t>Wikifier</a:t>
            </a:r>
            <a:r>
              <a:rPr lang="en-US" dirty="0">
                <a:cs typeface="Corbel"/>
              </a:rPr>
              <a:t> features facilitate direct transfer!</a:t>
            </a:r>
          </a:p>
        </p:txBody>
      </p:sp>
      <p:graphicFrame>
        <p:nvGraphicFramePr>
          <p:cNvPr id="5" name="Content Placeholder 3"/>
          <p:cNvGraphicFramePr>
            <a:graphicFrameLocks/>
          </p:cNvGraphicFramePr>
          <p:nvPr>
            <p:extLst>
              <p:ext uri="{D42A27DB-BD31-4B8C-83A1-F6EECF244321}">
                <p14:modId xmlns:p14="http://schemas.microsoft.com/office/powerpoint/2010/main" val="224044589"/>
              </p:ext>
            </p:extLst>
          </p:nvPr>
        </p:nvGraphicFramePr>
        <p:xfrm>
          <a:off x="2849229" y="1640487"/>
          <a:ext cx="6430243" cy="2954151"/>
        </p:xfrm>
        <a:graphic>
          <a:graphicData uri="http://schemas.openxmlformats.org/drawingml/2006/table">
            <a:tbl>
              <a:tblPr firstRow="1" bandRow="1"/>
              <a:tblGrid>
                <a:gridCol w="1891673">
                  <a:extLst>
                    <a:ext uri="{9D8B030D-6E8A-4147-A177-3AD203B41FA5}">
                      <a16:colId xmlns:a16="http://schemas.microsoft.com/office/drawing/2014/main" val="20000"/>
                    </a:ext>
                  </a:extLst>
                </a:gridCol>
                <a:gridCol w="4538570">
                  <a:extLst>
                    <a:ext uri="{9D8B030D-6E8A-4147-A177-3AD203B41FA5}">
                      <a16:colId xmlns:a16="http://schemas.microsoft.com/office/drawing/2014/main" val="20001"/>
                    </a:ext>
                  </a:extLst>
                </a:gridCol>
              </a:tblGrid>
              <a:tr h="393831">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b="0" i="0" dirty="0">
                          <a:solidFill>
                            <a:sysClr val="windowText" lastClr="000000"/>
                          </a:solidFill>
                          <a:latin typeface="Avenir Light"/>
                          <a:cs typeface="Avenir Light"/>
                        </a:rPr>
                        <a:t>Feature</a:t>
                      </a:r>
                      <a:r>
                        <a:rPr lang="en-US" b="0" i="0" baseline="0" dirty="0">
                          <a:solidFill>
                            <a:sysClr val="windowText" lastClr="000000"/>
                          </a:solidFill>
                          <a:latin typeface="Avenir Light"/>
                          <a:cs typeface="Avenir Light"/>
                        </a:rPr>
                        <a:t> Group</a:t>
                      </a:r>
                      <a:endParaRPr lang="en-US" b="0" i="0" dirty="0">
                        <a:solidFill>
                          <a:sysClr val="windowText" lastClr="000000"/>
                        </a:solidFill>
                        <a:latin typeface="Avenir Light"/>
                        <a:cs typeface="Avenir Light"/>
                      </a:endParaRPr>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b="0" i="0" dirty="0">
                          <a:solidFill>
                            <a:sysClr val="windowText" lastClr="000000"/>
                          </a:solidFill>
                          <a:latin typeface="Avenir Light"/>
                          <a:cs typeface="Avenir Light"/>
                        </a:rPr>
                        <a:t>Description</a:t>
                      </a:r>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351725">
                <a:tc rowSpan="5">
                  <a:txBody>
                    <a:bodyPr/>
                    <a:lstStyle/>
                    <a:p>
                      <a:pPr algn="ctr"/>
                      <a:r>
                        <a:rPr lang="en-US" dirty="0">
                          <a:latin typeface="Avenir Light"/>
                          <a:cs typeface="Avenir Light"/>
                        </a:rPr>
                        <a:t>Base features</a:t>
                      </a:r>
                    </a:p>
                  </a:txBody>
                  <a:tcPr anchor="ctr">
                    <a:lnL>
                      <a:noFill/>
                    </a:lnL>
                    <a:lnR>
                      <a:noFill/>
                    </a:lnR>
                    <a:lnT w="25400" cap="flat" cmpd="sng" algn="ctr">
                      <a:solidFill>
                        <a:sysClr val="windowText" lastClr="00000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0" i="0" u="none" strike="noStrike" kern="1200" baseline="0" dirty="0">
                          <a:solidFill>
                            <a:schemeClr val="tx1"/>
                          </a:solidFill>
                          <a:latin typeface="Avenir Light"/>
                          <a:ea typeface="+mn-ea"/>
                          <a:cs typeface="Avenir Light"/>
                        </a:rPr>
                        <a:t>Word forms and affixes</a:t>
                      </a:r>
                      <a:endParaRPr lang="en-US" b="0" i="0" dirty="0">
                        <a:latin typeface="Avenir Light"/>
                        <a:cs typeface="Avenir Light"/>
                      </a:endParaRPr>
                    </a:p>
                  </a:txBody>
                  <a:tcPr>
                    <a:lnL>
                      <a:noFill/>
                    </a:lnL>
                    <a:lnR>
                      <a:noFill/>
                    </a:lnR>
                    <a:lnT w="25400" cap="flat" cmpd="sng" algn="ctr">
                      <a:solidFill>
                        <a:sysClr val="windowText" lastClr="000000"/>
                      </a:solid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51725">
                <a:tc vMerge="1">
                  <a:txBody>
                    <a:bodyPr/>
                    <a:lstStyle/>
                    <a:p>
                      <a:endParaRPr lang="en-US" dirty="0"/>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800" b="0" i="0" u="none" strike="noStrike" kern="1200" baseline="0" dirty="0">
                          <a:solidFill>
                            <a:schemeClr val="tx1"/>
                          </a:solidFill>
                          <a:latin typeface="Avenir Light"/>
                          <a:ea typeface="+mn-ea"/>
                          <a:cs typeface="Avenir Light"/>
                        </a:rPr>
                        <a:t>Word type: contain capital? digit? </a:t>
                      </a:r>
                      <a:endParaRPr lang="en-US" b="1" i="0" dirty="0">
                        <a:latin typeface="Avenir Light"/>
                        <a:cs typeface="Avenir Light"/>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51725">
                <a:tc vMerge="1">
                  <a:txBody>
                    <a:bodyPr/>
                    <a:lstStyle/>
                    <a:p>
                      <a:endParaRPr lang="en-US" dirty="0"/>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tc>
                  <a:txBody>
                    <a:bodyPr/>
                    <a:lstStyle/>
                    <a:p>
                      <a:pPr algn="l"/>
                      <a:r>
                        <a:rPr lang="en-US" dirty="0">
                          <a:latin typeface="Avenir Light"/>
                          <a:cs typeface="Avenir Light"/>
                        </a:rPr>
                        <a:t>Previous</a:t>
                      </a:r>
                      <a:r>
                        <a:rPr lang="en-US" baseline="0" dirty="0">
                          <a:latin typeface="Avenir Light"/>
                          <a:cs typeface="Avenir Light"/>
                        </a:rPr>
                        <a:t> tag pattern</a:t>
                      </a:r>
                      <a:endParaRPr lang="en-US" dirty="0">
                        <a:latin typeface="Avenir Light"/>
                        <a:cs typeface="Avenir Light"/>
                      </a:endParaRPr>
                    </a:p>
                  </a:txBody>
                  <a:tcPr>
                    <a:lnL>
                      <a:noFill/>
                    </a:lnL>
                    <a:lnR>
                      <a:noFill/>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51725">
                <a:tc vMerge="1">
                  <a:txBody>
                    <a:bodyPr/>
                    <a:lstStyle/>
                    <a:p>
                      <a:endParaRPr lang="en-US" dirty="0"/>
                    </a:p>
                  </a:txBody>
                  <a:tcPr>
                    <a:lnL>
                      <a:noFill/>
                    </a:lnL>
                    <a:lnR>
                      <a:noFill/>
                    </a:lnR>
                    <a:lnT>
                      <a:noFill/>
                    </a:lnT>
                    <a:lnB w="25400" cmpd="sng">
                      <a:noFill/>
                    </a:lnB>
                    <a:lnTlToBr w="12700" cmpd="sng">
                      <a:noFill/>
                      <a:prstDash val="solid"/>
                    </a:lnTlToBr>
                    <a:lnBlToTr w="12700" cmpd="sng">
                      <a:noFill/>
                      <a:prstDash val="solid"/>
                    </a:lnBlToTr>
                    <a:solidFill>
                      <a:sysClr val="window" lastClr="FFFFFF"/>
                    </a:solidFill>
                  </a:tcPr>
                </a:tc>
                <a:tc>
                  <a:txBody>
                    <a:bodyPr/>
                    <a:lstStyle/>
                    <a:p>
                      <a:pPr algn="l"/>
                      <a:r>
                        <a:rPr lang="en-US" dirty="0">
                          <a:latin typeface="Avenir Light"/>
                          <a:cs typeface="Avenir Light"/>
                        </a:rPr>
                        <a:t>Tag</a:t>
                      </a:r>
                      <a:r>
                        <a:rPr lang="en-US" baseline="0" dirty="0">
                          <a:latin typeface="Avenir Light"/>
                          <a:cs typeface="Avenir Light"/>
                        </a:rPr>
                        <a:t> context</a:t>
                      </a:r>
                      <a:endParaRPr lang="en-US" dirty="0">
                        <a:latin typeface="Avenir Light"/>
                        <a:cs typeface="Avenir Light"/>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51725">
                <a:tc vMerge="1">
                  <a:txBody>
                    <a:bodyPr/>
                    <a:lstStyle/>
                    <a:p>
                      <a:pPr algn="ctr"/>
                      <a:endParaRPr lang="en-US" dirty="0"/>
                    </a:p>
                  </a:txBody>
                  <a:tcPr anchor="ct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dirty="0">
                          <a:latin typeface="Avenir Light"/>
                          <a:cs typeface="Avenir Light"/>
                        </a:rPr>
                        <a:t>Previous tags</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351725">
                <a:tc>
                  <a:txBody>
                    <a:bodyPr/>
                    <a:lstStyle/>
                    <a:p>
                      <a:pPr algn="ctr"/>
                      <a:r>
                        <a:rPr lang="en-US" dirty="0">
                          <a:latin typeface="Avenir Light"/>
                          <a:cs typeface="Avenir Light"/>
                        </a:rPr>
                        <a:t>Gazetteers</a:t>
                      </a:r>
                    </a:p>
                  </a:txBody>
                  <a:tcP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dirty="0">
                          <a:latin typeface="Avenir Light"/>
                          <a:cs typeface="Avenir Light"/>
                        </a:rPr>
                        <a:t>Wikipedia titles in multiple languages</a:t>
                      </a:r>
                    </a:p>
                  </a:txBody>
                  <a:tcP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51725">
                <a:tc>
                  <a:txBody>
                    <a:bodyPr/>
                    <a:lstStyle/>
                    <a:p>
                      <a:pPr algn="ctr"/>
                      <a:r>
                        <a:rPr lang="en-US" b="1" dirty="0">
                          <a:latin typeface="Avenir Medium"/>
                          <a:cs typeface="Avenir Medium"/>
                        </a:rPr>
                        <a:t>Wikifier</a:t>
                      </a:r>
                    </a:p>
                  </a:txBody>
                  <a:tcP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b="1" dirty="0">
                          <a:latin typeface="+mn-lt"/>
                          <a:cs typeface="Avenir Medium"/>
                        </a:rPr>
                        <a:t>Freebase types and Wikipedia categories</a:t>
                      </a:r>
                    </a:p>
                  </a:txBody>
                  <a:tcPr>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bl>
          </a:graphicData>
        </a:graphic>
      </p:graphicFrame>
      <p:sp>
        <p:nvSpPr>
          <p:cNvPr id="6" name="TextBox 5"/>
          <p:cNvSpPr txBox="1"/>
          <p:nvPr/>
        </p:nvSpPr>
        <p:spPr>
          <a:xfrm>
            <a:off x="2751672" y="4216709"/>
            <a:ext cx="65278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636839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nvPr>
        </p:nvGraphicFramePr>
        <p:xfrm>
          <a:off x="1524004" y="855401"/>
          <a:ext cx="9157503" cy="822960"/>
        </p:xfrm>
        <a:graphic>
          <a:graphicData uri="http://schemas.openxmlformats.org/drawingml/2006/table">
            <a:tbl>
              <a:tblPr firstRow="1" bandRow="1"/>
              <a:tblGrid>
                <a:gridCol w="1346197">
                  <a:extLst>
                    <a:ext uri="{9D8B030D-6E8A-4147-A177-3AD203B41FA5}">
                      <a16:colId xmlns:a16="http://schemas.microsoft.com/office/drawing/2014/main" val="20000"/>
                    </a:ext>
                  </a:extLst>
                </a:gridCol>
                <a:gridCol w="771884">
                  <a:extLst>
                    <a:ext uri="{9D8B030D-6E8A-4147-A177-3AD203B41FA5}">
                      <a16:colId xmlns:a16="http://schemas.microsoft.com/office/drawing/2014/main" val="20001"/>
                    </a:ext>
                  </a:extLst>
                </a:gridCol>
                <a:gridCol w="701316">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25500">
                  <a:extLst>
                    <a:ext uri="{9D8B030D-6E8A-4147-A177-3AD203B41FA5}">
                      <a16:colId xmlns:a16="http://schemas.microsoft.com/office/drawing/2014/main" val="20004"/>
                    </a:ext>
                  </a:extLst>
                </a:gridCol>
                <a:gridCol w="825500">
                  <a:extLst>
                    <a:ext uri="{9D8B030D-6E8A-4147-A177-3AD203B41FA5}">
                      <a16:colId xmlns:a16="http://schemas.microsoft.com/office/drawing/2014/main" val="20005"/>
                    </a:ext>
                  </a:extLst>
                </a:gridCol>
                <a:gridCol w="8255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787400">
                  <a:extLst>
                    <a:ext uri="{9D8B030D-6E8A-4147-A177-3AD203B41FA5}">
                      <a16:colId xmlns:a16="http://schemas.microsoft.com/office/drawing/2014/main" val="20008"/>
                    </a:ext>
                  </a:extLst>
                </a:gridCol>
                <a:gridCol w="774700">
                  <a:extLst>
                    <a:ext uri="{9D8B030D-6E8A-4147-A177-3AD203B41FA5}">
                      <a16:colId xmlns:a16="http://schemas.microsoft.com/office/drawing/2014/main" val="20009"/>
                    </a:ext>
                  </a:extLst>
                </a:gridCol>
                <a:gridCol w="699306">
                  <a:extLst>
                    <a:ext uri="{9D8B030D-6E8A-4147-A177-3AD203B41FA5}">
                      <a16:colId xmlns:a16="http://schemas.microsoft.com/office/drawing/2014/main" val="20010"/>
                    </a:ext>
                  </a:extLst>
                </a:gridCol>
              </a:tblGrid>
              <a:tr h="27507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endParaRPr lang="en-US" sz="1400" b="0" i="0" dirty="0">
                        <a:solidFill>
                          <a:sysClr val="windowText" lastClr="000000"/>
                        </a:solidFill>
                        <a:latin typeface="Avenir Light"/>
                        <a:cs typeface="Avenir Light"/>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English</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Dutch</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German</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Spanish</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Turkish</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Tagalog</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Yoruba</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Bengali</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ysClr val="windowText" lastClr="000000"/>
                          </a:solidFill>
                          <a:latin typeface="Avenir Medium"/>
                          <a:cs typeface="Avenir Medium"/>
                        </a:rPr>
                        <a:t>Tamil</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err="1">
                          <a:solidFill>
                            <a:sysClr val="windowText" lastClr="000000"/>
                          </a:solidFill>
                          <a:latin typeface="Avenir Medium"/>
                          <a:cs typeface="Avenir Medium"/>
                        </a:rPr>
                        <a:t>Avg</a:t>
                      </a:r>
                      <a:endParaRPr lang="en-US" sz="1400" b="0" i="0" dirty="0">
                        <a:solidFill>
                          <a:sysClr val="windowText" lastClr="000000"/>
                        </a:solidFill>
                        <a:latin typeface="Avenir Medium"/>
                        <a:cs typeface="Avenir Medium"/>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75075">
                <a:tc>
                  <a:txBody>
                    <a:bodyPr/>
                    <a:lstStyle/>
                    <a:p>
                      <a:pPr algn="l"/>
                      <a:r>
                        <a:rPr lang="en-US" sz="1400" b="0" i="0" dirty="0">
                          <a:latin typeface="Avenir Light"/>
                          <a:cs typeface="Avenir Light"/>
                        </a:rPr>
                        <a:t>Wikipedia Size</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u="none" strike="noStrike" kern="1200" baseline="0" dirty="0">
                          <a:solidFill>
                            <a:schemeClr val="tx1"/>
                          </a:solidFill>
                          <a:latin typeface="Avenir Light"/>
                          <a:ea typeface="+mn-ea"/>
                          <a:cs typeface="Avenir Light"/>
                        </a:rPr>
                        <a:t> 5.1M</a:t>
                      </a:r>
                      <a:endParaRPr lang="en-US" sz="1400" b="0" i="0" dirty="0">
                        <a:latin typeface="Avenir Light"/>
                        <a:cs typeface="Avenir Ligh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1.9M</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1.9M</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1.3M</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269K</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64K</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31K</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u="none" strike="noStrike" kern="1200" baseline="0" dirty="0">
                          <a:solidFill>
                            <a:schemeClr val="tx1"/>
                          </a:solidFill>
                          <a:latin typeface="Avenir Light"/>
                          <a:ea typeface="+mn-ea"/>
                          <a:cs typeface="Avenir Light"/>
                        </a:rPr>
                        <a:t> 42K</a:t>
                      </a:r>
                      <a:endParaRPr lang="en-US" sz="1400" b="0" i="0" dirty="0">
                        <a:latin typeface="Avenir Light"/>
                        <a:cs typeface="Avenir Ligh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latin typeface="Avenir Light"/>
                          <a:cs typeface="Avenir Light"/>
                        </a:rPr>
                        <a:t>85K</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0" i="0" dirty="0">
                        <a:latin typeface="Avenir Light"/>
                        <a:cs typeface="Avenir Ligh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1"/>
          </p:nvPr>
        </p:nvSpPr>
        <p:spPr/>
        <p:txBody>
          <a:bodyPr/>
          <a:lstStyle/>
          <a:p>
            <a:fld id="{8CE2158A-1198-49B0-A2A2-00E3C3C7211D}" type="slidenum">
              <a:rPr lang="en-US" altLang="zh-TW" smtClean="0"/>
              <a:pPr/>
              <a:t>96</a:t>
            </a:fld>
            <a:endParaRPr lang="en-US" altLang="zh-TW" dirty="0"/>
          </a:p>
        </p:txBody>
      </p:sp>
      <p:sp>
        <p:nvSpPr>
          <p:cNvPr id="2" name="Title 1"/>
          <p:cNvSpPr>
            <a:spLocks noGrp="1"/>
          </p:cNvSpPr>
          <p:nvPr>
            <p:ph type="title"/>
          </p:nvPr>
        </p:nvSpPr>
        <p:spPr/>
        <p:txBody>
          <a:bodyPr/>
          <a:lstStyle/>
          <a:p>
            <a:r>
              <a:rPr lang="en-US" dirty="0"/>
              <a:t>Results </a:t>
            </a:r>
            <a:r>
              <a:rPr lang="en-US" sz="2000" dirty="0"/>
              <a:t>[Tsai et. al. CoNLL’16]</a:t>
            </a:r>
          </a:p>
        </p:txBody>
      </p:sp>
      <p:sp>
        <p:nvSpPr>
          <p:cNvPr id="13" name="Rounded Rectangle 12"/>
          <p:cNvSpPr/>
          <p:nvPr/>
        </p:nvSpPr>
        <p:spPr>
          <a:xfrm>
            <a:off x="8889341" y="3647441"/>
            <a:ext cx="1549396" cy="469900"/>
          </a:xfrm>
          <a:prstGeom prst="roundRect">
            <a:avLst/>
          </a:prstGeom>
          <a:solidFill>
            <a:schemeClr val="bg1"/>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a:solidFill>
                  <a:srgbClr val="000000"/>
                </a:solidFill>
                <a:latin typeface="Avenir Light"/>
                <a:cs typeface="Avenir Light"/>
              </a:rPr>
              <a:t>Non-</a:t>
            </a:r>
            <a:r>
              <a:rPr lang="en-US" sz="1600" dirty="0" err="1">
                <a:solidFill>
                  <a:srgbClr val="000000"/>
                </a:solidFill>
                <a:latin typeface="Avenir Light"/>
                <a:cs typeface="Avenir Light"/>
              </a:rPr>
              <a:t>latin</a:t>
            </a:r>
            <a:r>
              <a:rPr lang="en-US" sz="1600" dirty="0">
                <a:solidFill>
                  <a:srgbClr val="000000"/>
                </a:solidFill>
                <a:latin typeface="Avenir Light"/>
                <a:cs typeface="Avenir Light"/>
              </a:rPr>
              <a:t> script</a:t>
            </a:r>
          </a:p>
        </p:txBody>
      </p:sp>
      <p:cxnSp>
        <p:nvCxnSpPr>
          <p:cNvPr id="14" name="Straight Arrow Connector 13"/>
          <p:cNvCxnSpPr/>
          <p:nvPr/>
        </p:nvCxnSpPr>
        <p:spPr>
          <a:xfrm flipV="1">
            <a:off x="8889341" y="4117344"/>
            <a:ext cx="673100" cy="708656"/>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3" idx="2"/>
          </p:cNvCxnSpPr>
          <p:nvPr/>
        </p:nvCxnSpPr>
        <p:spPr>
          <a:xfrm flipV="1">
            <a:off x="9664039" y="4117341"/>
            <a:ext cx="0" cy="708660"/>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279885" y="1456350"/>
            <a:ext cx="6079356" cy="338554"/>
          </a:xfrm>
          <a:prstGeom prst="rect">
            <a:avLst/>
          </a:prstGeom>
          <a:noFill/>
        </p:spPr>
        <p:txBody>
          <a:bodyPr wrap="none" rtlCol="0">
            <a:spAutoFit/>
          </a:bodyPr>
          <a:lstStyle/>
          <a:p>
            <a:pPr algn="ctr"/>
            <a:r>
              <a:rPr lang="en-US" sz="1600" dirty="0">
                <a:solidFill>
                  <a:srgbClr val="3366FF"/>
                </a:solidFill>
                <a:latin typeface="Avenir Medium"/>
                <a:cs typeface="Avenir Medium"/>
              </a:rPr>
              <a:t>Monolingual Experiments (train and test on the same language)</a:t>
            </a:r>
          </a:p>
        </p:txBody>
      </p:sp>
      <p:sp>
        <p:nvSpPr>
          <p:cNvPr id="29" name="TextBox 28"/>
          <p:cNvSpPr txBox="1"/>
          <p:nvPr/>
        </p:nvSpPr>
        <p:spPr>
          <a:xfrm>
            <a:off x="3279886" y="3538726"/>
            <a:ext cx="4440761" cy="338554"/>
          </a:xfrm>
          <a:prstGeom prst="rect">
            <a:avLst/>
          </a:prstGeom>
          <a:noFill/>
        </p:spPr>
        <p:txBody>
          <a:bodyPr wrap="none" rtlCol="0">
            <a:spAutoFit/>
          </a:bodyPr>
          <a:lstStyle/>
          <a:p>
            <a:r>
              <a:rPr lang="en-US" sz="1600" dirty="0">
                <a:solidFill>
                  <a:srgbClr val="3366FF"/>
                </a:solidFill>
                <a:latin typeface="Avenir Medium"/>
                <a:cs typeface="Avenir Medium"/>
              </a:rPr>
              <a:t>Direct Transfer Experiments (train on English)</a:t>
            </a:r>
          </a:p>
        </p:txBody>
      </p:sp>
      <p:graphicFrame>
        <p:nvGraphicFramePr>
          <p:cNvPr id="33" name="Chart 32"/>
          <p:cNvGraphicFramePr>
            <a:graphicFrameLocks/>
          </p:cNvGraphicFramePr>
          <p:nvPr>
            <p:extLst/>
          </p:nvPr>
        </p:nvGraphicFramePr>
        <p:xfrm>
          <a:off x="1422400" y="1693304"/>
          <a:ext cx="9259106" cy="18008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a:graphicFrameLocks/>
          </p:cNvGraphicFramePr>
          <p:nvPr>
            <p:extLst/>
          </p:nvPr>
        </p:nvGraphicFramePr>
        <p:xfrm>
          <a:off x="1422400" y="3698240"/>
          <a:ext cx="9259106" cy="18013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ontent Placeholder 3"/>
          <p:cNvGraphicFramePr>
            <a:graphicFrameLocks/>
          </p:cNvGraphicFramePr>
          <p:nvPr>
            <p:extLst/>
          </p:nvPr>
        </p:nvGraphicFramePr>
        <p:xfrm>
          <a:off x="1524004" y="5537201"/>
          <a:ext cx="9157503" cy="609600"/>
        </p:xfrm>
        <a:graphic>
          <a:graphicData uri="http://schemas.openxmlformats.org/drawingml/2006/table">
            <a:tbl>
              <a:tblPr firstRow="1" bandRow="1"/>
              <a:tblGrid>
                <a:gridCol w="1306820">
                  <a:extLst>
                    <a:ext uri="{9D8B030D-6E8A-4147-A177-3AD203B41FA5}">
                      <a16:colId xmlns:a16="http://schemas.microsoft.com/office/drawing/2014/main" val="20000"/>
                    </a:ext>
                  </a:extLst>
                </a:gridCol>
                <a:gridCol w="811261">
                  <a:extLst>
                    <a:ext uri="{9D8B030D-6E8A-4147-A177-3AD203B41FA5}">
                      <a16:colId xmlns:a16="http://schemas.microsoft.com/office/drawing/2014/main" val="20001"/>
                    </a:ext>
                  </a:extLst>
                </a:gridCol>
                <a:gridCol w="752116">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698500">
                  <a:extLst>
                    <a:ext uri="{9D8B030D-6E8A-4147-A177-3AD203B41FA5}">
                      <a16:colId xmlns:a16="http://schemas.microsoft.com/office/drawing/2014/main" val="20004"/>
                    </a:ext>
                  </a:extLst>
                </a:gridCol>
                <a:gridCol w="10414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1041400">
                  <a:extLst>
                    <a:ext uri="{9D8B030D-6E8A-4147-A177-3AD203B41FA5}">
                      <a16:colId xmlns:a16="http://schemas.microsoft.com/office/drawing/2014/main" val="20007"/>
                    </a:ext>
                  </a:extLst>
                </a:gridCol>
                <a:gridCol w="495300">
                  <a:extLst>
                    <a:ext uri="{9D8B030D-6E8A-4147-A177-3AD203B41FA5}">
                      <a16:colId xmlns:a16="http://schemas.microsoft.com/office/drawing/2014/main" val="20008"/>
                    </a:ext>
                  </a:extLst>
                </a:gridCol>
                <a:gridCol w="1168400">
                  <a:extLst>
                    <a:ext uri="{9D8B030D-6E8A-4147-A177-3AD203B41FA5}">
                      <a16:colId xmlns:a16="http://schemas.microsoft.com/office/drawing/2014/main" val="20009"/>
                    </a:ext>
                  </a:extLst>
                </a:gridCol>
                <a:gridCol w="356406">
                  <a:extLst>
                    <a:ext uri="{9D8B030D-6E8A-4147-A177-3AD203B41FA5}">
                      <a16:colId xmlns:a16="http://schemas.microsoft.com/office/drawing/2014/main" val="20010"/>
                    </a:ext>
                  </a:extLst>
                </a:gridCol>
              </a:tblGrid>
              <a:tr h="177799">
                <a:tc>
                  <a:txBody>
                    <a:bodyPr/>
                    <a:lstStyle/>
                    <a:p>
                      <a:pPr algn="l"/>
                      <a:r>
                        <a:rPr lang="en-US" sz="1400" b="0" i="0" u="none" strike="noStrike" kern="1200" baseline="0" dirty="0">
                          <a:solidFill>
                            <a:schemeClr val="tx1"/>
                          </a:solidFill>
                          <a:latin typeface="Avenir Light"/>
                          <a:ea typeface="+mn-ea"/>
                          <a:cs typeface="Avenir Light"/>
                        </a:rPr>
                        <a:t>Täckström’12</a:t>
                      </a:r>
                      <a:endParaRPr lang="en-US" sz="1400" b="0" i="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sz="140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dirty="0">
                          <a:latin typeface="Avenir Light"/>
                          <a:cs typeface="Avenir Light"/>
                        </a:rPr>
                        <a:t> </a:t>
                      </a:r>
                      <a:r>
                        <a:rPr lang="en-US" sz="1200" b="0" i="0" baseline="0" dirty="0">
                          <a:latin typeface="Avenir Light"/>
                          <a:cs typeface="Avenir Light"/>
                        </a:rPr>
                        <a:t>    </a:t>
                      </a:r>
                      <a:r>
                        <a:rPr lang="en-US" sz="1200" b="0" i="0" dirty="0">
                          <a:latin typeface="Avenir Light"/>
                          <a:cs typeface="Avenir Light"/>
                        </a:rPr>
                        <a:t>58.4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dirty="0">
                          <a:latin typeface="Avenir Light"/>
                          <a:cs typeface="Avenir Light"/>
                        </a:rPr>
                        <a:t>     40.4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dirty="0">
                          <a:latin typeface="Avenir Light"/>
                          <a:cs typeface="Avenir Light"/>
                        </a:rPr>
                        <a:t>   59.3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Medium"/>
                          <a:cs typeface="Avenir Medium"/>
                        </a:rPr>
                        <a:t>-</a:t>
                      </a:r>
                    </a:p>
                  </a:txBody>
                  <a:tcPr>
                    <a:lnL w="12700" cap="flat" cmpd="sng" algn="ctr">
                      <a:noFill/>
                      <a:prstDash val="solid"/>
                      <a:round/>
                      <a:headEnd type="none" w="med" len="med"/>
                      <a:tailEnd type="none" w="med" len="med"/>
                    </a:lnL>
                    <a:lnR>
                      <a:noFill/>
                    </a:lnR>
                    <a:lnT w="9525"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82141">
                <a:tc>
                  <a:txBody>
                    <a:bodyPr/>
                    <a:lstStyle/>
                    <a:p>
                      <a:pPr algn="l"/>
                      <a:r>
                        <a:rPr lang="en-US" sz="1400" b="0" i="0" dirty="0">
                          <a:latin typeface="Avenir Light"/>
                          <a:cs typeface="Avenir Light"/>
                        </a:rPr>
                        <a:t>Zhang’16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endParaRPr lang="en-US" sz="140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dirty="0">
                          <a:latin typeface="Avenir Light"/>
                          <a:cs typeface="Avenir Light"/>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u="none" strike="noStrike" kern="1200" baseline="0" dirty="0">
                          <a:solidFill>
                            <a:schemeClr val="tx1"/>
                          </a:solidFill>
                          <a:latin typeface="Avenir Light"/>
                          <a:ea typeface="+mn-ea"/>
                          <a:cs typeface="Avenir Light"/>
                        </a:rPr>
                        <a:t> 43.6</a:t>
                      </a:r>
                      <a:endParaRPr lang="en-US" sz="1050" b="1" i="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u="none" strike="noStrike" kern="1200" baseline="0" dirty="0">
                          <a:solidFill>
                            <a:schemeClr val="tx1"/>
                          </a:solidFill>
                          <a:latin typeface="Avenir Light"/>
                          <a:ea typeface="+mn-ea"/>
                          <a:cs typeface="Avenir Light"/>
                        </a:rPr>
                        <a:t>51.3</a:t>
                      </a:r>
                      <a:endParaRPr lang="en-US" sz="1050" b="1" i="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r>
                        <a:rPr lang="en-US" sz="1200" b="0" i="0" u="none" strike="noStrike" kern="1200" baseline="0" dirty="0">
                          <a:solidFill>
                            <a:schemeClr val="tx1"/>
                          </a:solidFill>
                          <a:latin typeface="Avenir Light"/>
                          <a:ea typeface="+mn-ea"/>
                          <a:cs typeface="Avenir Light"/>
                        </a:rPr>
                        <a:t>      36.0</a:t>
                      </a:r>
                      <a:endParaRPr lang="en-US" sz="1050" b="1" i="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u="none" strike="noStrike" kern="1200" baseline="0" dirty="0">
                          <a:solidFill>
                            <a:schemeClr val="tx1"/>
                          </a:solidFill>
                          <a:latin typeface="Avenir Light"/>
                          <a:ea typeface="+mn-ea"/>
                          <a:cs typeface="Avenir Light"/>
                        </a:rPr>
                        <a:t>34.8</a:t>
                      </a:r>
                      <a:endParaRPr lang="en-US" sz="1050" b="1" i="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0" i="0" u="none" strike="noStrike" kern="1200" baseline="0" dirty="0">
                          <a:solidFill>
                            <a:schemeClr val="tx1"/>
                          </a:solidFill>
                          <a:latin typeface="Avenir Light"/>
                          <a:ea typeface="+mn-ea"/>
                          <a:cs typeface="Avenir Light"/>
                        </a:rPr>
                        <a:t>26.0</a:t>
                      </a:r>
                      <a:endParaRPr lang="en-US" sz="1050" b="1" i="0" dirty="0">
                        <a:latin typeface="Avenir Light"/>
                        <a:cs typeface="Avenir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200" b="1" i="0" dirty="0">
                          <a:latin typeface="Avenir Medium"/>
                          <a:cs typeface="Avenir Medium"/>
                        </a:rPr>
                        <a:t>-</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cxnSp>
        <p:nvCxnSpPr>
          <p:cNvPr id="9" name="Straight Connector 8"/>
          <p:cNvCxnSpPr/>
          <p:nvPr/>
        </p:nvCxnSpPr>
        <p:spPr>
          <a:xfrm flipH="1" flipV="1">
            <a:off x="3379382" y="3827721"/>
            <a:ext cx="4120117" cy="5316"/>
          </a:xfrm>
          <a:prstGeom prst="line">
            <a:avLst/>
          </a:prstGeom>
          <a:ln w="38100">
            <a:solidFill>
              <a:srgbClr val="00336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152417" y="161457"/>
            <a:ext cx="5428034" cy="584775"/>
          </a:xfrm>
          <a:prstGeom prst="rect">
            <a:avLst/>
          </a:prstGeom>
          <a:solidFill>
            <a:srgbClr val="FFFFCC"/>
          </a:solidFill>
          <a:ln>
            <a:solidFill>
              <a:schemeClr val="bg2"/>
            </a:solidFill>
          </a:ln>
        </p:spPr>
        <p:txBody>
          <a:bodyPr wrap="square" rtlCol="0">
            <a:spAutoFit/>
          </a:bodyPr>
          <a:lstStyle/>
          <a:p>
            <a:r>
              <a:rPr lang="en-US" sz="1600" dirty="0"/>
              <a:t>Works on all Wikipedia languages; evaluated on 9 languages for which we can train monolingual models, and evaluate. </a:t>
            </a:r>
          </a:p>
        </p:txBody>
      </p:sp>
    </p:spTree>
    <p:extLst>
      <p:ext uri="{BB962C8B-B14F-4D97-AF65-F5344CB8AC3E}">
        <p14:creationId xmlns:p14="http://schemas.microsoft.com/office/powerpoint/2010/main" val="2041889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3">
                                            <p:graphicEl>
                                              <a:chart seriesIdx="-3" categoryIdx="-3" bldStep="gridLegend"/>
                                            </p:graphic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0"/>
                                          </p:stCondLst>
                                        </p:cTn>
                                        <p:tgtEl>
                                          <p:spTgt spid="33">
                                            <p:graphicEl>
                                              <a:chart seriesIdx="0" categoryIdx="-4" bldStep="series"/>
                                            </p:graphicEl>
                                          </p:spTgt>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250"/>
                                  </p:stCondLst>
                                  <p:childTnLst>
                                    <p:set>
                                      <p:cBhvr>
                                        <p:cTn id="12" dur="1" fill="hold">
                                          <p:stCondLst>
                                            <p:cond delay="0"/>
                                          </p:stCondLst>
                                        </p:cTn>
                                        <p:tgtEl>
                                          <p:spTgt spid="33">
                                            <p:graphicEl>
                                              <a:chart seriesIdx="1" categoryIdx="-4" bldStep="series"/>
                                            </p:graphic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250"/>
                                  </p:stCondLst>
                                  <p:childTnLst>
                                    <p:set>
                                      <p:cBhvr>
                                        <p:cTn id="15" dur="1" fill="hold">
                                          <p:stCondLst>
                                            <p:cond delay="0"/>
                                          </p:stCondLst>
                                        </p:cTn>
                                        <p:tgtEl>
                                          <p:spTgt spid="33">
                                            <p:graphicEl>
                                              <a:chart seriesIdx="2" categoryIdx="-4" bldStep="series"/>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 presetClass="entr" presetSubtype="0" fill="hold" grpId="0" nodeType="afterEffect">
                                  <p:stCondLst>
                                    <p:cond delay="250"/>
                                  </p:stCondLst>
                                  <p:childTnLst>
                                    <p:set>
                                      <p:cBhvr>
                                        <p:cTn id="28" dur="1" fill="hold">
                                          <p:stCondLst>
                                            <p:cond delay="0"/>
                                          </p:stCondLst>
                                        </p:cTn>
                                        <p:tgtEl>
                                          <p:spTgt spid="35">
                                            <p:graphicEl>
                                              <a:chart seriesIdx="-3" categoryIdx="-3" bldStep="gridLegend"/>
                                            </p:graphicEl>
                                          </p:spTgt>
                                        </p:tgtEl>
                                        <p:attrNameLst>
                                          <p:attrName>style.visibility</p:attrName>
                                        </p:attrNameLst>
                                      </p:cBhvr>
                                      <p:to>
                                        <p:strVal val="visible"/>
                                      </p:to>
                                    </p:set>
                                  </p:childTnLst>
                                </p:cTn>
                              </p:par>
                            </p:childTnLst>
                          </p:cTn>
                        </p:par>
                        <p:par>
                          <p:cTn id="29" fill="hold">
                            <p:stCondLst>
                              <p:cond delay="750"/>
                            </p:stCondLst>
                            <p:childTnLst>
                              <p:par>
                                <p:cTn id="30" presetID="1" presetClass="entr" presetSubtype="0" fill="hold" grpId="0" nodeType="afterEffect">
                                  <p:stCondLst>
                                    <p:cond delay="250"/>
                                  </p:stCondLst>
                                  <p:childTnLst>
                                    <p:set>
                                      <p:cBhvr>
                                        <p:cTn id="31" dur="1" fill="hold">
                                          <p:stCondLst>
                                            <p:cond delay="0"/>
                                          </p:stCondLst>
                                        </p:cTn>
                                        <p:tgtEl>
                                          <p:spTgt spid="35">
                                            <p:graphicEl>
                                              <a:chart seriesIdx="0" categoryIdx="-4" bldStep="series"/>
                                            </p:graphicEl>
                                          </p:spTgt>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250"/>
                                  </p:stCondLst>
                                  <p:childTnLst>
                                    <p:set>
                                      <p:cBhvr>
                                        <p:cTn id="34" dur="1" fill="hold">
                                          <p:stCondLst>
                                            <p:cond delay="0"/>
                                          </p:stCondLst>
                                        </p:cTn>
                                        <p:tgtEl>
                                          <p:spTgt spid="35">
                                            <p:graphicEl>
                                              <a:chart seriesIdx="1" categoryIdx="-4" bldStep="series"/>
                                            </p:graphicEl>
                                          </p:spTgt>
                                        </p:tgtEl>
                                        <p:attrNameLst>
                                          <p:attrName>style.visibility</p:attrName>
                                        </p:attrNameLst>
                                      </p:cBhvr>
                                      <p:to>
                                        <p:strVal val="visible"/>
                                      </p:to>
                                    </p:set>
                                  </p:childTnLst>
                                </p:cTn>
                              </p:par>
                            </p:childTnLst>
                          </p:cTn>
                        </p:par>
                        <p:par>
                          <p:cTn id="35" fill="hold">
                            <p:stCondLst>
                              <p:cond delay="1250"/>
                            </p:stCondLst>
                            <p:childTnLst>
                              <p:par>
                                <p:cTn id="36" presetID="1" presetClass="entr" presetSubtype="0" fill="hold" grpId="0" nodeType="afterEffect">
                                  <p:stCondLst>
                                    <p:cond delay="250"/>
                                  </p:stCondLst>
                                  <p:childTnLst>
                                    <p:set>
                                      <p:cBhvr>
                                        <p:cTn id="37" dur="1" fill="hold">
                                          <p:stCondLst>
                                            <p:cond delay="0"/>
                                          </p:stCondLst>
                                        </p:cTn>
                                        <p:tgtEl>
                                          <p:spTgt spid="35">
                                            <p:graphicEl>
                                              <a:chart seriesIdx="2" categoryIdx="-4" bldStep="series"/>
                                            </p:graphic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29" grpId="0"/>
      <p:bldGraphic spid="33" grpId="0" uiExpand="1">
        <p:bldSub>
          <a:bldChart bld="series"/>
        </p:bldSub>
      </p:bldGraphic>
      <p:bldGraphic spid="35" grpId="0" uiExpand="1">
        <p:bldSub>
          <a:bldChart bld="series"/>
        </p:bldSub>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via Cheap Translation </a:t>
            </a:r>
            <a:r>
              <a:rPr lang="en-US" sz="1600" dirty="0"/>
              <a:t>[Mayhew, Tsai, Roth EMNLP’17] </a:t>
            </a:r>
          </a:p>
        </p:txBody>
      </p:sp>
      <p:sp>
        <p:nvSpPr>
          <p:cNvPr id="3" name="Content Placeholder 2"/>
          <p:cNvSpPr>
            <a:spLocks noGrp="1"/>
          </p:cNvSpPr>
          <p:nvPr>
            <p:ph idx="1"/>
          </p:nvPr>
        </p:nvSpPr>
        <p:spPr/>
        <p:txBody>
          <a:bodyPr/>
          <a:lstStyle/>
          <a:p>
            <a:r>
              <a:rPr lang="en-US" dirty="0"/>
              <a:t>Start with English Gold NER data</a:t>
            </a:r>
          </a:p>
          <a:p>
            <a:r>
              <a:rPr lang="en-US" dirty="0"/>
              <a:t>Translate word-by-word into </a:t>
            </a:r>
            <a:r>
              <a:rPr lang="en-US" dirty="0">
                <a:solidFill>
                  <a:srgbClr val="400080"/>
                </a:solidFill>
              </a:rPr>
              <a:t>Turkish</a:t>
            </a:r>
          </a:p>
          <a:p>
            <a:r>
              <a:rPr lang="en-US" dirty="0"/>
              <a:t>Result is “</a:t>
            </a:r>
            <a:r>
              <a:rPr lang="en-US" dirty="0">
                <a:solidFill>
                  <a:srgbClr val="400080"/>
                </a:solidFill>
              </a:rPr>
              <a:t>Turkish</a:t>
            </a:r>
            <a:r>
              <a:rPr lang="en-US" dirty="0"/>
              <a:t>-flavored English”</a:t>
            </a:r>
          </a:p>
          <a:p>
            <a:pPr lvl="1"/>
            <a:r>
              <a:rPr lang="en-US" dirty="0"/>
              <a:t>Further Improvement </a:t>
            </a:r>
            <a:r>
              <a:rPr lang="mr-IN" dirty="0"/>
              <a:t>–</a:t>
            </a:r>
            <a:r>
              <a:rPr lang="en-US" dirty="0"/>
              <a:t> Translate from a Similar Language</a:t>
            </a:r>
          </a:p>
          <a:p>
            <a:r>
              <a:rPr lang="en-US" dirty="0"/>
              <a:t>Train with any standard, state-of-the-art NER (here: Illinois-NER)</a:t>
            </a:r>
          </a:p>
          <a:p>
            <a:r>
              <a:rPr lang="en-US" dirty="0"/>
              <a:t>Translation is bad:</a:t>
            </a:r>
          </a:p>
          <a:p>
            <a:pPr lvl="1"/>
            <a:r>
              <a:rPr lang="en-US" dirty="0"/>
              <a:t>Ignorance of morphology</a:t>
            </a:r>
          </a:p>
          <a:p>
            <a:pPr lvl="1"/>
            <a:r>
              <a:rPr lang="en-US" dirty="0"/>
              <a:t>Wrong word order</a:t>
            </a:r>
          </a:p>
          <a:p>
            <a:pPr lvl="1"/>
            <a:r>
              <a:rPr lang="en-US" dirty="0"/>
              <a:t>Missing vocabulary</a:t>
            </a:r>
          </a:p>
        </p:txBody>
      </p:sp>
      <p:grpSp>
        <p:nvGrpSpPr>
          <p:cNvPr id="4" name="Group 3"/>
          <p:cNvGrpSpPr>
            <a:grpSpLocks noChangeAspect="1"/>
          </p:cNvGrpSpPr>
          <p:nvPr/>
        </p:nvGrpSpPr>
        <p:grpSpPr>
          <a:xfrm>
            <a:off x="1828801" y="5045499"/>
            <a:ext cx="8603257" cy="1622885"/>
            <a:chOff x="364603" y="3393205"/>
            <a:chExt cx="8229600" cy="15524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03" y="3396205"/>
              <a:ext cx="8229600" cy="1549400"/>
            </a:xfrm>
            <a:prstGeom prst="rect">
              <a:avLst/>
            </a:prstGeom>
            <a:ln>
              <a:noFill/>
            </a:ln>
          </p:spPr>
        </p:pic>
        <p:sp>
          <p:nvSpPr>
            <p:cNvPr id="6" name="Rectangle 5"/>
            <p:cNvSpPr/>
            <p:nvPr/>
          </p:nvSpPr>
          <p:spPr>
            <a:xfrm>
              <a:off x="2801271" y="3393205"/>
              <a:ext cx="1754332" cy="230400"/>
            </a:xfrm>
            <a:prstGeom prst="rect">
              <a:avLst/>
            </a:prstGeom>
            <a:solidFill>
              <a:srgbClr val="FFFF00">
                <a:alpha val="37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8423" y="4244795"/>
              <a:ext cx="1491093" cy="207572"/>
            </a:xfrm>
            <a:prstGeom prst="rect">
              <a:avLst/>
            </a:prstGeom>
            <a:solidFill>
              <a:srgbClr val="FFFF00">
                <a:alpha val="37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79403" y="4695842"/>
              <a:ext cx="1600200" cy="246877"/>
            </a:xfrm>
            <a:prstGeom prst="rect">
              <a:avLst/>
            </a:prstGeom>
            <a:solidFill>
              <a:srgbClr val="FFFF00">
                <a:alpha val="37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3203" y="3408763"/>
              <a:ext cx="1135541" cy="229242"/>
            </a:xfrm>
            <a:prstGeom prst="rect">
              <a:avLst/>
            </a:prstGeom>
            <a:solidFill>
              <a:srgbClr val="C00000">
                <a:alpha val="45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3203" y="4246963"/>
              <a:ext cx="938464" cy="211842"/>
            </a:xfrm>
            <a:prstGeom prst="rect">
              <a:avLst/>
            </a:prstGeom>
            <a:solidFill>
              <a:srgbClr val="C00000">
                <a:alpha val="45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41003" y="4691605"/>
              <a:ext cx="938464" cy="249600"/>
            </a:xfrm>
            <a:prstGeom prst="rect">
              <a:avLst/>
            </a:prstGeom>
            <a:solidFill>
              <a:srgbClr val="C00000">
                <a:alpha val="45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70203" y="3415254"/>
              <a:ext cx="1374005" cy="196614"/>
            </a:xfrm>
            <a:prstGeom prst="rect">
              <a:avLst/>
            </a:prstGeom>
            <a:solidFill>
              <a:srgbClr val="C00000">
                <a:alpha val="45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58179" y="4234405"/>
              <a:ext cx="445076" cy="214745"/>
            </a:xfrm>
            <a:prstGeom prst="rect">
              <a:avLst/>
            </a:prstGeom>
            <a:solidFill>
              <a:srgbClr val="C00000">
                <a:alpha val="45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31558" y="4691605"/>
              <a:ext cx="710046" cy="245918"/>
            </a:xfrm>
            <a:prstGeom prst="rect">
              <a:avLst/>
            </a:prstGeom>
            <a:solidFill>
              <a:srgbClr val="C00000">
                <a:alpha val="45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24-Point Star 14"/>
          <p:cNvSpPr/>
          <p:nvPr/>
        </p:nvSpPr>
        <p:spPr>
          <a:xfrm>
            <a:off x="9428797" y="1079830"/>
            <a:ext cx="2301240" cy="1828800"/>
          </a:xfrm>
          <a:prstGeom prst="star24">
            <a:avLst/>
          </a:prstGeom>
          <a:solidFill>
            <a:srgbClr val="FFFF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80"/>
                </a:solidFill>
              </a:rPr>
              <a:t>But it is good enough for NER!</a:t>
            </a:r>
          </a:p>
        </p:txBody>
      </p:sp>
      <p:sp>
        <p:nvSpPr>
          <p:cNvPr id="16" name="Slide Number Placeholder 15"/>
          <p:cNvSpPr>
            <a:spLocks noGrp="1"/>
          </p:cNvSpPr>
          <p:nvPr>
            <p:ph type="sldNum" sz="quarter" idx="4294967295"/>
          </p:nvPr>
        </p:nvSpPr>
        <p:spPr/>
        <p:txBody>
          <a:bodyPr/>
          <a:lstStyle/>
          <a:p>
            <a:fld id="{BDF588C3-71D6-5D45-B118-1C664482E1C2}" type="slidenum">
              <a:rPr lang="en-US" smtClean="0"/>
              <a:t>97</a:t>
            </a:fld>
            <a:endParaRPr lang="en-US"/>
          </a:p>
        </p:txBody>
      </p:sp>
    </p:spTree>
    <p:extLst>
      <p:ext uri="{BB962C8B-B14F-4D97-AF65-F5344CB8AC3E}">
        <p14:creationId xmlns:p14="http://schemas.microsoft.com/office/powerpoint/2010/main" val="168138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Wikifier</a:t>
            </a:r>
            <a:r>
              <a:rPr lang="en-US" dirty="0"/>
              <a:t> Features</a:t>
            </a:r>
            <a:endParaRPr lang="en-US" sz="1800" dirty="0"/>
          </a:p>
        </p:txBody>
      </p:sp>
      <p:sp>
        <p:nvSpPr>
          <p:cNvPr id="3" name="Content Placeholder 2"/>
          <p:cNvSpPr>
            <a:spLocks noGrp="1"/>
          </p:cNvSpPr>
          <p:nvPr>
            <p:ph idx="1"/>
          </p:nvPr>
        </p:nvSpPr>
        <p:spPr/>
        <p:txBody>
          <a:bodyPr/>
          <a:lstStyle/>
          <a:p>
            <a:r>
              <a:rPr lang="en-US" dirty="0"/>
              <a:t>Further improvement to the </a:t>
            </a:r>
            <a:r>
              <a:rPr lang="en-US" dirty="0">
                <a:solidFill>
                  <a:srgbClr val="0000FF"/>
                </a:solidFill>
              </a:rPr>
              <a:t>annotation transfer </a:t>
            </a:r>
            <a:r>
              <a:rPr lang="en-US" dirty="0"/>
              <a:t>can be achieved via additional cross-lingual features </a:t>
            </a:r>
            <a:r>
              <a:rPr lang="en-US" sz="1800" dirty="0">
                <a:solidFill>
                  <a:srgbClr val="000000">
                    <a:lumMod val="75000"/>
                    <a:lumOff val="25000"/>
                  </a:srgbClr>
                </a:solidFill>
              </a:rPr>
              <a:t>[Tsai et. al. CoNLL’16]</a:t>
            </a:r>
            <a:endParaRPr lang="en-US" dirty="0"/>
          </a:p>
          <a:p>
            <a:endParaRPr lang="en-US" dirty="0"/>
          </a:p>
          <a:p>
            <a:r>
              <a:rPr lang="en-US" dirty="0"/>
              <a:t>Given data in language X, </a:t>
            </a:r>
            <a:r>
              <a:rPr lang="en-US" dirty="0">
                <a:solidFill>
                  <a:srgbClr val="0000FF"/>
                </a:solidFill>
              </a:rPr>
              <a:t>ground n-grams to Wikipedia </a:t>
            </a:r>
            <a:r>
              <a:rPr lang="en-US" dirty="0"/>
              <a:t>using Cross-Lingual </a:t>
            </a:r>
            <a:r>
              <a:rPr lang="en-US" dirty="0" err="1"/>
              <a:t>Wikifier</a:t>
            </a:r>
            <a:endParaRPr lang="en-US" dirty="0"/>
          </a:p>
          <a:p>
            <a:pPr lvl="1"/>
            <a:r>
              <a:rPr lang="en-US" dirty="0"/>
              <a:t>Ground to English Wikipedia</a:t>
            </a:r>
          </a:p>
          <a:p>
            <a:pPr lvl="1"/>
            <a:r>
              <a:rPr lang="en-US" dirty="0"/>
              <a:t>Use Wikipedia categories and Freebase types as </a:t>
            </a:r>
            <a:r>
              <a:rPr lang="en-US" dirty="0">
                <a:solidFill>
                  <a:srgbClr val="0000FF"/>
                </a:solidFill>
              </a:rPr>
              <a:t>features</a:t>
            </a:r>
          </a:p>
          <a:p>
            <a:r>
              <a:rPr lang="en-US" dirty="0"/>
              <a:t>Shown to produce Robust Cross-lingual features</a:t>
            </a:r>
          </a:p>
          <a:p>
            <a:pPr lvl="1"/>
            <a:r>
              <a:rPr lang="en-US" dirty="0"/>
              <a:t>Orthogonal to the annotation transfer approach, easy to combine.</a:t>
            </a:r>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19224" y="4442595"/>
            <a:ext cx="10559692" cy="15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6200000">
            <a:off x="7022483" y="6172201"/>
            <a:ext cx="533400" cy="22860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4294967295"/>
          </p:nvPr>
        </p:nvSpPr>
        <p:spPr/>
        <p:txBody>
          <a:bodyPr/>
          <a:lstStyle/>
          <a:p>
            <a:fld id="{BDF588C3-71D6-5D45-B118-1C664482E1C2}" type="slidenum">
              <a:rPr lang="en-US" smtClean="0"/>
              <a:t>98</a:t>
            </a:fld>
            <a:endParaRPr lang="en-US"/>
          </a:p>
        </p:txBody>
      </p:sp>
      <p:sp>
        <p:nvSpPr>
          <p:cNvPr id="10" name="Rectangular Callout 9"/>
          <p:cNvSpPr/>
          <p:nvPr/>
        </p:nvSpPr>
        <p:spPr>
          <a:xfrm>
            <a:off x="9491331" y="2914795"/>
            <a:ext cx="2513916" cy="967109"/>
          </a:xfrm>
          <a:prstGeom prst="wedgeRectCallout">
            <a:avLst>
              <a:gd name="adj1" fmla="val -157357"/>
              <a:gd name="adj2" fmla="val 143306"/>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ea typeface="Helvetica Neue" charset="0"/>
                <a:cs typeface="Helvetica Neue" charset="0"/>
              </a:rPr>
              <a:t>Even though the </a:t>
            </a:r>
            <a:r>
              <a:rPr lang="en-US" dirty="0" err="1">
                <a:solidFill>
                  <a:schemeClr val="tx1">
                    <a:lumMod val="75000"/>
                    <a:lumOff val="25000"/>
                  </a:schemeClr>
                </a:solidFill>
                <a:ea typeface="Helvetica Neue" charset="0"/>
                <a:cs typeface="Helvetica Neue" charset="0"/>
              </a:rPr>
              <a:t>wikifier</a:t>
            </a:r>
            <a:r>
              <a:rPr lang="en-US" dirty="0">
                <a:solidFill>
                  <a:schemeClr val="tx1">
                    <a:lumMod val="75000"/>
                    <a:lumOff val="25000"/>
                  </a:schemeClr>
                </a:solidFill>
                <a:ea typeface="Helvetica Neue" charset="0"/>
                <a:cs typeface="Helvetica Neue" charset="0"/>
              </a:rPr>
              <a:t> makes mistakes, it gets pretty good “types”</a:t>
            </a:r>
          </a:p>
        </p:txBody>
      </p:sp>
    </p:spTree>
    <p:extLst>
      <p:ext uri="{BB962C8B-B14F-4D97-AF65-F5344CB8AC3E}">
        <p14:creationId xmlns:p14="http://schemas.microsoft.com/office/powerpoint/2010/main" val="2447444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Translation Transfer: Results </a:t>
            </a:r>
            <a:r>
              <a:rPr lang="en-US" sz="2000" dirty="0"/>
              <a:t>[EMNLP’17]</a:t>
            </a:r>
          </a:p>
        </p:txBody>
      </p:sp>
      <p:sp>
        <p:nvSpPr>
          <p:cNvPr id="3" name="Content Placeholder 2"/>
          <p:cNvSpPr>
            <a:spLocks noGrp="1"/>
          </p:cNvSpPr>
          <p:nvPr>
            <p:ph idx="1"/>
          </p:nvPr>
        </p:nvSpPr>
        <p:spPr/>
        <p:txBody>
          <a:bodyPr/>
          <a:lstStyle/>
          <a:p>
            <a:r>
              <a:rPr lang="en-US" dirty="0"/>
              <a:t>Google Translate is the ceiling here, and is surprisingly low.</a:t>
            </a:r>
          </a:p>
          <a:p>
            <a:pPr lvl="1"/>
            <a:r>
              <a:rPr lang="en-US" dirty="0"/>
              <a:t>Outperform it once we add Wikification features.  </a:t>
            </a:r>
          </a:p>
          <a:p>
            <a:r>
              <a:rPr lang="en-US" dirty="0"/>
              <a:t>Outperform state of the art by 5.2 points F1</a:t>
            </a:r>
          </a:p>
          <a:p>
            <a:r>
              <a:rPr lang="en-US" dirty="0"/>
              <a:t>Enhancing by transfer from similar languages adds 1.6 F1.</a:t>
            </a:r>
          </a:p>
          <a:p>
            <a:endParaRPr lang="en-US" dirty="0"/>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28800" y="3421243"/>
            <a:ext cx="9434086" cy="2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04999" y="5604910"/>
            <a:ext cx="9181387" cy="414890"/>
          </a:xfrm>
          <a:prstGeom prst="rect">
            <a:avLst/>
          </a:prstGeom>
          <a:noFill/>
          <a:ln w="28575">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4294967295"/>
          </p:nvPr>
        </p:nvSpPr>
        <p:spPr/>
        <p:txBody>
          <a:bodyPr/>
          <a:lstStyle/>
          <a:p>
            <a:fld id="{BDF588C3-71D6-5D45-B118-1C664482E1C2}" type="slidenum">
              <a:rPr lang="en-US" smtClean="0"/>
              <a:t>99</a:t>
            </a:fld>
            <a:endParaRPr lang="en-US"/>
          </a:p>
        </p:txBody>
      </p:sp>
    </p:spTree>
    <p:extLst>
      <p:ext uri="{BB962C8B-B14F-4D97-AF65-F5344CB8AC3E}">
        <p14:creationId xmlns:p14="http://schemas.microsoft.com/office/powerpoint/2010/main" val="15864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
</p:tagLst>
</file>

<file path=ppt/tags/tag2.xml><?xml version="1.0" encoding="utf-8"?>
<p:tagLst xmlns:a="http://schemas.openxmlformats.org/drawingml/2006/main" xmlns:r="http://schemas.openxmlformats.org/officeDocument/2006/relationships" xmlns:p="http://schemas.openxmlformats.org/presentationml/2006/main">
  <p:tag name="TIMING" val="|37.5"/>
</p:tagLst>
</file>

<file path=ppt/tags/tag3.xml><?xml version="1.0" encoding="utf-8"?>
<p:tagLst xmlns:a="http://schemas.openxmlformats.org/drawingml/2006/main" xmlns:r="http://schemas.openxmlformats.org/officeDocument/2006/relationships" xmlns:p="http://schemas.openxmlformats.org/presentationml/2006/main">
  <p:tag name="TIMING" val="|38.7|14.8|15.5|42.6|15.3"/>
</p:tagLst>
</file>

<file path=ppt/tags/tag4.xml><?xml version="1.0" encoding="utf-8"?>
<p:tagLst xmlns:a="http://schemas.openxmlformats.org/drawingml/2006/main" xmlns:r="http://schemas.openxmlformats.org/officeDocument/2006/relationships" xmlns:p="http://schemas.openxmlformats.org/presentationml/2006/main">
  <p:tag name="TIMING" val="|23|5.2|16.1|1.6|11.7"/>
</p:tagLst>
</file>

<file path=ppt/tags/tag5.xml><?xml version="1.0" encoding="utf-8"?>
<p:tagLst xmlns:a="http://schemas.openxmlformats.org/drawingml/2006/main" xmlns:r="http://schemas.openxmlformats.org/officeDocument/2006/relationships" xmlns:p="http://schemas.openxmlformats.org/presentationml/2006/main">
  <p:tag name="TIMING" val="|1.2|2.2"/>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hj" id="{9043732E-B489-4716-BF12-D81D4C50DCA3}" vid="{0535E868-830B-4D6A-9D4C-89863B64E9C1}"/>
    </a:ext>
  </a:extLst>
</a:theme>
</file>

<file path=ppt/theme/theme3.xml><?xml version="1.0" encoding="utf-8"?>
<a:theme xmlns:a="http://schemas.openxmlformats.org/drawingml/2006/main" name="1_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18768</TotalTime>
  <Words>21242</Words>
  <Application>Microsoft Office PowerPoint</Application>
  <PresentationFormat>Widescreen</PresentationFormat>
  <Paragraphs>3887</Paragraphs>
  <Slides>245</Slides>
  <Notes>160</Notes>
  <HiddenSlides>52</HiddenSlides>
  <MMClips>0</MMClips>
  <ScaleCrop>false</ScaleCrop>
  <HeadingPairs>
    <vt:vector size="8" baseType="variant">
      <vt:variant>
        <vt:lpstr>Fonts Used</vt:lpstr>
      </vt:variant>
      <vt:variant>
        <vt:i4>30</vt:i4>
      </vt:variant>
      <vt:variant>
        <vt:lpstr>Theme</vt:lpstr>
      </vt:variant>
      <vt:variant>
        <vt:i4>3</vt:i4>
      </vt:variant>
      <vt:variant>
        <vt:lpstr>Embedded OLE Servers</vt:lpstr>
      </vt:variant>
      <vt:variant>
        <vt:i4>2</vt:i4>
      </vt:variant>
      <vt:variant>
        <vt:lpstr>Slide Titles</vt:lpstr>
      </vt:variant>
      <vt:variant>
        <vt:i4>245</vt:i4>
      </vt:variant>
    </vt:vector>
  </HeadingPairs>
  <TitlesOfParts>
    <vt:vector size="280" baseType="lpstr">
      <vt:lpstr>Arial</vt:lpstr>
      <vt:lpstr>Avenir Medium</vt:lpstr>
      <vt:lpstr>DengXian</vt:lpstr>
      <vt:lpstr>MS PGothic</vt:lpstr>
      <vt:lpstr>Arial Unicode MS</vt:lpstr>
      <vt:lpstr>PT Sans</vt:lpstr>
      <vt:lpstr>Mangal</vt:lpstr>
      <vt:lpstr>Pristina</vt:lpstr>
      <vt:lpstr>Wingdings</vt:lpstr>
      <vt:lpstr>Segoe</vt:lpstr>
      <vt:lpstr>Times</vt:lpstr>
      <vt:lpstr>Corbel</vt:lpstr>
      <vt:lpstr>Avenir Light</vt:lpstr>
      <vt:lpstr>Calibri</vt:lpstr>
      <vt:lpstr>Verdana</vt:lpstr>
      <vt:lpstr>Cambria Math</vt:lpstr>
      <vt:lpstr>Calibri Light</vt:lpstr>
      <vt:lpstr>Helvetica Neue</vt:lpstr>
      <vt:lpstr>Impact</vt:lpstr>
      <vt:lpstr>Helvetica </vt:lpstr>
      <vt:lpstr>Helvetica Light</vt:lpstr>
      <vt:lpstr>cmsy10</vt:lpstr>
      <vt:lpstr>Times New Roman</vt:lpstr>
      <vt:lpstr>MS PGothic</vt:lpstr>
      <vt:lpstr>新細明體</vt:lpstr>
      <vt:lpstr>SimSun</vt:lpstr>
      <vt:lpstr>Avenir Book</vt:lpstr>
      <vt:lpstr>Courier New</vt:lpstr>
      <vt:lpstr>SimSun</vt:lpstr>
      <vt:lpstr>Palatino Linotype</vt:lpstr>
      <vt:lpstr>Office Theme</vt:lpstr>
      <vt:lpstr>WikiTutorialDR</vt:lpstr>
      <vt:lpstr>1_vasin_CCG</vt:lpstr>
      <vt:lpstr>Document</vt:lpstr>
      <vt:lpstr>Equation</vt:lpstr>
      <vt:lpstr>Multi-lingual Entity Discovery and Linking</vt:lpstr>
      <vt:lpstr>Thank You – Our Brilliant Entity Linkers!!  Not shown: earlier generation of students</vt:lpstr>
      <vt:lpstr>Acknowledgments </vt:lpstr>
      <vt:lpstr>Outline</vt:lpstr>
      <vt:lpstr>What are “entities”?</vt:lpstr>
      <vt:lpstr>PowerPoint Presentation</vt:lpstr>
      <vt:lpstr>Entity Linking</vt:lpstr>
      <vt:lpstr>Why Are Entities Important?</vt:lpstr>
      <vt:lpstr>How Many Entities Are There?</vt:lpstr>
      <vt:lpstr>Which “IAF”?</vt:lpstr>
      <vt:lpstr>Which “Washington”?</vt:lpstr>
      <vt:lpstr>Named Entity Recognition</vt:lpstr>
      <vt:lpstr>Where We Are, and A Brief History of Entity Work</vt:lpstr>
      <vt:lpstr>Where We Are, and A Brief History of Entity Work</vt:lpstr>
      <vt:lpstr>XXX these may be all too out-of-date XXXNamed Entity Recognition - MUC</vt:lpstr>
      <vt:lpstr>Early Work on Statistical NER</vt:lpstr>
      <vt:lpstr>Named Entity Recognition as Sequence Labeling (I-O-B)</vt:lpstr>
      <vt:lpstr>Named Entity Recognition - CoNLL</vt:lpstr>
      <vt:lpstr>Detecting Entity Boundaries</vt:lpstr>
      <vt:lpstr>Named Entity Recognition - ACE</vt:lpstr>
      <vt:lpstr>Word Sense Disambiguation</vt:lpstr>
      <vt:lpstr>TAC-KBP Cross-lingual Entity Discovery and Linking Track</vt:lpstr>
      <vt:lpstr>TAC-KBP Cross-lingual Entity Discovery and Linking Track</vt:lpstr>
      <vt:lpstr>TAC-KBP Cross-lingual Entity Discovery and Linking Track</vt:lpstr>
      <vt:lpstr>Outline</vt:lpstr>
      <vt:lpstr>Information overload</vt:lpstr>
      <vt:lpstr>Wikification: The Reference Problem </vt:lpstr>
      <vt:lpstr>(1) Entiy Linking Challenges</vt:lpstr>
      <vt:lpstr>(2) Cross-Lingual EDL </vt:lpstr>
      <vt:lpstr>Challenges: Multilingual [Tsai et al. ‘16, ‘17 ’18; Sil et al. 18; Ji et al. 17]</vt:lpstr>
      <vt:lpstr>(3) KB Entity Linking  </vt:lpstr>
      <vt:lpstr>KB Entity Linking Challenges</vt:lpstr>
      <vt:lpstr>Ambiguity </vt:lpstr>
      <vt:lpstr>Motivation</vt:lpstr>
      <vt:lpstr>Who is Alex Smith?</vt:lpstr>
      <vt:lpstr>Middle Eastern Politics</vt:lpstr>
      <vt:lpstr>Applications of Entity Linking</vt:lpstr>
      <vt:lpstr>Outline</vt:lpstr>
      <vt:lpstr>A bit more about the Task Definition</vt:lpstr>
      <vt:lpstr>1. Mentions</vt:lpstr>
      <vt:lpstr>Examples of Mentions (1)</vt:lpstr>
      <vt:lpstr>Examples of Mentions (2)</vt:lpstr>
      <vt:lpstr>2. Concept Inventory (KB)</vt:lpstr>
      <vt:lpstr>3. What to Link to?</vt:lpstr>
      <vt:lpstr>3. Null Links</vt:lpstr>
      <vt:lpstr>Naming Convention</vt:lpstr>
      <vt:lpstr>Evaluation</vt:lpstr>
      <vt:lpstr>Entity Discovery and Linking: Subtasks</vt:lpstr>
      <vt:lpstr>High-level Algorithmic Approach. </vt:lpstr>
      <vt:lpstr>Entity Discovery</vt:lpstr>
      <vt:lpstr>Entity Discovery (Traditional)</vt:lpstr>
      <vt:lpstr>Entity Discovery (Traditional)</vt:lpstr>
      <vt:lpstr>Entity Discovery Systems</vt:lpstr>
      <vt:lpstr>Entity Linking: Local approach </vt:lpstr>
      <vt:lpstr>Global Approach: Using Additional Structure</vt:lpstr>
      <vt:lpstr>Modern/Recent approaches: Entity Representation</vt:lpstr>
      <vt:lpstr>New Approach to Entity Linking [Gupta et al’17] </vt:lpstr>
      <vt:lpstr>New Approach to Entity Linking [Gupta et al’17]  </vt:lpstr>
      <vt:lpstr>Entity Linking Results</vt:lpstr>
      <vt:lpstr>Advantage: Facilitates Cold-Start Entities</vt:lpstr>
      <vt:lpstr>Outline</vt:lpstr>
      <vt:lpstr>Flow of MultiLingual </vt:lpstr>
      <vt:lpstr>Cross-Lingual Mention Detection and Wikification (EDL)</vt:lpstr>
      <vt:lpstr>Key Challenges</vt:lpstr>
      <vt:lpstr>“Traditional” Cross-lingual EDL techniques</vt:lpstr>
      <vt:lpstr>Traditional Cross-lingual EDL Techniques</vt:lpstr>
      <vt:lpstr>Language Independent Entity Linking  (IBM LIEL) (Sil &amp; Florian, ACL 16)</vt:lpstr>
      <vt:lpstr>Language Independent Entity Linking  (IBM LIEL) (Sil &amp; Florian, ACL 16)</vt:lpstr>
      <vt:lpstr>Language Independent Entity Linking  (IBM LIEL) (Sil &amp; Florian, ACL 16)</vt:lpstr>
      <vt:lpstr>Language Independent Entity Linking  (IBM LIEL) (Sil &amp; Florian, ACL 16)</vt:lpstr>
      <vt:lpstr>Traditional Cross-lingual EDL Techniques</vt:lpstr>
      <vt:lpstr>Similarity Metrics In Entity Linking</vt:lpstr>
      <vt:lpstr>Multi-lingual Embeddings</vt:lpstr>
      <vt:lpstr>Cross-lingual Representations = Continuous Approx. of Dictionaries [ACL’16(Upadhyay &amp; Roth) @UIUC; (Faruqui &amp; Dyer) @ CMU]</vt:lpstr>
      <vt:lpstr>General Schema</vt:lpstr>
      <vt:lpstr>Forms of Cross-lingual Supervision [ACL’16 (Upadhyay &amp; Roth)@UIUC; (Faruqui &amp; Dyer) @ CMU]</vt:lpstr>
      <vt:lpstr>General Algorithm [Upadhyay et al. ACL’16]</vt:lpstr>
      <vt:lpstr>Multi-lingual Common Space Construction (Lin et al., ACL2018; EMNLP 2018)</vt:lpstr>
      <vt:lpstr>Neighboring Consistent CorrNet (Lin et al., ACL2018; EMNLP 2018)</vt:lpstr>
      <vt:lpstr>Character-Level Word Alignment (Lin et al., ACL2018; EMNLP 2018)</vt:lpstr>
      <vt:lpstr>Linguistic Property Alignment (Lin et al., ACL2018; EMNLP 2018)</vt:lpstr>
      <vt:lpstr>Cross-lingual Joint Entity and Word Embedding Learning</vt:lpstr>
      <vt:lpstr>1. Identifying Named Entity Mentions</vt:lpstr>
      <vt:lpstr>Neural Entity Discovery</vt:lpstr>
      <vt:lpstr>Mention Detection</vt:lpstr>
      <vt:lpstr>Mention Detection (NN)  (Sil et.al, 17)</vt:lpstr>
      <vt:lpstr>System Combination for Mention Detection at TAC-KBP (Sil et.al, 17)</vt:lpstr>
      <vt:lpstr>Pilot Task – minimally supervised transfer at TAC-KBP (Sil et.al, 17)</vt:lpstr>
      <vt:lpstr>Mention Detection for Pilot Task at TAC-KBP (Sil et.al, 17)</vt:lpstr>
      <vt:lpstr>Results:</vt:lpstr>
      <vt:lpstr>Named Entities Challenges</vt:lpstr>
      <vt:lpstr>Multilingual NER via Wikification</vt:lpstr>
      <vt:lpstr>Enhancing Transfer: Key Idea</vt:lpstr>
      <vt:lpstr>NER with no Target Language Training Data</vt:lpstr>
      <vt:lpstr>Cross-Lingual NER Model</vt:lpstr>
      <vt:lpstr>Results [Tsai et. al. CoNLL’16]</vt:lpstr>
      <vt:lpstr>Transfer via Cheap Translation [Mayhew, Tsai, Roth EMNLP’17] </vt:lpstr>
      <vt:lpstr>Wikifier Features</vt:lpstr>
      <vt:lpstr>Cheap Translation Transfer: Results [EMNLP’17]</vt:lpstr>
      <vt:lpstr>2. Identifying English Title Candidates</vt:lpstr>
      <vt:lpstr>Identifying English Title Candidates</vt:lpstr>
      <vt:lpstr>Identifying English Title for Foreign Mentions: Key Idea</vt:lpstr>
      <vt:lpstr>Name Translation Model</vt:lpstr>
      <vt:lpstr>Experiments</vt:lpstr>
      <vt:lpstr>Candidate Generation Performance</vt:lpstr>
      <vt:lpstr>Challenge: Low-Resource Transliteration for Cross-lingual Entity Linking</vt:lpstr>
      <vt:lpstr>3. Computing Cross-Lingual Similarity [Tsai and Roth, NAACL’16]</vt:lpstr>
      <vt:lpstr>Cross-Lingual Wikification Using Multilingual Embeddings</vt:lpstr>
      <vt:lpstr>Multilingual Word and Title Embeddings </vt:lpstr>
      <vt:lpstr>Multilingual Word and Title Embeddings (Cont.)</vt:lpstr>
      <vt:lpstr>Evaluating Multlingual Wikipedia Dataset</vt:lpstr>
      <vt:lpstr>Evaluation [Tsai &amp; Roth’16]</vt:lpstr>
      <vt:lpstr>Wikipedia Dataset [Tsai&amp;Roth’16] </vt:lpstr>
      <vt:lpstr>Extensions: Character-Level Word Alignment</vt:lpstr>
      <vt:lpstr>Linguistic Property Alignment</vt:lpstr>
      <vt:lpstr>Intrinsic Evaluation</vt:lpstr>
      <vt:lpstr>Impact of Bilingual Dictionary Size</vt:lpstr>
      <vt:lpstr>Cross-lingual Joint Entity and Word Embedding Learning</vt:lpstr>
      <vt:lpstr>Outline</vt:lpstr>
      <vt:lpstr>Reminder: Key Challenges in Cross-Lingual EDL</vt:lpstr>
      <vt:lpstr>Cross-Lingual Entity Linking</vt:lpstr>
      <vt:lpstr>Zero-shot Cross-lingual Entity Linking (Sil et.al. AAAI18)</vt:lpstr>
      <vt:lpstr>Problem Formulation (English EL)</vt:lpstr>
      <vt:lpstr>Problem Formulation (cross-lingual EL)</vt:lpstr>
      <vt:lpstr>Cross-Lingual Entity Linking</vt:lpstr>
      <vt:lpstr>Fast Search (Cross-Lingual)</vt:lpstr>
      <vt:lpstr>Neural Model Architecture</vt:lpstr>
      <vt:lpstr>Neural Model Architecture</vt:lpstr>
      <vt:lpstr>Modeling Context from the query Document</vt:lpstr>
      <vt:lpstr>Modeling Context from the query Document</vt:lpstr>
      <vt:lpstr>Modeling Context from target Wikipedia page</vt:lpstr>
      <vt:lpstr>Modeling Context from target Wikipedia page</vt:lpstr>
      <vt:lpstr>Wikipedia Link Embeddings</vt:lpstr>
      <vt:lpstr>Fine Grained Context Modeling</vt:lpstr>
      <vt:lpstr>Feature Abstraction Layer</vt:lpstr>
      <vt:lpstr>Measure the Cosine Similarity</vt:lpstr>
      <vt:lpstr>Similarities over multiple granularities of context</vt:lpstr>
      <vt:lpstr>Neural Model Architecture</vt:lpstr>
      <vt:lpstr>Neural Model Architecture</vt:lpstr>
      <vt:lpstr>Neural Model Architecture</vt:lpstr>
      <vt:lpstr>Neural Model Architecture</vt:lpstr>
      <vt:lpstr>Zero-shot Cross-lingual EL</vt:lpstr>
      <vt:lpstr>Zero-shot Cross-lingual EL</vt:lpstr>
      <vt:lpstr>Experiments (Sil et.al. AAAI 2018)</vt:lpstr>
      <vt:lpstr>English Experiments</vt:lpstr>
      <vt:lpstr>Cross-lingual Experiments</vt:lpstr>
      <vt:lpstr>TAC 2017 Results</vt:lpstr>
      <vt:lpstr>Top score in English</vt:lpstr>
      <vt:lpstr>2017 Pilot Task Results</vt:lpstr>
      <vt:lpstr>Extensions (1)</vt:lpstr>
      <vt:lpstr>Obtain Silver-Standard Training Data</vt:lpstr>
      <vt:lpstr>Exploit Non-traditional Universal Linguistic Resources</vt:lpstr>
      <vt:lpstr>Linguistic Structure from WALS database and Syntactic Structures of the World's Languages</vt:lpstr>
      <vt:lpstr>Feed Non-traditional Linguistic Resources into DNN</vt:lpstr>
      <vt:lpstr>Multi-lingual Multi-Task Learning</vt:lpstr>
      <vt:lpstr>Extensions (2): Neural Architectures </vt:lpstr>
      <vt:lpstr>Cross-lingual Entity Linking (XEL)</vt:lpstr>
      <vt:lpstr>Cross-lingual Entity Linking (XEL)</vt:lpstr>
      <vt:lpstr>Entity Representation</vt:lpstr>
      <vt:lpstr>New Approach to Entity Linking [Gupta et al’17] </vt:lpstr>
      <vt:lpstr>Current Approaches for XEL</vt:lpstr>
      <vt:lpstr>Why Do we Want Cross-Lingual Training?</vt:lpstr>
      <vt:lpstr>Using Multilingual Supervision for XEL</vt:lpstr>
      <vt:lpstr>New Approach to Entity Linking [Gupta et al’17]  </vt:lpstr>
      <vt:lpstr>Schema of the Multilingual XEL Model</vt:lpstr>
      <vt:lpstr>Results on TAC 2015</vt:lpstr>
      <vt:lpstr>Results on Tsai and Roth 2016 (Hard Mentions)</vt:lpstr>
      <vt:lpstr>Results on Tsai and Roth 2016 (Hard Mentions) Continued</vt:lpstr>
      <vt:lpstr>Zero-shot Results [in submission]</vt:lpstr>
      <vt:lpstr>Working with Low Supervision in Target Language</vt:lpstr>
      <vt:lpstr>Overall Name Tagging Results</vt:lpstr>
      <vt:lpstr>Overall Cross-lingual Entity Linking Results</vt:lpstr>
      <vt:lpstr>Impact of Non-Traditional Linguistic Resources: More Robust to Noise</vt:lpstr>
      <vt:lpstr>Dealing with low resource languages</vt:lpstr>
      <vt:lpstr>Impact of Cluster-Consistent Multi-lingual Embedding</vt:lpstr>
      <vt:lpstr>Impact of Cluster-Consistent Multi-lingual Embedding</vt:lpstr>
      <vt:lpstr>Impact of Cluster-Consistent Multi-lingual Embedding</vt:lpstr>
      <vt:lpstr>Impact of Cross-lingual Joint Entity and Word Embedding</vt:lpstr>
      <vt:lpstr>English POS Tagging + English Name Tagging +Spanish POS Tagging + Spanish Name Tagging  Spanish Name Tagging</vt:lpstr>
      <vt:lpstr>English POS Tagging + English Name Tagging +Dutch POS Tagging + Dutch Name Tagging  Dutch Name Tagging</vt:lpstr>
      <vt:lpstr>Russian POS tagging + Russian Name Tagging + Chechen Name Tagging  Chechen Name Tagging</vt:lpstr>
      <vt:lpstr>PowerPoint Presentation</vt:lpstr>
      <vt:lpstr>PowerPoint Presentation</vt:lpstr>
      <vt:lpstr>Cross-lingual Vs. Cross-task</vt:lpstr>
      <vt:lpstr>Extended to Thousands of Entities</vt:lpstr>
      <vt:lpstr>Entity Extraction Results &amp; Examples</vt:lpstr>
      <vt:lpstr>English Results &amp; Examples (Cont’)</vt:lpstr>
      <vt:lpstr>English Results &amp; Examples (Cont’)</vt:lpstr>
      <vt:lpstr>English Results &amp; Examples (Cont’)</vt:lpstr>
      <vt:lpstr>English Results &amp; Examples (Cont’)</vt:lpstr>
      <vt:lpstr>English Results &amp; Examples (Cont’)</vt:lpstr>
      <vt:lpstr>Chinese Results &amp; Examples (Cont’)</vt:lpstr>
      <vt:lpstr>Chinese Results &amp; Examples (Cont’)</vt:lpstr>
      <vt:lpstr>Outline</vt:lpstr>
      <vt:lpstr>Outline</vt:lpstr>
      <vt:lpstr>How Deep Should One Single Knowledge Repository Go</vt:lpstr>
      <vt:lpstr>How Deep Should One Single Knowledge Repository Go</vt:lpstr>
      <vt:lpstr>How Deep Should One Single Knowledge Repository Go</vt:lpstr>
      <vt:lpstr>Entity Linking with Multiple Knowledge Bases </vt:lpstr>
      <vt:lpstr>PowerPoint Presentation</vt:lpstr>
      <vt:lpstr>PowerPoint Presentation</vt:lpstr>
      <vt:lpstr>Statistics (summer 2014)</vt:lpstr>
      <vt:lpstr>System Architecture</vt:lpstr>
      <vt:lpstr>Collection Detection: Feature Group Evaluation (1)</vt:lpstr>
      <vt:lpstr>Collection Detection: Feature Group Evaluation (2)</vt:lpstr>
      <vt:lpstr>Collection Detection: Feature Group Evaluation (3)</vt:lpstr>
      <vt:lpstr>Results: Wikia Detection for Wikia Pages</vt:lpstr>
      <vt:lpstr>Error Analysis</vt:lpstr>
      <vt:lpstr>Troublesome Wikias</vt:lpstr>
      <vt:lpstr>Linking to Both Wikia and Wikipedia</vt:lpstr>
      <vt:lpstr>Wikia Pages Linking Evaluation</vt:lpstr>
      <vt:lpstr>Wikia Detection for News Articles</vt:lpstr>
      <vt:lpstr>News Articles Evaluation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Entities and Attributes in Spreadsheets</vt:lpstr>
      <vt:lpstr>Conclusion: New Challenges and Directions </vt:lpstr>
      <vt:lpstr>This Tutorial</vt:lpstr>
      <vt:lpstr>First phase: Wikification</vt:lpstr>
      <vt:lpstr>What Has Happened?</vt:lpstr>
      <vt:lpstr>Coherence via inference</vt:lpstr>
      <vt:lpstr>Relational Inference</vt:lpstr>
      <vt:lpstr>Inference Formulation</vt:lpstr>
      <vt:lpstr>Second Phase: Cross-Lingual EDL </vt:lpstr>
      <vt:lpstr>The Future of EDL: A broader notion of Coherence</vt:lpstr>
      <vt:lpstr>The Future of EDL: Mentions</vt:lpstr>
      <vt:lpstr>The Future of EDL: Mentions</vt:lpstr>
      <vt:lpstr>The Future of EDL: Languages</vt:lpstr>
      <vt:lpstr>Backup Slides </vt:lpstr>
      <vt:lpstr>References</vt:lpstr>
      <vt:lpstr>Extra Neural EDL Slides by Avi..</vt:lpstr>
      <vt:lpstr>Zero-shot Cross-lingual Entity Linking (Sil et.al. AAAI18)</vt:lpstr>
      <vt:lpstr>Modeling Context from target Wikipedia page</vt:lpstr>
      <vt:lpstr>Fine Grained Context Modeling</vt:lpstr>
      <vt:lpstr>Feature Abstraction Layer</vt:lpstr>
      <vt:lpstr>Measure the Cosine Similarity</vt:lpstr>
      <vt:lpstr>Similarities over multiple granularities of context</vt:lpstr>
      <vt:lpstr>Demo: Cross-lingual EDL for 282 Languages</vt:lpstr>
      <vt:lpstr>Demo: Cross-lingual EDL for 282 Languages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Multi-lingual Entity Discovery and Linking</dc:title>
  <dc:subject>NLP, EDL</dc:subject>
  <dc:creator>Avi Sil;danroth@seas.upenn.edu;hengji@mmedia.cs.qc.cuny.edu</dc:creator>
  <dc:description>Tutorial given in ACL'18</dc:description>
  <cp:lastModifiedBy>Roth, Dan</cp:lastModifiedBy>
  <cp:revision>225</cp:revision>
  <dcterms:created xsi:type="dcterms:W3CDTF">2018-02-15T18:59:04Z</dcterms:created>
  <dcterms:modified xsi:type="dcterms:W3CDTF">2018-07-30T21:41:03Z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silviu@microsoft.com</vt:lpwstr>
  </property>
  <property fmtid="{D5CDD505-2E9C-101B-9397-08002B2CF9AE}" pid="5" name="MSIP_Label_f42aa342-8706-4288-bd11-ebb85995028c_SetDate">
    <vt:lpwstr>2018-05-02T22:00:07.5243068Z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